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82" r:id="rId3"/>
    <p:sldId id="257" r:id="rId4"/>
    <p:sldId id="335" r:id="rId5"/>
    <p:sldId id="341" r:id="rId6"/>
    <p:sldId id="275" r:id="rId7"/>
    <p:sldId id="342" r:id="rId8"/>
    <p:sldId id="261" r:id="rId9"/>
    <p:sldId id="293" r:id="rId10"/>
    <p:sldId id="322" r:id="rId11"/>
    <p:sldId id="284" r:id="rId12"/>
    <p:sldId id="285" r:id="rId13"/>
    <p:sldId id="286" r:id="rId14"/>
    <p:sldId id="289" r:id="rId15"/>
    <p:sldId id="338" r:id="rId16"/>
    <p:sldId id="340" r:id="rId17"/>
    <p:sldId id="336" r:id="rId18"/>
    <p:sldId id="337" r:id="rId19"/>
    <p:sldId id="272" r:id="rId20"/>
    <p:sldId id="339" r:id="rId21"/>
    <p:sldId id="306" r:id="rId22"/>
    <p:sldId id="326" r:id="rId23"/>
    <p:sldId id="266" r:id="rId24"/>
    <p:sldId id="290" r:id="rId25"/>
    <p:sldId id="302" r:id="rId26"/>
    <p:sldId id="325" r:id="rId27"/>
    <p:sldId id="291" r:id="rId28"/>
    <p:sldId id="292" r:id="rId29"/>
    <p:sldId id="324" r:id="rId30"/>
    <p:sldId id="294" r:id="rId31"/>
    <p:sldId id="295" r:id="rId32"/>
    <p:sldId id="296" r:id="rId33"/>
    <p:sldId id="297" r:id="rId34"/>
    <p:sldId id="298" r:id="rId35"/>
    <p:sldId id="299" r:id="rId36"/>
    <p:sldId id="260" r:id="rId37"/>
    <p:sldId id="300" r:id="rId38"/>
    <p:sldId id="301" r:id="rId39"/>
    <p:sldId id="268" r:id="rId40"/>
    <p:sldId id="269" r:id="rId41"/>
    <p:sldId id="323" r:id="rId42"/>
    <p:sldId id="319" r:id="rId43"/>
    <p:sldId id="320" r:id="rId44"/>
    <p:sldId id="321" r:id="rId45"/>
    <p:sldId id="329" r:id="rId46"/>
    <p:sldId id="330" r:id="rId47"/>
    <p:sldId id="332" r:id="rId48"/>
    <p:sldId id="333" r:id="rId49"/>
    <p:sldId id="331" r:id="rId50"/>
    <p:sldId id="328" r:id="rId51"/>
    <p:sldId id="334" r:id="rId52"/>
    <p:sldId id="343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F0926E0-F32A-48DA-BD77-E1E19C08D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F95CCC-FC69-40C0-B5EC-CBD6629C8C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854D6-0544-46C5-9E94-0A9B77CA7E5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FD8B28-5C93-4887-BF11-580D83AA08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98F78-1A82-4E7B-B46E-D252524898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4CC83-A6FF-4B4B-9E2C-471E3F4F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5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8BE7D-D836-42B0-83FC-CD2D5EA7C28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320CE-1697-40C5-B9B0-1D32F9C20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0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4945F-D29B-49DD-AD94-6ED537741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E349CB-048D-4B15-B6C8-C9233C003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3E8AB-DBFD-4400-9B5E-F1BD330F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19855-B9B9-4AAC-BB93-CA83D3C6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DCD1D-9C0E-493D-9856-20D86D5D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1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5F942-B571-4A55-8D07-613B310E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5EFF50-EDA5-471A-A7D7-CBDA6C461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29064-9B3F-4723-A3A3-73BC17A4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5B641-03BA-4311-A450-2EFF6375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C9027-08EB-48E1-92A0-2702C54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0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B62A0-FB9E-45A1-8C69-C1B0602C2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B84A66-5B3F-414E-BAA7-5E28973E7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A9EEB-BD78-46CA-A333-F6FAC8E2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61243-E947-4D9D-A126-237BAA99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15F00-BCB1-4F57-A48C-7BCA50EA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9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8C2E0-FD45-47B1-84A4-320682C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51246-C764-4276-8A25-549F94C5B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7B70A-81EF-4F30-90EF-005E2716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E4FE6-2335-49F1-97B4-1B10C94A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A2CB9C-07DE-45FD-996D-66D1686D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3F749-8878-4D4D-86D0-B1D2A81E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5E7AF5-2143-4178-B64F-A96138233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5BE50-4690-46F4-94F5-FAC41FEE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86783-703B-477F-B4DA-69AF3973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A9C74-B065-46D1-8FAF-EAD6DE47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4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A904D-A9F3-492F-8B07-7A12E432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5474A-21CA-44B3-9E26-A47355B09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E801CA-D977-4841-8FC9-ED1771A1D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A8182-F52E-4DA0-9421-84920CB5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8798D-A535-4D1A-A28B-F82C6BC7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39FB2D-3CC8-4BDE-BFBA-D80AE7A8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9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27FF-A845-4E82-A16E-E14B392F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73B3D-8CB6-4D18-B629-24076F68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90F443-3576-43CB-BE68-A6DACC97B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7D373F-95C6-4687-A261-81CC8E235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D38949-CB39-46D4-8BBD-073880596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4868F0-A6A1-4390-94B9-960A7573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E3D97C-E3B8-4DC5-AD1A-ABDCF9B6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9FD412-B71F-458C-A766-CC4F55E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82D60-15AB-4D1C-8422-C5ADD997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1B24D3-EF92-4FB3-82F5-38B860E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E18B80-AD28-4AA0-9B4B-828A5639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B29402-9039-452A-A0F9-1A0E3B09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4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046481-17B5-4AF6-AB71-210061CB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7E3013-F981-46E5-886D-AA8C568C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F55003-2152-4DAF-8B1A-E93ED385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8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F9D46-910C-4CBE-87BC-B902083E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FD412-089C-42AB-BDA8-CCAB6E0B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38E9A-BA9D-4AE3-A5AA-810F805BC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A97B81-866A-465E-A8ED-E0842CEC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261063-7E1F-48D7-90DF-C27C45BB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9865C-5D6E-4A68-929A-4C940A3A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CD46F-368F-4340-880D-E1BA902F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AB060A-0B84-4E34-86DD-5EB3B9801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6CE478-976C-4C44-BC31-91947B77F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7832E3-E258-4C1E-8091-3C2CB291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C29FB6-0650-4C02-AC0F-E11BA6C0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4CED4E-386C-4E3D-A336-12706623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5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BA76-16B1-4FF4-93F7-FCF2FA87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6459B-2D7A-4434-AA55-180C7484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4EE46-D796-468B-BFCB-4D768DBB0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31.03.2021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CA794-F686-45AA-A55E-84A826A11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F7225-BE56-4447-91A1-83B3E4AE6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A8EA-8A71-4BE7-867B-8BE591CBA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8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.cern.ch/" TargetMode="External"/><Relationship Id="rId2" Type="http://schemas.openxmlformats.org/officeDocument/2006/relationships/hyperlink" Target="mailto:dobrovolsky_av@pnpi.nrcki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leksha/electronic-signa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leksha/electronic-sign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ksha/electronic-signal" TargetMode="External"/><Relationship Id="rId2" Type="http://schemas.openxmlformats.org/officeDocument/2006/relationships/hyperlink" Target="https://github.com/nuramatov/esep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leksha/pres-electric-field" TargetMode="External"/><Relationship Id="rId4" Type="http://schemas.openxmlformats.org/officeDocument/2006/relationships/hyperlink" Target="https://github.com/aleksha/electronic-nois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ksha/G4-Models/tree/master/Data/Noise" TargetMode="External"/><Relationship Id="rId2" Type="http://schemas.openxmlformats.org/officeDocument/2006/relationships/hyperlink" Target="https://github.com/aleksha/electronic-noi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ksha/pres-electric-fiel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leksha/pres-electric-fiel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amolin/esepp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uramatov/esepp/" TargetMode="External"/><Relationship Id="rId2" Type="http://schemas.openxmlformats.org/officeDocument/2006/relationships/hyperlink" Target="https://github.com/gramolin/esep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5A21C-BD9A-4874-9410-569187F40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9830" y="1041400"/>
            <a:ext cx="8452339" cy="23876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en-US" dirty="0"/>
              <a:t> Monte-Carlo studies for the </a:t>
            </a:r>
            <a:r>
              <a:rPr lang="en-US" i="1" dirty="0">
                <a:solidFill>
                  <a:srgbClr val="0070C0"/>
                </a:solidFill>
              </a:rPr>
              <a:t>ep</a:t>
            </a:r>
            <a:r>
              <a:rPr lang="en-US" dirty="0"/>
              <a:t>-elastic scattering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54EF34-D60F-473C-A0E6-D80036A3F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77884"/>
            <a:ext cx="9144000" cy="1655762"/>
          </a:xfrm>
        </p:spPr>
        <p:txBody>
          <a:bodyPr/>
          <a:lstStyle/>
          <a:p>
            <a:r>
              <a:rPr lang="en-US" dirty="0"/>
              <a:t>Aleksei Dziuba \ NRC “</a:t>
            </a:r>
            <a:r>
              <a:rPr lang="en-US" dirty="0" err="1"/>
              <a:t>Kurchatov</a:t>
            </a:r>
            <a:r>
              <a:rPr lang="en-US" dirty="0"/>
              <a:t> institute” - PNPI</a:t>
            </a:r>
          </a:p>
          <a:p>
            <a:r>
              <a:rPr lang="en-US" dirty="0"/>
              <a:t>31</a:t>
            </a:r>
            <a:r>
              <a:rPr lang="en-US" baseline="30000" dirty="0"/>
              <a:t>st</a:t>
            </a:r>
            <a:r>
              <a:rPr lang="en-US" dirty="0"/>
              <a:t> of March 2021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265B3-5779-46ED-8CE9-3E8FE728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EE976F-382E-4A46-873D-96830276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5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Induced current (during </a:t>
            </a:r>
            <a:r>
              <a:rPr lang="en-US"/>
              <a:t>grid-anode drift)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67224A-7D85-44B6-9FFB-F84F2A99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40" y="1255712"/>
            <a:ext cx="5654959" cy="4851150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Problem:</a:t>
            </a:r>
            <a:r>
              <a:rPr lang="en-US" b="1" dirty="0">
                <a:solidFill>
                  <a:srgbClr val="FF0000"/>
                </a:solidFill>
              </a:rPr>
              <a:t> signal is created during grid-anode drift. Additional smearing to a signal shaping</a:t>
            </a:r>
          </a:p>
          <a:p>
            <a:r>
              <a:rPr lang="en-US" dirty="0"/>
              <a:t>This method is suggested by </a:t>
            </a:r>
            <a:r>
              <a:rPr lang="en-US" b="1" dirty="0"/>
              <a:t>Alexander </a:t>
            </a:r>
            <a:r>
              <a:rPr lang="en-US" b="1" dirty="0" err="1"/>
              <a:t>Dobrovolsky</a:t>
            </a:r>
            <a:r>
              <a:rPr lang="en-US" b="1" dirty="0"/>
              <a:t> (PNPI)</a:t>
            </a:r>
          </a:p>
          <a:p>
            <a:pPr lvl="1"/>
            <a:r>
              <a:rPr lang="ru-RU" dirty="0"/>
              <a:t>Добровольский Александр Владимирович</a:t>
            </a:r>
            <a:endParaRPr lang="en-US" dirty="0"/>
          </a:p>
          <a:p>
            <a:pPr lvl="1"/>
            <a:r>
              <a:rPr lang="ru-RU" dirty="0">
                <a:hlinkClick r:id="rId2"/>
              </a:rPr>
              <a:t>dobrovolsky_av@pnpi.nrcki.ru</a:t>
            </a:r>
            <a:r>
              <a:rPr lang="en-US" dirty="0"/>
              <a:t> </a:t>
            </a:r>
          </a:p>
          <a:p>
            <a:r>
              <a:rPr lang="en-US" dirty="0"/>
              <a:t>Based on Grinberg’s  textbook</a:t>
            </a:r>
          </a:p>
          <a:p>
            <a:r>
              <a:rPr lang="en-US" dirty="0"/>
              <a:t>Simulation tool uses CERN.ROOT framework</a:t>
            </a:r>
          </a:p>
          <a:p>
            <a:pPr lvl="1"/>
            <a:r>
              <a:rPr lang="en-US" dirty="0">
                <a:hlinkClick r:id="rId3"/>
              </a:rPr>
              <a:t>https://root.cern.ch/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28675E-9645-4918-AC73-2668AAF2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9579-8E45-4A84-89BA-61F5CCE37B01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B741B-B60A-4500-A887-2673A6074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751138"/>
            <a:ext cx="5486400" cy="45366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0839BC-8856-4507-9A6F-A52114562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560" y="5163197"/>
            <a:ext cx="5546440" cy="94366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EB2F5C2-0376-4B2D-8996-9AAC2CAB2DC3}"/>
              </a:ext>
            </a:extLst>
          </p:cNvPr>
          <p:cNvSpPr txBox="1">
            <a:spLocks/>
          </p:cNvSpPr>
          <p:nvPr/>
        </p:nvSpPr>
        <p:spPr>
          <a:xfrm>
            <a:off x="506082" y="242644"/>
            <a:ext cx="9144000" cy="1016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Anode current calculation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179C55-3A2A-4434-97BD-F86D74E995F6}"/>
              </a:ext>
            </a:extLst>
          </p:cNvPr>
          <p:cNvSpPr/>
          <p:nvPr/>
        </p:nvSpPr>
        <p:spPr>
          <a:xfrm>
            <a:off x="663142" y="6198255"/>
            <a:ext cx="1082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Electronic signal tool: </a:t>
            </a:r>
            <a:r>
              <a:rPr lang="en-US" sz="2800" dirty="0">
                <a:hlinkClick r:id="rId6"/>
              </a:rPr>
              <a:t>https://github.com/aleksha/electronic-signal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909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D5919-BE23-4C61-8A6B-795BCD86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between two infinite planes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9622A5-86AF-4C6E-9993-2CF71F55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9579-8E45-4A84-89BA-61F5CCE37B01}" type="slidenum">
              <a:rPr lang="ru-RU" smtClean="0"/>
              <a:t>12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F73226-8FEE-42A3-B5BA-D2854D3AE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49" y="1861311"/>
            <a:ext cx="5451967" cy="11795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70FF73-CF1A-4AC3-9E69-340E999A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3148774"/>
            <a:ext cx="5981700" cy="971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D1CEA4-8EFF-4078-8C07-29D6418EA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3998261"/>
            <a:ext cx="5930758" cy="5006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673B7F-2397-42BB-82C9-BBF19EF22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" y="4756405"/>
            <a:ext cx="5930758" cy="1429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D1BF4-CC41-49CF-AA21-BED0C184CEAD}"/>
              </a:ext>
            </a:extLst>
          </p:cNvPr>
          <p:cNvSpPr txBox="1"/>
          <p:nvPr/>
        </p:nvSpPr>
        <p:spPr>
          <a:xfrm>
            <a:off x="5651006" y="635635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</a:t>
            </a:r>
            <a:r>
              <a:rPr lang="ru-RU" dirty="0"/>
              <a:t>.113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965B0-C90D-4974-AD1E-C39BD61821C6}"/>
              </a:ext>
            </a:extLst>
          </p:cNvPr>
          <p:cNvSpPr txBox="1"/>
          <p:nvPr/>
        </p:nvSpPr>
        <p:spPr>
          <a:xfrm>
            <a:off x="6946900" y="1690688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potential one can go to the induced charge using </a:t>
            </a:r>
            <a:r>
              <a:rPr lang="en-US" sz="2400" dirty="0">
                <a:solidFill>
                  <a:srgbClr val="7030A0"/>
                </a:solidFill>
              </a:rPr>
              <a:t>Gauss theorem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A66439-BC12-478C-BC25-1CEE0B0BF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754" y="3524749"/>
            <a:ext cx="4725846" cy="64499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0057964-9490-408B-8F57-F51AA6611D54}"/>
              </a:ext>
            </a:extLst>
          </p:cNvPr>
          <p:cNvSpPr/>
          <p:nvPr/>
        </p:nvSpPr>
        <p:spPr>
          <a:xfrm>
            <a:off x="9067800" y="2857500"/>
            <a:ext cx="50800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6CC31E-71A3-47FA-847F-9696AA5A8F2E}"/>
              </a:ext>
            </a:extLst>
          </p:cNvPr>
          <p:cNvSpPr txBox="1"/>
          <p:nvPr/>
        </p:nvSpPr>
        <p:spPr>
          <a:xfrm>
            <a:off x="6946900" y="4630237"/>
            <a:ext cx="505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 – distance between planes</a:t>
            </a:r>
          </a:p>
          <a:p>
            <a:r>
              <a:rPr lang="en-US" sz="2400" dirty="0"/>
              <a:t>r – radial distance from a charge</a:t>
            </a:r>
          </a:p>
          <a:p>
            <a:r>
              <a:rPr lang="en-US" sz="2400" dirty="0"/>
              <a:t>h – distance between plane and charge</a:t>
            </a:r>
          </a:p>
          <a:p>
            <a:r>
              <a:rPr lang="en-US" sz="2400" dirty="0"/>
              <a:t>q – electron charge (q=-1)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112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F7D61-7F59-4D69-A61A-448DBF91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 in a nutshell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3617D-D5E6-4EA5-8A6A-C72984413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map of induced charge on rings with </a:t>
            </a:r>
            <a:r>
              <a:rPr lang="en-US" b="1" i="1" dirty="0">
                <a:solidFill>
                  <a:srgbClr val="FF0000"/>
                </a:solidFill>
              </a:rPr>
              <a:t>fixed width</a:t>
            </a:r>
            <a:r>
              <a:rPr lang="en-US" dirty="0"/>
              <a:t> for an electron which is moving perpendicular to anode at </a:t>
            </a:r>
            <a:r>
              <a:rPr lang="en-US" b="1" i="1" dirty="0">
                <a:solidFill>
                  <a:srgbClr val="FF0000"/>
                </a:solidFill>
              </a:rPr>
              <a:t>r=0</a:t>
            </a:r>
            <a:r>
              <a:rPr lang="en-US" dirty="0"/>
              <a:t>.</a:t>
            </a:r>
          </a:p>
          <a:p>
            <a:r>
              <a:rPr lang="en-US" dirty="0"/>
              <a:t>Calculate </a:t>
            </a:r>
            <a:r>
              <a:rPr lang="en-US" b="1" i="1" dirty="0">
                <a:solidFill>
                  <a:srgbClr val="FF0000"/>
                </a:solidFill>
              </a:rPr>
              <a:t>induced charge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induced current</a:t>
            </a:r>
            <a:r>
              <a:rPr lang="en-US" dirty="0"/>
              <a:t> (as a derivative of the induced charge) with defined anode structure for an electron in point (</a:t>
            </a:r>
            <a:r>
              <a:rPr lang="en-US" b="1" i="1" dirty="0" err="1">
                <a:solidFill>
                  <a:srgbClr val="FF0000"/>
                </a:solidFill>
              </a:rPr>
              <a:t>x</a:t>
            </a:r>
            <a:r>
              <a:rPr lang="en-US" dirty="0" err="1"/>
              <a:t>,</a:t>
            </a:r>
            <a:r>
              <a:rPr lang="en-US" b="1" i="1" dirty="0" err="1">
                <a:solidFill>
                  <a:srgbClr val="FF0000"/>
                </a:solidFill>
              </a:rPr>
              <a:t>y</a:t>
            </a:r>
            <a:r>
              <a:rPr lang="en-US" dirty="0"/>
              <a:t>) using an overlap of the map and anodes.</a:t>
            </a:r>
          </a:p>
          <a:p>
            <a:r>
              <a:rPr lang="en-US" dirty="0"/>
              <a:t>Find which of anode is fired, using the largest integral of current.</a:t>
            </a:r>
          </a:p>
          <a:p>
            <a:r>
              <a:rPr lang="en-US" dirty="0"/>
              <a:t>Rescale currents for each of anodes with a common factor, which is evaluated to set the current integral for the fired anode to unity.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896844-2B4D-4827-AB6F-4D831273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9579-8E45-4A84-89BA-61F5CCE37B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1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54F2A-834B-463E-B1ED-C79BA560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15" y="439067"/>
            <a:ext cx="10515600" cy="979886"/>
          </a:xfrm>
        </p:spPr>
        <p:txBody>
          <a:bodyPr>
            <a:normAutofit fontScale="90000"/>
          </a:bodyPr>
          <a:lstStyle/>
          <a:p>
            <a:r>
              <a:rPr lang="en-US" dirty="0"/>
              <a:t>Induced charge and current for </a:t>
            </a:r>
            <a:r>
              <a:rPr lang="en-US" b="1" i="1" dirty="0">
                <a:solidFill>
                  <a:srgbClr val="FF0000"/>
                </a:solidFill>
              </a:rPr>
              <a:t>x=12mm, y=18mm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9670E3-BD20-4065-AC50-79C2977E5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15" y="1605583"/>
            <a:ext cx="8333726" cy="269143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31C995-323C-44E1-8BE0-D98C9978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9579-8E45-4A84-89BA-61F5CCE37B01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6C331-BCDF-40BC-A1D3-B65F7B051F95}"/>
              </a:ext>
            </a:extLst>
          </p:cNvPr>
          <p:cNvSpPr txBox="1"/>
          <p:nvPr/>
        </p:nvSpPr>
        <p:spPr>
          <a:xfrm>
            <a:off x="337868" y="1400393"/>
            <a:ext cx="23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pad (r=10 mm)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DAF19-884F-4ABB-86C0-98E81E160379}"/>
              </a:ext>
            </a:extLst>
          </p:cNvPr>
          <p:cNvSpPr txBox="1"/>
          <p:nvPr/>
        </p:nvSpPr>
        <p:spPr>
          <a:xfrm>
            <a:off x="3376288" y="1402482"/>
            <a:ext cx="227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ring (width 40 mm)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9B68A-CF20-4A1F-AA36-0B2E648571B6}"/>
              </a:ext>
            </a:extLst>
          </p:cNvPr>
          <p:cNvSpPr txBox="1"/>
          <p:nvPr/>
        </p:nvSpPr>
        <p:spPr>
          <a:xfrm>
            <a:off x="6159739" y="1369605"/>
            <a:ext cx="231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ring (width 40 mm)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744269-BF62-4131-9EB8-40335753A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5" y="4079360"/>
            <a:ext cx="8473186" cy="2697497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E16C882-680D-45DE-820B-E3326C322F91}"/>
              </a:ext>
            </a:extLst>
          </p:cNvPr>
          <p:cNvCxnSpPr>
            <a:cxnSpLocks/>
          </p:cNvCxnSpPr>
          <p:nvPr/>
        </p:nvCxnSpPr>
        <p:spPr>
          <a:xfrm flipH="1" flipV="1">
            <a:off x="3581401" y="6225835"/>
            <a:ext cx="2023239" cy="544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0EC6D3-DDD7-4545-B6E6-06F9B2578144}"/>
              </a:ext>
            </a:extLst>
          </p:cNvPr>
          <p:cNvSpPr txBox="1"/>
          <p:nvPr/>
        </p:nvSpPr>
        <p:spPr>
          <a:xfrm>
            <a:off x="5675164" y="6498316"/>
            <a:ext cx="314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Note that it isn’t zero!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BEB1C-4033-4918-95F6-FAF5125C7102}"/>
              </a:ext>
            </a:extLst>
          </p:cNvPr>
          <p:cNvSpPr txBox="1"/>
          <p:nvPr/>
        </p:nvSpPr>
        <p:spPr>
          <a:xfrm>
            <a:off x="3376288" y="4359739"/>
            <a:ext cx="178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Numerical errors (too close r order of h)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5F035A-CB6E-4213-865C-8E4F87577C6F}"/>
              </a:ext>
            </a:extLst>
          </p:cNvPr>
          <p:cNvSpPr txBox="1"/>
          <p:nvPr/>
        </p:nvSpPr>
        <p:spPr>
          <a:xfrm>
            <a:off x="9079606" y="2034862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Example of a tool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Agreement with the expected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to speed it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well as integration into a software chain </a:t>
            </a:r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FC3CF7-E4DA-425A-B071-129C3559D5F6}"/>
              </a:ext>
            </a:extLst>
          </p:cNvPr>
          <p:cNvSpPr/>
          <p:nvPr/>
        </p:nvSpPr>
        <p:spPr>
          <a:xfrm>
            <a:off x="2028302" y="52712"/>
            <a:ext cx="10026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Electronic signal tool: </a:t>
            </a:r>
            <a:r>
              <a:rPr lang="en-US" sz="2800" dirty="0">
                <a:hlinkClick r:id="rId4"/>
              </a:rPr>
              <a:t>https://github.com/aleksha/electronic-signal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258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DC80C5-5CB7-4A3D-8C22-7D0D61D87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8978"/>
            <a:ext cx="6056504" cy="587389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F6980-1E0A-40ED-B85D-951D5077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txBody>
          <a:bodyPr/>
          <a:lstStyle/>
          <a:p>
            <a:r>
              <a:rPr lang="en-US" dirty="0"/>
              <a:t>Modification of the response functions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C33EC-EA4A-45E1-9D41-6B4A2D66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CC57-163F-42D1-AFF4-7A3C284E326B}" type="slidenum">
              <a:rPr lang="ru-RU" smtClean="0"/>
              <a:t>15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F353E-59D8-47AF-938B-61E36590D58E}"/>
              </a:ext>
            </a:extLst>
          </p:cNvPr>
          <p:cNvSpPr txBox="1"/>
          <p:nvPr/>
        </p:nvSpPr>
        <p:spPr>
          <a:xfrm>
            <a:off x="9208520" y="1363066"/>
            <a:ext cx="2439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Signal appears when electron reach anode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767DA-C18E-49B1-B345-70127226CBCF}"/>
              </a:ext>
            </a:extLst>
          </p:cNvPr>
          <p:cNvSpPr txBox="1"/>
          <p:nvPr/>
        </p:nvSpPr>
        <p:spPr>
          <a:xfrm>
            <a:off x="9203919" y="2791996"/>
            <a:ext cx="238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Current during Grid-Anode drift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F7258D-7433-4408-B7B5-C4C3A56BBDD8}"/>
              </a:ext>
            </a:extLst>
          </p:cNvPr>
          <p:cNvSpPr txBox="1"/>
          <p:nvPr/>
        </p:nvSpPr>
        <p:spPr>
          <a:xfrm>
            <a:off x="838200" y="2791996"/>
            <a:ext cx="4981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is assumed to be constant, while electron drifting between Grid and Anode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Zero time – time, when electron is on the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baseline="-25000" dirty="0"/>
              <a:t> </a:t>
            </a:r>
            <a:r>
              <a:rPr lang="en-US" sz="2400" baseline="-25000" dirty="0" err="1"/>
              <a:t>GridAnode</a:t>
            </a:r>
            <a:r>
              <a:rPr lang="en-US" sz="2400" baseline="-25000" dirty="0"/>
              <a:t> </a:t>
            </a:r>
            <a:r>
              <a:rPr lang="en-US" sz="2400" dirty="0"/>
              <a:t>= 10 mm; W</a:t>
            </a:r>
            <a:r>
              <a:rPr lang="en-US" sz="2400" baseline="-25000" dirty="0"/>
              <a:t>2</a:t>
            </a:r>
            <a:r>
              <a:rPr lang="en-US" sz="2400" dirty="0"/>
              <a:t> = 7,5 mm/</a:t>
            </a:r>
            <a:r>
              <a:rPr lang="el-GR" sz="2400" dirty="0">
                <a:cs typeface="Times New Roman" panose="02020603050405020304" pitchFamily="18" charset="0"/>
              </a:rPr>
              <a:t>μ</a:t>
            </a:r>
            <a:r>
              <a:rPr lang="en-US" sz="2400" dirty="0"/>
              <a:t>s 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43AE-B0A0-4B09-8056-B6DB9E3E8244}"/>
              </a:ext>
            </a:extLst>
          </p:cNvPr>
          <p:cNvSpPr txBox="1"/>
          <p:nvPr/>
        </p:nvSpPr>
        <p:spPr>
          <a:xfrm>
            <a:off x="105904" y="1363066"/>
            <a:ext cx="548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Many thanks to Alexander </a:t>
            </a:r>
            <a:r>
              <a:rPr lang="en-US" sz="2400" dirty="0" err="1">
                <a:solidFill>
                  <a:srgbClr val="FF0000"/>
                </a:solidFill>
              </a:rPr>
              <a:t>Dobrovolsky</a:t>
            </a:r>
            <a:r>
              <a:rPr lang="en-US" sz="2400" dirty="0">
                <a:solidFill>
                  <a:srgbClr val="FF0000"/>
                </a:solidFill>
              </a:rPr>
              <a:t>, who pointed me on the problem!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6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Drift velocity measurements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07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F875B-4A62-4170-AFF2-335F8B8B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846"/>
            <a:ext cx="10515600" cy="919957"/>
          </a:xfrm>
        </p:spPr>
        <p:txBody>
          <a:bodyPr/>
          <a:lstStyle/>
          <a:p>
            <a:r>
              <a:rPr lang="en-US" dirty="0"/>
              <a:t>Calibration of drift velocities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0D9BB-5CBC-4EEE-89EA-A358983C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EEE9-E2D2-42EE-A87E-1429F5F32C01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6032E-AC45-4FE7-B5FD-DF2F910A2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0" y="1146189"/>
            <a:ext cx="5105400" cy="5476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6B3E31-1084-490B-960E-74BA1292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845" y="1040608"/>
            <a:ext cx="6027510" cy="3530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832D8-7C2F-4604-A83A-E84522490E69}"/>
              </a:ext>
            </a:extLst>
          </p:cNvPr>
          <p:cNvSpPr txBox="1"/>
          <p:nvPr/>
        </p:nvSpPr>
        <p:spPr>
          <a:xfrm>
            <a:off x="5087155" y="4676902"/>
            <a:ext cx="6883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Triggering from incoming beam electron. Time between beam and TPC response is known (with a precision discussed today).</a:t>
            </a:r>
          </a:p>
          <a:p>
            <a:endParaRPr lang="en-US" sz="2000" b="1" dirty="0"/>
          </a:p>
          <a:p>
            <a:r>
              <a:rPr lang="en-US" sz="2000" b="1" dirty="0"/>
              <a:t>MAMI has excellent beam. The ionization-anode distance is known with 0,1 mm precision.</a:t>
            </a:r>
            <a:endParaRPr lang="ru-RU" sz="2000" b="1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CEC7EAC-0344-4E83-893A-12FE67E256D2}"/>
              </a:ext>
            </a:extLst>
          </p:cNvPr>
          <p:cNvCxnSpPr>
            <a:cxnSpLocks/>
          </p:cNvCxnSpPr>
          <p:nvPr/>
        </p:nvCxnSpPr>
        <p:spPr>
          <a:xfrm flipH="1">
            <a:off x="9634331" y="2027583"/>
            <a:ext cx="14842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7FFC88-229D-4C12-83B2-B9A82D9E5265}"/>
              </a:ext>
            </a:extLst>
          </p:cNvPr>
          <p:cNvSpPr txBox="1"/>
          <p:nvPr/>
        </p:nvSpPr>
        <p:spPr>
          <a:xfrm>
            <a:off x="10350640" y="2133165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titanium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2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F8AB0-C45C-4BEE-9DBF-4DFDDCA4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99" y="306565"/>
            <a:ext cx="10515600" cy="702175"/>
          </a:xfrm>
        </p:spPr>
        <p:txBody>
          <a:bodyPr/>
          <a:lstStyle/>
          <a:p>
            <a:r>
              <a:rPr lang="en-US" dirty="0"/>
              <a:t>All pads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A0903D-68AB-4AF0-A288-21D906B4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EEE9-E2D2-42EE-A87E-1429F5F32C01}" type="slidenum">
              <a:rPr lang="ru-RU" smtClean="0"/>
              <a:t>18</a:t>
            </a:fld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3952A62-B2C7-40F0-841F-19849AFA1491}"/>
              </a:ext>
            </a:extLst>
          </p:cNvPr>
          <p:cNvSpPr/>
          <p:nvPr/>
        </p:nvSpPr>
        <p:spPr>
          <a:xfrm>
            <a:off x="4896853" y="385013"/>
            <a:ext cx="6456947" cy="60435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68FC1AA-D01F-41D4-A40C-3099429763BC}"/>
              </a:ext>
            </a:extLst>
          </p:cNvPr>
          <p:cNvSpPr/>
          <p:nvPr/>
        </p:nvSpPr>
        <p:spPr>
          <a:xfrm>
            <a:off x="5283868" y="723816"/>
            <a:ext cx="5710990" cy="53580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A21ACBB-8FFA-454C-909E-A2F452401F68}"/>
              </a:ext>
            </a:extLst>
          </p:cNvPr>
          <p:cNvSpPr/>
          <p:nvPr/>
        </p:nvSpPr>
        <p:spPr>
          <a:xfrm>
            <a:off x="5751095" y="1070810"/>
            <a:ext cx="4836694" cy="46802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AB71E6F-3C5F-44D7-8601-8C16A71DF663}"/>
              </a:ext>
            </a:extLst>
          </p:cNvPr>
          <p:cNvSpPr/>
          <p:nvPr/>
        </p:nvSpPr>
        <p:spPr>
          <a:xfrm>
            <a:off x="6096000" y="1453815"/>
            <a:ext cx="4154905" cy="395036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6AF4076-78DB-4C60-8C83-0C05EE3F4817}"/>
              </a:ext>
            </a:extLst>
          </p:cNvPr>
          <p:cNvSpPr/>
          <p:nvPr/>
        </p:nvSpPr>
        <p:spPr>
          <a:xfrm>
            <a:off x="6456947" y="1747586"/>
            <a:ext cx="3424989" cy="33267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A699166-63F7-4727-B1FA-D35D4ADA3178}"/>
              </a:ext>
            </a:extLst>
          </p:cNvPr>
          <p:cNvSpPr/>
          <p:nvPr/>
        </p:nvSpPr>
        <p:spPr>
          <a:xfrm>
            <a:off x="6853989" y="2127584"/>
            <a:ext cx="2590801" cy="26028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05E8549-C64A-493B-8ED2-3FC09CA152BC}"/>
              </a:ext>
            </a:extLst>
          </p:cNvPr>
          <p:cNvSpPr/>
          <p:nvPr/>
        </p:nvSpPr>
        <p:spPr>
          <a:xfrm>
            <a:off x="7251032" y="2507582"/>
            <a:ext cx="1808748" cy="17802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9235F1E-54DD-481C-B2A1-F9AAFEC4642A}"/>
              </a:ext>
            </a:extLst>
          </p:cNvPr>
          <p:cNvSpPr/>
          <p:nvPr/>
        </p:nvSpPr>
        <p:spPr>
          <a:xfrm>
            <a:off x="7591926" y="2851484"/>
            <a:ext cx="1155032" cy="109487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C817D9-DE45-4D54-98EE-5F833374947C}"/>
              </a:ext>
            </a:extLst>
          </p:cNvPr>
          <p:cNvSpPr/>
          <p:nvPr/>
        </p:nvSpPr>
        <p:spPr>
          <a:xfrm>
            <a:off x="7940842" y="3195386"/>
            <a:ext cx="505326" cy="40205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BA0F374-6726-4454-A196-513422E991D0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8181475" y="365126"/>
            <a:ext cx="12030" cy="28302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D6B5948-79F1-4049-95CD-F6AF03B101AE}"/>
              </a:ext>
            </a:extLst>
          </p:cNvPr>
          <p:cNvCxnSpPr>
            <a:cxnSpLocks/>
          </p:cNvCxnSpPr>
          <p:nvPr/>
        </p:nvCxnSpPr>
        <p:spPr>
          <a:xfrm flipH="1" flipV="1">
            <a:off x="8191501" y="3631617"/>
            <a:ext cx="12030" cy="28302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A1483A-9201-4163-888F-095DE17A2557}"/>
              </a:ext>
            </a:extLst>
          </p:cNvPr>
          <p:cNvSpPr txBox="1"/>
          <p:nvPr/>
        </p:nvSpPr>
        <p:spPr>
          <a:xfrm>
            <a:off x="4896853" y="3106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D354F-0084-45D9-AABD-A676288BF963}"/>
              </a:ext>
            </a:extLst>
          </p:cNvPr>
          <p:cNvSpPr txBox="1"/>
          <p:nvPr/>
        </p:nvSpPr>
        <p:spPr>
          <a:xfrm>
            <a:off x="5770699" y="30649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347B45-8E45-4FC3-A367-2EBB609C5A30}"/>
              </a:ext>
            </a:extLst>
          </p:cNvPr>
          <p:cNvSpPr txBox="1"/>
          <p:nvPr/>
        </p:nvSpPr>
        <p:spPr>
          <a:xfrm>
            <a:off x="5406745" y="3396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327782-2DDC-4CE5-AABC-681E0FA01624}"/>
              </a:ext>
            </a:extLst>
          </p:cNvPr>
          <p:cNvSpPr txBox="1"/>
          <p:nvPr/>
        </p:nvSpPr>
        <p:spPr>
          <a:xfrm>
            <a:off x="6506977" y="3078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2EA181-4DD4-4299-AA35-94D2F3E70B1D}"/>
              </a:ext>
            </a:extLst>
          </p:cNvPr>
          <p:cNvSpPr txBox="1"/>
          <p:nvPr/>
        </p:nvSpPr>
        <p:spPr>
          <a:xfrm>
            <a:off x="6105473" y="3428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9085F9-68D2-4164-9E73-C3B9A0989566}"/>
              </a:ext>
            </a:extLst>
          </p:cNvPr>
          <p:cNvSpPr txBox="1"/>
          <p:nvPr/>
        </p:nvSpPr>
        <p:spPr>
          <a:xfrm>
            <a:off x="7029003" y="37101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36023F-1051-4412-B4B6-C26AC863C3E2}"/>
              </a:ext>
            </a:extLst>
          </p:cNvPr>
          <p:cNvSpPr txBox="1"/>
          <p:nvPr/>
        </p:nvSpPr>
        <p:spPr>
          <a:xfrm>
            <a:off x="7279104" y="3141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D1ED3-E9FF-4999-9D4C-8D041DE1E90D}"/>
              </a:ext>
            </a:extLst>
          </p:cNvPr>
          <p:cNvSpPr txBox="1"/>
          <p:nvPr/>
        </p:nvSpPr>
        <p:spPr>
          <a:xfrm>
            <a:off x="8273823" y="35362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A01CFA-E237-499B-8478-03470916170E}"/>
              </a:ext>
            </a:extLst>
          </p:cNvPr>
          <p:cNvSpPr txBox="1"/>
          <p:nvPr/>
        </p:nvSpPr>
        <p:spPr>
          <a:xfrm>
            <a:off x="7701660" y="338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EA1B35-3460-4EF1-8363-4408DFB07BFA}"/>
              </a:ext>
            </a:extLst>
          </p:cNvPr>
          <p:cNvSpPr txBox="1"/>
          <p:nvPr/>
        </p:nvSpPr>
        <p:spPr>
          <a:xfrm>
            <a:off x="8386103" y="37927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0A92EE-CFA0-432C-9C8C-92DE91C6C2C8}"/>
              </a:ext>
            </a:extLst>
          </p:cNvPr>
          <p:cNvSpPr txBox="1"/>
          <p:nvPr/>
        </p:nvSpPr>
        <p:spPr>
          <a:xfrm>
            <a:off x="10524214" y="35474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4C945B-202A-4D17-9D89-1BFAFA383A73}"/>
              </a:ext>
            </a:extLst>
          </p:cNvPr>
          <p:cNvSpPr txBox="1"/>
          <p:nvPr/>
        </p:nvSpPr>
        <p:spPr>
          <a:xfrm>
            <a:off x="10133386" y="28325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C5A3E6-5F34-4E31-9DDF-9105E8F6FBBC}"/>
              </a:ext>
            </a:extLst>
          </p:cNvPr>
          <p:cNvSpPr txBox="1"/>
          <p:nvPr/>
        </p:nvSpPr>
        <p:spPr>
          <a:xfrm>
            <a:off x="9315740" y="37342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FDEB0-03BE-428B-B27E-98DC4853E98A}"/>
              </a:ext>
            </a:extLst>
          </p:cNvPr>
          <p:cNvSpPr txBox="1"/>
          <p:nvPr/>
        </p:nvSpPr>
        <p:spPr>
          <a:xfrm>
            <a:off x="9840936" y="34127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60F70D-1C4D-4FA7-9CE1-72EB663FF6B3}"/>
              </a:ext>
            </a:extLst>
          </p:cNvPr>
          <p:cNvSpPr txBox="1"/>
          <p:nvPr/>
        </p:nvSpPr>
        <p:spPr>
          <a:xfrm>
            <a:off x="10973196" y="30228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1B2329-A332-47A5-BCA3-FF6A1D204CB3}"/>
              </a:ext>
            </a:extLst>
          </p:cNvPr>
          <p:cNvSpPr txBox="1"/>
          <p:nvPr/>
        </p:nvSpPr>
        <p:spPr>
          <a:xfrm>
            <a:off x="8814028" y="39185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C3165B-A0F4-4946-A788-7C96A7B49EB0}"/>
              </a:ext>
            </a:extLst>
          </p:cNvPr>
          <p:cNvSpPr txBox="1"/>
          <p:nvPr/>
        </p:nvSpPr>
        <p:spPr>
          <a:xfrm>
            <a:off x="476308" y="1047204"/>
            <a:ext cx="3170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Central pad is a circle with 1 cm radius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Others are half-rings with 4 cm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Numbering as on sketch</a:t>
            </a:r>
            <a:endParaRPr lang="ru-RU" sz="2400" dirty="0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1544A1CB-4518-4231-9E8F-CD3C32A283D1}"/>
              </a:ext>
            </a:extLst>
          </p:cNvPr>
          <p:cNvCxnSpPr/>
          <p:nvPr/>
        </p:nvCxnSpPr>
        <p:spPr>
          <a:xfrm flipV="1">
            <a:off x="4355432" y="3412790"/>
            <a:ext cx="7531768" cy="162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B312A05-CA19-4FD0-B7FD-622F7343F82D}"/>
              </a:ext>
            </a:extLst>
          </p:cNvPr>
          <p:cNvSpPr txBox="1"/>
          <p:nvPr/>
        </p:nvSpPr>
        <p:spPr>
          <a:xfrm>
            <a:off x="11798574" y="306498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C78405B5-221F-4921-9686-8E7A6FFCA552}"/>
              </a:ext>
            </a:extLst>
          </p:cNvPr>
          <p:cNvSpPr/>
          <p:nvPr/>
        </p:nvSpPr>
        <p:spPr>
          <a:xfrm>
            <a:off x="4116900" y="3306108"/>
            <a:ext cx="468888" cy="26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CD977E-6660-4F35-82BD-5C922572114B}"/>
              </a:ext>
            </a:extLst>
          </p:cNvPr>
          <p:cNvSpPr txBox="1"/>
          <p:nvPr/>
        </p:nvSpPr>
        <p:spPr>
          <a:xfrm>
            <a:off x="3909603" y="292502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Beam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5B2F6A-0AC8-4BF2-947A-B68A1332ACD8}"/>
              </a:ext>
            </a:extLst>
          </p:cNvPr>
          <p:cNvSpPr txBox="1"/>
          <p:nvPr/>
        </p:nvSpPr>
        <p:spPr>
          <a:xfrm>
            <a:off x="7958995" y="3141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2910FB-5DF6-4A5A-A02E-2A30A5DA3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" y="3448157"/>
            <a:ext cx="3282252" cy="318328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48E6157-6846-4B15-B53C-5AB3FC564DC0}"/>
              </a:ext>
            </a:extLst>
          </p:cNvPr>
          <p:cNvSpPr txBox="1"/>
          <p:nvPr/>
        </p:nvSpPr>
        <p:spPr>
          <a:xfrm>
            <a:off x="2460889" y="3894847"/>
            <a:ext cx="114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anode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75DBEC-2FAC-4C01-9957-40BF21F4E131}"/>
              </a:ext>
            </a:extLst>
          </p:cNvPr>
          <p:cNvSpPr txBox="1"/>
          <p:nvPr/>
        </p:nvSpPr>
        <p:spPr>
          <a:xfrm>
            <a:off x="2486010" y="5778554"/>
            <a:ext cx="1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16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anode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7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3CEA2A-D247-4511-94BF-77A1D8817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08" y="764462"/>
            <a:ext cx="5725340" cy="55527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8258-E32E-498E-8F9C-01D68F42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5" y="139700"/>
            <a:ext cx="10515600" cy="1011154"/>
          </a:xfrm>
        </p:spPr>
        <p:txBody>
          <a:bodyPr/>
          <a:lstStyle/>
          <a:p>
            <a:r>
              <a:rPr lang="en-US" dirty="0"/>
              <a:t>Longitudinal diffusion of electrons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AEB27-A2A3-427C-8EC9-858962F05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55" y="940158"/>
            <a:ext cx="6343928" cy="5778142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="1" baseline="-25000" dirty="0">
                <a:solidFill>
                  <a:srgbClr val="FF0000"/>
                </a:solidFill>
              </a:rPr>
              <a:t>Z</a:t>
            </a:r>
            <a:r>
              <a:rPr lang="en-US" b="1" dirty="0">
                <a:solidFill>
                  <a:srgbClr val="FF0000"/>
                </a:solidFill>
              </a:rPr>
              <a:t> = 0,008 × √</a:t>
            </a:r>
            <a:r>
              <a:rPr lang="en-US" b="1" dirty="0" err="1">
                <a:solidFill>
                  <a:srgbClr val="FF0000"/>
                </a:solidFill>
              </a:rPr>
              <a:t>L</a:t>
            </a:r>
            <a:r>
              <a:rPr lang="en-US" b="1" baseline="-25000" dirty="0" err="1">
                <a:solidFill>
                  <a:srgbClr val="FF0000"/>
                </a:solidFill>
              </a:rPr>
              <a:t>TrackGrid</a:t>
            </a:r>
            <a:endParaRPr lang="en-US" b="1" baseline="-25000" dirty="0">
              <a:solidFill>
                <a:srgbClr val="FF0000"/>
              </a:solidFill>
            </a:endParaRPr>
          </a:p>
          <a:p>
            <a:r>
              <a:rPr lang="en-US" dirty="0"/>
              <a:t>[</a:t>
            </a:r>
            <a:r>
              <a:rPr lang="el-GR" dirty="0"/>
              <a:t>σ</a:t>
            </a:r>
            <a:r>
              <a:rPr lang="en-US" baseline="-25000" dirty="0"/>
              <a:t>Z</a:t>
            </a:r>
            <a:r>
              <a:rPr lang="en-US" dirty="0"/>
              <a:t>] = [</a:t>
            </a:r>
            <a:r>
              <a:rPr lang="en-US" dirty="0" err="1"/>
              <a:t>L</a:t>
            </a:r>
            <a:r>
              <a:rPr lang="en-US" baseline="-25000" dirty="0" err="1"/>
              <a:t>TrackGrid</a:t>
            </a:r>
            <a:r>
              <a:rPr lang="en-US" dirty="0"/>
              <a:t>] = cm</a:t>
            </a:r>
          </a:p>
          <a:p>
            <a:r>
              <a:rPr lang="en-US" dirty="0"/>
              <a:t>Parametrization by German </a:t>
            </a:r>
            <a:r>
              <a:rPr lang="en-US" dirty="0" err="1"/>
              <a:t>Korolev</a:t>
            </a:r>
            <a:r>
              <a:rPr lang="en-US" dirty="0"/>
              <a:t> (private communication </a:t>
            </a:r>
            <a:r>
              <a:rPr lang="en-US" i="1" dirty="0"/>
              <a:t>via</a:t>
            </a:r>
            <a:r>
              <a:rPr lang="en-US" dirty="0"/>
              <a:t> Alexey Vorobyev)</a:t>
            </a:r>
          </a:p>
          <a:p>
            <a:r>
              <a:rPr lang="en-US" dirty="0"/>
              <a:t>Smear Z-position for each ionization electron by a Gaussian function with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="1" baseline="-25000" dirty="0">
                <a:solidFill>
                  <a:srgbClr val="FF0000"/>
                </a:solidFill>
              </a:rPr>
              <a:t>Z</a:t>
            </a:r>
            <a:r>
              <a:rPr lang="en-US" dirty="0"/>
              <a:t>.</a:t>
            </a:r>
          </a:p>
          <a:p>
            <a:r>
              <a:rPr lang="en-US" dirty="0" err="1"/>
              <a:t>L</a:t>
            </a:r>
            <a:r>
              <a:rPr lang="en-US" b="1" baseline="-25000" dirty="0" err="1"/>
              <a:t>TrackGrid</a:t>
            </a:r>
            <a:r>
              <a:rPr lang="en-US" dirty="0"/>
              <a:t> = 25 cm</a:t>
            </a:r>
          </a:p>
          <a:p>
            <a:r>
              <a:rPr lang="en-US" dirty="0"/>
              <a:t>10000 of beam electrons (a part of spectrum around the peak is presented)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Peak maximum as a time-point estimator</a:t>
            </a:r>
          </a:p>
          <a:p>
            <a:r>
              <a:rPr lang="en-US" dirty="0">
                <a:solidFill>
                  <a:srgbClr val="0070C0"/>
                </a:solidFill>
              </a:rPr>
              <a:t>Noise OFF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7678E-72B5-4B9F-A65D-7094254B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EEE9-E2D2-42EE-A87E-1429F5F32C01}" type="slidenum">
              <a:rPr lang="ru-RU" smtClean="0"/>
              <a:t>19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D26D5-492B-4726-A3ED-BEFE7CD853E2}"/>
              </a:ext>
            </a:extLst>
          </p:cNvPr>
          <p:cNvSpPr txBox="1"/>
          <p:nvPr/>
        </p:nvSpPr>
        <p:spPr>
          <a:xfrm>
            <a:off x="9824503" y="2012519"/>
            <a:ext cx="188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With longitudinal diffusion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4FAA7-E65C-43F7-B059-171275F39EFB}"/>
              </a:ext>
            </a:extLst>
          </p:cNvPr>
          <p:cNvSpPr txBox="1"/>
          <p:nvPr/>
        </p:nvSpPr>
        <p:spPr>
          <a:xfrm>
            <a:off x="7203604" y="1675694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No diffusion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27652-0040-4FEE-89A8-34844CC8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93DA6-86DF-47FF-A929-CBFFE935E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86" y="1275008"/>
            <a:ext cx="10515600" cy="48038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Simulation software strategy</a:t>
            </a:r>
          </a:p>
          <a:p>
            <a:pPr lvl="1"/>
            <a:r>
              <a:rPr lang="en-US" dirty="0"/>
              <a:t>Goal \  Simulation chain \ Manpower</a:t>
            </a:r>
          </a:p>
          <a:p>
            <a:r>
              <a:rPr lang="en-US" dirty="0"/>
              <a:t>Current status</a:t>
            </a:r>
          </a:p>
          <a:p>
            <a:r>
              <a:rPr lang="en-US" dirty="0"/>
              <a:t>What’s new?</a:t>
            </a:r>
          </a:p>
          <a:p>
            <a:pPr lvl="1"/>
            <a:r>
              <a:rPr lang="en-US" dirty="0"/>
              <a:t>ESEPP generator config		</a:t>
            </a:r>
            <a:r>
              <a:rPr lang="en-US" dirty="0">
                <a:hlinkClick r:id="rId2"/>
              </a:rPr>
              <a:t>https://github.com/nuramatov/esepp/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Beam smearing at the exit window (already mentioned by Peter </a:t>
            </a:r>
            <a:r>
              <a:rPr lang="en-US" dirty="0" err="1"/>
              <a:t>Kravtsov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Electronic signal			</a:t>
            </a:r>
            <a:r>
              <a:rPr lang="en-US" dirty="0">
                <a:hlinkClick r:id="rId3"/>
              </a:rPr>
              <a:t>https://github.com/aleksha/electronic-signal</a:t>
            </a:r>
            <a:endParaRPr lang="en-US" dirty="0"/>
          </a:p>
          <a:p>
            <a:pPr lvl="1"/>
            <a:r>
              <a:rPr lang="en-US" dirty="0"/>
              <a:t>Electronic noise			</a:t>
            </a:r>
            <a:r>
              <a:rPr lang="en-US" dirty="0">
                <a:hlinkClick r:id="rId4"/>
              </a:rPr>
              <a:t>https://github.com/aleksha/electronic-noise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Drift velocity experiment</a:t>
            </a:r>
          </a:p>
          <a:p>
            <a:pPr lvl="1"/>
            <a:r>
              <a:rPr lang="en-US" dirty="0"/>
              <a:t>Drift in electric field		</a:t>
            </a:r>
            <a:r>
              <a:rPr lang="en-US" dirty="0">
                <a:hlinkClick r:id="rId5"/>
              </a:rPr>
              <a:t>https://github.com/aleksha/pres-electric-field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Z-position measurement (angular dependence, power of MVA methods)</a:t>
            </a:r>
          </a:p>
          <a:p>
            <a:pPr lvl="1"/>
            <a:r>
              <a:rPr lang="en-US" dirty="0"/>
              <a:t>Recoil ranges for calibration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132BD-1E9D-44B7-A37A-717597F4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C47FA5-4166-472C-BA9A-DB2FA360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2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7D71D28-27FA-4219-9604-9B3CA3877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9" y="456422"/>
            <a:ext cx="5552157" cy="53847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098211-94CB-4F3F-851B-D3E5AFE49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5645"/>
            <a:ext cx="5799116" cy="562426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A35E16-8569-4186-8D17-2BD1C55B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EEE9-E2D2-42EE-A87E-1429F5F32C01}" type="slidenum">
              <a:rPr lang="ru-RU" smtClean="0"/>
              <a:t>20</a:t>
            </a:fld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DFF920-44B8-4FDC-A488-7EF095FAC2AB}"/>
              </a:ext>
            </a:extLst>
          </p:cNvPr>
          <p:cNvSpPr txBox="1"/>
          <p:nvPr/>
        </p:nvSpPr>
        <p:spPr>
          <a:xfrm>
            <a:off x="2089150" y="3574343"/>
            <a:ext cx="298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 scatter around a smooth curve indicates the accuracy of the estimate!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DABF5-E823-4772-A5F3-5D1D9F025ECA}"/>
              </a:ext>
            </a:extLst>
          </p:cNvPr>
          <p:cNvSpPr txBox="1"/>
          <p:nvPr/>
        </p:nvSpPr>
        <p:spPr>
          <a:xfrm>
            <a:off x="744741" y="5939913"/>
            <a:ext cx="1040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 bias for the maximum position estimator is on nanosecond-scale. Good enough!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0BD74-8A8E-405E-BB5C-ED606DC63068}"/>
              </a:ext>
            </a:extLst>
          </p:cNvPr>
          <p:cNvSpPr txBox="1"/>
          <p:nvPr/>
        </p:nvSpPr>
        <p:spPr>
          <a:xfrm>
            <a:off x="1282179" y="1307508"/>
            <a:ext cx="298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With diffusion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Without diffusion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7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A8C11-1709-43B8-8500-CB8528D5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699"/>
            <a:ext cx="10515600" cy="1325563"/>
          </a:xfrm>
        </p:spPr>
        <p:txBody>
          <a:bodyPr/>
          <a:lstStyle/>
          <a:p>
            <a:r>
              <a:rPr lang="en-US" dirty="0"/>
              <a:t>Increase diffusion parameter by factor 4</a:t>
            </a:r>
            <a:endParaRPr lang="ru-RU" dirty="0"/>
          </a:p>
        </p:txBody>
      </p:sp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1DC4141-2F3E-44EE-ADF5-7CDC6997F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3" y="1465835"/>
            <a:ext cx="5327954" cy="51673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1C47783-4AA3-4811-BA39-CBFF8F244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60" y="1775534"/>
            <a:ext cx="4921143" cy="4772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AD8DC-B6AB-417B-91EA-1AA38735A150}"/>
              </a:ext>
            </a:extLst>
          </p:cNvPr>
          <p:cNvSpPr txBox="1"/>
          <p:nvPr/>
        </p:nvSpPr>
        <p:spPr>
          <a:xfrm>
            <a:off x="7670781" y="2809844"/>
            <a:ext cx="341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8-9 ns shift at 250 mm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AE1480-E8E5-42A1-897E-B687FAA9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E15E5-2FB9-4CD5-8704-9552F25300B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8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Electronic noise simulation + influence on a drift velocity measurement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1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87730-4C93-4EF5-AC23-4721F114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526614"/>
            <a:ext cx="10515600" cy="1029921"/>
          </a:xfrm>
        </p:spPr>
        <p:txBody>
          <a:bodyPr/>
          <a:lstStyle/>
          <a:p>
            <a:r>
              <a:rPr lang="en-US" dirty="0"/>
              <a:t>Further studies of noise + simulation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BB584-B365-4C38-853B-2BA2A76A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212" y="6021823"/>
            <a:ext cx="10881575" cy="365125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Electronic noise tool    </a:t>
            </a:r>
            <a:r>
              <a:rPr lang="en-US" sz="2800" dirty="0">
                <a:hlinkClick r:id="rId2"/>
              </a:rPr>
              <a:t>https://github.com/aleksha/electronic-noise</a:t>
            </a:r>
            <a:r>
              <a:rPr lang="en-US" sz="2800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7F477D-9B8B-46B0-84EA-F53AC8E6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E3299-65C4-49A9-BA57-1BB5195575A4}"/>
              </a:ext>
            </a:extLst>
          </p:cNvPr>
          <p:cNvSpPr/>
          <p:nvPr/>
        </p:nvSpPr>
        <p:spPr>
          <a:xfrm>
            <a:off x="4267200" y="217986"/>
            <a:ext cx="7813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more details </a:t>
            </a:r>
            <a:r>
              <a:rPr lang="ru-RU" dirty="0">
                <a:hlinkClick r:id="rId3"/>
              </a:rPr>
              <a:t>https://github.com/aleksha/G4-Models/tree/master/Data/Noise</a:t>
            </a:r>
            <a:endParaRPr lang="en-US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2B95F-3A7A-46B5-988E-F093D109A6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1" y="1787006"/>
            <a:ext cx="3995298" cy="34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1A2F0-343A-467C-A79A-C7AD9D6074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91" y="2375476"/>
            <a:ext cx="4379009" cy="3579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62CAD7-1FEE-4D3E-9282-2BCEF3A4E14E}"/>
              </a:ext>
            </a:extLst>
          </p:cNvPr>
          <p:cNvSpPr txBox="1"/>
          <p:nvPr/>
        </p:nvSpPr>
        <p:spPr>
          <a:xfrm>
            <a:off x="410307" y="1417674"/>
            <a:ext cx="354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Noise in data (baseline corrected)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F2335-59F9-4BE8-9228-6354BBC1087D}"/>
              </a:ext>
            </a:extLst>
          </p:cNvPr>
          <p:cNvSpPr txBox="1"/>
          <p:nvPr/>
        </p:nvSpPr>
        <p:spPr>
          <a:xfrm>
            <a:off x="9053583" y="2060908"/>
            <a:ext cx="202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Generated noise</a:t>
            </a:r>
            <a:endParaRPr lang="ru-RU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4E4F99-A629-4EC5-A6DF-8FDA2FAD0DEE}"/>
              </a:ext>
            </a:extLst>
          </p:cNvPr>
          <p:cNvSpPr/>
          <p:nvPr/>
        </p:nvSpPr>
        <p:spPr>
          <a:xfrm>
            <a:off x="4293576" y="2375476"/>
            <a:ext cx="3511061" cy="342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distribution for real and imaginary part of frequency spectra using Fourier transformation;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Fit these distributions using two gaussian hypotheses;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random spectrum out of these distributions;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inverse Fourier transformation to obtain spectrum of generated events.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id="{27D9CDBD-D36B-4D80-BF63-240E6947AAF6}"/>
              </a:ext>
            </a:extLst>
          </p:cNvPr>
          <p:cNvSpPr/>
          <p:nvPr/>
        </p:nvSpPr>
        <p:spPr>
          <a:xfrm>
            <a:off x="4114799" y="1602340"/>
            <a:ext cx="3868615" cy="8152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ECD46-1FC1-4635-B68D-5656F341307D}"/>
              </a:ext>
            </a:extLst>
          </p:cNvPr>
          <p:cNvSpPr txBox="1"/>
          <p:nvPr/>
        </p:nvSpPr>
        <p:spPr>
          <a:xfrm>
            <a:off x="7737232" y="1327560"/>
            <a:ext cx="4379008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Now it’s fast! (factor 1000 </a:t>
            </a:r>
            <a:r>
              <a:rPr lang="en-US" b="1" dirty="0" err="1"/>
              <a:t>wrt</a:t>
            </a:r>
            <a:r>
              <a:rPr lang="en-US" b="1" dirty="0"/>
              <a:t> 1</a:t>
            </a:r>
            <a:r>
              <a:rPr lang="en-US" b="1" baseline="30000" dirty="0"/>
              <a:t>st</a:t>
            </a:r>
            <a:r>
              <a:rPr lang="en-US" b="1" dirty="0"/>
              <a:t> version)</a:t>
            </a:r>
          </a:p>
          <a:p>
            <a:r>
              <a:rPr lang="en-US" b="1" dirty="0"/>
              <a:t>Thanks to </a:t>
            </a:r>
            <a:r>
              <a:rPr lang="en-US" b="1" dirty="0" err="1"/>
              <a:t>Arsen</a:t>
            </a:r>
            <a:r>
              <a:rPr lang="en-US" b="1" dirty="0"/>
              <a:t> </a:t>
            </a:r>
            <a:r>
              <a:rPr lang="en-US" b="1" dirty="0" err="1"/>
              <a:t>Nuramatov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166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C7AD4-3E31-4CAD-ACBB-5DE55EEC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997"/>
          </a:xfrm>
        </p:spPr>
        <p:txBody>
          <a:bodyPr/>
          <a:lstStyle/>
          <a:p>
            <a:r>
              <a:rPr lang="en-US" dirty="0"/>
              <a:t>Maximum (peak position) </a:t>
            </a:r>
            <a:r>
              <a:rPr lang="en-US" b="1" dirty="0">
                <a:solidFill>
                  <a:srgbClr val="FF0000"/>
                </a:solidFill>
              </a:rPr>
              <a:t>shift due to noise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074EC6-EB2A-4050-BF78-AA970D1D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EEE9-E2D2-42EE-A87E-1429F5F32C01}" type="slidenum">
              <a:rPr lang="ru-RU" smtClean="0"/>
              <a:t>24</a:t>
            </a:fld>
            <a:endParaRPr lang="ru-RU"/>
          </a:p>
        </p:txBody>
      </p:sp>
      <p:pic>
        <p:nvPicPr>
          <p:cNvPr id="6" name="Рисунок 5" descr="Изображение выглядит как черный, мужчина, молодо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B16DE1EF-12D0-4804-968D-24C8F29C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26" y="2394744"/>
            <a:ext cx="4039751" cy="3917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7E24B4-E579-443C-8286-43F1648F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49" y="2387600"/>
            <a:ext cx="4039751" cy="39179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1AB45D-B86F-401C-AE84-C9A08DEA7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" y="2387600"/>
            <a:ext cx="4039752" cy="3917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CE3F7-C9A6-4D73-80FD-30D6756B4DCB}"/>
              </a:ext>
            </a:extLst>
          </p:cNvPr>
          <p:cNvSpPr txBox="1"/>
          <p:nvPr/>
        </p:nvSpPr>
        <p:spPr>
          <a:xfrm>
            <a:off x="838200" y="1089055"/>
            <a:ext cx="942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Peak is placed to the random location of cumulative noise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Shift of maximum for signal + noise (</a:t>
            </a:r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) </a:t>
            </a:r>
            <a:r>
              <a:rPr lang="en-US" sz="2400" dirty="0" err="1"/>
              <a:t>wrt</a:t>
            </a:r>
            <a:r>
              <a:rPr lang="en-US" sz="2400" dirty="0"/>
              <a:t>. pure signal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fit examples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BA5771-F211-4ABA-9AF3-06C4CAB35722}"/>
              </a:ext>
            </a:extLst>
          </p:cNvPr>
          <p:cNvSpPr/>
          <p:nvPr/>
        </p:nvSpPr>
        <p:spPr>
          <a:xfrm>
            <a:off x="10127719" y="1757214"/>
            <a:ext cx="175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Noise ON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54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8E65-D96C-4F6A-8804-4D60999A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for shifts for 100k events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62332A-2CD5-495F-9158-BA52D951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EEE9-E2D2-42EE-A87E-1429F5F32C01}" type="slidenum">
              <a:rPr lang="ru-RU" smtClean="0"/>
              <a:t>25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9BDC0-EFC0-48BC-86BC-F7BE3C321FF7}"/>
              </a:ext>
            </a:extLst>
          </p:cNvPr>
          <p:cNvSpPr txBox="1"/>
          <p:nvPr/>
        </p:nvSpPr>
        <p:spPr>
          <a:xfrm>
            <a:off x="415637" y="1557685"/>
            <a:ext cx="4787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100 random places for signal peak at the noise spectrum. Signal shape at the peak region and cumulative noise spectra are same, but position is different!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RMS for maximum with peak position fitting procedure 6,1 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5BC2B7-AD52-4D44-ACFF-CB4C0F41C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1690688"/>
            <a:ext cx="4787900" cy="46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Electric field uniformity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2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2D9AF-4EDB-494B-90BD-54CEB4F9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2" y="352246"/>
            <a:ext cx="10515600" cy="871247"/>
          </a:xfrm>
        </p:spPr>
        <p:txBody>
          <a:bodyPr/>
          <a:lstStyle/>
          <a:p>
            <a:r>
              <a:rPr lang="en-US" dirty="0"/>
              <a:t>Electric field uniformity + drift of electrons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AB799-E746-43DC-BBC0-AB2D5375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82" y="1614252"/>
            <a:ext cx="11357878" cy="4742098"/>
          </a:xfrm>
        </p:spPr>
        <p:txBody>
          <a:bodyPr/>
          <a:lstStyle/>
          <a:p>
            <a:r>
              <a:rPr lang="en-US" dirty="0"/>
              <a:t>Electric field calculations are done by </a:t>
            </a:r>
            <a:r>
              <a:rPr lang="en-US" b="1" dirty="0" err="1"/>
              <a:t>Kuzma</a:t>
            </a:r>
            <a:r>
              <a:rPr lang="en-US" b="1" dirty="0"/>
              <a:t> </a:t>
            </a:r>
            <a:r>
              <a:rPr lang="en-US" b="1" dirty="0" err="1"/>
              <a:t>Ivshin</a:t>
            </a:r>
            <a:r>
              <a:rPr lang="en-US" b="1" dirty="0"/>
              <a:t> </a:t>
            </a:r>
            <a:r>
              <a:rPr lang="en-US" dirty="0"/>
              <a:t>using COMSOL package.</a:t>
            </a:r>
          </a:p>
          <a:p>
            <a:endParaRPr lang="en-US" dirty="0"/>
          </a:p>
          <a:p>
            <a:r>
              <a:rPr lang="en-US" dirty="0"/>
              <a:t>Electron is drifted in the electric field. Its track is a series of the steps, defined by a step parameter. A typical step size (of 0.1 mm) is order of magnitude less than a spatial grid size for the electric field (5 mm). </a:t>
            </a:r>
          </a:p>
          <a:p>
            <a:r>
              <a:rPr lang="en-US" dirty="0"/>
              <a:t>A direction for the step is chosen according to a unit vector parallel to an electric field direction. </a:t>
            </a:r>
          </a:p>
          <a:p>
            <a:r>
              <a:rPr lang="en-US" dirty="0"/>
              <a:t>Electric field components in a beginning of a step are inferred by an interpolation procedure (tri-linear interpolation).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43FE6-6681-4F9A-9A23-D398BF7A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FA4066-C32E-40EB-82C9-253FCBC9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27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9F07C-008B-425E-A84D-B01E39A4B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23102"/>
            <a:ext cx="7216324" cy="4067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B81EE0-CB28-43C6-AD12-E285B160A7C7}"/>
              </a:ext>
            </a:extLst>
          </p:cNvPr>
          <p:cNvSpPr/>
          <p:nvPr/>
        </p:nvSpPr>
        <p:spPr>
          <a:xfrm>
            <a:off x="838200" y="5833130"/>
            <a:ext cx="1088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Tool to calculate shifts</a:t>
            </a:r>
            <a:r>
              <a:rPr lang="en-US" sz="2800" dirty="0"/>
              <a:t>	</a:t>
            </a:r>
            <a:r>
              <a:rPr lang="en-US" sz="2800" dirty="0">
                <a:hlinkClick r:id="rId3"/>
              </a:rPr>
              <a:t>https://github.com/aleksha/pres-electric-field</a:t>
            </a:r>
            <a:r>
              <a:rPr lang="en-US" sz="2800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60564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35C94-2D9F-4978-9E46-BF9756A7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6" y="403763"/>
            <a:ext cx="10515600" cy="1000036"/>
          </a:xfrm>
        </p:spPr>
        <p:txBody>
          <a:bodyPr/>
          <a:lstStyle/>
          <a:p>
            <a:r>
              <a:rPr lang="en-US" dirty="0"/>
              <a:t>Electric field uniformity + drift of electrons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9890B-2382-44DC-8971-3C25BCD6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76" y="1469366"/>
            <a:ext cx="3798194" cy="3696984"/>
          </a:xfrm>
        </p:spPr>
        <p:txBody>
          <a:bodyPr/>
          <a:lstStyle/>
          <a:p>
            <a:r>
              <a:rPr lang="en-US" dirty="0"/>
              <a:t>No radial shift if E</a:t>
            </a:r>
            <a:r>
              <a:rPr lang="en-US" baseline="-25000" dirty="0"/>
              <a:t>x</a:t>
            </a:r>
            <a:r>
              <a:rPr lang="en-US" dirty="0"/>
              <a:t> and </a:t>
            </a:r>
            <a:r>
              <a:rPr lang="en-US" dirty="0" err="1"/>
              <a:t>E</a:t>
            </a:r>
            <a:r>
              <a:rPr lang="en-US" baseline="-25000" dirty="0" err="1"/>
              <a:t>y</a:t>
            </a:r>
            <a:r>
              <a:rPr lang="en-US" dirty="0"/>
              <a:t> are set to zero</a:t>
            </a:r>
          </a:p>
          <a:p>
            <a:r>
              <a:rPr lang="en-US" dirty="0"/>
              <a:t>Some radial shift for the full field map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The direction of this is to the center of TPC!</a:t>
            </a:r>
          </a:p>
          <a:p>
            <a:r>
              <a:rPr lang="en-US" dirty="0"/>
              <a:t>There is strong R</a:t>
            </a:r>
            <a:r>
              <a:rPr lang="en-US" baseline="-25000" dirty="0"/>
              <a:t>in</a:t>
            </a:r>
            <a:r>
              <a:rPr lang="en-US" dirty="0"/>
              <a:t> and Z</a:t>
            </a:r>
            <a:r>
              <a:rPr lang="en-US" baseline="-25000" dirty="0"/>
              <a:t>in</a:t>
            </a:r>
            <a:r>
              <a:rPr lang="en-US" dirty="0"/>
              <a:t> dependence 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BC8B6-74E5-43C0-BFFE-B1D06CE0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75906F-7419-4E5E-A5A5-E6C4BADB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28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C125CF-2831-4B68-BA65-3D1208D4A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0" y="1744194"/>
            <a:ext cx="4277696" cy="34221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62EE6C-245D-46D3-8674-AAFB04D14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79" y="1929219"/>
            <a:ext cx="3832981" cy="305210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AA1691-52C9-474A-AB55-93BAC110CE89}"/>
              </a:ext>
            </a:extLst>
          </p:cNvPr>
          <p:cNvSpPr/>
          <p:nvPr/>
        </p:nvSpPr>
        <p:spPr>
          <a:xfrm>
            <a:off x="1015701" y="5351375"/>
            <a:ext cx="10205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Tool</a:t>
            </a:r>
            <a:r>
              <a:rPr lang="en-US" sz="2800" dirty="0"/>
              <a:t>	</a:t>
            </a:r>
            <a:r>
              <a:rPr lang="en-US" sz="2800" dirty="0">
                <a:hlinkClick r:id="rId4"/>
              </a:rPr>
              <a:t>https://github.com/aleksha/pres-electric-field</a:t>
            </a:r>
            <a:endParaRPr lang="en-US" sz="2800" dirty="0"/>
          </a:p>
          <a:p>
            <a:r>
              <a:rPr lang="en-US" sz="2800" dirty="0"/>
              <a:t>Further development is needed (interpolation-based shift procedure) </a:t>
            </a:r>
            <a:endParaRPr lang="ru-RU" sz="2800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66608CC-D309-48EE-B46A-083331854DA5}"/>
              </a:ext>
            </a:extLst>
          </p:cNvPr>
          <p:cNvCxnSpPr/>
          <p:nvPr/>
        </p:nvCxnSpPr>
        <p:spPr>
          <a:xfrm>
            <a:off x="3425780" y="1929219"/>
            <a:ext cx="965916" cy="234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4572341-D04B-4D1F-BE66-C5CB525B81BE}"/>
              </a:ext>
            </a:extLst>
          </p:cNvPr>
          <p:cNvCxnSpPr>
            <a:cxnSpLocks/>
          </p:cNvCxnSpPr>
          <p:nvPr/>
        </p:nvCxnSpPr>
        <p:spPr>
          <a:xfrm>
            <a:off x="3425780" y="2749296"/>
            <a:ext cx="2910626" cy="798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: изогнутая вверх 15">
            <a:extLst>
              <a:ext uri="{FF2B5EF4-FFF2-40B4-BE49-F238E27FC236}">
                <a16:creationId xmlns:a16="http://schemas.microsoft.com/office/drawing/2014/main" id="{AA26E905-6272-4790-8779-D1C25561C5EB}"/>
              </a:ext>
            </a:extLst>
          </p:cNvPr>
          <p:cNvSpPr/>
          <p:nvPr/>
        </p:nvSpPr>
        <p:spPr>
          <a:xfrm>
            <a:off x="3000776" y="4829577"/>
            <a:ext cx="6993229" cy="3367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Issue with a Z-positioning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3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BE719-BC2B-433D-A508-CEB80C5B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Run / detector conditions for MC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1A9F3-CAF5-4FA7-B59D-FF44F7BF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4" y="1325563"/>
            <a:ext cx="10515600" cy="47216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Beam model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Time distribution for incoming electrons</a:t>
            </a:r>
            <a:r>
              <a:rPr lang="en-US" dirty="0"/>
              <a:t>; mean beam frequency –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i="1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2D beam spatial distribution – </a:t>
            </a:r>
            <a:r>
              <a:rPr lang="en-US" dirty="0" err="1"/>
              <a:t>Gaus</a:t>
            </a:r>
            <a:r>
              <a:rPr lang="en-US" baseline="-25000" dirty="0" err="1"/>
              <a:t>x</a:t>
            </a:r>
            <a:r>
              <a:rPr lang="en-US" dirty="0"/>
              <a:t>(</a:t>
            </a:r>
            <a:r>
              <a:rPr lang="el-GR" i="1" dirty="0">
                <a:solidFill>
                  <a:srgbClr val="FF0000"/>
                </a:solidFill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bx</a:t>
            </a:r>
            <a:r>
              <a:rPr lang="en-US" dirty="0">
                <a:cs typeface="Times New Roman" panose="02020603050405020304" pitchFamily="18" charset="0"/>
              </a:rPr>
              <a:t>,</a:t>
            </a:r>
            <a:r>
              <a:rPr lang="el-GR" i="1" dirty="0">
                <a:solidFill>
                  <a:srgbClr val="FF0000"/>
                </a:solidFill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bx</a:t>
            </a:r>
            <a:r>
              <a:rPr lang="en-US" dirty="0"/>
              <a:t>)</a:t>
            </a:r>
            <a:r>
              <a:rPr lang="en-US" dirty="0">
                <a:cs typeface="Times New Roman" panose="02020603050405020304" pitchFamily="18" charset="0"/>
              </a:rPr>
              <a:t>×</a:t>
            </a:r>
            <a:r>
              <a:rPr lang="en-US" dirty="0" err="1"/>
              <a:t>Gaus</a:t>
            </a:r>
            <a:r>
              <a:rPr lang="en-US" baseline="-25000" dirty="0" err="1"/>
              <a:t>x</a:t>
            </a:r>
            <a:r>
              <a:rPr lang="en-US" dirty="0"/>
              <a:t>(</a:t>
            </a:r>
            <a:r>
              <a:rPr lang="el-GR" i="1" dirty="0">
                <a:solidFill>
                  <a:srgbClr val="FF0000"/>
                </a:solidFill>
                <a:cs typeface="Times New Roman" panose="02020603050405020304" pitchFamily="18" charset="0"/>
              </a:rPr>
              <a:t>μ</a:t>
            </a:r>
            <a:r>
              <a:rPr lang="en-US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by</a:t>
            </a:r>
            <a:r>
              <a:rPr lang="en-US" dirty="0">
                <a:cs typeface="Times New Roman" panose="02020603050405020304" pitchFamily="18" charset="0"/>
              </a:rPr>
              <a:t>,</a:t>
            </a:r>
            <a:r>
              <a:rPr lang="el-GR" i="1" dirty="0">
                <a:solidFill>
                  <a:srgbClr val="FF0000"/>
                </a:solidFill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by</a:t>
            </a:r>
            <a:r>
              <a:rPr lang="en-US" dirty="0"/>
              <a:t>)</a:t>
            </a:r>
            <a:r>
              <a:rPr lang="ru-RU" dirty="0"/>
              <a:t> ?</a:t>
            </a:r>
            <a:r>
              <a:rPr lang="en-US" dirty="0"/>
              <a:t> Any beam halo?</a:t>
            </a:r>
          </a:p>
          <a:p>
            <a:pPr lvl="1"/>
            <a:r>
              <a:rPr lang="en-US" dirty="0"/>
              <a:t>Beam direction distribution – </a:t>
            </a:r>
            <a:r>
              <a:rPr lang="en-US" dirty="0" err="1"/>
              <a:t>Gaus</a:t>
            </a:r>
            <a:r>
              <a:rPr lang="en-US" baseline="-25000" dirty="0" err="1"/>
              <a:t>p</a:t>
            </a:r>
            <a:r>
              <a:rPr lang="en-US" dirty="0"/>
              <a:t>(</a:t>
            </a:r>
            <a:r>
              <a:rPr lang="el-GR" i="1" dirty="0">
                <a:solidFill>
                  <a:srgbClr val="FF0000"/>
                </a:solidFill>
                <a:cs typeface="Times New Roman" panose="02020603050405020304" pitchFamily="18" charset="0"/>
              </a:rPr>
              <a:t>μ</a:t>
            </a:r>
            <a:r>
              <a:rPr lang="en-US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pθ</a:t>
            </a:r>
            <a:r>
              <a:rPr lang="en-US" dirty="0">
                <a:cs typeface="Times New Roman" panose="02020603050405020304" pitchFamily="18" charset="0"/>
              </a:rPr>
              <a:t>,</a:t>
            </a:r>
            <a:r>
              <a:rPr lang="el-GR" i="1" dirty="0">
                <a:solidFill>
                  <a:srgbClr val="FF0000"/>
                </a:solidFill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pθ</a:t>
            </a:r>
            <a:r>
              <a:rPr lang="en-US" dirty="0"/>
              <a:t>)</a:t>
            </a:r>
            <a:r>
              <a:rPr lang="en-US" dirty="0">
                <a:cs typeface="Times New Roman" panose="02020603050405020304" pitchFamily="18" charset="0"/>
              </a:rPr>
              <a:t>×Uniform</a:t>
            </a:r>
            <a:r>
              <a:rPr lang="en-US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p</a:t>
            </a:r>
            <a:r>
              <a:rPr lang="el-GR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φ</a:t>
            </a:r>
            <a:r>
              <a:rPr lang="en-US" dirty="0">
                <a:cs typeface="Times New Roman" panose="02020603050405020304" pitchFamily="18" charset="0"/>
              </a:rPr>
              <a:t>(-</a:t>
            </a: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n-US" dirty="0">
                <a:cs typeface="Times New Roman" panose="02020603050405020304" pitchFamily="18" charset="0"/>
              </a:rPr>
              <a:t>,</a:t>
            </a: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n-US" dirty="0">
                <a:cs typeface="Times New Roman" panose="02020603050405020304" pitchFamily="18" charset="0"/>
              </a:rPr>
              <a:t>)</a:t>
            </a:r>
            <a:r>
              <a:rPr lang="ru-RU" dirty="0">
                <a:cs typeface="Times New Roman" panose="02020603050405020304" pitchFamily="18" charset="0"/>
              </a:rPr>
              <a:t> ?</a:t>
            </a:r>
            <a:endParaRPr lang="en-US" dirty="0"/>
          </a:p>
          <a:p>
            <a:r>
              <a:rPr lang="en-US" dirty="0"/>
              <a:t>Geant-4 (</a:t>
            </a:r>
            <a:r>
              <a:rPr lang="en-US" b="1" i="1" dirty="0">
                <a:solidFill>
                  <a:srgbClr val="FF0000"/>
                </a:solidFill>
              </a:rPr>
              <a:t>detector model</a:t>
            </a:r>
            <a:r>
              <a:rPr lang="en-US" dirty="0"/>
              <a:t>) provides ionization</a:t>
            </a:r>
          </a:p>
          <a:p>
            <a:r>
              <a:rPr lang="en-US" dirty="0"/>
              <a:t>TPC time resolution model</a:t>
            </a:r>
          </a:p>
          <a:p>
            <a:pPr lvl="1"/>
            <a:r>
              <a:rPr lang="en-US" dirty="0"/>
              <a:t>Drift velocities –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i="1" baseline="-25000" dirty="0">
                <a:solidFill>
                  <a:srgbClr val="FF0000"/>
                </a:solidFill>
              </a:rPr>
              <a:t>d1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W</a:t>
            </a:r>
            <a:r>
              <a:rPr lang="en-US" i="1" baseline="-25000" dirty="0">
                <a:solidFill>
                  <a:srgbClr val="FF0000"/>
                </a:solidFill>
              </a:rPr>
              <a:t>d2</a:t>
            </a:r>
            <a:r>
              <a:rPr lang="en-US" dirty="0"/>
              <a:t>; </a:t>
            </a:r>
            <a:r>
              <a:rPr lang="en-US" b="1" i="1" dirty="0">
                <a:solidFill>
                  <a:srgbClr val="FF0000"/>
                </a:solidFill>
              </a:rPr>
              <a:t>Recombination(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hit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i="1" dirty="0">
                <a:solidFill>
                  <a:srgbClr val="FF0000"/>
                </a:solidFill>
              </a:rPr>
              <a:t> f</a:t>
            </a:r>
            <a:r>
              <a:rPr lang="en-US" i="1" baseline="-25000" dirty="0">
                <a:solidFill>
                  <a:srgbClr val="FF0000"/>
                </a:solidFill>
              </a:rPr>
              <a:t>b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  <a:r>
              <a:rPr lang="en-US" dirty="0"/>
              <a:t>; </a:t>
            </a:r>
            <a:r>
              <a:rPr lang="en-US" b="1" i="1" dirty="0">
                <a:solidFill>
                  <a:srgbClr val="FF0000"/>
                </a:solidFill>
              </a:rPr>
              <a:t>(</a:t>
            </a:r>
            <a:r>
              <a:rPr lang="en-US" b="1" i="1" dirty="0" err="1">
                <a:solidFill>
                  <a:srgbClr val="FF0000"/>
                </a:solidFill>
              </a:rPr>
              <a:t>x,y</a:t>
            </a:r>
            <a:r>
              <a:rPr lang="en-US" b="1" i="1" dirty="0">
                <a:solidFill>
                  <a:srgbClr val="FF0000"/>
                </a:solidFill>
              </a:rPr>
              <a:t>)-smearing(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b="1" i="1" baseline="-25000" dirty="0" err="1">
                <a:solidFill>
                  <a:srgbClr val="FF0000"/>
                </a:solidFill>
              </a:rPr>
              <a:t>hit</a:t>
            </a:r>
            <a:r>
              <a:rPr lang="en-US" b="1" i="1" dirty="0">
                <a:solidFill>
                  <a:srgbClr val="FF0000"/>
                </a:solidFill>
              </a:rPr>
              <a:t>,</a:t>
            </a:r>
            <a:r>
              <a:rPr lang="en-US" i="1" dirty="0">
                <a:solidFill>
                  <a:srgbClr val="FF0000"/>
                </a:solidFill>
              </a:rPr>
              <a:t> f</a:t>
            </a:r>
            <a:r>
              <a:rPr lang="en-US" i="1" baseline="-25000" dirty="0">
                <a:solidFill>
                  <a:srgbClr val="FF0000"/>
                </a:solidFill>
              </a:rPr>
              <a:t>b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Accepting</a:t>
            </a:r>
            <a:r>
              <a:rPr lang="en-US" dirty="0"/>
              <a:t> due to not clean gas.</a:t>
            </a:r>
          </a:p>
          <a:p>
            <a:pPr lvl="1"/>
            <a:r>
              <a:rPr lang="en-US" dirty="0"/>
              <a:t>Signal formation (during grid-anode drift)</a:t>
            </a:r>
          </a:p>
          <a:p>
            <a:pPr lvl="1"/>
            <a:r>
              <a:rPr lang="en-US" dirty="0"/>
              <a:t>TDC parameters:</a:t>
            </a:r>
          </a:p>
          <a:p>
            <a:pPr lvl="2"/>
            <a:r>
              <a:rPr lang="en-US" i="1" dirty="0" err="1">
                <a:solidFill>
                  <a:srgbClr val="FF0000"/>
                </a:solidFill>
              </a:rPr>
              <a:t>N</a:t>
            </a:r>
            <a:r>
              <a:rPr lang="en-US" i="1" baseline="-25000" dirty="0" err="1">
                <a:solidFill>
                  <a:srgbClr val="FF0000"/>
                </a:solidFill>
              </a:rPr>
              <a:t>ch</a:t>
            </a:r>
            <a:r>
              <a:rPr lang="en-US" dirty="0"/>
              <a:t>, 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i="1" baseline="-25000" dirty="0">
                <a:solidFill>
                  <a:srgbClr val="FF0000"/>
                </a:solidFill>
              </a:rPr>
              <a:t>ch</a:t>
            </a:r>
            <a:r>
              <a:rPr lang="en-US" dirty="0"/>
              <a:t>;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i="1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– TDC channel</a:t>
            </a:r>
            <a:endParaRPr lang="en-US" dirty="0"/>
          </a:p>
          <a:p>
            <a:pPr lvl="2"/>
            <a:r>
              <a:rPr lang="en-US" dirty="0"/>
              <a:t>Energy to TDC response –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TDC</a:t>
            </a:r>
            <a:r>
              <a:rPr lang="en-US" dirty="0"/>
              <a:t>;  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Noise spectrum</a:t>
            </a:r>
            <a:endParaRPr lang="en-US" dirty="0"/>
          </a:p>
          <a:p>
            <a:pPr lvl="1"/>
            <a:r>
              <a:rPr lang="en-US" dirty="0"/>
              <a:t>Time-pulse function – </a:t>
            </a:r>
            <a:r>
              <a:rPr lang="el-GR" dirty="0"/>
              <a:t>δ</a:t>
            </a:r>
            <a:r>
              <a:rPr lang="en-US" baseline="-25000" dirty="0"/>
              <a:t>Dirac</a:t>
            </a:r>
            <a:r>
              <a:rPr lang="en-US" dirty="0"/>
              <a:t>(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-25000" dirty="0" err="1">
                <a:solidFill>
                  <a:srgbClr val="FF0000"/>
                </a:solidFill>
              </a:rPr>
              <a:t>i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srgbClr val="FF0000"/>
                </a:solidFill>
                <a:sym typeface="Wingdings" panose="05000000000000000000" pitchFamily="2" charset="2"/>
              </a:rPr>
              <a:t>Some distribution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i="1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dirty="0" err="1">
                <a:sym typeface="Wingdings" panose="05000000000000000000" pitchFamily="2" charset="2"/>
              </a:rPr>
              <a:t>,</a:t>
            </a:r>
            <a:r>
              <a:rPr lang="en-US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b="1" i="1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0FA3E-0FE7-4C94-A435-99F65105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B1200D-F64B-4D6A-BA57-1590E8CF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FC348-1BB4-44F7-A222-C8EC485674C8}"/>
              </a:ext>
            </a:extLst>
          </p:cNvPr>
          <p:cNvSpPr txBox="1"/>
          <p:nvPr/>
        </p:nvSpPr>
        <p:spPr>
          <a:xfrm>
            <a:off x="8100645" y="4332108"/>
            <a:ext cx="3950677" cy="175432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conditions must be included into Monte-Carlo to have is as closer to the data as possible to mimic operation conditions as a function of (beam)time</a:t>
            </a:r>
            <a:endParaRPr lang="ru-RU" dirty="0"/>
          </a:p>
          <a:p>
            <a:endParaRPr lang="ru-RU" dirty="0"/>
          </a:p>
          <a:p>
            <a:r>
              <a:rPr lang="en-US" dirty="0"/>
              <a:t>Goal: MC can be analyzed as DATA</a:t>
            </a:r>
          </a:p>
        </p:txBody>
      </p:sp>
    </p:spTree>
    <p:extLst>
      <p:ext uri="{BB962C8B-B14F-4D97-AF65-F5344CB8AC3E}">
        <p14:creationId xmlns:p14="http://schemas.microsoft.com/office/powerpoint/2010/main" val="2516907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93242-55B2-4D87-9264-E2867563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of Z-positioning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DC755-46BF-4DA5-8644-15D2402B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PRES experiment requires a </a:t>
            </a:r>
            <a:r>
              <a:rPr lang="en-US" b="1" i="1" dirty="0"/>
              <a:t>Q</a:t>
            </a:r>
            <a:r>
              <a:rPr lang="en-US" b="1" i="1" baseline="30000" dirty="0"/>
              <a:t>2</a:t>
            </a:r>
            <a:r>
              <a:rPr lang="en-US" dirty="0"/>
              <a:t> scale calibration, which will be done using a measurement of an angle of the scattered electron.</a:t>
            </a:r>
          </a:p>
          <a:p>
            <a:r>
              <a:rPr lang="en-US" dirty="0"/>
              <a:t>Measurement will be done with a first layer of multiwire and </a:t>
            </a:r>
            <a:r>
              <a:rPr lang="en-US" b="1" i="1" dirty="0"/>
              <a:t>Z </a:t>
            </a:r>
            <a:r>
              <a:rPr lang="en-US" dirty="0"/>
              <a:t>coordinate of a scattering point measured by a TPC (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  <a:r>
              <a:rPr lang="en-US" dirty="0"/>
              <a:t> assumed to be zero due to the perfect MAMI beam).</a:t>
            </a:r>
          </a:p>
          <a:p>
            <a:r>
              <a:rPr lang="en-US" b="1" i="1" dirty="0"/>
              <a:t>Z</a:t>
            </a:r>
            <a:r>
              <a:rPr lang="en-US" dirty="0"/>
              <a:t> is measured on the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anode ring</a:t>
            </a:r>
            <a:r>
              <a:rPr lang="en-US" dirty="0"/>
              <a:t> by finding of a stable timestamp point from the FADC signal. Central pad has twice worser resolution due it’s small size (relatively higher electronic noise) and due to the beam noise.</a:t>
            </a:r>
          </a:p>
          <a:p>
            <a:r>
              <a:rPr lang="en-US" dirty="0">
                <a:solidFill>
                  <a:srgbClr val="0070C0"/>
                </a:solidFill>
              </a:rPr>
              <a:t>Signal shapes depends on a scattering angle of the proton (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dirty="0">
                <a:solidFill>
                  <a:srgbClr val="0070C0"/>
                </a:solidFill>
              </a:rPr>
              <a:t> fixed)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E56546-794F-47D0-99E0-EF002888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69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6CF0F78-C31D-4A95-A379-D6EDFAF855FA}"/>
              </a:ext>
            </a:extLst>
          </p:cNvPr>
          <p:cNvGrpSpPr/>
          <p:nvPr/>
        </p:nvGrpSpPr>
        <p:grpSpPr>
          <a:xfrm>
            <a:off x="3771900" y="1273175"/>
            <a:ext cx="7581900" cy="5448300"/>
            <a:chOff x="2503135" y="1273175"/>
            <a:chExt cx="7581900" cy="54483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BD265D1-A207-4247-9547-7BEBC38D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35" y="1273175"/>
              <a:ext cx="7581900" cy="54483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D65A04-A63B-4E90-A968-EB72331F6C5B}"/>
                </a:ext>
              </a:extLst>
            </p:cNvPr>
            <p:cNvSpPr txBox="1"/>
            <p:nvPr/>
          </p:nvSpPr>
          <p:spPr>
            <a:xfrm>
              <a:off x="3292511" y="1862584"/>
              <a:ext cx="2345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Start point, measured using front intersection with a baseline</a:t>
              </a:r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A37EE84E-D47C-4DDE-A4E9-B776A0129F83}"/>
                </a:ext>
              </a:extLst>
            </p:cNvPr>
            <p:cNvCxnSpPr>
              <a:cxnSpLocks/>
            </p:cNvCxnSpPr>
            <p:nvPr/>
          </p:nvCxnSpPr>
          <p:spPr>
            <a:xfrm>
              <a:off x="4029480" y="4440400"/>
              <a:ext cx="0" cy="170962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2F2C9B-19B5-4C4D-82AA-64D20B099F0E}"/>
                </a:ext>
              </a:extLst>
            </p:cNvPr>
            <p:cNvSpPr txBox="1"/>
            <p:nvPr/>
          </p:nvSpPr>
          <p:spPr>
            <a:xfrm>
              <a:off x="3470342" y="3659246"/>
              <a:ext cx="1872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Time when </a:t>
              </a:r>
              <a:r>
                <a:rPr lang="en-US" sz="2400" i="1" dirty="0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lang="en-US" sz="2400" i="1" baseline="30000" dirty="0">
                  <a:solidFill>
                    <a:schemeClr val="accent6">
                      <a:lumMod val="75000"/>
                    </a:schemeClr>
                  </a:solidFill>
                </a:rPr>
                <a:t>-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reach grid</a:t>
              </a:r>
              <a:endParaRPr lang="ru-RU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2E4004F7-5E58-4388-9A48-8818B6ED43AE}"/>
                </a:ext>
              </a:extLst>
            </p:cNvPr>
            <p:cNvCxnSpPr>
              <a:cxnSpLocks/>
            </p:cNvCxnSpPr>
            <p:nvPr/>
          </p:nvCxnSpPr>
          <p:spPr>
            <a:xfrm>
              <a:off x="6038819" y="4440400"/>
              <a:ext cx="0" cy="170962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21A270-84E9-4A1B-903F-96F13ABFA21B}"/>
                </a:ext>
              </a:extLst>
            </p:cNvPr>
            <p:cNvSpPr txBox="1"/>
            <p:nvPr/>
          </p:nvSpPr>
          <p:spPr>
            <a:xfrm>
              <a:off x="5771275" y="3519569"/>
              <a:ext cx="1792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Time </a:t>
              </a:r>
              <a:r>
                <a:rPr lang="en-US" sz="2400" i="1" dirty="0">
                  <a:solidFill>
                    <a:srgbClr val="7030A0"/>
                  </a:solidFill>
                </a:rPr>
                <a:t>e</a:t>
              </a:r>
              <a:r>
                <a:rPr lang="en-US" sz="2400" i="1" baseline="30000" dirty="0">
                  <a:solidFill>
                    <a:srgbClr val="7030A0"/>
                  </a:solidFill>
                </a:rPr>
                <a:t>-</a:t>
              </a:r>
              <a:r>
                <a:rPr lang="en-US" sz="2400" dirty="0">
                  <a:solidFill>
                    <a:srgbClr val="7030A0"/>
                  </a:solidFill>
                </a:rPr>
                <a:t> reach anode</a:t>
              </a:r>
              <a:endParaRPr lang="ru-RU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C26CA910-2E23-4B6F-AD86-56D5C427AA5D}"/>
                </a:ext>
              </a:extLst>
            </p:cNvPr>
            <p:cNvCxnSpPr>
              <a:cxnSpLocks/>
            </p:cNvCxnSpPr>
            <p:nvPr/>
          </p:nvCxnSpPr>
          <p:spPr>
            <a:xfrm>
              <a:off x="4103385" y="5217453"/>
              <a:ext cx="1872455" cy="0"/>
            </a:xfrm>
            <a:prstGeom prst="straightConnector1">
              <a:avLst/>
            </a:prstGeom>
            <a:ln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31F0D5-0733-4168-8965-7AA0DCA5EACF}"/>
                </a:ext>
              </a:extLst>
            </p:cNvPr>
            <p:cNvSpPr txBox="1"/>
            <p:nvPr/>
          </p:nvSpPr>
          <p:spPr>
            <a:xfrm>
              <a:off x="4315268" y="4900159"/>
              <a:ext cx="1792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</a:rPr>
                <a:t>1333 ns</a:t>
              </a:r>
              <a:endParaRPr lang="ru-RU" sz="1400" dirty="0">
                <a:solidFill>
                  <a:srgbClr val="7030A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D55069-FE75-41AC-AEF5-07B17042996D}"/>
                </a:ext>
              </a:extLst>
            </p:cNvPr>
            <p:cNvSpPr txBox="1"/>
            <p:nvPr/>
          </p:nvSpPr>
          <p:spPr>
            <a:xfrm>
              <a:off x="7563733" y="2142445"/>
              <a:ext cx="23456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Maximum distribution (pol2-fit)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891B7-E25D-4C85-9FDB-EF332CCB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 measurement (~40 ns resolution)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268E06-0C17-4F70-B1B6-EC08F4C9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31</a:t>
            </a:fld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6B13946-8CF2-4D57-A30E-87806D91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41" y="1961982"/>
            <a:ext cx="3875468" cy="2244099"/>
          </a:xfrm>
        </p:spPr>
        <p:txBody>
          <a:bodyPr/>
          <a:lstStyle/>
          <a:p>
            <a:r>
              <a:rPr lang="en-US" dirty="0"/>
              <a:t>T = 5 MeV</a:t>
            </a:r>
          </a:p>
          <a:p>
            <a:r>
              <a:rPr lang="en-US" dirty="0"/>
              <a:t>Noise ON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ring</a:t>
            </a:r>
          </a:p>
        </p:txBody>
      </p:sp>
    </p:spTree>
    <p:extLst>
      <p:ext uri="{BB962C8B-B14F-4D97-AF65-F5344CB8AC3E}">
        <p14:creationId xmlns:p14="http://schemas.microsoft.com/office/powerpoint/2010/main" val="579511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DC3F96-C25A-4AE6-A1F1-657CE6620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28" y="705167"/>
            <a:ext cx="6285510" cy="60687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D3151-F845-4F20-AAFE-2047310C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881"/>
          </a:xfrm>
        </p:spPr>
        <p:txBody>
          <a:bodyPr/>
          <a:lstStyle/>
          <a:p>
            <a:r>
              <a:rPr lang="en-US" dirty="0"/>
              <a:t>The problem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357E9-3C20-4830-A0D3-4040212C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75" y="1326355"/>
            <a:ext cx="3875468" cy="22440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 = 5 MeV</a:t>
            </a:r>
          </a:p>
          <a:p>
            <a:r>
              <a:rPr lang="en-US" dirty="0"/>
              <a:t>Angle </a:t>
            </a:r>
            <a:r>
              <a:rPr lang="en-US" dirty="0" err="1"/>
              <a:t>wrt</a:t>
            </a:r>
            <a:r>
              <a:rPr lang="en-US" dirty="0"/>
              <a:t>. Y-axis</a:t>
            </a:r>
          </a:p>
          <a:p>
            <a:r>
              <a:rPr lang="en-US" dirty="0"/>
              <a:t>Noise OFF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ring</a:t>
            </a:r>
          </a:p>
          <a:p>
            <a:r>
              <a:rPr lang="en-US" dirty="0"/>
              <a:t>Cumulative spectra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A7AC75-C744-4357-9596-EB330CC0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32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D6334E-D886-4951-9E03-8031F0EB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9" y="3429000"/>
            <a:ext cx="4658789" cy="3163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CE3E3-E5DE-4C1C-85B6-1112BBA51561}"/>
              </a:ext>
            </a:extLst>
          </p:cNvPr>
          <p:cNvSpPr txBox="1"/>
          <p:nvPr/>
        </p:nvSpPr>
        <p:spPr>
          <a:xfrm>
            <a:off x="963957" y="4290223"/>
            <a:ext cx="1045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 deg</a:t>
            </a:r>
          </a:p>
          <a:p>
            <a:r>
              <a:rPr lang="en-US" sz="2800" dirty="0" err="1"/>
              <a:t>wrt</a:t>
            </a:r>
            <a:r>
              <a:rPr lang="en-US" sz="2800" dirty="0"/>
              <a:t>. </a:t>
            </a:r>
            <a:r>
              <a:rPr lang="en-US" sz="2800" b="1" i="1" dirty="0"/>
              <a:t>Y</a:t>
            </a:r>
            <a:endParaRPr lang="ru-RU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A4DC4-AA9F-461F-B435-1FD228E325CE}"/>
              </a:ext>
            </a:extLst>
          </p:cNvPr>
          <p:cNvSpPr txBox="1"/>
          <p:nvPr/>
        </p:nvSpPr>
        <p:spPr>
          <a:xfrm>
            <a:off x="3349892" y="4586825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 deg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E0194-1779-46B0-81F9-EE6440023ACB}"/>
              </a:ext>
            </a:extLst>
          </p:cNvPr>
          <p:cNvSpPr txBox="1"/>
          <p:nvPr/>
        </p:nvSpPr>
        <p:spPr>
          <a:xfrm>
            <a:off x="8801427" y="193738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 = 40 ns 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9B8D0-2FA8-4B8B-9916-2D7C3E715102}"/>
              </a:ext>
            </a:extLst>
          </p:cNvPr>
          <p:cNvSpPr txBox="1"/>
          <p:nvPr/>
        </p:nvSpPr>
        <p:spPr>
          <a:xfrm>
            <a:off x="9284328" y="3385788"/>
            <a:ext cx="82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ring</a:t>
            </a: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64917E3-8244-4389-AB41-12324ACB2359}"/>
              </a:ext>
            </a:extLst>
          </p:cNvPr>
          <p:cNvCxnSpPr>
            <a:cxnSpLocks/>
          </p:cNvCxnSpPr>
          <p:nvPr/>
        </p:nvCxnSpPr>
        <p:spPr>
          <a:xfrm>
            <a:off x="11096223" y="1925059"/>
            <a:ext cx="0" cy="36145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DC0C5D-1F91-44B8-A4CF-B6E2FF911012}"/>
              </a:ext>
            </a:extLst>
          </p:cNvPr>
          <p:cNvSpPr txBox="1"/>
          <p:nvPr/>
        </p:nvSpPr>
        <p:spPr>
          <a:xfrm>
            <a:off x="10171109" y="453686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600 ns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60C2915-8976-409B-9C0A-4288CCA956FB}"/>
              </a:ext>
            </a:extLst>
          </p:cNvPr>
          <p:cNvSpPr/>
          <p:nvPr/>
        </p:nvSpPr>
        <p:spPr>
          <a:xfrm>
            <a:off x="5128351" y="4245577"/>
            <a:ext cx="607475" cy="47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ADB1A-E37B-4BBC-B2D5-946083C255B3}"/>
              </a:ext>
            </a:extLst>
          </p:cNvPr>
          <p:cNvSpPr txBox="1"/>
          <p:nvPr/>
        </p:nvSpPr>
        <p:spPr>
          <a:xfrm>
            <a:off x="8288835" y="5386677"/>
            <a:ext cx="341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Strong dependence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F7178-32AE-40C9-9F57-FC3971E93DD5}"/>
              </a:ext>
            </a:extLst>
          </p:cNvPr>
          <p:cNvSpPr txBox="1"/>
          <p:nvPr/>
        </p:nvSpPr>
        <p:spPr>
          <a:xfrm>
            <a:off x="6502091" y="2122046"/>
            <a:ext cx="265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Peak position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Uncertainty for a single event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77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Изображение выглядит как кар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6DE5103-56B7-4A2B-8BF2-D12CE5BA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96" y="4815477"/>
            <a:ext cx="5187325" cy="117972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нимок экран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FFC7C5F-D45A-4A58-9892-C1234038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36" y="1875497"/>
            <a:ext cx="5163628" cy="11743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BA8D6A9-FEBF-4E2E-876F-77E17D292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94" y="3353838"/>
            <a:ext cx="5163627" cy="11743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21BB6-D4B9-4DFB-896B-C7D2C5328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2" y="1855085"/>
            <a:ext cx="5163623" cy="11743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AFD04-97AB-43BD-AFE3-DD9177E4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electron signal (a cross check)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5A68E0-E25D-42E7-95A8-38F4FF61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0950" y="778668"/>
            <a:ext cx="3206750" cy="49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Idea by Alexander </a:t>
            </a:r>
            <a:r>
              <a:rPr lang="en-US" sz="2000" b="1" dirty="0" err="1"/>
              <a:t>Inglessi</a:t>
            </a:r>
            <a:endParaRPr lang="ru-RU" sz="20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F3190-80E6-4AAF-9103-2FF8C0FD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33</a:t>
            </a:fld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F729CC1-E3C0-424B-9721-19A210EBDA48}"/>
              </a:ext>
            </a:extLst>
          </p:cNvPr>
          <p:cNvSpPr txBox="1">
            <a:spLocks/>
          </p:cNvSpPr>
          <p:nvPr/>
        </p:nvSpPr>
        <p:spPr>
          <a:xfrm>
            <a:off x="1679908" y="1380657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Electrons arrive at grid</a:t>
            </a:r>
            <a:endParaRPr lang="ru-RU" sz="2000" b="1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6207C9-705F-4A94-A8ED-8C420A0D9DAA}"/>
              </a:ext>
            </a:extLst>
          </p:cNvPr>
          <p:cNvSpPr txBox="1">
            <a:spLocks/>
          </p:cNvSpPr>
          <p:nvPr/>
        </p:nvSpPr>
        <p:spPr>
          <a:xfrm>
            <a:off x="6843531" y="1380657"/>
            <a:ext cx="4389102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Induced current</a:t>
            </a:r>
            <a:endParaRPr lang="ru-RU" sz="2000" b="1" dirty="0"/>
          </a:p>
        </p:txBody>
      </p:sp>
      <p:pic>
        <p:nvPicPr>
          <p:cNvPr id="13" name="Рисунок 12" descr="Изображение выглядит как снимок экрана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C14BBBE0-EE34-438B-83C5-FD874C7AB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" y="4847161"/>
            <a:ext cx="5163623" cy="1174336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DECA5C83-724A-4F08-AEB3-C860101A1590}"/>
              </a:ext>
            </a:extLst>
          </p:cNvPr>
          <p:cNvSpPr txBox="1">
            <a:spLocks/>
          </p:cNvSpPr>
          <p:nvPr/>
        </p:nvSpPr>
        <p:spPr>
          <a:xfrm>
            <a:off x="4299489" y="2015466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0 deg.</a:t>
            </a:r>
            <a:endParaRPr lang="ru-RU" sz="2000" b="1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4AF4E3C-5EAF-4A28-A3C9-270AA2B3BFF7}"/>
              </a:ext>
            </a:extLst>
          </p:cNvPr>
          <p:cNvSpPr txBox="1">
            <a:spLocks/>
          </p:cNvSpPr>
          <p:nvPr/>
        </p:nvSpPr>
        <p:spPr>
          <a:xfrm>
            <a:off x="9607891" y="2069379"/>
            <a:ext cx="1844872" cy="145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0 deg.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</a:t>
            </a:r>
            <a:r>
              <a:rPr lang="en-US" sz="1800" b="1" dirty="0">
                <a:solidFill>
                  <a:srgbClr val="0070C0"/>
                </a:solidFill>
              </a:rPr>
              <a:t>w/o diffusion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</a:t>
            </a:r>
            <a:r>
              <a:rPr lang="en-US" sz="1800" b="1" dirty="0">
                <a:solidFill>
                  <a:srgbClr val="FF0000"/>
                </a:solidFill>
              </a:rPr>
              <a:t>with diffusion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86AE2510-20F5-4035-B3E6-99731D1D6A70}"/>
              </a:ext>
            </a:extLst>
          </p:cNvPr>
          <p:cNvSpPr txBox="1">
            <a:spLocks/>
          </p:cNvSpPr>
          <p:nvPr/>
        </p:nvSpPr>
        <p:spPr>
          <a:xfrm>
            <a:off x="4299489" y="5039855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5 deg.</a:t>
            </a:r>
            <a:endParaRPr lang="ru-RU" sz="2000" b="1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DACB9FD6-ACF5-4375-AFF7-C2CF525C781B}"/>
              </a:ext>
            </a:extLst>
          </p:cNvPr>
          <p:cNvSpPr txBox="1">
            <a:spLocks/>
          </p:cNvSpPr>
          <p:nvPr/>
        </p:nvSpPr>
        <p:spPr>
          <a:xfrm>
            <a:off x="7007225" y="5039856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5 deg.</a:t>
            </a:r>
            <a:endParaRPr lang="ru-RU" sz="2000" b="1" dirty="0"/>
          </a:p>
        </p:txBody>
      </p:sp>
      <p:pic>
        <p:nvPicPr>
          <p:cNvPr id="22" name="Рисунок 2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98A56B4-D208-42AC-9B30-57F2AFED9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" y="3350039"/>
            <a:ext cx="5163623" cy="1174336"/>
          </a:xfrm>
          <a:prstGeom prst="rect">
            <a:avLst/>
          </a:prstGeom>
        </p:spPr>
      </p:pic>
      <p:sp>
        <p:nvSpPr>
          <p:cNvPr id="25" name="Объект 2">
            <a:extLst>
              <a:ext uri="{FF2B5EF4-FFF2-40B4-BE49-F238E27FC236}">
                <a16:creationId xmlns:a16="http://schemas.microsoft.com/office/drawing/2014/main" id="{F37C3AC5-6557-4A6F-9319-695A7D25339D}"/>
              </a:ext>
            </a:extLst>
          </p:cNvPr>
          <p:cNvSpPr txBox="1">
            <a:spLocks/>
          </p:cNvSpPr>
          <p:nvPr/>
        </p:nvSpPr>
        <p:spPr>
          <a:xfrm>
            <a:off x="4299489" y="3520101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2,5 deg.</a:t>
            </a:r>
            <a:endParaRPr lang="ru-RU" sz="2000" b="1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1EA141EC-7E4A-4CFE-BDB2-310AFBF8A63D}"/>
              </a:ext>
            </a:extLst>
          </p:cNvPr>
          <p:cNvSpPr txBox="1">
            <a:spLocks/>
          </p:cNvSpPr>
          <p:nvPr/>
        </p:nvSpPr>
        <p:spPr>
          <a:xfrm>
            <a:off x="7007225" y="3520102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2,5 deg.</a:t>
            </a:r>
            <a:endParaRPr lang="ru-RU" sz="2000" b="1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CBA7299-A5BB-4C31-A5FE-BCE879205F44}"/>
              </a:ext>
            </a:extLst>
          </p:cNvPr>
          <p:cNvSpPr txBox="1">
            <a:spLocks/>
          </p:cNvSpPr>
          <p:nvPr/>
        </p:nvSpPr>
        <p:spPr>
          <a:xfrm>
            <a:off x="716477" y="6282506"/>
            <a:ext cx="9882836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5 deg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Signal projection </a:t>
            </a:r>
            <a:r>
              <a:rPr lang="en-US" sz="2000" b="1" dirty="0">
                <a:solidFill>
                  <a:srgbClr val="FF0000"/>
                </a:solidFill>
              </a:rPr>
              <a:t>0,087*40mm = 3,48 mm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Signal length 870 ns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47775AB6-CEA6-46B2-B0B6-9F23F2890BE9}"/>
              </a:ext>
            </a:extLst>
          </p:cNvPr>
          <p:cNvSpPr/>
          <p:nvPr/>
        </p:nvSpPr>
        <p:spPr>
          <a:xfrm>
            <a:off x="5640946" y="3618963"/>
            <a:ext cx="613650" cy="713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286087BC-ACDB-4D43-AEC3-D33651DB7D8D}"/>
              </a:ext>
            </a:extLst>
          </p:cNvPr>
          <p:cNvSpPr txBox="1">
            <a:spLocks/>
          </p:cNvSpPr>
          <p:nvPr/>
        </p:nvSpPr>
        <p:spPr>
          <a:xfrm rot="16200000">
            <a:off x="-2820354" y="3270864"/>
            <a:ext cx="6620704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Note, </a:t>
            </a:r>
            <a:r>
              <a:rPr lang="en-US" sz="2000" b="1">
                <a:solidFill>
                  <a:srgbClr val="FF0000"/>
                </a:solidFill>
              </a:rPr>
              <a:t>that y-scale  </a:t>
            </a:r>
            <a:r>
              <a:rPr lang="en-US" sz="2000" b="1" dirty="0">
                <a:solidFill>
                  <a:srgbClr val="FF0000"/>
                </a:solidFill>
              </a:rPr>
              <a:t>are different, but integrals are </a:t>
            </a:r>
            <a:r>
              <a:rPr lang="en-US" sz="2000" b="1">
                <a:solidFill>
                  <a:srgbClr val="FF0000"/>
                </a:solidFill>
              </a:rPr>
              <a:t>the same!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73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а, катается на лыжах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58C9D133-B1CD-4174-915B-CDAAE098A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37" y="1855085"/>
            <a:ext cx="5163626" cy="1174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21BB6-D4B9-4DFB-896B-C7D2C5328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2" y="1855085"/>
            <a:ext cx="5163623" cy="11743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AFD04-97AB-43BD-AFE3-DD9177E4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electron signal (a cross check)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5A68E0-E25D-42E7-95A8-38F4FF61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0950" y="778668"/>
            <a:ext cx="3206750" cy="49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Idea by Alexander </a:t>
            </a:r>
            <a:r>
              <a:rPr lang="en-US" sz="2000" b="1" dirty="0" err="1"/>
              <a:t>Inglessi</a:t>
            </a:r>
            <a:endParaRPr lang="ru-RU" sz="20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F3190-80E6-4AAF-9103-2FF8C0FD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34</a:t>
            </a:fld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F729CC1-E3C0-424B-9721-19A210EBDA48}"/>
              </a:ext>
            </a:extLst>
          </p:cNvPr>
          <p:cNvSpPr txBox="1">
            <a:spLocks/>
          </p:cNvSpPr>
          <p:nvPr/>
        </p:nvSpPr>
        <p:spPr>
          <a:xfrm>
            <a:off x="1679908" y="1380657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Electrons arrive at grid</a:t>
            </a:r>
            <a:endParaRPr lang="ru-RU" sz="2000" b="1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6207C9-705F-4A94-A8ED-8C420A0D9DAA}"/>
              </a:ext>
            </a:extLst>
          </p:cNvPr>
          <p:cNvSpPr txBox="1">
            <a:spLocks/>
          </p:cNvSpPr>
          <p:nvPr/>
        </p:nvSpPr>
        <p:spPr>
          <a:xfrm>
            <a:off x="7063661" y="1380657"/>
            <a:ext cx="4389102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Drift + Electronic response function</a:t>
            </a:r>
            <a:endParaRPr lang="ru-RU" sz="2000" b="1" dirty="0"/>
          </a:p>
        </p:txBody>
      </p:sp>
      <p:pic>
        <p:nvPicPr>
          <p:cNvPr id="11" name="Рисунок 10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F727D58-AC60-4235-84D0-69F0A8474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37" y="4847161"/>
            <a:ext cx="5163626" cy="117433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C14BBBE0-EE34-438B-83C5-FD874C7AB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" y="4847161"/>
            <a:ext cx="5163623" cy="1174336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DECA5C83-724A-4F08-AEB3-C860101A1590}"/>
              </a:ext>
            </a:extLst>
          </p:cNvPr>
          <p:cNvSpPr txBox="1">
            <a:spLocks/>
          </p:cNvSpPr>
          <p:nvPr/>
        </p:nvSpPr>
        <p:spPr>
          <a:xfrm>
            <a:off x="4299489" y="2015466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0 deg.</a:t>
            </a:r>
            <a:endParaRPr lang="ru-RU" sz="2000" b="1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4AF4E3C-5EAF-4A28-A3C9-270AA2B3BFF7}"/>
              </a:ext>
            </a:extLst>
          </p:cNvPr>
          <p:cNvSpPr txBox="1">
            <a:spLocks/>
          </p:cNvSpPr>
          <p:nvPr/>
        </p:nvSpPr>
        <p:spPr>
          <a:xfrm>
            <a:off x="7007225" y="2015467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0 deg.</a:t>
            </a:r>
            <a:endParaRPr lang="ru-RU" sz="2000" b="1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86AE2510-20F5-4035-B3E6-99731D1D6A70}"/>
              </a:ext>
            </a:extLst>
          </p:cNvPr>
          <p:cNvSpPr txBox="1">
            <a:spLocks/>
          </p:cNvSpPr>
          <p:nvPr/>
        </p:nvSpPr>
        <p:spPr>
          <a:xfrm>
            <a:off x="4299489" y="5039855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5 deg.</a:t>
            </a:r>
            <a:endParaRPr lang="ru-RU" sz="2000" b="1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DACB9FD6-ACF5-4375-AFF7-C2CF525C781B}"/>
              </a:ext>
            </a:extLst>
          </p:cNvPr>
          <p:cNvSpPr txBox="1">
            <a:spLocks/>
          </p:cNvSpPr>
          <p:nvPr/>
        </p:nvSpPr>
        <p:spPr>
          <a:xfrm>
            <a:off x="7007225" y="5039856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5 deg.</a:t>
            </a:r>
            <a:endParaRPr lang="ru-RU" sz="2000" b="1" dirty="0"/>
          </a:p>
        </p:txBody>
      </p:sp>
      <p:pic>
        <p:nvPicPr>
          <p:cNvPr id="22" name="Рисунок 2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98A56B4-D208-42AC-9B30-57F2AFED9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" y="3350039"/>
            <a:ext cx="5163623" cy="11743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EFDD30-D82E-4B8B-A2DE-770B95843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37" y="3350038"/>
            <a:ext cx="5163627" cy="1174337"/>
          </a:xfrm>
          <a:prstGeom prst="rect">
            <a:avLst/>
          </a:prstGeom>
        </p:spPr>
      </p:pic>
      <p:sp>
        <p:nvSpPr>
          <p:cNvPr id="25" name="Объект 2">
            <a:extLst>
              <a:ext uri="{FF2B5EF4-FFF2-40B4-BE49-F238E27FC236}">
                <a16:creationId xmlns:a16="http://schemas.microsoft.com/office/drawing/2014/main" id="{F37C3AC5-6557-4A6F-9319-695A7D25339D}"/>
              </a:ext>
            </a:extLst>
          </p:cNvPr>
          <p:cNvSpPr txBox="1">
            <a:spLocks/>
          </p:cNvSpPr>
          <p:nvPr/>
        </p:nvSpPr>
        <p:spPr>
          <a:xfrm>
            <a:off x="4299489" y="3520101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2,5 deg.</a:t>
            </a:r>
            <a:endParaRPr lang="ru-RU" sz="2000" b="1" dirty="0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1EA141EC-7E4A-4CFE-BDB2-310AFBF8A63D}"/>
              </a:ext>
            </a:extLst>
          </p:cNvPr>
          <p:cNvSpPr txBox="1">
            <a:spLocks/>
          </p:cNvSpPr>
          <p:nvPr/>
        </p:nvSpPr>
        <p:spPr>
          <a:xfrm>
            <a:off x="7007225" y="3520102"/>
            <a:ext cx="3206750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2,5 deg.</a:t>
            </a:r>
            <a:endParaRPr lang="ru-RU" sz="2000" b="1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CBA7299-A5BB-4C31-A5FE-BCE879205F44}"/>
              </a:ext>
            </a:extLst>
          </p:cNvPr>
          <p:cNvSpPr txBox="1">
            <a:spLocks/>
          </p:cNvSpPr>
          <p:nvPr/>
        </p:nvSpPr>
        <p:spPr>
          <a:xfrm>
            <a:off x="716477" y="6282506"/>
            <a:ext cx="9882836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5 deg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Signal projection </a:t>
            </a:r>
            <a:r>
              <a:rPr lang="en-US" sz="2000" b="1" dirty="0">
                <a:solidFill>
                  <a:srgbClr val="FF0000"/>
                </a:solidFill>
              </a:rPr>
              <a:t>0,087*40mm = 3,48 mm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Signal length 870 ns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C4688D9F-15E9-4AD3-9D43-B0949A6AC6E9}"/>
              </a:ext>
            </a:extLst>
          </p:cNvPr>
          <p:cNvSpPr/>
          <p:nvPr/>
        </p:nvSpPr>
        <p:spPr>
          <a:xfrm>
            <a:off x="5640946" y="3618963"/>
            <a:ext cx="613650" cy="713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6DE87A3-A79E-4374-8BD3-EB5B1DC5942A}"/>
              </a:ext>
            </a:extLst>
          </p:cNvPr>
          <p:cNvCxnSpPr>
            <a:cxnSpLocks/>
          </p:cNvCxnSpPr>
          <p:nvPr/>
        </p:nvCxnSpPr>
        <p:spPr>
          <a:xfrm flipV="1">
            <a:off x="2052354" y="2983596"/>
            <a:ext cx="0" cy="279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70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7E9BA-5C19-4F5C-A39C-7DE67208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by TPC information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9A2FF-0483-4F18-93DA-3C94C465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71" y="1532587"/>
            <a:ext cx="6090634" cy="4960288"/>
          </a:xfrm>
        </p:spPr>
        <p:txBody>
          <a:bodyPr>
            <a:normAutofit/>
          </a:bodyPr>
          <a:lstStyle/>
          <a:p>
            <a:r>
              <a:rPr lang="en-US" sz="3200" dirty="0"/>
              <a:t>Recoil angle can be measured by TPC</a:t>
            </a:r>
          </a:p>
          <a:p>
            <a:r>
              <a:rPr lang="en-US" sz="3200" dirty="0"/>
              <a:t>Correction on a measured angle</a:t>
            </a:r>
          </a:p>
          <a:p>
            <a:r>
              <a:rPr lang="en-US" sz="3200" dirty="0"/>
              <a:t>0,3-0,4 mm resolution of simple algorithm, when offset is estimated from the measured angle</a:t>
            </a:r>
          </a:p>
          <a:p>
            <a:r>
              <a:rPr lang="en-US" sz="3200" dirty="0"/>
              <a:t>Multivariate analysis (MLP) can make 0,2 mm resolution accessible (next slides)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44C180-0A82-4018-A3C5-FA3A1911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35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FB9F16-E340-4392-B78F-FDC36BDE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05" y="1307706"/>
            <a:ext cx="5346367" cy="518516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305B98-1FBE-411B-8B5F-CA811C521A0F}"/>
              </a:ext>
            </a:extLst>
          </p:cNvPr>
          <p:cNvSpPr/>
          <p:nvPr/>
        </p:nvSpPr>
        <p:spPr>
          <a:xfrm>
            <a:off x="7205337" y="2138125"/>
            <a:ext cx="175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mean</a:t>
            </a:r>
            <a:r>
              <a:rPr lang="ru-RU" dirty="0"/>
              <a:t> : 5.31285   </a:t>
            </a:r>
            <a:r>
              <a:rPr lang="ru-RU" dirty="0" err="1"/>
              <a:t>rms</a:t>
            </a:r>
            <a:r>
              <a:rPr lang="ru-RU" dirty="0"/>
              <a:t> : 0.999505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7A0-E3B2-4EEB-AD69-3D9E6C5F7877}"/>
              </a:ext>
            </a:extLst>
          </p:cNvPr>
          <p:cNvSpPr txBox="1"/>
          <p:nvPr/>
        </p:nvSpPr>
        <p:spPr>
          <a:xfrm>
            <a:off x="7281136" y="3510123"/>
            <a:ext cx="2658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Angle </a:t>
            </a:r>
            <a:r>
              <a:rPr lang="en-US" sz="2400" b="1" dirty="0" err="1">
                <a:solidFill>
                  <a:srgbClr val="002060"/>
                </a:solidFill>
              </a:rPr>
              <a:t>measiured</a:t>
            </a:r>
            <a:r>
              <a:rPr lang="en-US" sz="2400" b="1" dirty="0">
                <a:solidFill>
                  <a:srgbClr val="002060"/>
                </a:solidFill>
              </a:rPr>
              <a:t> by 1</a:t>
            </a:r>
            <a:r>
              <a:rPr lang="en-US" sz="2400" b="1" baseline="30000" dirty="0">
                <a:solidFill>
                  <a:srgbClr val="002060"/>
                </a:solidFill>
              </a:rPr>
              <a:t>st</a:t>
            </a:r>
            <a:r>
              <a:rPr lang="en-US" sz="2400" b="1" dirty="0">
                <a:solidFill>
                  <a:srgbClr val="002060"/>
                </a:solidFill>
              </a:rPr>
              <a:t> and 2</a:t>
            </a:r>
            <a:r>
              <a:rPr lang="en-US" sz="2400" b="1" baseline="30000" dirty="0">
                <a:solidFill>
                  <a:srgbClr val="002060"/>
                </a:solidFill>
              </a:rPr>
              <a:t>nd</a:t>
            </a:r>
            <a:r>
              <a:rPr lang="en-US" sz="2400" b="1" dirty="0">
                <a:solidFill>
                  <a:srgbClr val="002060"/>
                </a:solidFill>
              </a:rPr>
              <a:t> rings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MC truth 5 deg.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64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ACE4-DAC2-40EA-93EF-891E8A10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MVA regression as an estimator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763A1-D1FA-4173-B504-1F2903B2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94" y="1690688"/>
            <a:ext cx="573141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Uniform pdf </a:t>
            </a:r>
          </a:p>
          <a:p>
            <a:pPr lvl="1"/>
            <a:r>
              <a:rPr lang="en-US" dirty="0"/>
              <a:t>Z</a:t>
            </a:r>
            <a:r>
              <a:rPr lang="en-US" baseline="-25000" dirty="0"/>
              <a:t>TRUE</a:t>
            </a:r>
            <a:r>
              <a:rPr lang="en-US" dirty="0"/>
              <a:t> = (190, 210) mm</a:t>
            </a:r>
          </a:p>
          <a:p>
            <a:pPr lvl="1"/>
            <a:r>
              <a:rPr lang="en-US" dirty="0" err="1"/>
              <a:t>Theta</a:t>
            </a:r>
            <a:r>
              <a:rPr lang="en-US" baseline="-25000" dirty="0" err="1"/>
              <a:t>TRUE</a:t>
            </a:r>
            <a:r>
              <a:rPr lang="en-US" dirty="0"/>
              <a:t> = (0, 6) deg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TRUE</a:t>
            </a:r>
            <a:r>
              <a:rPr lang="en-US" dirty="0"/>
              <a:t> = (4,5, 5,5) MeV</a:t>
            </a:r>
          </a:p>
          <a:p>
            <a:r>
              <a:rPr lang="en-US" dirty="0"/>
              <a:t>Standard ROOT::TMVA example</a:t>
            </a:r>
          </a:p>
          <a:p>
            <a:pPr lvl="1"/>
            <a:r>
              <a:rPr lang="en-US" dirty="0"/>
              <a:t>Multi Layer Perceptron (MLP)</a:t>
            </a:r>
          </a:p>
          <a:p>
            <a:pPr lvl="1"/>
            <a:r>
              <a:rPr lang="en-US" dirty="0"/>
              <a:t>Boosted decision tree (BDT)</a:t>
            </a:r>
          </a:p>
          <a:p>
            <a:pPr lvl="1"/>
            <a:r>
              <a:rPr lang="en-US" dirty="0"/>
              <a:t>Linear discriminant analysis (LD)</a:t>
            </a:r>
          </a:p>
          <a:p>
            <a:r>
              <a:rPr lang="en-US" dirty="0"/>
              <a:t>Z or polar angle as target variable</a:t>
            </a:r>
          </a:p>
          <a:p>
            <a:r>
              <a:rPr lang="en-US" dirty="0"/>
              <a:t>800 events for training / 150 for test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C235B-5F34-4BE5-8BD7-471C0CB0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22.07.2020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995158-FF7E-4549-AC53-7F1EE2DE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CC57-163F-42D1-AFF4-7A3C284E326B}" type="slidenum">
              <a:rPr lang="ru-RU" smtClean="0"/>
              <a:t>36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C0606E9-1A2C-431D-A800-9FDAF2FF88EA}"/>
              </a:ext>
            </a:extLst>
          </p:cNvPr>
          <p:cNvSpPr txBox="1">
            <a:spLocks/>
          </p:cNvSpPr>
          <p:nvPr/>
        </p:nvSpPr>
        <p:spPr>
          <a:xfrm>
            <a:off x="6569612" y="1690688"/>
            <a:ext cx="5393788" cy="388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To be compared with 0,3-0,4 mm resolution o simple algorithm, when offset is estimated from the measured angle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736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1C62-3F4B-4291-9BCB-CD78C1F0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MVA results (Z as a target)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B689C-7EC4-40B4-826A-021480EC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22.07.2020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0EB8EC-0B8A-4A59-931A-41BBE25A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CC57-163F-42D1-AFF4-7A3C284E326B}" type="slidenum">
              <a:rPr lang="ru-RU" smtClean="0"/>
              <a:t>37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4C578-347E-422C-8E0F-66EC1D87A896}"/>
              </a:ext>
            </a:extLst>
          </p:cNvPr>
          <p:cNvSpPr txBox="1"/>
          <p:nvPr/>
        </p:nvSpPr>
        <p:spPr>
          <a:xfrm>
            <a:off x="838200" y="1625955"/>
            <a:ext cx="98573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MVA Method:        &lt;Bias&gt;  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Bias_T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   RMS    RMS_T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9 variables (start, peak, end) from central anode and first two rings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</a:t>
            </a:r>
          </a:p>
          <a:p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MLP            :  -0.0246  -0.0299    </a:t>
            </a:r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0.166    0.140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             :  -0.0310  -0.0366    0.174    0.146</a:t>
            </a:r>
          </a:p>
          <a:p>
            <a:r>
              <a:rPr lang="nb-NO" b="1" dirty="0">
                <a:latin typeface="Courier New" panose="02070309020205020404" pitchFamily="49" charset="0"/>
                <a:cs typeface="Courier New" panose="02070309020205020404" pitchFamily="49" charset="0"/>
              </a:rPr>
              <a:t>BDT            :  -0.0177  -0.0126    0.229    0.191</a:t>
            </a:r>
          </a:p>
          <a:p>
            <a:endParaRPr lang="nb-NO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Indicated by "_T" are the corresponding "truncated" quantities obtained when removing events deviating more than 2sigma from average.</a:t>
            </a:r>
            <a:endParaRPr lang="nb-NO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DD1A34C-8508-40F5-9748-B5FBF6F310CB}"/>
              </a:ext>
            </a:extLst>
          </p:cNvPr>
          <p:cNvSpPr txBox="1">
            <a:spLocks/>
          </p:cNvSpPr>
          <p:nvPr/>
        </p:nvSpPr>
        <p:spPr>
          <a:xfrm>
            <a:off x="5766874" y="5937125"/>
            <a:ext cx="5036233" cy="60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Optimization is required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672119C-FC23-4BD8-A931-BE3387D01813}"/>
              </a:ext>
            </a:extLst>
          </p:cNvPr>
          <p:cNvSpPr txBox="1">
            <a:spLocks/>
          </p:cNvSpPr>
          <p:nvPr/>
        </p:nvSpPr>
        <p:spPr>
          <a:xfrm>
            <a:off x="1292468" y="4970789"/>
            <a:ext cx="9403081" cy="105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To be compared with 0,3-0,4 mm resolution of simple algorithm, when offset is estimated from the measured angle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45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1C62-3F4B-4291-9BCB-CD78C1F0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MVA results (angle as a target)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B689C-7EC4-40B4-826A-021480EC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22.07.2020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0EB8EC-0B8A-4A59-931A-41BBE25A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CC57-163F-42D1-AFF4-7A3C284E326B}" type="slidenum">
              <a:rPr lang="ru-RU" smtClean="0"/>
              <a:t>38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4C578-347E-422C-8E0F-66EC1D87A896}"/>
              </a:ext>
            </a:extLst>
          </p:cNvPr>
          <p:cNvSpPr txBox="1"/>
          <p:nvPr/>
        </p:nvSpPr>
        <p:spPr>
          <a:xfrm>
            <a:off x="838200" y="1983588"/>
            <a:ext cx="10019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MVA Method:        &lt;Bias&gt;  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Bias_T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   RMS    RMS_T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9 variables (start, peak, end) from central anode and first two rings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MLP            : -0.00304   0.0196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0.538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0.435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             :   0.0274   0.0215    0.539    0.451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be compared with ~1,0 deg resolution (see slide 4)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DD1A34C-8508-40F5-9748-B5FBF6F310CB}"/>
              </a:ext>
            </a:extLst>
          </p:cNvPr>
          <p:cNvSpPr txBox="1">
            <a:spLocks/>
          </p:cNvSpPr>
          <p:nvPr/>
        </p:nvSpPr>
        <p:spPr>
          <a:xfrm>
            <a:off x="6597747" y="4730452"/>
            <a:ext cx="5205046" cy="60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Optimization is required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55522-F0C4-4314-8917-E88679F6B5D7}"/>
              </a:ext>
            </a:extLst>
          </p:cNvPr>
          <p:cNvSpPr txBox="1"/>
          <p:nvPr/>
        </p:nvSpPr>
        <p:spPr>
          <a:xfrm>
            <a:off x="331248" y="5335838"/>
            <a:ext cx="11529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Conclusion: </a:t>
            </a:r>
            <a:r>
              <a:rPr lang="en-US" sz="3600" dirty="0"/>
              <a:t>we have to use full power of MVA in our analysis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9351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093B8C-50FA-432F-8BF0-1D2417D8DC63}"/>
              </a:ext>
            </a:extLst>
          </p:cNvPr>
          <p:cNvGrpSpPr/>
          <p:nvPr/>
        </p:nvGrpSpPr>
        <p:grpSpPr>
          <a:xfrm>
            <a:off x="3072147" y="807243"/>
            <a:ext cx="8621868" cy="5914232"/>
            <a:chOff x="3072147" y="807243"/>
            <a:chExt cx="8621868" cy="5914232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832B6ABC-6DCF-4AEC-A0B9-7ADFBD26E80E}"/>
                </a:ext>
              </a:extLst>
            </p:cNvPr>
            <p:cNvGrpSpPr/>
            <p:nvPr/>
          </p:nvGrpSpPr>
          <p:grpSpPr>
            <a:xfrm>
              <a:off x="3072147" y="807243"/>
              <a:ext cx="8621868" cy="5914232"/>
              <a:chOff x="3033511" y="538083"/>
              <a:chExt cx="8621868" cy="5914232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4C859B33-7DE2-49B2-9633-A1966A043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5902" y="538083"/>
                <a:ext cx="8579477" cy="5818267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FC22130-B932-46D7-94DE-4079A56E664B}"/>
                  </a:ext>
                </a:extLst>
              </p:cNvPr>
              <p:cNvSpPr/>
              <p:nvPr/>
            </p:nvSpPr>
            <p:spPr>
              <a:xfrm>
                <a:off x="8309021" y="5988676"/>
                <a:ext cx="2612264" cy="463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9701B71-76D2-4EA6-9D41-DD0B1C1695EE}"/>
                  </a:ext>
                </a:extLst>
              </p:cNvPr>
              <p:cNvSpPr/>
              <p:nvPr/>
            </p:nvSpPr>
            <p:spPr>
              <a:xfrm>
                <a:off x="4456090" y="545575"/>
                <a:ext cx="5909257" cy="463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5B976E6E-E7C4-426F-9E0E-2865B444FB62}"/>
                  </a:ext>
                </a:extLst>
              </p:cNvPr>
              <p:cNvSpPr/>
              <p:nvPr/>
            </p:nvSpPr>
            <p:spPr>
              <a:xfrm>
                <a:off x="3033511" y="1009214"/>
                <a:ext cx="607456" cy="24197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E3DA27-0968-4A4C-9CC0-CEF0AD1AB680}"/>
                </a:ext>
              </a:extLst>
            </p:cNvPr>
            <p:cNvSpPr txBox="1"/>
            <p:nvPr/>
          </p:nvSpPr>
          <p:spPr>
            <a:xfrm>
              <a:off x="8877798" y="6304161"/>
              <a:ext cx="1764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Recoil angle, deg</a:t>
              </a:r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F5768E-6C55-49EE-BCE2-94DAEE95208F}"/>
                </a:ext>
              </a:extLst>
            </p:cNvPr>
            <p:cNvSpPr txBox="1"/>
            <p:nvPr/>
          </p:nvSpPr>
          <p:spPr>
            <a:xfrm rot="16200000">
              <a:off x="2472039" y="2092949"/>
              <a:ext cx="1979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Electron angle, deg</a:t>
              </a:r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26B1A-C8C4-4008-9AE6-43A39B3A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(well it’s ESEPP)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106C18-F4B3-4075-9AFC-E4014D7E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39</a:t>
            </a:fld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DB8F4B3-51A3-46CF-A6A0-B5DBC44F643C}"/>
              </a:ext>
            </a:extLst>
          </p:cNvPr>
          <p:cNvCxnSpPr/>
          <p:nvPr/>
        </p:nvCxnSpPr>
        <p:spPr>
          <a:xfrm>
            <a:off x="6954592" y="3698160"/>
            <a:ext cx="0" cy="756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568392-F110-4C61-A4C5-5B44B3535AB1}"/>
              </a:ext>
            </a:extLst>
          </p:cNvPr>
          <p:cNvSpPr txBox="1"/>
          <p:nvPr/>
        </p:nvSpPr>
        <p:spPr>
          <a:xfrm>
            <a:off x="6878573" y="315984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5 MeV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5B7DC09-1EDF-44D6-B78E-78BAC27AC230}"/>
              </a:ext>
            </a:extLst>
          </p:cNvPr>
          <p:cNvCxnSpPr/>
          <p:nvPr/>
        </p:nvCxnSpPr>
        <p:spPr>
          <a:xfrm>
            <a:off x="4584881" y="2778918"/>
            <a:ext cx="0" cy="756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4A52D89-FDAE-4233-884F-E16B10CEB399}"/>
              </a:ext>
            </a:extLst>
          </p:cNvPr>
          <p:cNvSpPr txBox="1"/>
          <p:nvPr/>
        </p:nvSpPr>
        <p:spPr>
          <a:xfrm>
            <a:off x="4508862" y="224059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10 MeV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4FEA491-66BA-4581-AAE7-3B9AFA5267F4}"/>
              </a:ext>
            </a:extLst>
          </p:cNvPr>
          <p:cNvCxnSpPr/>
          <p:nvPr/>
        </p:nvCxnSpPr>
        <p:spPr>
          <a:xfrm>
            <a:off x="9500812" y="4993114"/>
            <a:ext cx="0" cy="756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D87842-CCE9-4C32-B4F3-9ECEB490F345}"/>
              </a:ext>
            </a:extLst>
          </p:cNvPr>
          <p:cNvSpPr txBox="1"/>
          <p:nvPr/>
        </p:nvSpPr>
        <p:spPr>
          <a:xfrm>
            <a:off x="9424793" y="445479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 MeV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7BBF6B2-7AC4-4FA0-9625-BB8362E14DD6}"/>
              </a:ext>
            </a:extLst>
          </p:cNvPr>
          <p:cNvSpPr/>
          <p:nvPr/>
        </p:nvSpPr>
        <p:spPr>
          <a:xfrm>
            <a:off x="8521517" y="5512831"/>
            <a:ext cx="262938" cy="289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7EB26-495E-4DF5-A932-FF07D0723D5F}"/>
              </a:ext>
            </a:extLst>
          </p:cNvPr>
          <p:cNvSpPr txBox="1"/>
          <p:nvPr/>
        </p:nvSpPr>
        <p:spPr>
          <a:xfrm>
            <a:off x="8347657" y="2629093"/>
            <a:ext cx="1942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Estimates at the previous slide is done for this point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893BF29-32C1-407C-B2A5-B8FF17BA2B4D}"/>
              </a:ext>
            </a:extLst>
          </p:cNvPr>
          <p:cNvCxnSpPr>
            <a:cxnSpLocks/>
          </p:cNvCxnSpPr>
          <p:nvPr/>
        </p:nvCxnSpPr>
        <p:spPr>
          <a:xfrm flipH="1">
            <a:off x="8784455" y="3698160"/>
            <a:ext cx="262938" cy="1685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DE50FD-67BE-45B2-92C1-C07E4B241685}"/>
              </a:ext>
            </a:extLst>
          </p:cNvPr>
          <p:cNvSpPr txBox="1"/>
          <p:nvPr/>
        </p:nvSpPr>
        <p:spPr>
          <a:xfrm>
            <a:off x="314971" y="1778933"/>
            <a:ext cx="2865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ESEPP configuration: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Photon cut 0,5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Point-like 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E=720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Lepton cut 5 deg.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7030A0"/>
                </a:solidFill>
              </a:rPr>
              <a:t>Maximon</a:t>
            </a:r>
            <a:r>
              <a:rPr lang="en-US" b="1" dirty="0">
                <a:solidFill>
                  <a:srgbClr val="7030A0"/>
                </a:solidFill>
              </a:rPr>
              <a:t> &amp; </a:t>
            </a:r>
            <a:r>
              <a:rPr lang="en-US" b="1" dirty="0" err="1">
                <a:solidFill>
                  <a:srgbClr val="7030A0"/>
                </a:solidFill>
              </a:rPr>
              <a:t>Tjon</a:t>
            </a:r>
            <a:endParaRPr lang="en-US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Full other </a:t>
            </a:r>
            <a:r>
              <a:rPr lang="en-US" b="1" dirty="0" err="1">
                <a:solidFill>
                  <a:srgbClr val="7030A0"/>
                </a:solidFill>
              </a:rPr>
              <a:t>rad.calc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923432E-A5CA-4C95-BF8B-EE9E76A2F5FD}"/>
              </a:ext>
            </a:extLst>
          </p:cNvPr>
          <p:cNvSpPr/>
          <p:nvPr/>
        </p:nvSpPr>
        <p:spPr>
          <a:xfrm>
            <a:off x="433012" y="6440844"/>
            <a:ext cx="358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https://github.com/gramolin/esepp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36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A31A-F77E-44FD-A868-CD207C27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/>
          <a:lstStyle/>
          <a:p>
            <a:r>
              <a:rPr lang="en-US" dirty="0"/>
              <a:t>Software status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CF81F-CB56-49B7-9D61-C169D9CB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1" y="151868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important parts were investigated</a:t>
            </a:r>
          </a:p>
          <a:p>
            <a:r>
              <a:rPr lang="en-US" dirty="0"/>
              <a:t>New studies (done in 2020-03 – 2021-03) will be presented in the main part of the talk</a:t>
            </a:r>
          </a:p>
          <a:p>
            <a:endParaRPr lang="en-US" dirty="0"/>
          </a:p>
          <a:p>
            <a:r>
              <a:rPr lang="en-US" dirty="0"/>
              <a:t>Software chain of isolated tools, but not a one program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Manpower:</a:t>
            </a:r>
          </a:p>
          <a:p>
            <a:pPr lvl="1"/>
            <a:r>
              <a:rPr lang="en-US" dirty="0"/>
              <a:t>Prof. Vorobyev (ideas, coordination, review)</a:t>
            </a:r>
          </a:p>
          <a:p>
            <a:pPr lvl="1"/>
            <a:r>
              <a:rPr lang="en-US" dirty="0" err="1"/>
              <a:t>Aleksei</a:t>
            </a:r>
            <a:r>
              <a:rPr lang="en-US" dirty="0"/>
              <a:t> </a:t>
            </a:r>
            <a:r>
              <a:rPr lang="en-US" dirty="0" err="1"/>
              <a:t>Dziuba</a:t>
            </a:r>
            <a:r>
              <a:rPr lang="en-US" dirty="0"/>
              <a:t> (with a large input of ideas and settings from PNPI teams)</a:t>
            </a:r>
          </a:p>
          <a:p>
            <a:pPr lvl="1"/>
            <a:r>
              <a:rPr lang="en-US" dirty="0" err="1"/>
              <a:t>Arsen</a:t>
            </a:r>
            <a:r>
              <a:rPr lang="en-US" dirty="0"/>
              <a:t> </a:t>
            </a:r>
            <a:r>
              <a:rPr lang="en-US" dirty="0" err="1"/>
              <a:t>Nuramatov</a:t>
            </a:r>
            <a:r>
              <a:rPr lang="en-US" dirty="0"/>
              <a:t> (bachelor-year student of </a:t>
            </a:r>
            <a:r>
              <a:rPr lang="en-US" dirty="0" err="1"/>
              <a:t>SPbSU</a:t>
            </a:r>
            <a:r>
              <a:rPr lang="en-US" dirty="0"/>
              <a:t>)  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E95A9-B36B-4080-B785-00E045F7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710F4-4F01-4265-9C2B-4A9CF9D8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33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A5FF0E4-0345-4C65-AE77-CBAEBF3E4F2B}"/>
              </a:ext>
            </a:extLst>
          </p:cNvPr>
          <p:cNvGrpSpPr/>
          <p:nvPr/>
        </p:nvGrpSpPr>
        <p:grpSpPr>
          <a:xfrm>
            <a:off x="3443488" y="136525"/>
            <a:ext cx="8541377" cy="5930124"/>
            <a:chOff x="2812423" y="743369"/>
            <a:chExt cx="8541377" cy="5930124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353927B8-05C0-49B8-BB9C-A4AE9FFD7D5E}"/>
                </a:ext>
              </a:extLst>
            </p:cNvPr>
            <p:cNvGrpSpPr/>
            <p:nvPr/>
          </p:nvGrpSpPr>
          <p:grpSpPr>
            <a:xfrm>
              <a:off x="2812423" y="743369"/>
              <a:ext cx="8541377" cy="5814744"/>
              <a:chOff x="2812423" y="743369"/>
              <a:chExt cx="8541377" cy="5814744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E35D1B9E-61C1-4FF2-A31D-A560E36E0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3511" y="896417"/>
                <a:ext cx="8320289" cy="5642495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7F25C394-504A-41C9-809A-677C0C53C089}"/>
                  </a:ext>
                </a:extLst>
              </p:cNvPr>
              <p:cNvSpPr/>
              <p:nvPr/>
            </p:nvSpPr>
            <p:spPr>
              <a:xfrm>
                <a:off x="4122313" y="743369"/>
                <a:ext cx="5859887" cy="5690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26E361D-42F9-4928-9D31-ABB2A7EE183F}"/>
                  </a:ext>
                </a:extLst>
              </p:cNvPr>
              <p:cNvSpPr/>
              <p:nvPr/>
            </p:nvSpPr>
            <p:spPr>
              <a:xfrm flipV="1">
                <a:off x="2812423" y="1371658"/>
                <a:ext cx="671312" cy="17006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5600C8B-AB8B-4F82-80B2-5D7E2DF9A0DE}"/>
                  </a:ext>
                </a:extLst>
              </p:cNvPr>
              <p:cNvSpPr/>
              <p:nvPr/>
            </p:nvSpPr>
            <p:spPr>
              <a:xfrm>
                <a:off x="8268237" y="6154586"/>
                <a:ext cx="2494746" cy="403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A5E7E2-E825-45F4-8F1B-6A91EBAA52D1}"/>
                </a:ext>
              </a:extLst>
            </p:cNvPr>
            <p:cNvSpPr txBox="1"/>
            <p:nvPr/>
          </p:nvSpPr>
          <p:spPr>
            <a:xfrm>
              <a:off x="8877798" y="6304161"/>
              <a:ext cx="1764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Recoil angle, deg</a:t>
              </a:r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ECC5AB-75A9-4368-AD77-B3A6D6E55716}"/>
                </a:ext>
              </a:extLst>
            </p:cNvPr>
            <p:cNvSpPr txBox="1"/>
            <p:nvPr/>
          </p:nvSpPr>
          <p:spPr>
            <a:xfrm rot="16200000">
              <a:off x="2343500" y="2172093"/>
              <a:ext cx="1978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Recoil energy, MeV</a:t>
              </a:r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BE8EC-9A06-4E48-BD5A-5A84FDE5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ESEPP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8C28C-EEDB-4394-93DE-48D2ECB8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40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C79AD3-938F-4B5C-8235-80696D6513B3}"/>
              </a:ext>
            </a:extLst>
          </p:cNvPr>
          <p:cNvSpPr txBox="1"/>
          <p:nvPr/>
        </p:nvSpPr>
        <p:spPr>
          <a:xfrm>
            <a:off x="231820" y="1854558"/>
            <a:ext cx="3432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problems in the middle: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Radiative processes (aka corrections) can create recoils with higher energy which stop between anodes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Same but via in-elastic processes (with </a:t>
            </a:r>
            <a:r>
              <a:rPr lang="en-US" dirty="0" err="1"/>
              <a:t>pions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certain signal detection limit can produce bias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D22993-B1FF-47F1-A08B-5E14507A4FFA}"/>
              </a:ext>
            </a:extLst>
          </p:cNvPr>
          <p:cNvCxnSpPr/>
          <p:nvPr/>
        </p:nvCxnSpPr>
        <p:spPr>
          <a:xfrm>
            <a:off x="4933145" y="1206548"/>
            <a:ext cx="2614411" cy="22795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68CBEC-219B-439F-B4C0-8056BD345A51}"/>
              </a:ext>
            </a:extLst>
          </p:cNvPr>
          <p:cNvSpPr txBox="1"/>
          <p:nvPr/>
        </p:nvSpPr>
        <p:spPr>
          <a:xfrm>
            <a:off x="6927305" y="1187347"/>
            <a:ext cx="37776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Quite close to linear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One should not expect large quadratic effects in Z-scale calibration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4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Range measurement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8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19E7E02-5B68-4015-AC8B-70687D10D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94" y="3951333"/>
            <a:ext cx="3720549" cy="267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3B971-9017-4918-BA68-8E2ECF0F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by stop between anodes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E355CE-75FA-4BCD-867C-48FCDAF6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8A308F-CE86-44B4-9592-D57949E51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9" y="1349959"/>
            <a:ext cx="3720548" cy="26735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8680D-F650-437B-8672-AC5F6D607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07" y="1277773"/>
            <a:ext cx="3720549" cy="26735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11432F-4363-4168-9770-28CAD1E9C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0" y="1349957"/>
            <a:ext cx="3720549" cy="267356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F1D69FA-1AA1-4DB4-90DC-0853B477F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53" y="3886261"/>
            <a:ext cx="3720548" cy="2673560"/>
          </a:xfrm>
          <a:prstGeom prst="rect">
            <a:avLst/>
          </a:prstGeom>
        </p:spPr>
      </p:pic>
      <p:sp>
        <p:nvSpPr>
          <p:cNvPr id="13" name="Стрелка: изогнутая вверх 12">
            <a:extLst>
              <a:ext uri="{FF2B5EF4-FFF2-40B4-BE49-F238E27FC236}">
                <a16:creationId xmlns:a16="http://schemas.microsoft.com/office/drawing/2014/main" id="{19CDDBDB-68C7-40FE-8DA8-22D4D78C4522}"/>
              </a:ext>
            </a:extLst>
          </p:cNvPr>
          <p:cNvSpPr/>
          <p:nvPr/>
        </p:nvSpPr>
        <p:spPr>
          <a:xfrm rot="5400000">
            <a:off x="1215597" y="4470768"/>
            <a:ext cx="1346053" cy="7284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31B31BAF-F39F-4031-9376-C77EC90B3744}"/>
              </a:ext>
            </a:extLst>
          </p:cNvPr>
          <p:cNvSpPr/>
          <p:nvPr/>
        </p:nvSpPr>
        <p:spPr>
          <a:xfrm>
            <a:off x="6096000" y="5088835"/>
            <a:ext cx="781878" cy="419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BFCCAA7-0568-44E3-B466-B90B7C47E477}"/>
              </a:ext>
            </a:extLst>
          </p:cNvPr>
          <p:cNvCxnSpPr/>
          <p:nvPr/>
        </p:nvCxnSpPr>
        <p:spPr>
          <a:xfrm>
            <a:off x="3027705" y="5632174"/>
            <a:ext cx="0" cy="58691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D4DB061-D224-465E-916D-F8AD32804373}"/>
              </a:ext>
            </a:extLst>
          </p:cNvPr>
          <p:cNvCxnSpPr/>
          <p:nvPr/>
        </p:nvCxnSpPr>
        <p:spPr>
          <a:xfrm>
            <a:off x="5419722" y="5632173"/>
            <a:ext cx="0" cy="58691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6230FEE-4762-4C0D-BFCD-F7581429CD27}"/>
              </a:ext>
            </a:extLst>
          </p:cNvPr>
          <p:cNvCxnSpPr/>
          <p:nvPr/>
        </p:nvCxnSpPr>
        <p:spPr>
          <a:xfrm>
            <a:off x="8129791" y="5769433"/>
            <a:ext cx="0" cy="58691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3137744-28A1-4B0C-82F2-B685F5D99B89}"/>
              </a:ext>
            </a:extLst>
          </p:cNvPr>
          <p:cNvCxnSpPr/>
          <p:nvPr/>
        </p:nvCxnSpPr>
        <p:spPr>
          <a:xfrm>
            <a:off x="9143581" y="5769432"/>
            <a:ext cx="0" cy="58691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2A7305-0F05-44E2-8092-ACC07E9F9427}"/>
              </a:ext>
            </a:extLst>
          </p:cNvPr>
          <p:cNvSpPr txBox="1"/>
          <p:nvPr/>
        </p:nvSpPr>
        <p:spPr>
          <a:xfrm>
            <a:off x="2051014" y="1578208"/>
            <a:ext cx="176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 2 and 3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776FF-AD9A-4B2B-AF37-A4E1A1E6A3AF}"/>
              </a:ext>
            </a:extLst>
          </p:cNvPr>
          <p:cNvSpPr txBox="1"/>
          <p:nvPr/>
        </p:nvSpPr>
        <p:spPr>
          <a:xfrm>
            <a:off x="5710674" y="1705776"/>
            <a:ext cx="176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 3 and 4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76BD96-75FD-4605-A011-BFAE670CA9A3}"/>
              </a:ext>
            </a:extLst>
          </p:cNvPr>
          <p:cNvSpPr txBox="1"/>
          <p:nvPr/>
        </p:nvSpPr>
        <p:spPr>
          <a:xfrm>
            <a:off x="7955889" y="1666891"/>
            <a:ext cx="176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 4 and 5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0DC937-543D-4296-8040-09AA9F45A7A4}"/>
              </a:ext>
            </a:extLst>
          </p:cNvPr>
          <p:cNvSpPr txBox="1"/>
          <p:nvPr/>
        </p:nvSpPr>
        <p:spPr>
          <a:xfrm>
            <a:off x="3947114" y="4172599"/>
            <a:ext cx="176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 2 and 3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664FA-E478-4A85-973D-229F962A11D4}"/>
              </a:ext>
            </a:extLst>
          </p:cNvPr>
          <p:cNvSpPr txBox="1"/>
          <p:nvPr/>
        </p:nvSpPr>
        <p:spPr>
          <a:xfrm>
            <a:off x="3394264" y="641175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Gen.Cut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on 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endParaRPr lang="ru-R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494234-764B-4C65-8AC1-F116C9953463}"/>
              </a:ext>
            </a:extLst>
          </p:cNvPr>
          <p:cNvSpPr txBox="1"/>
          <p:nvPr/>
        </p:nvSpPr>
        <p:spPr>
          <a:xfrm>
            <a:off x="7853156" y="644022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Gen.Cut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on T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endParaRPr lang="ru-RU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09BE25-1C8D-49CE-8E82-779669C997D2}"/>
              </a:ext>
            </a:extLst>
          </p:cNvPr>
          <p:cNvSpPr txBox="1"/>
          <p:nvPr/>
        </p:nvSpPr>
        <p:spPr>
          <a:xfrm>
            <a:off x="8637102" y="4348932"/>
            <a:ext cx="1763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 2 and 3</a:t>
            </a:r>
          </a:p>
          <a:p>
            <a:r>
              <a:rPr lang="en-US" dirty="0"/>
              <a:t>7000ev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71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60FF9-EB41-4F42-81EB-1B3BDBDF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+/-  100 keV range, 7000 events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35B8CE-A2D4-4D15-8219-E6AFA471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43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E803F0-9D7B-4554-AFBB-CA3E96BA1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46" y="1326524"/>
            <a:ext cx="10790600" cy="50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99204-13F0-478B-8A45-E27E2F33C9E8}"/>
              </a:ext>
            </a:extLst>
          </p:cNvPr>
          <p:cNvSpPr txBox="1"/>
          <p:nvPr/>
        </p:nvSpPr>
        <p:spPr>
          <a:xfrm>
            <a:off x="9982200" y="6308209"/>
            <a:ext cx="8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 T</a:t>
            </a:r>
            <a:r>
              <a:rPr lang="en-US" b="1" baseline="-25000" dirty="0"/>
              <a:t>R</a:t>
            </a:r>
            <a:endParaRPr lang="ru-RU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93B18-45AA-4745-84B9-32D95DE0330D}"/>
              </a:ext>
            </a:extLst>
          </p:cNvPr>
          <p:cNvSpPr txBox="1"/>
          <p:nvPr/>
        </p:nvSpPr>
        <p:spPr>
          <a:xfrm>
            <a:off x="283516" y="1455775"/>
            <a:ext cx="229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Reconstructed T</a:t>
            </a:r>
            <a:r>
              <a:rPr lang="en-US" b="1" baseline="-25000" dirty="0"/>
              <a:t>R</a:t>
            </a:r>
            <a:endParaRPr lang="ru-RU" b="1" baseline="-250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56132A5-6858-45DB-A088-7C906ECE1346}"/>
              </a:ext>
            </a:extLst>
          </p:cNvPr>
          <p:cNvCxnSpPr>
            <a:cxnSpLocks/>
          </p:cNvCxnSpPr>
          <p:nvPr/>
        </p:nvCxnSpPr>
        <p:spPr>
          <a:xfrm>
            <a:off x="1810555" y="2975019"/>
            <a:ext cx="9690279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66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F1634-9F47-4736-B914-FB9113ED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Stopped on edge between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rings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701B90-06A4-4331-AB80-2AC29E29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44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08884A-F1CC-401B-8F6B-65E94DFA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0" y="1540269"/>
            <a:ext cx="4855335" cy="22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F8FAC1-6E55-47ED-9DA0-A3C51C173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47" y="1540269"/>
            <a:ext cx="4855335" cy="22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B247DBC-6A03-41A3-8612-13F2A6ED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46" y="3827045"/>
            <a:ext cx="4855336" cy="22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322BC75-AC96-4CC8-84CF-C2CFD4E6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8" y="3827045"/>
            <a:ext cx="4855335" cy="22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222D8C-8F79-4487-9407-E2456C5470E2}"/>
              </a:ext>
            </a:extLst>
          </p:cNvPr>
          <p:cNvSpPr txBox="1"/>
          <p:nvPr/>
        </p:nvSpPr>
        <p:spPr>
          <a:xfrm>
            <a:off x="3029339" y="1321356"/>
            <a:ext cx="8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 T</a:t>
            </a:r>
            <a:r>
              <a:rPr lang="en-US" b="1" baseline="-25000" dirty="0"/>
              <a:t>R</a:t>
            </a:r>
            <a:endParaRPr lang="ru-RU" b="1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1A0EC-103B-4E70-B8F7-86E51EFC3E33}"/>
              </a:ext>
            </a:extLst>
          </p:cNvPr>
          <p:cNvSpPr txBox="1"/>
          <p:nvPr/>
        </p:nvSpPr>
        <p:spPr>
          <a:xfrm>
            <a:off x="7938486" y="1321356"/>
            <a:ext cx="229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Reconstructed T</a:t>
            </a:r>
            <a:r>
              <a:rPr lang="en-US" b="1" baseline="-25000" dirty="0"/>
              <a:t>R</a:t>
            </a:r>
            <a:endParaRPr lang="ru-RU" b="1" baseline="-25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1DD263-9074-42E3-8BD4-A55E7C8470E6}"/>
              </a:ext>
            </a:extLst>
          </p:cNvPr>
          <p:cNvSpPr/>
          <p:nvPr/>
        </p:nvSpPr>
        <p:spPr>
          <a:xfrm>
            <a:off x="1460017" y="5987018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 = 4.9797 +- 0.0008 MeV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F73880-5513-45AC-8B85-80B5F240DB06}"/>
              </a:ext>
            </a:extLst>
          </p:cNvPr>
          <p:cNvSpPr/>
          <p:nvPr/>
        </p:nvSpPr>
        <p:spPr>
          <a:xfrm>
            <a:off x="6778994" y="6009132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Rec. = 4.9753 +- 0.0010 MeV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5380B4-958D-4163-B084-5D5EB4D30374}"/>
              </a:ext>
            </a:extLst>
          </p:cNvPr>
          <p:cNvSpPr/>
          <p:nvPr/>
        </p:nvSpPr>
        <p:spPr>
          <a:xfrm>
            <a:off x="3883929" y="6492875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 – Rec. = -4.4 keV (-4.3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σ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Стрелка: изогнутая влево 13">
            <a:extLst>
              <a:ext uri="{FF2B5EF4-FFF2-40B4-BE49-F238E27FC236}">
                <a16:creationId xmlns:a16="http://schemas.microsoft.com/office/drawing/2014/main" id="{604F26AA-4127-4E8B-B12C-45B775773BA3}"/>
              </a:ext>
            </a:extLst>
          </p:cNvPr>
          <p:cNvSpPr/>
          <p:nvPr/>
        </p:nvSpPr>
        <p:spPr>
          <a:xfrm flipH="1">
            <a:off x="176019" y="2973740"/>
            <a:ext cx="876851" cy="17674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3DB31-E486-469E-998E-7A664B110A55}"/>
              </a:ext>
            </a:extLst>
          </p:cNvPr>
          <p:cNvSpPr txBox="1"/>
          <p:nvPr/>
        </p:nvSpPr>
        <p:spPr>
          <a:xfrm>
            <a:off x="403079" y="3665995"/>
            <a:ext cx="262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Asymmetry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5DCE7-5363-4607-81FA-769FD5EA5816}"/>
              </a:ext>
            </a:extLst>
          </p:cNvPr>
          <p:cNvSpPr txBox="1"/>
          <p:nvPr/>
        </p:nvSpPr>
        <p:spPr>
          <a:xfrm>
            <a:off x="2156610" y="5191826"/>
            <a:ext cx="262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Find zero crossing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88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10412-6186-4825-A5EF-1751DF19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36" y="118948"/>
            <a:ext cx="11253256" cy="1325563"/>
          </a:xfrm>
        </p:spPr>
        <p:txBody>
          <a:bodyPr/>
          <a:lstStyle/>
          <a:p>
            <a:r>
              <a:rPr lang="en-US" dirty="0"/>
              <a:t>Same energy, same angles, but bias due to </a:t>
            </a:r>
            <a:r>
              <a:rPr lang="en-US" dirty="0" err="1"/>
              <a:t>Z</a:t>
            </a:r>
            <a:r>
              <a:rPr lang="en-US" baseline="-25000" dirty="0" err="1"/>
              <a:t>rec</a:t>
            </a:r>
            <a:endParaRPr lang="ru-RU" baseline="-25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3FA62-4AFB-430F-B780-D24FCCA5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8028E4-D421-4879-8E54-B3A0F59E4B8B}"/>
              </a:ext>
            </a:extLst>
          </p:cNvPr>
          <p:cNvSpPr/>
          <p:nvPr/>
        </p:nvSpPr>
        <p:spPr>
          <a:xfrm>
            <a:off x="1081825" y="1519711"/>
            <a:ext cx="5769736" cy="2871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A5F7F11-0F84-40BA-9EF3-72EFC8CEF0D0}"/>
              </a:ext>
            </a:extLst>
          </p:cNvPr>
          <p:cNvCxnSpPr/>
          <p:nvPr/>
        </p:nvCxnSpPr>
        <p:spPr>
          <a:xfrm>
            <a:off x="463639" y="2978243"/>
            <a:ext cx="1142356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3AC945-B619-48AF-8C2A-8C65F930C4B4}"/>
              </a:ext>
            </a:extLst>
          </p:cNvPr>
          <p:cNvSpPr txBox="1"/>
          <p:nvPr/>
        </p:nvSpPr>
        <p:spPr>
          <a:xfrm>
            <a:off x="11690799" y="248645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Z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23BE2-A553-40BD-B136-032A19D9548C}"/>
              </a:ext>
            </a:extLst>
          </p:cNvPr>
          <p:cNvSpPr txBox="1"/>
          <p:nvPr/>
        </p:nvSpPr>
        <p:spPr>
          <a:xfrm>
            <a:off x="357389" y="25863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 mm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0E6D4-71EF-4E6B-BD89-703270EC705C}"/>
              </a:ext>
            </a:extLst>
          </p:cNvPr>
          <p:cNvSpPr txBox="1"/>
          <p:nvPr/>
        </p:nvSpPr>
        <p:spPr>
          <a:xfrm>
            <a:off x="5894248" y="260891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400 mm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4C4118-E9BC-42C5-A85F-73D84A2A422A}"/>
              </a:ext>
            </a:extLst>
          </p:cNvPr>
          <p:cNvSpPr/>
          <p:nvPr/>
        </p:nvSpPr>
        <p:spPr>
          <a:xfrm>
            <a:off x="11201400" y="1599550"/>
            <a:ext cx="152400" cy="2871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E1F39-9760-4DCD-A924-3AF7D7AEA845}"/>
              </a:ext>
            </a:extLst>
          </p:cNvPr>
          <p:cNvSpPr txBox="1"/>
          <p:nvPr/>
        </p:nvSpPr>
        <p:spPr>
          <a:xfrm>
            <a:off x="6096000" y="934936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TPC</a:t>
            </a:r>
            <a:endParaRPr lang="ru-RU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7FA43-DB5A-4408-BF4B-54468513970D}"/>
              </a:ext>
            </a:extLst>
          </p:cNvPr>
          <p:cNvSpPr txBox="1"/>
          <p:nvPr/>
        </p:nvSpPr>
        <p:spPr>
          <a:xfrm>
            <a:off x="9668998" y="1136032"/>
            <a:ext cx="177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MWPC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0B21C-6B50-4BD5-A123-DAA90B622AA5}"/>
              </a:ext>
            </a:extLst>
          </p:cNvPr>
          <p:cNvSpPr txBox="1"/>
          <p:nvPr/>
        </p:nvSpPr>
        <p:spPr>
          <a:xfrm>
            <a:off x="10152862" y="257879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700 mm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04DE48B-C37E-4030-A8A0-347F765ED7BB}"/>
              </a:ext>
            </a:extLst>
          </p:cNvPr>
          <p:cNvCxnSpPr>
            <a:cxnSpLocks/>
          </p:cNvCxnSpPr>
          <p:nvPr/>
        </p:nvCxnSpPr>
        <p:spPr>
          <a:xfrm flipV="1">
            <a:off x="1133252" y="2244146"/>
            <a:ext cx="111626" cy="7469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DFF6F89-588A-4086-95F1-1D8B167ADFC5}"/>
              </a:ext>
            </a:extLst>
          </p:cNvPr>
          <p:cNvCxnSpPr>
            <a:cxnSpLocks/>
          </p:cNvCxnSpPr>
          <p:nvPr/>
        </p:nvCxnSpPr>
        <p:spPr>
          <a:xfrm flipV="1">
            <a:off x="6886973" y="2221863"/>
            <a:ext cx="111626" cy="7469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CBCA35B-60E2-45B0-87B3-6A47BA234BC1}"/>
              </a:ext>
            </a:extLst>
          </p:cNvPr>
          <p:cNvCxnSpPr>
            <a:cxnSpLocks/>
          </p:cNvCxnSpPr>
          <p:nvPr/>
        </p:nvCxnSpPr>
        <p:spPr>
          <a:xfrm>
            <a:off x="1133252" y="3015944"/>
            <a:ext cx="10220548" cy="559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3EBCD2A-2C88-4E20-8323-3A5B11CD357B}"/>
              </a:ext>
            </a:extLst>
          </p:cNvPr>
          <p:cNvCxnSpPr>
            <a:cxnSpLocks/>
          </p:cNvCxnSpPr>
          <p:nvPr/>
        </p:nvCxnSpPr>
        <p:spPr>
          <a:xfrm>
            <a:off x="6902988" y="2985824"/>
            <a:ext cx="4623604" cy="23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409A73-0340-487B-B4BD-109CAA4091B2}"/>
              </a:ext>
            </a:extLst>
          </p:cNvPr>
          <p:cNvSpPr txBox="1"/>
          <p:nvPr/>
        </p:nvSpPr>
        <p:spPr>
          <a:xfrm>
            <a:off x="1296305" y="1931211"/>
            <a:ext cx="96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 (far)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7FD546-3221-44AA-9920-A1ECCD66FA77}"/>
              </a:ext>
            </a:extLst>
          </p:cNvPr>
          <p:cNvSpPr txBox="1"/>
          <p:nvPr/>
        </p:nvSpPr>
        <p:spPr>
          <a:xfrm>
            <a:off x="7034011" y="1947405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 (close)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03034E-C2A5-442D-9DFD-8589908EC96A}"/>
              </a:ext>
            </a:extLst>
          </p:cNvPr>
          <p:cNvSpPr txBox="1"/>
          <p:nvPr/>
        </p:nvSpPr>
        <p:spPr>
          <a:xfrm>
            <a:off x="8925111" y="265217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AC5BEF-FD2B-4B1E-B88C-AC12B9CFE278}"/>
              </a:ext>
            </a:extLst>
          </p:cNvPr>
          <p:cNvSpPr txBox="1"/>
          <p:nvPr/>
        </p:nvSpPr>
        <p:spPr>
          <a:xfrm>
            <a:off x="8435712" y="348150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AACECB-18AB-4F34-B052-6F077F09D482}"/>
              </a:ext>
            </a:extLst>
          </p:cNvPr>
          <p:cNvSpPr txBox="1"/>
          <p:nvPr/>
        </p:nvSpPr>
        <p:spPr>
          <a:xfrm>
            <a:off x="357389" y="4761031"/>
            <a:ext cx="11363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Identical events with </a:t>
            </a:r>
            <a:r>
              <a:rPr lang="el-GR" sz="2400" dirty="0"/>
              <a:t>θ</a:t>
            </a:r>
            <a:r>
              <a:rPr lang="en-US" sz="2400" dirty="0"/>
              <a:t>=5 deg. (87 </a:t>
            </a:r>
            <a:r>
              <a:rPr lang="en-US" sz="2400" dirty="0" err="1"/>
              <a:t>mrad</a:t>
            </a:r>
            <a:r>
              <a:rPr lang="en-US" sz="2400" dirty="0"/>
              <a:t>) 	</a:t>
            </a:r>
            <a:r>
              <a:rPr lang="en-US" sz="2400" dirty="0">
                <a:sym typeface="Wingdings" panose="05000000000000000000" pitchFamily="2" charset="2"/>
              </a:rPr>
              <a:t> Time bias 600 ns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					 +2,4 mm to a true position </a:t>
            </a:r>
            <a:r>
              <a:rPr lang="en-US" sz="2400" dirty="0" err="1">
                <a:sym typeface="Wingdings" panose="05000000000000000000" pitchFamily="2" charset="2"/>
              </a:rPr>
              <a:t>wrt</a:t>
            </a:r>
            <a:r>
              <a:rPr lang="en-US" sz="2400" dirty="0">
                <a:sym typeface="Wingdings" panose="05000000000000000000" pitchFamily="2" charset="2"/>
              </a:rPr>
              <a:t>. anode</a:t>
            </a:r>
          </a:p>
          <a:p>
            <a:r>
              <a:rPr lang="en-US" sz="2400" dirty="0"/>
              <a:t>Bias in reconstructed </a:t>
            </a:r>
            <a:r>
              <a:rPr lang="el-GR" sz="2400" dirty="0"/>
              <a:t>θ</a:t>
            </a:r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Far: 		0,3 </a:t>
            </a:r>
            <a:r>
              <a:rPr lang="en-US" sz="2400" dirty="0" err="1">
                <a:solidFill>
                  <a:srgbClr val="FF0000"/>
                </a:solidFill>
              </a:rPr>
              <a:t>mrad</a:t>
            </a:r>
            <a:r>
              <a:rPr lang="en-US" sz="2400" dirty="0">
                <a:solidFill>
                  <a:srgbClr val="FF0000"/>
                </a:solidFill>
              </a:rPr>
              <a:t>	(resolution 0,04 </a:t>
            </a:r>
            <a:r>
              <a:rPr lang="en-US" sz="2400" dirty="0" err="1">
                <a:solidFill>
                  <a:srgbClr val="FF0000"/>
                </a:solidFill>
              </a:rPr>
              <a:t>mrad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/>
              <a:t>			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Close:	0,7 </a:t>
            </a:r>
            <a:r>
              <a:rPr lang="en-US" sz="2400" dirty="0" err="1">
                <a:solidFill>
                  <a:srgbClr val="FF0000"/>
                </a:solidFill>
              </a:rPr>
              <a:t>mrad</a:t>
            </a:r>
            <a:r>
              <a:rPr lang="en-US" sz="2400" dirty="0">
                <a:solidFill>
                  <a:srgbClr val="FF0000"/>
                </a:solidFill>
              </a:rPr>
              <a:t>	(resolution 0,10 </a:t>
            </a:r>
            <a:r>
              <a:rPr lang="en-US" sz="2400" dirty="0" err="1">
                <a:solidFill>
                  <a:srgbClr val="FF0000"/>
                </a:solidFill>
              </a:rPr>
              <a:t>mrad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			Difference order of 	0,4 </a:t>
            </a:r>
            <a:r>
              <a:rPr lang="en-US" sz="2400" b="1" dirty="0" err="1">
                <a:solidFill>
                  <a:srgbClr val="0070C0"/>
                </a:solidFill>
              </a:rPr>
              <a:t>mrad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 to measure in MC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9C56EBA-9FAE-4D19-9AE4-C40965A0EF16}"/>
              </a:ext>
            </a:extLst>
          </p:cNvPr>
          <p:cNvCxnSpPr>
            <a:cxnSpLocks/>
          </p:cNvCxnSpPr>
          <p:nvPr/>
        </p:nvCxnSpPr>
        <p:spPr>
          <a:xfrm>
            <a:off x="11629623" y="2985824"/>
            <a:ext cx="0" cy="7265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0FE66D-13FB-408A-AA3C-15BE2AAF988B}"/>
              </a:ext>
            </a:extLst>
          </p:cNvPr>
          <p:cNvSpPr txBox="1"/>
          <p:nvPr/>
        </p:nvSpPr>
        <p:spPr>
          <a:xfrm>
            <a:off x="11691872" y="3250675"/>
            <a:ext cx="260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l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6B489-997C-4635-ACC2-23110DAB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81" y="238389"/>
            <a:ext cx="10515600" cy="948520"/>
          </a:xfrm>
        </p:spPr>
        <p:txBody>
          <a:bodyPr/>
          <a:lstStyle/>
          <a:p>
            <a:r>
              <a:rPr lang="en-US" dirty="0"/>
              <a:t>Z-dependent bias in reconstructed angle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F7100F-A00F-45F9-A37B-C372A10D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46</a:t>
            </a:fld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4E35E7-A1A4-4E09-88AB-65515232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" y="1061756"/>
            <a:ext cx="6175420" cy="29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1D43935-585B-4470-B25C-2CE9F49E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" y="3949487"/>
            <a:ext cx="6175421" cy="29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47984-DC32-4151-A173-DCC4F1164489}"/>
              </a:ext>
            </a:extLst>
          </p:cNvPr>
          <p:cNvSpPr txBox="1"/>
          <p:nvPr/>
        </p:nvSpPr>
        <p:spPr>
          <a:xfrm>
            <a:off x="1223493" y="1859290"/>
            <a:ext cx="146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Close to anode (Far)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8DDDC-D506-4E01-8343-35A899C413C1}"/>
              </a:ext>
            </a:extLst>
          </p:cNvPr>
          <p:cNvSpPr txBox="1"/>
          <p:nvPr/>
        </p:nvSpPr>
        <p:spPr>
          <a:xfrm>
            <a:off x="4625689" y="2152809"/>
            <a:ext cx="118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Close to cathode (Close)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7F59F-0C8A-4EFB-9BC3-9C5AE1A487A0}"/>
              </a:ext>
            </a:extLst>
          </p:cNvPr>
          <p:cNvSpPr txBox="1"/>
          <p:nvPr/>
        </p:nvSpPr>
        <p:spPr>
          <a:xfrm>
            <a:off x="3961340" y="1661278"/>
            <a:ext cx="118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Center of TPC</a:t>
            </a:r>
            <a:endParaRPr lang="ru-RU" b="1" dirty="0"/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id="{D3D46E78-EE57-414F-8F67-16E971B0BEB9}"/>
              </a:ext>
            </a:extLst>
          </p:cNvPr>
          <p:cNvSpPr/>
          <p:nvPr/>
        </p:nvSpPr>
        <p:spPr>
          <a:xfrm flipH="1">
            <a:off x="861795" y="3178002"/>
            <a:ext cx="876851" cy="17674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8CA96-0788-437C-94DF-95665A2EB7BA}"/>
              </a:ext>
            </a:extLst>
          </p:cNvPr>
          <p:cNvSpPr txBox="1"/>
          <p:nvPr/>
        </p:nvSpPr>
        <p:spPr>
          <a:xfrm>
            <a:off x="1523976" y="4227551"/>
            <a:ext cx="262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Mean +/- Error of Mean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B5F6901-4240-44BA-810F-EF63C3BC2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862" y="1186909"/>
            <a:ext cx="5211650" cy="5316922"/>
          </a:xfrm>
        </p:spPr>
        <p:txBody>
          <a:bodyPr>
            <a:normAutofit/>
          </a:bodyPr>
          <a:lstStyle/>
          <a:p>
            <a:r>
              <a:rPr lang="en-US" sz="3200" dirty="0"/>
              <a:t>Mean value of the bias of reconstructed </a:t>
            </a:r>
            <a:r>
              <a:rPr lang="el-GR" sz="3200" dirty="0"/>
              <a:t>θ</a:t>
            </a:r>
            <a:r>
              <a:rPr lang="en-US" sz="3200" dirty="0"/>
              <a:t> (TPC-MWPC based) with respect to a true one depends on Z</a:t>
            </a:r>
          </a:p>
          <a:p>
            <a:r>
              <a:rPr lang="en-US" sz="3200" dirty="0"/>
              <a:t>Bias correction </a:t>
            </a:r>
            <a:r>
              <a:rPr lang="en-US" sz="3200" dirty="0">
                <a:sym typeface="Wingdings" panose="05000000000000000000" pitchFamily="2" charset="2"/>
              </a:rPr>
              <a:t> put peak into Z</a:t>
            </a:r>
            <a:r>
              <a:rPr lang="en-US" sz="3200" baseline="-25000" dirty="0">
                <a:sym typeface="Wingdings" panose="05000000000000000000" pitchFamily="2" charset="2"/>
              </a:rPr>
              <a:t>TRUE</a:t>
            </a:r>
            <a:endParaRPr lang="en-US" sz="3200" baseline="-25000" dirty="0"/>
          </a:p>
          <a:p>
            <a:r>
              <a:rPr lang="en-US" sz="3200" dirty="0"/>
              <a:t>Still some bias, which is higher for higher Z, as expected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Why?!! Misalignment?</a:t>
            </a:r>
          </a:p>
        </p:txBody>
      </p:sp>
      <p:sp>
        <p:nvSpPr>
          <p:cNvPr id="3" name="Стрелка: вверх-вниз 2">
            <a:extLst>
              <a:ext uri="{FF2B5EF4-FFF2-40B4-BE49-F238E27FC236}">
                <a16:creationId xmlns:a16="http://schemas.microsoft.com/office/drawing/2014/main" id="{0DD6F167-456E-4D7A-971F-7C121BF43E15}"/>
              </a:ext>
            </a:extLst>
          </p:cNvPr>
          <p:cNvSpPr/>
          <p:nvPr/>
        </p:nvSpPr>
        <p:spPr>
          <a:xfrm>
            <a:off x="5450447" y="5293217"/>
            <a:ext cx="309093" cy="1210614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верх-вниз 12">
            <a:extLst>
              <a:ext uri="{FF2B5EF4-FFF2-40B4-BE49-F238E27FC236}">
                <a16:creationId xmlns:a16="http://schemas.microsoft.com/office/drawing/2014/main" id="{E2233C9D-426E-4ADE-8D9C-A6AD379CB7B8}"/>
              </a:ext>
            </a:extLst>
          </p:cNvPr>
          <p:cNvSpPr/>
          <p:nvPr/>
        </p:nvSpPr>
        <p:spPr>
          <a:xfrm>
            <a:off x="903159" y="5818834"/>
            <a:ext cx="309093" cy="711705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92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A7B4B-F9C2-4919-8727-FDAA59C2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96" y="300730"/>
            <a:ext cx="11096223" cy="1325563"/>
          </a:xfrm>
        </p:spPr>
        <p:txBody>
          <a:bodyPr/>
          <a:lstStyle/>
          <a:p>
            <a:r>
              <a:rPr lang="en-US" dirty="0"/>
              <a:t>Yes! This was a mistype in code </a:t>
            </a:r>
            <a:r>
              <a:rPr lang="en-US" dirty="0">
                <a:sym typeface="Wingdings" panose="05000000000000000000" pitchFamily="2" charset="2"/>
              </a:rPr>
              <a:t> misalignment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939E21-EC80-4CDA-95AE-EF93D60F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47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461828-24C9-489F-A8F3-A26B9055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1" y="1522759"/>
            <a:ext cx="10482616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49E33-A6E2-4624-844B-622925762D86}"/>
              </a:ext>
            </a:extLst>
          </p:cNvPr>
          <p:cNvSpPr txBox="1"/>
          <p:nvPr/>
        </p:nvSpPr>
        <p:spPr>
          <a:xfrm>
            <a:off x="9982200" y="3282850"/>
            <a:ext cx="1779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Everything fine but requires MC calibration constant!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3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68CBCB86-6915-49D1-915D-CEA67E44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9" y="3882333"/>
            <a:ext cx="5949109" cy="28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3A12D92-0FF7-40CE-AB14-4E37EDFD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1" y="1002718"/>
            <a:ext cx="5949108" cy="28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5929B-54C5-4C22-80D4-FC83EF69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" y="354204"/>
            <a:ext cx="9992297" cy="670461"/>
          </a:xfrm>
        </p:spPr>
        <p:txBody>
          <a:bodyPr>
            <a:normAutofit fontScale="90000"/>
          </a:bodyPr>
          <a:lstStyle/>
          <a:p>
            <a:r>
              <a:rPr lang="en-US" dirty="0"/>
              <a:t>Find tune parameter from best fit by constant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A8AFE7-1E52-4279-ABDB-ED403714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48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0812957-A7C0-4CF4-BEE9-47A0999C2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010" y="1196100"/>
            <a:ext cx="4473180" cy="5342812"/>
          </a:xfrm>
        </p:spPr>
        <p:txBody>
          <a:bodyPr>
            <a:normAutofit/>
          </a:bodyPr>
          <a:lstStyle/>
          <a:p>
            <a:r>
              <a:rPr lang="en-US" dirty="0"/>
              <a:t>For each shift calculate 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dirty="0"/>
              <a:t> with respect to a constant hypothesis</a:t>
            </a:r>
          </a:p>
          <a:p>
            <a:r>
              <a:rPr lang="en-US" dirty="0"/>
              <a:t>7000 events, </a:t>
            </a:r>
          </a:p>
          <a:p>
            <a:r>
              <a:rPr lang="en-US" dirty="0"/>
              <a:t>Electron scattering angle is calculated in 18 bins along the Z axis</a:t>
            </a:r>
          </a:p>
          <a:p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=1 </a:t>
            </a:r>
            <a:r>
              <a:rPr lang="en-US" dirty="0"/>
              <a:t>to estimate confidence interval</a:t>
            </a:r>
          </a:p>
          <a:p>
            <a:r>
              <a:rPr lang="en-US" dirty="0">
                <a:solidFill>
                  <a:srgbClr val="FF0000"/>
                </a:solidFill>
              </a:rPr>
              <a:t>Uncertainty of 0,04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r>
              <a:rPr lang="en-US" dirty="0">
                <a:solidFill>
                  <a:srgbClr val="FF0000"/>
                </a:solidFill>
              </a:rPr>
              <a:t>, which is 1,8*10</a:t>
            </a:r>
            <a:r>
              <a:rPr lang="en-US" baseline="30000" dirty="0">
                <a:solidFill>
                  <a:srgbClr val="FF0000"/>
                </a:solidFill>
              </a:rPr>
              <a:t>–4</a:t>
            </a:r>
            <a:r>
              <a:rPr lang="en-US" dirty="0">
                <a:solidFill>
                  <a:srgbClr val="FF0000"/>
                </a:solidFill>
              </a:rPr>
              <a:t> relative precision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B40893D-ECE2-40CB-9BA2-9CEB39C5D02F}"/>
              </a:ext>
            </a:extLst>
          </p:cNvPr>
          <p:cNvCxnSpPr/>
          <p:nvPr/>
        </p:nvCxnSpPr>
        <p:spPr>
          <a:xfrm>
            <a:off x="2251211" y="1850833"/>
            <a:ext cx="22474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5D3E1C6-8D5F-4995-A343-86D0712D6959}"/>
              </a:ext>
            </a:extLst>
          </p:cNvPr>
          <p:cNvCxnSpPr>
            <a:cxnSpLocks/>
          </p:cNvCxnSpPr>
          <p:nvPr/>
        </p:nvCxnSpPr>
        <p:spPr>
          <a:xfrm flipV="1">
            <a:off x="2476959" y="1378823"/>
            <a:ext cx="0" cy="486719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771A95B-036A-4AF1-BCE3-977DB555BEA8}"/>
              </a:ext>
            </a:extLst>
          </p:cNvPr>
          <p:cNvCxnSpPr>
            <a:cxnSpLocks/>
          </p:cNvCxnSpPr>
          <p:nvPr/>
        </p:nvCxnSpPr>
        <p:spPr>
          <a:xfrm flipV="1">
            <a:off x="4325957" y="1614448"/>
            <a:ext cx="0" cy="3423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B09AA35-CC6A-4DD8-9BEB-CECA87AE418C}"/>
              </a:ext>
            </a:extLst>
          </p:cNvPr>
          <p:cNvCxnSpPr>
            <a:cxnSpLocks/>
          </p:cNvCxnSpPr>
          <p:nvPr/>
        </p:nvCxnSpPr>
        <p:spPr>
          <a:xfrm>
            <a:off x="838200" y="4841493"/>
            <a:ext cx="3487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6438329-AF3E-4793-8216-6C30E44C1D5D}"/>
              </a:ext>
            </a:extLst>
          </p:cNvPr>
          <p:cNvCxnSpPr>
            <a:cxnSpLocks/>
          </p:cNvCxnSpPr>
          <p:nvPr/>
        </p:nvCxnSpPr>
        <p:spPr>
          <a:xfrm>
            <a:off x="250637" y="5725098"/>
            <a:ext cx="254489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D62335F-7C1D-4176-8200-FC0C32F9536A}"/>
              </a:ext>
            </a:extLst>
          </p:cNvPr>
          <p:cNvCxnSpPr>
            <a:cxnSpLocks/>
          </p:cNvCxnSpPr>
          <p:nvPr/>
        </p:nvCxnSpPr>
        <p:spPr>
          <a:xfrm>
            <a:off x="2526993" y="1692578"/>
            <a:ext cx="17438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6813F4-5834-4EAB-B8A4-EE776F1EDD12}"/>
              </a:ext>
            </a:extLst>
          </p:cNvPr>
          <p:cNvSpPr txBox="1"/>
          <p:nvPr/>
        </p:nvSpPr>
        <p:spPr>
          <a:xfrm>
            <a:off x="3205427" y="131144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AB68F-0503-4FFE-B665-52391F0F52A2}"/>
              </a:ext>
            </a:extLst>
          </p:cNvPr>
          <p:cNvSpPr txBox="1"/>
          <p:nvPr/>
        </p:nvSpPr>
        <p:spPr>
          <a:xfrm>
            <a:off x="1451575" y="509862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l-GR" dirty="0">
                <a:solidFill>
                  <a:srgbClr val="0070C0"/>
                </a:solidFill>
              </a:rPr>
              <a:t>σ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D1090B1-6B19-46D8-807D-75C93B77FB2D}"/>
              </a:ext>
            </a:extLst>
          </p:cNvPr>
          <p:cNvCxnSpPr>
            <a:cxnSpLocks/>
          </p:cNvCxnSpPr>
          <p:nvPr/>
        </p:nvCxnSpPr>
        <p:spPr>
          <a:xfrm>
            <a:off x="1451575" y="4841493"/>
            <a:ext cx="0" cy="8836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0312424-EABC-4EAD-AF2A-AAB4ED332274}"/>
              </a:ext>
            </a:extLst>
          </p:cNvPr>
          <p:cNvCxnSpPr>
            <a:cxnSpLocks/>
          </p:cNvCxnSpPr>
          <p:nvPr/>
        </p:nvCxnSpPr>
        <p:spPr>
          <a:xfrm>
            <a:off x="4655768" y="1850833"/>
            <a:ext cx="0" cy="116595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A61606B-55EA-49BB-BA52-280B6DB7BBC5}"/>
              </a:ext>
            </a:extLst>
          </p:cNvPr>
          <p:cNvSpPr txBox="1"/>
          <p:nvPr/>
        </p:nvSpPr>
        <p:spPr>
          <a:xfrm>
            <a:off x="4718567" y="2239338"/>
            <a:ext cx="73449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=1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ACA795B-9FC6-45BC-982E-EA0A4632235F}"/>
              </a:ext>
            </a:extLst>
          </p:cNvPr>
          <p:cNvCxnSpPr/>
          <p:nvPr/>
        </p:nvCxnSpPr>
        <p:spPr>
          <a:xfrm>
            <a:off x="2139206" y="3016785"/>
            <a:ext cx="22474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26FA2F07-3C36-4AB5-ACB8-BBED731D326B}"/>
              </a:ext>
            </a:extLst>
          </p:cNvPr>
          <p:cNvSpPr/>
          <p:nvPr/>
        </p:nvSpPr>
        <p:spPr>
          <a:xfrm>
            <a:off x="2690688" y="5543205"/>
            <a:ext cx="136730" cy="152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9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16477-2A09-454D-9247-90305CB2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64" y="236671"/>
            <a:ext cx="11539471" cy="987157"/>
          </a:xfrm>
        </p:spPr>
        <p:txBody>
          <a:bodyPr/>
          <a:lstStyle/>
          <a:p>
            <a:r>
              <a:rPr lang="en-US" dirty="0"/>
              <a:t>Absolute measurement of angle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A50D6-67AA-40CF-A087-FDAD4EA5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F28B-7174-4729-BFFD-D2D1F7081F0A}" type="slidenum">
              <a:rPr lang="ru-RU" smtClean="0"/>
              <a:t>49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AF1A29-5D70-49D3-AB7D-7C215921025A}"/>
              </a:ext>
            </a:extLst>
          </p:cNvPr>
          <p:cNvSpPr/>
          <p:nvPr/>
        </p:nvSpPr>
        <p:spPr>
          <a:xfrm>
            <a:off x="1081825" y="3400026"/>
            <a:ext cx="5769736" cy="2871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7F98366-97B2-4B5B-AB0F-5ABEAF82C755}"/>
              </a:ext>
            </a:extLst>
          </p:cNvPr>
          <p:cNvCxnSpPr/>
          <p:nvPr/>
        </p:nvCxnSpPr>
        <p:spPr>
          <a:xfrm>
            <a:off x="463639" y="4858558"/>
            <a:ext cx="11423561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AD6CA3-80F5-48DB-99A3-055A74A1D8D2}"/>
              </a:ext>
            </a:extLst>
          </p:cNvPr>
          <p:cNvSpPr txBox="1"/>
          <p:nvPr/>
        </p:nvSpPr>
        <p:spPr>
          <a:xfrm>
            <a:off x="11690799" y="436677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Z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7D03A-74EF-4FF8-A7EC-1378B61D83FD}"/>
              </a:ext>
            </a:extLst>
          </p:cNvPr>
          <p:cNvSpPr txBox="1"/>
          <p:nvPr/>
        </p:nvSpPr>
        <p:spPr>
          <a:xfrm>
            <a:off x="357389" y="44666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 mm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57D05E-6B88-409D-A156-F5A7C3041D71}"/>
              </a:ext>
            </a:extLst>
          </p:cNvPr>
          <p:cNvSpPr txBox="1"/>
          <p:nvPr/>
        </p:nvSpPr>
        <p:spPr>
          <a:xfrm>
            <a:off x="5894248" y="448922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400 mm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D12AC1-F979-4795-AA59-022FD9011E07}"/>
              </a:ext>
            </a:extLst>
          </p:cNvPr>
          <p:cNvSpPr/>
          <p:nvPr/>
        </p:nvSpPr>
        <p:spPr>
          <a:xfrm>
            <a:off x="11201400" y="3479865"/>
            <a:ext cx="152400" cy="2871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B28F-B769-4DDD-BFC2-C4C4D30B5CC8}"/>
              </a:ext>
            </a:extLst>
          </p:cNvPr>
          <p:cNvSpPr txBox="1"/>
          <p:nvPr/>
        </p:nvSpPr>
        <p:spPr>
          <a:xfrm>
            <a:off x="6096000" y="2815251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TPC</a:t>
            </a:r>
            <a:endParaRPr lang="ru-RU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5D1F7-44E1-4224-8D6E-6472382FA83D}"/>
              </a:ext>
            </a:extLst>
          </p:cNvPr>
          <p:cNvSpPr txBox="1"/>
          <p:nvPr/>
        </p:nvSpPr>
        <p:spPr>
          <a:xfrm>
            <a:off x="10152862" y="445910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700 mm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233ED2-7637-44E9-9E9B-4B939013BA83}"/>
              </a:ext>
            </a:extLst>
          </p:cNvPr>
          <p:cNvCxnSpPr>
            <a:cxnSpLocks/>
          </p:cNvCxnSpPr>
          <p:nvPr/>
        </p:nvCxnSpPr>
        <p:spPr>
          <a:xfrm flipV="1">
            <a:off x="2073408" y="4124461"/>
            <a:ext cx="111626" cy="7469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3639447-BB64-4ECE-BF2F-682AC7D13FCC}"/>
              </a:ext>
            </a:extLst>
          </p:cNvPr>
          <p:cNvCxnSpPr>
            <a:cxnSpLocks/>
          </p:cNvCxnSpPr>
          <p:nvPr/>
        </p:nvCxnSpPr>
        <p:spPr>
          <a:xfrm>
            <a:off x="2073408" y="4896259"/>
            <a:ext cx="9949533" cy="6038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B9ACA2-986F-4653-A484-0E696286222F}"/>
              </a:ext>
            </a:extLst>
          </p:cNvPr>
          <p:cNvSpPr txBox="1"/>
          <p:nvPr/>
        </p:nvSpPr>
        <p:spPr>
          <a:xfrm>
            <a:off x="1221437" y="3662796"/>
            <a:ext cx="963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US" sz="2400" b="1" dirty="0">
                <a:solidFill>
                  <a:srgbClr val="FF0000"/>
                </a:solidFill>
              </a:rPr>
              <a:t> (far)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50ABC-6684-4C78-BE83-D0994FB76848}"/>
              </a:ext>
            </a:extLst>
          </p:cNvPr>
          <p:cNvSpPr txBox="1"/>
          <p:nvPr/>
        </p:nvSpPr>
        <p:spPr>
          <a:xfrm>
            <a:off x="5496075" y="3672458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US" sz="2400" b="1" dirty="0">
                <a:solidFill>
                  <a:srgbClr val="FF0000"/>
                </a:solidFill>
              </a:rPr>
              <a:t> (close)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6796F-0EB8-4CE7-BE2E-EAFD9B6288A4}"/>
              </a:ext>
            </a:extLst>
          </p:cNvPr>
          <p:cNvSpPr txBox="1"/>
          <p:nvPr/>
        </p:nvSpPr>
        <p:spPr>
          <a:xfrm>
            <a:off x="8925111" y="453248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F1AF1-737E-4ACC-BAE6-073F402F6217}"/>
              </a:ext>
            </a:extLst>
          </p:cNvPr>
          <p:cNvSpPr txBox="1"/>
          <p:nvPr/>
        </p:nvSpPr>
        <p:spPr>
          <a:xfrm>
            <a:off x="8435712" y="536182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8D492F3-3DF6-487F-8873-422B99BCE23E}"/>
              </a:ext>
            </a:extLst>
          </p:cNvPr>
          <p:cNvCxnSpPr>
            <a:cxnSpLocks/>
          </p:cNvCxnSpPr>
          <p:nvPr/>
        </p:nvCxnSpPr>
        <p:spPr>
          <a:xfrm>
            <a:off x="11280432" y="5136812"/>
            <a:ext cx="0" cy="36325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34C3018-DD49-496E-B897-097EDE673E0F}"/>
              </a:ext>
            </a:extLst>
          </p:cNvPr>
          <p:cNvSpPr txBox="1"/>
          <p:nvPr/>
        </p:nvSpPr>
        <p:spPr>
          <a:xfrm>
            <a:off x="10648586" y="5453886"/>
            <a:ext cx="68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Δ</a:t>
            </a:r>
            <a:r>
              <a:rPr lang="en-US" sz="2400" b="1" i="1" dirty="0">
                <a:solidFill>
                  <a:srgbClr val="0070C0"/>
                </a:solidFill>
              </a:rPr>
              <a:t>l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57A25A8-581C-4ECC-9DEC-B85B7A3B56BB}"/>
              </a:ext>
            </a:extLst>
          </p:cNvPr>
          <p:cNvCxnSpPr>
            <a:cxnSpLocks/>
          </p:cNvCxnSpPr>
          <p:nvPr/>
        </p:nvCxnSpPr>
        <p:spPr>
          <a:xfrm flipV="1">
            <a:off x="5316741" y="4083676"/>
            <a:ext cx="111626" cy="7469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AE35D6D-3EDF-414D-B75D-CE12E3199889}"/>
              </a:ext>
            </a:extLst>
          </p:cNvPr>
          <p:cNvCxnSpPr>
            <a:cxnSpLocks/>
          </p:cNvCxnSpPr>
          <p:nvPr/>
        </p:nvCxnSpPr>
        <p:spPr>
          <a:xfrm>
            <a:off x="5316741" y="4855474"/>
            <a:ext cx="6635139" cy="3734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7158B40-41F8-4E03-8B19-5BEBCE205C8F}"/>
              </a:ext>
            </a:extLst>
          </p:cNvPr>
          <p:cNvCxnSpPr>
            <a:cxnSpLocks/>
          </p:cNvCxnSpPr>
          <p:nvPr/>
        </p:nvCxnSpPr>
        <p:spPr>
          <a:xfrm flipH="1">
            <a:off x="2073409" y="4836020"/>
            <a:ext cx="3299145" cy="1945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62508C1-0F64-416D-A430-CAFC43AFBBD9}"/>
              </a:ext>
            </a:extLst>
          </p:cNvPr>
          <p:cNvSpPr txBox="1"/>
          <p:nvPr/>
        </p:nvSpPr>
        <p:spPr>
          <a:xfrm>
            <a:off x="3250096" y="4257351"/>
            <a:ext cx="68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Δ</a:t>
            </a:r>
            <a:r>
              <a:rPr lang="en-US" sz="2400" b="1" i="1" dirty="0">
                <a:solidFill>
                  <a:srgbClr val="0070C0"/>
                </a:solidFill>
              </a:rPr>
              <a:t>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2E48C1-4009-4A9A-BE62-705986DDEF42}"/>
              </a:ext>
            </a:extLst>
          </p:cNvPr>
          <p:cNvSpPr txBox="1"/>
          <p:nvPr/>
        </p:nvSpPr>
        <p:spPr>
          <a:xfrm>
            <a:off x="2227378" y="5589571"/>
            <a:ext cx="319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0070C0"/>
                </a:solidFill>
              </a:rPr>
              <a:t>θ</a:t>
            </a:r>
            <a:r>
              <a:rPr lang="en-US" sz="2400" b="1" i="1" dirty="0">
                <a:solidFill>
                  <a:srgbClr val="0070C0"/>
                </a:solidFill>
              </a:rPr>
              <a:t> = </a:t>
            </a:r>
            <a:r>
              <a:rPr lang="en-US" sz="2400" b="1" i="1" dirty="0" err="1">
                <a:solidFill>
                  <a:srgbClr val="0070C0"/>
                </a:solidFill>
              </a:rPr>
              <a:t>atan</a:t>
            </a:r>
            <a:r>
              <a:rPr lang="en-US" sz="2400" b="1" i="1" dirty="0">
                <a:solidFill>
                  <a:srgbClr val="0070C0"/>
                </a:solidFill>
              </a:rPr>
              <a:t>( </a:t>
            </a:r>
            <a:r>
              <a:rPr lang="el-GR" sz="2400" b="1" i="1" dirty="0">
                <a:solidFill>
                  <a:srgbClr val="0070C0"/>
                </a:solidFill>
              </a:rPr>
              <a:t>Δ</a:t>
            </a:r>
            <a:r>
              <a:rPr lang="en-US" sz="2400" b="1" i="1" dirty="0">
                <a:solidFill>
                  <a:srgbClr val="0070C0"/>
                </a:solidFill>
              </a:rPr>
              <a:t>l/ </a:t>
            </a:r>
            <a:r>
              <a:rPr lang="el-GR" sz="2400" b="1" i="1" dirty="0">
                <a:solidFill>
                  <a:srgbClr val="0070C0"/>
                </a:solidFill>
              </a:rPr>
              <a:t>Δ</a:t>
            </a:r>
            <a:r>
              <a:rPr lang="en-US" sz="2400" b="1" i="1" dirty="0">
                <a:solidFill>
                  <a:srgbClr val="0070C0"/>
                </a:solidFill>
              </a:rPr>
              <a:t>Z 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B73624-12EE-4737-A413-DCF35FE68EA0}"/>
              </a:ext>
            </a:extLst>
          </p:cNvPr>
          <p:cNvSpPr txBox="1"/>
          <p:nvPr/>
        </p:nvSpPr>
        <p:spPr>
          <a:xfrm>
            <a:off x="83774" y="1013195"/>
            <a:ext cx="11452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Identical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baseline="-25000" dirty="0">
                <a:solidFill>
                  <a:srgbClr val="FF0000"/>
                </a:solidFill>
              </a:rPr>
              <a:t>R</a:t>
            </a:r>
            <a:r>
              <a:rPr lang="en-US" sz="2800" dirty="0">
                <a:solidFill>
                  <a:srgbClr val="FF0000"/>
                </a:solidFill>
              </a:rPr>
              <a:t> events </a:t>
            </a:r>
            <a:r>
              <a:rPr lang="en-US" sz="2800" dirty="0"/>
              <a:t>using range measurement ( T</a:t>
            </a:r>
            <a:r>
              <a:rPr lang="en-US" sz="2800" baseline="-25000" dirty="0"/>
              <a:t>23</a:t>
            </a:r>
            <a:r>
              <a:rPr lang="en-US" sz="2800" dirty="0"/>
              <a:t>+/- 50 keV)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Take </a:t>
            </a:r>
            <a:r>
              <a:rPr lang="el-GR" sz="28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Δ</a:t>
            </a:r>
            <a:r>
              <a:rPr lang="en-US" sz="2800" b="1" i="1" dirty="0">
                <a:solidFill>
                  <a:srgbClr val="0070C0"/>
                </a:solidFill>
              </a:rPr>
              <a:t>Z</a:t>
            </a:r>
            <a:r>
              <a:rPr lang="en-US" sz="2800" dirty="0"/>
              <a:t> to be some large value (I use 180 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i="1" dirty="0">
                <a:solidFill>
                  <a:srgbClr val="0070C0"/>
                </a:solidFill>
              </a:rPr>
              <a:t>θ</a:t>
            </a:r>
            <a:r>
              <a:rPr lang="en-US" sz="2800" b="1" i="1" dirty="0">
                <a:solidFill>
                  <a:srgbClr val="0070C0"/>
                </a:solidFill>
              </a:rPr>
              <a:t> = </a:t>
            </a:r>
            <a:r>
              <a:rPr lang="en-US" sz="2800" b="1" i="1" dirty="0" err="1">
                <a:solidFill>
                  <a:srgbClr val="0070C0"/>
                </a:solidFill>
              </a:rPr>
              <a:t>atan</a:t>
            </a:r>
            <a:r>
              <a:rPr lang="en-US" sz="2800" b="1" i="1" dirty="0">
                <a:solidFill>
                  <a:srgbClr val="0070C0"/>
                </a:solidFill>
              </a:rPr>
              <a:t>( </a:t>
            </a:r>
            <a:r>
              <a:rPr lang="el-GR" sz="2800" b="1" i="1" dirty="0">
                <a:solidFill>
                  <a:srgbClr val="0070C0"/>
                </a:solidFill>
              </a:rPr>
              <a:t>Δ</a:t>
            </a:r>
            <a:r>
              <a:rPr lang="en-US" sz="2800" b="1" i="1" dirty="0">
                <a:solidFill>
                  <a:srgbClr val="0070C0"/>
                </a:solidFill>
              </a:rPr>
              <a:t>l/ </a:t>
            </a:r>
            <a:r>
              <a:rPr lang="el-GR" sz="2800" b="1" i="1" dirty="0">
                <a:solidFill>
                  <a:srgbClr val="0070C0"/>
                </a:solidFill>
              </a:rPr>
              <a:t>Δ</a:t>
            </a:r>
            <a:r>
              <a:rPr lang="en-US" sz="2800" b="1" i="1" dirty="0">
                <a:solidFill>
                  <a:srgbClr val="0070C0"/>
                </a:solidFill>
              </a:rPr>
              <a:t>Z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rgbClr val="0070C0"/>
                </a:solidFill>
              </a:rPr>
              <a:t>Idea of Nikolay </a:t>
            </a:r>
            <a:r>
              <a:rPr lang="en-US" sz="2800" b="1" u="sng" dirty="0" err="1">
                <a:solidFill>
                  <a:srgbClr val="0070C0"/>
                </a:solidFill>
              </a:rPr>
              <a:t>Voropaev</a:t>
            </a:r>
            <a:r>
              <a:rPr lang="en-US" sz="2800" b="1" i="1" dirty="0">
                <a:solidFill>
                  <a:srgbClr val="0070C0"/>
                </a:solidFill>
              </a:rPr>
              <a:t>: Slice on Z and fit Z-l curve to obtain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70C0"/>
                </a:solidFill>
              </a:rPr>
              <a:t>Radiation tail produce problems</a:t>
            </a:r>
            <a:endParaRPr lang="ru-RU" sz="2800" b="1" i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A3F700-11FC-4657-8C96-5A614B86BB4E}"/>
              </a:ext>
            </a:extLst>
          </p:cNvPr>
          <p:cNvSpPr txBox="1"/>
          <p:nvPr/>
        </p:nvSpPr>
        <p:spPr>
          <a:xfrm>
            <a:off x="9760572" y="2876084"/>
            <a:ext cx="177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MWPC</a:t>
            </a:r>
          </a:p>
        </p:txBody>
      </p:sp>
    </p:spTree>
    <p:extLst>
      <p:ext uri="{BB962C8B-B14F-4D97-AF65-F5344CB8AC3E}">
        <p14:creationId xmlns:p14="http://schemas.microsoft.com/office/powerpoint/2010/main" val="396237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Generators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24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5DD4067-3122-4DD4-A65F-CFEA8C5ABE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698"/>
            <a:ext cx="11971317" cy="568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C2333-8D95-42D5-818D-038F358A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3" y="136525"/>
            <a:ext cx="10515600" cy="846158"/>
          </a:xfrm>
        </p:spPr>
        <p:txBody>
          <a:bodyPr/>
          <a:lstStyle/>
          <a:p>
            <a:r>
              <a:rPr lang="en-US" dirty="0"/>
              <a:t>Median as robust estimator for an angle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A362D-C14B-40FD-B9E0-7A29999C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F4FC7C-33BD-470E-9D53-FD098B4A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50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74CCD-68DA-43D0-9AF1-640445F25CBF}"/>
              </a:ext>
            </a:extLst>
          </p:cNvPr>
          <p:cNvSpPr txBox="1"/>
          <p:nvPr/>
        </p:nvSpPr>
        <p:spPr>
          <a:xfrm>
            <a:off x="3503687" y="893698"/>
            <a:ext cx="259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for 2body sample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6CAD1-81FA-43EB-A2AF-9AF778C19A17}"/>
              </a:ext>
            </a:extLst>
          </p:cNvPr>
          <p:cNvSpPr txBox="1"/>
          <p:nvPr/>
        </p:nvSpPr>
        <p:spPr>
          <a:xfrm>
            <a:off x="4047972" y="1555190"/>
            <a:ext cx="257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for ESEPP sample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27F3F-F496-4382-970A-0B2CA1B0EADA}"/>
              </a:ext>
            </a:extLst>
          </p:cNvPr>
          <p:cNvSpPr txBox="1"/>
          <p:nvPr/>
        </p:nvSpPr>
        <p:spPr>
          <a:xfrm>
            <a:off x="7014824" y="5412691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ESEPP sample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611A3-60B2-4856-8737-0AA7E172D251}"/>
              </a:ext>
            </a:extLst>
          </p:cNvPr>
          <p:cNvSpPr txBox="1"/>
          <p:nvPr/>
        </p:nvSpPr>
        <p:spPr>
          <a:xfrm>
            <a:off x="4495261" y="6230892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2body sample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7FB407-FE8E-4222-A5EE-0D63187E474E}"/>
              </a:ext>
            </a:extLst>
          </p:cNvPr>
          <p:cNvSpPr txBox="1"/>
          <p:nvPr/>
        </p:nvSpPr>
        <p:spPr>
          <a:xfrm>
            <a:off x="8518121" y="785232"/>
            <a:ext cx="261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for ESEPP sample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4912DC1-A618-4A1F-BA77-98D41CC5A782}"/>
              </a:ext>
            </a:extLst>
          </p:cNvPr>
          <p:cNvSpPr/>
          <p:nvPr/>
        </p:nvSpPr>
        <p:spPr>
          <a:xfrm>
            <a:off x="5780285" y="2365639"/>
            <a:ext cx="1234539" cy="2033733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4EE4E-2554-4EA1-821A-CBCA0A4545E2}"/>
              </a:ext>
            </a:extLst>
          </p:cNvPr>
          <p:cNvSpPr txBox="1"/>
          <p:nvPr/>
        </p:nvSpPr>
        <p:spPr>
          <a:xfrm>
            <a:off x="6745519" y="2356526"/>
            <a:ext cx="26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Effect of the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b="1" baseline="-25000" dirty="0" err="1">
                <a:solidFill>
                  <a:schemeClr val="tx2">
                    <a:lumMod val="75000"/>
                  </a:schemeClr>
                </a:solidFill>
              </a:rPr>
              <a:t>photon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cut-off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49BF5B-149D-4BDB-83EF-A7EFB3AF410E}"/>
              </a:ext>
            </a:extLst>
          </p:cNvPr>
          <p:cNvSpPr txBox="1"/>
          <p:nvPr/>
        </p:nvSpPr>
        <p:spPr>
          <a:xfrm>
            <a:off x="1211253" y="1122427"/>
            <a:ext cx="261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Mode ESEPP sample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(window dependent)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6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22343-2024-46C7-B7E5-9517950E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322"/>
          </a:xfrm>
        </p:spPr>
        <p:txBody>
          <a:bodyPr/>
          <a:lstStyle/>
          <a:p>
            <a:r>
              <a:rPr lang="en-US" dirty="0"/>
              <a:t>Absolute measurement of angle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E5F21-9065-47CB-8D33-A47030D1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C461CF-5AC6-4F7D-8172-DE7FBF8D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51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5B1111-B3B1-4208-AB95-8C4EDBFA82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" y="1504587"/>
            <a:ext cx="8502732" cy="39307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7BE6BD-59D9-49F6-A951-990AB3E46E29}"/>
              </a:ext>
            </a:extLst>
          </p:cNvPr>
          <p:cNvSpPr/>
          <p:nvPr/>
        </p:nvSpPr>
        <p:spPr>
          <a:xfrm>
            <a:off x="1542325" y="2044926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 Median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= 3.52 + 0.013×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ΔZ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A67BF-D426-4126-B017-665BFF681928}"/>
              </a:ext>
            </a:extLst>
          </p:cNvPr>
          <p:cNvSpPr txBox="1"/>
          <p:nvPr/>
        </p:nvSpPr>
        <p:spPr>
          <a:xfrm>
            <a:off x="1542325" y="2458274"/>
            <a:ext cx="274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</a:t>
            </a:r>
            <a:r>
              <a:rPr lang="en-US" dirty="0" err="1"/>
              <a:t>pseudoexperiments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FA559-3096-4E36-92FD-B303367A3D60}"/>
              </a:ext>
            </a:extLst>
          </p:cNvPr>
          <p:cNvSpPr txBox="1"/>
          <p:nvPr/>
        </p:nvSpPr>
        <p:spPr>
          <a:xfrm>
            <a:off x="7722525" y="1287891"/>
            <a:ext cx="4372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angle obtained from the slope</a:t>
            </a:r>
          </a:p>
          <a:p>
            <a:r>
              <a:rPr lang="en-US" dirty="0"/>
              <a:t>      </a:t>
            </a:r>
            <a:r>
              <a:rPr lang="en-US" dirty="0" err="1"/>
              <a:t>θ</a:t>
            </a:r>
            <a:r>
              <a:rPr lang="en-US" baseline="-25000" dirty="0" err="1"/>
              <a:t>med.est</a:t>
            </a:r>
            <a:r>
              <a:rPr lang="en-US" dirty="0"/>
              <a:t> = 135.112 ± 0.021 </a:t>
            </a:r>
            <a:r>
              <a:rPr lang="en-US" dirty="0" err="1"/>
              <a:t>mrad</a:t>
            </a:r>
            <a:endParaRPr lang="en-US" dirty="0"/>
          </a:p>
          <a:p>
            <a:endParaRPr lang="en-US" dirty="0"/>
          </a:p>
          <a:p>
            <a:r>
              <a:rPr lang="en-US" dirty="0"/>
              <a:t>was compared with a median true value of scattering angle</a:t>
            </a:r>
          </a:p>
          <a:p>
            <a:r>
              <a:rPr lang="en-US" dirty="0"/>
              <a:t>      </a:t>
            </a:r>
            <a:r>
              <a:rPr lang="en-US" dirty="0" err="1"/>
              <a:t>θ</a:t>
            </a:r>
            <a:r>
              <a:rPr lang="en-US" baseline="-25000" dirty="0" err="1"/>
              <a:t>true</a:t>
            </a:r>
            <a:r>
              <a:rPr lang="en-US" dirty="0"/>
              <a:t> = 135.147 </a:t>
            </a:r>
            <a:r>
              <a:rPr lang="en-US" dirty="0" err="1"/>
              <a:t>mrad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The relative precision for </a:t>
            </a:r>
            <a:r>
              <a:rPr lang="en-US" dirty="0" err="1"/>
              <a:t>θ</a:t>
            </a:r>
            <a:r>
              <a:rPr lang="en-US" baseline="-25000" dirty="0" err="1"/>
              <a:t>med.est</a:t>
            </a:r>
            <a:r>
              <a:rPr lang="en-US" dirty="0"/>
              <a:t> is 1.5×10</a:t>
            </a:r>
            <a:r>
              <a:rPr lang="en-US" baseline="30000" dirty="0"/>
              <a:t>–4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 difference between estimated and true value of the median scattering angle of 0.035 </a:t>
            </a:r>
            <a:r>
              <a:rPr lang="en-US" dirty="0" err="1"/>
              <a:t>mrad</a:t>
            </a:r>
            <a:r>
              <a:rPr lang="en-US" dirty="0"/>
              <a:t> is accounted as a bias introduced by the method. </a:t>
            </a:r>
          </a:p>
          <a:p>
            <a:endParaRPr lang="en-US" dirty="0"/>
          </a:p>
          <a:p>
            <a:r>
              <a:rPr lang="en-US" dirty="0"/>
              <a:t>Expressed in the standard deviation of the procedure it states that the reconstructed angle in in 1.5σ agreement with the true one.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EE74D-9289-428C-9857-989996F1F245}"/>
              </a:ext>
            </a:extLst>
          </p:cNvPr>
          <p:cNvSpPr txBox="1"/>
          <p:nvPr/>
        </p:nvSpPr>
        <p:spPr>
          <a:xfrm rot="16200000">
            <a:off x="-1909347" y="3585210"/>
            <a:ext cx="471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of hit position at 1</a:t>
            </a:r>
            <a:r>
              <a:rPr lang="en-US" baseline="30000" dirty="0"/>
              <a:t>st</a:t>
            </a:r>
            <a:r>
              <a:rPr lang="en-US" dirty="0"/>
              <a:t> layer of MWPC, mm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7E942-FFBD-485A-9DA1-465179316411}"/>
              </a:ext>
            </a:extLst>
          </p:cNvPr>
          <p:cNvSpPr txBox="1"/>
          <p:nvPr/>
        </p:nvSpPr>
        <p:spPr>
          <a:xfrm>
            <a:off x="1711174" y="5168747"/>
            <a:ext cx="493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between hit and MWPC position, mm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170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9D0A1-EEF7-49D8-AAF3-BC2FF5DF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86358-CECF-4372-81B2-C72DF4CE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aspects are considered</a:t>
            </a:r>
          </a:p>
          <a:p>
            <a:r>
              <a:rPr lang="en-US" dirty="0"/>
              <a:t>Many improvements</a:t>
            </a:r>
          </a:p>
          <a:p>
            <a:pPr lvl="1"/>
            <a:r>
              <a:rPr lang="en-US" dirty="0"/>
              <a:t>Signal treatment</a:t>
            </a:r>
          </a:p>
          <a:p>
            <a:pPr lvl="1"/>
            <a:r>
              <a:rPr lang="en-US" dirty="0"/>
              <a:t>Noise tool</a:t>
            </a:r>
          </a:p>
          <a:p>
            <a:pPr lvl="1"/>
            <a:r>
              <a:rPr lang="en-US" dirty="0"/>
              <a:t>Drift velocity studies</a:t>
            </a:r>
          </a:p>
          <a:p>
            <a:pPr lvl="1"/>
            <a:r>
              <a:rPr lang="en-US" dirty="0"/>
              <a:t>Z-position issue</a:t>
            </a:r>
          </a:p>
          <a:p>
            <a:r>
              <a:rPr lang="en-US" dirty="0"/>
              <a:t>We are trying to create a single project \ applanation for MC </a:t>
            </a:r>
          </a:p>
          <a:p>
            <a:r>
              <a:rPr lang="en-US" dirty="0"/>
              <a:t>Certain lack of manpower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0D24E-4C00-4804-9771-0B355DF8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C155AD-5CE6-449A-9006-5D0D96D9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9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4F98-2971-4FBA-94E1-C8761955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51" y="314971"/>
            <a:ext cx="10515600" cy="879781"/>
          </a:xfrm>
        </p:spPr>
        <p:txBody>
          <a:bodyPr/>
          <a:lstStyle/>
          <a:p>
            <a:r>
              <a:rPr lang="en-US" dirty="0"/>
              <a:t>Event generators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D0914-9139-4ED3-B045-1B951B0B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6" y="1194752"/>
            <a:ext cx="6559062" cy="5344160"/>
          </a:xfrm>
        </p:spPr>
        <p:txBody>
          <a:bodyPr/>
          <a:lstStyle/>
          <a:p>
            <a:r>
              <a:rPr lang="en-US" dirty="0"/>
              <a:t>ESEPP </a:t>
            </a:r>
            <a:r>
              <a:rPr lang="en-US" dirty="0">
                <a:hlinkClick r:id="rId2"/>
              </a:rPr>
              <a:t>https://github.com/gramolin/esepp</a:t>
            </a:r>
            <a:r>
              <a:rPr lang="en-US" dirty="0"/>
              <a:t> to account radiative corrections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 updated a software stack (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conda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 and now there is a way not to build it with a dependencies-hell (use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-mc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nice config-file (not interactive)</a:t>
            </a:r>
          </a:p>
          <a:p>
            <a:pPr lvl="1"/>
            <a:r>
              <a:rPr lang="en-US" dirty="0">
                <a:hlinkClick r:id="rId3"/>
              </a:rPr>
              <a:t>https://github.com/nuramatov/esepp/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“Handmade” </a:t>
            </a:r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</a:rPr>
              <a:t>Δ</a:t>
            </a:r>
            <a:r>
              <a:rPr lang="en-US" dirty="0"/>
              <a:t> production generation for inelastic (there are more realistic approximation in </a:t>
            </a:r>
            <a:r>
              <a:rPr lang="en-US" dirty="0" err="1"/>
              <a:t>PRad</a:t>
            </a:r>
            <a:r>
              <a:rPr lang="en-US" dirty="0"/>
              <a:t> paper)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9957C-2935-4505-A8C1-E9E284B2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BF5704-FA76-4487-8C03-BE10FD1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7CF9AF9-AF1B-4F41-B4F3-388FAAE1B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55" y="365125"/>
            <a:ext cx="4573219" cy="3099044"/>
          </a:xfrm>
          <a:prstGeom prst="rect">
            <a:avLst/>
          </a:prstGeom>
        </p:spPr>
      </p:pic>
      <p:sp>
        <p:nvSpPr>
          <p:cNvPr id="8" name="Стрелка: изогнутая 7">
            <a:extLst>
              <a:ext uri="{FF2B5EF4-FFF2-40B4-BE49-F238E27FC236}">
                <a16:creationId xmlns:a16="http://schemas.microsoft.com/office/drawing/2014/main" id="{B317FC70-D82B-4530-9112-1E6A733A0414}"/>
              </a:ext>
            </a:extLst>
          </p:cNvPr>
          <p:cNvSpPr/>
          <p:nvPr/>
        </p:nvSpPr>
        <p:spPr>
          <a:xfrm>
            <a:off x="6735151" y="925274"/>
            <a:ext cx="691174" cy="32824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6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C37C31-9728-4515-81BA-AE47E5A86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55" y="3503295"/>
            <a:ext cx="4161732" cy="2954960"/>
          </a:xfrm>
          <a:prstGeom prst="rect">
            <a:avLst/>
          </a:prstGeom>
        </p:spPr>
      </p:pic>
      <p:sp>
        <p:nvSpPr>
          <p:cNvPr id="13" name="Стрелка: изогнутая 12">
            <a:extLst>
              <a:ext uri="{FF2B5EF4-FFF2-40B4-BE49-F238E27FC236}">
                <a16:creationId xmlns:a16="http://schemas.microsoft.com/office/drawing/2014/main" id="{FE5FD732-9FCB-4A44-BDF3-3969B60C7B02}"/>
              </a:ext>
            </a:extLst>
          </p:cNvPr>
          <p:cNvSpPr/>
          <p:nvPr/>
        </p:nvSpPr>
        <p:spPr>
          <a:xfrm flipV="1">
            <a:off x="6370526" y="5281846"/>
            <a:ext cx="691174" cy="53443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6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22D95-F1E4-4BF8-9B79-5A5AEE31B72F}"/>
              </a:ext>
            </a:extLst>
          </p:cNvPr>
          <p:cNvSpPr txBox="1"/>
          <p:nvPr/>
        </p:nvSpPr>
        <p:spPr>
          <a:xfrm>
            <a:off x="6195252" y="162638"/>
            <a:ext cx="550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will be no loss in central (not sensitive) part of CSC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EF911-4E3A-4D83-B874-873EA1AE2F17}"/>
              </a:ext>
            </a:extLst>
          </p:cNvPr>
          <p:cNvSpPr txBox="1"/>
          <p:nvPr/>
        </p:nvSpPr>
        <p:spPr>
          <a:xfrm>
            <a:off x="1948718" y="5892581"/>
            <a:ext cx="589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 between </a:t>
            </a:r>
            <a:r>
              <a:rPr lang="en-US" dirty="0" err="1">
                <a:solidFill>
                  <a:srgbClr val="0070C0"/>
                </a:solidFill>
              </a:rPr>
              <a:t>T</a:t>
            </a:r>
            <a:r>
              <a:rPr lang="en-US" baseline="-25000" dirty="0" err="1">
                <a:solidFill>
                  <a:srgbClr val="0070C0"/>
                </a:solidFill>
              </a:rPr>
              <a:t>p</a:t>
            </a:r>
            <a:r>
              <a:rPr lang="en-US" dirty="0">
                <a:solidFill>
                  <a:srgbClr val="0070C0"/>
                </a:solidFill>
              </a:rPr>
              <a:t> and electron and proton angle is powerful tool to reject inelastic background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7FBBDAE-AEA7-43BB-85B9-205007C652C8}"/>
              </a:ext>
            </a:extLst>
          </p:cNvPr>
          <p:cNvSpPr/>
          <p:nvPr/>
        </p:nvSpPr>
        <p:spPr>
          <a:xfrm>
            <a:off x="241989" y="2006295"/>
            <a:ext cx="7021696" cy="2308128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BB0C3-2CC4-401C-B81A-00E3DE615AFB}"/>
              </a:ext>
            </a:extLst>
          </p:cNvPr>
          <p:cNvSpPr txBox="1"/>
          <p:nvPr/>
        </p:nvSpPr>
        <p:spPr>
          <a:xfrm>
            <a:off x="6309919" y="3220267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NEW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9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4FA6-DA69-40A9-A15F-AFACD7E1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1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Beam smearing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D2FD-8FF0-4C74-A56D-754A3B37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FB9341-06B9-45B5-BD9E-B63F24E1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968AE35-A199-41CB-95CB-55FF64CDDA39}"/>
              </a:ext>
            </a:extLst>
          </p:cNvPr>
          <p:cNvSpPr/>
          <p:nvPr/>
        </p:nvSpPr>
        <p:spPr>
          <a:xfrm>
            <a:off x="3207185" y="1990644"/>
            <a:ext cx="4331775" cy="28767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7199E-5775-4ED5-A4F2-ADE50996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04" y="94895"/>
            <a:ext cx="10515600" cy="1325563"/>
          </a:xfrm>
        </p:spPr>
        <p:txBody>
          <a:bodyPr/>
          <a:lstStyle/>
          <a:p>
            <a:r>
              <a:rPr lang="en-US" dirty="0"/>
              <a:t>Beam smearing by main detector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0B380E-70B6-4E48-ABE8-FFD1F3CA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D61838-C43D-4A5A-ABF9-6DC67292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2B8D795-4321-483A-B79F-E16AC75B444C}"/>
              </a:ext>
            </a:extLst>
          </p:cNvPr>
          <p:cNvSpPr/>
          <p:nvPr/>
        </p:nvSpPr>
        <p:spPr>
          <a:xfrm>
            <a:off x="247134" y="3314700"/>
            <a:ext cx="9885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286F76-2409-400E-A13A-BE3FBBFAE696}"/>
              </a:ext>
            </a:extLst>
          </p:cNvPr>
          <p:cNvSpPr/>
          <p:nvPr/>
        </p:nvSpPr>
        <p:spPr>
          <a:xfrm>
            <a:off x="2471351" y="3943316"/>
            <a:ext cx="45719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D81D4C7-B619-4A7E-910B-E37346326A11}"/>
              </a:ext>
            </a:extLst>
          </p:cNvPr>
          <p:cNvCxnSpPr/>
          <p:nvPr/>
        </p:nvCxnSpPr>
        <p:spPr>
          <a:xfrm>
            <a:off x="509286" y="3429000"/>
            <a:ext cx="1115799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C6022C3-E5F8-4A7E-AFC0-FE676F2017ED}"/>
              </a:ext>
            </a:extLst>
          </p:cNvPr>
          <p:cNvCxnSpPr/>
          <p:nvPr/>
        </p:nvCxnSpPr>
        <p:spPr>
          <a:xfrm flipV="1">
            <a:off x="3671391" y="1122744"/>
            <a:ext cx="0" cy="44707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B9AAD7-54C1-46B1-AEB9-3E4D0115C70B}"/>
              </a:ext>
            </a:extLst>
          </p:cNvPr>
          <p:cNvSpPr txBox="1"/>
          <p:nvPr/>
        </p:nvSpPr>
        <p:spPr>
          <a:xfrm>
            <a:off x="3717913" y="134057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371E2-BC3D-42F3-AC30-59220D450273}"/>
              </a:ext>
            </a:extLst>
          </p:cNvPr>
          <p:cNvSpPr txBox="1"/>
          <p:nvPr/>
        </p:nvSpPr>
        <p:spPr>
          <a:xfrm>
            <a:off x="11662284" y="342899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5E090-BBF7-4FC4-B82A-96819B6BCC9C}"/>
              </a:ext>
            </a:extLst>
          </p:cNvPr>
          <p:cNvSpPr txBox="1"/>
          <p:nvPr/>
        </p:nvSpPr>
        <p:spPr>
          <a:xfrm>
            <a:off x="1200465" y="2496469"/>
            <a:ext cx="197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Mylar, 20 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</a:rPr>
              <a:t>m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FFF365A-F597-4D4C-93F6-85AAB380B702}"/>
              </a:ext>
            </a:extLst>
          </p:cNvPr>
          <p:cNvCxnSpPr>
            <a:cxnSpLocks/>
          </p:cNvCxnSpPr>
          <p:nvPr/>
        </p:nvCxnSpPr>
        <p:spPr>
          <a:xfrm>
            <a:off x="1781234" y="2924343"/>
            <a:ext cx="0" cy="1095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AEE5A3-FA0E-4D6D-8E18-39E72AAF2656}"/>
              </a:ext>
            </a:extLst>
          </p:cNvPr>
          <p:cNvSpPr txBox="1"/>
          <p:nvPr/>
        </p:nvSpPr>
        <p:spPr>
          <a:xfrm>
            <a:off x="1370773" y="4295708"/>
            <a:ext cx="1238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Sci + W wire?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BA1C066-CE83-44B9-8900-3A74705E9DF6}"/>
              </a:ext>
            </a:extLst>
          </p:cNvPr>
          <p:cNvCxnSpPr>
            <a:cxnSpLocks/>
          </p:cNvCxnSpPr>
          <p:nvPr/>
        </p:nvCxnSpPr>
        <p:spPr>
          <a:xfrm>
            <a:off x="2634017" y="3543300"/>
            <a:ext cx="0" cy="10061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12DC0383-3EE9-491D-B0D9-CD419C7D74A1}"/>
              </a:ext>
            </a:extLst>
          </p:cNvPr>
          <p:cNvSpPr/>
          <p:nvPr/>
        </p:nvSpPr>
        <p:spPr>
          <a:xfrm>
            <a:off x="2471351" y="3740915"/>
            <a:ext cx="45719" cy="57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13642C9-BE1F-41D7-B4C3-87C4343FC159}"/>
              </a:ext>
            </a:extLst>
          </p:cNvPr>
          <p:cNvSpPr/>
          <p:nvPr/>
        </p:nvSpPr>
        <p:spPr>
          <a:xfrm>
            <a:off x="6096000" y="1990644"/>
            <a:ext cx="1435088" cy="28767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E80662E-6A08-4B7E-8A9A-A1C485AD841F}"/>
              </a:ext>
            </a:extLst>
          </p:cNvPr>
          <p:cNvSpPr/>
          <p:nvPr/>
        </p:nvSpPr>
        <p:spPr>
          <a:xfrm>
            <a:off x="3207185" y="1990644"/>
            <a:ext cx="4331775" cy="287671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65FF37-5ABA-4B3D-A03A-2EF233E61C76}"/>
              </a:ext>
            </a:extLst>
          </p:cNvPr>
          <p:cNvSpPr txBox="1"/>
          <p:nvPr/>
        </p:nvSpPr>
        <p:spPr>
          <a:xfrm>
            <a:off x="4949955" y="2010679"/>
            <a:ext cx="13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, 20 atm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0080B-B107-4AC9-8ECC-5488811D62E1}"/>
              </a:ext>
            </a:extLst>
          </p:cNvPr>
          <p:cNvSpPr txBox="1"/>
          <p:nvPr/>
        </p:nvSpPr>
        <p:spPr>
          <a:xfrm>
            <a:off x="5326254" y="4186346"/>
            <a:ext cx="95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Mylar, 50 </a:t>
            </a:r>
            <a:r>
              <a:rPr lang="el-GR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</a:rPr>
              <a:t>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30B034-56F6-4E43-A470-E046F0E96DCF}"/>
              </a:ext>
            </a:extLst>
          </p:cNvPr>
          <p:cNvSpPr txBox="1"/>
          <p:nvPr/>
        </p:nvSpPr>
        <p:spPr>
          <a:xfrm>
            <a:off x="6359270" y="2077354"/>
            <a:ext cx="110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+ CH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20 atm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86594AE-A0A0-4B82-9018-3D5F9833392B}"/>
              </a:ext>
            </a:extLst>
          </p:cNvPr>
          <p:cNvSpPr/>
          <p:nvPr/>
        </p:nvSpPr>
        <p:spPr>
          <a:xfrm>
            <a:off x="6123946" y="2765513"/>
            <a:ext cx="633396" cy="1297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10B76-E642-422B-9A7C-F34FE9CCF768}"/>
              </a:ext>
            </a:extLst>
          </p:cNvPr>
          <p:cNvSpPr txBox="1"/>
          <p:nvPr/>
        </p:nvSpPr>
        <p:spPr>
          <a:xfrm>
            <a:off x="6260215" y="3728957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CSC</a:t>
            </a:r>
            <a:endParaRPr lang="ru-RU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13BB04F-D9F6-484C-B800-A9FA36617853}"/>
              </a:ext>
            </a:extLst>
          </p:cNvPr>
          <p:cNvCxnSpPr/>
          <p:nvPr/>
        </p:nvCxnSpPr>
        <p:spPr>
          <a:xfrm>
            <a:off x="3685499" y="3203824"/>
            <a:ext cx="13839" cy="50668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FDA36E3-E60A-4750-8311-DAFF5EA2C2B9}"/>
              </a:ext>
            </a:extLst>
          </p:cNvPr>
          <p:cNvCxnSpPr/>
          <p:nvPr/>
        </p:nvCxnSpPr>
        <p:spPr>
          <a:xfrm>
            <a:off x="4949955" y="3241459"/>
            <a:ext cx="13839" cy="50668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660A039-EAAE-43F8-8425-28C46CF0A913}"/>
              </a:ext>
            </a:extLst>
          </p:cNvPr>
          <p:cNvCxnSpPr/>
          <p:nvPr/>
        </p:nvCxnSpPr>
        <p:spPr>
          <a:xfrm>
            <a:off x="3763757" y="3200904"/>
            <a:ext cx="13839" cy="50668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E8D2083D-D648-4969-8FB4-03A023BC3170}"/>
              </a:ext>
            </a:extLst>
          </p:cNvPr>
          <p:cNvCxnSpPr>
            <a:cxnSpLocks/>
          </p:cNvCxnSpPr>
          <p:nvPr/>
        </p:nvCxnSpPr>
        <p:spPr>
          <a:xfrm flipV="1">
            <a:off x="3685974" y="4198209"/>
            <a:ext cx="1049081" cy="1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FED77C8-E2AB-479E-96DB-398D276C2FA3}"/>
              </a:ext>
            </a:extLst>
          </p:cNvPr>
          <p:cNvSpPr txBox="1"/>
          <p:nvPr/>
        </p:nvSpPr>
        <p:spPr>
          <a:xfrm>
            <a:off x="3749125" y="4186346"/>
            <a:ext cx="1120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400 mm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3675023-CEF2-4A5F-A7CF-7D9B6F45694E}"/>
              </a:ext>
            </a:extLst>
          </p:cNvPr>
          <p:cNvSpPr/>
          <p:nvPr/>
        </p:nvSpPr>
        <p:spPr>
          <a:xfrm>
            <a:off x="3688027" y="2351018"/>
            <a:ext cx="1245293" cy="219919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D8631E-7375-42AE-BB70-756C7ED1B888}"/>
              </a:ext>
            </a:extLst>
          </p:cNvPr>
          <p:cNvSpPr txBox="1"/>
          <p:nvPr/>
        </p:nvSpPr>
        <p:spPr>
          <a:xfrm>
            <a:off x="3671391" y="2396181"/>
            <a:ext cx="154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TPC volume</a:t>
            </a: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E25162-AF72-4F38-8621-CC0161EE6310}"/>
              </a:ext>
            </a:extLst>
          </p:cNvPr>
          <p:cNvSpPr/>
          <p:nvPr/>
        </p:nvSpPr>
        <p:spPr>
          <a:xfrm>
            <a:off x="7553459" y="3039036"/>
            <a:ext cx="514776" cy="7727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864799-6AA5-4E32-A6F8-235D4FBA39B9}"/>
              </a:ext>
            </a:extLst>
          </p:cNvPr>
          <p:cNvCxnSpPr>
            <a:cxnSpLocks/>
          </p:cNvCxnSpPr>
          <p:nvPr/>
        </p:nvCxnSpPr>
        <p:spPr>
          <a:xfrm>
            <a:off x="8265867" y="3272976"/>
            <a:ext cx="0" cy="34328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0634DAF-B2A3-4F15-A04C-EB0A09CF44F8}"/>
              </a:ext>
            </a:extLst>
          </p:cNvPr>
          <p:cNvCxnSpPr>
            <a:cxnSpLocks/>
          </p:cNvCxnSpPr>
          <p:nvPr/>
        </p:nvCxnSpPr>
        <p:spPr>
          <a:xfrm>
            <a:off x="8960523" y="3266317"/>
            <a:ext cx="0" cy="34328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8ABC8A7-A604-412F-92D0-23FC9CA0CC8A}"/>
              </a:ext>
            </a:extLst>
          </p:cNvPr>
          <p:cNvSpPr txBox="1"/>
          <p:nvPr/>
        </p:nvSpPr>
        <p:spPr>
          <a:xfrm>
            <a:off x="8405738" y="2434622"/>
            <a:ext cx="23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Sci, 10 mm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Count electrons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1D8027F-B62B-419A-B060-2822236DEF05}"/>
              </a:ext>
            </a:extLst>
          </p:cNvPr>
          <p:cNvSpPr/>
          <p:nvPr/>
        </p:nvSpPr>
        <p:spPr>
          <a:xfrm>
            <a:off x="9602394" y="3174009"/>
            <a:ext cx="1862251" cy="506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7E183A-C9E2-4455-9147-261679143596}"/>
              </a:ext>
            </a:extLst>
          </p:cNvPr>
          <p:cNvSpPr txBox="1"/>
          <p:nvPr/>
        </p:nvSpPr>
        <p:spPr>
          <a:xfrm>
            <a:off x="9820037" y="3950706"/>
            <a:ext cx="215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Ionization chamber (for total beam current control)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81561F-2F45-4964-9924-24DC240A6766}"/>
              </a:ext>
            </a:extLst>
          </p:cNvPr>
          <p:cNvSpPr txBox="1"/>
          <p:nvPr/>
        </p:nvSpPr>
        <p:spPr>
          <a:xfrm>
            <a:off x="7738269" y="4159824"/>
            <a:ext cx="185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Beam position chambers (for feedback to MAMI)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C9AD52-7B1C-4827-BD78-5054931354B7}"/>
              </a:ext>
            </a:extLst>
          </p:cNvPr>
          <p:cNvSpPr txBox="1"/>
          <p:nvPr/>
        </p:nvSpPr>
        <p:spPr>
          <a:xfrm>
            <a:off x="7158769" y="1326240"/>
            <a:ext cx="328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CSC = Cathode Strip Chamber</a:t>
            </a:r>
          </a:p>
          <a:p>
            <a:r>
              <a:rPr lang="en-US" dirty="0"/>
              <a:t>For scattered electrons</a:t>
            </a:r>
            <a:endParaRPr lang="ru-RU" dirty="0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AB79E12-184A-45E3-85A2-9BFFABFDCE21}"/>
              </a:ext>
            </a:extLst>
          </p:cNvPr>
          <p:cNvCxnSpPr/>
          <p:nvPr/>
        </p:nvCxnSpPr>
        <p:spPr>
          <a:xfrm>
            <a:off x="3204489" y="3174297"/>
            <a:ext cx="13839" cy="50668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0C9DD6D-2B78-4E47-802A-D093AE3B6862}"/>
              </a:ext>
            </a:extLst>
          </p:cNvPr>
          <p:cNvSpPr txBox="1"/>
          <p:nvPr/>
        </p:nvSpPr>
        <p:spPr>
          <a:xfrm>
            <a:off x="1904027" y="2905584"/>
            <a:ext cx="13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 window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B2F1112-690B-4C22-AF43-76018EF79E68}"/>
              </a:ext>
            </a:extLst>
          </p:cNvPr>
          <p:cNvCxnSpPr/>
          <p:nvPr/>
        </p:nvCxnSpPr>
        <p:spPr>
          <a:xfrm>
            <a:off x="7534253" y="3112177"/>
            <a:ext cx="0" cy="62991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80B4BAA-B75B-4C7B-990B-C9B8A99339E1}"/>
              </a:ext>
            </a:extLst>
          </p:cNvPr>
          <p:cNvSpPr txBox="1"/>
          <p:nvPr/>
        </p:nvSpPr>
        <p:spPr>
          <a:xfrm>
            <a:off x="7135594" y="2917691"/>
            <a:ext cx="108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Ti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A05D16D2-EFF5-4F8D-88B0-A177CC631AD6}"/>
              </a:ext>
            </a:extLst>
          </p:cNvPr>
          <p:cNvCxnSpPr>
            <a:cxnSpLocks/>
          </p:cNvCxnSpPr>
          <p:nvPr/>
        </p:nvCxnSpPr>
        <p:spPr>
          <a:xfrm>
            <a:off x="3967801" y="4832677"/>
            <a:ext cx="0" cy="8222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5B9DCB6-74F6-472C-AAE0-77156D1DEB55}"/>
              </a:ext>
            </a:extLst>
          </p:cNvPr>
          <p:cNvCxnSpPr>
            <a:cxnSpLocks/>
          </p:cNvCxnSpPr>
          <p:nvPr/>
        </p:nvCxnSpPr>
        <p:spPr>
          <a:xfrm>
            <a:off x="4310415" y="4832677"/>
            <a:ext cx="0" cy="8222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9E0FA3B-3710-4323-9B85-B924511338B7}"/>
              </a:ext>
            </a:extLst>
          </p:cNvPr>
          <p:cNvCxnSpPr>
            <a:cxnSpLocks/>
          </p:cNvCxnSpPr>
          <p:nvPr/>
        </p:nvCxnSpPr>
        <p:spPr>
          <a:xfrm>
            <a:off x="4632435" y="4832677"/>
            <a:ext cx="0" cy="8222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21424B9-8190-4EBC-981B-3523B2A1EE56}"/>
              </a:ext>
            </a:extLst>
          </p:cNvPr>
          <p:cNvSpPr txBox="1"/>
          <p:nvPr/>
        </p:nvSpPr>
        <p:spPr>
          <a:xfrm>
            <a:off x="3843693" y="4970843"/>
            <a:ext cx="131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 (?) windows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47A6165-32D4-4EC6-A9E3-3805F5B3C776}"/>
              </a:ext>
            </a:extLst>
          </p:cNvPr>
          <p:cNvSpPr/>
          <p:nvPr/>
        </p:nvSpPr>
        <p:spPr>
          <a:xfrm>
            <a:off x="193719" y="3652801"/>
            <a:ext cx="1175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720 MeV electron beam </a:t>
            </a:r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900F992-9117-4A50-AC15-9E82C37F7B69}"/>
              </a:ext>
            </a:extLst>
          </p:cNvPr>
          <p:cNvSpPr/>
          <p:nvPr/>
        </p:nvSpPr>
        <p:spPr>
          <a:xfrm>
            <a:off x="1296264" y="5891098"/>
            <a:ext cx="2675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720 MeV electron beam</a:t>
            </a:r>
          </a:p>
          <a:p>
            <a:r>
              <a:rPr lang="en-US" dirty="0">
                <a:solidFill>
                  <a:srgbClr val="0070C0"/>
                </a:solidFill>
              </a:rPr>
              <a:t>Calibration purposes </a:t>
            </a:r>
            <a:endParaRPr lang="ru-RU" dirty="0"/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0C39FBFA-D849-4DA0-9902-65363C43F85D}"/>
              </a:ext>
            </a:extLst>
          </p:cNvPr>
          <p:cNvSpPr/>
          <p:nvPr/>
        </p:nvSpPr>
        <p:spPr>
          <a:xfrm rot="16200000">
            <a:off x="3473531" y="5997096"/>
            <a:ext cx="9885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363EED99-0E2E-404A-80A3-A231FE6CFFBD}"/>
              </a:ext>
            </a:extLst>
          </p:cNvPr>
          <p:cNvSpPr/>
          <p:nvPr/>
        </p:nvSpPr>
        <p:spPr>
          <a:xfrm rot="16200000">
            <a:off x="3814977" y="6002831"/>
            <a:ext cx="9885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F16FB4DA-71F9-4677-A60E-193320E291AD}"/>
              </a:ext>
            </a:extLst>
          </p:cNvPr>
          <p:cNvSpPr/>
          <p:nvPr/>
        </p:nvSpPr>
        <p:spPr>
          <a:xfrm rot="16200000">
            <a:off x="4126485" y="5999160"/>
            <a:ext cx="98854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B2585B-7860-4DFC-A2DF-971D06DD0ECE}"/>
              </a:ext>
            </a:extLst>
          </p:cNvPr>
          <p:cNvSpPr txBox="1"/>
          <p:nvPr/>
        </p:nvSpPr>
        <p:spPr>
          <a:xfrm>
            <a:off x="4940276" y="2844044"/>
            <a:ext cx="131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Cathode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93122E-5B17-4901-A284-59BE733F9B51}"/>
              </a:ext>
            </a:extLst>
          </p:cNvPr>
          <p:cNvSpPr txBox="1"/>
          <p:nvPr/>
        </p:nvSpPr>
        <p:spPr>
          <a:xfrm>
            <a:off x="3754590" y="3647737"/>
            <a:ext cx="131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Grid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7EA988-55EE-45F1-9EAC-D04A72F67BD8}"/>
              </a:ext>
            </a:extLst>
          </p:cNvPr>
          <p:cNvSpPr txBox="1"/>
          <p:nvPr/>
        </p:nvSpPr>
        <p:spPr>
          <a:xfrm>
            <a:off x="3312671" y="2700596"/>
            <a:ext cx="131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Anode</a:t>
            </a:r>
          </a:p>
        </p:txBody>
      </p:sp>
    </p:spTree>
    <p:extLst>
      <p:ext uri="{BB962C8B-B14F-4D97-AF65-F5344CB8AC3E}">
        <p14:creationId xmlns:p14="http://schemas.microsoft.com/office/powerpoint/2010/main" val="251240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3C5B7-5C89-47DD-B755-1BB95715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smearing at the exit window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663B680-755A-42EB-B815-8FBE1DDB2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79" y="1690688"/>
            <a:ext cx="9906242" cy="466566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0B284A5B-1081-4ADE-BB7F-06392A1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31.03.2021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94AF76-FFCA-44F5-8ED0-2DCF926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A8EA-8A71-4BE7-867B-8BE591CBA3C0}" type="slidenum">
              <a:rPr lang="ru-RU" smtClean="0"/>
              <a:t>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B4980-87DC-42EE-A25B-D064261BC4B6}"/>
              </a:ext>
            </a:extLst>
          </p:cNvPr>
          <p:cNvSpPr txBox="1"/>
          <p:nvPr/>
        </p:nvSpPr>
        <p:spPr>
          <a:xfrm>
            <a:off x="7714445" y="2967335"/>
            <a:ext cx="1110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20 bars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CD3CE-C42E-4161-8A31-2CF204667AEF}"/>
              </a:ext>
            </a:extLst>
          </p:cNvPr>
          <p:cNvSpPr txBox="1"/>
          <p:nvPr/>
        </p:nvSpPr>
        <p:spPr>
          <a:xfrm>
            <a:off x="6501685" y="2213019"/>
            <a:ext cx="955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 bars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3099</Words>
  <Application>Microsoft Office PowerPoint</Application>
  <PresentationFormat>Широкоэкранный</PresentationFormat>
  <Paragraphs>528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Bookman Old Style</vt:lpstr>
      <vt:lpstr>Calibri</vt:lpstr>
      <vt:lpstr>Calibri Light</vt:lpstr>
      <vt:lpstr>Courier New</vt:lpstr>
      <vt:lpstr>Times New Roman</vt:lpstr>
      <vt:lpstr>Тема Office</vt:lpstr>
      <vt:lpstr>  Monte-Carlo studies for the ep-elastic scattering </vt:lpstr>
      <vt:lpstr>Outline</vt:lpstr>
      <vt:lpstr>Run / detector conditions for MC</vt:lpstr>
      <vt:lpstr>Software status</vt:lpstr>
      <vt:lpstr>Generators</vt:lpstr>
      <vt:lpstr>Event generators</vt:lpstr>
      <vt:lpstr>Beam smearing</vt:lpstr>
      <vt:lpstr>Beam smearing by main detector</vt:lpstr>
      <vt:lpstr>Beam smearing at the exit window</vt:lpstr>
      <vt:lpstr>Induced current (during grid-anode drift)</vt:lpstr>
      <vt:lpstr>Презентация PowerPoint</vt:lpstr>
      <vt:lpstr>Charge between two infinite planes</vt:lpstr>
      <vt:lpstr>The method in a nutshell </vt:lpstr>
      <vt:lpstr>Induced charge and current for x=12mm, y=18mm</vt:lpstr>
      <vt:lpstr>Modification of the response functions</vt:lpstr>
      <vt:lpstr>Drift velocity measurements</vt:lpstr>
      <vt:lpstr>Calibration of drift velocities</vt:lpstr>
      <vt:lpstr>All pads</vt:lpstr>
      <vt:lpstr>Longitudinal diffusion of electrons</vt:lpstr>
      <vt:lpstr>Презентация PowerPoint</vt:lpstr>
      <vt:lpstr>Increase diffusion parameter by factor 4</vt:lpstr>
      <vt:lpstr>Electronic noise simulation + influence on a drift velocity measurement</vt:lpstr>
      <vt:lpstr>Further studies of noise + simulation</vt:lpstr>
      <vt:lpstr>Maximum (peak position) shift due to noise</vt:lpstr>
      <vt:lpstr>Distribution for shifts for 100k events</vt:lpstr>
      <vt:lpstr>Electric field uniformity</vt:lpstr>
      <vt:lpstr>Electric field uniformity + drift of electrons</vt:lpstr>
      <vt:lpstr>Electric field uniformity + drift of electrons</vt:lpstr>
      <vt:lpstr>Issue with a Z-positioning</vt:lpstr>
      <vt:lpstr>A problem of Z-positioning</vt:lpstr>
      <vt:lpstr>Time point measurement (~40 ns resolution)</vt:lpstr>
      <vt:lpstr>The problem</vt:lpstr>
      <vt:lpstr>Pure electron signal (a cross check)</vt:lpstr>
      <vt:lpstr>Pure electron signal (a cross check)</vt:lpstr>
      <vt:lpstr>Correction by TPC information</vt:lpstr>
      <vt:lpstr>MVA regression as an estimator</vt:lpstr>
      <vt:lpstr>First MVA results (Z as a target)</vt:lpstr>
      <vt:lpstr>First MVA results (angle as a target)</vt:lpstr>
      <vt:lpstr>Real life (well it’s ESEPP)</vt:lpstr>
      <vt:lpstr>ESEPP</vt:lpstr>
      <vt:lpstr>Range measurement</vt:lpstr>
      <vt:lpstr>Energy by stop between anodes</vt:lpstr>
      <vt:lpstr>+/-  100 keV range, 7000 events</vt:lpstr>
      <vt:lpstr>Stopped on edge between 2nd and 3rd rings</vt:lpstr>
      <vt:lpstr>Same energy, same angles, but bias due to Zrec</vt:lpstr>
      <vt:lpstr>Z-dependent bias in reconstructed angle</vt:lpstr>
      <vt:lpstr>Yes! This was a mistype in code  misalignment </vt:lpstr>
      <vt:lpstr>Find tune parameter from best fit by constant</vt:lpstr>
      <vt:lpstr>Absolute measurement of angle </vt:lpstr>
      <vt:lpstr>Median as robust estimator for an angle</vt:lpstr>
      <vt:lpstr>Absolute measurement of angle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 road to the full Monte-Carlo for project “Proton”</dc:title>
  <dc:creator>Aleksei Dziuba</dc:creator>
  <cp:lastModifiedBy>Aleksei Dziuba</cp:lastModifiedBy>
  <cp:revision>126</cp:revision>
  <dcterms:created xsi:type="dcterms:W3CDTF">2020-02-05T04:35:38Z</dcterms:created>
  <dcterms:modified xsi:type="dcterms:W3CDTF">2021-03-29T14:40:37Z</dcterms:modified>
</cp:coreProperties>
</file>