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62" r:id="rId5"/>
    <p:sldId id="259" r:id="rId6"/>
    <p:sldId id="260" r:id="rId7"/>
    <p:sldId id="264" r:id="rId8"/>
    <p:sldId id="257" r:id="rId9"/>
    <p:sldId id="263" r:id="rId10"/>
    <p:sldId id="267" r:id="rId11"/>
    <p:sldId id="268" r:id="rId12"/>
    <p:sldId id="266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Gennady\DRAFT\PROTON\Garfield%20GG_m_bar_n%25CH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ISNESS\PROTO\GGain\Gas_gain_%25AR_3.8%25CH4_08_02_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ROTO\Gas_gain_vs_Radii_Proto_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\COMMON\SMIK\MWPC_test\55Fe_GG_Curr_27_04_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24666751985345"/>
          <c:y val="6.697281878114468E-2"/>
          <c:w val="0.78146385571110255"/>
          <c:h val="0.773381320326977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Лист1!$V$41</c:f>
              <c:strCache>
                <c:ptCount val="1"/>
                <c:pt idx="0">
                  <c:v>3%СH4</c:v>
                </c:pt>
              </c:strCache>
            </c:strRef>
          </c:tx>
          <c:xVal>
            <c:numRef>
              <c:f>Лист1!$U$42:$U$47</c:f>
              <c:numCache>
                <c:formatCode>General</c:formatCode>
                <c:ptCount val="6"/>
                <c:pt idx="0">
                  <c:v>5100</c:v>
                </c:pt>
                <c:pt idx="1">
                  <c:v>5200</c:v>
                </c:pt>
                <c:pt idx="2">
                  <c:v>5300</c:v>
                </c:pt>
                <c:pt idx="3">
                  <c:v>5400</c:v>
                </c:pt>
                <c:pt idx="4">
                  <c:v>5500</c:v>
                </c:pt>
                <c:pt idx="5">
                  <c:v>5600</c:v>
                </c:pt>
              </c:numCache>
            </c:numRef>
          </c:xVal>
          <c:yVal>
            <c:numRef>
              <c:f>Лист1!$V$42:$V$47</c:f>
              <c:numCache>
                <c:formatCode>General</c:formatCode>
                <c:ptCount val="6"/>
                <c:pt idx="0">
                  <c:v>270</c:v>
                </c:pt>
                <c:pt idx="1">
                  <c:v>360</c:v>
                </c:pt>
                <c:pt idx="2">
                  <c:v>480</c:v>
                </c:pt>
                <c:pt idx="3">
                  <c:v>650</c:v>
                </c:pt>
                <c:pt idx="4">
                  <c:v>900</c:v>
                </c:pt>
                <c:pt idx="5">
                  <c:v>1200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Лист1!$W$41</c:f>
              <c:strCache>
                <c:ptCount val="1"/>
                <c:pt idx="0">
                  <c:v>2%CH4</c:v>
                </c:pt>
              </c:strCache>
            </c:strRef>
          </c:tx>
          <c:xVal>
            <c:numRef>
              <c:f>Лист1!$U$42:$U$47</c:f>
              <c:numCache>
                <c:formatCode>General</c:formatCode>
                <c:ptCount val="6"/>
                <c:pt idx="0">
                  <c:v>5100</c:v>
                </c:pt>
                <c:pt idx="1">
                  <c:v>5200</c:v>
                </c:pt>
                <c:pt idx="2">
                  <c:v>5300</c:v>
                </c:pt>
                <c:pt idx="3">
                  <c:v>5400</c:v>
                </c:pt>
                <c:pt idx="4">
                  <c:v>5500</c:v>
                </c:pt>
                <c:pt idx="5">
                  <c:v>5600</c:v>
                </c:pt>
              </c:numCache>
            </c:numRef>
          </c:xVal>
          <c:yVal>
            <c:numRef>
              <c:f>Лист1!$W$42:$W$47</c:f>
              <c:numCache>
                <c:formatCode>General</c:formatCode>
                <c:ptCount val="6"/>
                <c:pt idx="0">
                  <c:v>550</c:v>
                </c:pt>
                <c:pt idx="1">
                  <c:v>750</c:v>
                </c:pt>
                <c:pt idx="2">
                  <c:v>1000</c:v>
                </c:pt>
                <c:pt idx="3">
                  <c:v>1420</c:v>
                </c:pt>
                <c:pt idx="4">
                  <c:v>2000</c:v>
                </c:pt>
                <c:pt idx="5">
                  <c:v>2600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Лист1!$V$49</c:f>
              <c:strCache>
                <c:ptCount val="1"/>
                <c:pt idx="0">
                  <c:v>4%CH4</c:v>
                </c:pt>
              </c:strCache>
            </c:strRef>
          </c:tx>
          <c:xVal>
            <c:numRef>
              <c:f>Лист1!$V$50:$V$56</c:f>
              <c:numCache>
                <c:formatCode>General</c:formatCode>
                <c:ptCount val="7"/>
                <c:pt idx="0">
                  <c:v>5100</c:v>
                </c:pt>
                <c:pt idx="1">
                  <c:v>5200</c:v>
                </c:pt>
                <c:pt idx="2">
                  <c:v>5300</c:v>
                </c:pt>
                <c:pt idx="3">
                  <c:v>5400</c:v>
                </c:pt>
                <c:pt idx="4">
                  <c:v>5500</c:v>
                </c:pt>
                <c:pt idx="5">
                  <c:v>5600</c:v>
                </c:pt>
                <c:pt idx="6">
                  <c:v>5700</c:v>
                </c:pt>
              </c:numCache>
            </c:numRef>
          </c:xVal>
          <c:yVal>
            <c:numRef>
              <c:f>Лист1!$W$50:$W$56</c:f>
              <c:numCache>
                <c:formatCode>General</c:formatCode>
                <c:ptCount val="7"/>
                <c:pt idx="0">
                  <c:v>170</c:v>
                </c:pt>
                <c:pt idx="1">
                  <c:v>222</c:v>
                </c:pt>
                <c:pt idx="2">
                  <c:v>300</c:v>
                </c:pt>
                <c:pt idx="3">
                  <c:v>390</c:v>
                </c:pt>
                <c:pt idx="4">
                  <c:v>530</c:v>
                </c:pt>
                <c:pt idx="5">
                  <c:v>725</c:v>
                </c:pt>
                <c:pt idx="6">
                  <c:v>970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5072"/>
        <c:axId val="32836992"/>
      </c:scatterChart>
      <c:valAx>
        <c:axId val="32835072"/>
        <c:scaling>
          <c:orientation val="minMax"/>
          <c:max val="5700"/>
          <c:min val="49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HV,</a:t>
                </a:r>
                <a:r>
                  <a:rPr lang="en-US" sz="1600" baseline="0"/>
                  <a:t> V</a:t>
                </a:r>
                <a:endParaRPr lang="ru-RU" sz="160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836992"/>
        <c:crosses val="autoZero"/>
        <c:crossBetween val="midCat"/>
      </c:valAx>
      <c:valAx>
        <c:axId val="32836992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/>
                  <a:t>Gas gain </a:t>
                </a:r>
                <a:endParaRPr lang="ru-RU"/>
              </a:p>
            </c:rich>
          </c:tx>
          <c:layout/>
          <c:overlay val="0"/>
        </c:title>
        <c:numFmt formatCode="0.E+0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835072"/>
        <c:crosses val="autoZero"/>
        <c:crossBetween val="midCat"/>
      </c:valAx>
      <c:spPr>
        <a:noFill/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8191215488414542"/>
          <c:y val="7.1453312865231808E-2"/>
          <c:w val="0.13817700732415866"/>
          <c:h val="0.2160998089698349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37550966506541"/>
          <c:y val="2.7693665904199014E-2"/>
          <c:w val="0.77306030142458615"/>
          <c:h val="0.74923420937642848"/>
        </c:manualLayout>
      </c:layout>
      <c:scatterChart>
        <c:scatterStyle val="smoothMarker"/>
        <c:varyColors val="0"/>
        <c:ser>
          <c:idx val="0"/>
          <c:order val="0"/>
          <c:tx>
            <c:v>1 bar</c:v>
          </c:tx>
          <c:xVal>
            <c:numRef>
              <c:f>Лист1!$N$11:$N$16</c:f>
              <c:numCache>
                <c:formatCode>General</c:formatCode>
                <c:ptCount val="6"/>
                <c:pt idx="0">
                  <c:v>1180</c:v>
                </c:pt>
                <c:pt idx="1">
                  <c:v>1200</c:v>
                </c:pt>
                <c:pt idx="2">
                  <c:v>1250</c:v>
                </c:pt>
                <c:pt idx="3">
                  <c:v>1300</c:v>
                </c:pt>
                <c:pt idx="4">
                  <c:v>1350</c:v>
                </c:pt>
                <c:pt idx="5">
                  <c:v>1400</c:v>
                </c:pt>
              </c:numCache>
            </c:numRef>
          </c:xVal>
          <c:yVal>
            <c:numRef>
              <c:f>Лист1!$R$11:$R$16</c:f>
              <c:numCache>
                <c:formatCode>General</c:formatCode>
                <c:ptCount val="6"/>
                <c:pt idx="0">
                  <c:v>298.6624929178472</c:v>
                </c:pt>
                <c:pt idx="1">
                  <c:v>314.51291784702539</c:v>
                </c:pt>
                <c:pt idx="2">
                  <c:v>460.33682719546761</c:v>
                </c:pt>
                <c:pt idx="3">
                  <c:v>766.25002832861219</c:v>
                </c:pt>
                <c:pt idx="4">
                  <c:v>1509.6349575070824</c:v>
                </c:pt>
                <c:pt idx="5">
                  <c:v>2609.6544475920691</c:v>
                </c:pt>
              </c:numCache>
            </c:numRef>
          </c:yVal>
          <c:smooth val="1"/>
        </c:ser>
        <c:ser>
          <c:idx val="1"/>
          <c:order val="1"/>
          <c:tx>
            <c:v>5 bar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Лист1!$N$19:$N$26</c:f>
              <c:numCache>
                <c:formatCode>General</c:formatCode>
                <c:ptCount val="8"/>
                <c:pt idx="0">
                  <c:v>2400</c:v>
                </c:pt>
                <c:pt idx="1">
                  <c:v>2450</c:v>
                </c:pt>
                <c:pt idx="2">
                  <c:v>2500</c:v>
                </c:pt>
                <c:pt idx="3">
                  <c:v>2550</c:v>
                </c:pt>
                <c:pt idx="4">
                  <c:v>2600</c:v>
                </c:pt>
                <c:pt idx="5">
                  <c:v>2650</c:v>
                </c:pt>
                <c:pt idx="6">
                  <c:v>2700</c:v>
                </c:pt>
                <c:pt idx="7">
                  <c:v>2730</c:v>
                </c:pt>
              </c:numCache>
            </c:numRef>
          </c:xVal>
          <c:yVal>
            <c:numRef>
              <c:f>Лист1!$R$19:$R$26</c:f>
              <c:numCache>
                <c:formatCode>General</c:formatCode>
                <c:ptCount val="8"/>
                <c:pt idx="0">
                  <c:v>322.43813031161449</c:v>
                </c:pt>
                <c:pt idx="1">
                  <c:v>444.48640226628874</c:v>
                </c:pt>
                <c:pt idx="2">
                  <c:v>623.59620396600565</c:v>
                </c:pt>
                <c:pt idx="3">
                  <c:v>848.67223796034023</c:v>
                </c:pt>
                <c:pt idx="4">
                  <c:v>1160.9256090651566</c:v>
                </c:pt>
                <c:pt idx="5">
                  <c:v>1593.6422096317278</c:v>
                </c:pt>
                <c:pt idx="6">
                  <c:v>2130.9716147308791</c:v>
                </c:pt>
                <c:pt idx="7">
                  <c:v>2633.4300849858359</c:v>
                </c:pt>
              </c:numCache>
            </c:numRef>
          </c:yVal>
          <c:smooth val="1"/>
        </c:ser>
        <c:ser>
          <c:idx val="2"/>
          <c:order val="2"/>
          <c:tx>
            <c:v>19.77 bar</c:v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Лист1!$N$30:$N$39</c:f>
              <c:numCache>
                <c:formatCode>General</c:formatCode>
                <c:ptCount val="10"/>
                <c:pt idx="0">
                  <c:v>5050</c:v>
                </c:pt>
                <c:pt idx="1">
                  <c:v>5100</c:v>
                </c:pt>
                <c:pt idx="2">
                  <c:v>5150</c:v>
                </c:pt>
                <c:pt idx="3">
                  <c:v>5200</c:v>
                </c:pt>
                <c:pt idx="4">
                  <c:v>5250</c:v>
                </c:pt>
                <c:pt idx="5">
                  <c:v>5300</c:v>
                </c:pt>
                <c:pt idx="6">
                  <c:v>5350</c:v>
                </c:pt>
                <c:pt idx="7">
                  <c:v>5400</c:v>
                </c:pt>
                <c:pt idx="8">
                  <c:v>5450</c:v>
                </c:pt>
                <c:pt idx="9">
                  <c:v>5500</c:v>
                </c:pt>
              </c:numCache>
            </c:numRef>
          </c:xVal>
          <c:yVal>
            <c:numRef>
              <c:f>Лист1!$R$30:$R$39</c:f>
              <c:numCache>
                <c:formatCode>General</c:formatCode>
                <c:ptCount val="10"/>
                <c:pt idx="0">
                  <c:v>300.2475354107649</c:v>
                </c:pt>
                <c:pt idx="1">
                  <c:v>381.08470254957513</c:v>
                </c:pt>
                <c:pt idx="2">
                  <c:v>446.07144475920683</c:v>
                </c:pt>
                <c:pt idx="3">
                  <c:v>541.17399433427784</c:v>
                </c:pt>
                <c:pt idx="4">
                  <c:v>642.61671388101956</c:v>
                </c:pt>
                <c:pt idx="5">
                  <c:v>793.19575070821554</c:v>
                </c:pt>
                <c:pt idx="6">
                  <c:v>959.62521246458948</c:v>
                </c:pt>
                <c:pt idx="7">
                  <c:v>1160.9256090651566</c:v>
                </c:pt>
                <c:pt idx="8">
                  <c:v>1343.2054957507087</c:v>
                </c:pt>
                <c:pt idx="9">
                  <c:v>1683.9896317280461</c:v>
                </c:pt>
              </c:numCache>
            </c:numRef>
          </c:yVal>
          <c:smooth val="1"/>
        </c:ser>
        <c:ser>
          <c:idx val="3"/>
          <c:order val="3"/>
          <c:tx>
            <c:v>20 bar Garfield</c:v>
          </c:tx>
          <c:spPr>
            <a:ln w="25400"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92D050"/>
                </a:solidFill>
              </a:ln>
            </c:spPr>
          </c:marker>
          <c:xVal>
            <c:numRef>
              <c:f>Лист1!$Y$32:$Y$41</c:f>
              <c:numCache>
                <c:formatCode>General</c:formatCode>
                <c:ptCount val="10"/>
                <c:pt idx="0">
                  <c:v>4200</c:v>
                </c:pt>
                <c:pt idx="1">
                  <c:v>4400</c:v>
                </c:pt>
                <c:pt idx="2">
                  <c:v>4600</c:v>
                </c:pt>
                <c:pt idx="3">
                  <c:v>4800</c:v>
                </c:pt>
                <c:pt idx="4">
                  <c:v>5000</c:v>
                </c:pt>
                <c:pt idx="5">
                  <c:v>5100</c:v>
                </c:pt>
                <c:pt idx="6">
                  <c:v>5200</c:v>
                </c:pt>
                <c:pt idx="7">
                  <c:v>5400</c:v>
                </c:pt>
                <c:pt idx="8">
                  <c:v>5600</c:v>
                </c:pt>
                <c:pt idx="9">
                  <c:v>5800</c:v>
                </c:pt>
              </c:numCache>
            </c:numRef>
          </c:xVal>
          <c:yVal>
            <c:numRef>
              <c:f>Лист1!$X$32:$X$41</c:f>
              <c:numCache>
                <c:formatCode>General</c:formatCode>
                <c:ptCount val="10"/>
                <c:pt idx="0">
                  <c:v>29</c:v>
                </c:pt>
                <c:pt idx="1">
                  <c:v>45</c:v>
                </c:pt>
                <c:pt idx="2">
                  <c:v>75</c:v>
                </c:pt>
                <c:pt idx="3">
                  <c:v>127</c:v>
                </c:pt>
                <c:pt idx="4">
                  <c:v>220.5</c:v>
                </c:pt>
                <c:pt idx="5">
                  <c:v>295</c:v>
                </c:pt>
                <c:pt idx="6">
                  <c:v>394</c:v>
                </c:pt>
                <c:pt idx="7">
                  <c:v>722</c:v>
                </c:pt>
                <c:pt idx="8">
                  <c:v>1355</c:v>
                </c:pt>
                <c:pt idx="9">
                  <c:v>2600</c:v>
                </c:pt>
              </c:numCache>
            </c:numRef>
          </c:yVal>
          <c:smooth val="1"/>
        </c:ser>
        <c:ser>
          <c:idx val="4"/>
          <c:order val="4"/>
          <c:tx>
            <c:v>1 bar Garfield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Лист1!$V$14:$V$17</c:f>
              <c:numCache>
                <c:formatCode>General</c:formatCode>
                <c:ptCount val="4"/>
                <c:pt idx="0">
                  <c:v>1200</c:v>
                </c:pt>
                <c:pt idx="1">
                  <c:v>1300</c:v>
                </c:pt>
                <c:pt idx="2">
                  <c:v>1400</c:v>
                </c:pt>
                <c:pt idx="3">
                  <c:v>1500</c:v>
                </c:pt>
              </c:numCache>
            </c:numRef>
          </c:xVal>
          <c:yVal>
            <c:numRef>
              <c:f>Лист1!$W$14:$W$17</c:f>
              <c:numCache>
                <c:formatCode>General</c:formatCode>
                <c:ptCount val="4"/>
                <c:pt idx="0">
                  <c:v>192</c:v>
                </c:pt>
                <c:pt idx="1">
                  <c:v>420</c:v>
                </c:pt>
                <c:pt idx="2">
                  <c:v>920</c:v>
                </c:pt>
                <c:pt idx="3">
                  <c:v>2100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45280"/>
        <c:axId val="32947200"/>
      </c:scatterChart>
      <c:valAx>
        <c:axId val="32945280"/>
        <c:scaling>
          <c:orientation val="minMax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High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voltage, V</a:t>
                </a:r>
                <a:endParaRPr lang="ru-RU" sz="16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5744763036695887"/>
              <c:y val="0.9025055470150127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947200"/>
        <c:crossesAt val="0"/>
        <c:crossBetween val="midCat"/>
      </c:valAx>
      <c:valAx>
        <c:axId val="32947200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Gas gain </a:t>
                </a:r>
                <a:endParaRPr lang="ru-RU" sz="16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6771488469601688E-2"/>
              <c:y val="0.30007085567499325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945280"/>
        <c:crosses val="autoZero"/>
        <c:crossBetween val="midCat"/>
        <c:majorUnit val="1000"/>
      </c:valAx>
      <c:spPr>
        <a:ln>
          <a:solidFill>
            <a:schemeClr val="bg2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3900394526155939"/>
          <c:y val="0.12063088041452662"/>
          <c:w val="0.19003202429884936"/>
          <c:h val="0.32019319813405039"/>
        </c:manualLayout>
      </c:layout>
      <c:overlay val="0"/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57970226044669"/>
          <c:y val="9.4418733835682153E-2"/>
          <c:w val="0.76481254608523008"/>
          <c:h val="0.73943543075175211"/>
        </c:manualLayout>
      </c:layout>
      <c:scatterChart>
        <c:scatterStyle val="smoothMarker"/>
        <c:varyColors val="0"/>
        <c:ser>
          <c:idx val="0"/>
          <c:order val="0"/>
          <c:tx>
            <c:v>L=2.5 mm S=2 mm</c:v>
          </c:tx>
          <c:marker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Лист1!$A$5:$A$14</c:f>
              <c:numCache>
                <c:formatCode>General</c:formatCode>
                <c:ptCount val="10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</c:numCache>
            </c:numRef>
          </c:xVal>
          <c:yVal>
            <c:numRef>
              <c:f>Лист1!$H$5:$H$14</c:f>
              <c:numCache>
                <c:formatCode>General</c:formatCode>
                <c:ptCount val="10"/>
                <c:pt idx="0">
                  <c:v>26700</c:v>
                </c:pt>
                <c:pt idx="1">
                  <c:v>4470</c:v>
                </c:pt>
                <c:pt idx="2">
                  <c:v>1176</c:v>
                </c:pt>
                <c:pt idx="3">
                  <c:v>430</c:v>
                </c:pt>
                <c:pt idx="4">
                  <c:v>192</c:v>
                </c:pt>
                <c:pt idx="5">
                  <c:v>98</c:v>
                </c:pt>
                <c:pt idx="6">
                  <c:v>57</c:v>
                </c:pt>
                <c:pt idx="7">
                  <c:v>36</c:v>
                </c:pt>
                <c:pt idx="8">
                  <c:v>25</c:v>
                </c:pt>
                <c:pt idx="9">
                  <c:v>17.5</c:v>
                </c:pt>
              </c:numCache>
            </c:numRef>
          </c:yVal>
          <c:smooth val="1"/>
        </c:ser>
        <c:ser>
          <c:idx val="1"/>
          <c:order val="1"/>
          <c:tx>
            <c:v>L=3.0 mm S=3 mm</c:v>
          </c:tx>
          <c:marker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Лист1!$A$17:$A$27</c:f>
              <c:numCache>
                <c:formatCode>General</c:formatCode>
                <c:ptCount val="11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</c:numCache>
            </c:numRef>
          </c:xVal>
          <c:yVal>
            <c:numRef>
              <c:f>Лист1!$H$17:$H$27</c:f>
              <c:numCache>
                <c:formatCode>General</c:formatCode>
                <c:ptCount val="11"/>
                <c:pt idx="0">
                  <c:v>47367</c:v>
                </c:pt>
                <c:pt idx="1">
                  <c:v>8314</c:v>
                </c:pt>
                <c:pt idx="2">
                  <c:v>2166</c:v>
                </c:pt>
                <c:pt idx="3">
                  <c:v>752</c:v>
                </c:pt>
                <c:pt idx="4">
                  <c:v>321</c:v>
                </c:pt>
                <c:pt idx="5">
                  <c:v>160</c:v>
                </c:pt>
                <c:pt idx="6">
                  <c:v>85</c:v>
                </c:pt>
                <c:pt idx="7">
                  <c:v>54</c:v>
                </c:pt>
                <c:pt idx="8">
                  <c:v>35</c:v>
                </c:pt>
                <c:pt idx="9">
                  <c:v>25</c:v>
                </c:pt>
                <c:pt idx="10">
                  <c:v>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00448"/>
        <c:axId val="33014912"/>
      </c:scatterChart>
      <c:valAx>
        <c:axId val="33000448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Anod</a:t>
                </a:r>
                <a:r>
                  <a:rPr lang="en-US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e wire diameter, </a:t>
                </a:r>
                <a:r>
                  <a:rPr lang="en-US" sz="1200" baseline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m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200" baseline="0">
                <a:latin typeface="Arial" panose="020B0604020202020204" pitchFamily="34" charset="0"/>
              </a:defRPr>
            </a:pPr>
            <a:endParaRPr lang="ru-RU"/>
          </a:p>
        </c:txPr>
        <c:crossAx val="33014912"/>
        <c:crosses val="autoZero"/>
        <c:crossBetween val="midCat"/>
        <c:majorUnit val="10"/>
      </c:valAx>
      <c:valAx>
        <c:axId val="3301491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Gas</a:t>
                </a:r>
                <a:r>
                  <a:rPr lang="en-US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gain</a:t>
                </a:r>
                <a:endParaRPr lang="ru-R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Arial" panose="020B0604020202020204" pitchFamily="34" charset="0"/>
              </a:defRPr>
            </a:pPr>
            <a:endParaRPr lang="ru-RU"/>
          </a:p>
        </c:txPr>
        <c:crossAx val="33000448"/>
        <c:crossesAt val="20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1044505117736537"/>
          <c:y val="0.67852945738391501"/>
          <c:w val="0.461355500002538"/>
          <c:h val="0.1325481081499309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3484265100625"/>
          <c:y val="3.4420788035936588E-2"/>
          <c:w val="0.79637963523790301"/>
          <c:h val="0.70796815890971376"/>
        </c:manualLayout>
      </c:layout>
      <c:scatterChart>
        <c:scatterStyle val="smoothMarker"/>
        <c:varyColors val="0"/>
        <c:ser>
          <c:idx val="0"/>
          <c:order val="0"/>
          <c:tx>
            <c:v/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Sheet4!$U$508:$U$528</c:f>
              <c:numCache>
                <c:formatCode>General</c:formatCode>
                <c:ptCount val="21"/>
                <c:pt idx="0">
                  <c:v>-26.25</c:v>
                </c:pt>
                <c:pt idx="1">
                  <c:v>-21.25</c:v>
                </c:pt>
                <c:pt idx="2">
                  <c:v>-16.25</c:v>
                </c:pt>
                <c:pt idx="3">
                  <c:v>-13.75</c:v>
                </c:pt>
                <c:pt idx="4">
                  <c:v>-11.25</c:v>
                </c:pt>
                <c:pt idx="5">
                  <c:v>-8.75</c:v>
                </c:pt>
                <c:pt idx="6">
                  <c:v>-6.25</c:v>
                </c:pt>
                <c:pt idx="7">
                  <c:v>-3.75</c:v>
                </c:pt>
                <c:pt idx="8">
                  <c:v>-1.25</c:v>
                </c:pt>
                <c:pt idx="9">
                  <c:v>1.25</c:v>
                </c:pt>
                <c:pt idx="10">
                  <c:v>3.75</c:v>
                </c:pt>
                <c:pt idx="11">
                  <c:v>6.25</c:v>
                </c:pt>
                <c:pt idx="12">
                  <c:v>8.75</c:v>
                </c:pt>
                <c:pt idx="13">
                  <c:v>11.25</c:v>
                </c:pt>
                <c:pt idx="14">
                  <c:v>13.75</c:v>
                </c:pt>
                <c:pt idx="15">
                  <c:v>16.25</c:v>
                </c:pt>
                <c:pt idx="16">
                  <c:v>18.75</c:v>
                </c:pt>
                <c:pt idx="17">
                  <c:v>21.25</c:v>
                </c:pt>
                <c:pt idx="18">
                  <c:v>23.75</c:v>
                </c:pt>
                <c:pt idx="19">
                  <c:v>28.75</c:v>
                </c:pt>
                <c:pt idx="20">
                  <c:v>33.75</c:v>
                </c:pt>
              </c:numCache>
            </c:numRef>
          </c:xVal>
          <c:yVal>
            <c:numRef>
              <c:f>Sheet4!$X$508:$X$528</c:f>
              <c:numCache>
                <c:formatCode>General</c:formatCode>
                <c:ptCount val="21"/>
                <c:pt idx="0">
                  <c:v>99.960015993602596</c:v>
                </c:pt>
                <c:pt idx="1">
                  <c:v>99.960015993602596</c:v>
                </c:pt>
                <c:pt idx="2">
                  <c:v>99.960015993602596</c:v>
                </c:pt>
                <c:pt idx="3">
                  <c:v>99.344877433641884</c:v>
                </c:pt>
                <c:pt idx="4">
                  <c:v>98.422169593700986</c:v>
                </c:pt>
                <c:pt idx="5">
                  <c:v>6.1513855996063098</c:v>
                </c:pt>
                <c:pt idx="6">
                  <c:v>2.4605542398425246</c:v>
                </c:pt>
                <c:pt idx="7">
                  <c:v>1.9376864638759881</c:v>
                </c:pt>
                <c:pt idx="8">
                  <c:v>1.3533048319133887</c:v>
                </c:pt>
                <c:pt idx="9">
                  <c:v>1.2610340479192934</c:v>
                </c:pt>
                <c:pt idx="10">
                  <c:v>1.2917909759173254</c:v>
                </c:pt>
                <c:pt idx="11">
                  <c:v>1.5378463999015779</c:v>
                </c:pt>
                <c:pt idx="12">
                  <c:v>12.302771199212623</c:v>
                </c:pt>
                <c:pt idx="13">
                  <c:v>83.043705594685179</c:v>
                </c:pt>
                <c:pt idx="14">
                  <c:v>95.346476793897807</c:v>
                </c:pt>
                <c:pt idx="15">
                  <c:v>93.808630393996225</c:v>
                </c:pt>
                <c:pt idx="16">
                  <c:v>93.808630393996225</c:v>
                </c:pt>
                <c:pt idx="17">
                  <c:v>93.808630393996225</c:v>
                </c:pt>
                <c:pt idx="18">
                  <c:v>93.808630393996225</c:v>
                </c:pt>
                <c:pt idx="19">
                  <c:v>93.808630393996225</c:v>
                </c:pt>
                <c:pt idx="20">
                  <c:v>93.808630393996225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15360"/>
        <c:axId val="36417536"/>
      </c:scatterChart>
      <c:valAx>
        <c:axId val="36415360"/>
        <c:scaling>
          <c:orientation val="minMax"/>
          <c:min val="-4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i="0" baseline="0">
                    <a:effectLst/>
                  </a:rPr>
                  <a:t>X</a:t>
                </a:r>
                <a:r>
                  <a:rPr lang="ru-RU" sz="1600" b="1" i="0" baseline="0">
                    <a:effectLst/>
                  </a:rPr>
                  <a:t>, </a:t>
                </a:r>
                <a:r>
                  <a:rPr lang="en-US" sz="1600" b="1" i="0" baseline="0">
                    <a:effectLst/>
                  </a:rPr>
                  <a:t>mm</a:t>
                </a:r>
                <a:endParaRPr lang="ru-RU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0.78278372338679469"/>
              <c:y val="0.90547206165703242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417536"/>
        <c:crossesAt val="-10"/>
        <c:crossBetween val="midCat"/>
        <c:minorUnit val="5"/>
      </c:valAx>
      <c:valAx>
        <c:axId val="36417536"/>
        <c:scaling>
          <c:logBase val="10"/>
          <c:orientation val="minMax"/>
          <c:max val="150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>
                    <a:latin typeface="+mn-lt"/>
                  </a:defRPr>
                </a:pPr>
                <a:r>
                  <a:rPr lang="en-US" sz="1600" b="1" baseline="0">
                    <a:latin typeface="Symbol" panose="05050102010706020507" pitchFamily="18" charset="2"/>
                    <a:cs typeface="Arial" pitchFamily="34" charset="0"/>
                  </a:rPr>
                  <a:t>e, %</a:t>
                </a:r>
              </a:p>
            </c:rich>
          </c:tx>
          <c:layout>
            <c:manualLayout>
              <c:xMode val="edge"/>
              <c:yMode val="edge"/>
              <c:x val="0"/>
              <c:y val="0.4328769741932551"/>
            </c:manualLayout>
          </c:layout>
          <c:overlay val="0"/>
        </c:title>
        <c:numFmt formatCode="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415360"/>
        <c:crossesAt val="-40"/>
        <c:crossBetween val="midCat"/>
        <c:majorUnit val="10"/>
        <c:minorUnit val="10"/>
      </c:valAx>
      <c:spPr>
        <a:noFill/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0.77867</cdr:x>
      <cdr:y>0.5635</cdr:y>
    </cdr:from>
    <cdr:to>
      <cdr:x>0.94387</cdr:x>
      <cdr:y>0.75328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24382" y="1838318"/>
          <a:ext cx="981096" cy="619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S</a:t>
          </a:r>
          <a:r>
            <a:rPr lang="en-US" sz="1100" baseline="0"/>
            <a:t> = 3 mm</a:t>
          </a:r>
        </a:p>
        <a:p xmlns:a="http://schemas.openxmlformats.org/drawingml/2006/main">
          <a:r>
            <a:rPr lang="en-US" sz="1100" baseline="0"/>
            <a:t>L = 3 mm</a:t>
          </a:r>
        </a:p>
        <a:p xmlns:a="http://schemas.openxmlformats.org/drawingml/2006/main">
          <a:r>
            <a:rPr lang="en-US" sz="1100" baseline="0"/>
            <a:t>D = 30 </a:t>
          </a:r>
          <a:r>
            <a:rPr lang="en-US" sz="1100" baseline="0">
              <a:sym typeface="Symbol"/>
            </a:rPr>
            <a:t>m</a:t>
          </a:r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8801-493C-4053-AB22-647870253F8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9676-39D2-4913-8F62-8F09B21D0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5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80E6-48AE-4961-AEA5-39ECB5FBFC13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F1D2-6FF2-4236-81B1-F4430EC943BD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2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FC66-3780-4063-8F26-313035CE381A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C65E-1CEE-4D90-9AF3-683B9EF99211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0004-10F9-4726-8F93-859DCCF9AEDF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0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7A56-73CF-4FA3-A315-FDADAA5F5B34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4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F1BE-5ABF-4335-A204-A42E804407B5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6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182-911E-4FE1-AAD4-83C3C5990C4B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C549-B1D7-4805-97E3-00D3894734CF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6677-33B3-4203-B778-925A39C29B83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9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DF34-C802-47B6-8A46-85E557FC15EB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1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2171-A550-478A-9B98-9E42ED600266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0AD0-D2D7-4476-B6BB-7BE315DB9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5" descr="ПИЯФ 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48478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stages of the MWPC tests: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w</a:t>
            </a:r>
            <a:r>
              <a:rPr lang="en-US" dirty="0" smtClean="0"/>
              <a:t>ith a small size prototype 10×10 cm </a:t>
            </a:r>
            <a:r>
              <a:rPr lang="en-US" dirty="0" smtClean="0"/>
              <a:t> (</a:t>
            </a:r>
            <a:r>
              <a:rPr lang="en-US" dirty="0"/>
              <a:t>gas </a:t>
            </a:r>
            <a:r>
              <a:rPr lang="en-US" dirty="0" smtClean="0"/>
              <a:t>mixture from 1 </a:t>
            </a:r>
            <a:r>
              <a:rPr lang="en-US" dirty="0"/>
              <a:t>bar up </a:t>
            </a:r>
            <a:r>
              <a:rPr lang="en-US" dirty="0" smtClean="0"/>
              <a:t>to 20 </a:t>
            </a:r>
            <a:r>
              <a:rPr lang="en-US" dirty="0" smtClean="0"/>
              <a:t>bar)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w</a:t>
            </a:r>
            <a:r>
              <a:rPr lang="en-US" dirty="0" smtClean="0"/>
              <a:t>ith a full-scale MWPC plane </a:t>
            </a:r>
            <a:r>
              <a:rPr lang="en-US" dirty="0"/>
              <a:t> </a:t>
            </a:r>
            <a:r>
              <a:rPr lang="en-US" dirty="0"/>
              <a:t>(gas </a:t>
            </a:r>
            <a:r>
              <a:rPr lang="en-US" dirty="0" smtClean="0"/>
              <a:t>mixture from 1 </a:t>
            </a:r>
            <a:r>
              <a:rPr lang="en-US" dirty="0"/>
              <a:t>bar up </a:t>
            </a:r>
            <a:r>
              <a:rPr lang="en-US" dirty="0" smtClean="0"/>
              <a:t>to 20 </a:t>
            </a:r>
            <a:r>
              <a:rPr lang="en-US" dirty="0" smtClean="0"/>
              <a:t>bar)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3"/>
            <a:ext cx="3600400" cy="332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BUISNESS\PROTO\DESIGN_plots\20170628_120333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5" y="2587837"/>
            <a:ext cx="3068713" cy="28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6341-4FEE-4560-9FA8-EEE52FFD6209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5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550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CONCLUSION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691A-5071-43F1-9790-1C12744EE7AC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134076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MWPC performance is completed as a result of experimental studies: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electric field geometry is optimized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gas mixture: 97%Ar+3%CH4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HV work point:  ~5300 V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06896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OUTLOOK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measuring of the coordinate resolution</a:t>
            </a:r>
          </a:p>
        </p:txBody>
      </p:sp>
    </p:spTree>
    <p:extLst>
      <p:ext uri="{BB962C8B-B14F-4D97-AF65-F5344CB8AC3E}">
        <p14:creationId xmlns:p14="http://schemas.microsoft.com/office/powerpoint/2010/main" val="65376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 for attention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C65E-1CEE-4D90-9AF3-683B9EF99211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505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73" y="3037676"/>
            <a:ext cx="5337451" cy="3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21"/>
            <a:ext cx="4187904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37019"/>
            <a:ext cx="5076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 Peak in </a:t>
            </a: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pos_I</a:t>
            </a:r>
            <a:r>
              <a:rPr lang="en-US" sz="1400" i="1" baseline="-25000" dirty="0" smtClean="0"/>
              <a:t> </a:t>
            </a:r>
            <a:r>
              <a:rPr lang="en-US" sz="1400" i="1" dirty="0" smtClean="0"/>
              <a:t>=</a:t>
            </a:r>
            <a:r>
              <a:rPr lang="en-US" sz="1400" dirty="0" smtClean="0"/>
              <a:t> 808 </a:t>
            </a:r>
            <a:r>
              <a:rPr lang="en-US" sz="1400" dirty="0" err="1" smtClean="0"/>
              <a:t>ch</a:t>
            </a:r>
            <a:r>
              <a:rPr lang="en-US" sz="1400" dirty="0" smtClean="0"/>
              <a:t> </a:t>
            </a:r>
            <a:r>
              <a:rPr lang="en-US" sz="1400" dirty="0"/>
              <a:t>corresponds to </a:t>
            </a:r>
            <a:r>
              <a:rPr lang="en-US" sz="1400" dirty="0" err="1"/>
              <a:t>E</a:t>
            </a:r>
            <a:r>
              <a:rPr lang="en-US" sz="1400" baseline="-25000" dirty="0" err="1"/>
              <a:t>g</a:t>
            </a:r>
            <a:r>
              <a:rPr lang="en-US" sz="1400" dirty="0"/>
              <a:t> = 5.9 </a:t>
            </a:r>
            <a:r>
              <a:rPr lang="en-US" sz="1400" dirty="0" err="1"/>
              <a:t>keV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(FWHM = 200 </a:t>
            </a:r>
            <a:r>
              <a:rPr lang="en-US" sz="1400" dirty="0" err="1" smtClean="0"/>
              <a:t>ch</a:t>
            </a:r>
            <a:r>
              <a:rPr lang="en-US" sz="1400" dirty="0" smtClean="0"/>
              <a:t>) and a </a:t>
            </a:r>
            <a:r>
              <a:rPr lang="en-US" sz="1400" dirty="0"/>
              <a:t>smaller one </a:t>
            </a:r>
            <a:r>
              <a:rPr lang="en-US" sz="1400" dirty="0" smtClean="0"/>
              <a:t>in </a:t>
            </a: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pos_II</a:t>
            </a:r>
            <a:r>
              <a:rPr lang="en-US" sz="1400" i="1" baseline="-25000" dirty="0" smtClean="0"/>
              <a:t> </a:t>
            </a:r>
            <a:r>
              <a:rPr lang="en-US" sz="1400" dirty="0" smtClean="0"/>
              <a:t> = 404 </a:t>
            </a:r>
            <a:r>
              <a:rPr lang="en-US" sz="1400" dirty="0" err="1" smtClean="0"/>
              <a:t>ch</a:t>
            </a:r>
            <a:r>
              <a:rPr lang="en-US" sz="1400" dirty="0" smtClean="0"/>
              <a:t> is </a:t>
            </a:r>
            <a:r>
              <a:rPr lang="en-US" sz="1400" dirty="0"/>
              <a:t>escape peak </a:t>
            </a:r>
            <a:r>
              <a:rPr lang="en-US" sz="1400" dirty="0" smtClean="0"/>
              <a:t>with </a:t>
            </a:r>
            <a:r>
              <a:rPr lang="en-US" sz="1400" dirty="0" err="1"/>
              <a:t>E</a:t>
            </a:r>
            <a:r>
              <a:rPr lang="en-US" sz="1400" baseline="-25000" dirty="0" err="1"/>
              <a:t>g</a:t>
            </a:r>
            <a:r>
              <a:rPr lang="en-US" sz="1400" baseline="-25000" dirty="0"/>
              <a:t> </a:t>
            </a:r>
            <a:r>
              <a:rPr lang="en-US" sz="1400" dirty="0" smtClean="0"/>
              <a:t>= 2.9 </a:t>
            </a:r>
            <a:r>
              <a:rPr lang="en-US" sz="1400" dirty="0" err="1" smtClean="0"/>
              <a:t>keV</a:t>
            </a:r>
            <a:r>
              <a:rPr lang="en-US" sz="1400" dirty="0" smtClean="0"/>
              <a:t>. Energy </a:t>
            </a:r>
            <a:r>
              <a:rPr lang="en-US" sz="1400" dirty="0"/>
              <a:t>resolution determined from the width of the peak is 25%. Left part of the spectrum associated with noise of environment (can be improved by additional grounding).  </a:t>
            </a:r>
            <a:endParaRPr lang="en-US" sz="1400" dirty="0" smtClean="0"/>
          </a:p>
          <a:p>
            <a:pPr algn="just"/>
            <a:r>
              <a:rPr lang="en-US" sz="1400" dirty="0"/>
              <a:t>Calibration function o</a:t>
            </a:r>
            <a:r>
              <a:rPr lang="en-US" sz="1400" dirty="0" smtClean="0"/>
              <a:t>f PA (in </a:t>
            </a:r>
            <a:r>
              <a:rPr lang="en-US" sz="1400" dirty="0"/>
              <a:t>charge unit per histogram channel</a:t>
            </a:r>
            <a:r>
              <a:rPr lang="en-US" sz="1400" dirty="0" smtClean="0"/>
              <a:t>): </a:t>
            </a:r>
            <a:endParaRPr lang="ru-RU" sz="1400" dirty="0"/>
          </a:p>
          <a:p>
            <a:pPr algn="just"/>
            <a:r>
              <a:rPr lang="en-US" sz="1400" dirty="0"/>
              <a:t> </a:t>
            </a:r>
            <a:r>
              <a:rPr lang="en-US" sz="1400" i="1" dirty="0" err="1" smtClean="0"/>
              <a:t>F</a:t>
            </a:r>
            <a:r>
              <a:rPr lang="en-US" sz="1400" i="1" baseline="-25000" dirty="0" err="1" smtClean="0"/>
              <a:t>cal</a:t>
            </a:r>
            <a:r>
              <a:rPr lang="en-US" sz="1400" i="1" baseline="-25000" dirty="0" smtClean="0"/>
              <a:t> </a:t>
            </a:r>
            <a:r>
              <a:rPr lang="en-US" sz="1400" dirty="0"/>
              <a:t>(</a:t>
            </a:r>
            <a:r>
              <a:rPr lang="en-US" sz="1400" i="1" dirty="0" err="1"/>
              <a:t>n</a:t>
            </a:r>
            <a:r>
              <a:rPr lang="en-US" sz="1400" i="1" baseline="-25000" dirty="0" err="1"/>
              <a:t>ch</a:t>
            </a:r>
            <a:r>
              <a:rPr lang="en-US" sz="1400" dirty="0"/>
              <a:t>)[</a:t>
            </a:r>
            <a:r>
              <a:rPr lang="en-US" sz="1400" dirty="0" err="1"/>
              <a:t>fC</a:t>
            </a:r>
            <a:r>
              <a:rPr lang="en-US" sz="1400" dirty="0"/>
              <a:t>/</a:t>
            </a:r>
            <a:r>
              <a:rPr lang="en-US" sz="1400" dirty="0" err="1"/>
              <a:t>ch</a:t>
            </a:r>
            <a:r>
              <a:rPr lang="en-US" sz="1400" dirty="0"/>
              <a:t>] =  0.027976 </a:t>
            </a:r>
            <a:r>
              <a:rPr lang="en-US" sz="1400" dirty="0">
                <a:sym typeface="Symbol"/>
              </a:rPr>
              <a:t></a:t>
            </a:r>
            <a:r>
              <a:rPr lang="en-US" sz="1400" dirty="0"/>
              <a:t> </a:t>
            </a:r>
            <a:r>
              <a:rPr lang="en-US" sz="1400" i="1" dirty="0" err="1"/>
              <a:t>n</a:t>
            </a:r>
            <a:r>
              <a:rPr lang="en-US" sz="1400" i="1" baseline="-25000" dirty="0" err="1"/>
              <a:t>ch</a:t>
            </a:r>
            <a:r>
              <a:rPr lang="en-US" sz="1400" dirty="0"/>
              <a:t> + 0.039881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With shaping time  </a:t>
            </a:r>
            <a:r>
              <a:rPr lang="en-US" sz="1400" dirty="0" smtClean="0">
                <a:sym typeface="Symbol"/>
              </a:rPr>
              <a:t> 4 µs and amplitude calibration 132 mV per1 </a:t>
            </a:r>
            <a:r>
              <a:rPr lang="en-US" sz="1400" dirty="0" err="1" smtClean="0">
                <a:sym typeface="Symbol"/>
              </a:rPr>
              <a:t>fC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g</a:t>
            </a:r>
            <a:r>
              <a:rPr lang="en-US" sz="1400" dirty="0" smtClean="0"/>
              <a:t>as gain (GG) </a:t>
            </a:r>
            <a:r>
              <a:rPr lang="en-US" sz="1400" dirty="0"/>
              <a:t>can be </a:t>
            </a:r>
            <a:r>
              <a:rPr lang="en-US" sz="1400" dirty="0" smtClean="0"/>
              <a:t>shown </a:t>
            </a:r>
            <a:r>
              <a:rPr lang="en-US" sz="1400" dirty="0"/>
              <a:t>as</a:t>
            </a:r>
            <a:r>
              <a:rPr lang="en-US" sz="14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0808" y="2668344"/>
                <a:ext cx="3253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1"/>
                      <m:t>Q</m:t>
                    </m:r>
                    <m:r>
                      <m:rPr>
                        <m:nor/>
                      </m:rPr>
                      <a:rPr lang="en-US" i="1" baseline="-25000"/>
                      <m:t>peak</m:t>
                    </m:r>
                    <m:r>
                      <m:rPr>
                        <m:nor/>
                      </m:rPr>
                      <a:rPr lang="en-US" b="0" i="1" baseline="-25000" smtClean="0"/>
                      <m:t> </m:t>
                    </m:r>
                    <m:r>
                      <m:rPr>
                        <m:nor/>
                      </m:rPr>
                      <a:rPr lang="en-US" i="1"/>
                      <m:t>/</m:t>
                    </m:r>
                    <m:r>
                      <m:rPr>
                        <m:nor/>
                      </m:rPr>
                      <a:rPr lang="en-US" b="0" i="1" smtClean="0"/>
                      <m:t>(</m:t>
                    </m:r>
                    <m:r>
                      <m:rPr>
                        <m:nor/>
                      </m:rPr>
                      <a:rPr lang="en-US" i="1"/>
                      <m:t>Q</m:t>
                    </m:r>
                    <m:r>
                      <m:rPr>
                        <m:nor/>
                      </m:rPr>
                      <a:rPr lang="en-US" b="0" i="1" baseline="-25000" smtClean="0"/>
                      <m:t>ioniz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b="0" i="1" smtClean="0"/>
                      <m:t>0.4 ) = </m:t>
                    </m:r>
                  </m:oMath>
                </a14:m>
                <a:r>
                  <a:rPr lang="en-US" dirty="0" smtClean="0"/>
                  <a:t>1280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808" y="2668344"/>
                <a:ext cx="3253327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333" r="-37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512" y="490486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Another way to evaluate GG is a GARFIELD simulation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644" y="6013375"/>
            <a:ext cx="22926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R.K. </a:t>
            </a:r>
            <a:r>
              <a:rPr lang="en-US" sz="1000" i="1" dirty="0" err="1" smtClean="0"/>
              <a:t>Manchanda</a:t>
            </a:r>
            <a:r>
              <a:rPr lang="en-US" sz="1000" i="1" dirty="0" smtClean="0"/>
              <a:t>, Z. Ye and R.K. </a:t>
            </a:r>
            <a:r>
              <a:rPr lang="en-US" sz="1000" i="1" dirty="0" err="1" smtClean="0"/>
              <a:t>Sood</a:t>
            </a:r>
            <a:r>
              <a:rPr lang="en-US" sz="1000" i="1" dirty="0" smtClean="0"/>
              <a:t> </a:t>
            </a:r>
          </a:p>
          <a:p>
            <a:r>
              <a:rPr lang="en-US" sz="1000" i="1" dirty="0" smtClean="0"/>
              <a:t>Ultra-high-pressure proportional counter</a:t>
            </a:r>
          </a:p>
          <a:p>
            <a:r>
              <a:rPr lang="en-US" sz="1000" i="1" dirty="0" smtClean="0"/>
              <a:t>NIMA 292(1990) 373-385</a:t>
            </a:r>
            <a:endParaRPr lang="ru-RU" sz="1000" i="1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20C-7B69-4A00-9D26-54550D6F3872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0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" y="620688"/>
            <a:ext cx="4672826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603" y="33265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Scheme of </a:t>
            </a:r>
            <a:r>
              <a:rPr lang="en-US" sz="2000" b="1" dirty="0"/>
              <a:t> </a:t>
            </a:r>
            <a:r>
              <a:rPr lang="en-US" sz="2000" b="1" dirty="0" smtClean="0"/>
              <a:t>the </a:t>
            </a:r>
            <a:r>
              <a:rPr lang="en-US" sz="2000" b="1" dirty="0"/>
              <a:t>MWPC Prototype inside </a:t>
            </a:r>
            <a:r>
              <a:rPr lang="en-US" sz="2000" b="1" dirty="0" smtClean="0"/>
              <a:t>of high pressure barrel volume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013176"/>
            <a:ext cx="335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 kV High </a:t>
            </a:r>
            <a:r>
              <a:rPr lang="en-US" sz="1600" dirty="0"/>
              <a:t>Voltage supply </a:t>
            </a:r>
            <a:r>
              <a:rPr lang="en-US" sz="1600" dirty="0" smtClean="0"/>
              <a:t>source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566218"/>
            <a:ext cx="367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Ionization current measurement as a voltage drop on 1 M</a:t>
            </a:r>
            <a:r>
              <a:rPr lang="en-US" sz="1600" dirty="0" smtClean="0">
                <a:sym typeface="Symbol"/>
              </a:rPr>
              <a:t> resistor</a:t>
            </a:r>
            <a:r>
              <a:rPr lang="en-US" sz="1600" dirty="0" smtClean="0"/>
              <a:t> with </a:t>
            </a:r>
            <a:r>
              <a:rPr lang="en-US" sz="1600" dirty="0" err="1"/>
              <a:t>Kethley</a:t>
            </a:r>
            <a:r>
              <a:rPr lang="en-US" sz="1600" dirty="0"/>
              <a:t> </a:t>
            </a:r>
            <a:r>
              <a:rPr lang="en-US" sz="1600" dirty="0" err="1"/>
              <a:t>picoampermeter</a:t>
            </a:r>
            <a:endParaRPr lang="ru-RU" sz="1600" dirty="0"/>
          </a:p>
        </p:txBody>
      </p:sp>
      <p:pic>
        <p:nvPicPr>
          <p:cNvPr id="1026" name="Picture 2" descr="D:\BUISNESS\PROTO\DESIGN_plots\20170419_15570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564904"/>
            <a:ext cx="375292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8136904" cy="382351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5" descr="ПИЯФ РА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16"/>
            <a:ext cx="433946" cy="4085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1" y="764704"/>
            <a:ext cx="457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 stage</a:t>
            </a:r>
          </a:p>
          <a:p>
            <a:r>
              <a:rPr lang="en-US" sz="1600" b="1" dirty="0" smtClean="0"/>
              <a:t>Goals:</a:t>
            </a:r>
          </a:p>
          <a:p>
            <a:r>
              <a:rPr lang="en-US" sz="1600" b="1" dirty="0" smtClean="0"/>
              <a:t>Define HV work point at different gas pressures</a:t>
            </a:r>
          </a:p>
          <a:p>
            <a:r>
              <a:rPr lang="en-US" sz="1600" b="1" dirty="0" smtClean="0"/>
              <a:t>Determine GG for various gas mixture compositions</a:t>
            </a:r>
          </a:p>
          <a:p>
            <a:r>
              <a:rPr lang="en-US" sz="1600" b="1" dirty="0" smtClean="0"/>
              <a:t>Optimize MWPC design</a:t>
            </a:r>
            <a:endParaRPr lang="en-US" sz="1600" dirty="0" smtClean="0"/>
          </a:p>
          <a:p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B257-B95D-452C-B757-134231924E79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75448" y="508518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GG evaluated: </a:t>
            </a:r>
          </a:p>
          <a:p>
            <a:r>
              <a:rPr lang="en-US" dirty="0" smtClean="0"/>
              <a:t>with ionization current (at 1 bar) measurement</a:t>
            </a:r>
          </a:p>
          <a:p>
            <a:r>
              <a:rPr lang="en-US" dirty="0" smtClean="0"/>
              <a:t>with </a:t>
            </a:r>
            <a:r>
              <a:rPr lang="en-US" baseline="30000" dirty="0" smtClean="0"/>
              <a:t>55</a:t>
            </a:r>
            <a:r>
              <a:rPr lang="en-US" dirty="0" smtClean="0"/>
              <a:t>Fe amplitude calibration  (Q </a:t>
            </a:r>
            <a:r>
              <a:rPr lang="en-US" baseline="-25000" dirty="0" err="1" smtClean="0"/>
              <a:t>convertion</a:t>
            </a:r>
            <a:r>
              <a:rPr lang="en-US" dirty="0" smtClean="0"/>
              <a:t>- 220e)</a:t>
            </a:r>
          </a:p>
          <a:p>
            <a:r>
              <a:rPr lang="en-US" dirty="0" smtClean="0"/>
              <a:t>with Garfield  simulation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34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37019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Gas gain simulation for MWPCs performance and Penning effect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89" y="1006351"/>
            <a:ext cx="8227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Difficulty of gas gain  prediction for Ar/CH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is a Penning effect (PE) presence.  </a:t>
            </a:r>
          </a:p>
          <a:p>
            <a:pPr algn="just"/>
            <a:r>
              <a:rPr lang="en-US" sz="1600" dirty="0" smtClean="0"/>
              <a:t>PE occurs </a:t>
            </a:r>
            <a:r>
              <a:rPr lang="en-US" sz="1600" dirty="0"/>
              <a:t>if </a:t>
            </a:r>
            <a:r>
              <a:rPr lang="en-US" sz="1600" dirty="0" smtClean="0"/>
              <a:t>the metastable excitation </a:t>
            </a:r>
            <a:r>
              <a:rPr lang="en-US" sz="1600" dirty="0"/>
              <a:t>energy level of one gas component </a:t>
            </a:r>
            <a:r>
              <a:rPr lang="en-US" sz="1600" dirty="0" smtClean="0"/>
              <a:t> (</a:t>
            </a:r>
            <a:r>
              <a:rPr lang="en-US" sz="1600" dirty="0" err="1" smtClean="0"/>
              <a:t>Ar</a:t>
            </a:r>
            <a:r>
              <a:rPr lang="en-US" sz="1600" dirty="0" smtClean="0"/>
              <a:t>) is energetically higher </a:t>
            </a:r>
            <a:r>
              <a:rPr lang="en-US" sz="1600" dirty="0"/>
              <a:t>compared to the ionization energy of the other </a:t>
            </a:r>
            <a:r>
              <a:rPr lang="en-US" sz="1600" dirty="0" smtClean="0"/>
              <a:t>gas component (CH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). 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299385"/>
              </p:ext>
            </p:extLst>
          </p:nvPr>
        </p:nvGraphicFramePr>
        <p:xfrm>
          <a:off x="3205480" y="2348880"/>
          <a:ext cx="5938520" cy="326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9992" y="458094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bar  </a:t>
            </a:r>
            <a:r>
              <a:rPr lang="en-US" dirty="0" err="1" smtClean="0"/>
              <a:t>Ar</a:t>
            </a:r>
            <a:r>
              <a:rPr lang="en-US" dirty="0" smtClean="0"/>
              <a:t>/CH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618" y="1859548"/>
                <a:ext cx="1640117" cy="55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baseline="-25000" smtClean="0">
                        <a:latin typeface="Cambria Math"/>
                      </a:rPr>
                      <m:t>𝑡𝑜𝑡</m:t>
                    </m:r>
                  </m:oMath>
                </a14:m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1 −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000" b="0" i="1" baseline="-25000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sz="2000" baseline="-25000" dirty="0" smtClean="0"/>
                  <a:t> </a:t>
                </a:r>
                <a:endParaRPr lang="ru-RU" sz="2000" baseline="-25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18" y="1859548"/>
                <a:ext cx="1640117" cy="5536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8" y="2440105"/>
            <a:ext cx="2811959" cy="281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5877272"/>
            <a:ext cx="8604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Penning coefficients have been taken from  </a:t>
            </a:r>
            <a:r>
              <a:rPr lang="en-US" sz="1400" i="1" dirty="0"/>
              <a:t>Ö. </a:t>
            </a:r>
            <a:r>
              <a:rPr lang="en-US" sz="1400" i="1" dirty="0" err="1"/>
              <a:t>Sahin</a:t>
            </a:r>
            <a:r>
              <a:rPr lang="en-US" sz="1400" i="1" dirty="0"/>
              <a:t>, I. </a:t>
            </a:r>
            <a:r>
              <a:rPr lang="en-US" sz="1400" i="1" dirty="0" err="1"/>
              <a:t>Tapan</a:t>
            </a:r>
            <a:r>
              <a:rPr lang="en-US" sz="1400" i="1" dirty="0"/>
              <a:t>, E.N. </a:t>
            </a:r>
            <a:r>
              <a:rPr lang="en-US" sz="1400" i="1" dirty="0" err="1"/>
              <a:t>Özmutlu</a:t>
            </a:r>
            <a:r>
              <a:rPr lang="en-US" sz="1400" i="1" dirty="0"/>
              <a:t> and R. </a:t>
            </a:r>
            <a:r>
              <a:rPr lang="en-US" sz="1400" i="1" dirty="0" err="1"/>
              <a:t>Veenhof</a:t>
            </a:r>
            <a:r>
              <a:rPr lang="en-US" sz="1400" i="1" dirty="0"/>
              <a:t> “Penning transfer in argon-based gas mixtures” JINST  May 4, 2010 . DOI:10.1088/1748-0221/5/05/P05002</a:t>
            </a:r>
            <a:endParaRPr lang="ru-RU" sz="1400" i="1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BA85-04CB-40A3-AE77-D0D7D87BD558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428847"/>
              </p:ext>
            </p:extLst>
          </p:nvPr>
        </p:nvGraphicFramePr>
        <p:xfrm>
          <a:off x="1403648" y="980728"/>
          <a:ext cx="6057900" cy="35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479715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Garfield simulated gas mixture 96%Ar+4%CH</a:t>
            </a:r>
            <a:r>
              <a:rPr lang="en-US" sz="1400" baseline="-25000" dirty="0" smtClean="0"/>
              <a:t>4</a:t>
            </a:r>
          </a:p>
          <a:p>
            <a:r>
              <a:rPr lang="en-US" sz="1400" dirty="0" smtClean="0"/>
              <a:t>Gas work mixture for prototype 96.2%Ar+3.8%CH</a:t>
            </a:r>
            <a:r>
              <a:rPr lang="en-US" sz="1400" baseline="-25000" dirty="0" smtClean="0"/>
              <a:t>4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57DD-84C4-4C8E-822F-4A78213084A8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The central zone of the electron tracker with a diameter of ~ 2 cm should be ineffective for the electron beam. To suppress gas amplification in the center of the CAS planes, the diameter of the anode wires is </a:t>
            </a:r>
            <a:r>
              <a:rPr lang="en-US" sz="1600" dirty="0" err="1" smtClean="0"/>
              <a:t>electrolytically</a:t>
            </a:r>
            <a:r>
              <a:rPr lang="en-US" sz="1600" dirty="0" smtClean="0"/>
              <a:t> increased to 70-80 microns. 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35711176"/>
              </p:ext>
            </p:extLst>
          </p:nvPr>
        </p:nvGraphicFramePr>
        <p:xfrm>
          <a:off x="1619672" y="2167006"/>
          <a:ext cx="4531007" cy="306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1844824"/>
            <a:ext cx="45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Dependence of the gas gain  on the anode wire diameter evaluated with GARFIELD for two CSC geometries</a:t>
            </a:r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5928" y="5453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9ACF-06FD-4E82-BEFF-929E74891A79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9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1340768"/>
            <a:ext cx="2022574" cy="130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73532" y="1195770"/>
            <a:ext cx="1587351" cy="165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187624" y="1731558"/>
            <a:ext cx="0" cy="292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187624" y="2204864"/>
            <a:ext cx="0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6903" y="1340768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0 µm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51920" y="1692887"/>
            <a:ext cx="0" cy="292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851920" y="2357264"/>
            <a:ext cx="0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3608" y="1374066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 µm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Chart 6"/>
          <p:cNvGraphicFramePr/>
          <p:nvPr>
            <p:extLst>
              <p:ext uri="{D42A27DB-BD31-4B8C-83A1-F6EECF244321}">
                <p14:modId xmlns:p14="http://schemas.microsoft.com/office/powerpoint/2010/main" val="1237061551"/>
              </p:ext>
            </p:extLst>
          </p:nvPr>
        </p:nvGraphicFramePr>
        <p:xfrm>
          <a:off x="2192337" y="3501008"/>
          <a:ext cx="475932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915816" y="3140968"/>
            <a:ext cx="3888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Efficiency of 55Fe X-ray source  across the central spot versus coordinate X, mm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1340768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efficiency </a:t>
            </a:r>
            <a:r>
              <a:rPr lang="en-US" sz="1400" dirty="0"/>
              <a:t>measurements </a:t>
            </a:r>
            <a:r>
              <a:rPr lang="en-US" sz="1400" dirty="0" smtClean="0"/>
              <a:t>on the </a:t>
            </a:r>
            <a:r>
              <a:rPr lang="en-US" sz="1400" dirty="0"/>
              <a:t>MWPC </a:t>
            </a:r>
            <a:r>
              <a:rPr lang="en-US" sz="1400" dirty="0" smtClean="0"/>
              <a:t>prototype with modified anode wires have been </a:t>
            </a:r>
            <a:r>
              <a:rPr lang="en-US" sz="1400" dirty="0"/>
              <a:t>carried out at </a:t>
            </a:r>
            <a:r>
              <a:rPr lang="en-US" sz="1400" dirty="0" smtClean="0"/>
              <a:t>the atmospheric </a:t>
            </a:r>
            <a:r>
              <a:rPr lang="en-US" sz="1400" dirty="0"/>
              <a:t>pressure with </a:t>
            </a:r>
            <a:r>
              <a:rPr lang="en-US" sz="1400" dirty="0" smtClean="0"/>
              <a:t>collimated X-ray </a:t>
            </a:r>
            <a:r>
              <a:rPr lang="en-US" sz="1400" baseline="30000" dirty="0"/>
              <a:t>55</a:t>
            </a:r>
            <a:r>
              <a:rPr lang="en-US" sz="1400" dirty="0"/>
              <a:t>Fe source. </a:t>
            </a:r>
            <a:endParaRPr lang="en-US" sz="1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63EB-2FFF-4942-92A8-EE95F8E5FD4C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6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0"/>
            <a:ext cx="7772400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4" descr="P10504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764704"/>
            <a:ext cx="603461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4">
            <a:off x="603690" y="4051082"/>
            <a:ext cx="2664296" cy="152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578" y="5572535"/>
            <a:ext cx="343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/>
              <a:t>Scheme of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55</a:t>
            </a:r>
            <a:r>
              <a:rPr lang="en-US" sz="1400" dirty="0" smtClean="0"/>
              <a:t>Fe signal registration with 24ch preamp attached to the cathode plane 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2100">
            <a:off x="3566270" y="3386920"/>
            <a:ext cx="2253605" cy="13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3887" y="525955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Scheme of the cosmic ray signals registration with 2  x 24ch preamps attached to both cathode planes. Cathode strips (from the top and bottom planes) signals are combined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7647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Full-scale MWPC plane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0EB7-C916-411A-B8A4-B0ADEE5887EE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7"/>
              </p:ext>
            </p:extLst>
          </p:nvPr>
        </p:nvGraphicFramePr>
        <p:xfrm>
          <a:off x="6205336" y="1134036"/>
          <a:ext cx="2938664" cy="4023741"/>
        </p:xfrm>
        <a:graphic>
          <a:graphicData uri="http://schemas.openxmlformats.org/drawingml/2006/table">
            <a:tbl>
              <a:tblPr firstRow="1" firstCol="1" bandRow="1"/>
              <a:tblGrid>
                <a:gridCol w="1501219"/>
                <a:gridCol w="1437445"/>
              </a:tblGrid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Anode-cathode gap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3.0 mm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Diameter of the anode wire from gold plated tungsten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Anode wires spacing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3.0 mm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Anode wire tension,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200" b="1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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 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Cathode wires spacing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b="1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cath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 mm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Cathode wires tension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200" b="1" i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cath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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 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Maximum anode and cathode wires length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ℓ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 mm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Pressure of the working gas mixture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bar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Working gas mixture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+ 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%C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71800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2-d stage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19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684"/>
            <a:ext cx="4383923" cy="314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86" y="3253625"/>
            <a:ext cx="4824014" cy="355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916832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HV=5.20kV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3835779"/>
            <a:ext cx="11256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HV=5.25kV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64038" y="2636912"/>
            <a:ext cx="111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GG = 472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88637" y="4661164"/>
            <a:ext cx="111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GG = 536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3320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But. </a:t>
            </a:r>
            <a:r>
              <a:rPr lang="en-US" baseline="30000" dirty="0" smtClean="0"/>
              <a:t>55</a:t>
            </a:r>
            <a:r>
              <a:rPr lang="en-US" dirty="0" smtClean="0"/>
              <a:t>Fe peak is at 463 </a:t>
            </a:r>
            <a:r>
              <a:rPr lang="en-US" dirty="0" err="1" smtClean="0"/>
              <a:t>ch</a:t>
            </a:r>
            <a:r>
              <a:rPr lang="en-US" dirty="0" smtClean="0"/>
              <a:t>, therefore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GG</a:t>
            </a:r>
            <a:r>
              <a:rPr lang="en-US" dirty="0" smtClean="0"/>
              <a:t> = 463 × 76.3 [ē /</a:t>
            </a:r>
            <a:r>
              <a:rPr lang="en-US" dirty="0" err="1" smtClean="0"/>
              <a:t>ch</a:t>
            </a:r>
            <a:r>
              <a:rPr lang="en-US" dirty="0" smtClean="0"/>
              <a:t>] = 35327 ē</a:t>
            </a:r>
          </a:p>
          <a:p>
            <a:r>
              <a:rPr lang="en-US" dirty="0" smtClean="0"/>
              <a:t>GG = Q</a:t>
            </a:r>
            <a:r>
              <a:rPr lang="en-US" baseline="-25000" dirty="0" smtClean="0"/>
              <a:t>GG</a:t>
            </a:r>
            <a:r>
              <a:rPr lang="en-US" dirty="0" smtClean="0"/>
              <a:t> /(224 × 0.4 ×0.5) = </a:t>
            </a:r>
            <a:r>
              <a:rPr lang="en-US" b="1" dirty="0" smtClean="0"/>
              <a:t>788</a:t>
            </a:r>
            <a:r>
              <a:rPr lang="en-US" dirty="0" smtClean="0"/>
              <a:t> !!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82352"/>
            <a:ext cx="46085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Cosmic test with 97%Ar+3%CH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at 20 bar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E87-F04A-4E91-A311-947335F5DBC8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7544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channel  </a:t>
            </a:r>
            <a:r>
              <a:rPr lang="en-US" dirty="0" smtClean="0">
                <a:sym typeface="Wingdings" pitchFamily="2" charset="2"/>
              </a:rPr>
              <a:t>  76.3 </a:t>
            </a:r>
            <a:r>
              <a:rPr lang="en-US" dirty="0" smtClean="0"/>
              <a:t>ē</a:t>
            </a:r>
            <a:r>
              <a:rPr lang="en-US" dirty="0" smtClean="0">
                <a:sym typeface="Wingdings" pitchFamily="2" charset="2"/>
              </a:rPr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45091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Shaping time of preamp 1 </a:t>
            </a:r>
            <a:r>
              <a:rPr lang="en-US" dirty="0" smtClean="0">
                <a:sym typeface="Symbol"/>
              </a:rPr>
              <a:t>m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2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4766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Experimental studies of the MWPCs performance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5" descr="ПИЯФ 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86"/>
            <a:ext cx="539552" cy="5093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27000">
              <a:schemeClr val="tx1"/>
            </a:glow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691A-5071-43F1-9790-1C12744EE7AC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Gavrilov  PRESS, PNPI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AD0-D2D7-4476-B6BB-7BE315DB9F5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384376" cy="332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067944" y="1124744"/>
            <a:ext cx="3456384" cy="3309982"/>
            <a:chOff x="4499992" y="1055122"/>
            <a:chExt cx="3890298" cy="383110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055122"/>
              <a:ext cx="3890298" cy="383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29829" y="1193271"/>
              <a:ext cx="108012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458112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~1000 ē of the track are distributed along  two 3 mm gaps. The electrons maximum drift  time toward the anode wire is  ~ 300 ns (at E ~ 10 kV/cm electrons velocity is 11 µm/ns ), thus inducing of the charge on the strips is smeared over this period.   </a:t>
            </a:r>
          </a:p>
          <a:p>
            <a:r>
              <a:rPr lang="en-US" dirty="0" smtClean="0"/>
              <a:t> All 224 ē from the photon conversion point drift to the anode wire simultaneously, and charge inducing on the strips starts the  right after the avalanche.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843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968</Words>
  <Application>Microsoft Office PowerPoint</Application>
  <PresentationFormat>Экран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Experimental studies of the MWPCs performance </vt:lpstr>
      <vt:lpstr>Experimental studies of the MWPCs performance </vt:lpstr>
      <vt:lpstr>Experimental studies of the MWPCs performance </vt:lpstr>
      <vt:lpstr>Experimental studies of the MWPCs performance </vt:lpstr>
      <vt:lpstr>Experimental studies of the MWPCs performance </vt:lpstr>
      <vt:lpstr>Experimental studies of the MWPCs performance </vt:lpstr>
      <vt:lpstr>Презентация PowerPoint</vt:lpstr>
      <vt:lpstr>Experimental studies of the MWPCs performance </vt:lpstr>
      <vt:lpstr>Experimental studies of the MWPCs performance </vt:lpstr>
      <vt:lpstr>Experimental studies of the MWPCs performance </vt:lpstr>
      <vt:lpstr>Thank you for attention</vt:lpstr>
      <vt:lpstr>Experimental studies of the MWPCs performance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studies of the MWPCs performance</dc:title>
  <dc:creator>user</dc:creator>
  <cp:lastModifiedBy>user</cp:lastModifiedBy>
  <cp:revision>71</cp:revision>
  <cp:lastPrinted>2021-03-30T12:45:04Z</cp:lastPrinted>
  <dcterms:created xsi:type="dcterms:W3CDTF">2021-03-29T08:21:06Z</dcterms:created>
  <dcterms:modified xsi:type="dcterms:W3CDTF">2021-03-31T06:29:32Z</dcterms:modified>
</cp:coreProperties>
</file>