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6" r:id="rId5"/>
    <p:sldId id="257" r:id="rId6"/>
    <p:sldId id="259" r:id="rId7"/>
    <p:sldId id="269" r:id="rId8"/>
    <p:sldId id="270" r:id="rId9"/>
    <p:sldId id="271" r:id="rId10"/>
    <p:sldId id="272" r:id="rId11"/>
    <p:sldId id="273" r:id="rId12"/>
    <p:sldId id="274" r:id="rId13"/>
    <p:sldId id="260" r:id="rId14"/>
    <p:sldId id="261" r:id="rId15"/>
    <p:sldId id="275" r:id="rId16"/>
    <p:sldId id="262" r:id="rId17"/>
    <p:sldId id="263" r:id="rId18"/>
    <p:sldId id="264" r:id="rId19"/>
    <p:sldId id="26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614A-7826-40FF-A750-E5CB1A591194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04EE-13ED-420B-9324-5DE31B2E7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284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614A-7826-40FF-A750-E5CB1A591194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04EE-13ED-420B-9324-5DE31B2E7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44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614A-7826-40FF-A750-E5CB1A591194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04EE-13ED-420B-9324-5DE31B2E7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0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614A-7826-40FF-A750-E5CB1A591194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04EE-13ED-420B-9324-5DE31B2E7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0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614A-7826-40FF-A750-E5CB1A591194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04EE-13ED-420B-9324-5DE31B2E7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82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614A-7826-40FF-A750-E5CB1A591194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04EE-13ED-420B-9324-5DE31B2E7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4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614A-7826-40FF-A750-E5CB1A591194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04EE-13ED-420B-9324-5DE31B2E7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433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614A-7826-40FF-A750-E5CB1A591194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04EE-13ED-420B-9324-5DE31B2E7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224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614A-7826-40FF-A750-E5CB1A591194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04EE-13ED-420B-9324-5DE31B2E7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374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614A-7826-40FF-A750-E5CB1A591194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04EE-13ED-420B-9324-5DE31B2E7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871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614A-7826-40FF-A750-E5CB1A591194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04EE-13ED-420B-9324-5DE31B2E7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846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7614A-7826-40FF-A750-E5CB1A591194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204EE-13ED-420B-9324-5DE31B2E7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45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556823" y="804991"/>
            <a:ext cx="8640762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ru-RU" sz="2000" b="1" dirty="0"/>
              <a:t>PROJECT FOR PRECISION MEASUREMENT OF THE PROTON CHARGE RADIUS IN AN ELECTRON-PROTON SCATTERING </a:t>
            </a:r>
            <a:r>
              <a:rPr lang="en-US" altLang="ru-RU" sz="2000" b="1" dirty="0" smtClean="0"/>
              <a:t>EXPERIMENT</a:t>
            </a:r>
          </a:p>
          <a:p>
            <a:pPr algn="ctr"/>
            <a:endParaRPr lang="en-US" altLang="ru-RU" sz="2000" b="1" dirty="0" smtClean="0"/>
          </a:p>
          <a:p>
            <a:pPr algn="ctr"/>
            <a:r>
              <a:rPr lang="en-US" altLang="ru-RU" sz="2000" b="1" dirty="0" smtClean="0"/>
              <a:t>Status report for PRES collaboration</a:t>
            </a:r>
          </a:p>
          <a:p>
            <a:pPr algn="ctr"/>
            <a:r>
              <a:rPr lang="en-US" altLang="ru-RU" sz="2000" b="1" dirty="0" err="1" smtClean="0"/>
              <a:t>Vasilyev</a:t>
            </a:r>
            <a:r>
              <a:rPr lang="en-US" altLang="ru-RU" sz="2000" b="1" dirty="0" smtClean="0"/>
              <a:t> Alexander</a:t>
            </a:r>
            <a:endParaRPr lang="ru-RU" altLang="ru-RU" sz="2000" b="1" dirty="0"/>
          </a:p>
          <a:p>
            <a:pPr algn="ctr"/>
            <a:endParaRPr lang="ru-RU" altLang="ru-RU" sz="2400" b="1" dirty="0"/>
          </a:p>
          <a:p>
            <a:pPr algn="ctr" eaLnBrk="1" hangingPunct="1"/>
            <a:endParaRPr lang="en-US" altLang="ru-RU" dirty="0"/>
          </a:p>
          <a:p>
            <a:pPr algn="ctr" eaLnBrk="1" hangingPunct="1"/>
            <a:endParaRPr lang="en-US" altLang="ru-RU" dirty="0"/>
          </a:p>
          <a:p>
            <a:pPr algn="ctr" eaLnBrk="1" hangingPunct="1"/>
            <a:endParaRPr lang="en-US" altLang="ru-RU" dirty="0"/>
          </a:p>
          <a:p>
            <a:pPr algn="ctr"/>
            <a:r>
              <a:rPr lang="en-US" altLang="ru-RU" b="1" i="1" dirty="0"/>
              <a:t>Petersburg Nuclear Physics Institute, </a:t>
            </a:r>
            <a:r>
              <a:rPr lang="en-US" altLang="ru-RU" b="1" i="1" dirty="0" smtClean="0"/>
              <a:t>Russia</a:t>
            </a:r>
            <a:endParaRPr lang="en-US" altLang="ru-RU" b="1" i="1" dirty="0"/>
          </a:p>
          <a:p>
            <a:pPr algn="ctr"/>
            <a:endParaRPr lang="en-US" altLang="ru-RU" b="1" i="1" dirty="0"/>
          </a:p>
          <a:p>
            <a:pPr algn="ctr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60062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27" y="57664"/>
            <a:ext cx="7457698" cy="67303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00086" y="186777"/>
            <a:ext cx="402067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634"/>
              </a:spcBef>
            </a:pPr>
            <a:r>
              <a:rPr lang="en-US" b="0" i="1" u="none" strike="noStrike" dirty="0" smtClean="0">
                <a:solidFill>
                  <a:srgbClr val="212121"/>
                </a:solidFill>
                <a:effectLst/>
                <a:latin typeface="Times" panose="02020603050405020304" pitchFamily="18" charset="0"/>
              </a:rPr>
              <a:t> </a:t>
            </a:r>
            <a:r>
              <a:rPr lang="en-US" b="1" i="0" u="none" strike="noStrike" dirty="0" smtClean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----------- 2nd Day, March 31 ----------- </a:t>
            </a:r>
            <a:endParaRPr lang="en-US" dirty="0" smtClean="0">
              <a:effectLst/>
            </a:endParaRPr>
          </a:p>
          <a:p>
            <a:pPr marL="4572">
              <a:spcBef>
                <a:spcPts val="580"/>
              </a:spcBef>
            </a:pPr>
            <a:r>
              <a:rPr lang="en-US" b="0" i="0" u="none" strike="noStrike" dirty="0" smtClean="0">
                <a:solidFill>
                  <a:srgbClr val="212121"/>
                </a:solidFill>
                <a:effectLst/>
                <a:latin typeface="Times" panose="02020603050405020304" pitchFamily="18" charset="0"/>
              </a:rPr>
              <a:t>9:25 </a:t>
            </a:r>
            <a:r>
              <a:rPr lang="en-US" b="0" i="0" u="none" strike="noStrike" dirty="0" smtClean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– 9:50 </a:t>
            </a:r>
            <a:r>
              <a:rPr lang="en-US" b="1" i="1" u="none" strike="noStrike" dirty="0" smtClean="0">
                <a:solidFill>
                  <a:srgbClr val="212121"/>
                </a:solidFill>
                <a:effectLst/>
                <a:latin typeface="Times" panose="02020603050405020304" pitchFamily="18" charset="0"/>
              </a:rPr>
              <a:t>Readout system  </a:t>
            </a:r>
            <a:endParaRPr lang="en-US" dirty="0" smtClean="0">
              <a:effectLst/>
            </a:endParaRPr>
          </a:p>
          <a:p>
            <a:r>
              <a:rPr lang="en-US" b="1" i="1" u="none" strike="noStrike" dirty="0" smtClean="0">
                <a:solidFill>
                  <a:srgbClr val="212121"/>
                </a:solidFill>
                <a:effectLst/>
                <a:latin typeface="Times" panose="02020603050405020304" pitchFamily="18" charset="0"/>
              </a:rPr>
              <a:t> </a:t>
            </a:r>
            <a:r>
              <a:rPr lang="en-US" b="1" i="0" u="none" strike="noStrike" dirty="0" smtClean="0">
                <a:solidFill>
                  <a:srgbClr val="FF0000"/>
                </a:solidFill>
                <a:effectLst/>
                <a:latin typeface="Times" panose="02020603050405020304" pitchFamily="18" charset="0"/>
              </a:rPr>
              <a:t>Peter </a:t>
            </a:r>
            <a:r>
              <a:rPr lang="en-US" b="1" i="0" u="none" strike="noStrike" dirty="0" err="1" smtClean="0">
                <a:solidFill>
                  <a:srgbClr val="FF0000"/>
                </a:solidFill>
                <a:effectLst/>
                <a:latin typeface="Times" panose="02020603050405020304" pitchFamily="18" charset="0"/>
              </a:rPr>
              <a:t>Neustroev</a:t>
            </a:r>
            <a:r>
              <a:rPr lang="en-US" b="1" i="0" u="none" strike="noStrike" dirty="0" smtClean="0">
                <a:solidFill>
                  <a:srgbClr val="FF0000"/>
                </a:solidFill>
                <a:effectLst/>
                <a:latin typeface="Times" panose="02020603050405020304" pitchFamily="18" charset="0"/>
              </a:rPr>
              <a:t> </a:t>
            </a:r>
            <a:r>
              <a:rPr lang="en-US" b="0" i="0" u="none" strike="noStrike" dirty="0" smtClean="0">
                <a:solidFill>
                  <a:srgbClr val="212121"/>
                </a:solidFill>
                <a:effectLst/>
                <a:latin typeface="Times" panose="02020603050405020304" pitchFamily="18" charset="0"/>
              </a:rPr>
              <a:t>(PNPI), </a:t>
            </a:r>
            <a:r>
              <a:rPr lang="en-US" b="0" i="1" u="none" strike="noStrike" dirty="0" smtClean="0">
                <a:solidFill>
                  <a:srgbClr val="212121"/>
                </a:solidFill>
                <a:effectLst/>
                <a:latin typeface="Times" panose="02020603050405020304" pitchFamily="18" charset="0"/>
              </a:rPr>
              <a:t>confirmed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852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5906" y="212809"/>
            <a:ext cx="8126264" cy="3847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029957">
              <a:spcBef>
                <a:spcPts val="630"/>
              </a:spcBef>
            </a:pPr>
            <a:r>
              <a:rPr lang="en-US" sz="2400" b="1" dirty="0" smtClean="0">
                <a:solidFill>
                  <a:srgbClr val="212121"/>
                </a:solidFill>
                <a:latin typeface="Times" panose="02020603050405020304" pitchFamily="18" charset="0"/>
              </a:rPr>
              <a:t>Sophisticated gas system</a:t>
            </a:r>
            <a:endParaRPr lang="en-US" dirty="0">
              <a:solidFill>
                <a:srgbClr val="212121"/>
              </a:solidFill>
              <a:latin typeface="Times" panose="02020603050405020304" pitchFamily="18" charset="0"/>
            </a:endParaRPr>
          </a:p>
          <a:p>
            <a:pPr marL="342900" marR="1029957" indent="-342900">
              <a:spcBef>
                <a:spcPts val="630"/>
              </a:spcBef>
              <a:buAutoNum type="arabicPeriod"/>
            </a:pP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Two circuits gas system – Hydrogen and Argon-Methane</a:t>
            </a:r>
          </a:p>
          <a:p>
            <a:pPr marL="342900" marR="1029957" indent="-342900">
              <a:spcBef>
                <a:spcPts val="630"/>
              </a:spcBef>
              <a:buAutoNum type="arabicPeriod"/>
            </a:pP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20 bar at both circuit with a few mbar stability</a:t>
            </a:r>
          </a:p>
          <a:p>
            <a:pPr marL="342900" marR="1029957" indent="-342900">
              <a:spcBef>
                <a:spcPts val="630"/>
              </a:spcBef>
              <a:buAutoNum type="arabicPeriod"/>
            </a:pP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Differential pressure between circuits is less than </a:t>
            </a: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50 </a:t>
            </a: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mbar at any time</a:t>
            </a:r>
          </a:p>
          <a:p>
            <a:pPr marL="342900" marR="1029957" indent="-342900">
              <a:spcBef>
                <a:spcPts val="630"/>
              </a:spcBef>
              <a:buAutoNum type="arabicPeriod"/>
            </a:pP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Hydrogen purity is better than 100 ppb (10</a:t>
            </a:r>
            <a:r>
              <a:rPr lang="en-US" baseline="30000" dirty="0" smtClean="0">
                <a:solidFill>
                  <a:srgbClr val="212121"/>
                </a:solidFill>
                <a:latin typeface="Times" panose="02020603050405020304" pitchFamily="18" charset="0"/>
              </a:rPr>
              <a:t>-7</a:t>
            </a: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)</a:t>
            </a:r>
          </a:p>
          <a:p>
            <a:pPr marL="342900" marR="1029957" indent="-342900">
              <a:spcBef>
                <a:spcPts val="630"/>
              </a:spcBef>
              <a:buAutoNum type="arabicPeriod"/>
            </a:pPr>
            <a:endParaRPr lang="en-US" dirty="0">
              <a:solidFill>
                <a:srgbClr val="212121"/>
              </a:solidFill>
              <a:latin typeface="Times" panose="02020603050405020304" pitchFamily="18" charset="0"/>
            </a:endParaRPr>
          </a:p>
          <a:p>
            <a:pPr marR="1029957">
              <a:spcBef>
                <a:spcPts val="630"/>
              </a:spcBef>
            </a:pP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Our team made more than 20 different gas systems. </a:t>
            </a:r>
          </a:p>
          <a:p>
            <a:pPr marR="1029957">
              <a:spcBef>
                <a:spcPts val="630"/>
              </a:spcBef>
            </a:pP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This is the most complicated one!</a:t>
            </a:r>
          </a:p>
          <a:p>
            <a:pPr marR="1029957">
              <a:spcBef>
                <a:spcPts val="630"/>
              </a:spcBef>
            </a:pPr>
            <a:endParaRPr lang="en-US" dirty="0">
              <a:solidFill>
                <a:srgbClr val="212121"/>
              </a:solidFill>
              <a:latin typeface="Times" panose="02020603050405020304" pitchFamily="18" charset="0"/>
            </a:endParaRPr>
          </a:p>
          <a:p>
            <a:r>
              <a:rPr lang="en-US" b="1" dirty="0"/>
              <a:t>----------- 2nd Day, </a:t>
            </a:r>
            <a:r>
              <a:rPr lang="en-US" b="1" dirty="0" smtClean="0"/>
              <a:t>March </a:t>
            </a:r>
            <a:r>
              <a:rPr lang="en-US" b="1" dirty="0"/>
              <a:t>31 ----------- </a:t>
            </a:r>
            <a:r>
              <a:rPr lang="en-US" i="1" dirty="0"/>
              <a:t> </a:t>
            </a:r>
            <a:endParaRPr lang="en-US" dirty="0" smtClean="0">
              <a:effectLst/>
            </a:endParaRPr>
          </a:p>
          <a:p>
            <a:r>
              <a:rPr lang="en-US" dirty="0"/>
              <a:t>9:50 – 10:15 </a:t>
            </a:r>
            <a:r>
              <a:rPr lang="en-US" b="1" i="1" dirty="0"/>
              <a:t>Gas circulation/purification system  </a:t>
            </a:r>
            <a:r>
              <a:rPr lang="en-US" b="1" dirty="0" smtClean="0">
                <a:solidFill>
                  <a:srgbClr val="FF0000"/>
                </a:solidFill>
              </a:rPr>
              <a:t>Peter </a:t>
            </a:r>
            <a:r>
              <a:rPr lang="en-US" b="1" dirty="0" err="1">
                <a:solidFill>
                  <a:srgbClr val="FF0000"/>
                </a:solidFill>
              </a:rPr>
              <a:t>Kravtsov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(PNPI) </a:t>
            </a:r>
            <a:r>
              <a:rPr lang="en-US" i="1" dirty="0"/>
              <a:t> </a:t>
            </a:r>
            <a:endParaRPr lang="en-US" dirty="0" smtClean="0">
              <a:solidFill>
                <a:srgbClr val="212121"/>
              </a:solidFill>
              <a:latin typeface="Times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5739" y="0"/>
            <a:ext cx="381912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13" y="3924135"/>
            <a:ext cx="2153977" cy="2933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973" y="4009088"/>
            <a:ext cx="3957996" cy="28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2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126" y="361090"/>
            <a:ext cx="10541091" cy="4555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029957">
              <a:spcBef>
                <a:spcPts val="630"/>
              </a:spcBef>
            </a:pPr>
            <a:r>
              <a:rPr lang="en-US" sz="2400" b="1" dirty="0" smtClean="0">
                <a:solidFill>
                  <a:srgbClr val="212121"/>
                </a:solidFill>
                <a:latin typeface="Times" panose="02020603050405020304" pitchFamily="18" charset="0"/>
              </a:rPr>
              <a:t>Time Projection Chamber (TPC) for PRES</a:t>
            </a:r>
          </a:p>
          <a:p>
            <a:pPr marR="1029957">
              <a:spcBef>
                <a:spcPts val="630"/>
              </a:spcBef>
            </a:pP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This TPC stands in the long  line of PNPI ionization chambers</a:t>
            </a:r>
          </a:p>
          <a:p>
            <a:pPr marR="1029957">
              <a:spcBef>
                <a:spcPts val="630"/>
              </a:spcBef>
            </a:pP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IKAR, </a:t>
            </a:r>
            <a:r>
              <a:rPr lang="en-US" dirty="0" err="1" smtClean="0">
                <a:solidFill>
                  <a:srgbClr val="212121"/>
                </a:solidFill>
                <a:latin typeface="Times" panose="02020603050405020304" pitchFamily="18" charset="0"/>
              </a:rPr>
              <a:t>Muon</a:t>
            </a: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212121"/>
                </a:solidFill>
                <a:latin typeface="Times" panose="02020603050405020304" pitchFamily="18" charset="0"/>
              </a:rPr>
              <a:t>Catalized</a:t>
            </a: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 Fusion, </a:t>
            </a:r>
            <a:r>
              <a:rPr lang="en-US" dirty="0" err="1" smtClean="0">
                <a:solidFill>
                  <a:srgbClr val="212121"/>
                </a:solidFill>
                <a:latin typeface="Times" panose="02020603050405020304" pitchFamily="18" charset="0"/>
              </a:rPr>
              <a:t>MuCap</a:t>
            </a: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212121"/>
                </a:solidFill>
                <a:latin typeface="Times" panose="02020603050405020304" pitchFamily="18" charset="0"/>
              </a:rPr>
              <a:t>MuSun</a:t>
            </a: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212121"/>
                </a:solidFill>
                <a:latin typeface="Times" panose="02020603050405020304" pitchFamily="18" charset="0"/>
              </a:rPr>
              <a:t>MuCF</a:t>
            </a: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 d+He3 (now), COMPASS AMBER (Future)</a:t>
            </a:r>
          </a:p>
          <a:p>
            <a:pPr marR="1029957">
              <a:spcBef>
                <a:spcPts val="630"/>
              </a:spcBef>
            </a:pP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New:</a:t>
            </a:r>
          </a:p>
          <a:p>
            <a:pPr marL="342900" marR="1029957" indent="-342900">
              <a:spcBef>
                <a:spcPts val="630"/>
              </a:spcBef>
              <a:buAutoNum type="arabicPeriod"/>
            </a:pP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The biggest size </a:t>
            </a:r>
          </a:p>
          <a:p>
            <a:pPr marL="342900" marR="1029957" indent="-342900">
              <a:spcBef>
                <a:spcPts val="630"/>
              </a:spcBef>
              <a:buAutoNum type="arabicPeriod"/>
            </a:pP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Cathode voltage 100 kV</a:t>
            </a:r>
          </a:p>
          <a:p>
            <a:pPr marL="342900" marR="1029957" indent="-342900">
              <a:spcBef>
                <a:spcPts val="630"/>
              </a:spcBef>
              <a:buAutoNum type="arabicPeriod"/>
            </a:pPr>
            <a:r>
              <a:rPr lang="en-US" b="1" dirty="0" smtClean="0">
                <a:solidFill>
                  <a:srgbClr val="FF0000"/>
                </a:solidFill>
                <a:latin typeface="Times" panose="02020603050405020304" pitchFamily="18" charset="0"/>
              </a:rPr>
              <a:t>Unique (for TPCs) homogeneity of electrical field.</a:t>
            </a:r>
          </a:p>
          <a:p>
            <a:pPr marL="342900" marR="1029957" indent="-342900">
              <a:spcBef>
                <a:spcPts val="630"/>
              </a:spcBef>
              <a:buAutoNum type="arabicPeriod"/>
            </a:pPr>
            <a:endParaRPr lang="en-US" dirty="0" smtClean="0">
              <a:solidFill>
                <a:srgbClr val="212121"/>
              </a:solidFill>
              <a:latin typeface="Times" panose="02020603050405020304" pitchFamily="18" charset="0"/>
            </a:endParaRPr>
          </a:p>
          <a:p>
            <a:r>
              <a:rPr lang="en-US" b="1" dirty="0"/>
              <a:t>----------- 1st Day, </a:t>
            </a:r>
            <a:r>
              <a:rPr lang="en-US" b="1" dirty="0" smtClean="0"/>
              <a:t>March </a:t>
            </a:r>
            <a:r>
              <a:rPr lang="en-US" b="1" dirty="0"/>
              <a:t>30 ----------- </a:t>
            </a:r>
            <a:endParaRPr lang="en-US" dirty="0" smtClean="0">
              <a:effectLst/>
            </a:endParaRPr>
          </a:p>
          <a:p>
            <a:r>
              <a:rPr lang="en-US" dirty="0"/>
              <a:t>14:00 – 14:30 </a:t>
            </a:r>
            <a:r>
              <a:rPr lang="en-US" b="1" i="1" dirty="0"/>
              <a:t>TPC construction. Design of the electric field in TPC   </a:t>
            </a:r>
            <a:r>
              <a:rPr lang="en-US" b="1" dirty="0" err="1">
                <a:solidFill>
                  <a:srgbClr val="FF0000"/>
                </a:solidFill>
              </a:rPr>
              <a:t>Kuzma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Ivshin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(PNPI) </a:t>
            </a:r>
            <a:endParaRPr lang="en-US" dirty="0" smtClean="0">
              <a:effectLst/>
            </a:endParaRPr>
          </a:p>
          <a:p>
            <a:pPr marR="1029957">
              <a:spcBef>
                <a:spcPts val="630"/>
              </a:spcBef>
            </a:pPr>
            <a:endParaRPr lang="en-US" dirty="0">
              <a:solidFill>
                <a:srgbClr val="212121"/>
              </a:solidFill>
              <a:latin typeface="Times" panose="02020603050405020304" pitchFamily="18" charset="0"/>
            </a:endParaRPr>
          </a:p>
          <a:p>
            <a:pPr marR="1029957">
              <a:spcBef>
                <a:spcPts val="630"/>
              </a:spcBef>
            </a:pPr>
            <a:endParaRPr lang="en-US" dirty="0" smtClean="0">
              <a:solidFill>
                <a:srgbClr val="212121"/>
              </a:solidFill>
              <a:latin typeface="Times" panose="02020603050405020304" pitchFamily="18" charset="0"/>
            </a:endParaRPr>
          </a:p>
          <a:p>
            <a:pPr marR="1029957">
              <a:spcBef>
                <a:spcPts val="630"/>
              </a:spcBef>
            </a:pPr>
            <a:endParaRPr lang="en-US" dirty="0" smtClean="0">
              <a:solidFill>
                <a:srgbClr val="212121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21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03" y="374522"/>
            <a:ext cx="7669213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7350941" y="1117472"/>
            <a:ext cx="611187" cy="320675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7911328" y="888872"/>
            <a:ext cx="2228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ru-RU"/>
              <a:t>Cathode -100 kV </a:t>
            </a:r>
            <a:endParaRPr lang="ru-RU" altLang="ru-RU"/>
          </a:p>
        </p:txBody>
      </p:sp>
      <p:cxnSp>
        <p:nvCxnSpPr>
          <p:cNvPr id="5" name="Straight Arrow Connector 4"/>
          <p:cNvCxnSpPr>
            <a:stCxn id="6" idx="1"/>
          </p:cNvCxnSpPr>
          <p:nvPr/>
        </p:nvCxnSpPr>
        <p:spPr>
          <a:xfrm flipH="1">
            <a:off x="7401741" y="1409572"/>
            <a:ext cx="455612" cy="195262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857353" y="1223834"/>
            <a:ext cx="285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ru-RU"/>
              <a:t>Correction ring -90 kV </a:t>
            </a:r>
            <a:endParaRPr lang="ru-RU" altLang="ru-RU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316016" y="838072"/>
            <a:ext cx="501650" cy="19050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7722416" y="574547"/>
            <a:ext cx="3033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ru-RU"/>
              <a:t>Normalizing ring -90 kV </a:t>
            </a:r>
            <a:endParaRPr lang="ru-RU" altLang="ru-RU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401741" y="2765297"/>
            <a:ext cx="576262" cy="31750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7962128" y="2528759"/>
            <a:ext cx="285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ru-RU"/>
              <a:t>Correction ring -20 kV </a:t>
            </a:r>
            <a:endParaRPr lang="ru-RU" altLang="ru-RU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542403" y="2403347"/>
            <a:ext cx="1457325" cy="1125537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1697853" y="2033459"/>
            <a:ext cx="1690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ru-RU"/>
              <a:t>Grid -7.5 kV </a:t>
            </a:r>
            <a:endParaRPr lang="ru-RU" altLang="ru-RU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542403" y="3158997"/>
            <a:ext cx="1479550" cy="492125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1707378" y="2911347"/>
            <a:ext cx="990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ru-RU"/>
              <a:t>Anode </a:t>
            </a:r>
            <a:endParaRPr lang="ru-RU" altLang="ru-RU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785666" y="530097"/>
            <a:ext cx="1416050" cy="81915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449366" y="3082797"/>
            <a:ext cx="1039812" cy="43180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36"/>
          <p:cNvSpPr>
            <a:spLocks noChangeArrowheads="1"/>
          </p:cNvSpPr>
          <p:nvPr/>
        </p:nvSpPr>
        <p:spPr bwMode="auto">
          <a:xfrm>
            <a:off x="8489178" y="2854197"/>
            <a:ext cx="2339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ru-RU"/>
              <a:t>Polycarbonate </a:t>
            </a:r>
          </a:p>
          <a:p>
            <a:r>
              <a:rPr lang="en-US" altLang="ru-RU"/>
              <a:t>   Support 30 mm </a:t>
            </a:r>
            <a:endParaRPr lang="ru-RU" altLang="ru-RU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713978" y="3344734"/>
            <a:ext cx="1122363" cy="2136775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40"/>
          <p:cNvSpPr>
            <a:spLocks noChangeArrowheads="1"/>
          </p:cNvSpPr>
          <p:nvPr/>
        </p:nvSpPr>
        <p:spPr bwMode="auto">
          <a:xfrm>
            <a:off x="3102791" y="5379909"/>
            <a:ext cx="309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ru-RU"/>
              <a:t>Polycarbonate insulators</a:t>
            </a:r>
            <a:endParaRPr lang="ru-RU" altLang="ru-RU"/>
          </a:p>
        </p:txBody>
      </p:sp>
      <p:sp>
        <p:nvSpPr>
          <p:cNvPr id="20" name="Rectangle 46"/>
          <p:cNvSpPr>
            <a:spLocks noChangeArrowheads="1"/>
          </p:cNvSpPr>
          <p:nvPr/>
        </p:nvSpPr>
        <p:spPr bwMode="auto">
          <a:xfrm>
            <a:off x="7962128" y="4652834"/>
            <a:ext cx="1914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ru-RU"/>
              <a:t>Correction ring</a:t>
            </a:r>
            <a:endParaRPr lang="ru-RU" altLang="ru-RU"/>
          </a:p>
        </p:txBody>
      </p:sp>
      <p:sp>
        <p:nvSpPr>
          <p:cNvPr id="21" name="Rectangle 60"/>
          <p:cNvSpPr>
            <a:spLocks noChangeArrowheads="1"/>
          </p:cNvSpPr>
          <p:nvPr/>
        </p:nvSpPr>
        <p:spPr bwMode="auto">
          <a:xfrm>
            <a:off x="4877616" y="4568697"/>
            <a:ext cx="1422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ru-RU"/>
              <a:t>TPC flange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3204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110680" cy="27575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0"/>
            <a:ext cx="3707670" cy="2721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2843952"/>
            <a:ext cx="2668415" cy="2736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389" y="0"/>
            <a:ext cx="3656570" cy="382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6251" y="2757581"/>
            <a:ext cx="2265404" cy="3129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9914" y="3886167"/>
            <a:ext cx="3794542" cy="2971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633027" y="5300366"/>
            <a:ext cx="5240552" cy="15576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676" y="3009808"/>
            <a:ext cx="2170821" cy="162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096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5563" y="72767"/>
            <a:ext cx="10459979" cy="1646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029957">
              <a:spcBef>
                <a:spcPts val="630"/>
              </a:spcBef>
            </a:pPr>
            <a:r>
              <a:rPr lang="en-US" sz="2400" b="1" dirty="0" smtClean="0">
                <a:solidFill>
                  <a:srgbClr val="212121"/>
                </a:solidFill>
                <a:latin typeface="Times" panose="02020603050405020304" pitchFamily="18" charset="0"/>
              </a:rPr>
              <a:t>Beam Position Stabilization</a:t>
            </a:r>
          </a:p>
          <a:p>
            <a:pPr marR="1029957">
              <a:spcBef>
                <a:spcPts val="630"/>
              </a:spcBef>
            </a:pPr>
            <a:endParaRPr lang="en-US" b="1" dirty="0" smtClean="0">
              <a:solidFill>
                <a:srgbClr val="212121"/>
              </a:solidFill>
              <a:latin typeface="Times" panose="02020603050405020304" pitchFamily="18" charset="0"/>
            </a:endParaRPr>
          </a:p>
          <a:p>
            <a:r>
              <a:rPr lang="en-US" b="1" dirty="0"/>
              <a:t>---------- 1st Day, Tuesday March 30 ----------- </a:t>
            </a:r>
            <a:endParaRPr lang="en-US" dirty="0" smtClean="0">
              <a:effectLst/>
            </a:endParaRPr>
          </a:p>
          <a:p>
            <a:r>
              <a:rPr lang="en-US" b="1" dirty="0"/>
              <a:t>  </a:t>
            </a:r>
            <a:endParaRPr lang="en-US" dirty="0" smtClean="0">
              <a:effectLst/>
            </a:endParaRPr>
          </a:p>
          <a:p>
            <a:r>
              <a:rPr lang="en-US" dirty="0" smtClean="0"/>
              <a:t>13:00 </a:t>
            </a:r>
            <a:r>
              <a:rPr lang="en-US" dirty="0"/>
              <a:t>– 13:30 </a:t>
            </a:r>
            <a:r>
              <a:rPr lang="en-US" b="1" i="1" dirty="0"/>
              <a:t>Results of the previous test runs and preparations for the new test run   </a:t>
            </a:r>
            <a:r>
              <a:rPr lang="en-US" b="1" dirty="0">
                <a:solidFill>
                  <a:srgbClr val="FF0000"/>
                </a:solidFill>
              </a:rPr>
              <a:t>Peter </a:t>
            </a:r>
            <a:r>
              <a:rPr lang="en-US" b="1" dirty="0" err="1">
                <a:solidFill>
                  <a:srgbClr val="FF0000"/>
                </a:solidFill>
              </a:rPr>
              <a:t>Kravtsov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dirty="0" smtClean="0"/>
              <a:t>PNPI)</a:t>
            </a:r>
            <a:r>
              <a:rPr lang="en-US" i="1" dirty="0"/>
              <a:t> </a:t>
            </a:r>
            <a:endParaRPr lang="en-US" dirty="0" smtClean="0">
              <a:effectLst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63" y="1719372"/>
            <a:ext cx="5783305" cy="43374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809" y="2007721"/>
            <a:ext cx="47434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21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421" y="86637"/>
            <a:ext cx="1049500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029957">
              <a:spcBef>
                <a:spcPts val="630"/>
              </a:spcBef>
            </a:pPr>
            <a:r>
              <a:rPr lang="en-US" sz="2400" b="1" dirty="0" smtClean="0">
                <a:solidFill>
                  <a:srgbClr val="212121"/>
                </a:solidFill>
                <a:latin typeface="Times" panose="02020603050405020304" pitchFamily="18" charset="0"/>
              </a:rPr>
              <a:t>Mechanical elements of the detector (current work)</a:t>
            </a:r>
          </a:p>
          <a:p>
            <a:pPr marR="1029957">
              <a:spcBef>
                <a:spcPts val="630"/>
              </a:spcBef>
            </a:pPr>
            <a:r>
              <a:rPr lang="en-US" sz="2400" b="1" dirty="0" smtClean="0">
                <a:solidFill>
                  <a:srgbClr val="212121"/>
                </a:solidFill>
                <a:latin typeface="Times" panose="02020603050405020304" pitchFamily="18" charset="0"/>
              </a:rPr>
              <a:t>Elliptical flanges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713"/>
            <a:ext cx="6067940" cy="3697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465" y="3609119"/>
            <a:ext cx="7257535" cy="3248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774" y="540607"/>
            <a:ext cx="3901371" cy="260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852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421" y="86637"/>
            <a:ext cx="1049500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029957">
              <a:spcBef>
                <a:spcPts val="630"/>
              </a:spcBef>
            </a:pPr>
            <a:r>
              <a:rPr lang="en-US" sz="2400" b="1" dirty="0" smtClean="0">
                <a:solidFill>
                  <a:srgbClr val="212121"/>
                </a:solidFill>
                <a:latin typeface="Times" panose="02020603050405020304" pitchFamily="18" charset="0"/>
              </a:rPr>
              <a:t>Mechanical elements of the detector (current work)</a:t>
            </a:r>
          </a:p>
          <a:p>
            <a:pPr marR="1029957">
              <a:spcBef>
                <a:spcPts val="630"/>
              </a:spcBef>
            </a:pPr>
            <a:r>
              <a:rPr lang="en-US" sz="2400" b="1" dirty="0" smtClean="0">
                <a:solidFill>
                  <a:srgbClr val="212121"/>
                </a:solidFill>
                <a:latin typeface="Times" panose="02020603050405020304" pitchFamily="18" charset="0"/>
              </a:rPr>
              <a:t>Support system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519" y="0"/>
            <a:ext cx="4191655" cy="279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22" y="994578"/>
            <a:ext cx="4802660" cy="3773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065" y="2572141"/>
            <a:ext cx="5123935" cy="4222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21" y="4275438"/>
            <a:ext cx="2281117" cy="2518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0908" y="4145166"/>
            <a:ext cx="2182005" cy="2649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3396" y="692035"/>
            <a:ext cx="2663124" cy="19320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8663" y="3333847"/>
            <a:ext cx="1686003" cy="149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58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8821" y="229285"/>
            <a:ext cx="1656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212121"/>
                </a:solidFill>
                <a:latin typeface="Times" panose="02020603050405020304" pitchFamily="18" charset="0"/>
              </a:rPr>
              <a:t>Conclusion</a:t>
            </a:r>
            <a:endParaRPr lang="ru-RU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2062441" y="1407296"/>
            <a:ext cx="7983917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212121"/>
                </a:solidFill>
                <a:latin typeface="Times" panose="02020603050405020304" pitchFamily="18" charset="0"/>
              </a:rPr>
              <a:t>In June-July 2021 mechanical part of the detector will be assembled completely</a:t>
            </a:r>
          </a:p>
          <a:p>
            <a:endParaRPr lang="en-US" b="1" dirty="0">
              <a:solidFill>
                <a:srgbClr val="212121"/>
              </a:solidFill>
              <a:latin typeface="Times" panose="02020603050405020304" pitchFamily="18" charset="0"/>
            </a:endParaRPr>
          </a:p>
          <a:p>
            <a:r>
              <a:rPr lang="en-US" b="1" dirty="0" smtClean="0">
                <a:solidFill>
                  <a:srgbClr val="212121"/>
                </a:solidFill>
                <a:latin typeface="Times" panose="02020603050405020304" pitchFamily="18" charset="0"/>
              </a:rPr>
              <a:t>TPC will be assembled and tested before Fall 2021</a:t>
            </a:r>
          </a:p>
          <a:p>
            <a:endParaRPr lang="en-US" b="1" dirty="0">
              <a:solidFill>
                <a:srgbClr val="212121"/>
              </a:solidFill>
              <a:latin typeface="Times" panose="02020603050405020304" pitchFamily="18" charset="0"/>
            </a:endParaRPr>
          </a:p>
          <a:p>
            <a:r>
              <a:rPr lang="en-US" b="1" dirty="0" smtClean="0">
                <a:solidFill>
                  <a:srgbClr val="212121"/>
                </a:solidFill>
                <a:latin typeface="Times" panose="02020603050405020304" pitchFamily="18" charset="0"/>
              </a:rPr>
              <a:t>FD will be ready in June-July 2021</a:t>
            </a:r>
          </a:p>
          <a:p>
            <a:endParaRPr lang="en-US" b="1" dirty="0">
              <a:solidFill>
                <a:srgbClr val="212121"/>
              </a:solidFill>
              <a:latin typeface="Times" panose="02020603050405020304" pitchFamily="18" charset="0"/>
            </a:endParaRPr>
          </a:p>
          <a:p>
            <a:r>
              <a:rPr lang="en-US" b="1" dirty="0" smtClean="0">
                <a:solidFill>
                  <a:srgbClr val="212121"/>
                </a:solidFill>
                <a:latin typeface="Times" panose="02020603050405020304" pitchFamily="18" charset="0"/>
              </a:rPr>
              <a:t>Tests of 3 sections of FD on cosmic rays will be started in May</a:t>
            </a:r>
          </a:p>
          <a:p>
            <a:endParaRPr lang="en-US" b="1" dirty="0">
              <a:solidFill>
                <a:srgbClr val="212121"/>
              </a:solidFill>
              <a:latin typeface="Times" panose="02020603050405020304" pitchFamily="18" charset="0"/>
            </a:endParaRPr>
          </a:p>
          <a:p>
            <a:endParaRPr lang="en-US" b="1" dirty="0" smtClean="0">
              <a:solidFill>
                <a:srgbClr val="212121"/>
              </a:solidFill>
              <a:latin typeface="Times" panose="02020603050405020304" pitchFamily="18" charset="0"/>
            </a:endParaRPr>
          </a:p>
          <a:p>
            <a:r>
              <a:rPr lang="en-US" b="1" dirty="0" smtClean="0">
                <a:solidFill>
                  <a:srgbClr val="212121"/>
                </a:solidFill>
                <a:latin typeface="Times" panose="02020603050405020304" pitchFamily="18" charset="0"/>
              </a:rPr>
              <a:t>Our proposal to have test beam run in November 2021 in Mainz with</a:t>
            </a:r>
          </a:p>
          <a:p>
            <a:endParaRPr lang="en-US" b="1" dirty="0">
              <a:solidFill>
                <a:srgbClr val="212121"/>
              </a:solidFill>
              <a:latin typeface="Times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212121"/>
                </a:solidFill>
                <a:latin typeface="Times" panose="02020603050405020304" pitchFamily="18" charset="0"/>
              </a:rPr>
              <a:t>Electron beam position stabilization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212121"/>
                </a:solidFill>
                <a:latin typeface="Times" panose="02020603050405020304" pitchFamily="18" charset="0"/>
              </a:rPr>
              <a:t>Repeating measurements with beam current monitor and scintillators</a:t>
            </a:r>
          </a:p>
          <a:p>
            <a:endParaRPr lang="en-US" b="1" dirty="0">
              <a:solidFill>
                <a:srgbClr val="212121"/>
              </a:solidFill>
              <a:latin typeface="Times" panose="02020603050405020304" pitchFamily="18" charset="0"/>
            </a:endParaRPr>
          </a:p>
          <a:p>
            <a:r>
              <a:rPr lang="en-US" b="1" dirty="0" smtClean="0">
                <a:solidFill>
                  <a:srgbClr val="212121"/>
                </a:solidFill>
                <a:latin typeface="Times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236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533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876" y="919764"/>
            <a:ext cx="7816850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711626" y="395889"/>
            <a:ext cx="8856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ru-RU" sz="1400"/>
              <a:t>Time Projection Chamber (TPC) detecting recoil protons will be used in</a:t>
            </a:r>
          </a:p>
          <a:p>
            <a:pPr algn="ctr"/>
            <a:r>
              <a:rPr lang="en-US" altLang="ru-RU" sz="1400"/>
              <a:t>combination with a high precision Forward Tracker (FT) detecting the scattered electrons</a:t>
            </a:r>
            <a:endParaRPr lang="ru-RU" altLang="ru-RU" sz="140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813" y="4898039"/>
            <a:ext cx="2916238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686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816" y="494442"/>
            <a:ext cx="79756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835404" y="3447192"/>
            <a:ext cx="1512887" cy="534988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224216" y="2523267"/>
            <a:ext cx="19351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ru-RU" dirty="0"/>
              <a:t>Electron beam </a:t>
            </a:r>
          </a:p>
          <a:p>
            <a:r>
              <a:rPr lang="en-US" altLang="ru-RU" dirty="0"/>
              <a:t>(working </a:t>
            </a:r>
          </a:p>
          <a:p>
            <a:r>
              <a:rPr lang="en-US" altLang="ru-RU" dirty="0"/>
              <a:t>position)</a:t>
            </a:r>
            <a:endParaRPr lang="ru-RU" altLang="ru-RU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783516" y="3464655"/>
            <a:ext cx="1336675" cy="1152525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626354" y="3537680"/>
            <a:ext cx="1336675" cy="1152525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940679" y="3391630"/>
            <a:ext cx="1335087" cy="1152525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156579" y="4771167"/>
            <a:ext cx="2586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ru-RU"/>
              <a:t>Electron beam </a:t>
            </a:r>
          </a:p>
          <a:p>
            <a:r>
              <a:rPr lang="en-US" altLang="ru-RU"/>
              <a:t>(calibration position)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4240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681" y="149622"/>
            <a:ext cx="7166919" cy="632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86465" y="4604951"/>
            <a:ext cx="2356021" cy="207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556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4" y="334706"/>
            <a:ext cx="10893568" cy="553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516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899" y="262237"/>
            <a:ext cx="79210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400" b="1" dirty="0" smtClean="0"/>
              <a:t>Forward tracker </a:t>
            </a:r>
            <a:r>
              <a:rPr lang="en-US" altLang="ru-RU" dirty="0" smtClean="0"/>
              <a:t>– the most important and expensive element of the detector</a:t>
            </a:r>
            <a:endParaRPr lang="en-US" altLang="ru-RU" dirty="0"/>
          </a:p>
        </p:txBody>
      </p:sp>
      <p:sp>
        <p:nvSpPr>
          <p:cNvPr id="3" name="Rectangle 2"/>
          <p:cNvSpPr/>
          <p:nvPr/>
        </p:nvSpPr>
        <p:spPr>
          <a:xfrm>
            <a:off x="486031" y="723902"/>
            <a:ext cx="1113755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16" marR="1029957" indent="-432600">
              <a:spcBef>
                <a:spcPts val="630"/>
              </a:spcBef>
            </a:pPr>
            <a:r>
              <a:rPr lang="en-US" b="1" i="0" u="none" strike="noStrike" dirty="0" smtClean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----------- 1st Day, March 30 ----------- </a:t>
            </a:r>
            <a:endParaRPr lang="en-US" dirty="0" smtClean="0">
              <a:effectLst/>
            </a:endParaRPr>
          </a:p>
          <a:p>
            <a:pPr marL="16916" marR="1029957" indent="-432600">
              <a:spcBef>
                <a:spcPts val="630"/>
              </a:spcBef>
            </a:pPr>
            <a:r>
              <a:rPr lang="en-US" b="0" i="0" u="none" strike="noStrike" dirty="0" smtClean="0">
                <a:solidFill>
                  <a:srgbClr val="212121"/>
                </a:solidFill>
                <a:effectLst/>
                <a:latin typeface="Times" panose="02020603050405020304" pitchFamily="18" charset="0"/>
              </a:rPr>
              <a:t>14:30 </a:t>
            </a:r>
            <a:r>
              <a:rPr lang="en-US" b="0" i="0" u="none" strike="noStrike" dirty="0" smtClean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– 15:00 </a:t>
            </a:r>
            <a:r>
              <a:rPr lang="en-US" b="1" i="1" u="none" strike="noStrike" dirty="0" smtClean="0">
                <a:solidFill>
                  <a:srgbClr val="212121"/>
                </a:solidFill>
                <a:effectLst/>
                <a:latin typeface="Times" panose="02020603050405020304" pitchFamily="18" charset="0"/>
              </a:rPr>
              <a:t>Forward tracker. Design and construction of the MWPCs   </a:t>
            </a:r>
            <a:r>
              <a:rPr lang="en-US" b="1" i="0" u="none" strike="noStrike" dirty="0" smtClean="0">
                <a:solidFill>
                  <a:srgbClr val="FF0000"/>
                </a:solidFill>
                <a:effectLst/>
                <a:latin typeface="Times" panose="02020603050405020304" pitchFamily="18" charset="0"/>
              </a:rPr>
              <a:t>Sergey </a:t>
            </a:r>
            <a:r>
              <a:rPr lang="en-US" b="1" i="0" u="none" strike="noStrike" dirty="0" err="1" smtClean="0">
                <a:solidFill>
                  <a:srgbClr val="FF0000"/>
                </a:solidFill>
                <a:effectLst/>
                <a:latin typeface="Times" panose="02020603050405020304" pitchFamily="18" charset="0"/>
              </a:rPr>
              <a:t>Mikirtychyants</a:t>
            </a:r>
            <a:r>
              <a:rPr lang="en-US" b="1" i="0" u="none" strike="noStrike" dirty="0" smtClean="0">
                <a:solidFill>
                  <a:srgbClr val="212121"/>
                </a:solidFill>
                <a:effectLst/>
                <a:latin typeface="Times" panose="02020603050405020304" pitchFamily="18" charset="0"/>
              </a:rPr>
              <a:t> </a:t>
            </a:r>
            <a:r>
              <a:rPr lang="en-US" b="0" i="0" u="none" strike="noStrike" dirty="0" smtClean="0">
                <a:solidFill>
                  <a:srgbClr val="212121"/>
                </a:solidFill>
                <a:effectLst/>
                <a:latin typeface="Times" panose="02020603050405020304" pitchFamily="18" charset="0"/>
              </a:rPr>
              <a:t>(PNPI) </a:t>
            </a:r>
          </a:p>
          <a:p>
            <a:pPr marL="16916" marR="1029957" indent="-432600">
              <a:spcBef>
                <a:spcPts val="630"/>
              </a:spcBef>
            </a:pPr>
            <a:endParaRPr lang="en-US" dirty="0"/>
          </a:p>
          <a:p>
            <a:pPr marL="16916" marR="1029957" indent="-432600">
              <a:spcBef>
                <a:spcPts val="630"/>
              </a:spcBef>
            </a:pPr>
            <a:r>
              <a:rPr lang="en-US" b="1" i="0" u="none" strike="noStrike" dirty="0" smtClean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----------- 2nd Day, March 31 ----------- </a:t>
            </a:r>
          </a:p>
          <a:p>
            <a:pPr marL="16916" marR="1029957" indent="-432600">
              <a:spcBef>
                <a:spcPts val="630"/>
              </a:spcBef>
            </a:pPr>
            <a:r>
              <a:rPr lang="en-US" b="0" i="0" u="none" strike="noStrike" dirty="0" smtClean="0">
                <a:solidFill>
                  <a:srgbClr val="212121"/>
                </a:solidFill>
                <a:effectLst/>
                <a:latin typeface="Times" panose="02020603050405020304" pitchFamily="18" charset="0"/>
              </a:rPr>
              <a:t>9:00 </a:t>
            </a:r>
            <a:r>
              <a:rPr lang="en-US" b="0" i="0" u="none" strike="noStrike" dirty="0" smtClean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– 9:25 </a:t>
            </a:r>
            <a:r>
              <a:rPr lang="en-US" b="1" i="1" u="none" strike="noStrike" dirty="0" smtClean="0">
                <a:solidFill>
                  <a:srgbClr val="212121"/>
                </a:solidFill>
                <a:effectLst/>
                <a:latin typeface="Times" panose="02020603050405020304" pitchFamily="18" charset="0"/>
              </a:rPr>
              <a:t>Experimental studies of the MWPCs performance  </a:t>
            </a:r>
            <a:r>
              <a:rPr lang="en-US" b="1" i="0" u="none" strike="noStrike" dirty="0" smtClean="0">
                <a:solidFill>
                  <a:srgbClr val="FF0000"/>
                </a:solidFill>
                <a:effectLst/>
                <a:latin typeface="Times" panose="02020603050405020304" pitchFamily="18" charset="0"/>
              </a:rPr>
              <a:t>Gennady </a:t>
            </a:r>
            <a:r>
              <a:rPr lang="en-US" b="1" i="0" u="none" strike="noStrike" dirty="0" err="1" smtClean="0">
                <a:solidFill>
                  <a:srgbClr val="FF0000"/>
                </a:solidFill>
                <a:effectLst/>
                <a:latin typeface="Times" panose="02020603050405020304" pitchFamily="18" charset="0"/>
              </a:rPr>
              <a:t>Gavrilov</a:t>
            </a:r>
            <a:r>
              <a:rPr lang="en-US" b="1" i="0" u="none" strike="noStrike" dirty="0" smtClean="0">
                <a:solidFill>
                  <a:srgbClr val="FF0000"/>
                </a:solidFill>
                <a:effectLst/>
                <a:latin typeface="Times" panose="02020603050405020304" pitchFamily="18" charset="0"/>
              </a:rPr>
              <a:t> </a:t>
            </a:r>
            <a:r>
              <a:rPr lang="en-US" b="0" i="0" u="none" strike="noStrike" dirty="0" smtClean="0">
                <a:solidFill>
                  <a:srgbClr val="212121"/>
                </a:solidFill>
                <a:effectLst/>
                <a:latin typeface="Times" panose="02020603050405020304" pitchFamily="18" charset="0"/>
              </a:rPr>
              <a:t>(PNPI) </a:t>
            </a:r>
          </a:p>
          <a:p>
            <a:pPr marL="16916" marR="1029957" indent="-432600">
              <a:spcBef>
                <a:spcPts val="630"/>
              </a:spcBef>
            </a:pPr>
            <a:endParaRPr lang="en-US" dirty="0">
              <a:solidFill>
                <a:srgbClr val="212121"/>
              </a:solidFill>
              <a:latin typeface="Times" panose="02020603050405020304" pitchFamily="18" charset="0"/>
            </a:endParaRPr>
          </a:p>
          <a:p>
            <a:pPr marL="16916" marR="1029957" indent="-432600">
              <a:spcBef>
                <a:spcPts val="630"/>
              </a:spcBef>
            </a:pPr>
            <a:r>
              <a:rPr lang="en-US" b="0" i="0" u="none" strike="noStrike" dirty="0" smtClean="0">
                <a:solidFill>
                  <a:srgbClr val="212121"/>
                </a:solidFill>
                <a:effectLst/>
                <a:latin typeface="Times" panose="02020603050405020304" pitchFamily="18" charset="0"/>
              </a:rPr>
              <a:t>Responsible person and producer is </a:t>
            </a:r>
            <a:r>
              <a:rPr lang="en-US" b="1" i="0" u="none" strike="noStrike" dirty="0" smtClean="0">
                <a:solidFill>
                  <a:srgbClr val="FF0000"/>
                </a:solidFill>
                <a:effectLst/>
                <a:latin typeface="Times" panose="02020603050405020304" pitchFamily="18" charset="0"/>
              </a:rPr>
              <a:t>Boris </a:t>
            </a:r>
            <a:r>
              <a:rPr lang="en-US" b="1" i="0" u="none" strike="noStrike" dirty="0" err="1" smtClean="0">
                <a:solidFill>
                  <a:srgbClr val="FF0000"/>
                </a:solidFill>
                <a:effectLst/>
                <a:latin typeface="Times" panose="02020603050405020304" pitchFamily="18" charset="0"/>
              </a:rPr>
              <a:t>Bochin</a:t>
            </a:r>
            <a:endParaRPr lang="en-US" b="1" i="0" u="none" strike="noStrike" dirty="0" smtClean="0">
              <a:solidFill>
                <a:srgbClr val="FF0000"/>
              </a:solidFill>
              <a:effectLst/>
              <a:latin typeface="Times" panose="02020603050405020304" pitchFamily="18" charset="0"/>
            </a:endParaRPr>
          </a:p>
          <a:p>
            <a:pPr marL="16916" marR="1029957" indent="-432600">
              <a:spcBef>
                <a:spcPts val="630"/>
              </a:spcBef>
            </a:pPr>
            <a:endParaRPr lang="en-US" dirty="0">
              <a:solidFill>
                <a:srgbClr val="212121"/>
              </a:solidFill>
              <a:latin typeface="Times" panose="02020603050405020304" pitchFamily="18" charset="0"/>
            </a:endParaRPr>
          </a:p>
          <a:p>
            <a:pPr marL="16916" marR="1029957" indent="-432600">
              <a:spcBef>
                <a:spcPts val="630"/>
              </a:spcBef>
            </a:pPr>
            <a:endParaRPr lang="en-US" dirty="0" smtClean="0">
              <a:solidFill>
                <a:srgbClr val="212121"/>
              </a:solidFill>
              <a:effectLst/>
              <a:latin typeface="Times" panose="02020603050405020304" pitchFamily="18" charset="0"/>
            </a:endParaRPr>
          </a:p>
          <a:p>
            <a:pPr marL="16916" marR="1029957" indent="-432600">
              <a:spcBef>
                <a:spcPts val="630"/>
              </a:spcBef>
              <a:buAutoNum type="arabicPeriod"/>
            </a:pP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First proportional chambers working at 20 bar pressure</a:t>
            </a:r>
          </a:p>
          <a:p>
            <a:pPr marL="16916" marR="1029957" indent="-432600">
              <a:spcBef>
                <a:spcPts val="630"/>
              </a:spcBef>
              <a:buAutoNum type="arabicPeriod"/>
            </a:pPr>
            <a:r>
              <a:rPr lang="en-US" dirty="0" smtClean="0">
                <a:solidFill>
                  <a:srgbClr val="212121"/>
                </a:solidFill>
                <a:effectLst/>
                <a:latin typeface="Times" panose="02020603050405020304" pitchFamily="18" charset="0"/>
              </a:rPr>
              <a:t>Space resolution and scale linearity is better than 50 µm</a:t>
            </a:r>
          </a:p>
          <a:p>
            <a:pPr marL="16916" marR="1029957" indent="-432600">
              <a:spcBef>
                <a:spcPts val="630"/>
              </a:spcBef>
              <a:buAutoNum type="arabicPeriod"/>
            </a:pP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Unclear gas mixture</a:t>
            </a:r>
          </a:p>
          <a:p>
            <a:pPr marL="16916" marR="1029957" indent="-432600">
              <a:spcBef>
                <a:spcPts val="630"/>
              </a:spcBef>
              <a:buAutoNum type="arabicPeriod"/>
            </a:pPr>
            <a:r>
              <a:rPr lang="en-US" dirty="0" smtClean="0">
                <a:solidFill>
                  <a:srgbClr val="212121"/>
                </a:solidFill>
                <a:effectLst/>
                <a:latin typeface="Times" panose="02020603050405020304" pitchFamily="18" charset="0"/>
              </a:rPr>
              <a:t>More than 2000 signals from 20 bar volume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73955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33" y="107092"/>
            <a:ext cx="4171335" cy="49455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449" y="107092"/>
            <a:ext cx="7688648" cy="57664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09413" y="5171988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12121"/>
                </a:solidFill>
                <a:effectLst/>
                <a:latin typeface="Times" panose="02020603050405020304" pitchFamily="18" charset="0"/>
              </a:rPr>
              <a:t>Opening is 800 mm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1631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70" y="82378"/>
            <a:ext cx="8149968" cy="61124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68555" y="5526216"/>
            <a:ext cx="1886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Lord's Supper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0360" y="599989"/>
            <a:ext cx="24678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Forward Detector flange</a:t>
            </a:r>
          </a:p>
          <a:p>
            <a:r>
              <a:rPr lang="en-US" dirty="0" smtClean="0"/>
              <a:t>With</a:t>
            </a:r>
          </a:p>
          <a:p>
            <a:r>
              <a:rPr lang="en-US" dirty="0" smtClean="0"/>
              <a:t>Support structure for </a:t>
            </a:r>
          </a:p>
          <a:p>
            <a:r>
              <a:rPr lang="en-US" dirty="0" smtClean="0"/>
              <a:t>Forward Detector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8741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14" y="200540"/>
            <a:ext cx="4125385" cy="2130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476" y="200540"/>
            <a:ext cx="7464252" cy="4017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8" y="2710247"/>
            <a:ext cx="6005230" cy="40174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71718" y="4364756"/>
            <a:ext cx="3295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029957">
              <a:spcBef>
                <a:spcPts val="630"/>
              </a:spcBef>
            </a:pPr>
            <a:r>
              <a:rPr lang="en-US" dirty="0" smtClean="0">
                <a:solidFill>
                  <a:srgbClr val="212121"/>
                </a:solidFill>
                <a:latin typeface="Times" panose="02020603050405020304" pitchFamily="18" charset="0"/>
              </a:rPr>
              <a:t>Signals from inside</a:t>
            </a:r>
          </a:p>
        </p:txBody>
      </p:sp>
    </p:spTree>
    <p:extLst>
      <p:ext uri="{BB962C8B-B14F-4D97-AF65-F5344CB8AC3E}">
        <p14:creationId xmlns:p14="http://schemas.microsoft.com/office/powerpoint/2010/main" val="3090153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372</Words>
  <Application>Microsoft Office PowerPoint</Application>
  <PresentationFormat>Widescreen</PresentationFormat>
  <Paragraphs>98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lkst</dc:creator>
  <cp:lastModifiedBy>lkst</cp:lastModifiedBy>
  <cp:revision>24</cp:revision>
  <dcterms:created xsi:type="dcterms:W3CDTF">2021-03-29T10:55:59Z</dcterms:created>
  <dcterms:modified xsi:type="dcterms:W3CDTF">2021-03-30T06:14:48Z</dcterms:modified>
</cp:coreProperties>
</file>