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30"/>
  </p:notesMasterIdLst>
  <p:handoutMasterIdLst>
    <p:handoutMasterId r:id="rId31"/>
  </p:handoutMasterIdLst>
  <p:sldIdLst>
    <p:sldId id="334" r:id="rId2"/>
    <p:sldId id="445" r:id="rId3"/>
    <p:sldId id="448" r:id="rId4"/>
    <p:sldId id="469" r:id="rId5"/>
    <p:sldId id="470" r:id="rId6"/>
    <p:sldId id="471" r:id="rId7"/>
    <p:sldId id="472" r:id="rId8"/>
    <p:sldId id="476" r:id="rId9"/>
    <p:sldId id="482" r:id="rId10"/>
    <p:sldId id="474" r:id="rId11"/>
    <p:sldId id="486" r:id="rId12"/>
    <p:sldId id="473" r:id="rId13"/>
    <p:sldId id="477" r:id="rId14"/>
    <p:sldId id="478" r:id="rId15"/>
    <p:sldId id="475" r:id="rId16"/>
    <p:sldId id="480" r:id="rId17"/>
    <p:sldId id="483" r:id="rId18"/>
    <p:sldId id="491" r:id="rId19"/>
    <p:sldId id="442" r:id="rId20"/>
    <p:sldId id="481" r:id="rId21"/>
    <p:sldId id="435" r:id="rId22"/>
    <p:sldId id="487" r:id="rId23"/>
    <p:sldId id="479" r:id="rId24"/>
    <p:sldId id="490" r:id="rId25"/>
    <p:sldId id="489" r:id="rId26"/>
    <p:sldId id="492" r:id="rId27"/>
    <p:sldId id="493" r:id="rId28"/>
    <p:sldId id="392" r:id="rId29"/>
  </p:sldIdLst>
  <p:sldSz cx="9144000" cy="6858000" type="screen4x3"/>
  <p:notesSz cx="9931400" cy="67945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FF83"/>
    <a:srgbClr val="FF3300"/>
    <a:srgbClr val="333399"/>
    <a:srgbClr val="FFA401"/>
    <a:srgbClr val="0000CC"/>
    <a:srgbClr val="1D83FF"/>
    <a:srgbClr val="FF8F8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32" autoAdjust="0"/>
    <p:restoredTop sz="94667" autoAdjust="0"/>
  </p:normalViewPr>
  <p:slideViewPr>
    <p:cSldViewPr>
      <p:cViewPr varScale="1">
        <p:scale>
          <a:sx n="138" d="100"/>
          <a:sy n="138" d="100"/>
        </p:scale>
        <p:origin x="93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513" y="0"/>
            <a:ext cx="43053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3188"/>
            <a:ext cx="4303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513" y="6453188"/>
            <a:ext cx="43053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8318747-08E0-4AAB-9CC3-DF1E039805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1436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3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513" y="0"/>
            <a:ext cx="43053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7075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27388"/>
            <a:ext cx="7947025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Click to edit Master text styles</a:t>
            </a:r>
          </a:p>
          <a:p>
            <a:pPr lvl="1"/>
            <a:r>
              <a:rPr lang="ru-RU" altLang="ru-RU" noProof="0" smtClean="0"/>
              <a:t>Second level</a:t>
            </a:r>
          </a:p>
          <a:p>
            <a:pPr lvl="2"/>
            <a:r>
              <a:rPr lang="ru-RU" altLang="ru-RU" noProof="0" smtClean="0"/>
              <a:t>Third level</a:t>
            </a:r>
          </a:p>
          <a:p>
            <a:pPr lvl="3"/>
            <a:r>
              <a:rPr lang="ru-RU" altLang="ru-RU" noProof="0" smtClean="0"/>
              <a:t>Fourth level</a:t>
            </a:r>
          </a:p>
          <a:p>
            <a:pPr lvl="4"/>
            <a:r>
              <a:rPr lang="ru-RU" altLang="ru-RU" noProof="0" smtClean="0"/>
              <a:t>Fifth level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3188"/>
            <a:ext cx="43037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513" y="6453188"/>
            <a:ext cx="43053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76FFD95-E343-46AF-96EC-24C315523E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54047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F7264B3-7534-42AD-8F77-BE11F2A2AA42}" type="datetime1">
              <a:rPr lang="ru-RU" altLang="ru-RU" smtClean="0"/>
              <a:pPr>
                <a:spcBef>
                  <a:spcPct val="0"/>
                </a:spcBef>
              </a:pPr>
              <a:t>09.03.2020</a:t>
            </a:fld>
            <a:endParaRPr lang="ru-RU" altLang="ru-RU" smtClean="0"/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smtClean="0"/>
              <a:t>А. Васильев</a:t>
            </a:r>
          </a:p>
        </p:txBody>
      </p:sp>
      <p:sp>
        <p:nvSpPr>
          <p:cNvPr id="819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3A5A5D-3FB2-41CF-8FC9-0E3E855473CF}" type="slidenum">
              <a:rPr lang="ru-RU" altLang="ru-RU" smtClean="0"/>
              <a:pPr>
                <a:spcBef>
                  <a:spcPct val="0"/>
                </a:spcBef>
              </a:pPr>
              <a:t>2</a:t>
            </a:fld>
            <a:endParaRPr lang="ru-RU" altLang="ru-RU" smtClean="0"/>
          </a:p>
        </p:txBody>
      </p:sp>
      <p:sp>
        <p:nvSpPr>
          <p:cNvPr id="81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44183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47700" y="2779713"/>
            <a:ext cx="7772400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 flipV="1">
            <a:off x="0" y="6597650"/>
            <a:ext cx="91440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15"/>
          <p:cNvSpPr>
            <a:spLocks noChangeShapeType="1"/>
          </p:cNvSpPr>
          <p:nvPr userDrawn="1"/>
        </p:nvSpPr>
        <p:spPr bwMode="auto">
          <a:xfrm>
            <a:off x="0" y="620713"/>
            <a:ext cx="91440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684213" y="34925"/>
            <a:ext cx="82184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>
              <a:defRPr sz="2400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>
              <a:defRPr sz="2400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>
              <a:defRPr sz="2400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mtClean="0"/>
              <a:t>Click to edit Master title style</a:t>
            </a:r>
          </a:p>
        </p:txBody>
      </p:sp>
      <p:pic>
        <p:nvPicPr>
          <p:cNvPr id="8" name="Picture 17" descr="pnpi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4925"/>
            <a:ext cx="5476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376363"/>
            <a:ext cx="7772400" cy="1371600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ru-RU" altLang="ru-RU" noProof="0" smtClean="0"/>
              <a:t>Click to edit Master title style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3968750"/>
            <a:ext cx="7010400" cy="1600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1900"/>
            </a:lvl1pPr>
          </a:lstStyle>
          <a:p>
            <a:pPr lvl="0"/>
            <a:r>
              <a:rPr lang="ru-RU" altLang="ru-RU" noProof="0" smtClean="0"/>
              <a:t>Click to edit Master subtitle style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P. Kravtsov</a:t>
            </a: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35CBF-936E-4809-AE0A-7B86D86C6A09}" type="datetime1">
              <a:rPr lang="ru-RU" altLang="ru-RU"/>
              <a:pPr>
                <a:defRPr/>
              </a:pPr>
              <a:t>09.03.2020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8282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P. Kravtsov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CDBC9-FFC0-40C0-8AA8-E29299452C0E}" type="datetime1">
              <a:rPr lang="ru-RU" altLang="ru-RU"/>
              <a:pPr>
                <a:defRPr/>
              </a:pPr>
              <a:t>09.03.2020</a:t>
            </a:fld>
            <a:endParaRPr lang="ru-RU" alt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26D5C-434E-48F4-9A2F-A2C21E1594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400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34925"/>
            <a:ext cx="2286000" cy="65262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34925"/>
            <a:ext cx="6705600" cy="65262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P. Kravtsov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467CD-57CA-44B1-ADA1-54FE710AAA9F}" type="datetime1">
              <a:rPr lang="ru-RU" altLang="ru-RU"/>
              <a:pPr>
                <a:defRPr/>
              </a:pPr>
              <a:t>09.03.2020</a:t>
            </a:fld>
            <a:endParaRPr lang="ru-RU" alt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03006-2B94-41EF-A65A-C1FFB59446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0866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4213" y="34925"/>
            <a:ext cx="8218487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657225"/>
            <a:ext cx="4495800" cy="2874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657225"/>
            <a:ext cx="4495800" cy="2874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0" y="3684588"/>
            <a:ext cx="4495800" cy="2876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84588"/>
            <a:ext cx="4495800" cy="2876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P. Kravtsov</a:t>
            </a: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B3C82-639E-46EE-AE12-E94A16AD9982}" type="datetime1">
              <a:rPr lang="ru-RU" altLang="ru-RU"/>
              <a:pPr>
                <a:defRPr/>
              </a:pPr>
              <a:t>09.03.2020</a:t>
            </a:fld>
            <a:endParaRPr lang="ru-RU" altLang="ru-RU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A25FD-CC8A-4F66-A2C9-7218733941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8969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34925"/>
            <a:ext cx="8218487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657225"/>
            <a:ext cx="4495800" cy="5903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57225"/>
            <a:ext cx="4495800" cy="5903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P. Kravtsov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FED87-204B-4997-AE3E-37D2AA92C5E7}" type="datetime1">
              <a:rPr lang="ru-RU" altLang="ru-RU"/>
              <a:pPr>
                <a:defRPr/>
              </a:pPr>
              <a:t>09.03.2020</a:t>
            </a:fld>
            <a:endParaRPr lang="ru-RU" altLang="ru-RU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41050-7798-4001-A326-DF58D1807E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6136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34925"/>
            <a:ext cx="8218487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57225"/>
            <a:ext cx="4495800" cy="5903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657225"/>
            <a:ext cx="4495800" cy="2874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84588"/>
            <a:ext cx="4495800" cy="2876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P. Kravtsov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D56BD-EC62-4F4B-95EB-DD72E77BFD8E}" type="datetime1">
              <a:rPr lang="ru-RU" altLang="ru-RU"/>
              <a:pPr>
                <a:defRPr/>
              </a:pPr>
              <a:t>09.03.2020</a:t>
            </a:fld>
            <a:endParaRPr lang="ru-RU" alt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72388-C4D2-4234-8732-3CE1FF1ED8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4376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34925"/>
            <a:ext cx="8218487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657225"/>
            <a:ext cx="4495800" cy="5903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657225"/>
            <a:ext cx="4495800" cy="2874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84588"/>
            <a:ext cx="4495800" cy="2876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P. Kravtsov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D268D-80BE-459C-BE87-B002C8A37CE3}" type="datetime1">
              <a:rPr lang="ru-RU" altLang="ru-RU"/>
              <a:pPr>
                <a:defRPr/>
              </a:pPr>
              <a:t>09.03.2020</a:t>
            </a:fld>
            <a:endParaRPr lang="ru-RU" alt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151DC-F97E-4FDB-90BD-EC373D2000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3050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P. </a:t>
            </a:r>
            <a:r>
              <a:rPr lang="ru-RU" altLang="ru-RU" err="1"/>
              <a:t>Kravtsov</a:t>
            </a:r>
            <a:endParaRPr lang="ru-RU" alt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00333-3FA7-4DEE-AC37-C682BC290CD9}" type="datetime1">
              <a:rPr lang="ru-RU" altLang="ru-RU"/>
              <a:pPr>
                <a:defRPr/>
              </a:pPr>
              <a:t>09.03.2020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4915B-6317-4FC5-B161-16BAB22A3A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0758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P. Kravtsov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B4FE2-9740-42F7-9F1E-0DBEB46763E7}" type="datetime1">
              <a:rPr lang="ru-RU" altLang="ru-RU"/>
              <a:pPr>
                <a:defRPr/>
              </a:pPr>
              <a:t>09.03.2020</a:t>
            </a:fld>
            <a:endParaRPr lang="ru-RU" alt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29AEF-3B1F-4EC5-AE27-62E2D003D7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2029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57225"/>
            <a:ext cx="4495800" cy="5903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57225"/>
            <a:ext cx="4495800" cy="5903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P. Kravtsov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F3618-132B-4882-8C92-7FC32BFCB7FF}" type="datetime1">
              <a:rPr lang="ru-RU" altLang="ru-RU"/>
              <a:pPr>
                <a:defRPr/>
              </a:pPr>
              <a:t>09.03.2020</a:t>
            </a:fld>
            <a:endParaRPr lang="ru-RU" altLang="ru-RU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3E8A3-C68A-4046-B1BB-78C497EEE6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411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P. Kravtsov</a:t>
            </a: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EA932-E5F7-4FB0-9C16-CE72BFABD35F}" type="datetime1">
              <a:rPr lang="ru-RU" altLang="ru-RU"/>
              <a:pPr>
                <a:defRPr/>
              </a:pPr>
              <a:t>09.03.2020</a:t>
            </a:fld>
            <a:endParaRPr lang="ru-RU" altLang="ru-RU"/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42CDC-F6B9-4FD3-ACC5-F2DA1293D9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4823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P. Kravtsov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B134E-567F-4561-8D38-0EDDFE994212}" type="datetime1">
              <a:rPr lang="ru-RU" altLang="ru-RU"/>
              <a:pPr>
                <a:defRPr/>
              </a:pPr>
              <a:t>09.03.2020</a:t>
            </a:fld>
            <a:endParaRPr lang="ru-RU" alt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33573-F6E4-4EA9-B910-5A510F3E3D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869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P. Kravtsov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1FAFC-C88E-47AB-92BF-DA76F1FE1A5A}" type="datetime1">
              <a:rPr lang="ru-RU" altLang="ru-RU"/>
              <a:pPr>
                <a:defRPr/>
              </a:pPr>
              <a:t>09.03.2020</a:t>
            </a:fld>
            <a:endParaRPr lang="ru-RU" alt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AB195-FEE1-44E3-9DF4-3B06C0F7C4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8814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P. Kravtsov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9126D-2EFD-4F4A-AF49-9582D5E32674}" type="datetime1">
              <a:rPr lang="ru-RU" altLang="ru-RU"/>
              <a:pPr>
                <a:defRPr/>
              </a:pPr>
              <a:t>09.03.2020</a:t>
            </a:fld>
            <a:endParaRPr lang="ru-RU" altLang="ru-RU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92282-418E-402C-85ED-DB624229D6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2771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P. Kravtsov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3CD1B-2F41-40F3-99BC-5844FEF3B0DD}" type="datetime1">
              <a:rPr lang="ru-RU" altLang="ru-RU"/>
              <a:pPr>
                <a:defRPr/>
              </a:pPr>
              <a:t>09.03.2020</a:t>
            </a:fld>
            <a:endParaRPr lang="ru-RU" altLang="ru-RU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4F397-A1A8-46A0-BFD3-151AC15467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735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657225"/>
            <a:ext cx="9144000" cy="590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text styles</a:t>
            </a:r>
          </a:p>
          <a:p>
            <a:pPr lvl="1"/>
            <a:r>
              <a:rPr lang="ru-RU" altLang="ru-RU" smtClean="0"/>
              <a:t>Second level</a:t>
            </a:r>
          </a:p>
          <a:p>
            <a:pPr lvl="2"/>
            <a:r>
              <a:rPr lang="ru-RU" altLang="ru-RU" smtClean="0"/>
              <a:t>Third level</a:t>
            </a:r>
          </a:p>
          <a:p>
            <a:pPr lvl="3"/>
            <a:r>
              <a:rPr lang="ru-RU" altLang="ru-RU" smtClean="0"/>
              <a:t>Fourth level</a:t>
            </a:r>
          </a:p>
          <a:p>
            <a:pPr lvl="4"/>
            <a:r>
              <a:rPr lang="ru-RU" altLang="ru-RU" smtClean="0"/>
              <a:t>Fifth level</a:t>
            </a:r>
          </a:p>
        </p:txBody>
      </p:sp>
      <p:sp>
        <p:nvSpPr>
          <p:cNvPr id="1027" name="Line 5"/>
          <p:cNvSpPr>
            <a:spLocks noChangeShapeType="1"/>
          </p:cNvSpPr>
          <p:nvPr/>
        </p:nvSpPr>
        <p:spPr bwMode="auto">
          <a:xfrm flipV="1">
            <a:off x="0" y="6597650"/>
            <a:ext cx="91440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8" name="Line 11"/>
          <p:cNvSpPr>
            <a:spLocks noChangeShapeType="1"/>
          </p:cNvSpPr>
          <p:nvPr/>
        </p:nvSpPr>
        <p:spPr bwMode="auto">
          <a:xfrm>
            <a:off x="0" y="620713"/>
            <a:ext cx="9144000" cy="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9888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3213" y="6626225"/>
            <a:ext cx="3421062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3600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P. Kravtsov</a:t>
            </a:r>
          </a:p>
        </p:txBody>
      </p:sp>
      <p:sp>
        <p:nvSpPr>
          <p:cNvPr id="7988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97650"/>
            <a:ext cx="16557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3600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C0B4583-77B4-4902-9558-80399E0D25F0}" type="datetime1">
              <a:rPr lang="ru-RU" altLang="ru-RU"/>
              <a:pPr>
                <a:defRPr/>
              </a:pPr>
              <a:t>09.03.2020</a:t>
            </a:fld>
            <a:endParaRPr lang="ru-RU" altLang="ru-RU"/>
          </a:p>
        </p:txBody>
      </p:sp>
      <p:sp>
        <p:nvSpPr>
          <p:cNvPr id="7989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61138"/>
            <a:ext cx="2133600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360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821D3E-911F-45DD-92AD-27F5717BE5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2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34925"/>
            <a:ext cx="82184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title style</a:t>
            </a:r>
          </a:p>
        </p:txBody>
      </p:sp>
      <p:pic>
        <p:nvPicPr>
          <p:cNvPr id="1033" name="Picture 20" descr="pnpi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34925"/>
            <a:ext cx="5476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  <p:sldLayoutId id="2147483914" r:id="rId1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anose="020B0604030504040204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rgbClr val="3366FF"/>
        </a:buClr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rgbClr val="3366FF"/>
        </a:buClr>
        <a:buFont typeface="Wingdings" panose="05000000000000000000" pitchFamily="2" charset="2"/>
        <a:buChar char="q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rgbClr val="3366FF"/>
        </a:buClr>
        <a:buFont typeface="Wingdings" panose="05000000000000000000" pitchFamily="2" charset="2"/>
        <a:buChar char="q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rgbClr val="3366FF"/>
        </a:buClr>
        <a:buFont typeface="Wingdings" panose="05000000000000000000" pitchFamily="2" charset="2"/>
        <a:buChar char="q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rgbClr val="3366FF"/>
        </a:buClr>
        <a:buFont typeface="Wingdings" panose="05000000000000000000" pitchFamily="2" charset="2"/>
        <a:buChar char="q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6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ru-RU" altLang="ru-RU" smtClean="0">
                <a:latin typeface="Arial" panose="020B0604020202020204" pitchFamily="34" charset="0"/>
              </a:rPr>
              <a:t>P. Kravtsov</a:t>
            </a:r>
          </a:p>
        </p:txBody>
      </p:sp>
      <p:sp>
        <p:nvSpPr>
          <p:cNvPr id="6147" name="Date Placeholder 7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A7A604E-6E49-40DC-959E-42F5F15662DF}" type="datetime1">
              <a:rPr lang="ru-RU" altLang="ru-RU" smtClean="0">
                <a:latin typeface="Arial" panose="020B0604020202020204" pitchFamily="34" charset="0"/>
              </a:rPr>
              <a:pPr/>
              <a:t>09.03.2020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6148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406EC9C8-FC55-47FA-A3CE-A85C56C1EEE0}" type="slidenum">
              <a:rPr lang="ru-RU" altLang="ru-RU" smtClean="0">
                <a:latin typeface="Arial" panose="020B0604020202020204" pitchFamily="34" charset="0"/>
              </a:rPr>
              <a:pPr/>
              <a:t>1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ru-RU" smtClean="0"/>
              <a:t>Petersburg Nuclear Physics Institute</a:t>
            </a:r>
            <a:endParaRPr lang="ru-RU" altLang="ru-RU" smtClean="0"/>
          </a:p>
        </p:txBody>
      </p:sp>
      <p:sp>
        <p:nvSpPr>
          <p:cNvPr id="308228" name="Rectangle 4"/>
          <p:cNvSpPr>
            <a:spLocks noChangeArrowheads="1"/>
          </p:cNvSpPr>
          <p:nvPr/>
        </p:nvSpPr>
        <p:spPr bwMode="auto">
          <a:xfrm>
            <a:off x="107950" y="1484313"/>
            <a:ext cx="8928100" cy="3132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2"/>
                </a:solidFill>
                <a:latin typeface="Verdana" panose="020B0604030504040204" pitchFamily="34" charset="0"/>
              </a:defRPr>
            </a:lvl1pPr>
            <a:lvl2pPr>
              <a:defRPr sz="2400">
                <a:solidFill>
                  <a:schemeClr val="tx2"/>
                </a:solidFill>
                <a:latin typeface="Verdana" panose="020B0604030504040204" pitchFamily="34" charset="0"/>
              </a:defRPr>
            </a:lvl2pPr>
            <a:lvl3pPr>
              <a:defRPr sz="2400">
                <a:solidFill>
                  <a:schemeClr val="tx2"/>
                </a:solidFill>
                <a:latin typeface="Verdana" panose="020B0604030504040204" pitchFamily="34" charset="0"/>
              </a:defRPr>
            </a:lvl3pPr>
            <a:lvl4pPr>
              <a:defRPr sz="2400">
                <a:solidFill>
                  <a:schemeClr val="tx2"/>
                </a:solidFill>
                <a:latin typeface="Verdana" panose="020B0604030504040204" pitchFamily="34" charset="0"/>
              </a:defRPr>
            </a:lvl4pPr>
            <a:lvl5pPr>
              <a:defRPr sz="2400">
                <a:solidFill>
                  <a:schemeClr val="tx2"/>
                </a:solidFill>
                <a:latin typeface="Verdana" panose="020B060403050404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anose="020B060403050404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anose="020B060403050404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anose="020B060403050404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ru-RU" sz="3200" b="1" cap="all" dirty="0" smtClean="0"/>
              <a:t>DATA ACQUISITION </a:t>
            </a:r>
          </a:p>
          <a:p>
            <a:pPr algn="ctr" eaLnBrk="1" hangingPunct="1">
              <a:defRPr/>
            </a:pPr>
            <a:r>
              <a:rPr lang="en-US" altLang="ru-RU" sz="3200" b="1" cap="all" dirty="0" smtClean="0"/>
              <a:t>SYSTEM</a:t>
            </a:r>
          </a:p>
          <a:p>
            <a:pPr algn="ctr" eaLnBrk="1" hangingPunct="1">
              <a:defRPr/>
            </a:pPr>
            <a:endParaRPr lang="en-US" altLang="ru-RU" sz="3200" b="1" cap="all" dirty="0"/>
          </a:p>
          <a:p>
            <a:pPr algn="ctr" eaLnBrk="1" hangingPunct="1">
              <a:defRPr/>
            </a:pPr>
            <a:r>
              <a:rPr lang="en-US" altLang="ru-RU" b="1" cap="all" dirty="0" smtClean="0"/>
              <a:t>PRESS experiment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 smtClean="0"/>
              <a:t>Time Projection Chamber</a:t>
            </a:r>
            <a:endParaRPr lang="ru-RU" altLang="en-US" dirty="0" smtClean="0"/>
          </a:p>
        </p:txBody>
      </p:sp>
      <p:sp>
        <p:nvSpPr>
          <p:cNvPr id="922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ru-RU" smtClean="0">
                <a:latin typeface="Arial" panose="020B0604020202020204" pitchFamily="34" charset="0"/>
              </a:rPr>
              <a:t>P. Kravtsov</a:t>
            </a: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9222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99E5B4F-23DA-4B1E-B90E-9A437F6C9E72}" type="datetime1">
              <a:rPr lang="ru-RU" altLang="ru-RU" smtClean="0">
                <a:latin typeface="Arial" panose="020B0604020202020204" pitchFamily="34" charset="0"/>
              </a:rPr>
              <a:pPr/>
              <a:t>09.03.2020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92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3E02F45-30D7-47E2-A520-FD6EF97225FE}" type="slidenum">
              <a:rPr lang="ru-RU" altLang="ru-RU" smtClean="0">
                <a:latin typeface="Arial" panose="020B0604020202020204" pitchFamily="34" charset="0"/>
              </a:rPr>
              <a:pPr/>
              <a:t>10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057" y="3291973"/>
            <a:ext cx="7302351" cy="3269375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6590" y="656692"/>
            <a:ext cx="8119806" cy="2598979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32+1 channels (8 rings)</a:t>
            </a:r>
          </a:p>
          <a:p>
            <a:pPr eaLnBrk="1" hangingPunct="1"/>
            <a:r>
              <a:rPr lang="en-US" altLang="en-US" dirty="0" smtClean="0"/>
              <a:t>100</a:t>
            </a:r>
            <a:r>
              <a:rPr lang="en-US" altLang="en-US" dirty="0" smtClean="0">
                <a:sym typeface="Symbol" panose="05050102010706020507" pitchFamily="18" charset="2"/>
              </a:rPr>
              <a:t>s maximum drift time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Complex trigger logic</a:t>
            </a:r>
          </a:p>
          <a:p>
            <a:pPr eaLnBrk="1" hangingPunct="1"/>
            <a:r>
              <a:rPr lang="en-US" altLang="en-US" dirty="0" smtClean="0"/>
              <a:t>System trigger generation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01689" y="3820881"/>
            <a:ext cx="2210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Anode pad layout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434" y="657137"/>
            <a:ext cx="3205302" cy="320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45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 smtClean="0"/>
              <a:t>TPC electronics</a:t>
            </a:r>
            <a:endParaRPr lang="ru-RU" altLang="en-US" dirty="0" smtClean="0"/>
          </a:p>
        </p:txBody>
      </p:sp>
      <p:sp>
        <p:nvSpPr>
          <p:cNvPr id="922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ru-RU" smtClean="0">
                <a:latin typeface="Arial" panose="020B0604020202020204" pitchFamily="34" charset="0"/>
              </a:rPr>
              <a:t>P. Kravtsov</a:t>
            </a: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9222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99E5B4F-23DA-4B1E-B90E-9A437F6C9E72}" type="datetime1">
              <a:rPr lang="ru-RU" altLang="ru-RU" smtClean="0">
                <a:latin typeface="Arial" panose="020B0604020202020204" pitchFamily="34" charset="0"/>
              </a:rPr>
              <a:pPr/>
              <a:t>09.03.2020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92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3E02F45-30D7-47E2-A520-FD6EF97225FE}" type="slidenum">
              <a:rPr lang="ru-RU" altLang="ru-RU" smtClean="0">
                <a:latin typeface="Arial" panose="020B0604020202020204" pitchFamily="34" charset="0"/>
              </a:rPr>
              <a:pPr/>
              <a:t>11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057" y="3291973"/>
            <a:ext cx="7302351" cy="3269375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806026" y="656692"/>
            <a:ext cx="4302478" cy="254759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1400" dirty="0"/>
              <a:t>DAQ card (</a:t>
            </a:r>
            <a:r>
              <a:rPr lang="en-US" altLang="en-US" sz="1400" dirty="0" smtClean="0"/>
              <a:t>ASF48eP)</a:t>
            </a:r>
            <a:endParaRPr lang="en-US" altLang="en-US" sz="1400" dirty="0"/>
          </a:p>
          <a:p>
            <a:pPr eaLnBrk="1" hangingPunct="1"/>
            <a:r>
              <a:rPr lang="en-US" altLang="en-US" sz="1400" dirty="0" smtClean="0"/>
              <a:t>12 independent readout channels</a:t>
            </a:r>
            <a:endParaRPr lang="en-US" altLang="en-US" sz="1400" dirty="0"/>
          </a:p>
          <a:p>
            <a:pPr eaLnBrk="1" hangingPunct="1"/>
            <a:r>
              <a:rPr lang="en-US" altLang="en-US" sz="1400" dirty="0" smtClean="0"/>
              <a:t>Digital discriminator in each channel</a:t>
            </a:r>
            <a:br>
              <a:rPr lang="en-US" altLang="en-US" sz="1400" dirty="0" smtClean="0"/>
            </a:br>
            <a:r>
              <a:rPr lang="en-US" altLang="en-US" sz="1400" dirty="0" smtClean="0"/>
              <a:t>Single sample or integrated window</a:t>
            </a:r>
          </a:p>
          <a:p>
            <a:pPr eaLnBrk="1" hangingPunct="1"/>
            <a:r>
              <a:rPr lang="en-US" altLang="en-US" sz="1400" dirty="0" smtClean="0"/>
              <a:t>System trigger generation logic</a:t>
            </a:r>
          </a:p>
          <a:p>
            <a:pPr eaLnBrk="1" hangingPunct="1"/>
            <a:r>
              <a:rPr lang="en-US" altLang="en-US" sz="1400" dirty="0" smtClean="0"/>
              <a:t>12-bit 25MHz pipeline FADC </a:t>
            </a:r>
          </a:p>
          <a:p>
            <a:pPr eaLnBrk="1" hangingPunct="1"/>
            <a:r>
              <a:rPr lang="en-US" altLang="en-US" sz="1400" dirty="0" smtClean="0"/>
              <a:t>Common system clock 100MHz</a:t>
            </a:r>
          </a:p>
          <a:p>
            <a:pPr eaLnBrk="1" hangingPunct="1"/>
            <a:r>
              <a:rPr lang="en-US" altLang="en-US" sz="1400" dirty="0" smtClean="0"/>
              <a:t>Memory: </a:t>
            </a:r>
            <a:br>
              <a:rPr lang="en-US" altLang="en-US" sz="1400" dirty="0" smtClean="0"/>
            </a:br>
            <a:r>
              <a:rPr lang="en-US" altLang="en-US" sz="1400" dirty="0" smtClean="0"/>
              <a:t>L1 8k words per channel,</a:t>
            </a:r>
            <a:br>
              <a:rPr lang="en-US" altLang="en-US" sz="1400" dirty="0" smtClean="0"/>
            </a:br>
            <a:r>
              <a:rPr lang="en-US" altLang="en-US" sz="1400" dirty="0" smtClean="0"/>
              <a:t>L2 32k words per card</a:t>
            </a:r>
          </a:p>
        </p:txBody>
      </p:sp>
      <p:sp>
        <p:nvSpPr>
          <p:cNvPr id="3" name="Left-Right Arrow 2"/>
          <p:cNvSpPr/>
          <p:nvPr/>
        </p:nvSpPr>
        <p:spPr bwMode="auto">
          <a:xfrm>
            <a:off x="1434003" y="994781"/>
            <a:ext cx="743793" cy="252028"/>
          </a:xfrm>
          <a:prstGeom prst="leftRightArrow">
            <a:avLst/>
          </a:prstGeom>
          <a:solidFill>
            <a:srgbClr val="1DFF8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5" name="Text Box 98"/>
          <p:cNvSpPr txBox="1">
            <a:spLocks noChangeArrowheads="1"/>
          </p:cNvSpPr>
          <p:nvPr/>
        </p:nvSpPr>
        <p:spPr bwMode="auto">
          <a:xfrm>
            <a:off x="447172" y="725299"/>
            <a:ext cx="990048" cy="8015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DAQ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cs typeface="Arial" pitchFamily="34" charset="0"/>
              </a:rPr>
              <a:t>interface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6" name="Left-Right Arrow 25"/>
          <p:cNvSpPr/>
          <p:nvPr/>
        </p:nvSpPr>
        <p:spPr bwMode="auto">
          <a:xfrm rot="16200000">
            <a:off x="671715" y="1672602"/>
            <a:ext cx="540961" cy="252028"/>
          </a:xfrm>
          <a:prstGeom prst="leftRightArrow">
            <a:avLst/>
          </a:prstGeom>
          <a:solidFill>
            <a:srgbClr val="1DFF8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693947"/>
              </p:ext>
            </p:extLst>
          </p:nvPr>
        </p:nvGraphicFramePr>
        <p:xfrm>
          <a:off x="527167" y="2069097"/>
          <a:ext cx="906836" cy="871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CorelDRAW" r:id="rId4" imgW="563497" imgH="542047" progId="CorelDraw.Graphic.17">
                  <p:embed/>
                </p:oleObj>
              </mc:Choice>
              <mc:Fallback>
                <p:oleObj name="CorelDRAW" r:id="rId4" imgW="563497" imgH="542047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7167" y="2069097"/>
                        <a:ext cx="906836" cy="871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96"/>
          <p:cNvSpPr txBox="1">
            <a:spLocks noChangeArrowheads="1"/>
          </p:cNvSpPr>
          <p:nvPr/>
        </p:nvSpPr>
        <p:spPr bwMode="auto">
          <a:xfrm>
            <a:off x="2169590" y="1997530"/>
            <a:ext cx="1278080" cy="3945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Multi-Channel FADC</a:t>
            </a:r>
          </a:p>
        </p:txBody>
      </p:sp>
      <p:sp>
        <p:nvSpPr>
          <p:cNvPr id="20" name="Text Box 98"/>
          <p:cNvSpPr txBox="1">
            <a:spLocks noChangeArrowheads="1"/>
          </p:cNvSpPr>
          <p:nvPr/>
        </p:nvSpPr>
        <p:spPr bwMode="auto">
          <a:xfrm>
            <a:off x="2169590" y="728701"/>
            <a:ext cx="1278080" cy="1039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Intermediate Memory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FPGA Logic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  <a:cs typeface="Arial" pitchFamily="34" charset="0"/>
              </a:rPr>
              <a:t>Digital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Discriminator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cs typeface="Arial" pitchFamily="34" charset="0"/>
              </a:rPr>
              <a:t>Trigger logic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1" name="Down Arrow 20"/>
          <p:cNvSpPr/>
          <p:nvPr/>
        </p:nvSpPr>
        <p:spPr bwMode="auto">
          <a:xfrm flipV="1">
            <a:off x="2664614" y="3077649"/>
            <a:ext cx="288032" cy="218433"/>
          </a:xfrm>
          <a:prstGeom prst="downArrow">
            <a:avLst/>
          </a:prstGeom>
          <a:solidFill>
            <a:srgbClr val="1DFF8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2" name="Text Box 92"/>
          <p:cNvSpPr txBox="1">
            <a:spLocks noChangeArrowheads="1"/>
          </p:cNvSpPr>
          <p:nvPr/>
        </p:nvSpPr>
        <p:spPr bwMode="auto">
          <a:xfrm>
            <a:off x="2169590" y="2620217"/>
            <a:ext cx="1278080" cy="457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  <a:cs typeface="Arial" pitchFamily="34" charset="0"/>
              </a:rPr>
              <a:t>Front-end</a:t>
            </a: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33</a:t>
            </a: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channels</a:t>
            </a:r>
          </a:p>
        </p:txBody>
      </p:sp>
      <p:sp>
        <p:nvSpPr>
          <p:cNvPr id="23" name="Down Arrow 22"/>
          <p:cNvSpPr/>
          <p:nvPr/>
        </p:nvSpPr>
        <p:spPr bwMode="auto">
          <a:xfrm flipV="1">
            <a:off x="2664614" y="2391164"/>
            <a:ext cx="288032" cy="218433"/>
          </a:xfrm>
          <a:prstGeom prst="downArrow">
            <a:avLst/>
          </a:prstGeom>
          <a:solidFill>
            <a:srgbClr val="1DFF8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7" name="Down Arrow 26"/>
          <p:cNvSpPr/>
          <p:nvPr/>
        </p:nvSpPr>
        <p:spPr bwMode="auto">
          <a:xfrm flipV="1">
            <a:off x="2664614" y="1779096"/>
            <a:ext cx="288032" cy="218433"/>
          </a:xfrm>
          <a:prstGeom prst="downArrow">
            <a:avLst/>
          </a:prstGeom>
          <a:solidFill>
            <a:srgbClr val="1DFF8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H="1" flipV="1">
            <a:off x="1434003" y="915239"/>
            <a:ext cx="743793" cy="1328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>
          <a:xfrm>
            <a:off x="1456701" y="660024"/>
            <a:ext cx="7210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cs typeface="Arial" pitchFamily="34" charset="0"/>
              </a:rPr>
              <a:t>Trigger</a:t>
            </a:r>
            <a:endParaRPr lang="ru-RU" sz="1200" dirty="0"/>
          </a:p>
        </p:txBody>
      </p:sp>
      <p:sp>
        <p:nvSpPr>
          <p:cNvPr id="15" name="Rectangle 14"/>
          <p:cNvSpPr/>
          <p:nvPr/>
        </p:nvSpPr>
        <p:spPr>
          <a:xfrm>
            <a:off x="6444208" y="3276779"/>
            <a:ext cx="25381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None/>
            </a:pPr>
            <a:r>
              <a:rPr lang="en-US" altLang="en-US" sz="1400" dirty="0">
                <a:sym typeface="Symbol" panose="05050102010706020507" pitchFamily="18" charset="2"/>
              </a:rPr>
              <a:t>Data rate </a:t>
            </a:r>
            <a:r>
              <a:rPr lang="en-US" altLang="en-US" sz="1400" dirty="0" smtClean="0">
                <a:sym typeface="Symbol" panose="05050102010706020507" pitchFamily="18" charset="2"/>
              </a:rPr>
              <a:t>(50Hz trigger): </a:t>
            </a:r>
          </a:p>
          <a:p>
            <a:pPr marL="0" indent="0" eaLnBrk="1" hangingPunct="1">
              <a:buNone/>
            </a:pPr>
            <a:r>
              <a:rPr lang="en-US" altLang="en-US" sz="1400" dirty="0" smtClean="0">
                <a:sym typeface="Symbol" panose="05050102010706020507" pitchFamily="18" charset="2"/>
              </a:rPr>
              <a:t>10 </a:t>
            </a:r>
            <a:r>
              <a:rPr lang="en-US" altLang="en-US" sz="1400" dirty="0" err="1" smtClean="0">
                <a:sym typeface="Symbol" panose="05050102010706020507" pitchFamily="18" charset="2"/>
              </a:rPr>
              <a:t>Mbyte</a:t>
            </a:r>
            <a:r>
              <a:rPr lang="en-US" altLang="en-US" sz="1400" dirty="0" smtClean="0">
                <a:sym typeface="Symbol" panose="05050102010706020507" pitchFamily="18" charset="2"/>
              </a:rPr>
              <a:t>/s (</a:t>
            </a:r>
            <a:r>
              <a:rPr lang="en-US" altLang="en-US" sz="1400" dirty="0" err="1" smtClean="0">
                <a:sym typeface="Symbol" panose="05050102010706020507" pitchFamily="18" charset="2"/>
              </a:rPr>
              <a:t>avg</a:t>
            </a:r>
            <a:r>
              <a:rPr lang="en-US" altLang="en-US" sz="1400" dirty="0" smtClean="0">
                <a:sym typeface="Symbol" panose="05050102010706020507" pitchFamily="18" charset="2"/>
              </a:rPr>
              <a:t>)</a:t>
            </a:r>
          </a:p>
          <a:p>
            <a:pPr eaLnBrk="1" hangingPunct="1"/>
            <a:r>
              <a:rPr lang="en-US" altLang="en-US" sz="1400" dirty="0" smtClean="0">
                <a:sym typeface="Symbol" panose="05050102010706020507" pitchFamily="18" charset="2"/>
              </a:rPr>
              <a:t>40 </a:t>
            </a:r>
            <a:r>
              <a:rPr lang="en-US" altLang="en-US" sz="1400" dirty="0" err="1" smtClean="0">
                <a:sym typeface="Symbol" panose="05050102010706020507" pitchFamily="18" charset="2"/>
              </a:rPr>
              <a:t>Mbyte</a:t>
            </a:r>
            <a:r>
              <a:rPr lang="en-US" altLang="en-US" sz="1400" dirty="0" smtClean="0">
                <a:sym typeface="Symbol" panose="05050102010706020507" pitchFamily="18" charset="2"/>
              </a:rPr>
              <a:t>/s (peak)</a:t>
            </a:r>
            <a:endParaRPr lang="en-US" altLang="en-US" sz="140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052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ASF48eP </a:t>
            </a:r>
            <a:r>
              <a:rPr lang="en-US" dirty="0"/>
              <a:t>diagram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P. Kravtsov</a:t>
            </a:r>
            <a:endParaRPr lang="ru-RU" alt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7E00333-3FA7-4DEE-AC37-C682BC290CD9}" type="datetime1">
              <a:rPr lang="ru-RU" altLang="ru-RU" smtClean="0"/>
              <a:pPr>
                <a:defRPr/>
              </a:pPr>
              <a:t>09.03.2020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4915B-6317-4FC5-B161-16BAB22A3AFB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8919" y="980779"/>
            <a:ext cx="9515435" cy="53285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7848364" y="2060848"/>
            <a:ext cx="1188132" cy="75608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696236" y="2168860"/>
            <a:ext cx="864096" cy="4320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858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ASF48eP signal processing (single channel)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P. Kravtsov</a:t>
            </a:r>
            <a:endParaRPr lang="ru-RU" alt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7E00333-3FA7-4DEE-AC37-C682BC290CD9}" type="datetime1">
              <a:rPr lang="ru-RU" altLang="ru-RU" smtClean="0"/>
              <a:pPr>
                <a:defRPr/>
              </a:pPr>
              <a:t>09.03.2020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4915B-6317-4FC5-B161-16BAB22A3AFB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4" y="946913"/>
            <a:ext cx="9137874" cy="512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09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ASF48eP signal processing </a:t>
            </a:r>
            <a:r>
              <a:rPr lang="en-US" dirty="0" smtClean="0"/>
              <a:t>(integration window)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P. Kravtsov</a:t>
            </a:r>
            <a:endParaRPr lang="ru-RU" alt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7E00333-3FA7-4DEE-AC37-C682BC290CD9}" type="datetime1">
              <a:rPr lang="ru-RU" altLang="ru-RU" smtClean="0"/>
              <a:pPr>
                <a:defRPr/>
              </a:pPr>
              <a:t>09.03.2020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4915B-6317-4FC5-B161-16BAB22A3AFB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908720"/>
            <a:ext cx="903157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02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 smtClean="0"/>
              <a:t>Beam counters electronics</a:t>
            </a:r>
            <a:endParaRPr lang="ru-RU" altLang="en-US" dirty="0" smtClean="0"/>
          </a:p>
        </p:txBody>
      </p:sp>
      <p:sp>
        <p:nvSpPr>
          <p:cNvPr id="922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ru-RU" smtClean="0">
                <a:latin typeface="Arial" panose="020B0604020202020204" pitchFamily="34" charset="0"/>
              </a:rPr>
              <a:t>P. Kravtsov</a:t>
            </a: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9222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99E5B4F-23DA-4B1E-B90E-9A437F6C9E72}" type="datetime1">
              <a:rPr lang="ru-RU" altLang="ru-RU" smtClean="0">
                <a:latin typeface="Arial" panose="020B0604020202020204" pitchFamily="34" charset="0"/>
              </a:rPr>
              <a:pPr/>
              <a:t>09.03.2020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92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3E02F45-30D7-47E2-A520-FD6EF97225FE}" type="slidenum">
              <a:rPr lang="ru-RU" altLang="ru-RU" smtClean="0">
                <a:latin typeface="Arial" panose="020B0604020202020204" pitchFamily="34" charset="0"/>
              </a:rPr>
              <a:pPr/>
              <a:t>15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057" y="3291973"/>
            <a:ext cx="7302351" cy="3269375"/>
          </a:xfrm>
          <a:prstGeom prst="rect">
            <a:avLst/>
          </a:prstGeom>
        </p:spPr>
      </p:pic>
      <p:sp>
        <p:nvSpPr>
          <p:cNvPr id="10" name="Text Box 98"/>
          <p:cNvSpPr txBox="1">
            <a:spLocks noChangeArrowheads="1"/>
          </p:cNvSpPr>
          <p:nvPr/>
        </p:nvSpPr>
        <p:spPr bwMode="auto">
          <a:xfrm>
            <a:off x="2177796" y="980728"/>
            <a:ext cx="1278080" cy="8015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Intermediate Memory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FPGA Logic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  <a:cs typeface="Arial" pitchFamily="34" charset="0"/>
              </a:rPr>
              <a:t>Beam Monitor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4" name="Down Arrow 23"/>
          <p:cNvSpPr/>
          <p:nvPr/>
        </p:nvSpPr>
        <p:spPr bwMode="auto">
          <a:xfrm flipV="1">
            <a:off x="2672820" y="1770407"/>
            <a:ext cx="288032" cy="218433"/>
          </a:xfrm>
          <a:prstGeom prst="downArrow">
            <a:avLst/>
          </a:prstGeom>
          <a:solidFill>
            <a:srgbClr val="1DFF8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3" name="Left-Right Arrow 2"/>
          <p:cNvSpPr/>
          <p:nvPr/>
        </p:nvSpPr>
        <p:spPr bwMode="auto">
          <a:xfrm>
            <a:off x="1691680" y="1255498"/>
            <a:ext cx="486116" cy="252028"/>
          </a:xfrm>
          <a:prstGeom prst="leftRightArrow">
            <a:avLst/>
          </a:prstGeom>
          <a:solidFill>
            <a:srgbClr val="1DFF8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5" name="Text Box 98"/>
          <p:cNvSpPr txBox="1">
            <a:spLocks noChangeArrowheads="1"/>
          </p:cNvSpPr>
          <p:nvPr/>
        </p:nvSpPr>
        <p:spPr bwMode="auto">
          <a:xfrm>
            <a:off x="701632" y="989417"/>
            <a:ext cx="990048" cy="8015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DAQ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cs typeface="Arial" pitchFamily="34" charset="0"/>
              </a:rPr>
              <a:t>interface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6" name="Left-Right Arrow 25"/>
          <p:cNvSpPr/>
          <p:nvPr/>
        </p:nvSpPr>
        <p:spPr bwMode="auto">
          <a:xfrm rot="16200000">
            <a:off x="926175" y="1936720"/>
            <a:ext cx="540961" cy="252028"/>
          </a:xfrm>
          <a:prstGeom prst="leftRightArrow">
            <a:avLst/>
          </a:prstGeom>
          <a:solidFill>
            <a:srgbClr val="1DFF8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987158"/>
              </p:ext>
            </p:extLst>
          </p:nvPr>
        </p:nvGraphicFramePr>
        <p:xfrm>
          <a:off x="781627" y="2333215"/>
          <a:ext cx="906836" cy="871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CorelDRAW" r:id="rId4" imgW="563497" imgH="542047" progId="CorelDraw.Graphic.17">
                  <p:embed/>
                </p:oleObj>
              </mc:Choice>
              <mc:Fallback>
                <p:oleObj name="CorelDRAW" r:id="rId4" imgW="563497" imgH="542047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1627" y="2333215"/>
                        <a:ext cx="906836" cy="871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Down Arrow 27"/>
          <p:cNvSpPr/>
          <p:nvPr/>
        </p:nvSpPr>
        <p:spPr bwMode="auto">
          <a:xfrm flipV="1">
            <a:off x="3106136" y="1778116"/>
            <a:ext cx="288032" cy="218433"/>
          </a:xfrm>
          <a:prstGeom prst="downArrow">
            <a:avLst/>
          </a:prstGeom>
          <a:solidFill>
            <a:srgbClr val="1DFF8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9" name="Down Arrow 28"/>
          <p:cNvSpPr/>
          <p:nvPr/>
        </p:nvSpPr>
        <p:spPr bwMode="auto">
          <a:xfrm flipV="1">
            <a:off x="2242715" y="1783021"/>
            <a:ext cx="288032" cy="218433"/>
          </a:xfrm>
          <a:prstGeom prst="downArrow">
            <a:avLst/>
          </a:prstGeom>
          <a:solidFill>
            <a:srgbClr val="1DFF8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77796" y="1988840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S1</a:t>
            </a:r>
            <a:endParaRPr lang="ru-RU" sz="1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592348" y="1996549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S2</a:t>
            </a:r>
            <a:endParaRPr lang="ru-RU" sz="1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018119" y="2005099"/>
            <a:ext cx="441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S3</a:t>
            </a:r>
            <a:endParaRPr lang="ru-RU" sz="1400" b="1" dirty="0"/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4437016" y="656692"/>
            <a:ext cx="4671488" cy="2547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 dirty="0" smtClean="0"/>
              <a:t>DAQ card (ASF48eP)</a:t>
            </a:r>
          </a:p>
          <a:p>
            <a:pPr eaLnBrk="1" hangingPunct="1"/>
            <a:r>
              <a:rPr lang="en-US" altLang="en-US" sz="1400" dirty="0" smtClean="0"/>
              <a:t>800MHz sampling clock (1.25ns resolution)</a:t>
            </a:r>
          </a:p>
          <a:p>
            <a:pPr eaLnBrk="1" hangingPunct="1"/>
            <a:r>
              <a:rPr lang="en-US" altLang="en-US" sz="1400" dirty="0" smtClean="0"/>
              <a:t>Common system clock 100MHz</a:t>
            </a:r>
          </a:p>
          <a:p>
            <a:pPr eaLnBrk="1" hangingPunct="1"/>
            <a:r>
              <a:rPr lang="en-US" altLang="en-US" sz="1400" dirty="0" smtClean="0"/>
              <a:t>Memory: </a:t>
            </a:r>
            <a:br>
              <a:rPr lang="en-US" altLang="en-US" sz="1400" dirty="0" smtClean="0"/>
            </a:br>
            <a:r>
              <a:rPr lang="en-US" altLang="en-US" sz="1400" dirty="0" smtClean="0"/>
              <a:t>L1 64 words per channel,</a:t>
            </a:r>
            <a:br>
              <a:rPr lang="en-US" altLang="en-US" sz="1400" dirty="0" smtClean="0"/>
            </a:br>
            <a:r>
              <a:rPr lang="en-US" altLang="en-US" sz="1400" dirty="0" smtClean="0"/>
              <a:t>L2 8k words per card</a:t>
            </a:r>
            <a:br>
              <a:rPr lang="en-US" altLang="en-US" sz="1400" dirty="0" smtClean="0"/>
            </a:br>
            <a:r>
              <a:rPr lang="en-US" altLang="en-US" sz="1400" dirty="0" smtClean="0"/>
              <a:t>(1000</a:t>
            </a:r>
            <a:r>
              <a:rPr lang="en-US" altLang="en-US" sz="1400" dirty="0" smtClean="0">
                <a:sym typeface="Symbol" panose="05050102010706020507" pitchFamily="18" charset="2"/>
              </a:rPr>
              <a:t>s at 2MHz beam intensity)</a:t>
            </a:r>
          </a:p>
          <a:p>
            <a:pPr marL="0" indent="0" eaLnBrk="1" hangingPunct="1">
              <a:buNone/>
            </a:pPr>
            <a:r>
              <a:rPr lang="en-US" altLang="en-US" sz="1400" dirty="0" smtClean="0">
                <a:sym typeface="Symbol" panose="05050102010706020507" pitchFamily="18" charset="2"/>
              </a:rPr>
              <a:t>Data rate (2MHz beam): 0.1Mbyte/s per counter</a:t>
            </a:r>
            <a:endParaRPr lang="en-US" altLang="en-US" sz="1400" dirty="0" smtClean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8204" y="5250330"/>
            <a:ext cx="2640300" cy="85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07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whole DAQ electronics layout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P. Kravtsov</a:t>
            </a:r>
            <a:endParaRPr lang="ru-RU" alt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7E00333-3FA7-4DEE-AC37-C682BC290CD9}" type="datetime1">
              <a:rPr lang="ru-RU" altLang="ru-RU" smtClean="0"/>
              <a:pPr>
                <a:defRPr/>
              </a:pPr>
              <a:t>09.03.2020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4915B-6317-4FC5-B161-16BAB22A3AFB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683084"/>
            <a:ext cx="8018938" cy="587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24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DAQ data flow layout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P. Kravtsov</a:t>
            </a:r>
            <a:endParaRPr lang="ru-RU" alt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7E00333-3FA7-4DEE-AC37-C682BC290CD9}" type="datetime1">
              <a:rPr lang="ru-RU" altLang="ru-RU" smtClean="0"/>
              <a:pPr>
                <a:defRPr/>
              </a:pPr>
              <a:t>09.03.2020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4915B-6317-4FC5-B161-16BAB22A3AFB}" type="slidenum">
              <a:rPr lang="ru-RU" altLang="ru-RU" smtClean="0"/>
              <a:pPr>
                <a:defRPr/>
              </a:pPr>
              <a:t>17</a:t>
            </a:fld>
            <a:endParaRPr lang="ru-RU" alt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74" y="692696"/>
            <a:ext cx="8247782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747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DAQ hardware status</a:t>
            </a:r>
            <a:endParaRPr lang="ru-RU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2457664"/>
              </p:ext>
            </p:extLst>
          </p:nvPr>
        </p:nvGraphicFramePr>
        <p:xfrm>
          <a:off x="611560" y="692696"/>
          <a:ext cx="8028247" cy="58521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23692"/>
                <a:gridCol w="1692188"/>
                <a:gridCol w="1620180"/>
                <a:gridCol w="1692187"/>
              </a:tblGrid>
              <a:tr h="234131">
                <a:tc>
                  <a:txBody>
                    <a:bodyPr/>
                    <a:lstStyle/>
                    <a:p>
                      <a:r>
                        <a:rPr lang="en-US" dirty="0" smtClean="0"/>
                        <a:t>Hardware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Design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Production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Firmware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4131">
                <a:tc>
                  <a:txBody>
                    <a:bodyPr/>
                    <a:lstStyle/>
                    <a:p>
                      <a:r>
                        <a:rPr lang="en-US" dirty="0" smtClean="0"/>
                        <a:t>Forward</a:t>
                      </a:r>
                      <a:r>
                        <a:rPr lang="en-US" baseline="0" dirty="0" smtClean="0"/>
                        <a:t> tracker </a:t>
                      </a:r>
                    </a:p>
                    <a:p>
                      <a:r>
                        <a:rPr lang="en-US" baseline="0" dirty="0" smtClean="0"/>
                        <a:t>preamplifier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ru-RU" sz="1800" b="1" dirty="0" smtClean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 progress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131">
                <a:tc>
                  <a:txBody>
                    <a:bodyPr/>
                    <a:lstStyle/>
                    <a:p>
                      <a:r>
                        <a:rPr lang="en-US" dirty="0" smtClean="0"/>
                        <a:t>Forward</a:t>
                      </a:r>
                      <a:r>
                        <a:rPr lang="en-US" baseline="0" dirty="0" smtClean="0"/>
                        <a:t> tracker </a:t>
                      </a:r>
                    </a:p>
                    <a:p>
                      <a:r>
                        <a:rPr lang="en-US" baseline="0" dirty="0" smtClean="0"/>
                        <a:t>digitizer (ASF48et)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ru-RU" sz="1800" b="1" dirty="0" smtClean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ru-RU" sz="1800" b="1" dirty="0" smtClean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ru-RU" sz="1800" b="1" dirty="0" smtClean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131">
                <a:tc>
                  <a:txBody>
                    <a:bodyPr/>
                    <a:lstStyle/>
                    <a:p>
                      <a:r>
                        <a:rPr lang="en-US" dirty="0" smtClean="0"/>
                        <a:t>TPC </a:t>
                      </a:r>
                    </a:p>
                    <a:p>
                      <a:r>
                        <a:rPr lang="en-US" dirty="0" smtClean="0"/>
                        <a:t>preamplifier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131">
                <a:tc>
                  <a:txBody>
                    <a:bodyPr/>
                    <a:lstStyle/>
                    <a:p>
                      <a:r>
                        <a:rPr lang="en-US" dirty="0" smtClean="0"/>
                        <a:t>TPC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digitizer (ASF48eP)</a:t>
                      </a:r>
                      <a:endParaRPr lang="ru-RU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800" b="1" dirty="0" smtClean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ru-RU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800" b="1" dirty="0" smtClean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ru-RU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 progress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131">
                <a:tc>
                  <a:txBody>
                    <a:bodyPr/>
                    <a:lstStyle/>
                    <a:p>
                      <a:r>
                        <a:rPr lang="en-US" dirty="0" smtClean="0"/>
                        <a:t>Beam monitor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ru-RU" sz="1800" b="1" dirty="0" smtClean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 progress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 progress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131">
                <a:tc>
                  <a:txBody>
                    <a:bodyPr/>
                    <a:lstStyle/>
                    <a:p>
                      <a:r>
                        <a:rPr lang="en-US" altLang="en-US" dirty="0" smtClean="0"/>
                        <a:t>Beam position monitor</a:t>
                      </a:r>
                    </a:p>
                    <a:p>
                      <a:r>
                        <a:rPr lang="en-US" dirty="0" smtClean="0"/>
                        <a:t>preamplifier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ru-RU" sz="1800" b="1" dirty="0" smtClean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 progress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131">
                <a:tc>
                  <a:txBody>
                    <a:bodyPr/>
                    <a:lstStyle/>
                    <a:p>
                      <a:r>
                        <a:rPr lang="en-US" altLang="en-US" dirty="0" smtClean="0"/>
                        <a:t>Beam position monitor</a:t>
                      </a:r>
                    </a:p>
                    <a:p>
                      <a:r>
                        <a:rPr lang="en-US" dirty="0" smtClean="0"/>
                        <a:t>digitizer</a:t>
                      </a:r>
                      <a:endParaRPr lang="ru-RU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ru-RU" sz="1800" b="1" dirty="0" smtClean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ru-RU" sz="1800" b="1" dirty="0" smtClean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 progress</a:t>
                      </a:r>
                      <a:endParaRPr lang="ru-RU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131">
                <a:tc>
                  <a:txBody>
                    <a:bodyPr/>
                    <a:lstStyle/>
                    <a:p>
                      <a:r>
                        <a:rPr lang="en-US" dirty="0" smtClean="0"/>
                        <a:t>Beam intensity monitor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preamplifier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800" b="1" dirty="0" smtClean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ru-RU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800" b="1" dirty="0" smtClean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ru-RU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131">
                <a:tc>
                  <a:txBody>
                    <a:bodyPr/>
                    <a:lstStyle/>
                    <a:p>
                      <a:r>
                        <a:rPr lang="en-US" dirty="0" smtClean="0"/>
                        <a:t>Beam intensity monitor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digitizer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ru-RU" sz="1800" b="1" dirty="0" smtClean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ru-RU" sz="1800" b="1" dirty="0" smtClean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ru-RU" sz="1800" b="1" dirty="0" smtClean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P. Kravtsov</a:t>
            </a:r>
            <a:endParaRPr lang="ru-RU" alt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7E00333-3FA7-4DEE-AC37-C682BC290CD9}" type="datetime1">
              <a:rPr lang="ru-RU" altLang="ru-RU" smtClean="0"/>
              <a:pPr>
                <a:defRPr/>
              </a:pPr>
              <a:t>09.03.2020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4915B-6317-4FC5-B161-16BAB22A3AFB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4089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Data acquisition software</a:t>
            </a:r>
            <a:endParaRPr lang="ru-RU" altLang="ru-RU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971550" y="1268413"/>
            <a:ext cx="8172450" cy="5292725"/>
          </a:xfrm>
        </p:spPr>
        <p:txBody>
          <a:bodyPr/>
          <a:lstStyle/>
          <a:p>
            <a:pPr eaLnBrk="1" hangingPunct="1"/>
            <a:r>
              <a:rPr lang="en-US" altLang="ru-RU" dirty="0" smtClean="0"/>
              <a:t>ASF48 test software</a:t>
            </a:r>
          </a:p>
          <a:p>
            <a:pPr eaLnBrk="1" hangingPunct="1"/>
            <a:r>
              <a:rPr lang="en-US" altLang="ru-RU" dirty="0" smtClean="0"/>
              <a:t>Full scale DAQ software b</a:t>
            </a:r>
            <a:r>
              <a:rPr lang="en-US" altLang="en-US" dirty="0" smtClean="0"/>
              <a:t>ased on MIDAS </a:t>
            </a:r>
            <a:br>
              <a:rPr lang="en-US" altLang="en-US" dirty="0" smtClean="0"/>
            </a:br>
            <a:r>
              <a:rPr lang="en-US" altLang="en-US" dirty="0" smtClean="0"/>
              <a:t>(</a:t>
            </a:r>
            <a:r>
              <a:rPr lang="en-US" altLang="en-US" dirty="0" smtClean="0">
                <a:solidFill>
                  <a:srgbClr val="FF0000"/>
                </a:solidFill>
              </a:rPr>
              <a:t>M</a:t>
            </a:r>
            <a:r>
              <a:rPr lang="en-US" altLang="en-US" dirty="0" smtClean="0"/>
              <a:t>aximum </a:t>
            </a:r>
            <a:r>
              <a:rPr lang="en-US" altLang="en-US" dirty="0" smtClean="0">
                <a:solidFill>
                  <a:srgbClr val="FF0000"/>
                </a:solidFill>
              </a:rPr>
              <a:t>I</a:t>
            </a:r>
            <a:r>
              <a:rPr lang="en-US" altLang="en-US" dirty="0" smtClean="0"/>
              <a:t>ntegrated </a:t>
            </a:r>
            <a:r>
              <a:rPr lang="en-US" altLang="en-US" dirty="0" smtClean="0">
                <a:solidFill>
                  <a:srgbClr val="FF0000"/>
                </a:solidFill>
              </a:rPr>
              <a:t>D</a:t>
            </a:r>
            <a:r>
              <a:rPr lang="en-US" altLang="en-US" dirty="0" smtClean="0"/>
              <a:t>ata </a:t>
            </a:r>
            <a:r>
              <a:rPr lang="en-US" altLang="en-US" dirty="0" smtClean="0">
                <a:solidFill>
                  <a:srgbClr val="FF0000"/>
                </a:solidFill>
              </a:rPr>
              <a:t>A</a:t>
            </a:r>
            <a:r>
              <a:rPr lang="en-US" altLang="en-US" dirty="0" smtClean="0"/>
              <a:t>cquisition </a:t>
            </a:r>
            <a:r>
              <a:rPr lang="en-US" altLang="en-US" dirty="0" smtClean="0">
                <a:solidFill>
                  <a:srgbClr val="FF0000"/>
                </a:solidFill>
              </a:rPr>
              <a:t>S</a:t>
            </a:r>
            <a:r>
              <a:rPr lang="en-US" altLang="en-US" dirty="0" smtClean="0"/>
              <a:t>ystem)</a:t>
            </a:r>
            <a:br>
              <a:rPr lang="en-US" altLang="en-US" dirty="0" smtClean="0"/>
            </a:br>
            <a:r>
              <a:rPr lang="en-US" altLang="ru-RU" dirty="0" smtClean="0">
                <a:solidFill>
                  <a:srgbClr val="1D83FF"/>
                </a:solidFill>
              </a:rPr>
              <a:t>http://midas.psi.ch</a:t>
            </a:r>
            <a:endParaRPr lang="en-US" altLang="en-US" dirty="0" smtClean="0">
              <a:solidFill>
                <a:srgbClr val="1D83FF"/>
              </a:solidFill>
            </a:endParaRPr>
          </a:p>
          <a:p>
            <a:pPr lvl="1" eaLnBrk="1" hangingPunct="1"/>
            <a:r>
              <a:rPr lang="en-US" altLang="ru-RU" dirty="0" smtClean="0"/>
              <a:t>Flexible distributed DAQ system</a:t>
            </a:r>
          </a:p>
          <a:p>
            <a:pPr lvl="1" eaLnBrk="1" hangingPunct="1"/>
            <a:r>
              <a:rPr lang="en-US" altLang="ru-RU" dirty="0" smtClean="0"/>
              <a:t>Web interface for run control and monitoring</a:t>
            </a:r>
          </a:p>
          <a:p>
            <a:pPr lvl="1" eaLnBrk="1" hangingPunct="1"/>
            <a:r>
              <a:rPr lang="en-US" altLang="ru-RU" dirty="0" smtClean="0"/>
              <a:t>Data transfer / logging capability</a:t>
            </a:r>
          </a:p>
          <a:p>
            <a:pPr lvl="1" eaLnBrk="1" hangingPunct="1"/>
            <a:r>
              <a:rPr lang="en-US" altLang="ru-RU" dirty="0" smtClean="0"/>
              <a:t>Online data monitoring</a:t>
            </a:r>
          </a:p>
          <a:p>
            <a:pPr lvl="1" eaLnBrk="1" hangingPunct="1"/>
            <a:r>
              <a:rPr lang="en-US" altLang="ru-RU" dirty="0" smtClean="0"/>
              <a:t>Online database</a:t>
            </a:r>
          </a:p>
          <a:p>
            <a:pPr lvl="1" eaLnBrk="1" hangingPunct="1"/>
            <a:r>
              <a:rPr lang="en-US" altLang="ru-RU" dirty="0" smtClean="0"/>
              <a:t>Message logging</a:t>
            </a:r>
          </a:p>
          <a:p>
            <a:pPr lvl="1" eaLnBrk="1" hangingPunct="1"/>
            <a:r>
              <a:rPr lang="en-US" altLang="ru-RU" dirty="0" smtClean="0"/>
              <a:t>Alarms</a:t>
            </a:r>
          </a:p>
          <a:p>
            <a:pPr lvl="1" eaLnBrk="1" hangingPunct="1"/>
            <a:endParaRPr lang="ru-RU" altLang="ru-RU" dirty="0" smtClean="0"/>
          </a:p>
        </p:txBody>
      </p:sp>
      <p:sp>
        <p:nvSpPr>
          <p:cNvPr id="4096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ru-RU" altLang="ru-RU" smtClean="0">
                <a:latin typeface="Arial" panose="020B0604020202020204" pitchFamily="34" charset="0"/>
              </a:rPr>
              <a:t>P. Kravtsov</a:t>
            </a:r>
          </a:p>
        </p:txBody>
      </p:sp>
      <p:sp>
        <p:nvSpPr>
          <p:cNvPr id="40965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2793CA6-C567-4BF5-9641-0178CAF29425}" type="datetime1">
              <a:rPr lang="ru-RU" altLang="ru-RU" smtClean="0">
                <a:latin typeface="Arial" panose="020B0604020202020204" pitchFamily="34" charset="0"/>
              </a:rPr>
              <a:pPr/>
              <a:t>09.03.2020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409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827394D4-B533-4E40-BBF7-EB2A4F44A188}" type="slidenum">
              <a:rPr lang="ru-RU" altLang="ru-RU" smtClean="0">
                <a:latin typeface="Arial" panose="020B0604020202020204" pitchFamily="34" charset="0"/>
              </a:rPr>
              <a:pPr/>
              <a:t>19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3366FF"/>
              </a:buClr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FF"/>
              </a:buClr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FF"/>
              </a:buClr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FF"/>
              </a:buClr>
              <a:buFont typeface="Wingdings" panose="05000000000000000000" pitchFamily="2" charset="2"/>
              <a:buChar char="q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3366FF"/>
              </a:buClr>
              <a:buFont typeface="Wingdings" panose="05000000000000000000" pitchFamily="2" charset="2"/>
              <a:buChar char="q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ru-RU" sz="1400" smtClean="0">
                <a:latin typeface="Arial" panose="020B0604020202020204" pitchFamily="34" charset="0"/>
              </a:rPr>
              <a:t>P. Kravtsov</a:t>
            </a:r>
            <a:endParaRPr lang="ru-RU" altLang="ru-RU" sz="1400" smtClean="0">
              <a:latin typeface="Arial" panose="020B0604020202020204" pitchFamily="34" charset="0"/>
            </a:endParaRPr>
          </a:p>
        </p:txBody>
      </p:sp>
      <p:sp>
        <p:nvSpPr>
          <p:cNvPr id="7171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3366FF"/>
              </a:buClr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FF"/>
              </a:buClr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FF"/>
              </a:buClr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FF"/>
              </a:buClr>
              <a:buFont typeface="Wingdings" panose="05000000000000000000" pitchFamily="2" charset="2"/>
              <a:buChar char="q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3366FF"/>
              </a:buClr>
              <a:buFont typeface="Wingdings" panose="05000000000000000000" pitchFamily="2" charset="2"/>
              <a:buChar char="q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8368584-2D67-444B-85E6-74BAED11FEB5}" type="datetime1">
              <a:rPr lang="ru-RU" altLang="ru-RU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09.03.2020</a:t>
            </a:fld>
            <a:endParaRPr lang="ru-RU" altLang="ru-RU" sz="1400" smtClean="0">
              <a:latin typeface="Arial" panose="020B0604020202020204" pitchFamily="34" charset="0"/>
            </a:endParaRP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3366FF"/>
              </a:buClr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366FF"/>
              </a:buClr>
              <a:buFont typeface="Wingdings" panose="05000000000000000000" pitchFamily="2" charset="2"/>
              <a:buChar char="q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366FF"/>
              </a:buClr>
              <a:buFont typeface="Wingdings" panose="05000000000000000000" pitchFamily="2" charset="2"/>
              <a:buChar char="q"/>
              <a:defRPr sz="16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FF"/>
              </a:buClr>
              <a:buFont typeface="Wingdings" panose="05000000000000000000" pitchFamily="2" charset="2"/>
              <a:buChar char="q"/>
              <a:defRPr sz="1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5000"/>
              </a:spcBef>
              <a:buClr>
                <a:srgbClr val="3366FF"/>
              </a:buClr>
              <a:buFont typeface="Wingdings" panose="05000000000000000000" pitchFamily="2" charset="2"/>
              <a:buChar char="q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3737937-BD01-4C3C-B422-1FB9BD861021}" type="slidenum">
              <a:rPr lang="ru-RU" altLang="ru-RU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 sz="1400" smtClean="0">
              <a:latin typeface="Arial" panose="020B0604020202020204" pitchFamily="34" charset="0"/>
            </a:endParaRPr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dirty="0" smtClean="0"/>
              <a:t>DAQ Requirements</a:t>
            </a:r>
            <a:endParaRPr lang="ru-RU" altLang="ru-RU" dirty="0" smtClean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6590" y="656692"/>
            <a:ext cx="5347498" cy="240548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ru-RU" b="1" dirty="0" smtClean="0"/>
              <a:t>Detector system</a:t>
            </a:r>
          </a:p>
          <a:p>
            <a:pPr eaLnBrk="1" hangingPunct="1"/>
            <a:r>
              <a:rPr lang="en-US" altLang="ru-RU" dirty="0" smtClean="0"/>
              <a:t>Time Projection Chamber (TPC)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Forward Tracker (FT)</a:t>
            </a:r>
          </a:p>
          <a:p>
            <a:pPr eaLnBrk="1" hangingPunct="1"/>
            <a:r>
              <a:rPr lang="en-US" altLang="en-US" dirty="0" smtClean="0"/>
              <a:t>Beam scintillation counters (S1-S3)</a:t>
            </a:r>
          </a:p>
          <a:p>
            <a:pPr eaLnBrk="1" hangingPunct="1"/>
            <a:r>
              <a:rPr lang="en-US" altLang="en-US" dirty="0" smtClean="0"/>
              <a:t>Beam position monitor (BPM)</a:t>
            </a:r>
          </a:p>
          <a:p>
            <a:pPr eaLnBrk="1" hangingPunct="1"/>
            <a:r>
              <a:rPr lang="en-US" altLang="en-US" dirty="0" smtClean="0"/>
              <a:t>Beam intensity monitor (BIM)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057" y="3291973"/>
            <a:ext cx="7302351" cy="3269375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5244823" y="656692"/>
            <a:ext cx="3827677" cy="2730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b="1" dirty="0" smtClean="0"/>
              <a:t>Time parameters</a:t>
            </a:r>
          </a:p>
          <a:p>
            <a:pPr eaLnBrk="1" hangingPunct="1"/>
            <a:r>
              <a:rPr lang="en-US" altLang="en-US" dirty="0" smtClean="0"/>
              <a:t>Beam intensity: 2 MHz</a:t>
            </a:r>
          </a:p>
          <a:p>
            <a:pPr eaLnBrk="1" hangingPunct="1"/>
            <a:r>
              <a:rPr lang="en-US" altLang="en-US" dirty="0" smtClean="0"/>
              <a:t>Event rate: &lt;= 50 Hz</a:t>
            </a:r>
          </a:p>
          <a:p>
            <a:pPr eaLnBrk="1" hangingPunct="1"/>
            <a:r>
              <a:rPr lang="en-US" altLang="en-US" dirty="0" smtClean="0"/>
              <a:t>Trigger source: TPC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b="1" dirty="0" smtClean="0"/>
              <a:t>User requirements</a:t>
            </a:r>
          </a:p>
          <a:p>
            <a:pPr eaLnBrk="1" hangingPunct="1"/>
            <a:r>
              <a:rPr lang="en-US" altLang="en-US" dirty="0" smtClean="0"/>
              <a:t>Data logging</a:t>
            </a:r>
          </a:p>
          <a:p>
            <a:pPr eaLnBrk="1" hangingPunct="1"/>
            <a:r>
              <a:rPr lang="en-US" altLang="en-US" dirty="0" smtClean="0"/>
              <a:t>Online data monitoring</a:t>
            </a:r>
            <a:br>
              <a:rPr lang="en-US" altLang="en-US" dirty="0" smtClean="0"/>
            </a:b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/>
              <a:t>ASF48 test software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P. Kravtsov</a:t>
            </a:r>
            <a:endParaRPr lang="ru-RU" alt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7E00333-3FA7-4DEE-AC37-C682BC290CD9}" type="datetime1">
              <a:rPr lang="ru-RU" altLang="ru-RU" smtClean="0"/>
              <a:pPr>
                <a:defRPr/>
              </a:pPr>
              <a:t>09.03.2020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4915B-6317-4FC5-B161-16BAB22A3AFB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87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Data acquisition software</a:t>
            </a:r>
            <a:endParaRPr lang="ru-RU" altLang="en-US" smtClean="0"/>
          </a:p>
        </p:txBody>
      </p:sp>
      <p:sp>
        <p:nvSpPr>
          <p:cNvPr id="4198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ru-RU" smtClean="0">
                <a:latin typeface="Arial" panose="020B0604020202020204" pitchFamily="34" charset="0"/>
              </a:rPr>
              <a:t>P. Kravtsov</a:t>
            </a: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41988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C29ACBB-CD8F-4862-B767-BE7A22BEDFEB}" type="datetime1">
              <a:rPr lang="ru-RU" altLang="ru-RU" smtClean="0">
                <a:latin typeface="Arial" panose="020B0604020202020204" pitchFamily="34" charset="0"/>
              </a:rPr>
              <a:pPr/>
              <a:t>09.03.2020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A0C5B6FF-6423-462C-A66C-306825D5197C}" type="slidenum">
              <a:rPr lang="ru-RU" altLang="ru-RU" smtClean="0">
                <a:latin typeface="Arial" panose="020B0604020202020204" pitchFamily="34" charset="0"/>
              </a:rPr>
              <a:pPr/>
              <a:t>21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pic>
        <p:nvPicPr>
          <p:cNvPr id="4199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657225"/>
            <a:ext cx="5940425" cy="43402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562225"/>
            <a:ext cx="4043363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8" descr="D:\2016-11-15_1300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1304565"/>
            <a:ext cx="6981825" cy="51847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 CSC prototype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P. Kravtsov</a:t>
            </a:r>
            <a:endParaRPr lang="ru-RU" alt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7E00333-3FA7-4DEE-AC37-C682BC290CD9}" type="datetime1">
              <a:rPr lang="ru-RU" altLang="ru-RU" smtClean="0"/>
              <a:pPr>
                <a:defRPr/>
              </a:pPr>
              <a:t>09.03.2020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4915B-6317-4FC5-B161-16BAB22A3AFB}" type="slidenum">
              <a:rPr lang="ru-RU" altLang="ru-RU" smtClean="0"/>
              <a:pPr>
                <a:defRPr/>
              </a:pPr>
              <a:t>22</a:t>
            </a:fld>
            <a:endParaRPr lang="ru-RU" altLang="ru-RU"/>
          </a:p>
        </p:txBody>
      </p:sp>
      <p:pic>
        <p:nvPicPr>
          <p:cNvPr id="7" name="Picture 4" descr="P105047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496" y="657225"/>
            <a:ext cx="7872413" cy="5903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480212" y="764704"/>
            <a:ext cx="2592288" cy="14041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 dirty="0" smtClean="0"/>
              <a:t>Both parallel cathodes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 dirty="0" smtClean="0"/>
              <a:t>Cosmic tests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 dirty="0" smtClean="0"/>
              <a:t>Single ASF48et card: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 dirty="0" smtClean="0"/>
              <a:t>0..23 channels – top</a:t>
            </a:r>
          </a:p>
          <a:p>
            <a:pPr marL="0" indent="0" eaLnBrk="1" hangingPunct="1">
              <a:buNone/>
            </a:pPr>
            <a:r>
              <a:rPr lang="en-US" altLang="en-US" sz="1400" dirty="0" smtClean="0"/>
              <a:t>24..47 </a:t>
            </a:r>
            <a:r>
              <a:rPr lang="en-US" altLang="en-US" sz="1400" dirty="0"/>
              <a:t>channels - </a:t>
            </a:r>
            <a:r>
              <a:rPr lang="en-US" altLang="en-US" sz="1400" dirty="0" smtClean="0"/>
              <a:t>bottom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512681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558" y="4040806"/>
            <a:ext cx="2494720" cy="25164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processing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P. Kravtsov</a:t>
            </a:r>
            <a:endParaRPr lang="ru-RU" alt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7E00333-3FA7-4DEE-AC37-C682BC290CD9}" type="datetime1">
              <a:rPr lang="ru-RU" altLang="ru-RU" smtClean="0"/>
              <a:pPr>
                <a:defRPr/>
              </a:pPr>
              <a:t>09.03.2020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4915B-6317-4FC5-B161-16BAB22A3AFB}" type="slidenum">
              <a:rPr lang="ru-RU" altLang="ru-RU" smtClean="0"/>
              <a:pPr>
                <a:defRPr/>
              </a:pPr>
              <a:t>23</a:t>
            </a:fld>
            <a:endParaRPr lang="ru-RU" alt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2731" y="733872"/>
            <a:ext cx="2233874" cy="21242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8" y="728700"/>
            <a:ext cx="2234229" cy="21242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5615" y="728701"/>
            <a:ext cx="2283502" cy="21330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8128" y="728701"/>
            <a:ext cx="2254012" cy="21242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4" name="Straight Arrow Connector 13"/>
          <p:cNvCxnSpPr/>
          <p:nvPr/>
        </p:nvCxnSpPr>
        <p:spPr bwMode="auto">
          <a:xfrm flipH="1" flipV="1">
            <a:off x="1295638" y="2924944"/>
            <a:ext cx="972106" cy="1157744"/>
          </a:xfrm>
          <a:prstGeom prst="straightConnector1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2483768" y="2924944"/>
            <a:ext cx="864096" cy="1157744"/>
          </a:xfrm>
          <a:prstGeom prst="straightConnector1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2699792" y="2924944"/>
            <a:ext cx="2412268" cy="1157744"/>
          </a:xfrm>
          <a:prstGeom prst="straightConnector1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2915816" y="2921260"/>
            <a:ext cx="4428492" cy="1161428"/>
          </a:xfrm>
          <a:prstGeom prst="straightConnector1">
            <a:avLst/>
          </a:prstGeom>
          <a:noFill/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Down Arrow 27"/>
          <p:cNvSpPr/>
          <p:nvPr/>
        </p:nvSpPr>
        <p:spPr bwMode="auto">
          <a:xfrm>
            <a:off x="7434318" y="3015919"/>
            <a:ext cx="522058" cy="665109"/>
          </a:xfrm>
          <a:prstGeom prst="downArrow">
            <a:avLst/>
          </a:prstGeom>
          <a:solidFill>
            <a:srgbClr val="1DFF8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8184" y="3729987"/>
            <a:ext cx="2880320" cy="28313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82" y="4068114"/>
            <a:ext cx="3681188" cy="24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09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Cosmic data results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P. Kravtsov</a:t>
            </a:r>
            <a:endParaRPr lang="ru-RU" alt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7E00333-3FA7-4DEE-AC37-C682BC290CD9}" type="datetime1">
              <a:rPr lang="ru-RU" altLang="ru-RU" smtClean="0"/>
              <a:pPr>
                <a:defRPr/>
              </a:pPr>
              <a:t>09.03.2020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4915B-6317-4FC5-B161-16BAB22A3AFB}" type="slidenum">
              <a:rPr lang="ru-RU" altLang="ru-RU" smtClean="0"/>
              <a:pPr>
                <a:defRPr/>
              </a:pPr>
              <a:t>24</a:t>
            </a:fld>
            <a:endParaRPr lang="ru-RU" altLang="ru-R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1866546"/>
            <a:ext cx="6018650" cy="46478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69" y="688974"/>
            <a:ext cx="2874951" cy="28422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2" y="3658649"/>
            <a:ext cx="2880318" cy="28557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53744" y="1382124"/>
            <a:ext cx="3079779" cy="3186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US" altLang="en-US" sz="1400" dirty="0" smtClean="0"/>
              <a:t>Spatial resolution: 70-80um</a:t>
            </a:r>
          </a:p>
        </p:txBody>
      </p:sp>
    </p:spTree>
    <p:extLst>
      <p:ext uri="{BB962C8B-B14F-4D97-AF65-F5344CB8AC3E}">
        <p14:creationId xmlns:p14="http://schemas.microsoft.com/office/powerpoint/2010/main" val="1848305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Cosmic data </a:t>
            </a:r>
            <a:r>
              <a:rPr lang="en-US" dirty="0" smtClean="0"/>
              <a:t>results. Amplitude spectra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P. Kravtsov</a:t>
            </a:r>
            <a:endParaRPr lang="ru-RU" alt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7E00333-3FA7-4DEE-AC37-C682BC290CD9}" type="datetime1">
              <a:rPr lang="ru-RU" altLang="ru-RU" smtClean="0"/>
              <a:pPr>
                <a:defRPr/>
              </a:pPr>
              <a:t>09.03.2020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4915B-6317-4FC5-B161-16BAB22A3AFB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572" y="656692"/>
            <a:ext cx="7644293" cy="593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51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DAQ software status</a:t>
            </a:r>
            <a:endParaRPr lang="ru-RU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2424988"/>
              </p:ext>
            </p:extLst>
          </p:nvPr>
        </p:nvGraphicFramePr>
        <p:xfrm>
          <a:off x="1007604" y="790952"/>
          <a:ext cx="7056784" cy="29260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36604"/>
                <a:gridCol w="1620180"/>
              </a:tblGrid>
              <a:tr h="234131">
                <a:tc>
                  <a:txBody>
                    <a:bodyPr/>
                    <a:lstStyle/>
                    <a:p>
                      <a:r>
                        <a:rPr lang="en-US" dirty="0" smtClean="0"/>
                        <a:t>Software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Status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4131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ASF48 test software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ru-RU" sz="1800" b="1" dirty="0" smtClean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</a:tr>
              <a:tr h="234131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MIDAS frontend (FT)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 progress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</a:tr>
              <a:tr h="234131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MIDAS frontend (TPC)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 progress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</a:tr>
              <a:tr h="234131">
                <a:tc>
                  <a:txBody>
                    <a:bodyPr/>
                    <a:lstStyle/>
                    <a:p>
                      <a:r>
                        <a:rPr lang="en-US" dirty="0" smtClean="0"/>
                        <a:t>FT</a:t>
                      </a:r>
                      <a:r>
                        <a:rPr lang="en-US" baseline="0" dirty="0" smtClean="0"/>
                        <a:t> signal processing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ru-RU" sz="1800" b="1" dirty="0" smtClean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</a:tr>
              <a:tr h="234131">
                <a:tc>
                  <a:txBody>
                    <a:bodyPr/>
                    <a:lstStyle/>
                    <a:p>
                      <a:r>
                        <a:rPr lang="en-US" dirty="0" smtClean="0"/>
                        <a:t>FT clipped signal reconstruction</a:t>
                      </a:r>
                      <a:endParaRPr lang="ru-RU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 progress</a:t>
                      </a:r>
                      <a:endParaRPr lang="ru-RU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131">
                <a:tc>
                  <a:txBody>
                    <a:bodyPr/>
                    <a:lstStyle/>
                    <a:p>
                      <a:r>
                        <a:rPr lang="en-US" dirty="0" smtClean="0"/>
                        <a:t>MIDAS </a:t>
                      </a:r>
                      <a:r>
                        <a:rPr lang="en-US" altLang="en-US" dirty="0" smtClean="0"/>
                        <a:t>online </a:t>
                      </a:r>
                      <a:r>
                        <a:rPr lang="en-US" dirty="0" smtClean="0"/>
                        <a:t>analyzer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 progress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131">
                <a:tc>
                  <a:txBody>
                    <a:bodyPr/>
                    <a:lstStyle/>
                    <a:p>
                      <a:r>
                        <a:rPr lang="en-US" altLang="en-US" dirty="0" smtClean="0"/>
                        <a:t>MIDAS </a:t>
                      </a:r>
                      <a:r>
                        <a:rPr lang="en-US" dirty="0" smtClean="0"/>
                        <a:t>export </a:t>
                      </a:r>
                      <a:r>
                        <a:rPr lang="en-US" altLang="en-US" dirty="0" smtClean="0"/>
                        <a:t>analyzer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ru-RU" sz="1800" b="1" dirty="0" smtClean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P. Kravtsov</a:t>
            </a:r>
            <a:endParaRPr lang="ru-RU" alt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7E00333-3FA7-4DEE-AC37-C682BC290CD9}" type="datetime1">
              <a:rPr lang="ru-RU" altLang="ru-RU" smtClean="0"/>
              <a:pPr>
                <a:defRPr/>
              </a:pPr>
              <a:t>09.03.2020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4915B-6317-4FC5-B161-16BAB22A3AFB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3272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DAQ </a:t>
            </a:r>
            <a:r>
              <a:rPr lang="en-US" dirty="0" smtClean="0"/>
              <a:t>status</a:t>
            </a:r>
            <a:endParaRPr lang="ru-RU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2434907"/>
              </p:ext>
            </p:extLst>
          </p:nvPr>
        </p:nvGraphicFramePr>
        <p:xfrm>
          <a:off x="1007604" y="798356"/>
          <a:ext cx="7056784" cy="47548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36604"/>
                <a:gridCol w="1620180"/>
              </a:tblGrid>
              <a:tr h="234131">
                <a:tc>
                  <a:txBody>
                    <a:bodyPr/>
                    <a:lstStyle/>
                    <a:p>
                      <a:r>
                        <a:rPr lang="en-US" dirty="0" smtClean="0"/>
                        <a:t>Software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Status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4131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ASF48 test software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ru-RU" sz="1800" b="1" dirty="0" smtClean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</a:tr>
              <a:tr h="234131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MIDAS frontend (FT)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in progress</a:t>
                      </a:r>
                      <a:endParaRPr lang="ru-RU" sz="1800" b="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</a:tr>
              <a:tr h="234131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MIDAS frontend (TPC)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in progress</a:t>
                      </a:r>
                      <a:endParaRPr lang="ru-RU" sz="1800" b="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</a:tr>
              <a:tr h="234131">
                <a:tc>
                  <a:txBody>
                    <a:bodyPr/>
                    <a:lstStyle/>
                    <a:p>
                      <a:r>
                        <a:rPr lang="en-US" dirty="0" smtClean="0"/>
                        <a:t>FT</a:t>
                      </a:r>
                      <a:r>
                        <a:rPr lang="en-US" baseline="0" dirty="0" smtClean="0"/>
                        <a:t> signal processing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ru-RU" sz="1800" b="1" dirty="0" smtClean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</a:tr>
              <a:tr h="234131">
                <a:tc>
                  <a:txBody>
                    <a:bodyPr/>
                    <a:lstStyle/>
                    <a:p>
                      <a:r>
                        <a:rPr lang="en-US" dirty="0" smtClean="0"/>
                        <a:t>FT clipped signal reconstruction</a:t>
                      </a:r>
                      <a:endParaRPr lang="ru-RU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in progress</a:t>
                      </a:r>
                      <a:endParaRPr lang="ru-RU" sz="1800" b="0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131">
                <a:tc>
                  <a:txBody>
                    <a:bodyPr/>
                    <a:lstStyle/>
                    <a:p>
                      <a:r>
                        <a:rPr lang="en-US" dirty="0" smtClean="0"/>
                        <a:t>MIDAS </a:t>
                      </a:r>
                      <a:r>
                        <a:rPr lang="en-US" altLang="en-US" dirty="0" smtClean="0"/>
                        <a:t>online </a:t>
                      </a:r>
                      <a:r>
                        <a:rPr lang="en-US" dirty="0" smtClean="0"/>
                        <a:t>analyzer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in progress</a:t>
                      </a:r>
                      <a:endParaRPr lang="ru-RU" sz="1800" b="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131">
                <a:tc>
                  <a:txBody>
                    <a:bodyPr/>
                    <a:lstStyle/>
                    <a:p>
                      <a:r>
                        <a:rPr lang="en-US" altLang="en-US" dirty="0" smtClean="0"/>
                        <a:t>MIDAS </a:t>
                      </a:r>
                      <a:r>
                        <a:rPr lang="en-US" dirty="0" smtClean="0"/>
                        <a:t>export </a:t>
                      </a:r>
                      <a:r>
                        <a:rPr lang="en-US" altLang="en-US" dirty="0" smtClean="0"/>
                        <a:t>analyzer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ru-RU" sz="1800" b="1" dirty="0" smtClean="0">
                          <a:solidFill>
                            <a:srgbClr val="00B050"/>
                          </a:solidFill>
                        </a:rPr>
                        <a:t>✓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13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Hardware</a:t>
                      </a:r>
                      <a:endParaRPr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4131">
                <a:tc>
                  <a:txBody>
                    <a:bodyPr/>
                    <a:lstStyle/>
                    <a:p>
                      <a:r>
                        <a:rPr lang="en-US" dirty="0" smtClean="0"/>
                        <a:t>Digitizers for the TPC, FT, Beam detectors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800" b="1" dirty="0" smtClean="0">
                          <a:solidFill>
                            <a:srgbClr val="00B050"/>
                          </a:solidFill>
                        </a:rPr>
                        <a:t>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131">
                <a:tc>
                  <a:txBody>
                    <a:bodyPr/>
                    <a:lstStyle/>
                    <a:p>
                      <a:r>
                        <a:rPr lang="en-US" dirty="0" smtClean="0"/>
                        <a:t>Beam monitor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in progress</a:t>
                      </a:r>
                      <a:endParaRPr lang="ru-RU" sz="1800" b="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131">
                <a:tc>
                  <a:txBody>
                    <a:bodyPr/>
                    <a:lstStyle/>
                    <a:p>
                      <a:r>
                        <a:rPr lang="en-US" dirty="0" smtClean="0"/>
                        <a:t>Preamplifiers</a:t>
                      </a:r>
                      <a:r>
                        <a:rPr lang="en-US" baseline="0" dirty="0" smtClean="0"/>
                        <a:t> for the FT, Beam detectors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production</a:t>
                      </a:r>
                      <a:endParaRPr lang="ru-RU" sz="1800" b="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4131">
                <a:tc>
                  <a:txBody>
                    <a:bodyPr/>
                    <a:lstStyle/>
                    <a:p>
                      <a:r>
                        <a:rPr lang="en-US" dirty="0" smtClean="0"/>
                        <a:t>Preamplifiers</a:t>
                      </a:r>
                      <a:r>
                        <a:rPr lang="en-US" baseline="0" dirty="0" smtClean="0"/>
                        <a:t> for the TPC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P. Kravtsov</a:t>
            </a:r>
            <a:endParaRPr lang="ru-RU" alt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7E00333-3FA7-4DEE-AC37-C682BC290CD9}" type="datetime1">
              <a:rPr lang="ru-RU" altLang="ru-RU" smtClean="0"/>
              <a:pPr>
                <a:defRPr/>
              </a:pPr>
              <a:t>09.03.2020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4915B-6317-4FC5-B161-16BAB22A3AFB}" type="slidenum">
              <a:rPr lang="ru-RU" altLang="ru-RU" smtClean="0"/>
              <a:pPr>
                <a:defRPr/>
              </a:pPr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6585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ru-RU" altLang="ru-RU" smtClean="0">
                <a:latin typeface="Arial" panose="020B0604020202020204" pitchFamily="34" charset="0"/>
              </a:rPr>
              <a:t>P. Kravtsov</a:t>
            </a:r>
          </a:p>
        </p:txBody>
      </p:sp>
      <p:sp>
        <p:nvSpPr>
          <p:cNvPr id="50179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B761BD7-6683-425C-BCAC-3FFB704FCAD2}" type="datetime1">
              <a:rPr lang="ru-RU" altLang="ru-RU" smtClean="0">
                <a:latin typeface="Arial" panose="020B0604020202020204" pitchFamily="34" charset="0"/>
              </a:rPr>
              <a:pPr/>
              <a:t>09.03.2020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19B3BEF-67FC-4C80-A506-D0A6A66BF3F4}" type="slidenum">
              <a:rPr lang="ru-RU" altLang="ru-RU" smtClean="0">
                <a:latin typeface="Arial" panose="020B0604020202020204" pitchFamily="34" charset="0"/>
              </a:rPr>
              <a:pPr/>
              <a:t>28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11525" y="2889250"/>
            <a:ext cx="2052638" cy="10080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ru-RU" sz="2400" smtClean="0"/>
              <a:t>Thank you!</a:t>
            </a:r>
            <a:endParaRPr lang="ru-RU" alt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 smtClean="0"/>
              <a:t>Forward tracker</a:t>
            </a:r>
            <a:endParaRPr lang="ru-RU" altLang="en-US" dirty="0" smtClean="0"/>
          </a:p>
        </p:txBody>
      </p:sp>
      <p:sp>
        <p:nvSpPr>
          <p:cNvPr id="922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ru-RU" smtClean="0">
                <a:latin typeface="Arial" panose="020B0604020202020204" pitchFamily="34" charset="0"/>
              </a:rPr>
              <a:t>P. Kravtsov</a:t>
            </a: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9222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99E5B4F-23DA-4B1E-B90E-9A437F6C9E72}" type="datetime1">
              <a:rPr lang="ru-RU" altLang="ru-RU" smtClean="0">
                <a:latin typeface="Arial" panose="020B0604020202020204" pitchFamily="34" charset="0"/>
              </a:rPr>
              <a:pPr/>
              <a:t>09.03.2020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92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3E02F45-30D7-47E2-A520-FD6EF97225FE}" type="slidenum">
              <a:rPr lang="ru-RU" altLang="ru-RU" smtClean="0">
                <a:latin typeface="Arial" panose="020B0604020202020204" pitchFamily="34" charset="0"/>
              </a:rPr>
              <a:pPr/>
              <a:t>3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057" y="3291973"/>
            <a:ext cx="7302351" cy="3269375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6590" y="656692"/>
            <a:ext cx="8119806" cy="2598979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Cathode strip chambers (MWPC)</a:t>
            </a:r>
          </a:p>
          <a:p>
            <a:pPr eaLnBrk="1" hangingPunct="1"/>
            <a:r>
              <a:rPr lang="en-US" altLang="en-US" dirty="0" smtClean="0"/>
              <a:t>8 chambers (4 XY-layers)</a:t>
            </a:r>
          </a:p>
          <a:p>
            <a:pPr eaLnBrk="1" hangingPunct="1"/>
            <a:r>
              <a:rPr lang="en-US" altLang="en-US" dirty="0" smtClean="0"/>
              <a:t>240x2.5mm strips in each chamber</a:t>
            </a:r>
          </a:p>
          <a:p>
            <a:pPr eaLnBrk="1" hangingPunct="1"/>
            <a:r>
              <a:rPr lang="en-US" altLang="en-US" dirty="0" smtClean="0"/>
              <a:t>Back side strips joined into 12 strips</a:t>
            </a:r>
          </a:p>
          <a:p>
            <a:pPr eaLnBrk="1" hangingPunct="1"/>
            <a:r>
              <a:rPr lang="en-US" altLang="en-US" dirty="0" smtClean="0"/>
              <a:t>2016 channels in total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 smtClean="0"/>
              <a:t>Forward tracker electronics</a:t>
            </a:r>
            <a:endParaRPr lang="ru-RU" altLang="en-US" dirty="0" smtClean="0"/>
          </a:p>
        </p:txBody>
      </p:sp>
      <p:sp>
        <p:nvSpPr>
          <p:cNvPr id="922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ru-RU" smtClean="0">
                <a:latin typeface="Arial" panose="020B0604020202020204" pitchFamily="34" charset="0"/>
              </a:rPr>
              <a:t>P. Kravtsov</a:t>
            </a: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9222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E99E5B4F-23DA-4B1E-B90E-9A437F6C9E72}" type="datetime1">
              <a:rPr lang="ru-RU" altLang="ru-RU" smtClean="0">
                <a:latin typeface="Arial" panose="020B0604020202020204" pitchFamily="34" charset="0"/>
              </a:rPr>
              <a:pPr/>
              <a:t>09.03.2020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92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C3E02F45-30D7-47E2-A520-FD6EF97225FE}" type="slidenum">
              <a:rPr lang="ru-RU" altLang="ru-RU" smtClean="0">
                <a:latin typeface="Arial" panose="020B0604020202020204" pitchFamily="34" charset="0"/>
              </a:rPr>
              <a:pPr/>
              <a:t>4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057" y="3291973"/>
            <a:ext cx="7302351" cy="3269375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6590" y="656692"/>
            <a:ext cx="4123362" cy="257040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1400" dirty="0" smtClean="0"/>
              <a:t>DAQ card </a:t>
            </a:r>
            <a:r>
              <a:rPr lang="en-US" altLang="en-US" sz="1400" dirty="0"/>
              <a:t>(ASF48et)</a:t>
            </a:r>
          </a:p>
          <a:p>
            <a:pPr eaLnBrk="1" hangingPunct="1"/>
            <a:r>
              <a:rPr lang="en-US" altLang="en-US" sz="1400" dirty="0" smtClean="0"/>
              <a:t>48 independent readout channels</a:t>
            </a:r>
          </a:p>
          <a:p>
            <a:pPr eaLnBrk="1" hangingPunct="1"/>
            <a:r>
              <a:rPr lang="en-US" altLang="en-US" sz="1400" dirty="0" smtClean="0"/>
              <a:t>Digital discriminator in each channel</a:t>
            </a:r>
          </a:p>
          <a:p>
            <a:pPr eaLnBrk="1" hangingPunct="1"/>
            <a:r>
              <a:rPr lang="en-US" altLang="en-US" sz="1400" dirty="0" smtClean="0"/>
              <a:t>Option to run adjacent channels</a:t>
            </a:r>
          </a:p>
          <a:p>
            <a:pPr eaLnBrk="1" hangingPunct="1"/>
            <a:r>
              <a:rPr lang="en-US" altLang="en-US" sz="1400" dirty="0" smtClean="0"/>
              <a:t>12-bit 25MHz pipeline FADC </a:t>
            </a:r>
          </a:p>
          <a:p>
            <a:pPr eaLnBrk="1" hangingPunct="1"/>
            <a:r>
              <a:rPr lang="en-US" altLang="en-US" sz="1400" dirty="0" smtClean="0"/>
              <a:t>Common system clock 100MHz</a:t>
            </a:r>
          </a:p>
          <a:p>
            <a:pPr eaLnBrk="1" hangingPunct="1"/>
            <a:r>
              <a:rPr lang="en-US" altLang="en-US" sz="1400" dirty="0" smtClean="0"/>
              <a:t>Memory: </a:t>
            </a:r>
            <a:br>
              <a:rPr lang="en-US" altLang="en-US" sz="1400" dirty="0" smtClean="0"/>
            </a:br>
            <a:r>
              <a:rPr lang="en-US" altLang="en-US" sz="1400" dirty="0" smtClean="0"/>
              <a:t>L1 1k words per channel,</a:t>
            </a:r>
            <a:br>
              <a:rPr lang="en-US" altLang="en-US" sz="1400" dirty="0" smtClean="0"/>
            </a:br>
            <a:r>
              <a:rPr lang="en-US" altLang="en-US" sz="1400" dirty="0" smtClean="0"/>
              <a:t>L2 16k words per card</a:t>
            </a:r>
          </a:p>
          <a:p>
            <a:pPr eaLnBrk="1" hangingPunct="1"/>
            <a:r>
              <a:rPr lang="en-US" altLang="en-US" sz="1400" dirty="0" smtClean="0"/>
              <a:t>No dead time</a:t>
            </a:r>
          </a:p>
        </p:txBody>
      </p:sp>
      <p:sp>
        <p:nvSpPr>
          <p:cNvPr id="9" name="Text Box 96"/>
          <p:cNvSpPr txBox="1">
            <a:spLocks noChangeArrowheads="1"/>
          </p:cNvSpPr>
          <p:nvPr/>
        </p:nvSpPr>
        <p:spPr bwMode="auto">
          <a:xfrm>
            <a:off x="4256996" y="1988841"/>
            <a:ext cx="1278080" cy="3945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Multi-Channel FADC</a:t>
            </a:r>
          </a:p>
        </p:txBody>
      </p:sp>
      <p:sp>
        <p:nvSpPr>
          <p:cNvPr id="10" name="Text Box 98"/>
          <p:cNvSpPr txBox="1">
            <a:spLocks noChangeArrowheads="1"/>
          </p:cNvSpPr>
          <p:nvPr/>
        </p:nvSpPr>
        <p:spPr bwMode="auto">
          <a:xfrm>
            <a:off x="4256996" y="980728"/>
            <a:ext cx="1278080" cy="8015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Intermediate Memory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FPGA Logic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  <a:cs typeface="Arial" pitchFamily="34" charset="0"/>
              </a:rPr>
              <a:t>Digital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Discriminator</a:t>
            </a:r>
          </a:p>
        </p:txBody>
      </p:sp>
      <p:sp>
        <p:nvSpPr>
          <p:cNvPr id="2" name="Down Arrow 1"/>
          <p:cNvSpPr/>
          <p:nvPr/>
        </p:nvSpPr>
        <p:spPr bwMode="auto">
          <a:xfrm flipV="1">
            <a:off x="4752020" y="3068960"/>
            <a:ext cx="288032" cy="218433"/>
          </a:xfrm>
          <a:prstGeom prst="downArrow">
            <a:avLst/>
          </a:prstGeom>
          <a:solidFill>
            <a:srgbClr val="1DFF8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15" name="Text Box 92"/>
          <p:cNvSpPr txBox="1">
            <a:spLocks noChangeArrowheads="1"/>
          </p:cNvSpPr>
          <p:nvPr/>
        </p:nvSpPr>
        <p:spPr bwMode="auto">
          <a:xfrm>
            <a:off x="4256996" y="2611528"/>
            <a:ext cx="1278080" cy="457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  <a:cs typeface="Arial" pitchFamily="34" charset="0"/>
              </a:rPr>
              <a:t>Front-end</a:t>
            </a: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2016</a:t>
            </a:r>
            <a:r>
              <a:rPr kumimoji="0" lang="en-US" sz="1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channels</a:t>
            </a:r>
          </a:p>
        </p:txBody>
      </p:sp>
      <p:sp>
        <p:nvSpPr>
          <p:cNvPr id="23" name="Down Arrow 22"/>
          <p:cNvSpPr/>
          <p:nvPr/>
        </p:nvSpPr>
        <p:spPr bwMode="auto">
          <a:xfrm flipV="1">
            <a:off x="4752020" y="2382475"/>
            <a:ext cx="288032" cy="218433"/>
          </a:xfrm>
          <a:prstGeom prst="downArrow">
            <a:avLst/>
          </a:prstGeom>
          <a:solidFill>
            <a:srgbClr val="1DFF8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4" name="Down Arrow 23"/>
          <p:cNvSpPr/>
          <p:nvPr/>
        </p:nvSpPr>
        <p:spPr bwMode="auto">
          <a:xfrm flipV="1">
            <a:off x="4752020" y="1770407"/>
            <a:ext cx="288032" cy="218433"/>
          </a:xfrm>
          <a:prstGeom prst="downArrow">
            <a:avLst/>
          </a:prstGeom>
          <a:solidFill>
            <a:srgbClr val="1DFF8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3" name="Left-Right Arrow 2"/>
          <p:cNvSpPr/>
          <p:nvPr/>
        </p:nvSpPr>
        <p:spPr bwMode="auto">
          <a:xfrm>
            <a:off x="5534048" y="1255498"/>
            <a:ext cx="729199" cy="252028"/>
          </a:xfrm>
          <a:prstGeom prst="leftRightArrow">
            <a:avLst/>
          </a:prstGeom>
          <a:solidFill>
            <a:srgbClr val="1DFF8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25" name="Text Box 98"/>
          <p:cNvSpPr txBox="1">
            <a:spLocks noChangeArrowheads="1"/>
          </p:cNvSpPr>
          <p:nvPr/>
        </p:nvSpPr>
        <p:spPr bwMode="auto">
          <a:xfrm>
            <a:off x="6275182" y="980728"/>
            <a:ext cx="990048" cy="8015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DAQ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cs typeface="Arial" pitchFamily="34" charset="0"/>
              </a:rPr>
              <a:t>interface</a:t>
            </a:r>
            <a:endParaRPr kumimoji="0" lang="en-US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6" name="Left-Right Arrow 25"/>
          <p:cNvSpPr/>
          <p:nvPr/>
        </p:nvSpPr>
        <p:spPr bwMode="auto">
          <a:xfrm>
            <a:off x="7276137" y="1267266"/>
            <a:ext cx="729199" cy="252028"/>
          </a:xfrm>
          <a:prstGeom prst="leftRightArrow">
            <a:avLst/>
          </a:prstGeom>
          <a:solidFill>
            <a:srgbClr val="1DFF8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anose="020B060403050404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428768"/>
              </p:ext>
            </p:extLst>
          </p:nvPr>
        </p:nvGraphicFramePr>
        <p:xfrm>
          <a:off x="8005336" y="945734"/>
          <a:ext cx="906836" cy="871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CorelDRAW" r:id="rId4" imgW="563497" imgH="542047" progId="CorelDraw.Graphic.17">
                  <p:embed/>
                </p:oleObj>
              </mc:Choice>
              <mc:Fallback>
                <p:oleObj name="CorelDRAW" r:id="rId4" imgW="563497" imgH="542047" progId="CorelDraw.Graphic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05336" y="945734"/>
                        <a:ext cx="906836" cy="871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6448045" y="2561161"/>
            <a:ext cx="1656184" cy="86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 dirty="0" smtClean="0"/>
              <a:t>Preamplifier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 dirty="0" smtClean="0"/>
              <a:t>Gain: 40mV/</a:t>
            </a:r>
            <a:r>
              <a:rPr lang="en-US" altLang="en-US" sz="1400" dirty="0" err="1" smtClean="0"/>
              <a:t>fC</a:t>
            </a:r>
            <a:endParaRPr lang="en-US" altLang="en-US" sz="1400" dirty="0" smtClean="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en-US" sz="1400" dirty="0" smtClean="0"/>
              <a:t>Noise: 800 e</a:t>
            </a:r>
            <a:r>
              <a:rPr lang="en-US" altLang="en-US" sz="1400" baseline="30000" dirty="0" smtClean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417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ASF48et diagram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P. Kravtsov</a:t>
            </a:r>
            <a:endParaRPr lang="ru-RU" alt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7E00333-3FA7-4DEE-AC37-C682BC290CD9}" type="datetime1">
              <a:rPr lang="ru-RU" altLang="ru-RU" smtClean="0"/>
              <a:pPr>
                <a:defRPr/>
              </a:pPr>
              <a:t>09.03.2020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4915B-6317-4FC5-B161-16BAB22A3AFB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4544" y="800708"/>
            <a:ext cx="9554008" cy="535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6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ASF48et signal processing (single channel)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P. Kravtsov</a:t>
            </a:r>
            <a:endParaRPr lang="ru-RU" alt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7E00333-3FA7-4DEE-AC37-C682BC290CD9}" type="datetime1">
              <a:rPr lang="ru-RU" altLang="ru-RU" smtClean="0"/>
              <a:pPr>
                <a:defRPr/>
              </a:pPr>
              <a:t>09.03.2020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4915B-6317-4FC5-B161-16BAB22A3AFB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8" y="1115434"/>
            <a:ext cx="9129450" cy="473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90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ASF48et signal processing </a:t>
            </a:r>
            <a:r>
              <a:rPr lang="en-US" dirty="0" smtClean="0"/>
              <a:t>(external trigger)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P. Kravtsov</a:t>
            </a:r>
            <a:endParaRPr lang="ru-RU" alt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7E00333-3FA7-4DEE-AC37-C682BC290CD9}" type="datetime1">
              <a:rPr lang="ru-RU" altLang="ru-RU" smtClean="0"/>
              <a:pPr>
                <a:defRPr/>
              </a:pPr>
              <a:t>09.03.2020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4915B-6317-4FC5-B161-16BAB22A3AFB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1" y="1851307"/>
            <a:ext cx="9080470" cy="388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03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ASF48et with preamplifier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P. Kravtsov</a:t>
            </a:r>
            <a:endParaRPr lang="ru-RU" alt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7E00333-3FA7-4DEE-AC37-C682BC290CD9}" type="datetime1">
              <a:rPr lang="ru-RU" altLang="ru-RU" smtClean="0"/>
              <a:pPr>
                <a:defRPr/>
              </a:pPr>
              <a:t>09.03.2020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4915B-6317-4FC5-B161-16BAB22A3AFB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pic>
        <p:nvPicPr>
          <p:cNvPr id="7" name="Рисунок 51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69846" y="-970954"/>
            <a:ext cx="4567797" cy="875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12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 dirty="0"/>
              <a:t>Forward </a:t>
            </a:r>
            <a:r>
              <a:rPr lang="en-US" altLang="ru-RU" dirty="0" smtClean="0"/>
              <a:t>tracker</a:t>
            </a:r>
            <a:r>
              <a:rPr lang="ru-RU" altLang="ru-RU" dirty="0" smtClean="0"/>
              <a:t> </a:t>
            </a:r>
            <a:r>
              <a:rPr lang="en-US" altLang="ru-RU" dirty="0" smtClean="0"/>
              <a:t>event rate simulation</a:t>
            </a:r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altLang="ru-RU" smtClean="0"/>
              <a:t>P. Kravtsov</a:t>
            </a:r>
            <a:endParaRPr lang="ru-RU" alt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7E00333-3FA7-4DEE-AC37-C682BC290CD9}" type="datetime1">
              <a:rPr lang="ru-RU" altLang="ru-RU" smtClean="0"/>
              <a:pPr>
                <a:defRPr/>
              </a:pPr>
              <a:t>09.03.2020</a:t>
            </a:fld>
            <a:endParaRPr lang="ru-RU" alt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64915B-6317-4FC5-B161-16BAB22A3AFB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927136"/>
              </p:ext>
            </p:extLst>
          </p:nvPr>
        </p:nvGraphicFramePr>
        <p:xfrm>
          <a:off x="1187624" y="3942890"/>
          <a:ext cx="6638877" cy="2453640"/>
        </p:xfrm>
        <a:graphic>
          <a:graphicData uri="http://schemas.openxmlformats.org/drawingml/2006/table">
            <a:tbl>
              <a:tblPr firstRow="1" firstCol="1" bandRow="1"/>
              <a:tblGrid>
                <a:gridCol w="590206"/>
                <a:gridCol w="756084"/>
                <a:gridCol w="720080"/>
                <a:gridCol w="720080"/>
                <a:gridCol w="720080"/>
                <a:gridCol w="720080"/>
                <a:gridCol w="720080"/>
                <a:gridCol w="828092"/>
                <a:gridCol w="86409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Card/plane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Plane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R/O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FT1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2,5h/t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7,6h/t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43,8h/t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90h/t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5760w/t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FT2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7,6h/t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46.2h/t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FT3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4,4h/t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31,5h/t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4,4h/t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8,6h/t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51,7h/t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108,3h/t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6912w/t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FT4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4,6h/t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56,6h/t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FT5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</a:t>
                      </a: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4,8h/t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62,8h/t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132,1h/t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8448w/t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FT</a:t>
                      </a: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11,3h/t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69,3h/t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FT</a:t>
                      </a: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5,2h/t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5,2h/t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76,4h/t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158,2h/t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10112w/t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59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FT</a:t>
                      </a: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5,4h/t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55h/t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5,4h/t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14h/t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81,8h/t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590" y="656692"/>
            <a:ext cx="8119806" cy="277215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1600" b="1" dirty="0" smtClean="0"/>
              <a:t>MC simulation</a:t>
            </a:r>
            <a:endParaRPr lang="en-US" altLang="en-US" sz="1600" b="1" dirty="0"/>
          </a:p>
          <a:p>
            <a:pPr eaLnBrk="1" hangingPunct="1"/>
            <a:r>
              <a:rPr lang="en-US" altLang="en-US" sz="1600" dirty="0" smtClean="0"/>
              <a:t>Beam intensity: 2MHz</a:t>
            </a:r>
          </a:p>
          <a:p>
            <a:pPr eaLnBrk="1" hangingPunct="1"/>
            <a:r>
              <a:rPr lang="en-US" altLang="en-US" sz="1600" dirty="0" smtClean="0"/>
              <a:t>200 electrons per event (100</a:t>
            </a:r>
            <a:r>
              <a:rPr lang="en-US" altLang="en-US" sz="1600" dirty="0" smtClean="0">
                <a:sym typeface="Symbol" panose="05050102010706020507" pitchFamily="18" charset="2"/>
              </a:rPr>
              <a:t>s)</a:t>
            </a:r>
            <a:endParaRPr lang="en-US" altLang="en-US" sz="1600" dirty="0" smtClean="0"/>
          </a:p>
          <a:p>
            <a:pPr eaLnBrk="1" hangingPunct="1"/>
            <a:r>
              <a:rPr lang="en-US" altLang="en-US" sz="1600" dirty="0" smtClean="0"/>
              <a:t>Recoil energy: 1-10MeV</a:t>
            </a:r>
          </a:p>
          <a:p>
            <a:pPr eaLnBrk="1" hangingPunct="1"/>
            <a:r>
              <a:rPr lang="en-US" altLang="en-US" sz="1600" dirty="0" smtClean="0"/>
              <a:t>Average 6 strips (hits) per track</a:t>
            </a:r>
          </a:p>
          <a:p>
            <a:pPr marL="0" indent="0">
              <a:buNone/>
            </a:pPr>
            <a:r>
              <a:rPr lang="en-US" sz="1600" dirty="0" smtClean="0"/>
              <a:t>Total rate in forward tracker at 50Hz trigger rate:</a:t>
            </a: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>490</a:t>
            </a:r>
            <a:r>
              <a:rPr lang="en-US" sz="1600" dirty="0"/>
              <a:t>h</a:t>
            </a:r>
            <a:r>
              <a:rPr lang="ru-RU" sz="1600" dirty="0"/>
              <a:t>/</a:t>
            </a:r>
            <a:r>
              <a:rPr lang="en-US" sz="1600" dirty="0"/>
              <a:t>t</a:t>
            </a:r>
            <a:r>
              <a:rPr lang="ru-RU" sz="1600" dirty="0"/>
              <a:t>  </a:t>
            </a:r>
            <a:r>
              <a:rPr lang="en-US" sz="1600" dirty="0"/>
              <a:t>x </a:t>
            </a:r>
            <a:r>
              <a:rPr lang="ru-RU" sz="1600" dirty="0"/>
              <a:t>50</a:t>
            </a:r>
            <a:r>
              <a:rPr lang="en-US" sz="1600" dirty="0"/>
              <a:t>Hz</a:t>
            </a:r>
            <a:r>
              <a:rPr lang="ru-RU" sz="1600" dirty="0"/>
              <a:t> = 24500 </a:t>
            </a:r>
            <a:r>
              <a:rPr lang="en-US" sz="1600" dirty="0"/>
              <a:t>hit</a:t>
            </a:r>
            <a:r>
              <a:rPr lang="ru-RU" sz="1600" dirty="0"/>
              <a:t>/</a:t>
            </a:r>
            <a:r>
              <a:rPr lang="en-US" sz="1600" dirty="0" smtClean="0"/>
              <a:t>sec</a:t>
            </a:r>
          </a:p>
          <a:p>
            <a:pPr marL="0" indent="0">
              <a:buNone/>
            </a:pPr>
            <a:r>
              <a:rPr lang="en-US" sz="1600" dirty="0" smtClean="0"/>
              <a:t>With </a:t>
            </a:r>
            <a:r>
              <a:rPr lang="ru-RU" sz="1600" dirty="0" smtClean="0"/>
              <a:t>60</a:t>
            </a:r>
            <a:r>
              <a:rPr lang="en-US" sz="1600" dirty="0" smtClean="0"/>
              <a:t> ADC samples per signal (hit) data rate</a:t>
            </a:r>
            <a:r>
              <a:rPr lang="ru-RU" sz="1600" dirty="0" smtClean="0"/>
              <a:t>:</a:t>
            </a:r>
            <a:endParaRPr lang="ru-RU" sz="1600" dirty="0"/>
          </a:p>
          <a:p>
            <a:pPr marL="0" indent="0">
              <a:buNone/>
            </a:pPr>
            <a:r>
              <a:rPr lang="en-US" sz="1600" dirty="0" smtClean="0"/>
              <a:t>24500 </a:t>
            </a:r>
            <a:r>
              <a:rPr lang="en-US" sz="1600" dirty="0"/>
              <a:t>hit/sec </a:t>
            </a:r>
            <a:r>
              <a:rPr lang="ru-RU" sz="1600" dirty="0"/>
              <a:t>х</a:t>
            </a:r>
            <a:r>
              <a:rPr lang="en-US" sz="1600" dirty="0"/>
              <a:t> 64words/hit = 1568000 </a:t>
            </a:r>
            <a:r>
              <a:rPr lang="en-US" sz="1600" dirty="0" smtClean="0"/>
              <a:t>words/sec  (</a:t>
            </a:r>
            <a:r>
              <a:rPr lang="en-US" sz="1600" b="1" dirty="0" smtClean="0"/>
              <a:t>3.14 </a:t>
            </a:r>
            <a:r>
              <a:rPr lang="en-US" sz="1600" b="1" dirty="0" err="1"/>
              <a:t>Mbyte</a:t>
            </a:r>
            <a:r>
              <a:rPr lang="en-US" sz="1600" b="1" dirty="0"/>
              <a:t>/sec</a:t>
            </a:r>
            <a:r>
              <a:rPr lang="en-US" sz="1600" dirty="0" smtClean="0"/>
              <a:t>)</a:t>
            </a:r>
            <a:endParaRPr lang="ru-RU" sz="16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231486" y="3537012"/>
            <a:ext cx="4644516" cy="31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3366FF"/>
              </a:buClr>
              <a:buFont typeface="Wingdings" panose="05000000000000000000" pitchFamily="2" charset="2"/>
              <a:buChar char="q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en-US" sz="1600" dirty="0" smtClean="0"/>
              <a:t>Average hits per trigger (100</a:t>
            </a:r>
            <a:r>
              <a:rPr lang="en-US" altLang="en-US" sz="1600" dirty="0" smtClean="0">
                <a:sym typeface="Symbol" panose="05050102010706020507" pitchFamily="18" charset="2"/>
              </a:rPr>
              <a:t>s)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98245070"/>
      </p:ext>
    </p:extLst>
  </p:cSld>
  <p:clrMapOvr>
    <a:masterClrMapping/>
  </p:clrMapOvr>
</p:sld>
</file>

<file path=ppt/theme/theme1.xml><?xml version="1.0" encoding="utf-8"?>
<a:theme xmlns:a="http://schemas.openxmlformats.org/drawingml/2006/main" name="LKST_template">
  <a:themeElements>
    <a:clrScheme name="LKST_templat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LKST_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LKST_templat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KST_templat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KST_templat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KST_templat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KST_templat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KST_templat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KST_templat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KST_templat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KST_templat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13044</TotalTime>
  <Words>854</Words>
  <Application>Microsoft Office PowerPoint</Application>
  <PresentationFormat>On-screen Show (4:3)</PresentationFormat>
  <Paragraphs>390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Symbol</vt:lpstr>
      <vt:lpstr>Times New Roman</vt:lpstr>
      <vt:lpstr>Verdana</vt:lpstr>
      <vt:lpstr>Wingdings</vt:lpstr>
      <vt:lpstr>LKST_template</vt:lpstr>
      <vt:lpstr>CorelDRAW</vt:lpstr>
      <vt:lpstr>Petersburg Nuclear Physics Institute</vt:lpstr>
      <vt:lpstr>DAQ Requirements</vt:lpstr>
      <vt:lpstr>Forward tracker</vt:lpstr>
      <vt:lpstr>Forward tracker electronics</vt:lpstr>
      <vt:lpstr>ASF48et diagram</vt:lpstr>
      <vt:lpstr>ASF48et signal processing (single channel)</vt:lpstr>
      <vt:lpstr>ASF48et signal processing (external trigger)</vt:lpstr>
      <vt:lpstr>ASF48et with preamplifier</vt:lpstr>
      <vt:lpstr>Forward tracker event rate simulation</vt:lpstr>
      <vt:lpstr>Time Projection Chamber</vt:lpstr>
      <vt:lpstr>TPC electronics</vt:lpstr>
      <vt:lpstr>ASF48eP diagram</vt:lpstr>
      <vt:lpstr>ASF48eP signal processing (single channel)</vt:lpstr>
      <vt:lpstr>ASF48eP signal processing (integration window)</vt:lpstr>
      <vt:lpstr>Beam counters electronics</vt:lpstr>
      <vt:lpstr>The whole DAQ electronics layout</vt:lpstr>
      <vt:lpstr>DAQ data flow layout</vt:lpstr>
      <vt:lpstr>DAQ hardware status</vt:lpstr>
      <vt:lpstr>Data acquisition software</vt:lpstr>
      <vt:lpstr>ASF48 test software</vt:lpstr>
      <vt:lpstr>Data acquisition software</vt:lpstr>
      <vt:lpstr>FT CSC prototype</vt:lpstr>
      <vt:lpstr>Signal processing</vt:lpstr>
      <vt:lpstr>Cosmic data results</vt:lpstr>
      <vt:lpstr>Cosmic data results. Amplitude spectra</vt:lpstr>
      <vt:lpstr>DAQ software status</vt:lpstr>
      <vt:lpstr>DAQ status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</dc:title>
  <dc:creator>Peter K</dc:creator>
  <cp:lastModifiedBy>pkravt</cp:lastModifiedBy>
  <cp:revision>757</cp:revision>
  <cp:lastPrinted>2017-10-01T07:02:43Z</cp:lastPrinted>
  <dcterms:created xsi:type="dcterms:W3CDTF">2005-12-20T08:07:27Z</dcterms:created>
  <dcterms:modified xsi:type="dcterms:W3CDTF">2020-03-09T07:37:34Z</dcterms:modified>
</cp:coreProperties>
</file>