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44"/>
  </p:notesMasterIdLst>
  <p:sldIdLst>
    <p:sldId id="320" r:id="rId2"/>
    <p:sldId id="260" r:id="rId3"/>
    <p:sldId id="284" r:id="rId4"/>
    <p:sldId id="290" r:id="rId5"/>
    <p:sldId id="287" r:id="rId6"/>
    <p:sldId id="314" r:id="rId7"/>
    <p:sldId id="300" r:id="rId8"/>
    <p:sldId id="291" r:id="rId9"/>
    <p:sldId id="312" r:id="rId10"/>
    <p:sldId id="298" r:id="rId11"/>
    <p:sldId id="294" r:id="rId12"/>
    <p:sldId id="315" r:id="rId13"/>
    <p:sldId id="338" r:id="rId14"/>
    <p:sldId id="317" r:id="rId15"/>
    <p:sldId id="288" r:id="rId16"/>
    <p:sldId id="323" r:id="rId17"/>
    <p:sldId id="293" r:id="rId18"/>
    <p:sldId id="319" r:id="rId19"/>
    <p:sldId id="299" r:id="rId20"/>
    <p:sldId id="289" r:id="rId21"/>
    <p:sldId id="292" r:id="rId22"/>
    <p:sldId id="322" r:id="rId23"/>
    <p:sldId id="286" r:id="rId24"/>
    <p:sldId id="271" r:id="rId25"/>
    <p:sldId id="285" r:id="rId26"/>
    <p:sldId id="309" r:id="rId27"/>
    <p:sldId id="313" r:id="rId28"/>
    <p:sldId id="310" r:id="rId29"/>
    <p:sldId id="311" r:id="rId30"/>
    <p:sldId id="321" r:id="rId31"/>
    <p:sldId id="296" r:id="rId32"/>
    <p:sldId id="295" r:id="rId33"/>
    <p:sldId id="336" r:id="rId34"/>
    <p:sldId id="337" r:id="rId35"/>
    <p:sldId id="324" r:id="rId36"/>
    <p:sldId id="333" r:id="rId37"/>
    <p:sldId id="326" r:id="rId38"/>
    <p:sldId id="327" r:id="rId39"/>
    <p:sldId id="334" r:id="rId40"/>
    <p:sldId id="335" r:id="rId41"/>
    <p:sldId id="330" r:id="rId42"/>
    <p:sldId id="331" r:id="rId43"/>
  </p:sldIdLst>
  <p:sldSz cx="12801600" cy="9601200" type="A3"/>
  <p:notesSz cx="6807200" cy="9939338"/>
  <p:defaultTextStyle>
    <a:defPPr>
      <a:defRPr lang="de-DE"/>
    </a:defPPr>
    <a:lvl1pPr algn="l"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5pPr>
    <a:lvl6pPr marL="2286000" algn="l" defTabSz="914400" rtl="0" eaLnBrk="1" latinLnBrk="0" hangingPunct="1">
      <a:defRPr sz="2500" kern="1200">
        <a:solidFill>
          <a:schemeClr val="tx1"/>
        </a:solidFill>
        <a:latin typeface="Arial" panose="020B0604020202020204" pitchFamily="34" charset="0"/>
        <a:ea typeface="+mn-ea"/>
        <a:cs typeface="+mn-cs"/>
      </a:defRPr>
    </a:lvl6pPr>
    <a:lvl7pPr marL="2743200" algn="l" defTabSz="914400" rtl="0" eaLnBrk="1" latinLnBrk="0" hangingPunct="1">
      <a:defRPr sz="2500" kern="1200">
        <a:solidFill>
          <a:schemeClr val="tx1"/>
        </a:solidFill>
        <a:latin typeface="Arial" panose="020B0604020202020204" pitchFamily="34" charset="0"/>
        <a:ea typeface="+mn-ea"/>
        <a:cs typeface="+mn-cs"/>
      </a:defRPr>
    </a:lvl7pPr>
    <a:lvl8pPr marL="3200400" algn="l" defTabSz="914400" rtl="0" eaLnBrk="1" latinLnBrk="0" hangingPunct="1">
      <a:defRPr sz="2500" kern="1200">
        <a:solidFill>
          <a:schemeClr val="tx1"/>
        </a:solidFill>
        <a:latin typeface="Arial" panose="020B0604020202020204" pitchFamily="34" charset="0"/>
        <a:ea typeface="+mn-ea"/>
        <a:cs typeface="+mn-cs"/>
      </a:defRPr>
    </a:lvl8pPr>
    <a:lvl9pPr marL="3657600" algn="l" defTabSz="914400" rtl="0" eaLnBrk="1" latinLnBrk="0" hangingPunct="1">
      <a:defRPr sz="25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1FE77D1E-8250-4B2B-B7C7-6DE633AC4C8A}">
          <p14:sldIdLst>
            <p14:sldId id="320"/>
            <p14:sldId id="260"/>
            <p14:sldId id="284"/>
            <p14:sldId id="290"/>
            <p14:sldId id="287"/>
            <p14:sldId id="314"/>
            <p14:sldId id="300"/>
            <p14:sldId id="291"/>
            <p14:sldId id="312"/>
            <p14:sldId id="298"/>
            <p14:sldId id="294"/>
            <p14:sldId id="315"/>
            <p14:sldId id="338"/>
            <p14:sldId id="317"/>
            <p14:sldId id="288"/>
            <p14:sldId id="323"/>
            <p14:sldId id="293"/>
            <p14:sldId id="319"/>
            <p14:sldId id="299"/>
            <p14:sldId id="289"/>
            <p14:sldId id="292"/>
            <p14:sldId id="322"/>
            <p14:sldId id="286"/>
            <p14:sldId id="271"/>
            <p14:sldId id="285"/>
            <p14:sldId id="309"/>
            <p14:sldId id="313"/>
            <p14:sldId id="310"/>
            <p14:sldId id="311"/>
          </p14:sldIdLst>
        </p14:section>
        <p14:section name="Abschnitt ohne Titel" id="{90475618-DC46-4EAD-B4CF-373AD773E0E8}">
          <p14:sldIdLst>
            <p14:sldId id="321"/>
            <p14:sldId id="296"/>
            <p14:sldId id="295"/>
            <p14:sldId id="336"/>
            <p14:sldId id="337"/>
            <p14:sldId id="324"/>
            <p14:sldId id="333"/>
            <p14:sldId id="326"/>
            <p14:sldId id="327"/>
            <p14:sldId id="334"/>
            <p14:sldId id="335"/>
            <p14:sldId id="330"/>
            <p14:sldId id="331"/>
          </p14:sldIdLst>
        </p14:section>
      </p14:sectionLst>
    </p:ext>
    <p:ext uri="{EFAFB233-063F-42B5-8137-9DF3F51BA10A}">
      <p15:sldGuideLst xmlns:p15="http://schemas.microsoft.com/office/powerpoint/2012/main">
        <p15:guide id="1" orient="horz" pos="3024">
          <p15:clr>
            <a:srgbClr val="A4A3A4"/>
          </p15:clr>
        </p15:guide>
        <p15:guide id="2" pos="473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nst Schilling" initials="ES" lastIdx="2" clrIdx="0">
    <p:extLst>
      <p:ext uri="{19B8F6BF-5375-455C-9EA6-DF929625EA0E}">
        <p15:presenceInfo xmlns:p15="http://schemas.microsoft.com/office/powerpoint/2012/main" userId="Ernst Schill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00"/>
    <a:srgbClr val="FF0000"/>
    <a:srgbClr val="008000"/>
    <a:srgbClr val="0000FF"/>
    <a:srgbClr val="FFCC66"/>
    <a:srgbClr val="FFFFCC"/>
    <a:srgbClr val="887F80"/>
    <a:srgbClr val="33CC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1" autoAdjust="0"/>
    <p:restoredTop sz="98952" autoAdjust="0"/>
  </p:normalViewPr>
  <p:slideViewPr>
    <p:cSldViewPr>
      <p:cViewPr varScale="1">
        <p:scale>
          <a:sx n="104" d="100"/>
          <a:sy n="104" d="100"/>
        </p:scale>
        <p:origin x="204" y="102"/>
      </p:cViewPr>
      <p:guideLst>
        <p:guide orient="horz" pos="3024"/>
        <p:guide pos="4731"/>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4T16:47:38.010" idx="2">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0262" cy="497974"/>
          </a:xfrm>
          <a:prstGeom prst="rect">
            <a:avLst/>
          </a:prstGeom>
        </p:spPr>
        <p:txBody>
          <a:bodyPr vert="horz" lIns="63917" tIns="31958" rIns="63917" bIns="31958" rtlCol="0"/>
          <a:lstStyle>
            <a:lvl1pPr algn="l">
              <a:defRPr sz="800"/>
            </a:lvl1pPr>
          </a:lstStyle>
          <a:p>
            <a:endParaRPr lang="de-DE"/>
          </a:p>
        </p:txBody>
      </p:sp>
      <p:sp>
        <p:nvSpPr>
          <p:cNvPr id="3" name="Datumsplatzhalter 2"/>
          <p:cNvSpPr>
            <a:spLocks noGrp="1"/>
          </p:cNvSpPr>
          <p:nvPr>
            <p:ph type="dt" idx="1"/>
          </p:nvPr>
        </p:nvSpPr>
        <p:spPr>
          <a:xfrm>
            <a:off x="3855843" y="0"/>
            <a:ext cx="2950261" cy="497974"/>
          </a:xfrm>
          <a:prstGeom prst="rect">
            <a:avLst/>
          </a:prstGeom>
        </p:spPr>
        <p:txBody>
          <a:bodyPr vert="horz" lIns="63917" tIns="31958" rIns="63917" bIns="31958" rtlCol="0"/>
          <a:lstStyle>
            <a:lvl1pPr algn="r">
              <a:defRPr sz="800"/>
            </a:lvl1pPr>
          </a:lstStyle>
          <a:p>
            <a:fld id="{FC2CAE5F-EBA3-4592-ACB6-A2F93F96F142}" type="datetimeFigureOut">
              <a:rPr lang="de-DE" smtClean="0"/>
              <a:t>08.03.2020</a:t>
            </a:fld>
            <a:endParaRPr lang="de-DE"/>
          </a:p>
        </p:txBody>
      </p:sp>
      <p:sp>
        <p:nvSpPr>
          <p:cNvPr id="4" name="Folienbildplatzhalter 3"/>
          <p:cNvSpPr>
            <a:spLocks noGrp="1" noRot="1" noChangeAspect="1"/>
          </p:cNvSpPr>
          <p:nvPr>
            <p:ph type="sldImg" idx="2"/>
          </p:nvPr>
        </p:nvSpPr>
        <p:spPr>
          <a:xfrm>
            <a:off x="1166813" y="1241425"/>
            <a:ext cx="4473575" cy="3355975"/>
          </a:xfrm>
          <a:prstGeom prst="rect">
            <a:avLst/>
          </a:prstGeom>
          <a:noFill/>
          <a:ln w="12700">
            <a:solidFill>
              <a:prstClr val="black"/>
            </a:solidFill>
          </a:ln>
        </p:spPr>
        <p:txBody>
          <a:bodyPr vert="horz" lIns="63917" tIns="31958" rIns="63917" bIns="31958" rtlCol="0" anchor="ctr"/>
          <a:lstStyle/>
          <a:p>
            <a:endParaRPr lang="de-DE"/>
          </a:p>
        </p:txBody>
      </p:sp>
      <p:sp>
        <p:nvSpPr>
          <p:cNvPr id="5" name="Notizenplatzhalter 4"/>
          <p:cNvSpPr>
            <a:spLocks noGrp="1"/>
          </p:cNvSpPr>
          <p:nvPr>
            <p:ph type="body" sz="quarter" idx="3"/>
          </p:nvPr>
        </p:nvSpPr>
        <p:spPr>
          <a:xfrm>
            <a:off x="680831" y="4782790"/>
            <a:ext cx="5445540" cy="3914412"/>
          </a:xfrm>
          <a:prstGeom prst="rect">
            <a:avLst/>
          </a:prstGeom>
        </p:spPr>
        <p:txBody>
          <a:bodyPr vert="horz" lIns="63917" tIns="31958" rIns="63917" bIns="31958"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1365"/>
            <a:ext cx="2950262" cy="497974"/>
          </a:xfrm>
          <a:prstGeom prst="rect">
            <a:avLst/>
          </a:prstGeom>
        </p:spPr>
        <p:txBody>
          <a:bodyPr vert="horz" lIns="63917" tIns="31958" rIns="63917" bIns="31958" rtlCol="0" anchor="b"/>
          <a:lstStyle>
            <a:lvl1pPr algn="l">
              <a:defRPr sz="800"/>
            </a:lvl1pPr>
          </a:lstStyle>
          <a:p>
            <a:endParaRPr lang="de-DE"/>
          </a:p>
        </p:txBody>
      </p:sp>
      <p:sp>
        <p:nvSpPr>
          <p:cNvPr id="7" name="Foliennummernplatzhalter 6"/>
          <p:cNvSpPr>
            <a:spLocks noGrp="1"/>
          </p:cNvSpPr>
          <p:nvPr>
            <p:ph type="sldNum" sz="quarter" idx="5"/>
          </p:nvPr>
        </p:nvSpPr>
        <p:spPr>
          <a:xfrm>
            <a:off x="3855843" y="9441365"/>
            <a:ext cx="2950261" cy="497974"/>
          </a:xfrm>
          <a:prstGeom prst="rect">
            <a:avLst/>
          </a:prstGeom>
        </p:spPr>
        <p:txBody>
          <a:bodyPr vert="horz" lIns="63917" tIns="31958" rIns="63917" bIns="31958" rtlCol="0" anchor="b"/>
          <a:lstStyle>
            <a:lvl1pPr algn="r">
              <a:defRPr sz="800"/>
            </a:lvl1pPr>
          </a:lstStyle>
          <a:p>
            <a:fld id="{AE14078A-F800-4359-B779-5978BD27E763}" type="slidenum">
              <a:rPr lang="de-DE" smtClean="0"/>
              <a:t>‹Nr.›</a:t>
            </a:fld>
            <a:endParaRPr lang="de-DE"/>
          </a:p>
        </p:txBody>
      </p:sp>
    </p:spTree>
    <p:extLst>
      <p:ext uri="{BB962C8B-B14F-4D97-AF65-F5344CB8AC3E}">
        <p14:creationId xmlns:p14="http://schemas.microsoft.com/office/powerpoint/2010/main" val="162824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600200" y="1571625"/>
            <a:ext cx="9601200" cy="3341688"/>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600200" y="5043488"/>
            <a:ext cx="9601200" cy="23177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C2BC6347-DD6A-4060-B1D9-FADB7A536D53}" type="slidenum">
              <a:rPr lang="de-DE" altLang="de-DE"/>
              <a:pPr>
                <a:defRPr/>
              </a:pPr>
              <a:t>‹Nr.›</a:t>
            </a:fld>
            <a:endParaRPr lang="de-DE" altLang="de-DE"/>
          </a:p>
        </p:txBody>
      </p:sp>
    </p:spTree>
    <p:extLst>
      <p:ext uri="{BB962C8B-B14F-4D97-AF65-F5344CB8AC3E}">
        <p14:creationId xmlns:p14="http://schemas.microsoft.com/office/powerpoint/2010/main" val="13975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F7ED2A64-8CA0-46BB-B226-9E00CEDF8441}" type="slidenum">
              <a:rPr lang="de-DE" altLang="de-DE"/>
              <a:pPr>
                <a:defRPr/>
              </a:pPr>
              <a:t>‹Nr.›</a:t>
            </a:fld>
            <a:endParaRPr lang="de-DE" altLang="de-DE"/>
          </a:p>
        </p:txBody>
      </p:sp>
    </p:spTree>
    <p:extLst>
      <p:ext uri="{BB962C8B-B14F-4D97-AF65-F5344CB8AC3E}">
        <p14:creationId xmlns:p14="http://schemas.microsoft.com/office/powerpoint/2010/main" val="418454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282113" y="384175"/>
            <a:ext cx="2879725" cy="819308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39763" y="384175"/>
            <a:ext cx="8489950" cy="819308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CC54D353-3C9D-4260-92D7-C1970E1441EE}" type="slidenum">
              <a:rPr lang="de-DE" altLang="de-DE"/>
              <a:pPr>
                <a:defRPr/>
              </a:pPr>
              <a:t>‹Nr.›</a:t>
            </a:fld>
            <a:endParaRPr lang="de-DE" altLang="de-DE"/>
          </a:p>
        </p:txBody>
      </p:sp>
    </p:spTree>
    <p:extLst>
      <p:ext uri="{BB962C8B-B14F-4D97-AF65-F5344CB8AC3E}">
        <p14:creationId xmlns:p14="http://schemas.microsoft.com/office/powerpoint/2010/main" val="347609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A4D3009F-9CAA-40D9-9A1C-DF82A2558DEA}" type="slidenum">
              <a:rPr lang="de-DE" altLang="de-DE"/>
              <a:pPr>
                <a:defRPr/>
              </a:pPr>
              <a:t>‹Nr.›</a:t>
            </a:fld>
            <a:endParaRPr lang="de-DE" altLang="de-DE"/>
          </a:p>
        </p:txBody>
      </p:sp>
    </p:spTree>
    <p:extLst>
      <p:ext uri="{BB962C8B-B14F-4D97-AF65-F5344CB8AC3E}">
        <p14:creationId xmlns:p14="http://schemas.microsoft.com/office/powerpoint/2010/main" val="248259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73125" y="2393950"/>
            <a:ext cx="11041063" cy="3994150"/>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73125" y="6424613"/>
            <a:ext cx="11041063" cy="210026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DC2C15D-39A9-4A73-A303-1575371F9163}" type="slidenum">
              <a:rPr lang="de-DE" altLang="de-DE"/>
              <a:pPr>
                <a:defRPr/>
              </a:pPr>
              <a:t>‹Nr.›</a:t>
            </a:fld>
            <a:endParaRPr lang="de-DE" altLang="de-DE"/>
          </a:p>
        </p:txBody>
      </p:sp>
    </p:spTree>
    <p:extLst>
      <p:ext uri="{BB962C8B-B14F-4D97-AF65-F5344CB8AC3E}">
        <p14:creationId xmlns:p14="http://schemas.microsoft.com/office/powerpoint/2010/main" val="562748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39763" y="2239963"/>
            <a:ext cx="5684837" cy="63373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477000" y="2239963"/>
            <a:ext cx="5684838" cy="63373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C965DECC-0CA2-4567-BFD8-521CFA13AD44}" type="slidenum">
              <a:rPr lang="de-DE" altLang="de-DE"/>
              <a:pPr>
                <a:defRPr/>
              </a:pPr>
              <a:t>‹Nr.›</a:t>
            </a:fld>
            <a:endParaRPr lang="de-DE" altLang="de-DE"/>
          </a:p>
        </p:txBody>
      </p:sp>
    </p:spTree>
    <p:extLst>
      <p:ext uri="{BB962C8B-B14F-4D97-AF65-F5344CB8AC3E}">
        <p14:creationId xmlns:p14="http://schemas.microsoft.com/office/powerpoint/2010/main" val="72423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81063" y="511175"/>
            <a:ext cx="11042650" cy="1855788"/>
          </a:xfrm>
        </p:spPr>
        <p:txBody>
          <a:bodyPr/>
          <a:lstStyle/>
          <a:p>
            <a:r>
              <a:rPr lang="de-DE"/>
              <a:t>Titelmasterformat durch Klicken bearbeiten</a:t>
            </a:r>
          </a:p>
        </p:txBody>
      </p:sp>
      <p:sp>
        <p:nvSpPr>
          <p:cNvPr id="3" name="Textplatzhalter 2"/>
          <p:cNvSpPr>
            <a:spLocks noGrp="1"/>
          </p:cNvSpPr>
          <p:nvPr>
            <p:ph type="body" idx="1"/>
          </p:nvPr>
        </p:nvSpPr>
        <p:spPr>
          <a:xfrm>
            <a:off x="881063" y="2354263"/>
            <a:ext cx="5416550" cy="1152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81063" y="3506788"/>
            <a:ext cx="5416550" cy="51593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480175" y="2354263"/>
            <a:ext cx="5443538" cy="1152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480175" y="3506788"/>
            <a:ext cx="5443538" cy="51593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pPr>
              <a:defRPr/>
            </a:pPr>
            <a:fld id="{C787387A-1B10-44A0-A77E-1838363F1B6E}" type="slidenum">
              <a:rPr lang="de-DE" altLang="de-DE"/>
              <a:pPr>
                <a:defRPr/>
              </a:pPr>
              <a:t>‹Nr.›</a:t>
            </a:fld>
            <a:endParaRPr lang="de-DE" altLang="de-DE"/>
          </a:p>
        </p:txBody>
      </p:sp>
    </p:spTree>
    <p:extLst>
      <p:ext uri="{BB962C8B-B14F-4D97-AF65-F5344CB8AC3E}">
        <p14:creationId xmlns:p14="http://schemas.microsoft.com/office/powerpoint/2010/main" val="112977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pPr>
              <a:defRPr/>
            </a:pPr>
            <a:fld id="{96CB2623-9619-4D7F-AE8C-5BC6F63CEA15}" type="slidenum">
              <a:rPr lang="de-DE" altLang="de-DE"/>
              <a:pPr>
                <a:defRPr/>
              </a:pPr>
              <a:t>‹Nr.›</a:t>
            </a:fld>
            <a:endParaRPr lang="de-DE" altLang="de-DE"/>
          </a:p>
        </p:txBody>
      </p:sp>
    </p:spTree>
    <p:extLst>
      <p:ext uri="{BB962C8B-B14F-4D97-AF65-F5344CB8AC3E}">
        <p14:creationId xmlns:p14="http://schemas.microsoft.com/office/powerpoint/2010/main" val="427009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pPr>
              <a:defRPr/>
            </a:pPr>
            <a:fld id="{331078F6-FB24-42B6-9789-4AF1F606D1C7}" type="slidenum">
              <a:rPr lang="de-DE" altLang="de-DE"/>
              <a:pPr>
                <a:defRPr/>
              </a:pPr>
              <a:t>‹Nr.›</a:t>
            </a:fld>
            <a:endParaRPr lang="de-DE" altLang="de-DE"/>
          </a:p>
        </p:txBody>
      </p:sp>
    </p:spTree>
    <p:extLst>
      <p:ext uri="{BB962C8B-B14F-4D97-AF65-F5344CB8AC3E}">
        <p14:creationId xmlns:p14="http://schemas.microsoft.com/office/powerpoint/2010/main" val="153619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81063" y="639763"/>
            <a:ext cx="4129087" cy="2239962"/>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441950" y="1382713"/>
            <a:ext cx="6481763" cy="68230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81063" y="2879725"/>
            <a:ext cx="4129087" cy="5337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99477333-74A1-4812-9226-D4046331D331}" type="slidenum">
              <a:rPr lang="de-DE" altLang="de-DE"/>
              <a:pPr>
                <a:defRPr/>
              </a:pPr>
              <a:t>‹Nr.›</a:t>
            </a:fld>
            <a:endParaRPr lang="de-DE" altLang="de-DE"/>
          </a:p>
        </p:txBody>
      </p:sp>
    </p:spTree>
    <p:extLst>
      <p:ext uri="{BB962C8B-B14F-4D97-AF65-F5344CB8AC3E}">
        <p14:creationId xmlns:p14="http://schemas.microsoft.com/office/powerpoint/2010/main" val="288501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81063" y="639763"/>
            <a:ext cx="4129087" cy="2239962"/>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441950" y="1382713"/>
            <a:ext cx="6481763" cy="6823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81063" y="2879725"/>
            <a:ext cx="4129087" cy="5337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9727FEA5-D3DC-4690-8014-17A6816ABA1E}" type="slidenum">
              <a:rPr lang="de-DE" altLang="de-DE"/>
              <a:pPr>
                <a:defRPr/>
              </a:pPr>
              <a:t>‹Nr.›</a:t>
            </a:fld>
            <a:endParaRPr lang="de-DE" altLang="de-DE"/>
          </a:p>
        </p:txBody>
      </p:sp>
    </p:spTree>
    <p:extLst>
      <p:ext uri="{BB962C8B-B14F-4D97-AF65-F5344CB8AC3E}">
        <p14:creationId xmlns:p14="http://schemas.microsoft.com/office/powerpoint/2010/main" val="26156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9763" y="384175"/>
            <a:ext cx="115220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ctr"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639763" y="2239963"/>
            <a:ext cx="1152207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39763" y="8743950"/>
            <a:ext cx="29876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t" anchorCtr="0" compatLnSpc="1">
            <a:prstTxWarp prst="textNoShape">
              <a:avLst/>
            </a:prstTxWarp>
          </a:bodyPr>
          <a:lstStyle>
            <a:lvl1pPr defTabSz="1279525" eaLnBrk="1" hangingPunct="1">
              <a:defRPr sz="2000" smtClean="0"/>
            </a:lvl1pPr>
          </a:lstStyle>
          <a:p>
            <a:pPr>
              <a:defRPr/>
            </a:pPr>
            <a:endParaRPr lang="de-DE" altLang="de-DE"/>
          </a:p>
        </p:txBody>
      </p:sp>
      <p:sp>
        <p:nvSpPr>
          <p:cNvPr id="1029" name="Rectangle 5"/>
          <p:cNvSpPr>
            <a:spLocks noGrp="1" noChangeArrowheads="1"/>
          </p:cNvSpPr>
          <p:nvPr>
            <p:ph type="ftr" sz="quarter" idx="3"/>
          </p:nvPr>
        </p:nvSpPr>
        <p:spPr bwMode="auto">
          <a:xfrm>
            <a:off x="4373563" y="8743950"/>
            <a:ext cx="40544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t" anchorCtr="0" compatLnSpc="1">
            <a:prstTxWarp prst="textNoShape">
              <a:avLst/>
            </a:prstTxWarp>
          </a:bodyPr>
          <a:lstStyle>
            <a:lvl1pPr algn="ctr" defTabSz="1279525" eaLnBrk="1" hangingPunct="1">
              <a:defRPr sz="2000" smtClean="0"/>
            </a:lvl1pPr>
          </a:lstStyle>
          <a:p>
            <a:pPr>
              <a:defRPr/>
            </a:pPr>
            <a:endParaRPr lang="de-DE" altLang="de-DE"/>
          </a:p>
        </p:txBody>
      </p:sp>
      <p:sp>
        <p:nvSpPr>
          <p:cNvPr id="1030" name="Rectangle 6"/>
          <p:cNvSpPr>
            <a:spLocks noGrp="1" noChangeArrowheads="1"/>
          </p:cNvSpPr>
          <p:nvPr>
            <p:ph type="sldNum" sz="quarter" idx="4"/>
          </p:nvPr>
        </p:nvSpPr>
        <p:spPr bwMode="auto">
          <a:xfrm>
            <a:off x="9174163" y="8743950"/>
            <a:ext cx="29876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t" anchorCtr="0" compatLnSpc="1">
            <a:prstTxWarp prst="textNoShape">
              <a:avLst/>
            </a:prstTxWarp>
          </a:bodyPr>
          <a:lstStyle>
            <a:lvl1pPr algn="r" defTabSz="1279525" eaLnBrk="1" hangingPunct="1">
              <a:defRPr sz="2000" smtClean="0"/>
            </a:lvl1pPr>
          </a:lstStyle>
          <a:p>
            <a:pPr>
              <a:defRPr/>
            </a:pPr>
            <a:fld id="{DBCFBF96-F472-41BA-9455-533739097347}"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79525" rtl="0" eaLnBrk="0" fontAlgn="base" hangingPunct="0">
        <a:spcBef>
          <a:spcPct val="0"/>
        </a:spcBef>
        <a:spcAft>
          <a:spcPct val="0"/>
        </a:spcAft>
        <a:defRPr sz="6100" kern="1200">
          <a:solidFill>
            <a:schemeClr val="tx2"/>
          </a:solidFill>
          <a:latin typeface="+mj-lt"/>
          <a:ea typeface="+mj-ea"/>
          <a:cs typeface="+mj-cs"/>
        </a:defRPr>
      </a:lvl1pPr>
      <a:lvl2pPr algn="ctr" defTabSz="1279525" rtl="0" eaLnBrk="0" fontAlgn="base" hangingPunct="0">
        <a:spcBef>
          <a:spcPct val="0"/>
        </a:spcBef>
        <a:spcAft>
          <a:spcPct val="0"/>
        </a:spcAft>
        <a:defRPr sz="6100">
          <a:solidFill>
            <a:schemeClr val="tx2"/>
          </a:solidFill>
          <a:latin typeface="Arial" panose="020B0604020202020204" pitchFamily="34" charset="0"/>
        </a:defRPr>
      </a:lvl2pPr>
      <a:lvl3pPr algn="ctr" defTabSz="1279525" rtl="0" eaLnBrk="0" fontAlgn="base" hangingPunct="0">
        <a:spcBef>
          <a:spcPct val="0"/>
        </a:spcBef>
        <a:spcAft>
          <a:spcPct val="0"/>
        </a:spcAft>
        <a:defRPr sz="6100">
          <a:solidFill>
            <a:schemeClr val="tx2"/>
          </a:solidFill>
          <a:latin typeface="Arial" panose="020B0604020202020204" pitchFamily="34" charset="0"/>
        </a:defRPr>
      </a:lvl3pPr>
      <a:lvl4pPr algn="ctr" defTabSz="1279525" rtl="0" eaLnBrk="0" fontAlgn="base" hangingPunct="0">
        <a:spcBef>
          <a:spcPct val="0"/>
        </a:spcBef>
        <a:spcAft>
          <a:spcPct val="0"/>
        </a:spcAft>
        <a:defRPr sz="6100">
          <a:solidFill>
            <a:schemeClr val="tx2"/>
          </a:solidFill>
          <a:latin typeface="Arial" panose="020B0604020202020204" pitchFamily="34" charset="0"/>
        </a:defRPr>
      </a:lvl4pPr>
      <a:lvl5pPr algn="ctr" defTabSz="1279525" rtl="0" eaLnBrk="0" fontAlgn="base" hangingPunct="0">
        <a:spcBef>
          <a:spcPct val="0"/>
        </a:spcBef>
        <a:spcAft>
          <a:spcPct val="0"/>
        </a:spcAft>
        <a:defRPr sz="6100">
          <a:solidFill>
            <a:schemeClr val="tx2"/>
          </a:solidFill>
          <a:latin typeface="Arial" panose="020B0604020202020204" pitchFamily="34" charset="0"/>
        </a:defRPr>
      </a:lvl5pPr>
      <a:lvl6pPr marL="457200" algn="ctr" defTabSz="1279525" rtl="0" fontAlgn="base">
        <a:spcBef>
          <a:spcPct val="0"/>
        </a:spcBef>
        <a:spcAft>
          <a:spcPct val="0"/>
        </a:spcAft>
        <a:defRPr sz="6100">
          <a:solidFill>
            <a:schemeClr val="tx2"/>
          </a:solidFill>
          <a:latin typeface="Arial" panose="020B0604020202020204" pitchFamily="34" charset="0"/>
        </a:defRPr>
      </a:lvl6pPr>
      <a:lvl7pPr marL="914400" algn="ctr" defTabSz="1279525" rtl="0" fontAlgn="base">
        <a:spcBef>
          <a:spcPct val="0"/>
        </a:spcBef>
        <a:spcAft>
          <a:spcPct val="0"/>
        </a:spcAft>
        <a:defRPr sz="6100">
          <a:solidFill>
            <a:schemeClr val="tx2"/>
          </a:solidFill>
          <a:latin typeface="Arial" panose="020B0604020202020204" pitchFamily="34" charset="0"/>
        </a:defRPr>
      </a:lvl7pPr>
      <a:lvl8pPr marL="1371600" algn="ctr" defTabSz="1279525" rtl="0" fontAlgn="base">
        <a:spcBef>
          <a:spcPct val="0"/>
        </a:spcBef>
        <a:spcAft>
          <a:spcPct val="0"/>
        </a:spcAft>
        <a:defRPr sz="6100">
          <a:solidFill>
            <a:schemeClr val="tx2"/>
          </a:solidFill>
          <a:latin typeface="Arial" panose="020B0604020202020204" pitchFamily="34" charset="0"/>
        </a:defRPr>
      </a:lvl8pPr>
      <a:lvl9pPr marL="1828800" algn="ctr" defTabSz="1279525" rtl="0" fontAlgn="base">
        <a:spcBef>
          <a:spcPct val="0"/>
        </a:spcBef>
        <a:spcAft>
          <a:spcPct val="0"/>
        </a:spcAft>
        <a:defRPr sz="6100">
          <a:solidFill>
            <a:schemeClr val="tx2"/>
          </a:solidFill>
          <a:latin typeface="Arial" panose="020B0604020202020204" pitchFamily="34" charset="0"/>
        </a:defRPr>
      </a:lvl9pPr>
    </p:titleStyle>
    <p:bodyStyle>
      <a:lvl1pPr marL="479425" indent="-479425" algn="l" defTabSz="1279525" rtl="0" eaLnBrk="0" fontAlgn="base" hangingPunct="0">
        <a:spcBef>
          <a:spcPct val="20000"/>
        </a:spcBef>
        <a:spcAft>
          <a:spcPct val="0"/>
        </a:spcAft>
        <a:buChar char="•"/>
        <a:defRPr sz="4500" kern="1200">
          <a:solidFill>
            <a:schemeClr val="tx1"/>
          </a:solidFill>
          <a:latin typeface="+mn-lt"/>
          <a:ea typeface="+mn-ea"/>
          <a:cs typeface="+mn-cs"/>
        </a:defRPr>
      </a:lvl1pPr>
      <a:lvl2pPr marL="1039813" indent="-398463" algn="l" defTabSz="1279525" rtl="0" eaLnBrk="0" fontAlgn="base" hangingPunct="0">
        <a:spcBef>
          <a:spcPct val="20000"/>
        </a:spcBef>
        <a:spcAft>
          <a:spcPct val="0"/>
        </a:spcAft>
        <a:buChar char="–"/>
        <a:defRPr sz="3900" kern="1200">
          <a:solidFill>
            <a:schemeClr val="tx1"/>
          </a:solidFill>
          <a:latin typeface="+mn-lt"/>
          <a:ea typeface="+mn-ea"/>
          <a:cs typeface="+mn-cs"/>
        </a:defRPr>
      </a:lvl2pPr>
      <a:lvl3pPr marL="1600200" indent="-320675" algn="l" defTabSz="1279525" rtl="0" eaLnBrk="0" fontAlgn="base" hangingPunct="0">
        <a:spcBef>
          <a:spcPct val="20000"/>
        </a:spcBef>
        <a:spcAft>
          <a:spcPct val="0"/>
        </a:spcAft>
        <a:buChar char="•"/>
        <a:defRPr sz="3300" kern="1200">
          <a:solidFill>
            <a:schemeClr val="tx1"/>
          </a:solidFill>
          <a:latin typeface="+mn-lt"/>
          <a:ea typeface="+mn-ea"/>
          <a:cs typeface="+mn-cs"/>
        </a:defRPr>
      </a:lvl3pPr>
      <a:lvl4pPr marL="2239963" indent="-320675" algn="l" defTabSz="1279525" rtl="0" eaLnBrk="0" fontAlgn="base" hangingPunct="0">
        <a:spcBef>
          <a:spcPct val="20000"/>
        </a:spcBef>
        <a:spcAft>
          <a:spcPct val="0"/>
        </a:spcAft>
        <a:buChar char="–"/>
        <a:defRPr sz="2800" kern="1200">
          <a:solidFill>
            <a:schemeClr val="tx1"/>
          </a:solidFill>
          <a:latin typeface="+mn-lt"/>
          <a:ea typeface="+mn-ea"/>
          <a:cs typeface="+mn-cs"/>
        </a:defRPr>
      </a:lvl4pPr>
      <a:lvl5pPr marL="2878138" indent="-317500" algn="l" defTabSz="1279525" rtl="0" eaLnBrk="0" fontAlgn="base" hangingPunct="0">
        <a:spcBef>
          <a:spcPct val="20000"/>
        </a:spcBef>
        <a:spcAft>
          <a:spcPct val="0"/>
        </a:spcAft>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JTwpmXLY_9A&amp;feature=emb_rel_paus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2149" y="1811672"/>
            <a:ext cx="10729192" cy="6121276"/>
          </a:xfrm>
        </p:spPr>
        <p:txBody>
          <a:bodyPr/>
          <a:lstStyle/>
          <a:p>
            <a:pPr marL="0" indent="0" algn="ctr">
              <a:buNone/>
            </a:pPr>
            <a:r>
              <a:rPr lang="de-DE" sz="2000" dirty="0"/>
              <a:t>Abstract </a:t>
            </a:r>
          </a:p>
          <a:p>
            <a:endParaRPr lang="de-DE" sz="2000" dirty="0"/>
          </a:p>
          <a:p>
            <a:r>
              <a:rPr lang="de-DE" sz="2000" dirty="0"/>
              <a:t>Hydrogen H</a:t>
            </a:r>
            <a:r>
              <a:rPr lang="de-DE" sz="2000" baseline="-25000" dirty="0"/>
              <a:t>2</a:t>
            </a:r>
            <a:r>
              <a:rPr lang="de-DE" sz="2000" dirty="0"/>
              <a:t> </a:t>
            </a:r>
            <a:r>
              <a:rPr lang="de-DE" sz="2000" dirty="0" err="1"/>
              <a:t>is</a:t>
            </a:r>
            <a:r>
              <a:rPr lang="de-DE" sz="2000" dirty="0"/>
              <a:t> </a:t>
            </a:r>
            <a:r>
              <a:rPr lang="de-DE" sz="2000" dirty="0" err="1"/>
              <a:t>highly</a:t>
            </a:r>
            <a:r>
              <a:rPr lang="de-DE" sz="2000" dirty="0"/>
              <a:t> explosive, </a:t>
            </a:r>
            <a:r>
              <a:rPr lang="de-DE" sz="2000" dirty="0" err="1"/>
              <a:t>explosion</a:t>
            </a:r>
            <a:r>
              <a:rPr lang="de-DE" sz="2000" dirty="0"/>
              <a:t> </a:t>
            </a:r>
            <a:r>
              <a:rPr lang="de-DE" sz="2000" dirty="0" err="1"/>
              <a:t>very</a:t>
            </a:r>
            <a:r>
              <a:rPr lang="de-DE" sz="2000" dirty="0"/>
              <a:t> quick ==&gt; strong </a:t>
            </a:r>
            <a:r>
              <a:rPr lang="de-DE" sz="2000" dirty="0" err="1"/>
              <a:t>forces</a:t>
            </a:r>
            <a:r>
              <a:rPr lang="de-DE" sz="2000" dirty="0"/>
              <a:t> „</a:t>
            </a:r>
            <a:r>
              <a:rPr lang="de-DE" sz="2000" dirty="0" err="1"/>
              <a:t>brisance</a:t>
            </a:r>
            <a:r>
              <a:rPr lang="de-DE" sz="2000" dirty="0"/>
              <a:t>“</a:t>
            </a:r>
          </a:p>
          <a:p>
            <a:endParaRPr lang="de-DE" sz="2000" dirty="0"/>
          </a:p>
          <a:p>
            <a:r>
              <a:rPr lang="de-DE" sz="2000" dirty="0"/>
              <a:t>H</a:t>
            </a:r>
            <a:r>
              <a:rPr lang="de-DE" sz="2000" baseline="-25000" dirty="0"/>
              <a:t>2</a:t>
            </a:r>
            <a:r>
              <a:rPr lang="de-DE" sz="2000" dirty="0"/>
              <a:t> </a:t>
            </a:r>
            <a:r>
              <a:rPr lang="de-DE" sz="2000" dirty="0" err="1"/>
              <a:t>bulk</a:t>
            </a:r>
            <a:r>
              <a:rPr lang="de-DE" sz="2000" dirty="0"/>
              <a:t> </a:t>
            </a:r>
            <a:r>
              <a:rPr lang="de-DE" sz="2000" dirty="0" err="1"/>
              <a:t>dissipates</a:t>
            </a:r>
            <a:r>
              <a:rPr lang="de-DE" sz="2000" dirty="0"/>
              <a:t> 50 cm in </a:t>
            </a:r>
            <a:r>
              <a:rPr lang="de-DE" sz="2000" dirty="0" err="1"/>
              <a:t>air</a:t>
            </a:r>
            <a:r>
              <a:rPr lang="de-DE" sz="2000" dirty="0"/>
              <a:t> in ½ h (</a:t>
            </a:r>
            <a:r>
              <a:rPr lang="de-DE" sz="2000" dirty="0" err="1"/>
              <a:t>iso</a:t>
            </a:r>
            <a:r>
              <a:rPr lang="de-DE" sz="2000" dirty="0"/>
              <a:t> </a:t>
            </a:r>
            <a:r>
              <a:rPr lang="de-DE" sz="2000" dirty="0" err="1"/>
              <a:t>concentration</a:t>
            </a:r>
            <a:r>
              <a:rPr lang="de-DE" sz="2000" dirty="0"/>
              <a:t> </a:t>
            </a:r>
            <a:r>
              <a:rPr lang="de-DE" sz="2000" dirty="0" err="1"/>
              <a:t>lines</a:t>
            </a:r>
            <a:r>
              <a:rPr lang="de-DE" sz="2000" dirty="0"/>
              <a:t>, „</a:t>
            </a:r>
            <a:r>
              <a:rPr lang="de-DE" sz="2000" dirty="0" err="1"/>
              <a:t>Fick‘s</a:t>
            </a:r>
            <a:r>
              <a:rPr lang="de-DE" sz="2000" dirty="0"/>
              <a:t>“ </a:t>
            </a:r>
            <a:r>
              <a:rPr lang="de-DE" sz="2000" dirty="0" err="1"/>
              <a:t>law</a:t>
            </a:r>
            <a:r>
              <a:rPr lang="de-DE" sz="2000" dirty="0"/>
              <a:t>) </a:t>
            </a:r>
          </a:p>
          <a:p>
            <a:endParaRPr lang="de-DE" sz="2000" dirty="0"/>
          </a:p>
          <a:p>
            <a:r>
              <a:rPr lang="de-DE" sz="2000" dirty="0" err="1"/>
              <a:t>It</a:t>
            </a:r>
            <a:r>
              <a:rPr lang="de-DE" sz="2000" dirty="0"/>
              <a:t> diffuses </a:t>
            </a:r>
            <a:r>
              <a:rPr lang="de-DE" sz="2000" dirty="0" err="1"/>
              <a:t>through</a:t>
            </a:r>
            <a:r>
              <a:rPr lang="de-DE" sz="2000" dirty="0"/>
              <a:t> </a:t>
            </a:r>
            <a:r>
              <a:rPr lang="de-DE" sz="2000" dirty="0" err="1"/>
              <a:t>membranes</a:t>
            </a:r>
            <a:r>
              <a:rPr lang="de-DE" sz="2000" dirty="0"/>
              <a:t>, </a:t>
            </a:r>
            <a:r>
              <a:rPr lang="de-DE" sz="2000" dirty="0" err="1"/>
              <a:t>Kapton</a:t>
            </a:r>
            <a:r>
              <a:rPr lang="de-DE" sz="2000" dirty="0"/>
              <a:t>, </a:t>
            </a:r>
            <a:r>
              <a:rPr lang="de-DE" sz="2000" dirty="0" err="1"/>
              <a:t>Mylar</a:t>
            </a:r>
            <a:r>
              <a:rPr lang="de-DE" sz="2000" dirty="0"/>
              <a:t>, „partial </a:t>
            </a:r>
            <a:r>
              <a:rPr lang="de-DE" sz="2000" dirty="0" err="1"/>
              <a:t>pressure</a:t>
            </a:r>
            <a:r>
              <a:rPr lang="de-DE" sz="2000" dirty="0"/>
              <a:t>“. </a:t>
            </a:r>
          </a:p>
          <a:p>
            <a:pPr marL="0" indent="0">
              <a:buNone/>
            </a:pPr>
            <a:endParaRPr lang="de-DE" sz="2000" dirty="0"/>
          </a:p>
          <a:p>
            <a:r>
              <a:rPr lang="de-DE" sz="2000" dirty="0"/>
              <a:t>Gas </a:t>
            </a:r>
            <a:r>
              <a:rPr lang="de-DE" sz="2000" dirty="0" err="1"/>
              <a:t>concentrations</a:t>
            </a:r>
            <a:r>
              <a:rPr lang="de-DE" sz="2000" dirty="0"/>
              <a:t> (&lt; 4.6 % H</a:t>
            </a:r>
            <a:r>
              <a:rPr lang="de-DE" sz="2000" baseline="-25000" dirty="0"/>
              <a:t>2</a:t>
            </a:r>
            <a:r>
              <a:rPr lang="de-DE" sz="2000" dirty="0"/>
              <a:t> in </a:t>
            </a:r>
            <a:r>
              <a:rPr lang="de-DE" sz="2000" dirty="0" err="1"/>
              <a:t>air</a:t>
            </a:r>
            <a:r>
              <a:rPr lang="de-DE" sz="2000" dirty="0"/>
              <a:t>) and </a:t>
            </a:r>
            <a:r>
              <a:rPr lang="de-DE" sz="2000" dirty="0" err="1"/>
              <a:t>purities</a:t>
            </a:r>
            <a:r>
              <a:rPr lang="de-DE" sz="2000" dirty="0"/>
              <a:t> (&lt;5% Oxygen in Hydrogen in TPC) </a:t>
            </a:r>
            <a:r>
              <a:rPr lang="de-DE" sz="2000" dirty="0" err="1"/>
              <a:t>are</a:t>
            </a:r>
            <a:r>
              <a:rPr lang="de-DE" sz="2000" dirty="0"/>
              <a:t> </a:t>
            </a:r>
            <a:r>
              <a:rPr lang="de-DE" sz="2000" dirty="0" err="1"/>
              <a:t>crucial</a:t>
            </a:r>
            <a:r>
              <a:rPr lang="de-DE" sz="2000" dirty="0"/>
              <a:t> </a:t>
            </a:r>
            <a:r>
              <a:rPr lang="de-DE" sz="2000" dirty="0" err="1"/>
              <a:t>for</a:t>
            </a:r>
            <a:r>
              <a:rPr lang="de-DE" sz="2000" dirty="0"/>
              <a:t> </a:t>
            </a:r>
            <a:r>
              <a:rPr lang="de-DE" sz="2000" dirty="0" err="1"/>
              <a:t>safety</a:t>
            </a:r>
            <a:endParaRPr lang="de-DE" sz="2000" dirty="0"/>
          </a:p>
          <a:p>
            <a:endParaRPr lang="de-DE" sz="2000" dirty="0"/>
          </a:p>
          <a:p>
            <a:r>
              <a:rPr lang="de-DE" sz="2000" dirty="0"/>
              <a:t>Safe </a:t>
            </a:r>
            <a:r>
              <a:rPr lang="de-DE" sz="2000" dirty="0" err="1"/>
              <a:t>explosion-proof</a:t>
            </a:r>
            <a:r>
              <a:rPr lang="de-DE" sz="2000" dirty="0"/>
              <a:t> </a:t>
            </a:r>
            <a:r>
              <a:rPr lang="de-DE" sz="2000" dirty="0" err="1"/>
              <a:t>construction</a:t>
            </a:r>
            <a:r>
              <a:rPr lang="de-DE" sz="2000" dirty="0"/>
              <a:t> possible and </a:t>
            </a:r>
            <a:r>
              <a:rPr lang="de-DE" sz="2000" dirty="0" err="1"/>
              <a:t>necessary</a:t>
            </a:r>
            <a:r>
              <a:rPr lang="de-DE" sz="2000" dirty="0"/>
              <a:t> </a:t>
            </a:r>
            <a:r>
              <a:rPr lang="de-DE" sz="2000" dirty="0" err="1"/>
              <a:t>if</a:t>
            </a:r>
            <a:r>
              <a:rPr lang="de-DE" sz="2000" dirty="0"/>
              <a:t> </a:t>
            </a:r>
            <a:r>
              <a:rPr lang="de-DE" sz="2000" dirty="0" err="1"/>
              <a:t>unclear</a:t>
            </a:r>
            <a:r>
              <a:rPr lang="de-DE" sz="2000" dirty="0"/>
              <a:t> </a:t>
            </a:r>
            <a:r>
              <a:rPr lang="de-DE" sz="2000" dirty="0" err="1"/>
              <a:t>situation</a:t>
            </a:r>
            <a:endParaRPr lang="de-DE" sz="2000" dirty="0"/>
          </a:p>
          <a:p>
            <a:endParaRPr lang="de-DE" sz="2000" dirty="0"/>
          </a:p>
          <a:p>
            <a:r>
              <a:rPr lang="de-DE" sz="2000" dirty="0"/>
              <a:t>Expansion </a:t>
            </a:r>
            <a:r>
              <a:rPr lang="de-DE" sz="2000" dirty="0" err="1"/>
              <a:t>factor</a:t>
            </a:r>
            <a:r>
              <a:rPr lang="de-DE" sz="2000" dirty="0"/>
              <a:t> 8.3 bar </a:t>
            </a:r>
            <a:r>
              <a:rPr lang="de-DE" sz="2000" dirty="0" smtClean="0"/>
              <a:t>at 1 bar. (5 at 5 bar typ. ). </a:t>
            </a:r>
            <a:r>
              <a:rPr lang="de-DE" sz="2000" dirty="0" err="1"/>
              <a:t>C</a:t>
            </a:r>
            <a:r>
              <a:rPr lang="de-DE" sz="2000" dirty="0" err="1" smtClean="0"/>
              <a:t>oncentration</a:t>
            </a:r>
            <a:r>
              <a:rPr lang="de-DE" sz="2000" dirty="0" smtClean="0"/>
              <a:t> </a:t>
            </a:r>
            <a:r>
              <a:rPr lang="de-DE" sz="2000" dirty="0" err="1"/>
              <a:t>limit</a:t>
            </a:r>
            <a:r>
              <a:rPr lang="de-DE" sz="2000" dirty="0"/>
              <a:t> 4,6 and  5 % </a:t>
            </a:r>
            <a:r>
              <a:rPr lang="de-DE" sz="2000" dirty="0" smtClean="0"/>
              <a:t>also at 20 bar. See </a:t>
            </a:r>
            <a:r>
              <a:rPr lang="de-DE" sz="2000" dirty="0"/>
              <a:t>Schroeder Berlin BAM </a:t>
            </a:r>
          </a:p>
          <a:p>
            <a:endParaRPr lang="de-DE" sz="2000" dirty="0"/>
          </a:p>
          <a:p>
            <a:pPr marL="0" indent="0">
              <a:buNone/>
            </a:pPr>
            <a:r>
              <a:rPr lang="de-DE" sz="2000" dirty="0"/>
              <a:t> </a:t>
            </a:r>
          </a:p>
          <a:p>
            <a:pPr marL="0" indent="0">
              <a:buNone/>
            </a:pPr>
            <a:endParaRPr lang="de-DE" dirty="0"/>
          </a:p>
        </p:txBody>
      </p:sp>
      <p:sp>
        <p:nvSpPr>
          <p:cNvPr id="4" name="Titel 1"/>
          <p:cNvSpPr>
            <a:spLocks noGrp="1"/>
          </p:cNvSpPr>
          <p:nvPr>
            <p:ph type="title"/>
          </p:nvPr>
        </p:nvSpPr>
        <p:spPr>
          <a:xfrm>
            <a:off x="640160" y="552128"/>
            <a:ext cx="11053227" cy="756084"/>
          </a:xfrm>
        </p:spPr>
        <p:txBody>
          <a:bodyPr/>
          <a:lstStyle/>
          <a:p>
            <a:r>
              <a:rPr lang="de-DE" sz="3200" dirty="0"/>
              <a:t>Hydrogen-</a:t>
            </a:r>
            <a:r>
              <a:rPr lang="de-DE" sz="3200" dirty="0" err="1"/>
              <a:t>Safety</a:t>
            </a:r>
            <a:r>
              <a:rPr lang="de-DE" sz="3200" dirty="0"/>
              <a:t> TPC Video Conference St. Petersburg - Mainz</a:t>
            </a:r>
          </a:p>
        </p:txBody>
      </p:sp>
      <p:sp>
        <p:nvSpPr>
          <p:cNvPr id="5" name="Text Box 218"/>
          <p:cNvSpPr txBox="1">
            <a:spLocks noChangeArrowheads="1"/>
          </p:cNvSpPr>
          <p:nvPr/>
        </p:nvSpPr>
        <p:spPr bwMode="auto">
          <a:xfrm>
            <a:off x="1054603" y="8581020"/>
            <a:ext cx="10477164" cy="3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538" tIns="35769" rIns="71538" bIns="35769">
            <a:spAutoFit/>
          </a:bodyPr>
          <a:lstStyle>
            <a:lvl1pPr defTabSz="1279525">
              <a:defRPr>
                <a:solidFill>
                  <a:schemeClr val="tx1"/>
                </a:solidFill>
                <a:latin typeface="Arial" panose="020B0604020202020204" pitchFamily="34" charset="0"/>
              </a:defRPr>
            </a:lvl1pPr>
            <a:lvl2pPr marL="641350" defTabSz="1279525">
              <a:defRPr>
                <a:solidFill>
                  <a:schemeClr val="tx1"/>
                </a:solidFill>
                <a:latin typeface="Arial" panose="020B0604020202020204" pitchFamily="34" charset="0"/>
              </a:defRPr>
            </a:lvl2pPr>
            <a:lvl3pPr marL="1279525" defTabSz="1279525">
              <a:defRPr>
                <a:solidFill>
                  <a:schemeClr val="tx1"/>
                </a:solidFill>
                <a:latin typeface="Arial" panose="020B0604020202020204" pitchFamily="34" charset="0"/>
              </a:defRPr>
            </a:lvl3pPr>
            <a:lvl4pPr marL="1919288" defTabSz="1279525">
              <a:defRPr>
                <a:solidFill>
                  <a:schemeClr val="tx1"/>
                </a:solidFill>
                <a:latin typeface="Arial" panose="020B0604020202020204" pitchFamily="34" charset="0"/>
              </a:defRPr>
            </a:lvl4pPr>
            <a:lvl5pPr marL="2560638" defTabSz="1279525">
              <a:defRPr>
                <a:solidFill>
                  <a:schemeClr val="tx1"/>
                </a:solidFill>
                <a:latin typeface="Arial" panose="020B0604020202020204" pitchFamily="34" charset="0"/>
              </a:defRPr>
            </a:lvl5pPr>
            <a:lvl6pPr marL="3017838" defTabSz="1279525" fontAlgn="base">
              <a:spcBef>
                <a:spcPct val="0"/>
              </a:spcBef>
              <a:spcAft>
                <a:spcPct val="0"/>
              </a:spcAft>
              <a:defRPr>
                <a:solidFill>
                  <a:schemeClr val="tx1"/>
                </a:solidFill>
                <a:latin typeface="Arial" panose="020B0604020202020204" pitchFamily="34" charset="0"/>
              </a:defRPr>
            </a:lvl6pPr>
            <a:lvl7pPr marL="3475038" defTabSz="1279525" fontAlgn="base">
              <a:spcBef>
                <a:spcPct val="0"/>
              </a:spcBef>
              <a:spcAft>
                <a:spcPct val="0"/>
              </a:spcAft>
              <a:defRPr>
                <a:solidFill>
                  <a:schemeClr val="tx1"/>
                </a:solidFill>
                <a:latin typeface="Arial" panose="020B0604020202020204" pitchFamily="34" charset="0"/>
              </a:defRPr>
            </a:lvl7pPr>
            <a:lvl8pPr marL="3932238" defTabSz="1279525" fontAlgn="base">
              <a:spcBef>
                <a:spcPct val="0"/>
              </a:spcBef>
              <a:spcAft>
                <a:spcPct val="0"/>
              </a:spcAft>
              <a:defRPr>
                <a:solidFill>
                  <a:schemeClr val="tx1"/>
                </a:solidFill>
                <a:latin typeface="Arial" panose="020B0604020202020204" pitchFamily="34" charset="0"/>
              </a:defRPr>
            </a:lvl8pPr>
            <a:lvl9pPr marL="4389438" defTabSz="1279525" fontAlgn="base">
              <a:spcBef>
                <a:spcPct val="0"/>
              </a:spcBef>
              <a:spcAft>
                <a:spcPct val="0"/>
              </a:spcAft>
              <a:defRPr>
                <a:solidFill>
                  <a:schemeClr val="tx1"/>
                </a:solidFill>
                <a:latin typeface="Arial" panose="020B0604020202020204" pitchFamily="34" charset="0"/>
              </a:defRPr>
            </a:lvl9pPr>
          </a:lstStyle>
          <a:p>
            <a:pPr defTabSz="715151">
              <a:spcBef>
                <a:spcPct val="50000"/>
              </a:spcBef>
              <a:defRPr/>
            </a:pPr>
            <a:r>
              <a:rPr lang="de-DE" sz="2000" b="1" dirty="0"/>
              <a:t>Talk, </a:t>
            </a:r>
            <a:r>
              <a:rPr lang="de-DE" altLang="de-DE" sz="2000" dirty="0">
                <a:solidFill>
                  <a:srgbClr val="000000"/>
                </a:solidFill>
                <a:effectLst>
                  <a:outerShdw blurRad="38100" dist="38100" dir="2700000" algn="tl">
                    <a:srgbClr val="C0C0C0"/>
                  </a:outerShdw>
                </a:effectLst>
              </a:rPr>
              <a:t>TPC </a:t>
            </a:r>
            <a:r>
              <a:rPr lang="de-DE" altLang="de-DE" sz="2000" dirty="0" err="1">
                <a:solidFill>
                  <a:srgbClr val="000000"/>
                </a:solidFill>
                <a:effectLst>
                  <a:outerShdw blurRad="38100" dist="38100" dir="2700000" algn="tl">
                    <a:srgbClr val="C0C0C0"/>
                  </a:outerShdw>
                </a:effectLst>
              </a:rPr>
              <a:t>Collab</a:t>
            </a:r>
            <a:r>
              <a:rPr lang="de-DE" altLang="de-DE" sz="2000" dirty="0">
                <a:solidFill>
                  <a:srgbClr val="000000"/>
                </a:solidFill>
                <a:effectLst>
                  <a:outerShdw blurRad="38100" dist="38100" dir="2700000" algn="tl">
                    <a:srgbClr val="C0C0C0"/>
                  </a:outerShdw>
                </a:effectLst>
              </a:rPr>
              <a:t>. </a:t>
            </a:r>
            <a:r>
              <a:rPr lang="de-DE" altLang="de-DE" sz="2000" dirty="0" err="1">
                <a:solidFill>
                  <a:srgbClr val="000000"/>
                </a:solidFill>
                <a:effectLst>
                  <a:outerShdw blurRad="38100" dist="38100" dir="2700000" algn="tl">
                    <a:srgbClr val="C0C0C0"/>
                  </a:outerShdw>
                </a:effectLst>
              </a:rPr>
              <a:t>Foundation</a:t>
            </a:r>
            <a:r>
              <a:rPr lang="de-DE" altLang="de-DE" sz="2000" dirty="0">
                <a:solidFill>
                  <a:srgbClr val="000000"/>
                </a:solidFill>
                <a:effectLst>
                  <a:outerShdw blurRad="38100" dist="38100" dir="2700000" algn="tl">
                    <a:srgbClr val="C0C0C0"/>
                  </a:outerShdw>
                </a:effectLst>
              </a:rPr>
              <a:t> Meeting March 9th, 2020 Mainz </a:t>
            </a:r>
            <a:r>
              <a:rPr lang="de-DE" altLang="de-DE" sz="2000" dirty="0" err="1">
                <a:solidFill>
                  <a:srgbClr val="000000"/>
                </a:solidFill>
                <a:effectLst>
                  <a:outerShdw blurRad="38100" dist="38100" dir="2700000" algn="tl">
                    <a:srgbClr val="C0C0C0"/>
                  </a:outerShdw>
                </a:effectLst>
              </a:rPr>
              <a:t>by</a:t>
            </a:r>
            <a:r>
              <a:rPr lang="de-DE" altLang="de-DE" sz="2000" dirty="0">
                <a:solidFill>
                  <a:srgbClr val="000000"/>
                </a:solidFill>
                <a:effectLst>
                  <a:outerShdw blurRad="38100" dist="38100" dir="2700000" algn="tl">
                    <a:srgbClr val="C0C0C0"/>
                  </a:outerShdw>
                </a:effectLst>
              </a:rPr>
              <a:t> </a:t>
            </a:r>
            <a:r>
              <a:rPr lang="de-DE" altLang="de-DE" sz="2000" dirty="0" err="1">
                <a:solidFill>
                  <a:srgbClr val="000000"/>
                </a:solidFill>
                <a:effectLst>
                  <a:outerShdw blurRad="38100" dist="38100" dir="2700000" algn="tl">
                    <a:srgbClr val="C0C0C0"/>
                  </a:outerShdw>
                </a:effectLst>
              </a:rPr>
              <a:t>E.Schilling</a:t>
            </a:r>
            <a:r>
              <a:rPr lang="de-DE" altLang="de-DE" sz="2000" dirty="0">
                <a:solidFill>
                  <a:srgbClr val="000000"/>
                </a:solidFill>
                <a:effectLst>
                  <a:outerShdw blurRad="38100" dist="38100" dir="2700000" algn="tl">
                    <a:srgbClr val="C0C0C0"/>
                  </a:outerShdw>
                </a:effectLst>
              </a:rPr>
              <a:t>, KPH Mainz</a:t>
            </a:r>
          </a:p>
        </p:txBody>
      </p:sp>
    </p:spTree>
    <p:extLst>
      <p:ext uri="{BB962C8B-B14F-4D97-AF65-F5344CB8AC3E}">
        <p14:creationId xmlns:p14="http://schemas.microsoft.com/office/powerpoint/2010/main" val="3668005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r Verbinder 7"/>
          <p:cNvCxnSpPr/>
          <p:nvPr/>
        </p:nvCxnSpPr>
        <p:spPr bwMode="auto">
          <a:xfrm>
            <a:off x="3030016" y="3116287"/>
            <a:ext cx="10081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Bogen 5"/>
          <p:cNvSpPr/>
          <p:nvPr/>
        </p:nvSpPr>
        <p:spPr bwMode="auto">
          <a:xfrm rot="10800000">
            <a:off x="2548372" y="1991779"/>
            <a:ext cx="1052500" cy="1124508"/>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pic>
        <p:nvPicPr>
          <p:cNvPr id="14" name="Inhaltsplatzhalter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220" y="1979405"/>
            <a:ext cx="11266311" cy="6329896"/>
          </a:xfrm>
          <a:ln>
            <a:solidFill>
              <a:schemeClr val="tx1"/>
            </a:solidFill>
            <a:prstDash val="sysDash"/>
          </a:ln>
        </p:spPr>
      </p:pic>
      <p:grpSp>
        <p:nvGrpSpPr>
          <p:cNvPr id="24" name="Gruppieren 23"/>
          <p:cNvGrpSpPr/>
          <p:nvPr/>
        </p:nvGrpSpPr>
        <p:grpSpPr>
          <a:xfrm>
            <a:off x="1428276" y="3959336"/>
            <a:ext cx="1566174" cy="2431275"/>
            <a:chOff x="1306234" y="4006788"/>
            <a:chExt cx="1566174" cy="2125960"/>
          </a:xfrm>
        </p:grpSpPr>
        <p:cxnSp>
          <p:nvCxnSpPr>
            <p:cNvPr id="19" name="Gerader Verbinder 18"/>
            <p:cNvCxnSpPr/>
            <p:nvPr/>
          </p:nvCxnSpPr>
          <p:spPr bwMode="auto">
            <a:xfrm flipH="1">
              <a:off x="1612268" y="6132748"/>
              <a:ext cx="126014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Bogen 20"/>
            <p:cNvSpPr/>
            <p:nvPr/>
          </p:nvSpPr>
          <p:spPr bwMode="auto">
            <a:xfrm rot="10800000">
              <a:off x="1306234" y="5520680"/>
              <a:ext cx="612068" cy="612068"/>
            </a:xfrm>
            <a:prstGeom prst="arc">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i="0" u="none" strike="noStrike" normalizeH="0" baseline="0" dirty="0">
                <a:ln w="57150"/>
                <a:effectLst>
                  <a:outerShdw blurRad="38100" dist="19050" dir="2700000" algn="tl" rotWithShape="0">
                    <a:schemeClr val="dk1">
                      <a:alpha val="40000"/>
                    </a:schemeClr>
                  </a:outerShdw>
                </a:effectLst>
                <a:latin typeface="Arial" panose="020B0604020202020204" pitchFamily="34" charset="0"/>
              </a:endParaRPr>
            </a:p>
          </p:txBody>
        </p:sp>
        <p:cxnSp>
          <p:nvCxnSpPr>
            <p:cNvPr id="23" name="Gerader Verbinder 22"/>
            <p:cNvCxnSpPr/>
            <p:nvPr/>
          </p:nvCxnSpPr>
          <p:spPr bwMode="auto">
            <a:xfrm flipV="1">
              <a:off x="1306234" y="4006788"/>
              <a:ext cx="0" cy="1836204"/>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 name="Gruppieren 25"/>
          <p:cNvGrpSpPr/>
          <p:nvPr/>
        </p:nvGrpSpPr>
        <p:grpSpPr>
          <a:xfrm>
            <a:off x="1570064" y="4118678"/>
            <a:ext cx="2141621" cy="2125960"/>
            <a:chOff x="1306234" y="4006788"/>
            <a:chExt cx="1566174" cy="2125960"/>
          </a:xfrm>
        </p:grpSpPr>
        <p:cxnSp>
          <p:nvCxnSpPr>
            <p:cNvPr id="27" name="Gerader Verbinder 26"/>
            <p:cNvCxnSpPr/>
            <p:nvPr/>
          </p:nvCxnSpPr>
          <p:spPr bwMode="auto">
            <a:xfrm flipH="1">
              <a:off x="1612268" y="6132748"/>
              <a:ext cx="126014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Bogen 27"/>
            <p:cNvSpPr/>
            <p:nvPr/>
          </p:nvSpPr>
          <p:spPr bwMode="auto">
            <a:xfrm rot="10800000">
              <a:off x="1306234" y="5520680"/>
              <a:ext cx="612068" cy="612068"/>
            </a:xfrm>
            <a:prstGeom prst="arc">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i="0" u="none" strike="noStrike" normalizeH="0" baseline="0" dirty="0">
                <a:ln w="57150"/>
                <a:effectLst>
                  <a:outerShdw blurRad="38100" dist="19050" dir="2700000" algn="tl" rotWithShape="0">
                    <a:schemeClr val="dk1">
                      <a:alpha val="40000"/>
                    </a:schemeClr>
                  </a:outerShdw>
                </a:effectLst>
                <a:latin typeface="Arial" panose="020B0604020202020204" pitchFamily="34" charset="0"/>
              </a:endParaRPr>
            </a:p>
          </p:txBody>
        </p:sp>
        <p:cxnSp>
          <p:nvCxnSpPr>
            <p:cNvPr id="29" name="Gerader Verbinder 28"/>
            <p:cNvCxnSpPr/>
            <p:nvPr/>
          </p:nvCxnSpPr>
          <p:spPr bwMode="auto">
            <a:xfrm flipV="1">
              <a:off x="1306234" y="4006788"/>
              <a:ext cx="0" cy="1836204"/>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 name="Gerader Verbinder 30"/>
          <p:cNvCxnSpPr>
            <a:stCxn id="50" idx="1"/>
          </p:cNvCxnSpPr>
          <p:nvPr/>
        </p:nvCxnSpPr>
        <p:spPr bwMode="auto">
          <a:xfrm flipH="1">
            <a:off x="1427961" y="2354743"/>
            <a:ext cx="913244" cy="15430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p:cNvCxnSpPr/>
          <p:nvPr/>
        </p:nvCxnSpPr>
        <p:spPr bwMode="auto">
          <a:xfrm flipH="1">
            <a:off x="1570064" y="2881616"/>
            <a:ext cx="899819" cy="119200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Abgerundetes Rechteck 34"/>
          <p:cNvSpPr/>
          <p:nvPr/>
        </p:nvSpPr>
        <p:spPr bwMode="auto">
          <a:xfrm>
            <a:off x="3392858" y="6841748"/>
            <a:ext cx="504056" cy="324036"/>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cxnSp>
        <p:nvCxnSpPr>
          <p:cNvPr id="37" name="Gerader Verbinder 36"/>
          <p:cNvCxnSpPr/>
          <p:nvPr/>
        </p:nvCxnSpPr>
        <p:spPr bwMode="auto">
          <a:xfrm flipV="1">
            <a:off x="2692388" y="5952931"/>
            <a:ext cx="13490" cy="349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uppieren 38"/>
          <p:cNvGrpSpPr/>
          <p:nvPr/>
        </p:nvGrpSpPr>
        <p:grpSpPr>
          <a:xfrm rot="10800000">
            <a:off x="2967657" y="6389516"/>
            <a:ext cx="707415" cy="467191"/>
            <a:chOff x="1306234" y="4006788"/>
            <a:chExt cx="1566174" cy="2125960"/>
          </a:xfrm>
        </p:grpSpPr>
        <p:cxnSp>
          <p:nvCxnSpPr>
            <p:cNvPr id="40" name="Gerader Verbinder 39"/>
            <p:cNvCxnSpPr/>
            <p:nvPr/>
          </p:nvCxnSpPr>
          <p:spPr bwMode="auto">
            <a:xfrm flipH="1">
              <a:off x="1612268" y="6132748"/>
              <a:ext cx="126014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Bogen 40"/>
            <p:cNvSpPr/>
            <p:nvPr/>
          </p:nvSpPr>
          <p:spPr bwMode="auto">
            <a:xfrm rot="10800000">
              <a:off x="1306234" y="5520680"/>
              <a:ext cx="612068" cy="612068"/>
            </a:xfrm>
            <a:prstGeom prst="arc">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i="0" u="none" strike="noStrike" normalizeH="0" baseline="0" dirty="0">
                <a:ln w="57150"/>
                <a:effectLst>
                  <a:outerShdw blurRad="38100" dist="19050" dir="2700000" algn="tl" rotWithShape="0">
                    <a:schemeClr val="dk1">
                      <a:alpha val="40000"/>
                    </a:schemeClr>
                  </a:outerShdw>
                </a:effectLst>
                <a:latin typeface="Arial" panose="020B0604020202020204" pitchFamily="34" charset="0"/>
              </a:endParaRPr>
            </a:p>
          </p:txBody>
        </p:sp>
        <p:cxnSp>
          <p:nvCxnSpPr>
            <p:cNvPr id="42" name="Gerader Verbinder 41"/>
            <p:cNvCxnSpPr/>
            <p:nvPr/>
          </p:nvCxnSpPr>
          <p:spPr bwMode="auto">
            <a:xfrm flipV="1">
              <a:off x="1306234" y="4006788"/>
              <a:ext cx="0" cy="1836206"/>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7" name="Rechteck 46"/>
          <p:cNvSpPr/>
          <p:nvPr/>
        </p:nvSpPr>
        <p:spPr bwMode="auto">
          <a:xfrm>
            <a:off x="3225447" y="6112307"/>
            <a:ext cx="999521" cy="1053477"/>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9" name="Textfeld 48"/>
          <p:cNvSpPr txBox="1"/>
          <p:nvPr/>
        </p:nvSpPr>
        <p:spPr>
          <a:xfrm>
            <a:off x="2320826" y="2697546"/>
            <a:ext cx="4389143" cy="477054"/>
          </a:xfrm>
          <a:prstGeom prst="rect">
            <a:avLst/>
          </a:prstGeom>
          <a:noFill/>
        </p:spPr>
        <p:txBody>
          <a:bodyPr wrap="square" rtlCol="0">
            <a:spAutoFit/>
          </a:bodyPr>
          <a:lstStyle/>
          <a:p>
            <a:r>
              <a:rPr lang="de-DE" dirty="0"/>
              <a:t>Tube II 10 bar 250x 5 mm </a:t>
            </a:r>
          </a:p>
        </p:txBody>
      </p:sp>
      <p:sp>
        <p:nvSpPr>
          <p:cNvPr id="50" name="Textfeld 49"/>
          <p:cNvSpPr txBox="1"/>
          <p:nvPr/>
        </p:nvSpPr>
        <p:spPr>
          <a:xfrm>
            <a:off x="2341205" y="2116216"/>
            <a:ext cx="6723891" cy="477054"/>
          </a:xfrm>
          <a:prstGeom prst="rect">
            <a:avLst/>
          </a:prstGeom>
          <a:noFill/>
        </p:spPr>
        <p:txBody>
          <a:bodyPr wrap="square" rtlCol="0">
            <a:spAutoFit/>
          </a:bodyPr>
          <a:lstStyle/>
          <a:p>
            <a:r>
              <a:rPr lang="de-DE" dirty="0"/>
              <a:t>Tube I 200 bar 250x12 mm </a:t>
            </a:r>
            <a:r>
              <a:rPr lang="de-DE" dirty="0" err="1"/>
              <a:t>possibly</a:t>
            </a:r>
            <a:r>
              <a:rPr lang="de-DE" dirty="0"/>
              <a:t> </a:t>
            </a:r>
            <a:r>
              <a:rPr lang="de-DE" dirty="0" err="1"/>
              <a:t>paid</a:t>
            </a:r>
            <a:r>
              <a:rPr lang="de-DE" dirty="0"/>
              <a:t> </a:t>
            </a:r>
          </a:p>
        </p:txBody>
      </p:sp>
      <p:sp>
        <p:nvSpPr>
          <p:cNvPr id="3" name="Rechteck 2"/>
          <p:cNvSpPr/>
          <p:nvPr/>
        </p:nvSpPr>
        <p:spPr>
          <a:xfrm>
            <a:off x="1864526" y="8392067"/>
            <a:ext cx="6400800" cy="276999"/>
          </a:xfrm>
          <a:prstGeom prst="rect">
            <a:avLst/>
          </a:prstGeom>
        </p:spPr>
        <p:txBody>
          <a:bodyPr>
            <a:spAutoFit/>
          </a:bodyPr>
          <a:lstStyle/>
          <a:p>
            <a:r>
              <a:rPr lang="en-US" sz="1200" dirty="0"/>
              <a:t>https://www.youtube.com/watch?v=YyTWZXPW8UM</a:t>
            </a:r>
          </a:p>
        </p:txBody>
      </p:sp>
      <p:sp>
        <p:nvSpPr>
          <p:cNvPr id="32" name="Titel 1"/>
          <p:cNvSpPr txBox="1">
            <a:spLocks/>
          </p:cNvSpPr>
          <p:nvPr/>
        </p:nvSpPr>
        <p:spPr bwMode="auto">
          <a:xfrm>
            <a:off x="639763" y="384175"/>
            <a:ext cx="6877161" cy="83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ctr" anchorCtr="0" compatLnSpc="1">
            <a:prstTxWarp prst="textNoShape">
              <a:avLst/>
            </a:prstTxWarp>
          </a:bodyPr>
          <a:lstStyle>
            <a:lvl1pPr algn="ctr" defTabSz="1279525" rtl="0" eaLnBrk="0" fontAlgn="base" hangingPunct="0">
              <a:spcBef>
                <a:spcPct val="0"/>
              </a:spcBef>
              <a:spcAft>
                <a:spcPct val="0"/>
              </a:spcAft>
              <a:defRPr sz="6100" kern="1200">
                <a:solidFill>
                  <a:schemeClr val="tx2"/>
                </a:solidFill>
                <a:latin typeface="+mj-lt"/>
                <a:ea typeface="+mj-ea"/>
                <a:cs typeface="+mj-cs"/>
              </a:defRPr>
            </a:lvl1pPr>
            <a:lvl2pPr algn="ctr" defTabSz="1279525" rtl="0" eaLnBrk="0" fontAlgn="base" hangingPunct="0">
              <a:spcBef>
                <a:spcPct val="0"/>
              </a:spcBef>
              <a:spcAft>
                <a:spcPct val="0"/>
              </a:spcAft>
              <a:defRPr sz="6100">
                <a:solidFill>
                  <a:schemeClr val="tx2"/>
                </a:solidFill>
                <a:latin typeface="Arial" panose="020B0604020202020204" pitchFamily="34" charset="0"/>
              </a:defRPr>
            </a:lvl2pPr>
            <a:lvl3pPr algn="ctr" defTabSz="1279525" rtl="0" eaLnBrk="0" fontAlgn="base" hangingPunct="0">
              <a:spcBef>
                <a:spcPct val="0"/>
              </a:spcBef>
              <a:spcAft>
                <a:spcPct val="0"/>
              </a:spcAft>
              <a:defRPr sz="6100">
                <a:solidFill>
                  <a:schemeClr val="tx2"/>
                </a:solidFill>
                <a:latin typeface="Arial" panose="020B0604020202020204" pitchFamily="34" charset="0"/>
              </a:defRPr>
            </a:lvl3pPr>
            <a:lvl4pPr algn="ctr" defTabSz="1279525" rtl="0" eaLnBrk="0" fontAlgn="base" hangingPunct="0">
              <a:spcBef>
                <a:spcPct val="0"/>
              </a:spcBef>
              <a:spcAft>
                <a:spcPct val="0"/>
              </a:spcAft>
              <a:defRPr sz="6100">
                <a:solidFill>
                  <a:schemeClr val="tx2"/>
                </a:solidFill>
                <a:latin typeface="Arial" panose="020B0604020202020204" pitchFamily="34" charset="0"/>
              </a:defRPr>
            </a:lvl4pPr>
            <a:lvl5pPr algn="ctr" defTabSz="1279525" rtl="0" eaLnBrk="0" fontAlgn="base" hangingPunct="0">
              <a:spcBef>
                <a:spcPct val="0"/>
              </a:spcBef>
              <a:spcAft>
                <a:spcPct val="0"/>
              </a:spcAft>
              <a:defRPr sz="6100">
                <a:solidFill>
                  <a:schemeClr val="tx2"/>
                </a:solidFill>
                <a:latin typeface="Arial" panose="020B0604020202020204" pitchFamily="34" charset="0"/>
              </a:defRPr>
            </a:lvl5pPr>
            <a:lvl6pPr marL="457200" algn="ctr" defTabSz="1279525" rtl="0" fontAlgn="base">
              <a:spcBef>
                <a:spcPct val="0"/>
              </a:spcBef>
              <a:spcAft>
                <a:spcPct val="0"/>
              </a:spcAft>
              <a:defRPr sz="6100">
                <a:solidFill>
                  <a:schemeClr val="tx2"/>
                </a:solidFill>
                <a:latin typeface="Arial" panose="020B0604020202020204" pitchFamily="34" charset="0"/>
              </a:defRPr>
            </a:lvl6pPr>
            <a:lvl7pPr marL="914400" algn="ctr" defTabSz="1279525" rtl="0" fontAlgn="base">
              <a:spcBef>
                <a:spcPct val="0"/>
              </a:spcBef>
              <a:spcAft>
                <a:spcPct val="0"/>
              </a:spcAft>
              <a:defRPr sz="6100">
                <a:solidFill>
                  <a:schemeClr val="tx2"/>
                </a:solidFill>
                <a:latin typeface="Arial" panose="020B0604020202020204" pitchFamily="34" charset="0"/>
              </a:defRPr>
            </a:lvl7pPr>
            <a:lvl8pPr marL="1371600" algn="ctr" defTabSz="1279525" rtl="0" fontAlgn="base">
              <a:spcBef>
                <a:spcPct val="0"/>
              </a:spcBef>
              <a:spcAft>
                <a:spcPct val="0"/>
              </a:spcAft>
              <a:defRPr sz="6100">
                <a:solidFill>
                  <a:schemeClr val="tx2"/>
                </a:solidFill>
                <a:latin typeface="Arial" panose="020B0604020202020204" pitchFamily="34" charset="0"/>
              </a:defRPr>
            </a:lvl8pPr>
            <a:lvl9pPr marL="1828800" algn="ctr" defTabSz="1279525" rtl="0" fontAlgn="base">
              <a:spcBef>
                <a:spcPct val="0"/>
              </a:spcBef>
              <a:spcAft>
                <a:spcPct val="0"/>
              </a:spcAft>
              <a:defRPr sz="6100">
                <a:solidFill>
                  <a:schemeClr val="tx2"/>
                </a:solidFill>
                <a:latin typeface="Arial" panose="020B0604020202020204" pitchFamily="34" charset="0"/>
              </a:defRPr>
            </a:lvl9pPr>
          </a:lstStyle>
          <a:p>
            <a:r>
              <a:rPr lang="de-DE" sz="4000" dirty="0"/>
              <a:t> Tube (</a:t>
            </a:r>
            <a:r>
              <a:rPr lang="de-DE" sz="4000" dirty="0" err="1"/>
              <a:t>two</a:t>
            </a:r>
            <a:r>
              <a:rPr lang="de-DE" sz="4000" dirty="0"/>
              <a:t> </a:t>
            </a:r>
            <a:r>
              <a:rPr lang="de-DE" sz="4000" dirty="0" err="1"/>
              <a:t>to</a:t>
            </a:r>
            <a:r>
              <a:rPr lang="de-DE" sz="4000" dirty="0"/>
              <a:t> </a:t>
            </a:r>
            <a:r>
              <a:rPr lang="de-DE" sz="4000" dirty="0" err="1"/>
              <a:t>be</a:t>
            </a:r>
            <a:r>
              <a:rPr lang="de-DE" sz="4000" dirty="0"/>
              <a:t> </a:t>
            </a:r>
            <a:r>
              <a:rPr lang="de-DE" sz="4000" dirty="0" err="1"/>
              <a:t>or</a:t>
            </a:r>
            <a:r>
              <a:rPr lang="de-DE" sz="4000" dirty="0"/>
              <a:t> not tu </a:t>
            </a:r>
            <a:r>
              <a:rPr lang="de-DE" sz="4000" dirty="0" err="1"/>
              <a:t>be</a:t>
            </a:r>
            <a:r>
              <a:rPr lang="de-DE" sz="4000" dirty="0"/>
              <a:t>)</a:t>
            </a:r>
          </a:p>
        </p:txBody>
      </p:sp>
      <p:sp>
        <p:nvSpPr>
          <p:cNvPr id="2" name="Parallelogramm 1"/>
          <p:cNvSpPr/>
          <p:nvPr/>
        </p:nvSpPr>
        <p:spPr bwMode="auto">
          <a:xfrm rot="5400000">
            <a:off x="7140940" y="1629580"/>
            <a:ext cx="495055" cy="8600072"/>
          </a:xfrm>
          <a:prstGeom prst="parallelogram">
            <a:avLst/>
          </a:prstGeom>
          <a:noFill/>
          <a:ln w="31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dirty="0">
              <a:ln>
                <a:noFill/>
              </a:ln>
              <a:solidFill>
                <a:schemeClr val="tx1"/>
              </a:solidFill>
              <a:effectLst/>
              <a:latin typeface="Arial" panose="020B0604020202020204" pitchFamily="34" charset="0"/>
            </a:endParaRPr>
          </a:p>
        </p:txBody>
      </p:sp>
      <p:cxnSp>
        <p:nvCxnSpPr>
          <p:cNvPr id="7" name="Gerade Verbindung mit Pfeil 6"/>
          <p:cNvCxnSpPr/>
          <p:nvPr/>
        </p:nvCxnSpPr>
        <p:spPr bwMode="auto">
          <a:xfrm flipH="1">
            <a:off x="6561863" y="1524236"/>
            <a:ext cx="2611245" cy="434686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p:cNvSpPr txBox="1"/>
          <p:nvPr/>
        </p:nvSpPr>
        <p:spPr>
          <a:xfrm>
            <a:off x="7516924" y="8471304"/>
            <a:ext cx="4572508" cy="861774"/>
          </a:xfrm>
          <a:prstGeom prst="rect">
            <a:avLst/>
          </a:prstGeom>
          <a:noFill/>
        </p:spPr>
        <p:txBody>
          <a:bodyPr wrap="square" rtlCol="0">
            <a:spAutoFit/>
          </a:bodyPr>
          <a:lstStyle/>
          <a:p>
            <a:r>
              <a:rPr lang="de-DE" dirty="0"/>
              <a:t>Burst </a:t>
            </a:r>
            <a:r>
              <a:rPr lang="de-DE" dirty="0" err="1"/>
              <a:t>disc</a:t>
            </a:r>
            <a:r>
              <a:rPr lang="de-DE" dirty="0"/>
              <a:t> 40 bar 15000 Euro</a:t>
            </a:r>
          </a:p>
          <a:p>
            <a:endParaRPr lang="de-DE" dirty="0"/>
          </a:p>
        </p:txBody>
      </p:sp>
      <p:sp>
        <p:nvSpPr>
          <p:cNvPr id="10" name="Ellipse 9"/>
          <p:cNvSpPr/>
          <p:nvPr/>
        </p:nvSpPr>
        <p:spPr bwMode="auto">
          <a:xfrm>
            <a:off x="3612717" y="6814072"/>
            <a:ext cx="124709" cy="81164"/>
          </a:xfrm>
          <a:prstGeom prst="ellips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effectLst/>
              <a:latin typeface="Arial" panose="020B0604020202020204" pitchFamily="34" charset="0"/>
            </a:endParaRPr>
          </a:p>
        </p:txBody>
      </p:sp>
      <p:cxnSp>
        <p:nvCxnSpPr>
          <p:cNvPr id="12" name="Gerade Verbindung mit Pfeil 11"/>
          <p:cNvCxnSpPr>
            <a:endCxn id="35" idx="0"/>
          </p:cNvCxnSpPr>
          <p:nvPr/>
        </p:nvCxnSpPr>
        <p:spPr bwMode="auto">
          <a:xfrm flipH="1" flipV="1">
            <a:off x="3644886" y="6841748"/>
            <a:ext cx="3960440" cy="182731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p:cNvSpPr txBox="1"/>
          <p:nvPr/>
        </p:nvSpPr>
        <p:spPr>
          <a:xfrm>
            <a:off x="1000872" y="8864392"/>
            <a:ext cx="5126770" cy="477054"/>
          </a:xfrm>
          <a:prstGeom prst="rect">
            <a:avLst/>
          </a:prstGeom>
          <a:noFill/>
        </p:spPr>
        <p:txBody>
          <a:bodyPr wrap="square" rtlCol="0">
            <a:spAutoFit/>
          </a:bodyPr>
          <a:lstStyle/>
          <a:p>
            <a:r>
              <a:rPr lang="de-DE" dirty="0" err="1"/>
              <a:t>Tent</a:t>
            </a:r>
            <a:r>
              <a:rPr lang="de-DE" dirty="0"/>
              <a:t> </a:t>
            </a:r>
            <a:r>
              <a:rPr lang="de-DE" dirty="0" err="1"/>
              <a:t>forced</a:t>
            </a:r>
            <a:r>
              <a:rPr lang="de-DE" dirty="0"/>
              <a:t> ventilation at H2 </a:t>
            </a:r>
            <a:r>
              <a:rPr lang="de-DE" dirty="0" err="1"/>
              <a:t>alarm</a:t>
            </a:r>
            <a:r>
              <a:rPr lang="de-DE" dirty="0"/>
              <a:t> </a:t>
            </a:r>
          </a:p>
        </p:txBody>
      </p:sp>
      <p:sp>
        <p:nvSpPr>
          <p:cNvPr id="15" name="Rechteck 14"/>
          <p:cNvSpPr/>
          <p:nvPr/>
        </p:nvSpPr>
        <p:spPr bwMode="auto">
          <a:xfrm>
            <a:off x="11511325" y="5755002"/>
            <a:ext cx="175136" cy="50982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16" name="Rechteck 15"/>
          <p:cNvSpPr/>
          <p:nvPr/>
        </p:nvSpPr>
        <p:spPr bwMode="auto">
          <a:xfrm>
            <a:off x="3074621" y="5612086"/>
            <a:ext cx="177628" cy="52099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17" name="Textfeld 16"/>
          <p:cNvSpPr txBox="1"/>
          <p:nvPr/>
        </p:nvSpPr>
        <p:spPr>
          <a:xfrm>
            <a:off x="4888632" y="6403623"/>
            <a:ext cx="6696745" cy="861774"/>
          </a:xfrm>
          <a:prstGeom prst="rect">
            <a:avLst/>
          </a:prstGeom>
          <a:noFill/>
        </p:spPr>
        <p:txBody>
          <a:bodyPr wrap="square" rtlCol="0">
            <a:spAutoFit/>
          </a:bodyPr>
          <a:lstStyle/>
          <a:p>
            <a:pPr algn="r"/>
            <a:r>
              <a:rPr lang="de-DE" dirty="0">
                <a:solidFill>
                  <a:srgbClr val="FFFF00"/>
                </a:solidFill>
              </a:rPr>
              <a:t>Ventilation </a:t>
            </a:r>
            <a:r>
              <a:rPr lang="de-DE" dirty="0" err="1">
                <a:solidFill>
                  <a:srgbClr val="FFFF00"/>
                </a:solidFill>
              </a:rPr>
              <a:t>extensions</a:t>
            </a:r>
            <a:r>
              <a:rPr lang="de-DE" dirty="0">
                <a:solidFill>
                  <a:srgbClr val="FFFF00"/>
                </a:solidFill>
              </a:rPr>
              <a:t>,   </a:t>
            </a:r>
            <a:r>
              <a:rPr lang="de-DE" dirty="0"/>
              <a:t>switch off </a:t>
            </a:r>
            <a:r>
              <a:rPr lang="de-DE" dirty="0" err="1"/>
              <a:t>when</a:t>
            </a:r>
            <a:r>
              <a:rPr lang="de-DE" dirty="0"/>
              <a:t> </a:t>
            </a:r>
            <a:r>
              <a:rPr lang="de-DE" dirty="0" err="1"/>
              <a:t>alarm</a:t>
            </a:r>
            <a:r>
              <a:rPr lang="de-DE" dirty="0">
                <a:solidFill>
                  <a:srgbClr val="FFFF00"/>
                </a:solidFill>
              </a:rPr>
              <a:t>.</a:t>
            </a:r>
          </a:p>
        </p:txBody>
      </p:sp>
      <p:sp>
        <p:nvSpPr>
          <p:cNvPr id="22" name="Textfeld 21"/>
          <p:cNvSpPr txBox="1"/>
          <p:nvPr/>
        </p:nvSpPr>
        <p:spPr>
          <a:xfrm>
            <a:off x="5907098" y="5632570"/>
            <a:ext cx="1969597" cy="477054"/>
          </a:xfrm>
          <a:prstGeom prst="rect">
            <a:avLst/>
          </a:prstGeom>
          <a:noFill/>
        </p:spPr>
        <p:txBody>
          <a:bodyPr wrap="square" rtlCol="0">
            <a:spAutoFit/>
          </a:bodyPr>
          <a:lstStyle/>
          <a:p>
            <a:r>
              <a:rPr lang="de-DE" dirty="0">
                <a:solidFill>
                  <a:srgbClr val="FF0000"/>
                </a:solidFill>
              </a:rPr>
              <a:t>EX-Zone</a:t>
            </a:r>
            <a:r>
              <a:rPr lang="de-DE" dirty="0"/>
              <a:t> </a:t>
            </a:r>
            <a:r>
              <a:rPr lang="de-DE" dirty="0">
                <a:solidFill>
                  <a:srgbClr val="FF0000"/>
                </a:solidFill>
              </a:rPr>
              <a:t>II</a:t>
            </a:r>
          </a:p>
        </p:txBody>
      </p:sp>
      <p:sp>
        <p:nvSpPr>
          <p:cNvPr id="5" name="Textfeld 4"/>
          <p:cNvSpPr txBox="1"/>
          <p:nvPr/>
        </p:nvSpPr>
        <p:spPr>
          <a:xfrm>
            <a:off x="7389510" y="959502"/>
            <a:ext cx="4788532" cy="477054"/>
          </a:xfrm>
          <a:prstGeom prst="rect">
            <a:avLst/>
          </a:prstGeom>
          <a:noFill/>
        </p:spPr>
        <p:txBody>
          <a:bodyPr wrap="square" rtlCol="0">
            <a:spAutoFit/>
          </a:bodyPr>
          <a:lstStyle/>
          <a:p>
            <a:r>
              <a:rPr lang="de-DE" dirty="0" err="1"/>
              <a:t>No</a:t>
            </a:r>
            <a:r>
              <a:rPr lang="de-DE" dirty="0"/>
              <a:t> </a:t>
            </a:r>
            <a:r>
              <a:rPr lang="de-DE" dirty="0" err="1"/>
              <a:t>ignition</a:t>
            </a:r>
            <a:r>
              <a:rPr lang="de-DE" dirty="0"/>
              <a:t> </a:t>
            </a:r>
            <a:r>
              <a:rPr lang="de-DE" dirty="0" err="1"/>
              <a:t>source</a:t>
            </a:r>
            <a:r>
              <a:rPr lang="de-DE" dirty="0"/>
              <a:t>, H2 </a:t>
            </a:r>
            <a:r>
              <a:rPr lang="de-DE" dirty="0" err="1"/>
              <a:t>sensors</a:t>
            </a:r>
            <a:endParaRPr lang="de-DE" dirty="0"/>
          </a:p>
        </p:txBody>
      </p:sp>
      <p:sp>
        <p:nvSpPr>
          <p:cNvPr id="11" name="Ellipse 10"/>
          <p:cNvSpPr/>
          <p:nvPr/>
        </p:nvSpPr>
        <p:spPr bwMode="auto">
          <a:xfrm>
            <a:off x="11165616" y="5804264"/>
            <a:ext cx="144016" cy="12013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4" name="Ellipse 43"/>
          <p:cNvSpPr/>
          <p:nvPr/>
        </p:nvSpPr>
        <p:spPr bwMode="auto">
          <a:xfrm>
            <a:off x="3604054" y="5633317"/>
            <a:ext cx="142033" cy="14032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5" name="Ellipse 44"/>
          <p:cNvSpPr/>
          <p:nvPr/>
        </p:nvSpPr>
        <p:spPr bwMode="auto">
          <a:xfrm>
            <a:off x="3310754" y="6124258"/>
            <a:ext cx="144016" cy="12013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6" name="Ellipse 45"/>
          <p:cNvSpPr/>
          <p:nvPr/>
        </p:nvSpPr>
        <p:spPr bwMode="auto">
          <a:xfrm>
            <a:off x="11837404" y="1157290"/>
            <a:ext cx="144016" cy="12013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36" name="Nach oben gekrümmter Pfeil 35"/>
          <p:cNvSpPr/>
          <p:nvPr/>
        </p:nvSpPr>
        <p:spPr bwMode="auto">
          <a:xfrm rot="7417019">
            <a:off x="2420923" y="5084085"/>
            <a:ext cx="2423383" cy="356961"/>
          </a:xfrm>
          <a:prstGeom prst="curved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52" name="Nach oben gekrümmter Pfeil 51"/>
          <p:cNvSpPr/>
          <p:nvPr/>
        </p:nvSpPr>
        <p:spPr bwMode="auto">
          <a:xfrm rot="14030138">
            <a:off x="9800112" y="4990323"/>
            <a:ext cx="2495662" cy="492777"/>
          </a:xfrm>
          <a:prstGeom prst="curved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53" name="Ellipse 52"/>
          <p:cNvSpPr/>
          <p:nvPr/>
        </p:nvSpPr>
        <p:spPr bwMode="auto">
          <a:xfrm>
            <a:off x="9173108" y="6602126"/>
            <a:ext cx="144016" cy="12013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4566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2800" b="1" dirty="0"/>
              <a:t>NIS-PAR - Passive Autocatalytic </a:t>
            </a:r>
            <a:r>
              <a:rPr lang="en-GB" sz="2800" b="1" dirty="0" err="1"/>
              <a:t>Recombiner</a:t>
            </a:r>
            <a:r>
              <a:rPr lang="en-GB" sz="2800" b="1" dirty="0"/>
              <a:t>  for Hydrogen Control </a:t>
            </a:r>
            <a:endParaRPr lang="de-DE" sz="2800" dirty="0"/>
          </a:p>
        </p:txBody>
      </p:sp>
      <p:grpSp>
        <p:nvGrpSpPr>
          <p:cNvPr id="4" name="Group 24088"/>
          <p:cNvGrpSpPr/>
          <p:nvPr/>
        </p:nvGrpSpPr>
        <p:grpSpPr>
          <a:xfrm>
            <a:off x="871230" y="2714562"/>
            <a:ext cx="5886451" cy="6406517"/>
            <a:chOff x="0" y="0"/>
            <a:chExt cx="5887083" cy="6312535"/>
          </a:xfrm>
        </p:grpSpPr>
        <p:pic>
          <p:nvPicPr>
            <p:cNvPr id="5" name="Picture 16"/>
            <p:cNvPicPr/>
            <p:nvPr/>
          </p:nvPicPr>
          <p:blipFill>
            <a:blip r:embed="rId2"/>
            <a:stretch>
              <a:fillRect/>
            </a:stretch>
          </p:blipFill>
          <p:spPr>
            <a:xfrm>
              <a:off x="10160" y="3175"/>
              <a:ext cx="2533650" cy="3314700"/>
            </a:xfrm>
            <a:prstGeom prst="rect">
              <a:avLst/>
            </a:prstGeom>
          </p:spPr>
        </p:pic>
        <p:pic>
          <p:nvPicPr>
            <p:cNvPr id="6" name="Picture 18"/>
            <p:cNvPicPr/>
            <p:nvPr/>
          </p:nvPicPr>
          <p:blipFill>
            <a:blip r:embed="rId3"/>
            <a:stretch>
              <a:fillRect/>
            </a:stretch>
          </p:blipFill>
          <p:spPr>
            <a:xfrm>
              <a:off x="2541270" y="0"/>
              <a:ext cx="3345813" cy="3305175"/>
            </a:xfrm>
            <a:prstGeom prst="rect">
              <a:avLst/>
            </a:prstGeom>
          </p:spPr>
        </p:pic>
        <p:pic>
          <p:nvPicPr>
            <p:cNvPr id="7" name="Picture 20"/>
            <p:cNvPicPr/>
            <p:nvPr/>
          </p:nvPicPr>
          <p:blipFill>
            <a:blip r:embed="rId4"/>
            <a:stretch>
              <a:fillRect/>
            </a:stretch>
          </p:blipFill>
          <p:spPr>
            <a:xfrm>
              <a:off x="0" y="3568065"/>
              <a:ext cx="3428999" cy="2639695"/>
            </a:xfrm>
            <a:prstGeom prst="rect">
              <a:avLst/>
            </a:prstGeom>
          </p:spPr>
        </p:pic>
        <p:pic>
          <p:nvPicPr>
            <p:cNvPr id="8" name="Picture 22"/>
            <p:cNvPicPr/>
            <p:nvPr/>
          </p:nvPicPr>
          <p:blipFill>
            <a:blip r:embed="rId5"/>
            <a:stretch>
              <a:fillRect/>
            </a:stretch>
          </p:blipFill>
          <p:spPr>
            <a:xfrm>
              <a:off x="3507104" y="3479164"/>
              <a:ext cx="2365375" cy="2833371"/>
            </a:xfrm>
            <a:prstGeom prst="rect">
              <a:avLst/>
            </a:prstGeom>
          </p:spPr>
        </p:pic>
      </p:grpSp>
      <p:pic>
        <p:nvPicPr>
          <p:cNvPr id="9" name="Picture 766"/>
          <p:cNvPicPr>
            <a:picLocks noGrp="1"/>
          </p:cNvPicPr>
          <p:nvPr>
            <p:ph idx="1"/>
          </p:nvPr>
        </p:nvPicPr>
        <p:blipFill>
          <a:blip r:embed="rId6"/>
          <a:stretch>
            <a:fillRect/>
          </a:stretch>
        </p:blipFill>
        <p:spPr>
          <a:xfrm>
            <a:off x="7393426" y="2739048"/>
            <a:ext cx="4048125" cy="3429000"/>
          </a:xfrm>
          <a:prstGeom prst="rect">
            <a:avLst/>
          </a:prstGeom>
        </p:spPr>
      </p:pic>
      <p:grpSp>
        <p:nvGrpSpPr>
          <p:cNvPr id="10" name="Group 24087"/>
          <p:cNvGrpSpPr/>
          <p:nvPr/>
        </p:nvGrpSpPr>
        <p:grpSpPr>
          <a:xfrm>
            <a:off x="3795304" y="1114363"/>
            <a:ext cx="6153488" cy="1221316"/>
            <a:chOff x="0" y="0"/>
            <a:chExt cx="5875781" cy="1221950"/>
          </a:xfrm>
        </p:grpSpPr>
        <p:pic>
          <p:nvPicPr>
            <p:cNvPr id="11" name="Picture 12"/>
            <p:cNvPicPr/>
            <p:nvPr/>
          </p:nvPicPr>
          <p:blipFill>
            <a:blip r:embed="rId7"/>
            <a:stretch>
              <a:fillRect/>
            </a:stretch>
          </p:blipFill>
          <p:spPr>
            <a:xfrm>
              <a:off x="94107" y="0"/>
              <a:ext cx="1089660" cy="1089660"/>
            </a:xfrm>
            <a:prstGeom prst="rect">
              <a:avLst/>
            </a:prstGeom>
          </p:spPr>
        </p:pic>
        <p:pic>
          <p:nvPicPr>
            <p:cNvPr id="12" name="Picture 14"/>
            <p:cNvPicPr/>
            <p:nvPr/>
          </p:nvPicPr>
          <p:blipFill>
            <a:blip r:embed="rId8"/>
            <a:stretch>
              <a:fillRect/>
            </a:stretch>
          </p:blipFill>
          <p:spPr>
            <a:xfrm>
              <a:off x="4094606" y="114300"/>
              <a:ext cx="1781175" cy="920115"/>
            </a:xfrm>
            <a:prstGeom prst="rect">
              <a:avLst/>
            </a:prstGeom>
          </p:spPr>
        </p:pic>
        <p:sp>
          <p:nvSpPr>
            <p:cNvPr id="13" name="Rectangle 23"/>
            <p:cNvSpPr/>
            <p:nvPr/>
          </p:nvSpPr>
          <p:spPr>
            <a:xfrm>
              <a:off x="3968496" y="464442"/>
              <a:ext cx="42058" cy="221060"/>
            </a:xfrm>
            <a:prstGeom prst="rect">
              <a:avLst/>
            </a:prstGeom>
            <a:ln>
              <a:noFill/>
            </a:ln>
          </p:spPr>
          <p:txBody>
            <a:bodyPr vert="horz" lIns="0" tIns="0" rIns="0" bIns="0" rtlCol="0">
              <a:noAutofit/>
            </a:bodyPr>
            <a:lstStyle/>
            <a:p>
              <a:pPr marL="6350" indent="-5715" algn="l">
                <a:lnSpc>
                  <a:spcPct val="107000"/>
                </a:lnSpc>
                <a:spcAft>
                  <a:spcPts val="800"/>
                </a:spcAft>
              </a:pPr>
              <a:r>
                <a:rPr lang="de-DE" sz="1000">
                  <a:solidFill>
                    <a:srgbClr val="000000"/>
                  </a:solidFill>
                  <a:effectLst/>
                  <a:latin typeface="Times New Roman" panose="02020603050405020304" pitchFamily="18" charset="0"/>
                  <a:ea typeface="Times New Roman" panose="02020603050405020304" pitchFamily="18" charset="0"/>
                </a:rPr>
                <a:t> </a:t>
              </a:r>
              <a:endParaRPr lang="de-DE" sz="1100">
                <a:solidFill>
                  <a:srgbClr val="000000"/>
                </a:solidFill>
                <a:effectLst/>
                <a:latin typeface="Arial" panose="020B0604020202020204" pitchFamily="34" charset="0"/>
                <a:ea typeface="Arial" panose="020B0604020202020204" pitchFamily="34" charset="0"/>
              </a:endParaRPr>
            </a:p>
          </p:txBody>
        </p:sp>
        <p:sp>
          <p:nvSpPr>
            <p:cNvPr id="14" name="Rectangle 24"/>
            <p:cNvSpPr/>
            <p:nvPr/>
          </p:nvSpPr>
          <p:spPr>
            <a:xfrm>
              <a:off x="3968496" y="682388"/>
              <a:ext cx="42058" cy="221060"/>
            </a:xfrm>
            <a:prstGeom prst="rect">
              <a:avLst/>
            </a:prstGeom>
            <a:ln>
              <a:noFill/>
            </a:ln>
          </p:spPr>
          <p:txBody>
            <a:bodyPr vert="horz" lIns="0" tIns="0" rIns="0" bIns="0" rtlCol="0">
              <a:noAutofit/>
            </a:bodyPr>
            <a:lstStyle/>
            <a:p>
              <a:pPr marL="6350" indent="-5715" algn="l">
                <a:lnSpc>
                  <a:spcPct val="107000"/>
                </a:lnSpc>
                <a:spcAft>
                  <a:spcPts val="800"/>
                </a:spcAft>
              </a:pPr>
              <a:r>
                <a:rPr lang="de-DE" sz="1000">
                  <a:solidFill>
                    <a:srgbClr val="000000"/>
                  </a:solidFill>
                  <a:effectLst/>
                  <a:latin typeface="Times New Roman" panose="02020603050405020304" pitchFamily="18" charset="0"/>
                  <a:ea typeface="Times New Roman" panose="02020603050405020304" pitchFamily="18" charset="0"/>
                </a:rPr>
                <a:t> </a:t>
              </a:r>
              <a:endParaRPr lang="de-DE" sz="1100">
                <a:solidFill>
                  <a:srgbClr val="000000"/>
                </a:solidFill>
                <a:effectLst/>
                <a:latin typeface="Arial" panose="020B0604020202020204" pitchFamily="34" charset="0"/>
                <a:ea typeface="Arial" panose="020B0604020202020204" pitchFamily="34" charset="0"/>
              </a:endParaRPr>
            </a:p>
          </p:txBody>
        </p:sp>
        <p:sp>
          <p:nvSpPr>
            <p:cNvPr id="15" name="Rectangle 25"/>
            <p:cNvSpPr/>
            <p:nvPr/>
          </p:nvSpPr>
          <p:spPr>
            <a:xfrm>
              <a:off x="3968496" y="900334"/>
              <a:ext cx="42058" cy="221060"/>
            </a:xfrm>
            <a:prstGeom prst="rect">
              <a:avLst/>
            </a:prstGeom>
            <a:ln>
              <a:noFill/>
            </a:ln>
          </p:spPr>
          <p:txBody>
            <a:bodyPr vert="horz" lIns="0" tIns="0" rIns="0" bIns="0" rtlCol="0">
              <a:noAutofit/>
            </a:bodyPr>
            <a:lstStyle/>
            <a:p>
              <a:pPr marL="6350" indent="-5715" algn="l">
                <a:lnSpc>
                  <a:spcPct val="107000"/>
                </a:lnSpc>
                <a:spcAft>
                  <a:spcPts val="800"/>
                </a:spcAft>
              </a:pPr>
              <a:r>
                <a:rPr lang="de-DE" sz="1000">
                  <a:solidFill>
                    <a:srgbClr val="000000"/>
                  </a:solidFill>
                  <a:effectLst/>
                  <a:latin typeface="Times New Roman" panose="02020603050405020304" pitchFamily="18" charset="0"/>
                  <a:ea typeface="Times New Roman" panose="02020603050405020304" pitchFamily="18" charset="0"/>
                </a:rPr>
                <a:t> </a:t>
              </a:r>
              <a:endParaRPr lang="de-DE" sz="1100">
                <a:solidFill>
                  <a:srgbClr val="000000"/>
                </a:solidFill>
                <a:effectLst/>
                <a:latin typeface="Arial" panose="020B0604020202020204" pitchFamily="34" charset="0"/>
                <a:ea typeface="Arial" panose="020B0604020202020204" pitchFamily="34" charset="0"/>
              </a:endParaRPr>
            </a:p>
          </p:txBody>
        </p:sp>
        <p:sp>
          <p:nvSpPr>
            <p:cNvPr id="16" name="Rectangle 26"/>
            <p:cNvSpPr/>
            <p:nvPr/>
          </p:nvSpPr>
          <p:spPr>
            <a:xfrm>
              <a:off x="18288" y="1000890"/>
              <a:ext cx="42059" cy="221060"/>
            </a:xfrm>
            <a:prstGeom prst="rect">
              <a:avLst/>
            </a:prstGeom>
            <a:ln>
              <a:noFill/>
            </a:ln>
          </p:spPr>
          <p:txBody>
            <a:bodyPr vert="horz" lIns="0" tIns="0" rIns="0" bIns="0" rtlCol="0">
              <a:noAutofit/>
            </a:bodyPr>
            <a:lstStyle/>
            <a:p>
              <a:pPr marL="6350" indent="-5715" algn="l">
                <a:lnSpc>
                  <a:spcPct val="107000"/>
                </a:lnSpc>
                <a:spcAft>
                  <a:spcPts val="800"/>
                </a:spcAft>
              </a:pPr>
              <a:r>
                <a:rPr lang="de-DE" sz="1000">
                  <a:solidFill>
                    <a:srgbClr val="000000"/>
                  </a:solidFill>
                  <a:effectLst/>
                  <a:latin typeface="Times New Roman" panose="02020603050405020304" pitchFamily="18" charset="0"/>
                  <a:ea typeface="Times New Roman" panose="02020603050405020304" pitchFamily="18" charset="0"/>
                </a:rPr>
                <a:t> </a:t>
              </a:r>
              <a:endParaRPr lang="de-DE" sz="1100">
                <a:solidFill>
                  <a:srgbClr val="000000"/>
                </a:solidFill>
                <a:effectLst/>
                <a:latin typeface="Arial" panose="020B0604020202020204" pitchFamily="34" charset="0"/>
                <a:ea typeface="Arial" panose="020B0604020202020204" pitchFamily="34" charset="0"/>
              </a:endParaRPr>
            </a:p>
          </p:txBody>
        </p:sp>
        <p:sp>
          <p:nvSpPr>
            <p:cNvPr id="17" name="Rectangle 27"/>
            <p:cNvSpPr/>
            <p:nvPr/>
          </p:nvSpPr>
          <p:spPr>
            <a:xfrm>
              <a:off x="28956" y="1089901"/>
              <a:ext cx="12668" cy="66585"/>
            </a:xfrm>
            <a:prstGeom prst="rect">
              <a:avLst/>
            </a:prstGeom>
            <a:ln>
              <a:noFill/>
            </a:ln>
          </p:spPr>
          <p:txBody>
            <a:bodyPr vert="horz" lIns="0" tIns="0" rIns="0" bIns="0" rtlCol="0">
              <a:noAutofit/>
            </a:bodyPr>
            <a:lstStyle/>
            <a:p>
              <a:pPr marL="6350" indent="-5715" algn="l">
                <a:lnSpc>
                  <a:spcPct val="107000"/>
                </a:lnSpc>
                <a:spcAft>
                  <a:spcPts val="800"/>
                </a:spcAft>
              </a:pPr>
              <a:r>
                <a:rPr lang="de-DE" sz="300">
                  <a:solidFill>
                    <a:srgbClr val="000000"/>
                  </a:solidFill>
                  <a:effectLst/>
                  <a:latin typeface="Times New Roman" panose="02020603050405020304" pitchFamily="18" charset="0"/>
                  <a:ea typeface="Times New Roman" panose="02020603050405020304" pitchFamily="18" charset="0"/>
                </a:rPr>
                <a:t> </a:t>
              </a:r>
              <a:endParaRPr lang="de-DE" sz="1100">
                <a:solidFill>
                  <a:srgbClr val="000000"/>
                </a:solidFill>
                <a:effectLst/>
                <a:latin typeface="Arial" panose="020B0604020202020204" pitchFamily="34" charset="0"/>
                <a:ea typeface="Arial" panose="020B0604020202020204" pitchFamily="34" charset="0"/>
              </a:endParaRPr>
            </a:p>
          </p:txBody>
        </p:sp>
        <p:sp>
          <p:nvSpPr>
            <p:cNvPr id="18" name="Shape 29872"/>
            <p:cNvSpPr/>
            <p:nvPr/>
          </p:nvSpPr>
          <p:spPr>
            <a:xfrm>
              <a:off x="0" y="1149591"/>
              <a:ext cx="5806440" cy="9144"/>
            </a:xfrm>
            <a:custGeom>
              <a:avLst/>
              <a:gdLst/>
              <a:ahLst/>
              <a:cxnLst/>
              <a:rect l="0" t="0" r="0" b="0"/>
              <a:pathLst>
                <a:path w="5806440" h="9144">
                  <a:moveTo>
                    <a:pt x="0" y="0"/>
                  </a:moveTo>
                  <a:lnTo>
                    <a:pt x="5806440" y="0"/>
                  </a:lnTo>
                  <a:lnTo>
                    <a:pt x="5806440" y="9144"/>
                  </a:lnTo>
                  <a:lnTo>
                    <a:pt x="0" y="9144"/>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de-DE"/>
            </a:p>
          </p:txBody>
        </p:sp>
      </p:grpSp>
      <p:sp>
        <p:nvSpPr>
          <p:cNvPr id="19" name="Rechteck 18"/>
          <p:cNvSpPr/>
          <p:nvPr/>
        </p:nvSpPr>
        <p:spPr>
          <a:xfrm>
            <a:off x="7156884" y="6634599"/>
            <a:ext cx="4851256" cy="2677656"/>
          </a:xfrm>
          <a:prstGeom prst="rect">
            <a:avLst/>
          </a:prstGeom>
        </p:spPr>
        <p:txBody>
          <a:bodyPr wrap="square">
            <a:spAutoFit/>
          </a:bodyPr>
          <a:lstStyle/>
          <a:p>
            <a:r>
              <a:rPr lang="en-GB" sz="2800" dirty="0" smtClean="0">
                <a:solidFill>
                  <a:srgbClr val="000000"/>
                </a:solidFill>
                <a:ea typeface="Arial" panose="020B0604020202020204" pitchFamily="34" charset="0"/>
              </a:rPr>
              <a:t>use </a:t>
            </a:r>
            <a:r>
              <a:rPr lang="en-GB" sz="2800" dirty="0">
                <a:solidFill>
                  <a:srgbClr val="000000"/>
                </a:solidFill>
                <a:ea typeface="Arial" panose="020B0604020202020204" pitchFamily="34" charset="0"/>
              </a:rPr>
              <a:t>palladium as catalyst applied on a base material consisting of aluminium oxide pellets (spheres) providing a very large specific reaction surface. </a:t>
            </a:r>
            <a:endParaRPr lang="de-DE" dirty="0"/>
          </a:p>
        </p:txBody>
      </p:sp>
      <p:sp>
        <p:nvSpPr>
          <p:cNvPr id="3" name="Textfeld 2"/>
          <p:cNvSpPr txBox="1"/>
          <p:nvPr/>
        </p:nvSpPr>
        <p:spPr>
          <a:xfrm>
            <a:off x="1831050" y="9236502"/>
            <a:ext cx="9853261" cy="477054"/>
          </a:xfrm>
          <a:prstGeom prst="rect">
            <a:avLst/>
          </a:prstGeom>
          <a:noFill/>
        </p:spPr>
        <p:txBody>
          <a:bodyPr wrap="square" rtlCol="0">
            <a:spAutoFit/>
          </a:bodyPr>
          <a:lstStyle/>
          <a:p>
            <a:r>
              <a:rPr lang="de-DE" dirty="0" err="1" smtClean="0">
                <a:solidFill>
                  <a:srgbClr val="FF0000"/>
                </a:solidFill>
              </a:rPr>
              <a:t>Under</a:t>
            </a:r>
            <a:r>
              <a:rPr lang="de-DE" dirty="0" smtClean="0">
                <a:solidFill>
                  <a:srgbClr val="FF0000"/>
                </a:solidFill>
              </a:rPr>
              <a:t> </a:t>
            </a:r>
            <a:r>
              <a:rPr lang="de-DE" dirty="0" err="1" smtClean="0">
                <a:solidFill>
                  <a:srgbClr val="FF0000"/>
                </a:solidFill>
              </a:rPr>
              <a:t>the</a:t>
            </a:r>
            <a:r>
              <a:rPr lang="de-DE" dirty="0" smtClean="0">
                <a:solidFill>
                  <a:srgbClr val="FF0000"/>
                </a:solidFill>
              </a:rPr>
              <a:t> </a:t>
            </a:r>
            <a:r>
              <a:rPr lang="de-DE" dirty="0" err="1" smtClean="0">
                <a:solidFill>
                  <a:srgbClr val="FF0000"/>
                </a:solidFill>
              </a:rPr>
              <a:t>roof</a:t>
            </a:r>
            <a:r>
              <a:rPr lang="de-DE" dirty="0" smtClean="0">
                <a:solidFill>
                  <a:srgbClr val="FF0000"/>
                </a:solidFill>
              </a:rPr>
              <a:t> (</a:t>
            </a:r>
            <a:r>
              <a:rPr lang="de-DE" dirty="0" err="1" smtClean="0">
                <a:solidFill>
                  <a:srgbClr val="FF0000"/>
                </a:solidFill>
              </a:rPr>
              <a:t>see</a:t>
            </a:r>
            <a:r>
              <a:rPr lang="de-DE" dirty="0" smtClean="0">
                <a:solidFill>
                  <a:srgbClr val="FF0000"/>
                </a:solidFill>
              </a:rPr>
              <a:t> </a:t>
            </a:r>
            <a:r>
              <a:rPr lang="de-DE" dirty="0" err="1" smtClean="0">
                <a:solidFill>
                  <a:srgbClr val="FF0000"/>
                </a:solidFill>
              </a:rPr>
              <a:t>fukushima</a:t>
            </a:r>
            <a:r>
              <a:rPr lang="de-DE" dirty="0" smtClean="0">
                <a:solidFill>
                  <a:srgbClr val="FF0000"/>
                </a:solidFill>
              </a:rPr>
              <a:t>) </a:t>
            </a:r>
            <a:r>
              <a:rPr lang="de-DE" dirty="0" err="1" smtClean="0">
                <a:solidFill>
                  <a:srgbClr val="FF0000"/>
                </a:solidFill>
              </a:rPr>
              <a:t>and</a:t>
            </a:r>
            <a:r>
              <a:rPr lang="de-DE" dirty="0" smtClean="0">
                <a:solidFill>
                  <a:srgbClr val="FF0000"/>
                </a:solidFill>
              </a:rPr>
              <a:t> in non – </a:t>
            </a:r>
            <a:r>
              <a:rPr lang="de-DE" dirty="0" err="1" smtClean="0">
                <a:solidFill>
                  <a:srgbClr val="FF0000"/>
                </a:solidFill>
              </a:rPr>
              <a:t>cryogenic</a:t>
            </a:r>
            <a:r>
              <a:rPr lang="de-DE" dirty="0" smtClean="0">
                <a:solidFill>
                  <a:srgbClr val="FF0000"/>
                </a:solidFill>
              </a:rPr>
              <a:t> </a:t>
            </a:r>
            <a:r>
              <a:rPr lang="de-DE" dirty="0" err="1" smtClean="0">
                <a:solidFill>
                  <a:srgbClr val="FF0000"/>
                </a:solidFill>
              </a:rPr>
              <a:t>trap</a:t>
            </a:r>
            <a:endParaRPr lang="de-DE" dirty="0">
              <a:solidFill>
                <a:srgbClr val="FF0000"/>
              </a:solidFill>
            </a:endParaRPr>
          </a:p>
        </p:txBody>
      </p:sp>
    </p:spTree>
    <p:extLst>
      <p:ext uri="{BB962C8B-B14F-4D97-AF65-F5344CB8AC3E}">
        <p14:creationId xmlns:p14="http://schemas.microsoft.com/office/powerpoint/2010/main" val="2112340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0220" y="171323"/>
            <a:ext cx="10801200" cy="5586145"/>
          </a:xfrm>
          <a:prstGeom prst="rect">
            <a:avLst/>
          </a:prstGeom>
          <a:noFill/>
        </p:spPr>
        <p:txBody>
          <a:bodyPr wrap="square" rtlCol="0">
            <a:spAutoFit/>
          </a:bodyPr>
          <a:lstStyle/>
          <a:p>
            <a:r>
              <a:rPr lang="de-DE" sz="3200" dirty="0" err="1"/>
              <a:t>Preventing</a:t>
            </a:r>
            <a:r>
              <a:rPr lang="de-DE" sz="3200" dirty="0"/>
              <a:t> </a:t>
            </a:r>
            <a:r>
              <a:rPr lang="de-DE" sz="3200" dirty="0" err="1"/>
              <a:t>from</a:t>
            </a:r>
            <a:r>
              <a:rPr lang="de-DE" sz="3200" dirty="0"/>
              <a:t> </a:t>
            </a:r>
            <a:r>
              <a:rPr lang="de-DE" sz="3200" dirty="0" err="1"/>
              <a:t>Hazards</a:t>
            </a:r>
            <a:r>
              <a:rPr lang="de-DE" sz="3200" dirty="0"/>
              <a:t> </a:t>
            </a:r>
            <a:r>
              <a:rPr lang="de-DE" sz="3200" dirty="0" err="1"/>
              <a:t>from</a:t>
            </a:r>
            <a:r>
              <a:rPr lang="de-DE" sz="3200" dirty="0"/>
              <a:t> </a:t>
            </a:r>
            <a:r>
              <a:rPr lang="de-DE" sz="3200" dirty="0" err="1"/>
              <a:t>inside</a:t>
            </a:r>
            <a:r>
              <a:rPr lang="de-DE" sz="3200" dirty="0"/>
              <a:t> TPC</a:t>
            </a:r>
            <a:r>
              <a:rPr lang="de-DE" dirty="0"/>
              <a:t>, </a:t>
            </a:r>
            <a:r>
              <a:rPr lang="de-DE" dirty="0" err="1"/>
              <a:t>avoiding</a:t>
            </a:r>
            <a:r>
              <a:rPr lang="de-DE" dirty="0"/>
              <a:t>  </a:t>
            </a:r>
            <a:r>
              <a:rPr lang="de-DE" dirty="0" err="1"/>
              <a:t>dangerous</a:t>
            </a:r>
            <a:r>
              <a:rPr lang="de-DE" dirty="0"/>
              <a:t> </a:t>
            </a:r>
            <a:r>
              <a:rPr lang="de-DE" dirty="0" err="1"/>
              <a:t>atmosphere</a:t>
            </a:r>
            <a:r>
              <a:rPr lang="de-DE" dirty="0"/>
              <a:t> </a:t>
            </a:r>
            <a:r>
              <a:rPr lang="de-DE" dirty="0" err="1"/>
              <a:t>is</a:t>
            </a:r>
            <a:r>
              <a:rPr lang="de-DE" dirty="0"/>
              <a:t> </a:t>
            </a:r>
            <a:r>
              <a:rPr lang="de-DE" dirty="0" err="1"/>
              <a:t>possible</a:t>
            </a:r>
            <a:r>
              <a:rPr lang="de-DE" dirty="0"/>
              <a:t>, but </a:t>
            </a:r>
            <a:r>
              <a:rPr lang="de-DE" dirty="0" err="1"/>
              <a:t>difficult</a:t>
            </a:r>
            <a:r>
              <a:rPr lang="de-DE" dirty="0"/>
              <a:t>. H2 </a:t>
            </a:r>
            <a:r>
              <a:rPr lang="de-DE" dirty="0" err="1"/>
              <a:t>Purity</a:t>
            </a:r>
            <a:r>
              <a:rPr lang="de-DE" dirty="0"/>
              <a:t>. Technical </a:t>
            </a:r>
            <a:r>
              <a:rPr lang="de-DE" dirty="0" err="1"/>
              <a:t>discussion</a:t>
            </a:r>
            <a:r>
              <a:rPr lang="de-DE" dirty="0"/>
              <a:t> </a:t>
            </a:r>
            <a:r>
              <a:rPr lang="de-DE" dirty="0" err="1"/>
              <a:t>Tuesday</a:t>
            </a:r>
            <a:r>
              <a:rPr lang="de-DE" dirty="0"/>
              <a:t>. </a:t>
            </a:r>
            <a:r>
              <a:rPr lang="de-DE" dirty="0">
                <a:solidFill>
                  <a:srgbClr val="FF0000"/>
                </a:solidFill>
              </a:rPr>
              <a:t>Some </a:t>
            </a:r>
            <a:r>
              <a:rPr lang="de-DE" dirty="0" err="1">
                <a:solidFill>
                  <a:srgbClr val="FF0000"/>
                </a:solidFill>
              </a:rPr>
              <a:t>changes</a:t>
            </a:r>
            <a:r>
              <a:rPr lang="de-DE" dirty="0"/>
              <a:t>. 100 % </a:t>
            </a:r>
            <a:r>
              <a:rPr lang="de-DE" dirty="0" err="1"/>
              <a:t>duty</a:t>
            </a:r>
            <a:r>
              <a:rPr lang="de-DE" dirty="0"/>
              <a:t> online </a:t>
            </a:r>
            <a:r>
              <a:rPr lang="de-DE" dirty="0" err="1"/>
              <a:t>control</a:t>
            </a:r>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3" name="Grafik 2"/>
          <p:cNvPicPr>
            <a:picLocks noChangeAspect="1"/>
          </p:cNvPicPr>
          <p:nvPr/>
        </p:nvPicPr>
        <p:blipFill>
          <a:blip r:embed="rId2"/>
          <a:stretch>
            <a:fillRect/>
          </a:stretch>
        </p:blipFill>
        <p:spPr>
          <a:xfrm>
            <a:off x="1396244" y="1848272"/>
            <a:ext cx="8946994" cy="6630114"/>
          </a:xfrm>
          <a:prstGeom prst="rect">
            <a:avLst/>
          </a:prstGeom>
        </p:spPr>
      </p:pic>
      <p:sp>
        <p:nvSpPr>
          <p:cNvPr id="4" name="Ellipse 3"/>
          <p:cNvSpPr/>
          <p:nvPr/>
        </p:nvSpPr>
        <p:spPr bwMode="auto">
          <a:xfrm>
            <a:off x="3268452" y="4548572"/>
            <a:ext cx="396044" cy="438497"/>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5" name="Ellipse 4"/>
          <p:cNvSpPr/>
          <p:nvPr/>
        </p:nvSpPr>
        <p:spPr bwMode="auto">
          <a:xfrm>
            <a:off x="8164996" y="4476564"/>
            <a:ext cx="410344" cy="438497"/>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cxnSp>
        <p:nvCxnSpPr>
          <p:cNvPr id="7" name="Gerader Verbinder 6"/>
          <p:cNvCxnSpPr/>
          <p:nvPr/>
        </p:nvCxnSpPr>
        <p:spPr bwMode="auto">
          <a:xfrm>
            <a:off x="5874391" y="1596244"/>
            <a:ext cx="0" cy="723680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99447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36204" y="840160"/>
            <a:ext cx="10479720" cy="7612048"/>
          </a:xfrm>
          <a:prstGeom prst="rect">
            <a:avLst/>
          </a:prstGeom>
        </p:spPr>
      </p:pic>
    </p:spTree>
    <p:extLst>
      <p:ext uri="{BB962C8B-B14F-4D97-AF65-F5344CB8AC3E}">
        <p14:creationId xmlns:p14="http://schemas.microsoft.com/office/powerpoint/2010/main" val="1530631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6241" y="444116"/>
            <a:ext cx="10657184" cy="861774"/>
          </a:xfrm>
          <a:prstGeom prst="rect">
            <a:avLst/>
          </a:prstGeom>
          <a:noFill/>
        </p:spPr>
        <p:txBody>
          <a:bodyPr wrap="square" rtlCol="0">
            <a:spAutoFit/>
          </a:bodyPr>
          <a:lstStyle/>
          <a:p>
            <a:r>
              <a:rPr lang="de-DE" dirty="0" err="1"/>
              <a:t>Preventing</a:t>
            </a:r>
            <a:r>
              <a:rPr lang="de-DE" dirty="0"/>
              <a:t>  TPC </a:t>
            </a:r>
            <a:r>
              <a:rPr lang="de-DE" dirty="0" err="1"/>
              <a:t>and</a:t>
            </a:r>
            <a:r>
              <a:rPr lang="de-DE" dirty="0"/>
              <a:t>/</a:t>
            </a:r>
            <a:r>
              <a:rPr lang="de-DE" dirty="0" err="1"/>
              <a:t>or</a:t>
            </a:r>
            <a:r>
              <a:rPr lang="de-DE" dirty="0"/>
              <a:t> </a:t>
            </a:r>
            <a:r>
              <a:rPr lang="de-DE" dirty="0" err="1"/>
              <a:t>beryllium</a:t>
            </a:r>
            <a:r>
              <a:rPr lang="de-DE" dirty="0"/>
              <a:t> </a:t>
            </a:r>
            <a:r>
              <a:rPr lang="de-DE" dirty="0" err="1"/>
              <a:t>window</a:t>
            </a:r>
            <a:r>
              <a:rPr lang="de-DE" dirty="0"/>
              <a:t> </a:t>
            </a:r>
            <a:r>
              <a:rPr lang="de-DE" dirty="0" err="1"/>
              <a:t>burst</a:t>
            </a:r>
            <a:r>
              <a:rPr lang="de-DE" dirty="0"/>
              <a:t>, - </a:t>
            </a:r>
            <a:r>
              <a:rPr lang="de-DE" dirty="0" err="1"/>
              <a:t>by</a:t>
            </a:r>
            <a:r>
              <a:rPr lang="de-DE" dirty="0"/>
              <a:t> wall </a:t>
            </a:r>
            <a:r>
              <a:rPr lang="de-DE" dirty="0" err="1"/>
              <a:t>thickness</a:t>
            </a:r>
            <a:r>
              <a:rPr lang="de-DE" dirty="0"/>
              <a:t>, - </a:t>
            </a:r>
            <a:r>
              <a:rPr lang="de-DE" dirty="0" err="1"/>
              <a:t>rupture</a:t>
            </a:r>
            <a:r>
              <a:rPr lang="de-DE" dirty="0"/>
              <a:t> </a:t>
            </a:r>
            <a:r>
              <a:rPr lang="de-DE" dirty="0" err="1"/>
              <a:t>disc</a:t>
            </a:r>
            <a:r>
              <a:rPr lang="de-DE" dirty="0"/>
              <a:t>  - Beryllium </a:t>
            </a:r>
            <a:r>
              <a:rPr lang="de-DE" dirty="0" err="1"/>
              <a:t>catcher</a:t>
            </a:r>
            <a:r>
              <a:rPr lang="de-DE" dirty="0"/>
              <a:t> </a:t>
            </a:r>
          </a:p>
        </p:txBody>
      </p:sp>
      <p:pic>
        <p:nvPicPr>
          <p:cNvPr id="4" name="Grafik 3"/>
          <p:cNvPicPr>
            <a:picLocks noChangeAspect="1"/>
          </p:cNvPicPr>
          <p:nvPr/>
        </p:nvPicPr>
        <p:blipFill>
          <a:blip r:embed="rId2"/>
          <a:stretch>
            <a:fillRect/>
          </a:stretch>
        </p:blipFill>
        <p:spPr>
          <a:xfrm>
            <a:off x="686241" y="1452228"/>
            <a:ext cx="6276484" cy="4626514"/>
          </a:xfrm>
          <a:prstGeom prst="rect">
            <a:avLst/>
          </a:prstGeom>
        </p:spPr>
      </p:pic>
      <p:pic>
        <p:nvPicPr>
          <p:cNvPr id="3" name="Inhaltsplatzhalt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664" y="4224536"/>
            <a:ext cx="6732748" cy="4687982"/>
          </a:xfrm>
          <a:prstGeom prst="rect">
            <a:avLst/>
          </a:prstGeom>
        </p:spPr>
      </p:pic>
    </p:spTree>
    <p:extLst>
      <p:ext uri="{BB962C8B-B14F-4D97-AF65-F5344CB8AC3E}">
        <p14:creationId xmlns:p14="http://schemas.microsoft.com/office/powerpoint/2010/main" val="1826707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2189" y="1056184"/>
            <a:ext cx="11485276" cy="1584176"/>
          </a:xfrm>
        </p:spPr>
        <p:txBody>
          <a:bodyPr/>
          <a:lstStyle/>
          <a:p>
            <a:pPr algn="l"/>
            <a:r>
              <a:rPr lang="de-DE" sz="800" b="1" dirty="0"/>
              <a:t/>
            </a:r>
            <a:br>
              <a:rPr lang="de-DE" sz="800" b="1" dirty="0"/>
            </a:br>
            <a:r>
              <a:rPr lang="de-DE" sz="2000" b="1" dirty="0" err="1"/>
              <a:t>most</a:t>
            </a:r>
            <a:r>
              <a:rPr lang="de-DE" sz="2000" b="1" dirty="0"/>
              <a:t> </a:t>
            </a:r>
            <a:r>
              <a:rPr lang="de-DE" sz="2000" b="1" dirty="0" err="1"/>
              <a:t>likely</a:t>
            </a:r>
            <a:r>
              <a:rPr lang="de-DE" sz="2000" b="1" dirty="0"/>
              <a:t> </a:t>
            </a:r>
            <a:r>
              <a:rPr lang="de-DE" sz="2000" b="1" dirty="0" err="1"/>
              <a:t>scenario</a:t>
            </a:r>
            <a:r>
              <a:rPr lang="de-DE" sz="2000" b="1" dirty="0"/>
              <a:t>  </a:t>
            </a:r>
            <a:r>
              <a:rPr lang="de-DE" sz="3200" b="1" dirty="0"/>
              <a:t>:</a:t>
            </a:r>
            <a:r>
              <a:rPr lang="de-DE" sz="3200" dirty="0"/>
              <a:t> Only 15% </a:t>
            </a:r>
            <a:r>
              <a:rPr lang="de-DE" sz="3200" dirty="0" err="1"/>
              <a:t>explodes</a:t>
            </a:r>
            <a:r>
              <a:rPr lang="de-DE" sz="3600" dirty="0"/>
              <a:t> </a:t>
            </a:r>
            <a:r>
              <a:rPr lang="de-DE" sz="2000" dirty="0"/>
              <a:t>  </a:t>
            </a:r>
            <a:r>
              <a:rPr lang="de-DE" sz="2000" dirty="0" err="1"/>
              <a:t>creeping</a:t>
            </a:r>
            <a:r>
              <a:rPr lang="de-DE" sz="2000" dirty="0"/>
              <a:t> </a:t>
            </a:r>
            <a:r>
              <a:rPr lang="de-DE" sz="2000" dirty="0" err="1"/>
              <a:t>enrichment</a:t>
            </a:r>
            <a:r>
              <a:rPr lang="de-DE" sz="2000" dirty="0"/>
              <a:t> </a:t>
            </a:r>
            <a:r>
              <a:rPr lang="de-DE" sz="2000" dirty="0" err="1"/>
              <a:t>of</a:t>
            </a:r>
            <a:r>
              <a:rPr lang="de-DE" sz="2000" dirty="0"/>
              <a:t> ½ O</a:t>
            </a:r>
            <a:r>
              <a:rPr lang="de-DE" sz="2000" baseline="-25000" dirty="0"/>
              <a:t>2</a:t>
            </a:r>
            <a:r>
              <a:rPr lang="de-DE" sz="2000" dirty="0"/>
              <a:t> </a:t>
            </a:r>
            <a:r>
              <a:rPr lang="de-DE" sz="2000" dirty="0" err="1"/>
              <a:t>is</a:t>
            </a:r>
            <a:r>
              <a:rPr lang="de-DE" sz="2000" dirty="0"/>
              <a:t> </a:t>
            </a:r>
            <a:r>
              <a:rPr lang="de-DE" sz="2000" dirty="0" err="1"/>
              <a:t>ignited</a:t>
            </a:r>
            <a:r>
              <a:rPr lang="de-DE" sz="2000" dirty="0"/>
              <a:t> </a:t>
            </a:r>
            <a:r>
              <a:rPr lang="de-DE" sz="2000" dirty="0" err="1"/>
              <a:t>by</a:t>
            </a:r>
            <a:r>
              <a:rPr lang="de-DE" sz="2000" dirty="0"/>
              <a:t> HV </a:t>
            </a:r>
            <a:r>
              <a:rPr lang="de-DE" sz="2000" dirty="0" err="1"/>
              <a:t>or</a:t>
            </a:r>
            <a:r>
              <a:rPr lang="de-DE" sz="2000" dirty="0"/>
              <a:t> </a:t>
            </a:r>
            <a:r>
              <a:rPr lang="de-DE" sz="2000" dirty="0" err="1"/>
              <a:t>ionization</a:t>
            </a:r>
            <a:r>
              <a:rPr lang="de-DE" sz="2000" dirty="0"/>
              <a:t> at </a:t>
            </a:r>
            <a:r>
              <a:rPr lang="de-DE" sz="2000" dirty="0" err="1"/>
              <a:t>the</a:t>
            </a:r>
            <a:r>
              <a:rPr lang="de-DE" sz="2000" dirty="0"/>
              <a:t> </a:t>
            </a:r>
            <a:r>
              <a:rPr lang="de-DE" sz="2000" dirty="0" err="1"/>
              <a:t>threshold</a:t>
            </a:r>
            <a:r>
              <a:rPr lang="de-DE" sz="2000" dirty="0"/>
              <a:t> </a:t>
            </a:r>
            <a:r>
              <a:rPr lang="de-DE" sz="2000" dirty="0" err="1"/>
              <a:t>of</a:t>
            </a:r>
            <a:r>
              <a:rPr lang="de-DE" sz="2000" dirty="0"/>
              <a:t> 5 </a:t>
            </a:r>
            <a:r>
              <a:rPr lang="de-DE" sz="2000" dirty="0" err="1"/>
              <a:t>Vol</a:t>
            </a:r>
            <a:r>
              <a:rPr lang="de-DE" sz="2000" dirty="0"/>
              <a:t> % </a:t>
            </a:r>
            <a:r>
              <a:rPr lang="de-DE" sz="2000" dirty="0" err="1"/>
              <a:t>and</a:t>
            </a:r>
            <a:r>
              <a:rPr lang="de-DE" sz="2000" dirty="0"/>
              <a:t> </a:t>
            </a:r>
            <a:r>
              <a:rPr lang="de-DE" sz="2000" dirty="0" err="1"/>
              <a:t>reacts</a:t>
            </a:r>
            <a:r>
              <a:rPr lang="de-DE" sz="2000" dirty="0"/>
              <a:t> </a:t>
            </a:r>
            <a:r>
              <a:rPr lang="de-DE" sz="2000" dirty="0" err="1"/>
              <a:t>with</a:t>
            </a:r>
            <a:r>
              <a:rPr lang="de-DE" sz="2000" dirty="0"/>
              <a:t> 10% (</a:t>
            </a:r>
            <a:r>
              <a:rPr lang="de-DE" sz="2000" dirty="0" err="1"/>
              <a:t>stoichometric</a:t>
            </a:r>
            <a:r>
              <a:rPr lang="de-DE" sz="2000" dirty="0"/>
              <a:t> 1:2) H</a:t>
            </a:r>
            <a:r>
              <a:rPr lang="de-DE" sz="2000" baseline="-25000" dirty="0"/>
              <a:t>2</a:t>
            </a:r>
            <a:r>
              <a:rPr lang="de-DE" sz="2000" dirty="0"/>
              <a:t> (</a:t>
            </a:r>
            <a:r>
              <a:rPr lang="de-DE" sz="2000" dirty="0" err="1"/>
              <a:t>for</a:t>
            </a:r>
            <a:r>
              <a:rPr lang="de-DE" sz="2000" dirty="0"/>
              <a:t> </a:t>
            </a:r>
            <a:r>
              <a:rPr lang="de-DE" sz="2000" dirty="0" err="1"/>
              <a:t>example</a:t>
            </a:r>
            <a:r>
              <a:rPr lang="de-DE" sz="2000" dirty="0"/>
              <a:t> </a:t>
            </a:r>
            <a:r>
              <a:rPr lang="de-DE" sz="2000" dirty="0" err="1"/>
              <a:t>penetration</a:t>
            </a:r>
            <a:r>
              <a:rPr lang="de-DE" sz="2000" dirty="0"/>
              <a:t> </a:t>
            </a:r>
            <a:r>
              <a:rPr lang="de-DE" sz="2000" dirty="0" err="1"/>
              <a:t>of</a:t>
            </a:r>
            <a:r>
              <a:rPr lang="de-DE" sz="2000" dirty="0"/>
              <a:t> </a:t>
            </a:r>
            <a:r>
              <a:rPr lang="de-DE" sz="2000" dirty="0" err="1"/>
              <a:t>air</a:t>
            </a:r>
            <a:r>
              <a:rPr lang="de-DE" sz="2000" dirty="0"/>
              <a:t> at </a:t>
            </a:r>
            <a:r>
              <a:rPr lang="de-DE" sz="2000" dirty="0" err="1"/>
              <a:t>compressor</a:t>
            </a:r>
            <a:r>
              <a:rPr lang="de-DE" sz="2000" dirty="0"/>
              <a:t> </a:t>
            </a:r>
            <a:r>
              <a:rPr lang="de-DE" sz="2000" dirty="0" err="1"/>
              <a:t>suction</a:t>
            </a:r>
            <a:r>
              <a:rPr lang="de-DE" sz="2000" dirty="0"/>
              <a:t>). </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184791377"/>
              </p:ext>
            </p:extLst>
          </p:nvPr>
        </p:nvGraphicFramePr>
        <p:xfrm>
          <a:off x="964195" y="3019173"/>
          <a:ext cx="11026157" cy="5655728"/>
        </p:xfrm>
        <a:graphic>
          <a:graphicData uri="http://schemas.openxmlformats.org/drawingml/2006/table">
            <a:tbl>
              <a:tblPr>
                <a:tableStyleId>{5C22544A-7EE6-4342-B048-85BDC9FD1C3A}</a:tableStyleId>
              </a:tblPr>
              <a:tblGrid>
                <a:gridCol w="1875477">
                  <a:extLst>
                    <a:ext uri="{9D8B030D-6E8A-4147-A177-3AD203B41FA5}">
                      <a16:colId xmlns:a16="http://schemas.microsoft.com/office/drawing/2014/main" val="148659767"/>
                    </a:ext>
                  </a:extLst>
                </a:gridCol>
                <a:gridCol w="910616">
                  <a:extLst>
                    <a:ext uri="{9D8B030D-6E8A-4147-A177-3AD203B41FA5}">
                      <a16:colId xmlns:a16="http://schemas.microsoft.com/office/drawing/2014/main" val="3954593126"/>
                    </a:ext>
                  </a:extLst>
                </a:gridCol>
                <a:gridCol w="910616">
                  <a:extLst>
                    <a:ext uri="{9D8B030D-6E8A-4147-A177-3AD203B41FA5}">
                      <a16:colId xmlns:a16="http://schemas.microsoft.com/office/drawing/2014/main" val="553136309"/>
                    </a:ext>
                  </a:extLst>
                </a:gridCol>
                <a:gridCol w="910616">
                  <a:extLst>
                    <a:ext uri="{9D8B030D-6E8A-4147-A177-3AD203B41FA5}">
                      <a16:colId xmlns:a16="http://schemas.microsoft.com/office/drawing/2014/main" val="2383698529"/>
                    </a:ext>
                  </a:extLst>
                </a:gridCol>
                <a:gridCol w="910616">
                  <a:extLst>
                    <a:ext uri="{9D8B030D-6E8A-4147-A177-3AD203B41FA5}">
                      <a16:colId xmlns:a16="http://schemas.microsoft.com/office/drawing/2014/main" val="3535873193"/>
                    </a:ext>
                  </a:extLst>
                </a:gridCol>
                <a:gridCol w="919758">
                  <a:extLst>
                    <a:ext uri="{9D8B030D-6E8A-4147-A177-3AD203B41FA5}">
                      <a16:colId xmlns:a16="http://schemas.microsoft.com/office/drawing/2014/main" val="2865182697"/>
                    </a:ext>
                  </a:extLst>
                </a:gridCol>
                <a:gridCol w="919577">
                  <a:extLst>
                    <a:ext uri="{9D8B030D-6E8A-4147-A177-3AD203B41FA5}">
                      <a16:colId xmlns:a16="http://schemas.microsoft.com/office/drawing/2014/main" val="3319908184"/>
                    </a:ext>
                  </a:extLst>
                </a:gridCol>
                <a:gridCol w="910616">
                  <a:extLst>
                    <a:ext uri="{9D8B030D-6E8A-4147-A177-3AD203B41FA5}">
                      <a16:colId xmlns:a16="http://schemas.microsoft.com/office/drawing/2014/main" val="3701050036"/>
                    </a:ext>
                  </a:extLst>
                </a:gridCol>
                <a:gridCol w="920141">
                  <a:extLst>
                    <a:ext uri="{9D8B030D-6E8A-4147-A177-3AD203B41FA5}">
                      <a16:colId xmlns:a16="http://schemas.microsoft.com/office/drawing/2014/main" val="876509533"/>
                    </a:ext>
                  </a:extLst>
                </a:gridCol>
                <a:gridCol w="927508">
                  <a:extLst>
                    <a:ext uri="{9D8B030D-6E8A-4147-A177-3AD203B41FA5}">
                      <a16:colId xmlns:a16="http://schemas.microsoft.com/office/drawing/2014/main" val="2973625265"/>
                    </a:ext>
                  </a:extLst>
                </a:gridCol>
                <a:gridCol w="776779">
                  <a:extLst>
                    <a:ext uri="{9D8B030D-6E8A-4147-A177-3AD203B41FA5}">
                      <a16:colId xmlns:a16="http://schemas.microsoft.com/office/drawing/2014/main" val="1194170576"/>
                    </a:ext>
                  </a:extLst>
                </a:gridCol>
                <a:gridCol w="44450">
                  <a:extLst>
                    <a:ext uri="{9D8B030D-6E8A-4147-A177-3AD203B41FA5}">
                      <a16:colId xmlns:a16="http://schemas.microsoft.com/office/drawing/2014/main" val="160734991"/>
                    </a:ext>
                  </a:extLst>
                </a:gridCol>
                <a:gridCol w="44450">
                  <a:extLst>
                    <a:ext uri="{9D8B030D-6E8A-4147-A177-3AD203B41FA5}">
                      <a16:colId xmlns:a16="http://schemas.microsoft.com/office/drawing/2014/main" val="3663719582"/>
                    </a:ext>
                  </a:extLst>
                </a:gridCol>
                <a:gridCol w="44937">
                  <a:extLst>
                    <a:ext uri="{9D8B030D-6E8A-4147-A177-3AD203B41FA5}">
                      <a16:colId xmlns:a16="http://schemas.microsoft.com/office/drawing/2014/main" val="1848567380"/>
                    </a:ext>
                  </a:extLst>
                </a:gridCol>
              </a:tblGrid>
              <a:tr h="387127">
                <a:tc gridSpan="11">
                  <a:txBody>
                    <a:bodyPr/>
                    <a:lstStyle/>
                    <a:p>
                      <a:pPr algn="l" fontAlgn="b"/>
                      <a:r>
                        <a:rPr lang="de-DE" sz="1800" u="none" strike="noStrike" dirty="0">
                          <a:solidFill>
                            <a:srgbClr val="FF0000"/>
                          </a:solidFill>
                          <a:effectLst/>
                        </a:rPr>
                        <a:t>85</a:t>
                      </a:r>
                      <a:r>
                        <a:rPr lang="de-DE" sz="1800" u="none" strike="noStrike" dirty="0">
                          <a:effectLst/>
                        </a:rPr>
                        <a:t> </a:t>
                      </a:r>
                      <a:r>
                        <a:rPr lang="de-DE" sz="1800" u="none" strike="noStrike" dirty="0" err="1">
                          <a:effectLst/>
                        </a:rPr>
                        <a:t>Vol</a:t>
                      </a:r>
                      <a:r>
                        <a:rPr lang="de-DE" sz="1800" u="none" strike="noStrike" dirty="0">
                          <a:effectLst/>
                        </a:rPr>
                        <a:t> % </a:t>
                      </a:r>
                      <a:r>
                        <a:rPr lang="de-DE" sz="1800" u="none" strike="noStrike" dirty="0" err="1">
                          <a:effectLst/>
                        </a:rPr>
                        <a:t>of</a:t>
                      </a:r>
                      <a:r>
                        <a:rPr lang="de-DE" sz="1800" u="none" strike="noStrike" dirty="0">
                          <a:effectLst/>
                        </a:rPr>
                        <a:t> </a:t>
                      </a:r>
                      <a:r>
                        <a:rPr lang="de-DE" sz="1800" u="none" strike="noStrike" dirty="0">
                          <a:solidFill>
                            <a:schemeClr val="tx1"/>
                          </a:solidFill>
                          <a:effectLst/>
                        </a:rPr>
                        <a:t>20 </a:t>
                      </a:r>
                      <a:r>
                        <a:rPr lang="de-DE" sz="1800" u="none" strike="noStrike" dirty="0">
                          <a:effectLst/>
                        </a:rPr>
                        <a:t>bar/ (</a:t>
                      </a:r>
                      <a:r>
                        <a:rPr lang="de-DE" sz="1800" u="none" strike="noStrike" dirty="0" err="1">
                          <a:effectLst/>
                        </a:rPr>
                        <a:t>or</a:t>
                      </a:r>
                      <a:r>
                        <a:rPr lang="de-DE" sz="1800" u="none" strike="noStrike" dirty="0">
                          <a:effectLst/>
                        </a:rPr>
                        <a:t> m</a:t>
                      </a:r>
                      <a:r>
                        <a:rPr lang="de-DE" sz="1800" u="none" strike="noStrike" baseline="30000" dirty="0">
                          <a:effectLst/>
                        </a:rPr>
                        <a:t>3</a:t>
                      </a:r>
                      <a:r>
                        <a:rPr lang="de-DE" sz="1800" u="none" strike="noStrike" baseline="0" dirty="0">
                          <a:effectLst/>
                        </a:rPr>
                        <a:t>,</a:t>
                      </a:r>
                      <a:r>
                        <a:rPr lang="de-DE" sz="1800" u="none" strike="noStrike" baseline="30000" dirty="0">
                          <a:effectLst/>
                        </a:rPr>
                        <a:t> </a:t>
                      </a:r>
                      <a:r>
                        <a:rPr lang="de-DE" sz="1800" u="none" strike="noStrike" dirty="0">
                          <a:effectLst/>
                        </a:rPr>
                        <a:t>STP) Hydrogen do not </a:t>
                      </a:r>
                      <a:r>
                        <a:rPr lang="de-DE" sz="1800" u="none" strike="noStrike" dirty="0" err="1">
                          <a:effectLst/>
                        </a:rPr>
                        <a:t>ignite</a:t>
                      </a:r>
                      <a:r>
                        <a:rPr lang="de-DE" sz="1800" u="none" strike="noStrike" dirty="0">
                          <a:effectLst/>
                        </a:rPr>
                        <a:t> </a:t>
                      </a:r>
                      <a:r>
                        <a:rPr lang="de-DE" sz="1800" u="none" strike="noStrike" dirty="0" err="1">
                          <a:effectLst/>
                        </a:rPr>
                        <a:t>and</a:t>
                      </a:r>
                      <a:r>
                        <a:rPr lang="de-DE" sz="1800" u="none" strike="noStrike" dirty="0">
                          <a:effectLst/>
                        </a:rPr>
                        <a:t> </a:t>
                      </a:r>
                      <a:r>
                        <a:rPr lang="de-DE" sz="1800" u="none" strike="noStrike" dirty="0" err="1">
                          <a:effectLst/>
                        </a:rPr>
                        <a:t>stay</a:t>
                      </a:r>
                      <a:r>
                        <a:rPr lang="de-DE" sz="1800" u="none" strike="noStrike" dirty="0">
                          <a:effectLst/>
                        </a:rPr>
                        <a:t> at 20 </a:t>
                      </a:r>
                      <a:r>
                        <a:rPr lang="de-DE" sz="1800" u="none" strike="noStrike" dirty="0" err="1">
                          <a:effectLst/>
                        </a:rPr>
                        <a:t>bars</a:t>
                      </a:r>
                      <a:r>
                        <a:rPr lang="de-DE" sz="1800" u="none" strike="noStrike" baseline="0" dirty="0">
                          <a:effectLst/>
                        </a:rPr>
                        <a:t> </a:t>
                      </a:r>
                      <a:r>
                        <a:rPr lang="de-DE" sz="1800" u="none" strike="noStrike" baseline="0" dirty="0" err="1">
                          <a:effectLst/>
                        </a:rPr>
                        <a:t>because</a:t>
                      </a:r>
                      <a:r>
                        <a:rPr lang="de-DE" sz="1800" u="none" strike="noStrike" baseline="0" dirty="0">
                          <a:effectLst/>
                        </a:rPr>
                        <a:t> </a:t>
                      </a:r>
                      <a:r>
                        <a:rPr lang="de-DE" sz="1800" u="none" strike="noStrike" baseline="0" dirty="0" err="1">
                          <a:effectLst/>
                        </a:rPr>
                        <a:t>of</a:t>
                      </a:r>
                      <a:r>
                        <a:rPr lang="de-DE" sz="1800" u="none" strike="noStrike" baseline="0" dirty="0">
                          <a:effectLst/>
                        </a:rPr>
                        <a:t> lack </a:t>
                      </a:r>
                      <a:r>
                        <a:rPr lang="de-DE" sz="1800" u="none" strike="noStrike" baseline="0" dirty="0" err="1">
                          <a:effectLst/>
                        </a:rPr>
                        <a:t>of</a:t>
                      </a:r>
                      <a:r>
                        <a:rPr lang="de-DE" sz="1800" u="none" strike="noStrike" baseline="0" dirty="0">
                          <a:effectLst/>
                        </a:rPr>
                        <a:t> O</a:t>
                      </a:r>
                      <a:r>
                        <a:rPr lang="de-DE" sz="1800" u="none" strike="noStrike" baseline="-25000" dirty="0">
                          <a:effectLst/>
                        </a:rPr>
                        <a:t>2,</a:t>
                      </a:r>
                      <a:r>
                        <a:rPr lang="de-DE" sz="1800" u="none" strike="noStrike" dirty="0">
                          <a:effectLst/>
                        </a:rPr>
                        <a:t>)</a:t>
                      </a:r>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l" fontAlgn="b"/>
                      <a:endParaRPr lang="de-DE"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a:txBody>
                    <a:bodyPr/>
                    <a:lstStyle/>
                    <a:p>
                      <a:endParaRPr lang="de-DE" dirty="0"/>
                    </a:p>
                  </a:txBody>
                  <a:tcPr marL="9525" marR="9525" marT="9525" marB="0" anchor="b"/>
                </a:tc>
                <a:tc>
                  <a:txBody>
                    <a:bodyPr/>
                    <a:lstStyle/>
                    <a:p>
                      <a:endParaRPr lang="de-DE" dirty="0"/>
                    </a:p>
                  </a:txBody>
                  <a:tcPr marL="9525" marR="9525" marT="9525" marB="0" anchor="b"/>
                </a:tc>
                <a:tc>
                  <a:txBody>
                    <a:bodyPr/>
                    <a:lstStyle/>
                    <a:p>
                      <a:endParaRPr lang="de-DE" dirty="0"/>
                    </a:p>
                  </a:txBody>
                  <a:tcPr marL="9525" marR="9525" marT="9525" marB="0" anchor="b"/>
                </a:tc>
                <a:extLst>
                  <a:ext uri="{0D108BD9-81ED-4DB2-BD59-A6C34878D82A}">
                    <a16:rowId xmlns:a16="http://schemas.microsoft.com/office/drawing/2014/main" val="2221428927"/>
                  </a:ext>
                </a:extLst>
              </a:tr>
              <a:tr h="1318479">
                <a:tc gridSpan="14">
                  <a:txBody>
                    <a:bodyPr/>
                    <a:lstStyle/>
                    <a:p>
                      <a:pPr algn="l" fontAlgn="b"/>
                      <a:endParaRPr lang="de-DE" sz="1800" u="none" strike="noStrike" dirty="0">
                        <a:effectLst/>
                      </a:endParaRPr>
                    </a:p>
                    <a:p>
                      <a:pPr algn="l" fontAlgn="b"/>
                      <a:endParaRPr lang="de-DE" sz="1800" u="none" strike="noStrike" dirty="0">
                        <a:effectLst/>
                      </a:endParaRPr>
                    </a:p>
                    <a:p>
                      <a:pPr algn="l" fontAlgn="b"/>
                      <a:r>
                        <a:rPr lang="de-DE" sz="1800" u="none" strike="noStrike" dirty="0">
                          <a:solidFill>
                            <a:srgbClr val="FF0000"/>
                          </a:solidFill>
                          <a:effectLst/>
                        </a:rPr>
                        <a:t>10</a:t>
                      </a:r>
                      <a:r>
                        <a:rPr lang="de-DE" sz="1800" u="none" strike="noStrike" dirty="0">
                          <a:effectLst/>
                        </a:rPr>
                        <a:t>% </a:t>
                      </a:r>
                      <a:r>
                        <a:rPr lang="de-DE" sz="1800" u="none" strike="noStrike" dirty="0" err="1">
                          <a:effectLst/>
                        </a:rPr>
                        <a:t>Vol</a:t>
                      </a:r>
                      <a:r>
                        <a:rPr lang="de-DE" sz="1800" u="none" strike="noStrike" dirty="0">
                          <a:effectLst/>
                        </a:rPr>
                        <a:t> </a:t>
                      </a:r>
                      <a:r>
                        <a:rPr lang="de-DE" sz="1800" u="none" strike="noStrike" dirty="0" err="1">
                          <a:effectLst/>
                        </a:rPr>
                        <a:t>of</a:t>
                      </a:r>
                      <a:r>
                        <a:rPr lang="de-DE" sz="1800" u="none" strike="noStrike" dirty="0">
                          <a:effectLst/>
                        </a:rPr>
                        <a:t> 20 bar H</a:t>
                      </a:r>
                      <a:r>
                        <a:rPr lang="de-DE" sz="1800" u="none" strike="noStrike" baseline="-25000" dirty="0">
                          <a:effectLst/>
                        </a:rPr>
                        <a:t>2</a:t>
                      </a:r>
                      <a:r>
                        <a:rPr lang="de-DE" sz="1800" u="none" strike="noStrike" dirty="0">
                          <a:effectLst/>
                        </a:rPr>
                        <a:t> </a:t>
                      </a:r>
                      <a:r>
                        <a:rPr lang="de-DE" sz="1800" u="none" strike="noStrike" dirty="0" err="1">
                          <a:effectLst/>
                        </a:rPr>
                        <a:t>ignites</a:t>
                      </a:r>
                      <a:r>
                        <a:rPr lang="de-DE" sz="1800" u="none" strike="noStrike" dirty="0">
                          <a:effectLst/>
                        </a:rPr>
                        <a:t> </a:t>
                      </a:r>
                      <a:r>
                        <a:rPr lang="de-DE" sz="1800" u="none" strike="noStrike" dirty="0" err="1">
                          <a:effectLst/>
                        </a:rPr>
                        <a:t>with</a:t>
                      </a:r>
                      <a:r>
                        <a:rPr lang="de-DE" sz="1800" u="none" strike="noStrike" dirty="0">
                          <a:effectLst/>
                        </a:rPr>
                        <a:t> </a:t>
                      </a:r>
                      <a:r>
                        <a:rPr lang="de-DE" sz="1800" u="none" strike="noStrike" dirty="0">
                          <a:solidFill>
                            <a:srgbClr val="FF0000"/>
                          </a:solidFill>
                          <a:effectLst/>
                        </a:rPr>
                        <a:t>5 </a:t>
                      </a:r>
                      <a:r>
                        <a:rPr lang="de-DE" sz="1800" u="none" strike="noStrike" dirty="0">
                          <a:effectLst/>
                        </a:rPr>
                        <a:t>% (ignition </a:t>
                      </a:r>
                      <a:r>
                        <a:rPr lang="de-DE" sz="1800" u="none" strike="noStrike" dirty="0" err="1">
                          <a:effectLst/>
                        </a:rPr>
                        <a:t>threshold</a:t>
                      </a:r>
                      <a:r>
                        <a:rPr lang="de-DE" sz="1800" u="none" strike="noStrike" dirty="0">
                          <a:effectLst/>
                        </a:rPr>
                        <a:t>) O</a:t>
                      </a:r>
                      <a:r>
                        <a:rPr lang="de-DE" sz="1800" u="none" strike="noStrike" baseline="-25000" dirty="0">
                          <a:effectLst/>
                        </a:rPr>
                        <a:t>2</a:t>
                      </a:r>
                      <a:r>
                        <a:rPr lang="de-DE" sz="1800" u="none" strike="noStrike" dirty="0">
                          <a:effectLst/>
                        </a:rPr>
                        <a:t>  Ex-</a:t>
                      </a:r>
                      <a:r>
                        <a:rPr lang="de-DE" sz="1800" u="none" strike="noStrike" dirty="0" err="1">
                          <a:effectLst/>
                        </a:rPr>
                        <a:t>pressure</a:t>
                      </a:r>
                      <a:r>
                        <a:rPr lang="de-DE" sz="1800" u="none" strike="noStrike" baseline="0" dirty="0">
                          <a:effectLst/>
                        </a:rPr>
                        <a:t> </a:t>
                      </a:r>
                      <a:r>
                        <a:rPr lang="de-DE" sz="1800" u="none" strike="noStrike" dirty="0" err="1">
                          <a:effectLst/>
                        </a:rPr>
                        <a:t>factor</a:t>
                      </a:r>
                      <a:r>
                        <a:rPr lang="de-DE" sz="1800" u="none" strike="noStrike" dirty="0">
                          <a:effectLst/>
                        </a:rPr>
                        <a:t> </a:t>
                      </a:r>
                      <a:r>
                        <a:rPr lang="de-DE" sz="1800" u="none" strike="noStrike" dirty="0" err="1">
                          <a:effectLst/>
                        </a:rPr>
                        <a:t>is</a:t>
                      </a:r>
                      <a:r>
                        <a:rPr lang="de-DE" sz="1800" u="none" strike="noStrike" dirty="0">
                          <a:effectLst/>
                        </a:rPr>
                        <a:t> 8,3. Schroeder, BAM also</a:t>
                      </a:r>
                      <a:r>
                        <a:rPr lang="de-DE" sz="1800" u="none" strike="noStrike" baseline="0" dirty="0">
                          <a:effectLst/>
                        </a:rPr>
                        <a:t> </a:t>
                      </a:r>
                      <a:r>
                        <a:rPr lang="de-DE" sz="1800" u="none" strike="noStrike" dirty="0">
                          <a:effectLst/>
                        </a:rPr>
                        <a:t>@ 20 </a:t>
                      </a:r>
                      <a:r>
                        <a:rPr lang="de-DE" sz="1800" u="none" strike="noStrike" dirty="0" err="1">
                          <a:effectLst/>
                        </a:rPr>
                        <a:t>bars</a:t>
                      </a:r>
                      <a:r>
                        <a:rPr lang="de-DE" sz="1800" u="none" strike="noStrike" dirty="0">
                          <a:effectLst/>
                        </a:rPr>
                        <a:t> </a:t>
                      </a:r>
                      <a:r>
                        <a:rPr lang="de-DE" sz="1800" u="none" strike="noStrike" dirty="0" err="1">
                          <a:effectLst/>
                        </a:rPr>
                        <a:t>official</a:t>
                      </a:r>
                      <a:r>
                        <a:rPr lang="de-DE" sz="1800" u="none" strike="noStrike" dirty="0">
                          <a:effectLst/>
                        </a:rPr>
                        <a:t> </a:t>
                      </a:r>
                      <a:r>
                        <a:rPr lang="de-DE" sz="1800" u="none" strike="noStrike" dirty="0" err="1">
                          <a:effectLst/>
                        </a:rPr>
                        <a:t>ultimate</a:t>
                      </a:r>
                      <a:r>
                        <a:rPr lang="de-DE" sz="1800" u="none" strike="noStrike" dirty="0">
                          <a:effectLst/>
                        </a:rPr>
                        <a:t> </a:t>
                      </a:r>
                      <a:r>
                        <a:rPr lang="de-DE" sz="1800" u="none" strike="noStrike" dirty="0" err="1">
                          <a:effectLst/>
                        </a:rPr>
                        <a:t>authority</a:t>
                      </a:r>
                      <a:r>
                        <a:rPr lang="de-DE" sz="1800" u="none" strike="noStrike" dirty="0">
                          <a:effectLst/>
                        </a:rPr>
                        <a:t> </a:t>
                      </a:r>
                      <a:r>
                        <a:rPr lang="de-DE" sz="1800" u="none" strike="noStrike" dirty="0" err="1">
                          <a:effectLst/>
                        </a:rPr>
                        <a:t>organization</a:t>
                      </a:r>
                      <a:r>
                        <a:rPr lang="de-DE" sz="1800" u="none" strike="noStrike" dirty="0">
                          <a:effectLst/>
                        </a:rPr>
                        <a:t> </a:t>
                      </a:r>
                      <a:r>
                        <a:rPr lang="de-DE" sz="1800" u="none" strike="noStrike" dirty="0" err="1">
                          <a:effectLst/>
                        </a:rPr>
                        <a:t>for</a:t>
                      </a:r>
                      <a:r>
                        <a:rPr lang="de-DE" sz="1800" u="none" strike="noStrike" dirty="0">
                          <a:effectLst/>
                        </a:rPr>
                        <a:t> explosives</a:t>
                      </a:r>
                    </a:p>
                    <a:p>
                      <a:pPr algn="l" fontAlgn="b"/>
                      <a:endParaRPr lang="de-DE" sz="1800" u="none" strike="noStrike" dirty="0">
                        <a:effectLst/>
                      </a:endParaRPr>
                    </a:p>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47368456"/>
                  </a:ext>
                </a:extLst>
              </a:tr>
              <a:tr h="444550">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de-DE" sz="1800" b="1" i="0" u="none" strike="noStrike" dirty="0">
                          <a:solidFill>
                            <a:srgbClr val="000000"/>
                          </a:solidFill>
                          <a:effectLst/>
                          <a:latin typeface="Calibri" panose="020F0502020204030204" pitchFamily="34" charset="0"/>
                        </a:rPr>
                        <a:t>Max </a:t>
                      </a:r>
                      <a:r>
                        <a:rPr lang="de-DE" sz="1800" b="1" i="0" u="none" strike="noStrike" dirty="0" err="1">
                          <a:solidFill>
                            <a:srgbClr val="000000"/>
                          </a:solidFill>
                          <a:effectLst/>
                          <a:latin typeface="Calibri" panose="020F0502020204030204" pitchFamily="34" charset="0"/>
                        </a:rPr>
                        <a:t>pressure</a:t>
                      </a:r>
                      <a:r>
                        <a:rPr lang="de-DE" sz="1800" b="1" i="0" u="none" strike="noStrike" dirty="0">
                          <a:solidFill>
                            <a:srgbClr val="000000"/>
                          </a:solidFill>
                          <a:effectLst/>
                          <a:latin typeface="Calibri" panose="020F0502020204030204" pitchFamily="34" charset="0"/>
                        </a:rPr>
                        <a:t> </a:t>
                      </a:r>
                      <a:r>
                        <a:rPr lang="de-DE" sz="1800" b="1" i="0" u="none" strike="noStrike" dirty="0" err="1">
                          <a:solidFill>
                            <a:srgbClr val="000000"/>
                          </a:solidFill>
                          <a:effectLst/>
                          <a:latin typeface="Calibri" panose="020F0502020204030204" pitchFamily="34" charset="0"/>
                        </a:rPr>
                        <a:t>which</a:t>
                      </a:r>
                      <a:r>
                        <a:rPr lang="de-DE" sz="1800" b="1" i="0" u="none" strike="noStrike" dirty="0">
                          <a:solidFill>
                            <a:srgbClr val="000000"/>
                          </a:solidFill>
                          <a:effectLst/>
                          <a:latin typeface="Calibri" panose="020F0502020204030204" pitchFamily="34" charset="0"/>
                        </a:rPr>
                        <a:t> will </a:t>
                      </a:r>
                      <a:r>
                        <a:rPr lang="de-DE" sz="1800" b="1" i="0" u="none" strike="noStrike" dirty="0" err="1">
                          <a:solidFill>
                            <a:srgbClr val="000000"/>
                          </a:solidFill>
                          <a:effectLst/>
                          <a:latin typeface="Calibri" panose="020F0502020204030204" pitchFamily="34" charset="0"/>
                        </a:rPr>
                        <a:t>occur</a:t>
                      </a:r>
                      <a:endParaRPr lang="de-DE"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gridSpan="4">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742675163"/>
                  </a:ext>
                </a:extLst>
              </a:tr>
              <a:tr h="444550">
                <a:tc>
                  <a:txBody>
                    <a:bodyPr/>
                    <a:lstStyle/>
                    <a:p>
                      <a:pPr algn="l" fontAlgn="b"/>
                      <a:r>
                        <a:rPr lang="de-DE" sz="1800" u="none" strike="noStrike" dirty="0" err="1">
                          <a:effectLst/>
                        </a:rPr>
                        <a:t>pressure</a:t>
                      </a:r>
                      <a:r>
                        <a:rPr lang="de-DE" sz="1800" u="none" strike="noStrike" dirty="0">
                          <a:effectLst/>
                        </a:rPr>
                        <a:t> </a:t>
                      </a:r>
                      <a:r>
                        <a:rPr lang="de-DE" sz="1800" u="none" strike="noStrike" dirty="0" err="1">
                          <a:effectLst/>
                        </a:rPr>
                        <a:t>shock</a:t>
                      </a:r>
                      <a:r>
                        <a:rPr lang="de-DE" sz="1800" u="none" strike="noStrike" dirty="0">
                          <a:effectLst/>
                        </a:rPr>
                        <a:t> </a:t>
                      </a:r>
                      <a:r>
                        <a:rPr lang="de-DE" sz="1800" u="none" strike="noStrike" dirty="0" err="1">
                          <a:effectLst/>
                        </a:rPr>
                        <a:t>stoichiometric</a:t>
                      </a:r>
                      <a:r>
                        <a:rPr lang="de-DE" sz="1800" u="none" strike="noStrike" dirty="0">
                          <a:effectLst/>
                        </a:rPr>
                        <a:t>:</a:t>
                      </a:r>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de-DE" sz="2000" u="none" strike="noStrike" dirty="0">
                          <a:effectLst/>
                        </a:rPr>
                        <a:t>41,9</a:t>
                      </a:r>
                      <a:endParaRPr lang="de-DE"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de-DE" sz="2000" u="none" strike="noStrike" dirty="0">
                          <a:effectLst/>
                        </a:rPr>
                        <a:t> </a:t>
                      </a:r>
                      <a:r>
                        <a:rPr lang="de-DE" sz="2000" u="none" strike="noStrike" dirty="0" err="1">
                          <a:effectLst/>
                        </a:rPr>
                        <a:t>bars</a:t>
                      </a:r>
                      <a:r>
                        <a:rPr lang="de-DE" sz="2000" u="none" strike="noStrike" dirty="0">
                          <a:effectLst/>
                        </a:rPr>
                        <a:t> </a:t>
                      </a:r>
                      <a:endParaRPr lang="de-DE" sz="2000" b="0" i="0" u="none" strike="noStrike" dirty="0">
                        <a:solidFill>
                          <a:srgbClr val="000000"/>
                        </a:solidFill>
                        <a:effectLst/>
                        <a:latin typeface="Calibri" panose="020F0502020204030204" pitchFamily="34" charset="0"/>
                      </a:endParaRPr>
                    </a:p>
                  </a:txBody>
                  <a:tcPr marL="9525" marR="9525" marT="9525" marB="0" anchor="b"/>
                </a:tc>
                <a:tc gridSpan="5">
                  <a:txBody>
                    <a:bodyPr/>
                    <a:lstStyle/>
                    <a:p>
                      <a:pPr algn="l" fontAlgn="b"/>
                      <a:r>
                        <a:rPr lang="de-DE" sz="1800" u="none" strike="noStrike" dirty="0" err="1">
                          <a:effectLst/>
                        </a:rPr>
                        <a:t>maximum</a:t>
                      </a:r>
                      <a:r>
                        <a:rPr lang="de-DE" sz="1800" u="none" strike="noStrike" baseline="0" dirty="0">
                          <a:effectLst/>
                        </a:rPr>
                        <a:t> </a:t>
                      </a:r>
                      <a:r>
                        <a:rPr lang="de-DE" sz="1800" u="none" strike="noStrike" baseline="0" dirty="0" err="1">
                          <a:effectLst/>
                        </a:rPr>
                        <a:t>pressure</a:t>
                      </a:r>
                      <a:r>
                        <a:rPr lang="de-DE" sz="1800" u="none" strike="noStrike" dirty="0">
                          <a:effectLst/>
                        </a:rPr>
                        <a:t> </a:t>
                      </a:r>
                      <a:r>
                        <a:rPr lang="de-DE" sz="1800" u="none" strike="noStrike" dirty="0" err="1">
                          <a:effectLst/>
                        </a:rPr>
                        <a:t>static</a:t>
                      </a:r>
                      <a:r>
                        <a:rPr lang="de-DE" sz="1800" u="none" strike="noStrike" dirty="0">
                          <a:effectLst/>
                        </a:rPr>
                        <a:t> (x 8.3) </a:t>
                      </a:r>
                      <a:r>
                        <a:rPr lang="de-DE" sz="1800" u="none" strike="noStrike" dirty="0" err="1">
                          <a:effectLst/>
                        </a:rPr>
                        <a:t>without</a:t>
                      </a:r>
                      <a:r>
                        <a:rPr lang="de-DE" sz="1800" u="none" strike="noStrike" dirty="0">
                          <a:effectLst/>
                        </a:rPr>
                        <a:t> bang, </a:t>
                      </a:r>
                      <a:r>
                        <a:rPr lang="de-DE" sz="1800" u="none" strike="noStrike" dirty="0" err="1">
                          <a:effectLst/>
                        </a:rPr>
                        <a:t>reflections</a:t>
                      </a:r>
                      <a:r>
                        <a:rPr lang="de-DE" sz="1800" u="none" strike="noStrike" dirty="0">
                          <a:effectLst/>
                        </a:rPr>
                        <a:t>, pile-</a:t>
                      </a:r>
                      <a:r>
                        <a:rPr lang="de-DE" sz="1800" u="none" strike="noStrike" dirty="0" err="1">
                          <a:effectLst/>
                        </a:rPr>
                        <a:t>up</a:t>
                      </a:r>
                      <a:r>
                        <a:rPr lang="de-DE" sz="1800" u="none" strike="noStrike" baseline="0" dirty="0">
                          <a:effectLst/>
                        </a:rPr>
                        <a:t> </a:t>
                      </a:r>
                      <a:r>
                        <a:rPr lang="de-DE" sz="1800" u="none" strike="noStrike" baseline="0" dirty="0" err="1">
                          <a:effectLst/>
                        </a:rPr>
                        <a:t>modes</a:t>
                      </a:r>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11880780"/>
                  </a:ext>
                </a:extLst>
              </a:tr>
              <a:tr h="1099997">
                <a:tc>
                  <a:txBody>
                    <a:bodyPr/>
                    <a:lstStyle/>
                    <a:p>
                      <a:pPr algn="l" fontAlgn="b"/>
                      <a:endParaRPr lang="de-DE" sz="1800" u="none" strike="noStrike" baseline="0" dirty="0">
                        <a:effectLst/>
                      </a:endParaRPr>
                    </a:p>
                    <a:p>
                      <a:pPr algn="l" fontAlgn="b"/>
                      <a:r>
                        <a:rPr lang="de-DE" sz="1800" u="none" strike="noStrike" baseline="0" dirty="0" err="1">
                          <a:effectLst/>
                        </a:rPr>
                        <a:t>shock</a:t>
                      </a:r>
                      <a:r>
                        <a:rPr lang="de-DE" sz="1800" u="none" strike="noStrike" baseline="0" dirty="0">
                          <a:effectLst/>
                        </a:rPr>
                        <a:t> design </a:t>
                      </a:r>
                      <a:r>
                        <a:rPr lang="de-DE" sz="1800" u="none" strike="noStrike" dirty="0" err="1">
                          <a:effectLst/>
                        </a:rPr>
                        <a:t>faktor</a:t>
                      </a:r>
                      <a:r>
                        <a:rPr lang="de-DE" sz="1800" u="none" strike="noStrike" dirty="0">
                          <a:effectLst/>
                        </a:rPr>
                        <a:t> </a:t>
                      </a:r>
                      <a:r>
                        <a:rPr lang="de-DE" sz="1800" u="none" strike="noStrike" dirty="0" err="1">
                          <a:effectLst/>
                        </a:rPr>
                        <a:t>tube</a:t>
                      </a:r>
                      <a:r>
                        <a:rPr lang="de-DE" sz="1800" u="none" strike="noStrike" dirty="0">
                          <a:effectLst/>
                        </a:rPr>
                        <a:t>, </a:t>
                      </a:r>
                      <a:r>
                        <a:rPr lang="de-DE" sz="1800" u="none" strike="noStrike" dirty="0" err="1">
                          <a:effectLst/>
                        </a:rPr>
                        <a:t>long</a:t>
                      </a:r>
                      <a:r>
                        <a:rPr lang="de-DE" sz="1800" u="none" strike="noStrike" dirty="0">
                          <a:effectLst/>
                        </a:rPr>
                        <a:t> </a:t>
                      </a:r>
                      <a:r>
                        <a:rPr lang="de-DE" sz="1800" u="none" strike="noStrike" dirty="0" err="1">
                          <a:effectLst/>
                        </a:rPr>
                        <a:t>vessel</a:t>
                      </a:r>
                      <a:r>
                        <a:rPr lang="de-DE" sz="1800" u="none" strike="noStrike" dirty="0">
                          <a:effectLst/>
                        </a:rPr>
                        <a:t> </a:t>
                      </a:r>
                      <a:r>
                        <a:rPr lang="de-DE" sz="1800" u="none" strike="noStrike" dirty="0" err="1">
                          <a:effectLst/>
                        </a:rPr>
                        <a:t>with</a:t>
                      </a:r>
                      <a:r>
                        <a:rPr lang="de-DE" sz="1800" u="none" strike="noStrike" baseline="0" dirty="0">
                          <a:effectLst/>
                        </a:rPr>
                        <a:t> </a:t>
                      </a:r>
                      <a:r>
                        <a:rPr lang="de-DE" sz="1800" u="none" strike="noStrike" baseline="0" dirty="0" err="1">
                          <a:effectLst/>
                        </a:rPr>
                        <a:t>calottes</a:t>
                      </a:r>
                      <a:r>
                        <a:rPr lang="de-DE" sz="1800" u="none" strike="noStrike" dirty="0">
                          <a:effectLst/>
                        </a:rPr>
                        <a:t> : 1,35</a:t>
                      </a:r>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indent="0" algn="r" fontAlgn="b">
                        <a:buFont typeface="+mj-lt"/>
                        <a:buNone/>
                      </a:pPr>
                      <a:r>
                        <a:rPr lang="de-DE" sz="2000" u="none" strike="noStrike" dirty="0">
                          <a:effectLst/>
                        </a:rPr>
                        <a:t>56,6</a:t>
                      </a:r>
                      <a:endParaRPr lang="de-DE"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de-DE" sz="2400" b="0" i="0" u="none" strike="noStrike" dirty="0">
                          <a:solidFill>
                            <a:srgbClr val="000000"/>
                          </a:solidFill>
                          <a:effectLst/>
                          <a:latin typeface="Calibri" panose="020F0502020204030204" pitchFamily="34" charset="0"/>
                        </a:rPr>
                        <a:t> </a:t>
                      </a:r>
                      <a:r>
                        <a:rPr lang="de-DE" sz="2400" b="0" i="0" u="none" strike="noStrike" dirty="0" err="1">
                          <a:solidFill>
                            <a:srgbClr val="000000"/>
                          </a:solidFill>
                          <a:effectLst/>
                          <a:latin typeface="Calibri" panose="020F0502020204030204" pitchFamily="34" charset="0"/>
                        </a:rPr>
                        <a:t>bars</a:t>
                      </a:r>
                      <a:endParaRPr lang="de-DE" sz="2400" b="0" i="0" u="none" strike="noStrike" dirty="0">
                        <a:solidFill>
                          <a:srgbClr val="000000"/>
                        </a:solidFill>
                        <a:effectLst/>
                        <a:latin typeface="Calibri" panose="020F0502020204030204" pitchFamily="34" charset="0"/>
                      </a:endParaRPr>
                    </a:p>
                  </a:txBody>
                  <a:tcPr marL="9525" marR="9525" marT="9525" marB="0" anchor="b"/>
                </a:tc>
                <a:tc gridSpan="5">
                  <a:txBody>
                    <a:bodyPr/>
                    <a:lstStyle/>
                    <a:p>
                      <a:pPr algn="l" fontAlgn="b"/>
                      <a:r>
                        <a:rPr lang="de-DE" sz="1800" u="none" strike="noStrike" dirty="0">
                          <a:effectLst/>
                        </a:rPr>
                        <a:t>(</a:t>
                      </a:r>
                      <a:r>
                        <a:rPr lang="de-DE" sz="1800" u="none" strike="noStrike" dirty="0" err="1">
                          <a:effectLst/>
                        </a:rPr>
                        <a:t>dynamic</a:t>
                      </a:r>
                      <a:r>
                        <a:rPr lang="de-DE" sz="1800" u="none" strike="noStrike" dirty="0">
                          <a:effectLst/>
                        </a:rPr>
                        <a:t>, </a:t>
                      </a:r>
                      <a:r>
                        <a:rPr lang="de-DE" sz="1800" u="none" strike="noStrike" dirty="0" err="1">
                          <a:effectLst/>
                        </a:rPr>
                        <a:t>geometry</a:t>
                      </a:r>
                      <a:r>
                        <a:rPr lang="de-DE" sz="1800" u="none" strike="noStrike" dirty="0">
                          <a:effectLst/>
                        </a:rPr>
                        <a:t>).</a:t>
                      </a:r>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gridSpan="4">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79132007"/>
                  </a:ext>
                </a:extLst>
              </a:tr>
              <a:tr h="728574">
                <a:tc gridSpan="7">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gridSpan="4">
                  <a:txBody>
                    <a:bodyPr/>
                    <a:lstStyle/>
                    <a:p>
                      <a:pPr algn="l" fontAlgn="b"/>
                      <a:endParaRPr lang="de-DE"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693089032"/>
                  </a:ext>
                </a:extLst>
              </a:tr>
              <a:tr h="387127">
                <a:tc gridSpan="4">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gridSpan="4">
                  <a:txBody>
                    <a:bodyPr/>
                    <a:lstStyle/>
                    <a:p>
                      <a:pPr algn="l" fontAlgn="b"/>
                      <a:endParaRPr lang="de-DE"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69771209"/>
                  </a:ext>
                </a:extLst>
              </a:tr>
            </a:tbl>
          </a:graphicData>
        </a:graphic>
      </p:graphicFrame>
    </p:spTree>
    <p:extLst>
      <p:ext uri="{BB962C8B-B14F-4D97-AF65-F5344CB8AC3E}">
        <p14:creationId xmlns:p14="http://schemas.microsoft.com/office/powerpoint/2010/main" val="1535450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96144" y="1976750"/>
            <a:ext cx="11305256" cy="3062377"/>
          </a:xfrm>
          <a:prstGeom prst="rect">
            <a:avLst/>
          </a:prstGeom>
        </p:spPr>
        <p:txBody>
          <a:bodyPr wrap="square">
            <a:spAutoFit/>
          </a:bodyPr>
          <a:lstStyle/>
          <a:p>
            <a:r>
              <a:rPr lang="de-DE" sz="2000" b="1" dirty="0">
                <a:solidFill>
                  <a:srgbClr val="FF0000"/>
                </a:solidFill>
                <a:latin typeface="Arial"/>
                <a:ea typeface="+mj-ea"/>
                <a:cs typeface="+mj-cs"/>
              </a:rPr>
              <a:t>IIIIIIIIIIIII</a:t>
            </a:r>
            <a:r>
              <a:rPr lang="de-DE" sz="2000" b="1" dirty="0">
                <a:solidFill>
                  <a:srgbClr val="0070C0"/>
                </a:solidFill>
                <a:latin typeface="Arial"/>
                <a:ea typeface="+mj-ea"/>
                <a:cs typeface="+mj-cs"/>
              </a:rPr>
              <a:t>IIIIIII </a:t>
            </a:r>
            <a:r>
              <a:rPr lang="de-DE" sz="2000" b="1" dirty="0">
                <a:solidFill>
                  <a:srgbClr val="000000"/>
                </a:solidFill>
                <a:latin typeface="Arial"/>
                <a:ea typeface="+mj-ea"/>
                <a:cs typeface="+mj-cs"/>
              </a:rPr>
              <a:t>2:1 20 </a:t>
            </a:r>
            <a:r>
              <a:rPr lang="de-DE" sz="2000" b="1" dirty="0" err="1">
                <a:solidFill>
                  <a:srgbClr val="000000"/>
                </a:solidFill>
                <a:latin typeface="Arial"/>
                <a:ea typeface="+mj-ea"/>
                <a:cs typeface="+mj-cs"/>
              </a:rPr>
              <a:t>bars</a:t>
            </a:r>
            <a:r>
              <a:rPr lang="de-DE" sz="2000" b="1" dirty="0">
                <a:solidFill>
                  <a:srgbClr val="000000"/>
                </a:solidFill>
                <a:latin typeface="Arial"/>
                <a:ea typeface="+mj-ea"/>
                <a:cs typeface="+mj-cs"/>
              </a:rPr>
              <a:t>/m</a:t>
            </a:r>
            <a:r>
              <a:rPr lang="de-DE" sz="2000" b="1" baseline="30000" dirty="0">
                <a:solidFill>
                  <a:srgbClr val="000000"/>
                </a:solidFill>
                <a:latin typeface="Arial"/>
                <a:ea typeface="+mj-ea"/>
                <a:cs typeface="+mj-cs"/>
              </a:rPr>
              <a:t>3</a:t>
            </a:r>
            <a:r>
              <a:rPr lang="de-DE" sz="2000" b="1" dirty="0">
                <a:solidFill>
                  <a:srgbClr val="000000"/>
                </a:solidFill>
                <a:latin typeface="Arial"/>
                <a:ea typeface="+mj-ea"/>
                <a:cs typeface="+mj-cs"/>
              </a:rPr>
              <a:t> H</a:t>
            </a:r>
            <a:r>
              <a:rPr lang="de-DE" sz="2000" b="1" baseline="-25000" dirty="0">
                <a:solidFill>
                  <a:srgbClr val="000000"/>
                </a:solidFill>
                <a:latin typeface="Arial"/>
                <a:ea typeface="+mj-ea"/>
                <a:cs typeface="+mj-cs"/>
              </a:rPr>
              <a:t>2</a:t>
            </a:r>
            <a:r>
              <a:rPr lang="de-DE" sz="2000" b="1" dirty="0">
                <a:solidFill>
                  <a:srgbClr val="000000"/>
                </a:solidFill>
                <a:latin typeface="Arial"/>
                <a:ea typeface="+mj-ea"/>
                <a:cs typeface="+mj-cs"/>
              </a:rPr>
              <a:t>/O</a:t>
            </a:r>
            <a:r>
              <a:rPr lang="de-DE" sz="2000" b="1" baseline="-25000" dirty="0">
                <a:solidFill>
                  <a:srgbClr val="000000"/>
                </a:solidFill>
                <a:latin typeface="Arial"/>
                <a:ea typeface="+mj-ea"/>
                <a:cs typeface="+mj-cs"/>
              </a:rPr>
              <a:t>2</a:t>
            </a:r>
            <a:r>
              <a:rPr lang="de-DE" sz="2000" b="1" dirty="0">
                <a:solidFill>
                  <a:srgbClr val="000000"/>
                </a:solidFill>
                <a:latin typeface="Arial"/>
                <a:ea typeface="+mj-ea"/>
                <a:cs typeface="+mj-cs"/>
              </a:rPr>
              <a:t> </a:t>
            </a:r>
            <a:r>
              <a:rPr lang="de-DE" sz="2000" b="1" dirty="0">
                <a:solidFill>
                  <a:srgbClr val="000000"/>
                </a:solidFill>
                <a:latin typeface="Arial"/>
                <a:ea typeface="+mj-ea"/>
                <a:cs typeface="+mj-cs"/>
              </a:rPr>
              <a:t>„</a:t>
            </a:r>
            <a:r>
              <a:rPr lang="de-DE" sz="2000" b="1" dirty="0" err="1">
                <a:solidFill>
                  <a:srgbClr val="000000"/>
                </a:solidFill>
                <a:latin typeface="Arial"/>
                <a:ea typeface="+mj-ea"/>
                <a:cs typeface="+mj-cs"/>
              </a:rPr>
              <a:t>sabotage</a:t>
            </a:r>
            <a:r>
              <a:rPr lang="de-DE" sz="2000" b="1" dirty="0" smtClean="0">
                <a:solidFill>
                  <a:srgbClr val="000000"/>
                </a:solidFill>
                <a:latin typeface="Arial"/>
                <a:ea typeface="+mj-ea"/>
                <a:cs typeface="+mj-cs"/>
              </a:rPr>
              <a:t>“ </a:t>
            </a:r>
            <a:r>
              <a:rPr lang="de-DE" sz="2000" b="1" dirty="0" err="1" smtClean="0">
                <a:solidFill>
                  <a:srgbClr val="000000"/>
                </a:solidFill>
                <a:latin typeface="Arial"/>
                <a:ea typeface="+mj-ea"/>
                <a:cs typeface="+mj-cs"/>
              </a:rPr>
              <a:t>m</a:t>
            </a:r>
            <a:r>
              <a:rPr lang="de-DE" sz="2000" b="1" dirty="0" err="1" smtClean="0">
                <a:solidFill>
                  <a:srgbClr val="000000"/>
                </a:solidFill>
                <a:latin typeface="Arial"/>
                <a:ea typeface="+mj-ea"/>
                <a:cs typeface="+mj-cs"/>
              </a:rPr>
              <a:t>ixture</a:t>
            </a:r>
            <a:r>
              <a:rPr lang="de-DE" sz="2000" b="1" dirty="0" smtClean="0">
                <a:solidFill>
                  <a:srgbClr val="000000"/>
                </a:solidFill>
                <a:latin typeface="Arial"/>
                <a:ea typeface="+mj-ea"/>
                <a:cs typeface="+mj-cs"/>
              </a:rPr>
              <a:t> in </a:t>
            </a:r>
            <a:r>
              <a:rPr lang="de-DE" sz="2000" b="1" dirty="0">
                <a:solidFill>
                  <a:srgbClr val="000000"/>
                </a:solidFill>
                <a:latin typeface="Arial"/>
                <a:ea typeface="+mj-ea"/>
                <a:cs typeface="+mj-cs"/>
              </a:rPr>
              <a:t>1 </a:t>
            </a:r>
            <a:r>
              <a:rPr lang="de-DE" sz="2000" b="1" dirty="0" smtClean="0">
                <a:solidFill>
                  <a:srgbClr val="000000"/>
                </a:solidFill>
                <a:latin typeface="Arial"/>
                <a:ea typeface="+mj-ea"/>
                <a:cs typeface="+mj-cs"/>
              </a:rPr>
              <a:t>m</a:t>
            </a:r>
            <a:r>
              <a:rPr lang="de-DE" sz="2000" b="1" baseline="30000" dirty="0" smtClean="0">
                <a:solidFill>
                  <a:srgbClr val="000000"/>
                </a:solidFill>
                <a:latin typeface="Arial"/>
                <a:ea typeface="+mj-ea"/>
                <a:cs typeface="+mj-cs"/>
              </a:rPr>
              <a:t>3</a:t>
            </a:r>
            <a:r>
              <a:rPr lang="de-DE" sz="2000" b="1" dirty="0" smtClean="0">
                <a:solidFill>
                  <a:srgbClr val="000000"/>
                </a:solidFill>
                <a:latin typeface="Arial"/>
                <a:ea typeface="+mj-ea"/>
                <a:cs typeface="+mj-cs"/>
              </a:rPr>
              <a:t> TPC </a:t>
            </a:r>
            <a:r>
              <a:rPr lang="de-DE" sz="2000" b="1" dirty="0" smtClean="0">
                <a:solidFill>
                  <a:srgbClr val="000000"/>
                </a:solidFill>
                <a:latin typeface="Arial"/>
                <a:ea typeface="+mj-ea"/>
                <a:cs typeface="+mj-cs"/>
                <a:sym typeface="Wingdings" panose="05000000000000000000" pitchFamily="2" charset="2"/>
              </a:rPr>
              <a:t></a:t>
            </a:r>
            <a:r>
              <a:rPr lang="de-DE" sz="2000" b="1" dirty="0" smtClean="0">
                <a:solidFill>
                  <a:srgbClr val="000000"/>
                </a:solidFill>
                <a:latin typeface="Arial"/>
                <a:ea typeface="+mj-ea"/>
                <a:cs typeface="+mj-cs"/>
              </a:rPr>
              <a:t> </a:t>
            </a:r>
            <a:r>
              <a:rPr lang="de-DE" sz="2000" b="1" dirty="0">
                <a:solidFill>
                  <a:srgbClr val="000000"/>
                </a:solidFill>
                <a:latin typeface="Arial"/>
                <a:ea typeface="+mj-ea"/>
                <a:cs typeface="+mj-cs"/>
              </a:rPr>
              <a:t>224 </a:t>
            </a:r>
            <a:r>
              <a:rPr lang="de-DE" sz="2000" b="1" dirty="0" err="1">
                <a:solidFill>
                  <a:srgbClr val="000000"/>
                </a:solidFill>
                <a:latin typeface="Arial"/>
                <a:ea typeface="+mj-ea"/>
                <a:cs typeface="+mj-cs"/>
              </a:rPr>
              <a:t>bars</a:t>
            </a:r>
            <a:r>
              <a:rPr lang="de-DE" sz="2000" b="1" dirty="0">
                <a:solidFill>
                  <a:srgbClr val="000000"/>
                </a:solidFill>
                <a:latin typeface="Arial"/>
                <a:ea typeface="+mj-ea"/>
                <a:cs typeface="+mj-cs"/>
              </a:rPr>
              <a:t> </a:t>
            </a:r>
          </a:p>
          <a:p>
            <a:r>
              <a:rPr lang="de-DE" sz="2000" b="1" dirty="0">
                <a:solidFill>
                  <a:srgbClr val="000000"/>
                </a:solidFill>
                <a:latin typeface="Arial"/>
                <a:ea typeface="+mj-ea"/>
                <a:cs typeface="+mj-cs"/>
              </a:rPr>
              <a:t/>
            </a:r>
            <a:br>
              <a:rPr lang="de-DE" sz="2000" b="1" dirty="0">
                <a:solidFill>
                  <a:srgbClr val="000000"/>
                </a:solidFill>
                <a:latin typeface="Arial"/>
                <a:ea typeface="+mj-ea"/>
                <a:cs typeface="+mj-cs"/>
              </a:rPr>
            </a:br>
            <a:r>
              <a:rPr lang="de-DE" sz="2000" b="1" dirty="0">
                <a:solidFill>
                  <a:srgbClr val="FF0000"/>
                </a:solidFill>
                <a:latin typeface="Arial"/>
                <a:ea typeface="+mj-ea"/>
                <a:cs typeface="+mj-cs"/>
              </a:rPr>
              <a:t>IIIIIIIIIIIII</a:t>
            </a:r>
            <a:r>
              <a:rPr lang="de-DE" sz="2000" b="1" dirty="0">
                <a:solidFill>
                  <a:srgbClr val="0070C0"/>
                </a:solidFill>
                <a:latin typeface="Arial"/>
                <a:ea typeface="+mj-ea"/>
                <a:cs typeface="+mj-cs"/>
              </a:rPr>
              <a:t>IIIIIII</a:t>
            </a:r>
            <a:r>
              <a:rPr lang="de-DE" sz="2000" b="1" dirty="0">
                <a:solidFill>
                  <a:srgbClr val="000000"/>
                </a:solidFill>
                <a:latin typeface="Arial"/>
                <a:ea typeface="+mj-ea"/>
                <a:cs typeface="+mj-cs"/>
              </a:rPr>
              <a:t>+</a:t>
            </a:r>
            <a:r>
              <a:rPr lang="de-DE" sz="2000" b="1" dirty="0">
                <a:solidFill>
                  <a:srgbClr val="008000"/>
                </a:solidFill>
                <a:latin typeface="Arial"/>
                <a:ea typeface="+mj-ea"/>
                <a:cs typeface="+mj-cs"/>
              </a:rPr>
              <a:t>IIIIIIIIIIIIIIIIIII</a:t>
            </a:r>
            <a:r>
              <a:rPr lang="de-DE" sz="2000" b="1" dirty="0">
                <a:solidFill>
                  <a:srgbClr val="C00000"/>
                </a:solidFill>
                <a:latin typeface="Arial"/>
                <a:ea typeface="+mj-ea"/>
                <a:cs typeface="+mj-cs"/>
              </a:rPr>
              <a:t>I</a:t>
            </a:r>
            <a:r>
              <a:rPr lang="de-DE" sz="2000" b="1" dirty="0">
                <a:solidFill>
                  <a:srgbClr val="0070C0"/>
                </a:solidFill>
                <a:latin typeface="Arial"/>
                <a:ea typeface="+mj-ea"/>
                <a:cs typeface="+mj-cs"/>
              </a:rPr>
              <a:t> </a:t>
            </a:r>
            <a:r>
              <a:rPr lang="en-US" sz="2000" b="1" dirty="0">
                <a:solidFill>
                  <a:srgbClr val="000000"/>
                </a:solidFill>
                <a:latin typeface="Arial"/>
                <a:ea typeface="+mj-ea"/>
                <a:cs typeface="+mj-cs"/>
              </a:rPr>
              <a:t>+19 m</a:t>
            </a:r>
            <a:r>
              <a:rPr lang="en-US" sz="2000" b="1" baseline="30000" dirty="0">
                <a:solidFill>
                  <a:srgbClr val="000000"/>
                </a:solidFill>
                <a:latin typeface="Arial"/>
                <a:ea typeface="+mj-ea"/>
                <a:cs typeface="+mj-cs"/>
              </a:rPr>
              <a:t>3</a:t>
            </a:r>
            <a:r>
              <a:rPr lang="en-US" sz="2000" b="1" dirty="0">
                <a:solidFill>
                  <a:srgbClr val="000000"/>
                </a:solidFill>
                <a:latin typeface="Arial"/>
                <a:ea typeface="+mj-ea"/>
                <a:cs typeface="+mj-cs"/>
              </a:rPr>
              <a:t> inert argon </a:t>
            </a:r>
            <a:r>
              <a:rPr lang="en-US" sz="2000" b="1" dirty="0" smtClean="0">
                <a:solidFill>
                  <a:srgbClr val="000000"/>
                </a:solidFill>
                <a:latin typeface="Arial"/>
                <a:ea typeface="+mj-ea"/>
                <a:cs typeface="+mj-cs"/>
              </a:rPr>
              <a:t>+ 1 </a:t>
            </a:r>
            <a:r>
              <a:rPr lang="en-US" sz="2000" b="1" dirty="0">
                <a:solidFill>
                  <a:srgbClr val="000000"/>
                </a:solidFill>
                <a:latin typeface="Arial"/>
                <a:ea typeface="+mj-ea"/>
                <a:cs typeface="+mj-cs"/>
              </a:rPr>
              <a:t>m</a:t>
            </a:r>
            <a:r>
              <a:rPr lang="en-US" sz="2000" b="1" baseline="30000" dirty="0">
                <a:solidFill>
                  <a:srgbClr val="000000"/>
                </a:solidFill>
                <a:latin typeface="Arial"/>
                <a:ea typeface="+mj-ea"/>
                <a:cs typeface="+mj-cs"/>
              </a:rPr>
              <a:t>3</a:t>
            </a:r>
            <a:r>
              <a:rPr lang="en-US" sz="2000" b="1" dirty="0">
                <a:solidFill>
                  <a:srgbClr val="000000"/>
                </a:solidFill>
                <a:latin typeface="Arial"/>
                <a:ea typeface="+mj-ea"/>
                <a:cs typeface="+mj-cs"/>
              </a:rPr>
              <a:t> </a:t>
            </a:r>
            <a:r>
              <a:rPr lang="en-US" sz="2000" b="1" dirty="0" err="1">
                <a:solidFill>
                  <a:srgbClr val="000000"/>
                </a:solidFill>
                <a:latin typeface="Arial"/>
                <a:ea typeface="+mj-ea"/>
                <a:cs typeface="+mj-cs"/>
              </a:rPr>
              <a:t>Methan</a:t>
            </a:r>
            <a:r>
              <a:rPr lang="en-US" sz="2000" b="1" dirty="0">
                <a:solidFill>
                  <a:srgbClr val="000000"/>
                </a:solidFill>
                <a:latin typeface="Arial"/>
                <a:ea typeface="+mj-ea"/>
                <a:cs typeface="+mj-cs"/>
              </a:rPr>
              <a:t> in 2 m</a:t>
            </a:r>
            <a:r>
              <a:rPr lang="en-US" sz="2000" b="1" baseline="30000" dirty="0">
                <a:solidFill>
                  <a:srgbClr val="000000"/>
                </a:solidFill>
                <a:latin typeface="Arial"/>
                <a:ea typeface="+mj-ea"/>
                <a:cs typeface="+mj-cs"/>
              </a:rPr>
              <a:t>3</a:t>
            </a:r>
            <a:r>
              <a:rPr lang="en-US" sz="2000" b="1" dirty="0">
                <a:solidFill>
                  <a:srgbClr val="000000"/>
                </a:solidFill>
                <a:latin typeface="Arial"/>
                <a:ea typeface="+mj-ea"/>
                <a:cs typeface="+mj-cs"/>
                <a:sym typeface="Wingdings" panose="05000000000000000000" pitchFamily="2" charset="2"/>
              </a:rPr>
              <a:t></a:t>
            </a:r>
            <a:r>
              <a:rPr lang="en-US" sz="2000" b="1" dirty="0">
                <a:solidFill>
                  <a:srgbClr val="000000"/>
                </a:solidFill>
                <a:latin typeface="Arial"/>
                <a:ea typeface="+mj-ea"/>
                <a:cs typeface="+mj-cs"/>
              </a:rPr>
              <a:t> 131 bars</a:t>
            </a:r>
          </a:p>
          <a:p>
            <a:r>
              <a:rPr lang="en-US" sz="2000" b="1" dirty="0">
                <a:solidFill>
                  <a:srgbClr val="000000"/>
                </a:solidFill>
                <a:latin typeface="Arial"/>
                <a:ea typeface="+mj-ea"/>
                <a:cs typeface="+mj-cs"/>
              </a:rPr>
              <a:t/>
            </a:r>
            <a:br>
              <a:rPr lang="en-US" sz="2000" b="1" dirty="0">
                <a:solidFill>
                  <a:srgbClr val="000000"/>
                </a:solidFill>
                <a:latin typeface="Arial"/>
                <a:ea typeface="+mj-ea"/>
                <a:cs typeface="+mj-cs"/>
              </a:rPr>
            </a:br>
            <a:r>
              <a:rPr lang="de-DE" sz="2000" b="1" dirty="0">
                <a:solidFill>
                  <a:srgbClr val="FF00FF"/>
                </a:solidFill>
                <a:latin typeface="Arial"/>
                <a:ea typeface="+mj-ea"/>
                <a:cs typeface="+mj-cs"/>
              </a:rPr>
              <a:t>IIIIIIIIIIIII</a:t>
            </a:r>
            <a:r>
              <a:rPr lang="de-DE" sz="2000" b="1" dirty="0">
                <a:solidFill>
                  <a:srgbClr val="FF0000"/>
                </a:solidFill>
                <a:latin typeface="Arial"/>
                <a:ea typeface="+mj-ea"/>
                <a:cs typeface="+mj-cs"/>
              </a:rPr>
              <a:t>II</a:t>
            </a:r>
            <a:r>
              <a:rPr lang="de-DE" sz="2000" b="1" dirty="0">
                <a:solidFill>
                  <a:srgbClr val="008000"/>
                </a:solidFill>
                <a:latin typeface="Arial"/>
                <a:ea typeface="+mj-ea"/>
                <a:cs typeface="+mj-cs"/>
              </a:rPr>
              <a:t>IIII</a:t>
            </a:r>
            <a:r>
              <a:rPr lang="de-DE" sz="2000" b="1" dirty="0">
                <a:solidFill>
                  <a:srgbClr val="0066FF"/>
                </a:solidFill>
                <a:latin typeface="Arial"/>
                <a:ea typeface="+mj-ea"/>
                <a:cs typeface="+mj-cs"/>
              </a:rPr>
              <a:t>I</a:t>
            </a:r>
            <a:r>
              <a:rPr lang="de-DE" sz="2000" b="1" dirty="0">
                <a:solidFill>
                  <a:srgbClr val="000000"/>
                </a:solidFill>
                <a:latin typeface="Arial"/>
                <a:ea typeface="+mj-ea"/>
                <a:cs typeface="+mj-cs"/>
              </a:rPr>
              <a:t> 2:1 2 </a:t>
            </a:r>
            <a:r>
              <a:rPr lang="de-DE" sz="2000" b="1" dirty="0" err="1">
                <a:solidFill>
                  <a:srgbClr val="000000"/>
                </a:solidFill>
                <a:latin typeface="Arial"/>
                <a:ea typeface="+mj-ea"/>
                <a:cs typeface="+mj-cs"/>
              </a:rPr>
              <a:t>bars</a:t>
            </a:r>
            <a:r>
              <a:rPr lang="de-DE" sz="2000" b="1" dirty="0">
                <a:solidFill>
                  <a:srgbClr val="000000"/>
                </a:solidFill>
                <a:latin typeface="Arial"/>
                <a:ea typeface="+mj-ea"/>
                <a:cs typeface="+mj-cs"/>
              </a:rPr>
              <a:t> H2/Air at </a:t>
            </a:r>
            <a:r>
              <a:rPr lang="de-DE" sz="2000" b="1" dirty="0" err="1">
                <a:solidFill>
                  <a:srgbClr val="000000"/>
                </a:solidFill>
                <a:latin typeface="Arial"/>
                <a:ea typeface="+mj-ea"/>
                <a:cs typeface="+mj-cs"/>
              </a:rPr>
              <a:t>threshold</a:t>
            </a:r>
            <a:r>
              <a:rPr lang="de-DE" sz="2000" b="1" dirty="0">
                <a:solidFill>
                  <a:srgbClr val="000000"/>
                </a:solidFill>
                <a:latin typeface="Arial"/>
                <a:ea typeface="+mj-ea"/>
                <a:cs typeface="+mj-cs"/>
              </a:rPr>
              <a:t> (5% O</a:t>
            </a:r>
            <a:r>
              <a:rPr lang="de-DE" sz="2000" b="1" baseline="-25000" dirty="0">
                <a:solidFill>
                  <a:srgbClr val="000000"/>
                </a:solidFill>
                <a:latin typeface="Arial"/>
                <a:ea typeface="+mj-ea"/>
                <a:cs typeface="+mj-cs"/>
              </a:rPr>
              <a:t>2</a:t>
            </a:r>
            <a:r>
              <a:rPr lang="de-DE" sz="2000" b="1" dirty="0">
                <a:solidFill>
                  <a:srgbClr val="000000"/>
                </a:solidFill>
                <a:latin typeface="Arial"/>
                <a:ea typeface="+mj-ea"/>
                <a:cs typeface="+mj-cs"/>
              </a:rPr>
              <a:t>) </a:t>
            </a:r>
            <a:r>
              <a:rPr lang="de-DE" sz="2000" b="1" dirty="0" err="1">
                <a:solidFill>
                  <a:srgbClr val="000000"/>
                </a:solidFill>
                <a:latin typeface="Arial"/>
                <a:ea typeface="+mj-ea"/>
                <a:cs typeface="+mj-cs"/>
              </a:rPr>
              <a:t>contamination</a:t>
            </a:r>
            <a:r>
              <a:rPr lang="de-DE" sz="2000" b="1" dirty="0">
                <a:solidFill>
                  <a:srgbClr val="000000"/>
                </a:solidFill>
                <a:latin typeface="Arial"/>
                <a:ea typeface="+mj-ea"/>
                <a:cs typeface="+mj-cs"/>
              </a:rPr>
              <a:t> in 1 m</a:t>
            </a:r>
            <a:r>
              <a:rPr lang="de-DE" sz="2000" b="1" baseline="30000" dirty="0">
                <a:solidFill>
                  <a:srgbClr val="000000"/>
                </a:solidFill>
                <a:latin typeface="Arial"/>
                <a:ea typeface="+mj-ea"/>
                <a:cs typeface="+mj-cs"/>
              </a:rPr>
              <a:t>3</a:t>
            </a:r>
            <a:r>
              <a:rPr lang="de-DE" sz="2000" b="1" dirty="0">
                <a:solidFill>
                  <a:srgbClr val="000000"/>
                </a:solidFill>
                <a:latin typeface="Arial"/>
                <a:ea typeface="+mj-ea"/>
                <a:cs typeface="+mj-cs"/>
              </a:rPr>
              <a:t> </a:t>
            </a:r>
            <a:r>
              <a:rPr lang="de-DE" sz="2000" b="1" dirty="0">
                <a:solidFill>
                  <a:srgbClr val="000000"/>
                </a:solidFill>
                <a:latin typeface="Arial"/>
                <a:ea typeface="+mj-ea"/>
                <a:cs typeface="+mj-cs"/>
                <a:sym typeface="Wingdings" panose="05000000000000000000" pitchFamily="2" charset="2"/>
              </a:rPr>
              <a:t> 57</a:t>
            </a:r>
            <a:r>
              <a:rPr lang="de-DE" sz="2000" b="1" dirty="0">
                <a:solidFill>
                  <a:srgbClr val="000000"/>
                </a:solidFill>
                <a:latin typeface="Arial"/>
                <a:ea typeface="+mj-ea"/>
                <a:cs typeface="+mj-cs"/>
              </a:rPr>
              <a:t> </a:t>
            </a:r>
            <a:r>
              <a:rPr lang="de-DE" sz="2000" b="1" dirty="0" err="1">
                <a:solidFill>
                  <a:srgbClr val="000000"/>
                </a:solidFill>
                <a:latin typeface="Arial"/>
                <a:ea typeface="+mj-ea"/>
                <a:cs typeface="+mj-cs"/>
              </a:rPr>
              <a:t>bars</a:t>
            </a:r>
            <a:endParaRPr lang="de-DE" sz="2000" b="1" dirty="0">
              <a:solidFill>
                <a:srgbClr val="000000"/>
              </a:solidFill>
              <a:latin typeface="Arial"/>
              <a:ea typeface="+mj-ea"/>
              <a:cs typeface="+mj-cs"/>
            </a:endParaRPr>
          </a:p>
          <a:p>
            <a:r>
              <a:rPr lang="de-DE" sz="2000" b="1" dirty="0">
                <a:solidFill>
                  <a:srgbClr val="000000"/>
                </a:solidFill>
                <a:latin typeface="Arial"/>
                <a:ea typeface="+mj-ea"/>
                <a:cs typeface="+mj-cs"/>
              </a:rPr>
              <a:t/>
            </a:r>
            <a:br>
              <a:rPr lang="de-DE" sz="2000" b="1" dirty="0">
                <a:solidFill>
                  <a:srgbClr val="000000"/>
                </a:solidFill>
                <a:latin typeface="Arial"/>
                <a:ea typeface="+mj-ea"/>
                <a:cs typeface="+mj-cs"/>
              </a:rPr>
            </a:br>
            <a:r>
              <a:rPr lang="de-DE" sz="2000" b="1" dirty="0">
                <a:solidFill>
                  <a:srgbClr val="FF00FF"/>
                </a:solidFill>
                <a:latin typeface="Arial"/>
                <a:ea typeface="+mj-ea"/>
                <a:cs typeface="+mj-cs"/>
              </a:rPr>
              <a:t>IIIIIIIIIIIII</a:t>
            </a:r>
            <a:r>
              <a:rPr lang="de-DE" sz="2000" b="1" dirty="0">
                <a:solidFill>
                  <a:srgbClr val="FF0000"/>
                </a:solidFill>
                <a:latin typeface="Arial"/>
                <a:ea typeface="+mj-ea"/>
                <a:cs typeface="+mj-cs"/>
              </a:rPr>
              <a:t>II</a:t>
            </a:r>
            <a:r>
              <a:rPr lang="de-DE" sz="2000" b="1" dirty="0">
                <a:solidFill>
                  <a:srgbClr val="008000"/>
                </a:solidFill>
                <a:latin typeface="Arial"/>
                <a:ea typeface="+mj-ea"/>
                <a:cs typeface="+mj-cs"/>
              </a:rPr>
              <a:t>IIII</a:t>
            </a:r>
            <a:r>
              <a:rPr lang="de-DE" sz="2000" b="1" dirty="0">
                <a:solidFill>
                  <a:srgbClr val="0066FF"/>
                </a:solidFill>
                <a:latin typeface="Arial"/>
                <a:ea typeface="+mj-ea"/>
                <a:cs typeface="+mj-cs"/>
              </a:rPr>
              <a:t>I</a:t>
            </a:r>
            <a:r>
              <a:rPr lang="de-DE" sz="2000" b="1" dirty="0">
                <a:solidFill>
                  <a:srgbClr val="000000"/>
                </a:solidFill>
                <a:latin typeface="Arial"/>
                <a:ea typeface="+mj-ea"/>
                <a:cs typeface="+mj-cs"/>
              </a:rPr>
              <a:t>+</a:t>
            </a:r>
            <a:r>
              <a:rPr lang="de-DE" sz="2000" b="1" dirty="0">
                <a:solidFill>
                  <a:srgbClr val="008000"/>
                </a:solidFill>
                <a:latin typeface="Arial"/>
                <a:ea typeface="+mj-ea"/>
                <a:cs typeface="+mj-cs"/>
              </a:rPr>
              <a:t>IIIIIIIIIIIIIIIIIII</a:t>
            </a:r>
            <a:r>
              <a:rPr lang="de-DE" sz="2000" b="1" dirty="0">
                <a:solidFill>
                  <a:srgbClr val="C00000"/>
                </a:solidFill>
                <a:latin typeface="Arial"/>
                <a:ea typeface="+mj-ea"/>
                <a:cs typeface="+mj-cs"/>
              </a:rPr>
              <a:t>I </a:t>
            </a:r>
            <a:r>
              <a:rPr lang="de-DE" sz="2000" b="1" dirty="0">
                <a:solidFill>
                  <a:srgbClr val="000000"/>
                </a:solidFill>
                <a:latin typeface="Arial"/>
                <a:ea typeface="+mj-ea"/>
                <a:cs typeface="+mj-cs"/>
              </a:rPr>
              <a:t>+ 19 m</a:t>
            </a:r>
            <a:r>
              <a:rPr lang="de-DE" sz="2000" b="1" baseline="30000" dirty="0">
                <a:solidFill>
                  <a:srgbClr val="000000"/>
                </a:solidFill>
                <a:latin typeface="Arial"/>
                <a:ea typeface="+mj-ea"/>
                <a:cs typeface="+mj-cs"/>
              </a:rPr>
              <a:t>3</a:t>
            </a:r>
            <a:r>
              <a:rPr lang="de-DE" sz="2000" b="1" dirty="0">
                <a:solidFill>
                  <a:srgbClr val="000000"/>
                </a:solidFill>
                <a:latin typeface="Arial"/>
                <a:ea typeface="+mj-ea"/>
                <a:cs typeface="+mj-cs"/>
              </a:rPr>
              <a:t> </a:t>
            </a:r>
            <a:r>
              <a:rPr lang="de-DE" sz="2000" b="1" dirty="0" err="1">
                <a:solidFill>
                  <a:srgbClr val="000000"/>
                </a:solidFill>
                <a:latin typeface="Arial"/>
                <a:ea typeface="+mj-ea"/>
                <a:cs typeface="+mj-cs"/>
              </a:rPr>
              <a:t>spectator</a:t>
            </a:r>
            <a:r>
              <a:rPr lang="de-DE" sz="2000" b="1" dirty="0">
                <a:solidFill>
                  <a:srgbClr val="000000"/>
                </a:solidFill>
                <a:latin typeface="Arial"/>
                <a:ea typeface="+mj-ea"/>
                <a:cs typeface="+mj-cs"/>
              </a:rPr>
              <a:t> + 1m</a:t>
            </a:r>
            <a:r>
              <a:rPr lang="de-DE" sz="2000" b="1" baseline="30000" dirty="0">
                <a:solidFill>
                  <a:srgbClr val="000000"/>
                </a:solidFill>
                <a:latin typeface="Arial"/>
                <a:ea typeface="+mj-ea"/>
                <a:cs typeface="+mj-cs"/>
              </a:rPr>
              <a:t>3</a:t>
            </a:r>
            <a:r>
              <a:rPr lang="de-DE" sz="2000" b="1" dirty="0">
                <a:solidFill>
                  <a:srgbClr val="000000"/>
                </a:solidFill>
                <a:latin typeface="Arial"/>
                <a:ea typeface="+mj-ea"/>
                <a:cs typeface="+mj-cs"/>
              </a:rPr>
              <a:t> Methan at </a:t>
            </a:r>
            <a:r>
              <a:rPr lang="de-DE" sz="2000" b="1" dirty="0" err="1">
                <a:solidFill>
                  <a:srgbClr val="000000"/>
                </a:solidFill>
                <a:latin typeface="Arial"/>
                <a:ea typeface="+mj-ea"/>
                <a:cs typeface="+mj-cs"/>
              </a:rPr>
              <a:t>threshold</a:t>
            </a:r>
            <a:r>
              <a:rPr lang="de-DE" sz="2000" b="1" dirty="0">
                <a:solidFill>
                  <a:srgbClr val="000000"/>
                </a:solidFill>
                <a:latin typeface="Arial"/>
                <a:ea typeface="+mj-ea"/>
                <a:cs typeface="+mj-cs"/>
              </a:rPr>
              <a:t> 2 m</a:t>
            </a:r>
            <a:r>
              <a:rPr lang="de-DE" sz="2000" b="1" baseline="30000" dirty="0">
                <a:solidFill>
                  <a:srgbClr val="000000"/>
                </a:solidFill>
                <a:latin typeface="Arial"/>
                <a:ea typeface="+mj-ea"/>
                <a:cs typeface="+mj-cs"/>
              </a:rPr>
              <a:t>3</a:t>
            </a:r>
            <a:r>
              <a:rPr lang="de-DE" sz="2000" b="1" dirty="0">
                <a:solidFill>
                  <a:srgbClr val="000000"/>
                </a:solidFill>
                <a:latin typeface="Arial"/>
                <a:ea typeface="+mj-ea"/>
                <a:cs typeface="+mj-cs"/>
                <a:sym typeface="Wingdings" panose="05000000000000000000" pitchFamily="2" charset="2"/>
              </a:rPr>
              <a:t> 46,7</a:t>
            </a:r>
            <a:r>
              <a:rPr lang="de-DE" sz="2000" b="1" dirty="0">
                <a:solidFill>
                  <a:srgbClr val="000000"/>
                </a:solidFill>
                <a:latin typeface="Arial"/>
                <a:ea typeface="+mj-ea"/>
                <a:cs typeface="+mj-cs"/>
              </a:rPr>
              <a:t> </a:t>
            </a:r>
            <a:r>
              <a:rPr lang="de-DE" sz="2000" b="1" dirty="0" err="1">
                <a:solidFill>
                  <a:srgbClr val="000000"/>
                </a:solidFill>
                <a:latin typeface="Arial"/>
                <a:ea typeface="+mj-ea"/>
                <a:cs typeface="+mj-cs"/>
              </a:rPr>
              <a:t>bars</a:t>
            </a:r>
            <a:r>
              <a:rPr lang="de-DE" sz="2000" b="1" dirty="0">
                <a:solidFill>
                  <a:srgbClr val="000000"/>
                </a:solidFill>
                <a:latin typeface="Arial"/>
                <a:ea typeface="+mj-ea"/>
                <a:cs typeface="+mj-cs"/>
              </a:rPr>
              <a:t/>
            </a:r>
            <a:br>
              <a:rPr lang="de-DE" sz="2000" b="1" dirty="0">
                <a:solidFill>
                  <a:srgbClr val="000000"/>
                </a:solidFill>
                <a:latin typeface="Arial"/>
                <a:ea typeface="+mj-ea"/>
                <a:cs typeface="+mj-cs"/>
              </a:rPr>
            </a:br>
            <a:r>
              <a:rPr lang="de-DE" sz="2800" b="1" dirty="0"/>
              <a:t/>
            </a:r>
            <a:br>
              <a:rPr lang="de-DE" sz="2800" b="1" dirty="0"/>
            </a:br>
            <a:endParaRPr lang="de-DE" dirty="0"/>
          </a:p>
        </p:txBody>
      </p:sp>
      <p:sp>
        <p:nvSpPr>
          <p:cNvPr id="5" name="Textfeld 4"/>
          <p:cNvSpPr txBox="1"/>
          <p:nvPr/>
        </p:nvSpPr>
        <p:spPr>
          <a:xfrm>
            <a:off x="892188" y="912168"/>
            <a:ext cx="10657184" cy="477054"/>
          </a:xfrm>
          <a:prstGeom prst="rect">
            <a:avLst/>
          </a:prstGeom>
          <a:noFill/>
        </p:spPr>
        <p:txBody>
          <a:bodyPr wrap="square" rtlCol="0">
            <a:spAutoFit/>
          </a:bodyPr>
          <a:lstStyle/>
          <a:p>
            <a:r>
              <a:rPr lang="de-DE" dirty="0" err="1"/>
              <a:t>For</a:t>
            </a:r>
            <a:r>
              <a:rPr lang="de-DE" dirty="0"/>
              <a:t> </a:t>
            </a:r>
            <a:r>
              <a:rPr lang="de-DE" dirty="0" err="1"/>
              <a:t>specialists</a:t>
            </a:r>
            <a:r>
              <a:rPr lang="de-DE" dirty="0"/>
              <a:t>: explosive *8.3 * 1.35 bang </a:t>
            </a:r>
            <a:r>
              <a:rPr lang="de-DE" dirty="0" err="1"/>
              <a:t>factor</a:t>
            </a:r>
            <a:r>
              <a:rPr lang="de-DE" dirty="0"/>
              <a:t> </a:t>
            </a:r>
            <a:r>
              <a:rPr lang="de-DE" dirty="0" err="1"/>
              <a:t>and</a:t>
            </a:r>
            <a:r>
              <a:rPr lang="de-DE" dirty="0"/>
              <a:t> w/o </a:t>
            </a:r>
            <a:r>
              <a:rPr lang="de-DE" dirty="0" err="1"/>
              <a:t>argon</a:t>
            </a:r>
            <a:r>
              <a:rPr lang="de-DE" dirty="0"/>
              <a:t> </a:t>
            </a:r>
            <a:r>
              <a:rPr lang="de-DE" dirty="0" err="1"/>
              <a:t>methane</a:t>
            </a:r>
            <a:r>
              <a:rPr lang="de-DE" dirty="0"/>
              <a:t> </a:t>
            </a:r>
          </a:p>
        </p:txBody>
      </p:sp>
    </p:spTree>
    <p:extLst>
      <p:ext uri="{BB962C8B-B14F-4D97-AF65-F5344CB8AC3E}">
        <p14:creationId xmlns:p14="http://schemas.microsoft.com/office/powerpoint/2010/main" val="1068186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763" y="384175"/>
            <a:ext cx="11665693" cy="527993"/>
          </a:xfrm>
        </p:spPr>
        <p:txBody>
          <a:bodyPr/>
          <a:lstStyle/>
          <a:p>
            <a:r>
              <a:rPr lang="de-DE" sz="2400" dirty="0"/>
              <a:t>2 </a:t>
            </a:r>
            <a:r>
              <a:rPr lang="de-DE" sz="2400" dirty="0" err="1"/>
              <a:t>weeks</a:t>
            </a:r>
            <a:r>
              <a:rPr lang="de-DE" sz="2400" dirty="0"/>
              <a:t> </a:t>
            </a:r>
            <a:r>
              <a:rPr lang="de-DE" sz="2400" dirty="0" err="1"/>
              <a:t>ago</a:t>
            </a:r>
            <a:r>
              <a:rPr lang="de-DE" sz="2400" dirty="0"/>
              <a:t> </a:t>
            </a:r>
            <a:r>
              <a:rPr lang="de-DE" sz="2400" dirty="0" err="1"/>
              <a:t>enlarged</a:t>
            </a:r>
            <a:r>
              <a:rPr lang="de-DE" sz="2400" dirty="0"/>
              <a:t> 20&gt;&gt;23 mm wall </a:t>
            </a:r>
            <a:r>
              <a:rPr lang="de-DE" sz="2400" dirty="0" err="1"/>
              <a:t>thickness</a:t>
            </a:r>
            <a:r>
              <a:rPr lang="de-DE" sz="2400" dirty="0"/>
              <a:t> </a:t>
            </a:r>
            <a:r>
              <a:rPr lang="de-DE" sz="2400" dirty="0" err="1"/>
              <a:t>no</a:t>
            </a:r>
            <a:r>
              <a:rPr lang="de-DE" sz="2400" dirty="0"/>
              <a:t> </a:t>
            </a:r>
            <a:r>
              <a:rPr lang="de-DE" sz="2400" dirty="0" err="1"/>
              <a:t>dome</a:t>
            </a:r>
            <a:r>
              <a:rPr lang="de-DE" sz="2400" dirty="0"/>
              <a:t>, </a:t>
            </a:r>
            <a:r>
              <a:rPr lang="de-DE" sz="2400" dirty="0" err="1"/>
              <a:t>beryllium</a:t>
            </a:r>
            <a:r>
              <a:rPr lang="de-DE" sz="2400" dirty="0"/>
              <a:t> </a:t>
            </a:r>
            <a:r>
              <a:rPr lang="de-DE" sz="2400" dirty="0" err="1"/>
              <a:t>solution</a:t>
            </a:r>
            <a:r>
              <a:rPr lang="de-DE" sz="2400" dirty="0"/>
              <a:t> </a:t>
            </a:r>
            <a:r>
              <a:rPr lang="de-DE" sz="2400" dirty="0" err="1"/>
              <a:t>poss</a:t>
            </a:r>
            <a:r>
              <a:rPr lang="de-DE" sz="2400" dirty="0"/>
              <a:t>. </a:t>
            </a:r>
          </a:p>
        </p:txBody>
      </p:sp>
      <p:pic>
        <p:nvPicPr>
          <p:cNvPr id="13" name="Inhaltsplatzhalt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9822" y="660140"/>
            <a:ext cx="11737702" cy="8172907"/>
          </a:xfrm>
        </p:spPr>
      </p:pic>
    </p:spTree>
    <p:extLst>
      <p:ext uri="{BB962C8B-B14F-4D97-AF65-F5344CB8AC3E}">
        <p14:creationId xmlns:p14="http://schemas.microsoft.com/office/powerpoint/2010/main" val="3135175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44116" y="120080"/>
            <a:ext cx="15515692" cy="11430000"/>
          </a:xfrm>
          <a:prstGeom prst="rect">
            <a:avLst/>
          </a:prstGeom>
        </p:spPr>
      </p:pic>
    </p:spTree>
    <p:extLst>
      <p:ext uri="{BB962C8B-B14F-4D97-AF65-F5344CB8AC3E}">
        <p14:creationId xmlns:p14="http://schemas.microsoft.com/office/powerpoint/2010/main" val="2826257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14965" y="7846"/>
            <a:ext cx="12801601" cy="9593353"/>
          </a:xfrm>
          <a:prstGeom prst="rect">
            <a:avLst/>
          </a:prstGeom>
        </p:spPr>
      </p:pic>
      <p:sp>
        <p:nvSpPr>
          <p:cNvPr id="2" name="Titel 1"/>
          <p:cNvSpPr>
            <a:spLocks noGrp="1"/>
          </p:cNvSpPr>
          <p:nvPr>
            <p:ph type="title"/>
          </p:nvPr>
        </p:nvSpPr>
        <p:spPr>
          <a:xfrm rot="19675297">
            <a:off x="1242719" y="6314283"/>
            <a:ext cx="4068849" cy="455985"/>
          </a:xfrm>
        </p:spPr>
        <p:txBody>
          <a:bodyPr/>
          <a:lstStyle/>
          <a:p>
            <a:r>
              <a:rPr lang="de-DE" sz="3200" dirty="0" err="1"/>
              <a:t>Pressure</a:t>
            </a:r>
            <a:r>
              <a:rPr lang="de-DE" sz="3200" dirty="0"/>
              <a:t> </a:t>
            </a:r>
            <a:r>
              <a:rPr lang="de-DE" sz="3200" dirty="0" err="1"/>
              <a:t>Calculation</a:t>
            </a:r>
            <a:endParaRPr lang="de-DE" sz="4000" dirty="0"/>
          </a:p>
        </p:txBody>
      </p:sp>
    </p:spTree>
    <p:extLst>
      <p:ext uri="{BB962C8B-B14F-4D97-AF65-F5344CB8AC3E}">
        <p14:creationId xmlns:p14="http://schemas.microsoft.com/office/powerpoint/2010/main" val="1441770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2168" y="154143"/>
            <a:ext cx="11522075" cy="1600200"/>
          </a:xfrm>
        </p:spPr>
        <p:txBody>
          <a:bodyPr/>
          <a:lstStyle/>
          <a:p>
            <a:r>
              <a:rPr lang="de-DE" sz="4400" dirty="0"/>
              <a:t>Hydrogen-</a:t>
            </a:r>
            <a:r>
              <a:rPr lang="de-DE" sz="4400" dirty="0" err="1"/>
              <a:t>Safety</a:t>
            </a:r>
            <a:r>
              <a:rPr lang="de-DE" sz="4400" dirty="0"/>
              <a:t> TPC St. Petersburg at Mainz, „</a:t>
            </a:r>
            <a:r>
              <a:rPr lang="de-DE" sz="4400" dirty="0" err="1"/>
              <a:t>winds</a:t>
            </a:r>
            <a:r>
              <a:rPr lang="de-DE" sz="4400" dirty="0"/>
              <a:t> </a:t>
            </a:r>
            <a:r>
              <a:rPr lang="de-DE" sz="4400" dirty="0" err="1"/>
              <a:t>are</a:t>
            </a:r>
            <a:r>
              <a:rPr lang="de-DE" sz="4400" dirty="0"/>
              <a:t> </a:t>
            </a:r>
            <a:r>
              <a:rPr lang="de-DE" sz="4400" dirty="0" err="1"/>
              <a:t>changing</a:t>
            </a:r>
            <a:r>
              <a:rPr lang="de-DE" sz="4400" dirty="0"/>
              <a:t>“</a:t>
            </a:r>
          </a:p>
        </p:txBody>
      </p:sp>
      <p:sp>
        <p:nvSpPr>
          <p:cNvPr id="5" name="Text Box 218"/>
          <p:cNvSpPr txBox="1">
            <a:spLocks noChangeArrowheads="1"/>
          </p:cNvSpPr>
          <p:nvPr/>
        </p:nvSpPr>
        <p:spPr bwMode="auto">
          <a:xfrm>
            <a:off x="1504256" y="8832851"/>
            <a:ext cx="9793088" cy="6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1538" tIns="35769" rIns="71538" bIns="35769">
            <a:spAutoFit/>
          </a:bodyPr>
          <a:lstStyle>
            <a:lvl1pPr defTabSz="1279525">
              <a:defRPr>
                <a:solidFill>
                  <a:schemeClr val="tx1"/>
                </a:solidFill>
                <a:latin typeface="Arial" panose="020B0604020202020204" pitchFamily="34" charset="0"/>
              </a:defRPr>
            </a:lvl1pPr>
            <a:lvl2pPr marL="641350" defTabSz="1279525">
              <a:defRPr>
                <a:solidFill>
                  <a:schemeClr val="tx1"/>
                </a:solidFill>
                <a:latin typeface="Arial" panose="020B0604020202020204" pitchFamily="34" charset="0"/>
              </a:defRPr>
            </a:lvl2pPr>
            <a:lvl3pPr marL="1279525" defTabSz="1279525">
              <a:defRPr>
                <a:solidFill>
                  <a:schemeClr val="tx1"/>
                </a:solidFill>
                <a:latin typeface="Arial" panose="020B0604020202020204" pitchFamily="34" charset="0"/>
              </a:defRPr>
            </a:lvl3pPr>
            <a:lvl4pPr marL="1919288" defTabSz="1279525">
              <a:defRPr>
                <a:solidFill>
                  <a:schemeClr val="tx1"/>
                </a:solidFill>
                <a:latin typeface="Arial" panose="020B0604020202020204" pitchFamily="34" charset="0"/>
              </a:defRPr>
            </a:lvl4pPr>
            <a:lvl5pPr marL="2560638" defTabSz="1279525">
              <a:defRPr>
                <a:solidFill>
                  <a:schemeClr val="tx1"/>
                </a:solidFill>
                <a:latin typeface="Arial" panose="020B0604020202020204" pitchFamily="34" charset="0"/>
              </a:defRPr>
            </a:lvl5pPr>
            <a:lvl6pPr marL="3017838" defTabSz="1279525" fontAlgn="base">
              <a:spcBef>
                <a:spcPct val="0"/>
              </a:spcBef>
              <a:spcAft>
                <a:spcPct val="0"/>
              </a:spcAft>
              <a:defRPr>
                <a:solidFill>
                  <a:schemeClr val="tx1"/>
                </a:solidFill>
                <a:latin typeface="Arial" panose="020B0604020202020204" pitchFamily="34" charset="0"/>
              </a:defRPr>
            </a:lvl6pPr>
            <a:lvl7pPr marL="3475038" defTabSz="1279525" fontAlgn="base">
              <a:spcBef>
                <a:spcPct val="0"/>
              </a:spcBef>
              <a:spcAft>
                <a:spcPct val="0"/>
              </a:spcAft>
              <a:defRPr>
                <a:solidFill>
                  <a:schemeClr val="tx1"/>
                </a:solidFill>
                <a:latin typeface="Arial" panose="020B0604020202020204" pitchFamily="34" charset="0"/>
              </a:defRPr>
            </a:lvl7pPr>
            <a:lvl8pPr marL="3932238" defTabSz="1279525" fontAlgn="base">
              <a:spcBef>
                <a:spcPct val="0"/>
              </a:spcBef>
              <a:spcAft>
                <a:spcPct val="0"/>
              </a:spcAft>
              <a:defRPr>
                <a:solidFill>
                  <a:schemeClr val="tx1"/>
                </a:solidFill>
                <a:latin typeface="Arial" panose="020B0604020202020204" pitchFamily="34" charset="0"/>
              </a:defRPr>
            </a:lvl8pPr>
            <a:lvl9pPr marL="4389438" defTabSz="1279525" fontAlgn="base">
              <a:spcBef>
                <a:spcPct val="0"/>
              </a:spcBef>
              <a:spcAft>
                <a:spcPct val="0"/>
              </a:spcAft>
              <a:defRPr>
                <a:solidFill>
                  <a:schemeClr val="tx1"/>
                </a:solidFill>
                <a:latin typeface="Arial" panose="020B0604020202020204" pitchFamily="34" charset="0"/>
              </a:defRPr>
            </a:lvl9pPr>
          </a:lstStyle>
          <a:p>
            <a:pPr defTabSz="715151">
              <a:spcBef>
                <a:spcPct val="50000"/>
              </a:spcBef>
              <a:defRPr/>
            </a:pPr>
            <a:r>
              <a:rPr lang="de-DE" sz="2000" b="1" dirty="0"/>
              <a:t>Talk, </a:t>
            </a:r>
            <a:r>
              <a:rPr lang="de-DE" altLang="de-DE" sz="2000" dirty="0">
                <a:solidFill>
                  <a:srgbClr val="000000"/>
                </a:solidFill>
                <a:effectLst>
                  <a:outerShdw blurRad="38100" dist="38100" dir="2700000" algn="tl">
                    <a:srgbClr val="C0C0C0"/>
                  </a:outerShdw>
                </a:effectLst>
              </a:rPr>
              <a:t>TPC </a:t>
            </a:r>
            <a:r>
              <a:rPr lang="de-DE" altLang="de-DE" sz="2000" dirty="0" err="1">
                <a:solidFill>
                  <a:srgbClr val="000000"/>
                </a:solidFill>
                <a:effectLst>
                  <a:outerShdw blurRad="38100" dist="38100" dir="2700000" algn="tl">
                    <a:srgbClr val="C0C0C0"/>
                  </a:outerShdw>
                </a:effectLst>
              </a:rPr>
              <a:t>Collab</a:t>
            </a:r>
            <a:r>
              <a:rPr lang="de-DE" altLang="de-DE" sz="2000" dirty="0">
                <a:solidFill>
                  <a:srgbClr val="000000"/>
                </a:solidFill>
                <a:effectLst>
                  <a:outerShdw blurRad="38100" dist="38100" dir="2700000" algn="tl">
                    <a:srgbClr val="C0C0C0"/>
                  </a:outerShdw>
                </a:effectLst>
              </a:rPr>
              <a:t>. </a:t>
            </a:r>
            <a:r>
              <a:rPr lang="de-DE" altLang="de-DE" sz="2000" dirty="0" err="1">
                <a:solidFill>
                  <a:srgbClr val="000000"/>
                </a:solidFill>
                <a:effectLst>
                  <a:outerShdw blurRad="38100" dist="38100" dir="2700000" algn="tl">
                    <a:srgbClr val="C0C0C0"/>
                  </a:outerShdw>
                </a:effectLst>
              </a:rPr>
              <a:t>Foundation</a:t>
            </a:r>
            <a:r>
              <a:rPr lang="de-DE" altLang="de-DE" sz="2000" dirty="0">
                <a:solidFill>
                  <a:srgbClr val="000000"/>
                </a:solidFill>
                <a:effectLst>
                  <a:outerShdw blurRad="38100" dist="38100" dir="2700000" algn="tl">
                    <a:srgbClr val="C0C0C0"/>
                  </a:outerShdw>
                </a:effectLst>
              </a:rPr>
              <a:t> Meeting March 9th, 2020 Mainz </a:t>
            </a:r>
            <a:r>
              <a:rPr lang="de-DE" altLang="de-DE" sz="2000" dirty="0" err="1">
                <a:solidFill>
                  <a:srgbClr val="000000"/>
                </a:solidFill>
                <a:effectLst>
                  <a:outerShdw blurRad="38100" dist="38100" dir="2700000" algn="tl">
                    <a:srgbClr val="C0C0C0"/>
                  </a:outerShdw>
                </a:effectLst>
              </a:rPr>
              <a:t>by</a:t>
            </a:r>
            <a:r>
              <a:rPr lang="de-DE" altLang="de-DE" sz="2000" dirty="0">
                <a:solidFill>
                  <a:srgbClr val="000000"/>
                </a:solidFill>
                <a:effectLst>
                  <a:outerShdw blurRad="38100" dist="38100" dir="2700000" algn="tl">
                    <a:srgbClr val="C0C0C0"/>
                  </a:outerShdw>
                </a:effectLst>
              </a:rPr>
              <a:t> </a:t>
            </a:r>
            <a:r>
              <a:rPr lang="de-DE" altLang="de-DE" sz="2000" dirty="0" err="1">
                <a:solidFill>
                  <a:srgbClr val="000000"/>
                </a:solidFill>
                <a:effectLst>
                  <a:outerShdw blurRad="38100" dist="38100" dir="2700000" algn="tl">
                    <a:srgbClr val="C0C0C0"/>
                  </a:outerShdw>
                </a:effectLst>
              </a:rPr>
              <a:t>E.Schilling</a:t>
            </a:r>
            <a:r>
              <a:rPr lang="de-DE" altLang="de-DE" sz="2000" dirty="0">
                <a:solidFill>
                  <a:srgbClr val="000000"/>
                </a:solidFill>
                <a:effectLst>
                  <a:outerShdw blurRad="38100" dist="38100" dir="2700000" algn="tl">
                    <a:srgbClr val="C0C0C0"/>
                  </a:outerShdw>
                </a:effectLst>
              </a:rPr>
              <a:t>, KPH Mainz </a:t>
            </a:r>
            <a:r>
              <a:rPr lang="de-DE" altLang="de-DE" sz="2000" dirty="0" err="1">
                <a:solidFill>
                  <a:srgbClr val="000000"/>
                </a:solidFill>
                <a:effectLst>
                  <a:outerShdw blurRad="38100" dist="38100" dir="2700000" algn="tl">
                    <a:srgbClr val="C0C0C0"/>
                  </a:outerShdw>
                </a:effectLst>
              </a:rPr>
              <a:t>now</a:t>
            </a:r>
            <a:r>
              <a:rPr lang="de-DE" altLang="de-DE" sz="2000" dirty="0">
                <a:solidFill>
                  <a:srgbClr val="000000"/>
                </a:solidFill>
                <a:effectLst>
                  <a:outerShdw blurRad="38100" dist="38100" dir="2700000" algn="tl">
                    <a:srgbClr val="C0C0C0"/>
                  </a:outerShdw>
                </a:effectLst>
              </a:rPr>
              <a:t> </a:t>
            </a:r>
            <a:r>
              <a:rPr lang="de-DE" altLang="de-DE" sz="2000" dirty="0" err="1">
                <a:solidFill>
                  <a:srgbClr val="000000"/>
                </a:solidFill>
                <a:effectLst>
                  <a:outerShdw blurRad="38100" dist="38100" dir="2700000" algn="tl">
                    <a:srgbClr val="C0C0C0"/>
                  </a:outerShdw>
                </a:effectLst>
              </a:rPr>
              <a:t>videoconference</a:t>
            </a:r>
            <a:endParaRPr lang="de-DE" altLang="de-DE" sz="2000" dirty="0">
              <a:solidFill>
                <a:srgbClr val="000000"/>
              </a:solidFill>
              <a:effectLst>
                <a:outerShdw blurRad="38100" dist="38100" dir="2700000" algn="tl">
                  <a:srgbClr val="C0C0C0"/>
                </a:outerShdw>
              </a:effectLst>
            </a:endParaRPr>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4276" y="2239963"/>
            <a:ext cx="3564731" cy="6337300"/>
          </a:xfrm>
        </p:spPr>
      </p:pic>
      <p:sp>
        <p:nvSpPr>
          <p:cNvPr id="8" name="Textfeld 7"/>
          <p:cNvSpPr txBox="1"/>
          <p:nvPr/>
        </p:nvSpPr>
        <p:spPr>
          <a:xfrm>
            <a:off x="6112768" y="2280294"/>
            <a:ext cx="2628292" cy="1246495"/>
          </a:xfrm>
          <a:prstGeom prst="rect">
            <a:avLst/>
          </a:prstGeom>
          <a:noFill/>
        </p:spPr>
        <p:txBody>
          <a:bodyPr wrap="square" rtlCol="0">
            <a:spAutoFit/>
          </a:bodyPr>
          <a:lstStyle/>
          <a:p>
            <a:r>
              <a:rPr lang="de-DE" dirty="0"/>
              <a:t>„99 Luftballons“ </a:t>
            </a:r>
            <a:r>
              <a:rPr lang="de-DE" dirty="0" err="1"/>
              <a:t>peace</a:t>
            </a:r>
            <a:r>
              <a:rPr lang="de-DE" dirty="0"/>
              <a:t> </a:t>
            </a:r>
            <a:r>
              <a:rPr lang="de-DE" dirty="0" err="1"/>
              <a:t>song</a:t>
            </a:r>
            <a:r>
              <a:rPr lang="de-DE" dirty="0"/>
              <a:t> </a:t>
            </a:r>
            <a:r>
              <a:rPr lang="de-DE" dirty="0" err="1"/>
              <a:t>by</a:t>
            </a:r>
            <a:r>
              <a:rPr lang="de-DE" dirty="0"/>
              <a:t> Nena 1983  </a:t>
            </a:r>
            <a:endParaRPr lang="de-DE" sz="800" dirty="0"/>
          </a:p>
        </p:txBody>
      </p:sp>
      <p:sp>
        <p:nvSpPr>
          <p:cNvPr id="3" name="Textfeld 2"/>
          <p:cNvSpPr txBox="1"/>
          <p:nvPr/>
        </p:nvSpPr>
        <p:spPr>
          <a:xfrm>
            <a:off x="6364796" y="4160670"/>
            <a:ext cx="5616624" cy="2400657"/>
          </a:xfrm>
          <a:prstGeom prst="rect">
            <a:avLst/>
          </a:prstGeom>
          <a:noFill/>
        </p:spPr>
        <p:txBody>
          <a:bodyPr wrap="square" rtlCol="0">
            <a:spAutoFit/>
          </a:bodyPr>
          <a:lstStyle/>
          <a:p>
            <a:r>
              <a:rPr lang="de-DE" dirty="0"/>
              <a:t>Wind </a:t>
            </a:r>
            <a:r>
              <a:rPr lang="de-DE" dirty="0" err="1"/>
              <a:t>shown</a:t>
            </a:r>
            <a:r>
              <a:rPr lang="de-DE" dirty="0"/>
              <a:t> </a:t>
            </a:r>
            <a:r>
              <a:rPr lang="de-DE" dirty="0" err="1"/>
              <a:t>with</a:t>
            </a:r>
            <a:r>
              <a:rPr lang="de-DE" dirty="0"/>
              <a:t> helium-</a:t>
            </a:r>
            <a:r>
              <a:rPr lang="de-DE" dirty="0" err="1"/>
              <a:t>filled</a:t>
            </a:r>
            <a:r>
              <a:rPr lang="de-DE" dirty="0"/>
              <a:t> </a:t>
            </a:r>
            <a:r>
              <a:rPr lang="de-DE" dirty="0" err="1">
                <a:solidFill>
                  <a:schemeClr val="accent4">
                    <a:lumMod val="50000"/>
                    <a:lumOff val="50000"/>
                  </a:schemeClr>
                </a:solidFill>
              </a:rPr>
              <a:t>bubbles</a:t>
            </a:r>
            <a:r>
              <a:rPr lang="de-DE" dirty="0"/>
              <a:t>. </a:t>
            </a:r>
            <a:r>
              <a:rPr lang="de-DE" dirty="0" err="1"/>
              <a:t>Bubbles</a:t>
            </a:r>
            <a:r>
              <a:rPr lang="de-DE" dirty="0"/>
              <a:t> </a:t>
            </a:r>
            <a:r>
              <a:rPr lang="de-DE" dirty="0" err="1"/>
              <a:t>drift</a:t>
            </a:r>
            <a:r>
              <a:rPr lang="de-DE" dirty="0"/>
              <a:t> 1 m/s </a:t>
            </a:r>
            <a:r>
              <a:rPr lang="de-DE" dirty="0" err="1"/>
              <a:t>horizontally</a:t>
            </a:r>
            <a:r>
              <a:rPr lang="de-DE" dirty="0"/>
              <a:t> + 1 m/s </a:t>
            </a:r>
            <a:r>
              <a:rPr lang="de-DE" dirty="0" err="1"/>
              <a:t>upward</a:t>
            </a:r>
            <a:r>
              <a:rPr lang="de-DE" dirty="0"/>
              <a:t> </a:t>
            </a:r>
            <a:r>
              <a:rPr lang="de-DE" dirty="0" err="1"/>
              <a:t>to</a:t>
            </a:r>
            <a:r>
              <a:rPr lang="de-DE" dirty="0"/>
              <a:t> </a:t>
            </a:r>
            <a:r>
              <a:rPr lang="de-DE" dirty="0" err="1"/>
              <a:t>the</a:t>
            </a:r>
            <a:r>
              <a:rPr lang="de-DE" dirty="0"/>
              <a:t> </a:t>
            </a:r>
            <a:r>
              <a:rPr lang="de-DE" dirty="0" err="1"/>
              <a:t>ceiling</a:t>
            </a:r>
            <a:r>
              <a:rPr lang="de-DE" dirty="0"/>
              <a:t>. </a:t>
            </a:r>
            <a:r>
              <a:rPr lang="de-DE" dirty="0" err="1"/>
              <a:t>Bubbles</a:t>
            </a:r>
            <a:r>
              <a:rPr lang="de-DE" dirty="0"/>
              <a:t> (</a:t>
            </a:r>
            <a:r>
              <a:rPr lang="de-DE" dirty="0" err="1"/>
              <a:t>and</a:t>
            </a:r>
            <a:r>
              <a:rPr lang="de-DE" dirty="0"/>
              <a:t> </a:t>
            </a:r>
            <a:r>
              <a:rPr lang="de-DE" dirty="0" err="1"/>
              <a:t>tanks</a:t>
            </a:r>
            <a:r>
              <a:rPr lang="de-DE" dirty="0"/>
              <a:t> </a:t>
            </a:r>
            <a:r>
              <a:rPr lang="de-DE" dirty="0" err="1"/>
              <a:t>and</a:t>
            </a:r>
            <a:r>
              <a:rPr lang="de-DE" dirty="0"/>
              <a:t> </a:t>
            </a:r>
            <a:r>
              <a:rPr lang="de-DE" dirty="0" err="1"/>
              <a:t>dreams</a:t>
            </a:r>
            <a:r>
              <a:rPr lang="de-DE" dirty="0"/>
              <a:t>) </a:t>
            </a:r>
            <a:r>
              <a:rPr lang="de-DE" dirty="0" err="1"/>
              <a:t>can</a:t>
            </a:r>
            <a:r>
              <a:rPr lang="de-DE" dirty="0"/>
              <a:t> </a:t>
            </a:r>
            <a:r>
              <a:rPr lang="de-DE" dirty="0" err="1"/>
              <a:t>burst</a:t>
            </a:r>
            <a:r>
              <a:rPr lang="de-DE" dirty="0"/>
              <a:t> (</a:t>
            </a:r>
            <a:r>
              <a:rPr lang="de-DE" dirty="0" err="1"/>
              <a:t>turbulence</a:t>
            </a:r>
            <a:r>
              <a:rPr lang="de-DE" dirty="0"/>
              <a:t>, wall </a:t>
            </a:r>
            <a:r>
              <a:rPr lang="de-DE" dirty="0" err="1"/>
              <a:t>thickness</a:t>
            </a:r>
            <a:r>
              <a:rPr lang="de-DE" dirty="0"/>
              <a:t>) </a:t>
            </a:r>
          </a:p>
        </p:txBody>
      </p:sp>
      <p:sp>
        <p:nvSpPr>
          <p:cNvPr id="9" name="Textfeld 8"/>
          <p:cNvSpPr txBox="1"/>
          <p:nvPr/>
        </p:nvSpPr>
        <p:spPr>
          <a:xfrm>
            <a:off x="6283780" y="6689121"/>
            <a:ext cx="5409608" cy="2015936"/>
          </a:xfrm>
          <a:prstGeom prst="rect">
            <a:avLst/>
          </a:prstGeom>
          <a:noFill/>
        </p:spPr>
        <p:txBody>
          <a:bodyPr wrap="square" rtlCol="0">
            <a:spAutoFit/>
          </a:bodyPr>
          <a:lstStyle/>
          <a:p>
            <a:r>
              <a:rPr lang="de-DE" dirty="0" err="1">
                <a:solidFill>
                  <a:srgbClr val="00B050"/>
                </a:solidFill>
              </a:rPr>
              <a:t>Balloons</a:t>
            </a:r>
            <a:r>
              <a:rPr lang="de-DE" dirty="0">
                <a:solidFill>
                  <a:srgbClr val="00B050"/>
                </a:solidFill>
              </a:rPr>
              <a:t> </a:t>
            </a:r>
            <a:r>
              <a:rPr lang="de-DE" dirty="0" err="1">
                <a:solidFill>
                  <a:srgbClr val="00B050"/>
                </a:solidFill>
              </a:rPr>
              <a:t>stay</a:t>
            </a:r>
            <a:r>
              <a:rPr lang="de-DE" dirty="0"/>
              <a:t>, </a:t>
            </a:r>
            <a:r>
              <a:rPr lang="de-DE" dirty="0" err="1"/>
              <a:t>if</a:t>
            </a:r>
            <a:r>
              <a:rPr lang="de-DE" dirty="0"/>
              <a:t> </a:t>
            </a:r>
            <a:r>
              <a:rPr lang="de-DE" dirty="0" err="1"/>
              <a:t>bonded</a:t>
            </a:r>
            <a:r>
              <a:rPr lang="de-DE" dirty="0"/>
              <a:t> </a:t>
            </a:r>
            <a:r>
              <a:rPr lang="de-DE" dirty="0" err="1"/>
              <a:t>to</a:t>
            </a:r>
            <a:r>
              <a:rPr lang="de-DE" dirty="0"/>
              <a:t> a </a:t>
            </a:r>
            <a:r>
              <a:rPr lang="de-DE" dirty="0" err="1"/>
              <a:t>thread</a:t>
            </a:r>
            <a:r>
              <a:rPr lang="de-DE" dirty="0"/>
              <a:t>, </a:t>
            </a:r>
            <a:r>
              <a:rPr lang="de-DE" dirty="0" err="1"/>
              <a:t>indicating</a:t>
            </a:r>
            <a:r>
              <a:rPr lang="de-DE" dirty="0"/>
              <a:t> wind </a:t>
            </a:r>
            <a:r>
              <a:rPr lang="de-DE" dirty="0" err="1"/>
              <a:t>direction</a:t>
            </a:r>
            <a:r>
              <a:rPr lang="de-DE" dirty="0"/>
              <a:t>. </a:t>
            </a:r>
            <a:r>
              <a:rPr lang="de-DE" dirty="0" err="1"/>
              <a:t>Many</a:t>
            </a:r>
            <a:r>
              <a:rPr lang="de-DE" dirty="0"/>
              <a:t> </a:t>
            </a:r>
            <a:r>
              <a:rPr lang="de-DE" dirty="0" err="1"/>
              <a:t>directions</a:t>
            </a:r>
            <a:r>
              <a:rPr lang="de-DE" dirty="0"/>
              <a:t> in </a:t>
            </a:r>
            <a:r>
              <a:rPr lang="de-DE" dirty="0" err="1"/>
              <a:t>taggerhall</a:t>
            </a:r>
            <a:r>
              <a:rPr lang="de-DE" dirty="0"/>
              <a:t> ! Main </a:t>
            </a:r>
            <a:r>
              <a:rPr lang="de-DE" dirty="0" err="1"/>
              <a:t>stream</a:t>
            </a:r>
            <a:r>
              <a:rPr lang="de-DE" dirty="0"/>
              <a:t> </a:t>
            </a:r>
          </a:p>
          <a:p>
            <a:r>
              <a:rPr lang="de-DE" dirty="0"/>
              <a:t>beam-</a:t>
            </a:r>
            <a:r>
              <a:rPr lang="de-DE" dirty="0" err="1"/>
              <a:t>upward</a:t>
            </a:r>
            <a:r>
              <a:rPr lang="de-DE" dirty="0"/>
              <a:t>. </a:t>
            </a:r>
            <a:r>
              <a:rPr lang="de-DE" dirty="0" err="1">
                <a:solidFill>
                  <a:schemeClr val="accent1">
                    <a:lumMod val="75000"/>
                  </a:schemeClr>
                </a:solidFill>
              </a:rPr>
              <a:t>Counterstream</a:t>
            </a:r>
            <a:r>
              <a:rPr lang="de-DE" dirty="0">
                <a:solidFill>
                  <a:schemeClr val="accent1">
                    <a:lumMod val="75000"/>
                  </a:schemeClr>
                </a:solidFill>
              </a:rPr>
              <a:t> 3 m/s</a:t>
            </a:r>
            <a:r>
              <a:rPr lang="de-DE" dirty="0"/>
              <a:t> </a:t>
            </a:r>
            <a:r>
              <a:rPr lang="de-DE" dirty="0" err="1"/>
              <a:t>clearly</a:t>
            </a:r>
            <a:r>
              <a:rPr lang="de-DE" dirty="0"/>
              <a:t> </a:t>
            </a:r>
            <a:r>
              <a:rPr lang="de-DE" dirty="0" err="1"/>
              <a:t>seen</a:t>
            </a:r>
            <a:r>
              <a:rPr lang="de-DE" dirty="0"/>
              <a:t>. Ventilation off &gt;10 sec ! </a:t>
            </a:r>
          </a:p>
        </p:txBody>
      </p:sp>
      <p:cxnSp>
        <p:nvCxnSpPr>
          <p:cNvPr id="6" name="Gerader Verbinder 5"/>
          <p:cNvCxnSpPr/>
          <p:nvPr/>
        </p:nvCxnSpPr>
        <p:spPr bwMode="auto">
          <a:xfrm flipH="1" flipV="1">
            <a:off x="3916524" y="5988732"/>
            <a:ext cx="288032" cy="118813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krümmter Verbinder 12"/>
          <p:cNvCxnSpPr/>
          <p:nvPr/>
        </p:nvCxnSpPr>
        <p:spPr bwMode="auto">
          <a:xfrm rot="10800000">
            <a:off x="3052428" y="4258633"/>
            <a:ext cx="3274074" cy="568962"/>
          </a:xfrm>
          <a:prstGeom prst="curved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p:cNvCxnSpPr/>
          <p:nvPr/>
        </p:nvCxnSpPr>
        <p:spPr bwMode="auto">
          <a:xfrm flipH="1" flipV="1">
            <a:off x="4031254" y="5792492"/>
            <a:ext cx="2295248" cy="9721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hteck 9"/>
          <p:cNvSpPr/>
          <p:nvPr/>
        </p:nvSpPr>
        <p:spPr>
          <a:xfrm>
            <a:off x="6184776" y="3599085"/>
            <a:ext cx="6291993" cy="246221"/>
          </a:xfrm>
          <a:prstGeom prst="rect">
            <a:avLst/>
          </a:prstGeom>
        </p:spPr>
        <p:txBody>
          <a:bodyPr wrap="square">
            <a:spAutoFit/>
          </a:bodyPr>
          <a:lstStyle/>
          <a:p>
            <a:r>
              <a:rPr lang="de-DE" sz="1000" dirty="0"/>
              <a:t>https://www.youtube.com/watch?v=7aLiT3wXko0</a:t>
            </a:r>
          </a:p>
        </p:txBody>
      </p:sp>
      <p:sp>
        <p:nvSpPr>
          <p:cNvPr id="4" name="Pfeil nach oben 3"/>
          <p:cNvSpPr/>
          <p:nvPr/>
        </p:nvSpPr>
        <p:spPr bwMode="auto">
          <a:xfrm rot="2475543">
            <a:off x="3077417" y="2093641"/>
            <a:ext cx="242121" cy="1821926"/>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5727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39763" y="516124"/>
            <a:ext cx="11522075" cy="8928992"/>
          </a:xfrm>
        </p:spPr>
        <p:txBody>
          <a:bodyPr/>
          <a:lstStyle/>
          <a:p>
            <a:pPr marL="0" indent="0">
              <a:lnSpc>
                <a:spcPct val="107000"/>
              </a:lnSpc>
              <a:spcAft>
                <a:spcPts val="0"/>
              </a:spcAft>
              <a:buNone/>
            </a:pPr>
            <a:r>
              <a:rPr lang="en-GB" sz="1600" dirty="0">
                <a:latin typeface="Arial" panose="020B0604020202020204" pitchFamily="34" charset="0"/>
                <a:ea typeface="Times New Roman" panose="02020603050405020304" pitchFamily="18" charset="0"/>
                <a:cs typeface="Times New Roman" panose="02020603050405020304" pitchFamily="18" charset="0"/>
              </a:rPr>
              <a:t>Precautions small 40 </a:t>
            </a:r>
            <a:r>
              <a:rPr lang="en-GB" sz="1600" dirty="0" err="1">
                <a:latin typeface="Arial" panose="020B0604020202020204" pitchFamily="34" charset="0"/>
                <a:ea typeface="Times New Roman" panose="02020603050405020304" pitchFamily="18" charset="0"/>
                <a:cs typeface="Times New Roman" panose="02020603050405020304" pitchFamily="18" charset="0"/>
              </a:rPr>
              <a:t>Liter</a:t>
            </a:r>
            <a:r>
              <a:rPr lang="en-GB" sz="1600" dirty="0">
                <a:latin typeface="Arial" panose="020B0604020202020204" pitchFamily="34" charset="0"/>
                <a:ea typeface="Times New Roman" panose="02020603050405020304" pitchFamily="18" charset="0"/>
                <a:cs typeface="Times New Roman" panose="02020603050405020304" pitchFamily="18" charset="0"/>
              </a:rPr>
              <a:t> /10 bar H2 Active Target Minutes </a:t>
            </a:r>
            <a:r>
              <a:rPr lang="en-GB" sz="1400" dirty="0">
                <a:latin typeface="Arial" panose="020B0604020202020204" pitchFamily="34" charset="0"/>
                <a:ea typeface="Times New Roman" panose="02020603050405020304" pitchFamily="18" charset="0"/>
                <a:cs typeface="Times New Roman" panose="02020603050405020304" pitchFamily="18" charset="0"/>
              </a:rPr>
              <a:t>Tuesday, 18. </a:t>
            </a:r>
            <a:r>
              <a:rPr lang="en-GB" sz="1400" dirty="0" err="1">
                <a:latin typeface="Arial" panose="020B0604020202020204" pitchFamily="34" charset="0"/>
                <a:ea typeface="Times New Roman" panose="02020603050405020304" pitchFamily="18" charset="0"/>
                <a:cs typeface="Times New Roman" panose="02020603050405020304" pitchFamily="18" charset="0"/>
              </a:rPr>
              <a:t>Dezember</a:t>
            </a:r>
            <a:r>
              <a:rPr lang="en-GB" sz="1400" dirty="0">
                <a:latin typeface="Arial" panose="020B0604020202020204" pitchFamily="34" charset="0"/>
                <a:ea typeface="Times New Roman" panose="02020603050405020304" pitchFamily="18" charset="0"/>
                <a:cs typeface="Times New Roman" panose="02020603050405020304" pitchFamily="18" charset="0"/>
              </a:rPr>
              <a:t> 2018   18:06 participants: A. </a:t>
            </a:r>
            <a:r>
              <a:rPr lang="en-GB" sz="1400" dirty="0" err="1">
                <a:latin typeface="Arial" panose="020B0604020202020204" pitchFamily="34" charset="0"/>
                <a:ea typeface="Times New Roman" panose="02020603050405020304" pitchFamily="18" charset="0"/>
                <a:cs typeface="Times New Roman" panose="02020603050405020304" pitchFamily="18" charset="0"/>
              </a:rPr>
              <a:t>Denig</a:t>
            </a:r>
            <a:r>
              <a:rPr lang="en-GB" sz="1400" dirty="0">
                <a:latin typeface="Arial" panose="020B0604020202020204" pitchFamily="34" charset="0"/>
                <a:ea typeface="Times New Roman" panose="02020603050405020304" pitchFamily="18" charset="0"/>
                <a:cs typeface="Times New Roman" panose="02020603050405020304" pitchFamily="18" charset="0"/>
              </a:rPr>
              <a:t>, L. </a:t>
            </a:r>
            <a:r>
              <a:rPr lang="en-GB" sz="1400" dirty="0" err="1">
                <a:latin typeface="Arial" panose="020B0604020202020204" pitchFamily="34" charset="0"/>
                <a:ea typeface="Times New Roman" panose="02020603050405020304" pitchFamily="18" charset="0"/>
                <a:cs typeface="Times New Roman" panose="02020603050405020304" pitchFamily="18" charset="0"/>
              </a:rPr>
              <a:t>Doria</a:t>
            </a:r>
            <a:r>
              <a:rPr lang="en-GB" sz="1400" dirty="0">
                <a:latin typeface="Arial" panose="020B0604020202020204" pitchFamily="34" charset="0"/>
                <a:ea typeface="Times New Roman" panose="02020603050405020304" pitchFamily="18" charset="0"/>
                <a:cs typeface="Times New Roman" panose="02020603050405020304" pitchFamily="18" charset="0"/>
              </a:rPr>
              <a:t>, Thomas, J. </a:t>
            </a:r>
            <a:r>
              <a:rPr lang="en-GB" sz="1400" dirty="0" err="1">
                <a:latin typeface="Arial" panose="020B0604020202020204" pitchFamily="34" charset="0"/>
                <a:ea typeface="Times New Roman" panose="02020603050405020304" pitchFamily="18" charset="0"/>
                <a:cs typeface="Times New Roman" panose="02020603050405020304" pitchFamily="18" charset="0"/>
              </a:rPr>
              <a:t>Diefenbach</a:t>
            </a:r>
            <a:r>
              <a:rPr lang="en-GB" sz="1400" dirty="0">
                <a:latin typeface="Arial" panose="020B0604020202020204" pitchFamily="34" charset="0"/>
                <a:ea typeface="Times New Roman" panose="02020603050405020304" pitchFamily="18" charset="0"/>
                <a:cs typeface="Times New Roman" panose="02020603050405020304" pitchFamily="18" charset="0"/>
              </a:rPr>
              <a:t>, E. Schilling, V. </a:t>
            </a:r>
            <a:r>
              <a:rPr lang="en-GB" sz="1400" dirty="0" err="1">
                <a:latin typeface="Arial" panose="020B0604020202020204" pitchFamily="34" charset="0"/>
                <a:ea typeface="Times New Roman" panose="02020603050405020304" pitchFamily="18" charset="0"/>
                <a:cs typeface="Times New Roman" panose="02020603050405020304" pitchFamily="18" charset="0"/>
              </a:rPr>
              <a:t>Sokhoyan</a:t>
            </a:r>
            <a:r>
              <a:rPr lang="en-GB" sz="1400" dirty="0">
                <a:latin typeface="Arial" panose="020B0604020202020204" pitchFamily="34" charset="0"/>
                <a:ea typeface="Times New Roman" panose="02020603050405020304" pitchFamily="18" charset="0"/>
                <a:cs typeface="Times New Roman" panose="02020603050405020304" pitchFamily="18" charset="0"/>
              </a:rPr>
              <a:t>, M. </a:t>
            </a:r>
            <a:r>
              <a:rPr lang="en-GB" sz="1400" dirty="0" err="1">
                <a:latin typeface="Arial" panose="020B0604020202020204" pitchFamily="34" charset="0"/>
                <a:ea typeface="Times New Roman" panose="02020603050405020304" pitchFamily="18" charset="0"/>
                <a:cs typeface="Times New Roman" panose="02020603050405020304" pitchFamily="18" charset="0"/>
              </a:rPr>
              <a:t>Ostrick</a:t>
            </a:r>
            <a:r>
              <a:rPr lang="en-GB" sz="1400" dirty="0">
                <a:latin typeface="Arial" panose="020B0604020202020204" pitchFamily="34" charset="0"/>
                <a:ea typeface="Times New Roman" panose="02020603050405020304" pitchFamily="18" charset="0"/>
                <a:cs typeface="Times New Roman" panose="02020603050405020304" pitchFamily="18" charset="0"/>
              </a:rPr>
              <a:t>, W. </a:t>
            </a:r>
            <a:r>
              <a:rPr lang="en-GB" sz="1400" dirty="0" err="1">
                <a:latin typeface="Arial" panose="020B0604020202020204" pitchFamily="34" charset="0"/>
                <a:ea typeface="Times New Roman" panose="02020603050405020304" pitchFamily="18" charset="0"/>
                <a:cs typeface="Times New Roman" panose="02020603050405020304" pitchFamily="18" charset="0"/>
              </a:rPr>
              <a:t>Lauth</a:t>
            </a:r>
            <a:r>
              <a:rPr lang="en-GB" sz="1400" dirty="0">
                <a:latin typeface="Arial" panose="020B0604020202020204" pitchFamily="34" charset="0"/>
                <a:ea typeface="Times New Roman" panose="02020603050405020304" pitchFamily="18"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600" u="sng" dirty="0">
                <a:latin typeface="Arial" panose="020B0604020202020204" pitchFamily="34" charset="0"/>
                <a:ea typeface="Times New Roman" panose="02020603050405020304" pitchFamily="18" charset="0"/>
                <a:cs typeface="Times New Roman" panose="02020603050405020304" pitchFamily="18" charset="0"/>
              </a:rPr>
              <a:t>Absolutely necessary</a:t>
            </a:r>
            <a:r>
              <a:rPr lang="en-GB" sz="1600" dirty="0">
                <a:latin typeface="Arial" panose="020B0604020202020204" pitchFamily="34" charset="0"/>
                <a:ea typeface="Times New Roman" panose="02020603050405020304" pitchFamily="18" charset="0"/>
                <a:cs typeface="Times New Roman" panose="02020603050405020304" pitchFamily="18" charset="0"/>
              </a:rPr>
              <a:t> for all hydrogen run times of A2: </a:t>
            </a: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Replace plastic pipes for H2 exhaust air with metal pipes with explosion-proof fan, possibly use existing Cu pipe for targeted drain.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600" dirty="0">
                <a:latin typeface="Arial" panose="020B0604020202020204" pitchFamily="34" charset="0"/>
                <a:ea typeface="Times New Roman" panose="02020603050405020304" pitchFamily="18" charset="0"/>
                <a:cs typeface="Times New Roman" panose="02020603050405020304" pitchFamily="18" charset="0"/>
              </a:rPr>
              <a:t>When TPC Test St. Petersburg in March 2019 : exhaust air system to be installed on the ceiling</a:t>
            </a: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Tent over experiment (see sketch)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Buffer volume with aperture system, flanges to the MAMI beam line, see sketch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Interlock system in case of accident (Electronic workshop TBE):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at pressure drop, high voltage off, hydrogen sensors, hall ventilation and circulating air cooler off, exhaust air H2 on, valves to close to MAMI, gas purity sensor</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interlock (should be) provided by LBB: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Lighting off, emergency lighting on, horn off, RAS off, crane off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u="sng" dirty="0">
                <a:latin typeface="Arial" panose="020B0604020202020204" pitchFamily="34" charset="0"/>
                <a:ea typeface="Times New Roman" panose="02020603050405020304" pitchFamily="18" charset="0"/>
                <a:cs typeface="Times New Roman" panose="02020603050405020304" pitchFamily="18" charset="0"/>
              </a:rPr>
              <a:t> personal protection:</a:t>
            </a:r>
            <a:r>
              <a:rPr lang="en-GB" sz="1400" dirty="0">
                <a:latin typeface="Arial" panose="020B0604020202020204" pitchFamily="34" charset="0"/>
                <a:ea typeface="Times New Roman" panose="02020603050405020304" pitchFamily="18"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any work on the experiment only without hydrogen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automated emptying (throttled) e.g. via existing copper pipe d = 25mm (green in drawing) filled with N2. Grounding of the Cu tube.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HV can only be switched on if pressure (1 bar) in the TPC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Filling process: only by named people</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Times New Roman" panose="02020603050405020304" pitchFamily="18"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In experiment operation without a beam with hydrogen: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 switch off high voltage (via interlock with entrance door)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 Only named persons (extended group A2)</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 Monitor, slow control with all parameters of the accident case, cameras on mechanical gauges and on chamber</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dirty="0">
                <a:latin typeface="Arial" panose="020B0604020202020204" pitchFamily="34" charset="0"/>
                <a:ea typeface="Calibri" panose="020F0502020204030204" pitchFamily="34"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en-GB" sz="1400" u="sng" dirty="0">
                <a:latin typeface="Arial" panose="020B0604020202020204" pitchFamily="34" charset="0"/>
                <a:ea typeface="Calibri" panose="020F0502020204030204" pitchFamily="34" charset="0"/>
                <a:cs typeface="Times New Roman" panose="02020603050405020304" pitchFamily="18" charset="0"/>
              </a:rPr>
              <a:t>Conclusion:</a:t>
            </a:r>
            <a:r>
              <a:rPr lang="en-GB" sz="1400" dirty="0">
                <a:latin typeface="Arial" panose="020B0604020202020204" pitchFamily="34" charset="0"/>
                <a:ea typeface="Calibri" panose="020F0502020204030204" pitchFamily="34" charset="0"/>
                <a:cs typeface="Times New Roman" panose="02020603050405020304" pitchFamily="18" charset="0"/>
              </a:rPr>
              <a:t> The absolutely necessary devices cannot be completed by March 2019. The beam time in March is to be postponed by one year.   LBB could have laid the new pipes by this time and our workshop would be relieved.  An experiment with He and/or a low hydrogen content could be carried out in March hydrogen.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400" dirty="0"/>
          </a:p>
        </p:txBody>
      </p:sp>
    </p:spTree>
    <p:extLst>
      <p:ext uri="{BB962C8B-B14F-4D97-AF65-F5344CB8AC3E}">
        <p14:creationId xmlns:p14="http://schemas.microsoft.com/office/powerpoint/2010/main" val="3021890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763" y="408112"/>
            <a:ext cx="11522075" cy="1600200"/>
          </a:xfrm>
        </p:spPr>
        <p:txBody>
          <a:bodyPr/>
          <a:lstStyle/>
          <a:p>
            <a:r>
              <a:rPr lang="de-DE" sz="3200" dirty="0"/>
              <a:t>Beryllium </a:t>
            </a:r>
            <a:r>
              <a:rPr lang="de-DE" sz="3200" dirty="0" err="1"/>
              <a:t>window</a:t>
            </a:r>
            <a:r>
              <a:rPr lang="de-DE" sz="3200" dirty="0"/>
              <a:t> 3 mm </a:t>
            </a:r>
            <a:r>
              <a:rPr lang="de-DE" sz="3200" dirty="0" err="1"/>
              <a:t>diam</a:t>
            </a:r>
            <a:r>
              <a:rPr lang="de-DE" sz="3200" dirty="0"/>
              <a:t>. in a </a:t>
            </a:r>
            <a:r>
              <a:rPr lang="de-DE" sz="3200" dirty="0" err="1"/>
              <a:t>long</a:t>
            </a:r>
            <a:r>
              <a:rPr lang="de-DE" sz="3200" dirty="0"/>
              <a:t> </a:t>
            </a:r>
            <a:r>
              <a:rPr lang="de-DE" sz="3200" dirty="0" err="1"/>
              <a:t>channel</a:t>
            </a:r>
            <a:r>
              <a:rPr lang="de-DE" sz="3200" dirty="0"/>
              <a:t> 3 mm, 50 </a:t>
            </a:r>
            <a:r>
              <a:rPr lang="de-DE" sz="3200" dirty="0" err="1"/>
              <a:t>mu</a:t>
            </a:r>
            <a:r>
              <a:rPr lang="de-DE" sz="3200" dirty="0"/>
              <a:t> </a:t>
            </a:r>
            <a:r>
              <a:rPr lang="de-DE" sz="3200" dirty="0" err="1"/>
              <a:t>thickness</a:t>
            </a:r>
            <a:r>
              <a:rPr lang="de-DE" sz="3200" dirty="0"/>
              <a:t>, must </a:t>
            </a:r>
            <a:r>
              <a:rPr lang="de-DE" sz="3200" dirty="0" err="1"/>
              <a:t>be</a:t>
            </a:r>
            <a:r>
              <a:rPr lang="de-DE" sz="3200" dirty="0"/>
              <a:t> testet 30 bar</a:t>
            </a: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0085" y="2243185"/>
            <a:ext cx="11266311" cy="6337300"/>
          </a:xfrm>
        </p:spPr>
      </p:pic>
      <p:sp>
        <p:nvSpPr>
          <p:cNvPr id="8" name="Rechteck 7"/>
          <p:cNvSpPr/>
          <p:nvPr/>
        </p:nvSpPr>
        <p:spPr bwMode="auto">
          <a:xfrm>
            <a:off x="532148" y="2248646"/>
            <a:ext cx="3868959" cy="63373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9" name="Textfeld 8"/>
          <p:cNvSpPr txBox="1"/>
          <p:nvPr/>
        </p:nvSpPr>
        <p:spPr>
          <a:xfrm>
            <a:off x="1180220" y="2820380"/>
            <a:ext cx="2700300" cy="861774"/>
          </a:xfrm>
          <a:prstGeom prst="rect">
            <a:avLst/>
          </a:prstGeom>
          <a:noFill/>
        </p:spPr>
        <p:txBody>
          <a:bodyPr wrap="square" rtlCol="0">
            <a:spAutoFit/>
          </a:bodyPr>
          <a:lstStyle/>
          <a:p>
            <a:r>
              <a:rPr lang="de-DE" dirty="0"/>
              <a:t>Live </a:t>
            </a:r>
            <a:r>
              <a:rPr lang="de-DE" dirty="0" err="1"/>
              <a:t>discussion</a:t>
            </a:r>
            <a:r>
              <a:rPr lang="de-DE" dirty="0"/>
              <a:t> </a:t>
            </a:r>
            <a:r>
              <a:rPr lang="de-DE" dirty="0" err="1"/>
              <a:t>Oct</a:t>
            </a:r>
            <a:r>
              <a:rPr lang="de-DE" dirty="0"/>
              <a:t> 2019</a:t>
            </a:r>
          </a:p>
        </p:txBody>
      </p:sp>
    </p:spTree>
    <p:extLst>
      <p:ext uri="{BB962C8B-B14F-4D97-AF65-F5344CB8AC3E}">
        <p14:creationId xmlns:p14="http://schemas.microsoft.com/office/powerpoint/2010/main" val="404993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44216" y="1668252"/>
            <a:ext cx="11474679" cy="6876764"/>
          </a:xfrm>
          <a:prstGeom prst="rect">
            <a:avLst/>
          </a:prstGeom>
        </p:spPr>
      </p:pic>
      <p:sp>
        <p:nvSpPr>
          <p:cNvPr id="3" name="Titel 1"/>
          <p:cNvSpPr txBox="1">
            <a:spLocks/>
          </p:cNvSpPr>
          <p:nvPr/>
        </p:nvSpPr>
        <p:spPr>
          <a:xfrm>
            <a:off x="639763" y="384175"/>
            <a:ext cx="11522075" cy="1104057"/>
          </a:xfrm>
          <a:prstGeom prst="rect">
            <a:avLst/>
          </a:prstGeom>
        </p:spPr>
        <p:txBody>
          <a:bodyPr/>
          <a:lstStyle>
            <a:lvl1pPr algn="ctr" defTabSz="1279525" rtl="0" eaLnBrk="0" fontAlgn="base" hangingPunct="0">
              <a:spcBef>
                <a:spcPct val="0"/>
              </a:spcBef>
              <a:spcAft>
                <a:spcPct val="0"/>
              </a:spcAft>
              <a:defRPr sz="6100" kern="1200">
                <a:solidFill>
                  <a:schemeClr val="tx2"/>
                </a:solidFill>
                <a:latin typeface="+mj-lt"/>
                <a:ea typeface="+mj-ea"/>
                <a:cs typeface="+mj-cs"/>
              </a:defRPr>
            </a:lvl1pPr>
            <a:lvl2pPr algn="ctr" defTabSz="1279525" rtl="0" eaLnBrk="0" fontAlgn="base" hangingPunct="0">
              <a:spcBef>
                <a:spcPct val="0"/>
              </a:spcBef>
              <a:spcAft>
                <a:spcPct val="0"/>
              </a:spcAft>
              <a:defRPr sz="6100">
                <a:solidFill>
                  <a:schemeClr val="tx2"/>
                </a:solidFill>
                <a:latin typeface="Arial" panose="020B0604020202020204" pitchFamily="34" charset="0"/>
              </a:defRPr>
            </a:lvl2pPr>
            <a:lvl3pPr algn="ctr" defTabSz="1279525" rtl="0" eaLnBrk="0" fontAlgn="base" hangingPunct="0">
              <a:spcBef>
                <a:spcPct val="0"/>
              </a:spcBef>
              <a:spcAft>
                <a:spcPct val="0"/>
              </a:spcAft>
              <a:defRPr sz="6100">
                <a:solidFill>
                  <a:schemeClr val="tx2"/>
                </a:solidFill>
                <a:latin typeface="Arial" panose="020B0604020202020204" pitchFamily="34" charset="0"/>
              </a:defRPr>
            </a:lvl3pPr>
            <a:lvl4pPr algn="ctr" defTabSz="1279525" rtl="0" eaLnBrk="0" fontAlgn="base" hangingPunct="0">
              <a:spcBef>
                <a:spcPct val="0"/>
              </a:spcBef>
              <a:spcAft>
                <a:spcPct val="0"/>
              </a:spcAft>
              <a:defRPr sz="6100">
                <a:solidFill>
                  <a:schemeClr val="tx2"/>
                </a:solidFill>
                <a:latin typeface="Arial" panose="020B0604020202020204" pitchFamily="34" charset="0"/>
              </a:defRPr>
            </a:lvl4pPr>
            <a:lvl5pPr algn="ctr" defTabSz="1279525" rtl="0" eaLnBrk="0" fontAlgn="base" hangingPunct="0">
              <a:spcBef>
                <a:spcPct val="0"/>
              </a:spcBef>
              <a:spcAft>
                <a:spcPct val="0"/>
              </a:spcAft>
              <a:defRPr sz="6100">
                <a:solidFill>
                  <a:schemeClr val="tx2"/>
                </a:solidFill>
                <a:latin typeface="Arial" panose="020B0604020202020204" pitchFamily="34" charset="0"/>
              </a:defRPr>
            </a:lvl5pPr>
            <a:lvl6pPr marL="457200" algn="ctr" defTabSz="1279525" rtl="0" fontAlgn="base">
              <a:spcBef>
                <a:spcPct val="0"/>
              </a:spcBef>
              <a:spcAft>
                <a:spcPct val="0"/>
              </a:spcAft>
              <a:defRPr sz="6100">
                <a:solidFill>
                  <a:schemeClr val="tx2"/>
                </a:solidFill>
                <a:latin typeface="Arial" panose="020B0604020202020204" pitchFamily="34" charset="0"/>
              </a:defRPr>
            </a:lvl6pPr>
            <a:lvl7pPr marL="914400" algn="ctr" defTabSz="1279525" rtl="0" fontAlgn="base">
              <a:spcBef>
                <a:spcPct val="0"/>
              </a:spcBef>
              <a:spcAft>
                <a:spcPct val="0"/>
              </a:spcAft>
              <a:defRPr sz="6100">
                <a:solidFill>
                  <a:schemeClr val="tx2"/>
                </a:solidFill>
                <a:latin typeface="Arial" panose="020B0604020202020204" pitchFamily="34" charset="0"/>
              </a:defRPr>
            </a:lvl7pPr>
            <a:lvl8pPr marL="1371600" algn="ctr" defTabSz="1279525" rtl="0" fontAlgn="base">
              <a:spcBef>
                <a:spcPct val="0"/>
              </a:spcBef>
              <a:spcAft>
                <a:spcPct val="0"/>
              </a:spcAft>
              <a:defRPr sz="6100">
                <a:solidFill>
                  <a:schemeClr val="tx2"/>
                </a:solidFill>
                <a:latin typeface="Arial" panose="020B0604020202020204" pitchFamily="34" charset="0"/>
              </a:defRPr>
            </a:lvl8pPr>
            <a:lvl9pPr marL="1828800" algn="ctr" defTabSz="1279525" rtl="0" fontAlgn="base">
              <a:spcBef>
                <a:spcPct val="0"/>
              </a:spcBef>
              <a:spcAft>
                <a:spcPct val="0"/>
              </a:spcAft>
              <a:defRPr sz="6100">
                <a:solidFill>
                  <a:schemeClr val="tx2"/>
                </a:solidFill>
                <a:latin typeface="Arial" panose="020B0604020202020204" pitchFamily="34" charset="0"/>
              </a:defRPr>
            </a:lvl9pPr>
          </a:lstStyle>
          <a:p>
            <a:r>
              <a:rPr lang="de-DE" sz="3200" dirty="0"/>
              <a:t>Beryllium </a:t>
            </a:r>
            <a:r>
              <a:rPr lang="de-DE" sz="3200" dirty="0" err="1"/>
              <a:t>catcher</a:t>
            </a:r>
            <a:r>
              <a:rPr lang="de-DE" sz="3200" dirty="0"/>
              <a:t>. Pipe </a:t>
            </a:r>
            <a:r>
              <a:rPr lang="de-DE" sz="3200" dirty="0" err="1"/>
              <a:t>to</a:t>
            </a:r>
            <a:r>
              <a:rPr lang="de-DE" sz="3200" dirty="0"/>
              <a:t> </a:t>
            </a:r>
            <a:r>
              <a:rPr lang="de-DE" sz="3200" dirty="0" err="1"/>
              <a:t>the</a:t>
            </a:r>
            <a:r>
              <a:rPr lang="de-DE" sz="3200" dirty="0"/>
              <a:t> </a:t>
            </a:r>
            <a:r>
              <a:rPr lang="de-DE" sz="3200" dirty="0" err="1"/>
              <a:t>roof</a:t>
            </a:r>
            <a:r>
              <a:rPr lang="de-DE" sz="3200" dirty="0"/>
              <a:t> </a:t>
            </a:r>
            <a:r>
              <a:rPr lang="de-DE" sz="3200" dirty="0" err="1"/>
              <a:t>has</a:t>
            </a:r>
            <a:r>
              <a:rPr lang="de-DE" sz="3200" dirty="0"/>
              <a:t> 25 mm, beam </a:t>
            </a:r>
            <a:r>
              <a:rPr lang="de-DE" sz="3200" dirty="0" err="1"/>
              <a:t>pipe</a:t>
            </a:r>
            <a:r>
              <a:rPr lang="de-DE" sz="3200" dirty="0"/>
              <a:t> 3 mm </a:t>
            </a:r>
            <a:r>
              <a:rPr lang="de-DE" sz="3200" dirty="0" err="1"/>
              <a:t>diameter</a:t>
            </a:r>
            <a:r>
              <a:rPr lang="de-DE" sz="3200" dirty="0"/>
              <a:t>. Dynamic </a:t>
            </a:r>
            <a:r>
              <a:rPr lang="de-DE" sz="3200" dirty="0" err="1"/>
              <a:t>pressure</a:t>
            </a:r>
            <a:r>
              <a:rPr lang="de-DE" sz="3200" dirty="0"/>
              <a:t> </a:t>
            </a:r>
            <a:r>
              <a:rPr lang="de-DE" sz="3200" dirty="0" err="1"/>
              <a:t>reduction</a:t>
            </a:r>
            <a:r>
              <a:rPr lang="de-DE" sz="3200" dirty="0"/>
              <a:t>  </a:t>
            </a:r>
          </a:p>
        </p:txBody>
      </p:sp>
      <p:cxnSp>
        <p:nvCxnSpPr>
          <p:cNvPr id="5" name="Gerade Verbindung mit Pfeil 4"/>
          <p:cNvCxnSpPr/>
          <p:nvPr/>
        </p:nvCxnSpPr>
        <p:spPr bwMode="auto">
          <a:xfrm>
            <a:off x="3232448" y="1184275"/>
            <a:ext cx="3384376" cy="206815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63699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a:off x="4400550" y="2146935"/>
            <a:ext cx="13335" cy="1600200"/>
          </a:xfrm>
          <a:prstGeom prst="line">
            <a:avLst/>
          </a:prstGeom>
        </p:spPr>
        <p:style>
          <a:lnRef idx="2">
            <a:schemeClr val="dk1"/>
          </a:lnRef>
          <a:fillRef idx="0">
            <a:schemeClr val="dk1"/>
          </a:fillRef>
          <a:effectRef idx="1">
            <a:schemeClr val="dk1"/>
          </a:effectRef>
          <a:fontRef idx="minor">
            <a:schemeClr val="tx1"/>
          </a:fontRef>
        </p:style>
      </p:cxnSp>
      <p:cxnSp>
        <p:nvCxnSpPr>
          <p:cNvPr id="13" name="Gerader Verbinder 12"/>
          <p:cNvCxnSpPr/>
          <p:nvPr/>
        </p:nvCxnSpPr>
        <p:spPr>
          <a:xfrm flipH="1" flipV="1">
            <a:off x="1640208" y="3703638"/>
            <a:ext cx="2760344" cy="4349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4" name="Gerader Verbinder 13"/>
          <p:cNvCxnSpPr/>
          <p:nvPr/>
        </p:nvCxnSpPr>
        <p:spPr>
          <a:xfrm flipH="1">
            <a:off x="2306957" y="4418395"/>
            <a:ext cx="2106929"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5" name="Gerader Verbinder 14"/>
          <p:cNvCxnSpPr/>
          <p:nvPr/>
        </p:nvCxnSpPr>
        <p:spPr>
          <a:xfrm>
            <a:off x="5240655" y="2133600"/>
            <a:ext cx="42778" cy="3920489"/>
          </a:xfrm>
          <a:prstGeom prst="line">
            <a:avLst/>
          </a:prstGeom>
        </p:spPr>
        <p:style>
          <a:lnRef idx="2">
            <a:schemeClr val="dk1"/>
          </a:lnRef>
          <a:fillRef idx="0">
            <a:schemeClr val="dk1"/>
          </a:fillRef>
          <a:effectRef idx="1">
            <a:schemeClr val="dk1"/>
          </a:effectRef>
          <a:fontRef idx="minor">
            <a:schemeClr val="tx1"/>
          </a:fontRef>
        </p:style>
      </p:cxnSp>
      <p:cxnSp>
        <p:nvCxnSpPr>
          <p:cNvPr id="17" name="Gerader Verbinder 16"/>
          <p:cNvCxnSpPr/>
          <p:nvPr/>
        </p:nvCxnSpPr>
        <p:spPr>
          <a:xfrm>
            <a:off x="4413885" y="4453889"/>
            <a:ext cx="13335" cy="1600200"/>
          </a:xfrm>
          <a:prstGeom prst="line">
            <a:avLst/>
          </a:prstGeom>
        </p:spPr>
        <p:style>
          <a:lnRef idx="2">
            <a:schemeClr val="dk1"/>
          </a:lnRef>
          <a:fillRef idx="0">
            <a:schemeClr val="dk1"/>
          </a:fillRef>
          <a:effectRef idx="1">
            <a:schemeClr val="dk1"/>
          </a:effectRef>
          <a:fontRef idx="minor">
            <a:schemeClr val="tx1"/>
          </a:fontRef>
        </p:style>
      </p:cxnSp>
      <p:sp>
        <p:nvSpPr>
          <p:cNvPr id="36" name="Bogen 35"/>
          <p:cNvSpPr/>
          <p:nvPr/>
        </p:nvSpPr>
        <p:spPr>
          <a:xfrm rot="1016777" flipV="1">
            <a:off x="3124152" y="3172038"/>
            <a:ext cx="1289306" cy="1081947"/>
          </a:xfrm>
          <a:prstGeom prst="arc">
            <a:avLst>
              <a:gd name="adj1" fmla="val 18319159"/>
              <a:gd name="adj2" fmla="val 2156420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625"/>
          </a:p>
        </p:txBody>
      </p:sp>
      <p:sp>
        <p:nvSpPr>
          <p:cNvPr id="46" name="Textfeld 45"/>
          <p:cNvSpPr txBox="1"/>
          <p:nvPr/>
        </p:nvSpPr>
        <p:spPr>
          <a:xfrm>
            <a:off x="4433888" y="5060089"/>
            <a:ext cx="1613535" cy="496290"/>
          </a:xfrm>
          <a:prstGeom prst="rect">
            <a:avLst/>
          </a:prstGeom>
          <a:noFill/>
        </p:spPr>
        <p:txBody>
          <a:bodyPr wrap="square" rtlCol="0">
            <a:spAutoFit/>
          </a:bodyPr>
          <a:lstStyle/>
          <a:p>
            <a:r>
              <a:rPr lang="de-DE" sz="2625" dirty="0"/>
              <a:t>200 bar</a:t>
            </a:r>
          </a:p>
        </p:txBody>
      </p:sp>
      <p:sp>
        <p:nvSpPr>
          <p:cNvPr id="47" name="Textfeld 46"/>
          <p:cNvSpPr txBox="1"/>
          <p:nvPr/>
        </p:nvSpPr>
        <p:spPr>
          <a:xfrm>
            <a:off x="2369648" y="3826011"/>
            <a:ext cx="1613535" cy="496290"/>
          </a:xfrm>
          <a:prstGeom prst="rect">
            <a:avLst/>
          </a:prstGeom>
          <a:noFill/>
        </p:spPr>
        <p:txBody>
          <a:bodyPr wrap="square" rtlCol="0">
            <a:spAutoFit/>
          </a:bodyPr>
          <a:lstStyle/>
          <a:p>
            <a:r>
              <a:rPr lang="de-DE" sz="2625" dirty="0"/>
              <a:t>1,01 bar</a:t>
            </a:r>
          </a:p>
        </p:txBody>
      </p:sp>
      <p:sp>
        <p:nvSpPr>
          <p:cNvPr id="48" name="Textfeld 47"/>
          <p:cNvSpPr txBox="1"/>
          <p:nvPr/>
        </p:nvSpPr>
        <p:spPr>
          <a:xfrm>
            <a:off x="7061084" y="3247430"/>
            <a:ext cx="4567238" cy="1708160"/>
          </a:xfrm>
          <a:prstGeom prst="rect">
            <a:avLst/>
          </a:prstGeom>
          <a:noFill/>
        </p:spPr>
        <p:txBody>
          <a:bodyPr wrap="square" rtlCol="0">
            <a:spAutoFit/>
          </a:bodyPr>
          <a:lstStyle/>
          <a:p>
            <a:r>
              <a:rPr lang="de-DE" sz="2625" dirty="0" err="1"/>
              <a:t>second</a:t>
            </a:r>
            <a:r>
              <a:rPr lang="de-DE" sz="2625" dirty="0"/>
              <a:t> </a:t>
            </a:r>
            <a:r>
              <a:rPr lang="de-DE" sz="2625" dirty="0" err="1"/>
              <a:t>hazard</a:t>
            </a:r>
            <a:r>
              <a:rPr lang="de-DE" sz="2625" dirty="0"/>
              <a:t>: hydrogen </a:t>
            </a:r>
            <a:r>
              <a:rPr lang="de-DE" sz="2625" dirty="0" err="1"/>
              <a:t>content</a:t>
            </a:r>
            <a:r>
              <a:rPr lang="de-DE" sz="2625" dirty="0"/>
              <a:t> in </a:t>
            </a:r>
            <a:r>
              <a:rPr lang="de-DE" sz="2625" dirty="0" err="1"/>
              <a:t>tent</a:t>
            </a:r>
            <a:r>
              <a:rPr lang="de-DE" sz="2625" dirty="0"/>
              <a:t> </a:t>
            </a:r>
            <a:r>
              <a:rPr lang="de-DE" sz="2625" dirty="0" err="1"/>
              <a:t>or</a:t>
            </a:r>
            <a:r>
              <a:rPr lang="de-DE" sz="2625" dirty="0"/>
              <a:t> hall </a:t>
            </a:r>
            <a:r>
              <a:rPr lang="de-DE" sz="2625" dirty="0" err="1"/>
              <a:t>air</a:t>
            </a:r>
            <a:r>
              <a:rPr lang="de-DE" sz="2625" dirty="0"/>
              <a:t> &gt; 1 %, </a:t>
            </a:r>
            <a:r>
              <a:rPr lang="de-DE" sz="2625" dirty="0" err="1"/>
              <a:t>safety</a:t>
            </a:r>
            <a:r>
              <a:rPr lang="de-DE" sz="2625" dirty="0"/>
              <a:t> </a:t>
            </a:r>
            <a:r>
              <a:rPr lang="de-DE" sz="2625" dirty="0" err="1"/>
              <a:t>fan</a:t>
            </a:r>
            <a:r>
              <a:rPr lang="de-DE" sz="2625" dirty="0"/>
              <a:t> </a:t>
            </a:r>
            <a:r>
              <a:rPr lang="de-DE" sz="2625" dirty="0" err="1"/>
              <a:t>starts</a:t>
            </a:r>
            <a:r>
              <a:rPr lang="de-DE" sz="2625" dirty="0"/>
              <a:t> </a:t>
            </a:r>
            <a:r>
              <a:rPr lang="de-DE" sz="2625" dirty="0" err="1"/>
              <a:t>running</a:t>
            </a:r>
            <a:r>
              <a:rPr lang="de-DE" sz="2625" dirty="0"/>
              <a:t> </a:t>
            </a:r>
            <a:r>
              <a:rPr lang="de-DE" sz="2625" dirty="0" err="1"/>
              <a:t>and</a:t>
            </a:r>
            <a:r>
              <a:rPr lang="de-DE" sz="2625" dirty="0"/>
              <a:t> </a:t>
            </a:r>
            <a:r>
              <a:rPr lang="de-DE" sz="2625" dirty="0" err="1"/>
              <a:t>presses</a:t>
            </a:r>
            <a:r>
              <a:rPr lang="de-DE" sz="2625" dirty="0"/>
              <a:t> </a:t>
            </a:r>
            <a:r>
              <a:rPr lang="de-DE" sz="2625" dirty="0" err="1"/>
              <a:t>flap</a:t>
            </a:r>
            <a:r>
              <a:rPr lang="de-DE" sz="2625" dirty="0"/>
              <a:t> </a:t>
            </a:r>
            <a:r>
              <a:rPr lang="de-DE" sz="2625" dirty="0" err="1"/>
              <a:t>to</a:t>
            </a:r>
            <a:r>
              <a:rPr lang="de-DE" sz="2625" dirty="0"/>
              <a:t> </a:t>
            </a:r>
            <a:r>
              <a:rPr lang="de-DE" sz="2625" dirty="0" err="1"/>
              <a:t>the</a:t>
            </a:r>
            <a:r>
              <a:rPr lang="de-DE" sz="2625" dirty="0"/>
              <a:t> </a:t>
            </a:r>
            <a:r>
              <a:rPr lang="de-DE" sz="2625" dirty="0" err="1"/>
              <a:t>right</a:t>
            </a:r>
            <a:r>
              <a:rPr lang="de-DE" sz="2625" dirty="0"/>
              <a:t> </a:t>
            </a:r>
          </a:p>
        </p:txBody>
      </p:sp>
      <p:sp>
        <p:nvSpPr>
          <p:cNvPr id="50" name="Ellipse 49"/>
          <p:cNvSpPr/>
          <p:nvPr/>
        </p:nvSpPr>
        <p:spPr>
          <a:xfrm>
            <a:off x="530067" y="3673897"/>
            <a:ext cx="1766888" cy="201971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de-DE" sz="2625"/>
          </a:p>
        </p:txBody>
      </p:sp>
      <p:sp>
        <p:nvSpPr>
          <p:cNvPr id="54" name="Bogen 53"/>
          <p:cNvSpPr/>
          <p:nvPr/>
        </p:nvSpPr>
        <p:spPr>
          <a:xfrm>
            <a:off x="1035439" y="4678600"/>
            <a:ext cx="1013460" cy="900425"/>
          </a:xfrm>
          <a:prstGeom prst="arc">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625"/>
          </a:p>
        </p:txBody>
      </p:sp>
      <p:sp>
        <p:nvSpPr>
          <p:cNvPr id="56" name="Bogen 55"/>
          <p:cNvSpPr/>
          <p:nvPr/>
        </p:nvSpPr>
        <p:spPr>
          <a:xfrm rot="11132630">
            <a:off x="906780" y="3736478"/>
            <a:ext cx="1013460" cy="900425"/>
          </a:xfrm>
          <a:prstGeom prst="arc">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625"/>
          </a:p>
        </p:txBody>
      </p:sp>
      <p:sp>
        <p:nvSpPr>
          <p:cNvPr id="57" name="Bogen 56"/>
          <p:cNvSpPr/>
          <p:nvPr/>
        </p:nvSpPr>
        <p:spPr>
          <a:xfrm rot="16795790">
            <a:off x="1414629" y="4136632"/>
            <a:ext cx="1013460" cy="900425"/>
          </a:xfrm>
          <a:prstGeom prst="arc">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625"/>
          </a:p>
        </p:txBody>
      </p:sp>
      <p:sp>
        <p:nvSpPr>
          <p:cNvPr id="58" name="Bogen 57"/>
          <p:cNvSpPr/>
          <p:nvPr/>
        </p:nvSpPr>
        <p:spPr>
          <a:xfrm rot="5400000">
            <a:off x="487074" y="4436261"/>
            <a:ext cx="1013460" cy="900425"/>
          </a:xfrm>
          <a:prstGeom prst="arc">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625"/>
          </a:p>
        </p:txBody>
      </p:sp>
      <p:sp>
        <p:nvSpPr>
          <p:cNvPr id="19" name="Textfeld 18"/>
          <p:cNvSpPr txBox="1"/>
          <p:nvPr/>
        </p:nvSpPr>
        <p:spPr>
          <a:xfrm>
            <a:off x="7052917" y="1233354"/>
            <a:ext cx="4567238" cy="1304203"/>
          </a:xfrm>
          <a:prstGeom prst="rect">
            <a:avLst/>
          </a:prstGeom>
          <a:noFill/>
        </p:spPr>
        <p:txBody>
          <a:bodyPr wrap="square" rtlCol="0">
            <a:spAutoFit/>
          </a:bodyPr>
          <a:lstStyle/>
          <a:p>
            <a:r>
              <a:rPr lang="de-DE" sz="2625" dirty="0" err="1"/>
              <a:t>explosion</a:t>
            </a:r>
            <a:r>
              <a:rPr lang="de-DE" sz="2625" dirty="0"/>
              <a:t> </a:t>
            </a:r>
            <a:r>
              <a:rPr lang="de-DE" sz="2625" dirty="0" err="1"/>
              <a:t>inside</a:t>
            </a:r>
            <a:r>
              <a:rPr lang="de-DE" sz="2625" dirty="0"/>
              <a:t> </a:t>
            </a:r>
            <a:r>
              <a:rPr lang="de-DE" sz="2625" dirty="0" err="1"/>
              <a:t>the</a:t>
            </a:r>
            <a:r>
              <a:rPr lang="de-DE" sz="2625" dirty="0"/>
              <a:t> </a:t>
            </a:r>
            <a:r>
              <a:rPr lang="de-DE" sz="2625" dirty="0" err="1"/>
              <a:t>chamber</a:t>
            </a:r>
            <a:r>
              <a:rPr lang="de-DE" sz="2625" dirty="0"/>
              <a:t>: </a:t>
            </a:r>
            <a:r>
              <a:rPr lang="de-DE" sz="2625" dirty="0" err="1"/>
              <a:t>exhaust</a:t>
            </a:r>
            <a:r>
              <a:rPr lang="de-DE" sz="2625" dirty="0"/>
              <a:t> </a:t>
            </a:r>
            <a:r>
              <a:rPr lang="de-DE" sz="2625" dirty="0" err="1"/>
              <a:t>is</a:t>
            </a:r>
            <a:r>
              <a:rPr lang="de-DE" sz="2625" dirty="0"/>
              <a:t> open </a:t>
            </a:r>
            <a:r>
              <a:rPr lang="de-DE" sz="2625" dirty="0" err="1"/>
              <a:t>for</a:t>
            </a:r>
            <a:r>
              <a:rPr lang="de-DE" sz="2625" dirty="0"/>
              <a:t> </a:t>
            </a:r>
            <a:r>
              <a:rPr lang="de-DE" sz="2625" dirty="0" err="1"/>
              <a:t>explosions</a:t>
            </a:r>
            <a:r>
              <a:rPr lang="de-DE" sz="2625" dirty="0"/>
              <a:t>. </a:t>
            </a:r>
          </a:p>
        </p:txBody>
      </p:sp>
      <p:sp>
        <p:nvSpPr>
          <p:cNvPr id="24" name="Textfeld 23"/>
          <p:cNvSpPr txBox="1"/>
          <p:nvPr/>
        </p:nvSpPr>
        <p:spPr>
          <a:xfrm>
            <a:off x="7029710" y="5474386"/>
            <a:ext cx="4693700" cy="2112117"/>
          </a:xfrm>
          <a:prstGeom prst="rect">
            <a:avLst/>
          </a:prstGeom>
          <a:noFill/>
        </p:spPr>
        <p:txBody>
          <a:bodyPr wrap="square" rtlCol="0">
            <a:spAutoFit/>
          </a:bodyPr>
          <a:lstStyle/>
          <a:p>
            <a:r>
              <a:rPr lang="de-DE" sz="2625" dirty="0" err="1"/>
              <a:t>if</a:t>
            </a:r>
            <a:r>
              <a:rPr lang="de-DE" sz="2625" dirty="0"/>
              <a:t> </a:t>
            </a:r>
            <a:r>
              <a:rPr lang="de-DE" sz="2625" dirty="0" err="1"/>
              <a:t>explosion</a:t>
            </a:r>
            <a:r>
              <a:rPr lang="de-DE" sz="2625" dirty="0"/>
              <a:t> </a:t>
            </a:r>
            <a:r>
              <a:rPr lang="de-DE" sz="2625" dirty="0" err="1"/>
              <a:t>occurs</a:t>
            </a:r>
            <a:r>
              <a:rPr lang="de-DE" sz="2625" dirty="0"/>
              <a:t> </a:t>
            </a:r>
            <a:r>
              <a:rPr lang="de-DE" sz="2625" dirty="0" err="1"/>
              <a:t>from</a:t>
            </a:r>
            <a:r>
              <a:rPr lang="de-DE" sz="2625" dirty="0"/>
              <a:t> </a:t>
            </a:r>
            <a:r>
              <a:rPr lang="de-DE" sz="2625" dirty="0" err="1"/>
              <a:t>inside</a:t>
            </a:r>
            <a:r>
              <a:rPr lang="de-DE" sz="2625" dirty="0"/>
              <a:t> TPC </a:t>
            </a:r>
            <a:r>
              <a:rPr lang="de-DE" sz="2625" dirty="0" err="1"/>
              <a:t>the</a:t>
            </a:r>
            <a:r>
              <a:rPr lang="de-DE" sz="2625" dirty="0"/>
              <a:t> </a:t>
            </a:r>
            <a:r>
              <a:rPr lang="de-DE" sz="2625" dirty="0" err="1"/>
              <a:t>taggerhall</a:t>
            </a:r>
            <a:r>
              <a:rPr lang="de-DE" sz="2625" dirty="0"/>
              <a:t> </a:t>
            </a:r>
            <a:r>
              <a:rPr lang="de-DE" sz="2625" dirty="0" err="1"/>
              <a:t>is</a:t>
            </a:r>
            <a:r>
              <a:rPr lang="de-DE" sz="2625" dirty="0"/>
              <a:t> </a:t>
            </a:r>
            <a:r>
              <a:rPr lang="de-DE" sz="2625" dirty="0" err="1"/>
              <a:t>always</a:t>
            </a:r>
            <a:r>
              <a:rPr lang="de-DE" sz="2625"/>
              <a:t> saved</a:t>
            </a:r>
            <a:r>
              <a:rPr lang="de-DE" sz="2625" dirty="0"/>
              <a:t> </a:t>
            </a:r>
            <a:r>
              <a:rPr lang="de-DE" sz="2625" dirty="0" err="1"/>
              <a:t>by</a:t>
            </a:r>
            <a:r>
              <a:rPr lang="de-DE" sz="2625" dirty="0"/>
              <a:t> </a:t>
            </a:r>
            <a:r>
              <a:rPr lang="de-DE" sz="2625" dirty="0" err="1"/>
              <a:t>the</a:t>
            </a:r>
            <a:r>
              <a:rPr lang="de-DE" sz="2625" dirty="0"/>
              <a:t> </a:t>
            </a:r>
            <a:r>
              <a:rPr lang="de-DE" sz="2625" dirty="0" err="1"/>
              <a:t>set</a:t>
            </a:r>
            <a:r>
              <a:rPr lang="de-DE" sz="2625" dirty="0"/>
              <a:t> back </a:t>
            </a:r>
            <a:r>
              <a:rPr lang="de-DE" sz="2625" dirty="0" err="1"/>
              <a:t>flap</a:t>
            </a:r>
            <a:r>
              <a:rPr lang="de-DE" sz="2625" dirty="0"/>
              <a:t> „Rückschlagklappe“ </a:t>
            </a:r>
          </a:p>
          <a:p>
            <a:endParaRPr lang="de-DE" sz="2625" dirty="0"/>
          </a:p>
        </p:txBody>
      </p:sp>
      <p:cxnSp>
        <p:nvCxnSpPr>
          <p:cNvPr id="25" name="Gerader Verbinder 24"/>
          <p:cNvCxnSpPr/>
          <p:nvPr/>
        </p:nvCxnSpPr>
        <p:spPr>
          <a:xfrm>
            <a:off x="3830301" y="3774063"/>
            <a:ext cx="33160" cy="531252"/>
          </a:xfrm>
          <a:prstGeom prst="line">
            <a:avLst/>
          </a:prstGeom>
        </p:spPr>
        <p:style>
          <a:lnRef idx="3">
            <a:schemeClr val="dk1"/>
          </a:lnRef>
          <a:fillRef idx="0">
            <a:schemeClr val="dk1"/>
          </a:fillRef>
          <a:effectRef idx="2">
            <a:schemeClr val="dk1"/>
          </a:effectRef>
          <a:fontRef idx="minor">
            <a:schemeClr val="tx1"/>
          </a:fontRef>
        </p:style>
      </p:cxnSp>
      <p:sp>
        <p:nvSpPr>
          <p:cNvPr id="10" name="Rechteck 9"/>
          <p:cNvSpPr/>
          <p:nvPr/>
        </p:nvSpPr>
        <p:spPr bwMode="auto">
          <a:xfrm>
            <a:off x="3708642" y="4271662"/>
            <a:ext cx="91054" cy="13722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cxnSp>
        <p:nvCxnSpPr>
          <p:cNvPr id="30" name="Gerader Verbinder 29"/>
          <p:cNvCxnSpPr/>
          <p:nvPr/>
        </p:nvCxnSpPr>
        <p:spPr>
          <a:xfrm flipV="1">
            <a:off x="1181029" y="4702470"/>
            <a:ext cx="0" cy="170781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2" name="Gerader Verbinder 31"/>
          <p:cNvCxnSpPr/>
          <p:nvPr/>
        </p:nvCxnSpPr>
        <p:spPr>
          <a:xfrm flipH="1" flipV="1">
            <a:off x="1699146" y="4686808"/>
            <a:ext cx="60244" cy="172348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0" name="Ellipse 19"/>
          <p:cNvSpPr/>
          <p:nvPr/>
        </p:nvSpPr>
        <p:spPr bwMode="auto">
          <a:xfrm>
            <a:off x="1181029" y="4419630"/>
            <a:ext cx="518116" cy="504056"/>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26" name="Freihandform 25"/>
          <p:cNvSpPr/>
          <p:nvPr/>
        </p:nvSpPr>
        <p:spPr bwMode="auto">
          <a:xfrm>
            <a:off x="1181027" y="6330915"/>
            <a:ext cx="577135" cy="89107"/>
          </a:xfrm>
          <a:custGeom>
            <a:avLst/>
            <a:gdLst>
              <a:gd name="connsiteX0" fmla="*/ 0 w 554402"/>
              <a:gd name="connsiteY0" fmla="*/ 79373 h 79373"/>
              <a:gd name="connsiteX1" fmla="*/ 554181 w 554402"/>
              <a:gd name="connsiteY1" fmla="*/ 60900 h 79373"/>
            </a:gdLst>
            <a:ahLst/>
            <a:cxnLst>
              <a:cxn ang="0">
                <a:pos x="connsiteX0" y="connsiteY0"/>
              </a:cxn>
              <a:cxn ang="0">
                <a:pos x="connsiteX1" y="connsiteY1"/>
              </a:cxn>
            </a:cxnLst>
            <a:rect l="l" t="t" r="r" b="b"/>
            <a:pathLst>
              <a:path w="554402" h="79373">
                <a:moveTo>
                  <a:pt x="0" y="79373"/>
                </a:moveTo>
                <a:cubicBezTo>
                  <a:pt x="281709" y="13948"/>
                  <a:pt x="563418" y="-51476"/>
                  <a:pt x="554181" y="6090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1" name="Freihandform 40"/>
          <p:cNvSpPr/>
          <p:nvPr/>
        </p:nvSpPr>
        <p:spPr bwMode="auto">
          <a:xfrm rot="10633543">
            <a:off x="1182846" y="6427423"/>
            <a:ext cx="577135" cy="89107"/>
          </a:xfrm>
          <a:custGeom>
            <a:avLst/>
            <a:gdLst>
              <a:gd name="connsiteX0" fmla="*/ 0 w 554402"/>
              <a:gd name="connsiteY0" fmla="*/ 79373 h 79373"/>
              <a:gd name="connsiteX1" fmla="*/ 554181 w 554402"/>
              <a:gd name="connsiteY1" fmla="*/ 60900 h 79373"/>
            </a:gdLst>
            <a:ahLst/>
            <a:cxnLst>
              <a:cxn ang="0">
                <a:pos x="connsiteX0" y="connsiteY0"/>
              </a:cxn>
              <a:cxn ang="0">
                <a:pos x="connsiteX1" y="connsiteY1"/>
              </a:cxn>
            </a:cxnLst>
            <a:rect l="l" t="t" r="r" b="b"/>
            <a:pathLst>
              <a:path w="554402" h="79373">
                <a:moveTo>
                  <a:pt x="0" y="79373"/>
                </a:moveTo>
                <a:cubicBezTo>
                  <a:pt x="281709" y="13948"/>
                  <a:pt x="563418" y="-51476"/>
                  <a:pt x="554181" y="6090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28" name="Pfeil nach rechts 27"/>
          <p:cNvSpPr/>
          <p:nvPr/>
        </p:nvSpPr>
        <p:spPr bwMode="auto">
          <a:xfrm rot="16200000">
            <a:off x="1202040" y="6553866"/>
            <a:ext cx="596658" cy="23986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3" name="Pfeil nach rechts 42"/>
          <p:cNvSpPr/>
          <p:nvPr/>
        </p:nvSpPr>
        <p:spPr bwMode="auto">
          <a:xfrm rot="16200000">
            <a:off x="11103436" y="4198019"/>
            <a:ext cx="319079" cy="14728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44" name="Pfeil nach rechts 43"/>
          <p:cNvSpPr/>
          <p:nvPr/>
        </p:nvSpPr>
        <p:spPr bwMode="auto">
          <a:xfrm rot="16200000">
            <a:off x="4383508" y="6112391"/>
            <a:ext cx="968533" cy="10441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51" name="Pfeil nach rechts 50"/>
          <p:cNvSpPr/>
          <p:nvPr/>
        </p:nvSpPr>
        <p:spPr bwMode="auto">
          <a:xfrm rot="16200000">
            <a:off x="9930980" y="1940710"/>
            <a:ext cx="968533" cy="10441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31" name="Titel 1"/>
          <p:cNvSpPr txBox="1">
            <a:spLocks/>
          </p:cNvSpPr>
          <p:nvPr/>
        </p:nvSpPr>
        <p:spPr bwMode="auto">
          <a:xfrm>
            <a:off x="639763" y="384175"/>
            <a:ext cx="7381217" cy="83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7993" tIns="63997" rIns="127993" bIns="63997" numCol="1" anchor="b" anchorCtr="0" compatLnSpc="1">
            <a:prstTxWarp prst="textNoShape">
              <a:avLst/>
            </a:prstTxWarp>
          </a:bodyPr>
          <a:lstStyle>
            <a:lvl1pPr algn="ctr" defTabSz="1279525" rtl="0" eaLnBrk="0" fontAlgn="base" hangingPunct="0">
              <a:spcBef>
                <a:spcPct val="0"/>
              </a:spcBef>
              <a:spcAft>
                <a:spcPct val="0"/>
              </a:spcAft>
              <a:defRPr sz="6000" kern="1200">
                <a:solidFill>
                  <a:schemeClr val="tx2"/>
                </a:solidFill>
                <a:latin typeface="+mj-lt"/>
                <a:ea typeface="+mj-ea"/>
                <a:cs typeface="+mj-cs"/>
              </a:defRPr>
            </a:lvl1pPr>
            <a:lvl2pPr algn="ctr" defTabSz="1279525" rtl="0" eaLnBrk="0" fontAlgn="base" hangingPunct="0">
              <a:spcBef>
                <a:spcPct val="0"/>
              </a:spcBef>
              <a:spcAft>
                <a:spcPct val="0"/>
              </a:spcAft>
              <a:defRPr sz="6100">
                <a:solidFill>
                  <a:schemeClr val="tx2"/>
                </a:solidFill>
                <a:latin typeface="Arial" panose="020B0604020202020204" pitchFamily="34" charset="0"/>
              </a:defRPr>
            </a:lvl2pPr>
            <a:lvl3pPr algn="ctr" defTabSz="1279525" rtl="0" eaLnBrk="0" fontAlgn="base" hangingPunct="0">
              <a:spcBef>
                <a:spcPct val="0"/>
              </a:spcBef>
              <a:spcAft>
                <a:spcPct val="0"/>
              </a:spcAft>
              <a:defRPr sz="6100">
                <a:solidFill>
                  <a:schemeClr val="tx2"/>
                </a:solidFill>
                <a:latin typeface="Arial" panose="020B0604020202020204" pitchFamily="34" charset="0"/>
              </a:defRPr>
            </a:lvl3pPr>
            <a:lvl4pPr algn="ctr" defTabSz="1279525" rtl="0" eaLnBrk="0" fontAlgn="base" hangingPunct="0">
              <a:spcBef>
                <a:spcPct val="0"/>
              </a:spcBef>
              <a:spcAft>
                <a:spcPct val="0"/>
              </a:spcAft>
              <a:defRPr sz="6100">
                <a:solidFill>
                  <a:schemeClr val="tx2"/>
                </a:solidFill>
                <a:latin typeface="Arial" panose="020B0604020202020204" pitchFamily="34" charset="0"/>
              </a:defRPr>
            </a:lvl4pPr>
            <a:lvl5pPr algn="ctr" defTabSz="1279525" rtl="0" eaLnBrk="0" fontAlgn="base" hangingPunct="0">
              <a:spcBef>
                <a:spcPct val="0"/>
              </a:spcBef>
              <a:spcAft>
                <a:spcPct val="0"/>
              </a:spcAft>
              <a:defRPr sz="6100">
                <a:solidFill>
                  <a:schemeClr val="tx2"/>
                </a:solidFill>
                <a:latin typeface="Arial" panose="020B0604020202020204" pitchFamily="34" charset="0"/>
              </a:defRPr>
            </a:lvl5pPr>
            <a:lvl6pPr marL="457200" algn="ctr" defTabSz="1279525" rtl="0" fontAlgn="base">
              <a:spcBef>
                <a:spcPct val="0"/>
              </a:spcBef>
              <a:spcAft>
                <a:spcPct val="0"/>
              </a:spcAft>
              <a:defRPr sz="6100">
                <a:solidFill>
                  <a:schemeClr val="tx2"/>
                </a:solidFill>
                <a:latin typeface="Arial" panose="020B0604020202020204" pitchFamily="34" charset="0"/>
              </a:defRPr>
            </a:lvl6pPr>
            <a:lvl7pPr marL="914400" algn="ctr" defTabSz="1279525" rtl="0" fontAlgn="base">
              <a:spcBef>
                <a:spcPct val="0"/>
              </a:spcBef>
              <a:spcAft>
                <a:spcPct val="0"/>
              </a:spcAft>
              <a:defRPr sz="6100">
                <a:solidFill>
                  <a:schemeClr val="tx2"/>
                </a:solidFill>
                <a:latin typeface="Arial" panose="020B0604020202020204" pitchFamily="34" charset="0"/>
              </a:defRPr>
            </a:lvl7pPr>
            <a:lvl8pPr marL="1371600" algn="ctr" defTabSz="1279525" rtl="0" fontAlgn="base">
              <a:spcBef>
                <a:spcPct val="0"/>
              </a:spcBef>
              <a:spcAft>
                <a:spcPct val="0"/>
              </a:spcAft>
              <a:defRPr sz="6100">
                <a:solidFill>
                  <a:schemeClr val="tx2"/>
                </a:solidFill>
                <a:latin typeface="Arial" panose="020B0604020202020204" pitchFamily="34" charset="0"/>
              </a:defRPr>
            </a:lvl8pPr>
            <a:lvl9pPr marL="1828800" algn="ctr" defTabSz="1279525" rtl="0" fontAlgn="base">
              <a:spcBef>
                <a:spcPct val="0"/>
              </a:spcBef>
              <a:spcAft>
                <a:spcPct val="0"/>
              </a:spcAft>
              <a:defRPr sz="6100">
                <a:solidFill>
                  <a:schemeClr val="tx2"/>
                </a:solidFill>
                <a:latin typeface="Arial" panose="020B0604020202020204" pitchFamily="34" charset="0"/>
              </a:defRPr>
            </a:lvl9pPr>
          </a:lstStyle>
          <a:p>
            <a:r>
              <a:rPr lang="de-DE" sz="4000" dirty="0"/>
              <a:t> I Tube </a:t>
            </a:r>
          </a:p>
        </p:txBody>
      </p:sp>
    </p:spTree>
    <p:extLst>
      <p:ext uri="{BB962C8B-B14F-4D97-AF65-F5344CB8AC3E}">
        <p14:creationId xmlns:p14="http://schemas.microsoft.com/office/powerpoint/2010/main" val="1484876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203922" y="770013"/>
            <a:ext cx="12393755" cy="8021169"/>
          </a:xfrm>
          <a:prstGeom prst="rect">
            <a:avLst/>
          </a:prstGeom>
        </p:spPr>
      </p:pic>
      <p:sp>
        <p:nvSpPr>
          <p:cNvPr id="6" name="Textfeld 5"/>
          <p:cNvSpPr txBox="1"/>
          <p:nvPr/>
        </p:nvSpPr>
        <p:spPr>
          <a:xfrm>
            <a:off x="642013" y="7283077"/>
            <a:ext cx="3636404" cy="477054"/>
          </a:xfrm>
          <a:prstGeom prst="rect">
            <a:avLst/>
          </a:prstGeom>
          <a:noFill/>
        </p:spPr>
        <p:txBody>
          <a:bodyPr wrap="square" rtlCol="0">
            <a:spAutoFit/>
          </a:bodyPr>
          <a:lstStyle/>
          <a:p>
            <a:r>
              <a:rPr lang="de-DE" dirty="0"/>
              <a:t>find TPC      !  </a:t>
            </a:r>
          </a:p>
        </p:txBody>
      </p:sp>
      <p:sp>
        <p:nvSpPr>
          <p:cNvPr id="7" name="Textfeld 6"/>
          <p:cNvSpPr txBox="1"/>
          <p:nvPr/>
        </p:nvSpPr>
        <p:spPr>
          <a:xfrm flipH="1">
            <a:off x="9317124" y="8144851"/>
            <a:ext cx="2953123" cy="646331"/>
          </a:xfrm>
          <a:prstGeom prst="rect">
            <a:avLst/>
          </a:prstGeom>
          <a:noFill/>
        </p:spPr>
        <p:txBody>
          <a:bodyPr wrap="square" rtlCol="0">
            <a:spAutoFit/>
          </a:bodyPr>
          <a:lstStyle/>
          <a:p>
            <a:r>
              <a:rPr lang="de-DE" sz="1200" dirty="0"/>
              <a:t>Floor </a:t>
            </a:r>
            <a:r>
              <a:rPr lang="de-DE" sz="1200" dirty="0" err="1"/>
              <a:t>map</a:t>
            </a:r>
            <a:r>
              <a:rPr lang="de-DE" sz="1200" dirty="0"/>
              <a:t> </a:t>
            </a:r>
            <a:r>
              <a:rPr lang="de-DE" sz="1200" dirty="0" err="1"/>
              <a:t>courtesy</a:t>
            </a:r>
            <a:r>
              <a:rPr lang="de-DE" sz="1200" dirty="0"/>
              <a:t> </a:t>
            </a:r>
            <a:r>
              <a:rPr lang="de-DE" sz="1200" dirty="0" err="1"/>
              <a:t>Merkel,Thomas</a:t>
            </a:r>
            <a:r>
              <a:rPr lang="de-DE" sz="1200" dirty="0"/>
              <a:t>, </a:t>
            </a:r>
            <a:r>
              <a:rPr lang="de-DE" sz="1200" dirty="0" err="1"/>
              <a:t>some</a:t>
            </a:r>
            <a:r>
              <a:rPr lang="de-DE" sz="1200" dirty="0"/>
              <a:t> </a:t>
            </a:r>
            <a:r>
              <a:rPr lang="de-DE" sz="1200" dirty="0" err="1"/>
              <a:t>adds</a:t>
            </a:r>
            <a:r>
              <a:rPr lang="de-DE" sz="1200" dirty="0"/>
              <a:t> MESA + MAMI Beam  Schilling</a:t>
            </a:r>
          </a:p>
        </p:txBody>
      </p:sp>
      <p:sp>
        <p:nvSpPr>
          <p:cNvPr id="5" name="Rechteck 4"/>
          <p:cNvSpPr/>
          <p:nvPr/>
        </p:nvSpPr>
        <p:spPr bwMode="auto">
          <a:xfrm rot="20932324">
            <a:off x="5928780" y="3096819"/>
            <a:ext cx="288032" cy="36004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8" name="Rechteck 7"/>
          <p:cNvSpPr/>
          <p:nvPr/>
        </p:nvSpPr>
        <p:spPr bwMode="auto">
          <a:xfrm rot="20932324">
            <a:off x="2076352" y="7307487"/>
            <a:ext cx="288032" cy="36004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11" name="Rechteck 10"/>
          <p:cNvSpPr/>
          <p:nvPr/>
        </p:nvSpPr>
        <p:spPr bwMode="auto">
          <a:xfrm rot="16200000">
            <a:off x="5932945" y="1368235"/>
            <a:ext cx="288032" cy="343777"/>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
        <p:nvSpPr>
          <p:cNvPr id="13" name="Textfeld 12"/>
          <p:cNvSpPr txBox="1"/>
          <p:nvPr/>
        </p:nvSpPr>
        <p:spPr>
          <a:xfrm>
            <a:off x="5608712" y="1656712"/>
            <a:ext cx="864096" cy="369332"/>
          </a:xfrm>
          <a:prstGeom prst="rect">
            <a:avLst/>
          </a:prstGeom>
          <a:noFill/>
        </p:spPr>
        <p:txBody>
          <a:bodyPr wrap="square" rtlCol="0">
            <a:spAutoFit/>
          </a:bodyPr>
          <a:lstStyle/>
          <a:p>
            <a:r>
              <a:rPr lang="de-DE" sz="1800" dirty="0"/>
              <a:t>No H2</a:t>
            </a:r>
          </a:p>
        </p:txBody>
      </p:sp>
      <p:sp>
        <p:nvSpPr>
          <p:cNvPr id="14" name="Textfeld 13"/>
          <p:cNvSpPr txBox="1"/>
          <p:nvPr/>
        </p:nvSpPr>
        <p:spPr>
          <a:xfrm>
            <a:off x="566076" y="750438"/>
            <a:ext cx="3660690" cy="2400657"/>
          </a:xfrm>
          <a:prstGeom prst="rect">
            <a:avLst/>
          </a:prstGeom>
          <a:solidFill>
            <a:schemeClr val="accent3"/>
          </a:solidFill>
          <a:ln>
            <a:solidFill>
              <a:schemeClr val="bg1"/>
            </a:solidFill>
          </a:ln>
        </p:spPr>
        <p:txBody>
          <a:bodyPr wrap="square" rtlCol="0">
            <a:spAutoFit/>
          </a:bodyPr>
          <a:lstStyle/>
          <a:p>
            <a:r>
              <a:rPr lang="de-DE" dirty="0" err="1"/>
              <a:t>Two</a:t>
            </a:r>
            <a:r>
              <a:rPr lang="de-DE" dirty="0"/>
              <a:t> </a:t>
            </a:r>
            <a:r>
              <a:rPr lang="de-DE" dirty="0" err="1"/>
              <a:t>of</a:t>
            </a:r>
            <a:r>
              <a:rPr lang="de-DE" dirty="0"/>
              <a:t> </a:t>
            </a:r>
            <a:r>
              <a:rPr lang="de-DE" dirty="0" err="1"/>
              <a:t>three</a:t>
            </a:r>
            <a:r>
              <a:rPr lang="de-DE" dirty="0"/>
              <a:t> </a:t>
            </a:r>
            <a:r>
              <a:rPr lang="de-DE" dirty="0" err="1"/>
              <a:t>items</a:t>
            </a:r>
            <a:r>
              <a:rPr lang="de-DE" dirty="0"/>
              <a:t> </a:t>
            </a:r>
            <a:r>
              <a:rPr lang="de-DE" dirty="0" err="1"/>
              <a:t>together</a:t>
            </a:r>
            <a:r>
              <a:rPr lang="de-DE" dirty="0"/>
              <a:t> </a:t>
            </a:r>
            <a:r>
              <a:rPr lang="de-DE" dirty="0" err="1"/>
              <a:t>possible</a:t>
            </a:r>
            <a:endParaRPr lang="de-DE" dirty="0"/>
          </a:p>
          <a:p>
            <a:r>
              <a:rPr lang="de-DE" dirty="0"/>
              <a:t>in A2 tagger hall:</a:t>
            </a:r>
          </a:p>
          <a:p>
            <a:r>
              <a:rPr lang="de-DE" dirty="0"/>
              <a:t>1. Persons</a:t>
            </a:r>
          </a:p>
          <a:p>
            <a:r>
              <a:rPr lang="de-DE" dirty="0"/>
              <a:t>2. HV on</a:t>
            </a:r>
          </a:p>
          <a:p>
            <a:r>
              <a:rPr lang="de-DE" dirty="0"/>
              <a:t>3. Hydrogen in </a:t>
            </a:r>
          </a:p>
        </p:txBody>
      </p:sp>
      <p:sp>
        <p:nvSpPr>
          <p:cNvPr id="12" name="Rechteck 11"/>
          <p:cNvSpPr/>
          <p:nvPr/>
        </p:nvSpPr>
        <p:spPr bwMode="auto">
          <a:xfrm rot="16200000">
            <a:off x="1028072" y="3222681"/>
            <a:ext cx="288032" cy="343777"/>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de-DE" sz="25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3946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2980421" y="1524236"/>
            <a:ext cx="5868652" cy="7740860"/>
          </a:xfrm>
          <a:prstGeom prst="rect">
            <a:avLst/>
          </a:prstGeom>
        </p:spPr>
      </p:pic>
      <p:sp>
        <p:nvSpPr>
          <p:cNvPr id="3" name="Textfeld 2"/>
          <p:cNvSpPr txBox="1"/>
          <p:nvPr/>
        </p:nvSpPr>
        <p:spPr>
          <a:xfrm>
            <a:off x="3133624" y="3900500"/>
            <a:ext cx="5724635" cy="8617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de-DE" dirty="0"/>
              <a:t>Only named </a:t>
            </a:r>
            <a:r>
              <a:rPr lang="de-DE" dirty="0" err="1"/>
              <a:t>operators</a:t>
            </a:r>
            <a:r>
              <a:rPr lang="de-DE" dirty="0"/>
              <a:t>, </a:t>
            </a:r>
            <a:r>
              <a:rPr lang="de-DE" dirty="0" err="1"/>
              <a:t>specific</a:t>
            </a:r>
            <a:r>
              <a:rPr lang="de-DE" dirty="0"/>
              <a:t> </a:t>
            </a:r>
            <a:r>
              <a:rPr lang="de-DE" dirty="0" smtClean="0"/>
              <a:t>EX-</a:t>
            </a:r>
            <a:r>
              <a:rPr lang="de-DE" dirty="0" err="1" smtClean="0"/>
              <a:t>safety</a:t>
            </a:r>
            <a:r>
              <a:rPr lang="de-DE" dirty="0" smtClean="0"/>
              <a:t> </a:t>
            </a:r>
            <a:r>
              <a:rPr lang="de-DE" dirty="0"/>
              <a:t>operation </a:t>
            </a:r>
            <a:r>
              <a:rPr lang="de-DE" dirty="0" err="1"/>
              <a:t>instructions</a:t>
            </a:r>
            <a:r>
              <a:rPr lang="de-DE" dirty="0"/>
              <a:t> </a:t>
            </a:r>
          </a:p>
        </p:txBody>
      </p:sp>
    </p:spTree>
    <p:extLst>
      <p:ext uri="{BB962C8B-B14F-4D97-AF65-F5344CB8AC3E}">
        <p14:creationId xmlns:p14="http://schemas.microsoft.com/office/powerpoint/2010/main" val="410281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532180263"/>
              </p:ext>
            </p:extLst>
          </p:nvPr>
        </p:nvGraphicFramePr>
        <p:xfrm>
          <a:off x="856184" y="1668254"/>
          <a:ext cx="11522068" cy="6871683"/>
        </p:xfrm>
        <a:graphic>
          <a:graphicData uri="http://schemas.openxmlformats.org/drawingml/2006/table">
            <a:tbl>
              <a:tblPr firstRow="1" firstCol="1" bandRow="1"/>
              <a:tblGrid>
                <a:gridCol w="1426104">
                  <a:extLst>
                    <a:ext uri="{9D8B030D-6E8A-4147-A177-3AD203B41FA5}">
                      <a16:colId xmlns:a16="http://schemas.microsoft.com/office/drawing/2014/main" val="4266752234"/>
                    </a:ext>
                  </a:extLst>
                </a:gridCol>
                <a:gridCol w="1454216">
                  <a:extLst>
                    <a:ext uri="{9D8B030D-6E8A-4147-A177-3AD203B41FA5}">
                      <a16:colId xmlns:a16="http://schemas.microsoft.com/office/drawing/2014/main" val="874728791"/>
                    </a:ext>
                  </a:extLst>
                </a:gridCol>
                <a:gridCol w="116683">
                  <a:extLst>
                    <a:ext uri="{9D8B030D-6E8A-4147-A177-3AD203B41FA5}">
                      <a16:colId xmlns:a16="http://schemas.microsoft.com/office/drawing/2014/main" val="1150733726"/>
                    </a:ext>
                  </a:extLst>
                </a:gridCol>
                <a:gridCol w="1116292">
                  <a:extLst>
                    <a:ext uri="{9D8B030D-6E8A-4147-A177-3AD203B41FA5}">
                      <a16:colId xmlns:a16="http://schemas.microsoft.com/office/drawing/2014/main" val="2196590834"/>
                    </a:ext>
                  </a:extLst>
                </a:gridCol>
                <a:gridCol w="1116292">
                  <a:extLst>
                    <a:ext uri="{9D8B030D-6E8A-4147-A177-3AD203B41FA5}">
                      <a16:colId xmlns:a16="http://schemas.microsoft.com/office/drawing/2014/main" val="1866342316"/>
                    </a:ext>
                  </a:extLst>
                </a:gridCol>
                <a:gridCol w="1115483">
                  <a:extLst>
                    <a:ext uri="{9D8B030D-6E8A-4147-A177-3AD203B41FA5}">
                      <a16:colId xmlns:a16="http://schemas.microsoft.com/office/drawing/2014/main" val="1878430474"/>
                    </a:ext>
                  </a:extLst>
                </a:gridCol>
                <a:gridCol w="1115483">
                  <a:extLst>
                    <a:ext uri="{9D8B030D-6E8A-4147-A177-3AD203B41FA5}">
                      <a16:colId xmlns:a16="http://schemas.microsoft.com/office/drawing/2014/main" val="2363975833"/>
                    </a:ext>
                  </a:extLst>
                </a:gridCol>
                <a:gridCol w="1115483">
                  <a:extLst>
                    <a:ext uri="{9D8B030D-6E8A-4147-A177-3AD203B41FA5}">
                      <a16:colId xmlns:a16="http://schemas.microsoft.com/office/drawing/2014/main" val="916889526"/>
                    </a:ext>
                  </a:extLst>
                </a:gridCol>
                <a:gridCol w="996574">
                  <a:extLst>
                    <a:ext uri="{9D8B030D-6E8A-4147-A177-3AD203B41FA5}">
                      <a16:colId xmlns:a16="http://schemas.microsoft.com/office/drawing/2014/main" val="4144049855"/>
                    </a:ext>
                  </a:extLst>
                </a:gridCol>
                <a:gridCol w="88979">
                  <a:extLst>
                    <a:ext uri="{9D8B030D-6E8A-4147-A177-3AD203B41FA5}">
                      <a16:colId xmlns:a16="http://schemas.microsoft.com/office/drawing/2014/main" val="1995611210"/>
                    </a:ext>
                  </a:extLst>
                </a:gridCol>
                <a:gridCol w="88979">
                  <a:extLst>
                    <a:ext uri="{9D8B030D-6E8A-4147-A177-3AD203B41FA5}">
                      <a16:colId xmlns:a16="http://schemas.microsoft.com/office/drawing/2014/main" val="832524138"/>
                    </a:ext>
                  </a:extLst>
                </a:gridCol>
                <a:gridCol w="88979">
                  <a:extLst>
                    <a:ext uri="{9D8B030D-6E8A-4147-A177-3AD203B41FA5}">
                      <a16:colId xmlns:a16="http://schemas.microsoft.com/office/drawing/2014/main" val="2342331083"/>
                    </a:ext>
                  </a:extLst>
                </a:gridCol>
                <a:gridCol w="88979">
                  <a:extLst>
                    <a:ext uri="{9D8B030D-6E8A-4147-A177-3AD203B41FA5}">
                      <a16:colId xmlns:a16="http://schemas.microsoft.com/office/drawing/2014/main" val="3944952369"/>
                    </a:ext>
                  </a:extLst>
                </a:gridCol>
                <a:gridCol w="88979">
                  <a:extLst>
                    <a:ext uri="{9D8B030D-6E8A-4147-A177-3AD203B41FA5}">
                      <a16:colId xmlns:a16="http://schemas.microsoft.com/office/drawing/2014/main" val="1181987330"/>
                    </a:ext>
                  </a:extLst>
                </a:gridCol>
                <a:gridCol w="88979">
                  <a:extLst>
                    <a:ext uri="{9D8B030D-6E8A-4147-A177-3AD203B41FA5}">
                      <a16:colId xmlns:a16="http://schemas.microsoft.com/office/drawing/2014/main" val="3016899646"/>
                    </a:ext>
                  </a:extLst>
                </a:gridCol>
                <a:gridCol w="88979">
                  <a:extLst>
                    <a:ext uri="{9D8B030D-6E8A-4147-A177-3AD203B41FA5}">
                      <a16:colId xmlns:a16="http://schemas.microsoft.com/office/drawing/2014/main" val="3146075551"/>
                    </a:ext>
                  </a:extLst>
                </a:gridCol>
                <a:gridCol w="88979">
                  <a:extLst>
                    <a:ext uri="{9D8B030D-6E8A-4147-A177-3AD203B41FA5}">
                      <a16:colId xmlns:a16="http://schemas.microsoft.com/office/drawing/2014/main" val="1692229881"/>
                    </a:ext>
                  </a:extLst>
                </a:gridCol>
                <a:gridCol w="88979">
                  <a:extLst>
                    <a:ext uri="{9D8B030D-6E8A-4147-A177-3AD203B41FA5}">
                      <a16:colId xmlns:a16="http://schemas.microsoft.com/office/drawing/2014/main" val="16829757"/>
                    </a:ext>
                  </a:extLst>
                </a:gridCol>
                <a:gridCol w="88979">
                  <a:extLst>
                    <a:ext uri="{9D8B030D-6E8A-4147-A177-3AD203B41FA5}">
                      <a16:colId xmlns:a16="http://schemas.microsoft.com/office/drawing/2014/main" val="630953571"/>
                    </a:ext>
                  </a:extLst>
                </a:gridCol>
                <a:gridCol w="88979">
                  <a:extLst>
                    <a:ext uri="{9D8B030D-6E8A-4147-A177-3AD203B41FA5}">
                      <a16:colId xmlns:a16="http://schemas.microsoft.com/office/drawing/2014/main" val="3722374602"/>
                    </a:ext>
                  </a:extLst>
                </a:gridCol>
                <a:gridCol w="970689">
                  <a:extLst>
                    <a:ext uri="{9D8B030D-6E8A-4147-A177-3AD203B41FA5}">
                      <a16:colId xmlns:a16="http://schemas.microsoft.com/office/drawing/2014/main" val="2461957786"/>
                    </a:ext>
                  </a:extLst>
                </a:gridCol>
              </a:tblGrid>
              <a:tr h="279172">
                <a:tc gridSpan="3">
                  <a:txBody>
                    <a:bodyPr/>
                    <a:lstStyle/>
                    <a:p>
                      <a:pPr algn="ctr">
                        <a:lnSpc>
                          <a:spcPct val="107000"/>
                        </a:lnSpc>
                        <a:spcAft>
                          <a:spcPts val="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ctr">
                    <a:lnL>
                      <a:noFill/>
                    </a:lnL>
                    <a:lnR>
                      <a:noFill/>
                    </a:lnR>
                    <a:lnT>
                      <a:noFill/>
                    </a:lnT>
                    <a:lnB>
                      <a:noFill/>
                    </a:lnB>
                  </a:tcPr>
                </a:tc>
                <a:tc hMerge="1">
                  <a:txBody>
                    <a:bodyPr/>
                    <a:lstStyle/>
                    <a:p>
                      <a:endParaRPr lang="de-DE"/>
                    </a:p>
                  </a:txBody>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1990820024"/>
                  </a:ext>
                </a:extLst>
              </a:tr>
              <a:tr h="472553">
                <a:tc>
                  <a:txBody>
                    <a:bodyPr/>
                    <a:lstStyle/>
                    <a:p>
                      <a:pPr algn="r">
                        <a:lnSpc>
                          <a:spcPct val="107000"/>
                        </a:lnSpc>
                        <a:spcAft>
                          <a:spcPts val="0"/>
                        </a:spcAft>
                      </a:pPr>
                      <a:r>
                        <a:rPr lang="de-DE"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0"/>
                        </a:spcAft>
                      </a:pPr>
                      <a:r>
                        <a:rPr lang="de-DE"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r">
                        <a:lnSpc>
                          <a:spcPct val="107000"/>
                        </a:lnSpc>
                        <a:spcAft>
                          <a:spcPts val="0"/>
                        </a:spcAft>
                      </a:pPr>
                      <a:r>
                        <a:rPr lang="de-DE"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2021</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gridSpan="8">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Euro </a:t>
                      </a:r>
                      <a:r>
                        <a:rPr kumimoji="0" lang="de-DE" sz="16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without</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de-DE" sz="16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Tax</a:t>
                      </a:r>
                      <a:r>
                        <a:rPr kumimoji="0" lang="de-DE"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(19%)</a:t>
                      </a:r>
                      <a:endPar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556030301"/>
                  </a:ext>
                </a:extLst>
              </a:tr>
              <a:tr h="279172">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1353352027"/>
                  </a:ext>
                </a:extLst>
              </a:tr>
              <a:tr h="745011">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gridSpan="16">
                  <a:txBody>
                    <a:bodyPr/>
                    <a:lstStyle/>
                    <a:p>
                      <a:pPr algn="l">
                        <a:lnSpc>
                          <a:spcPct val="107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a:t>
                      </a: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Risc</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assessment "HAZOP" </a:t>
                      </a: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hydrogenhandling</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 bar 1 </a:t>
                      </a: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cubicmeter</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a:t>
                      </a:r>
                      <a:r>
                        <a:rPr lang="de-DE" sz="1400"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xternal</a:t>
                      </a:r>
                      <a:r>
                        <a:rPr lang="de-DE"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Firma = </a:t>
                      </a:r>
                      <a:r>
                        <a:rPr lang="de-DE"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7500 </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Euro.  </a:t>
                      </a:r>
                      <a:r>
                        <a:rPr lang="de-DE"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E.g. </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Company</a:t>
                      </a:r>
                      <a:r>
                        <a:rPr lang="de-DE" sz="1400" baseline="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CSE </a:t>
                      </a:r>
                      <a:r>
                        <a:rPr lang="de-DE" sz="1400"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Prof</a:t>
                      </a:r>
                      <a:r>
                        <a:rPr lang="de-DE" sz="1400" baseline="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Schmidt (7500 Euro), </a:t>
                      </a:r>
                      <a:r>
                        <a:rPr lang="de-DE"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Prof Schröder, typ</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scenario</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1768607126"/>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gridSpan="16">
                  <a:txBody>
                    <a:bodyPr/>
                    <a:lstStyle/>
                    <a:p>
                      <a:pPr algn="l">
                        <a:lnSpc>
                          <a:spcPct val="107000"/>
                        </a:lnSpc>
                        <a:spcAft>
                          <a:spcPts val="0"/>
                        </a:spcAft>
                      </a:pP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spcAft>
                          <a:spcPts val="0"/>
                        </a:spcAft>
                      </a:pPr>
                      <a:r>
                        <a:rPr lang="de-DE"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DE" sz="100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468684303"/>
                  </a:ext>
                </a:extLst>
              </a:tr>
              <a:tr h="279172">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18">
                  <a:txBody>
                    <a:bodyPr/>
                    <a:lstStyle/>
                    <a:p>
                      <a:pPr algn="l">
                        <a:lnSpc>
                          <a:spcPct val="107000"/>
                        </a:lnSpc>
                        <a:spcAft>
                          <a:spcPts val="0"/>
                        </a:spcAft>
                      </a:pP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 The </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TÜV offer is still pending. I took 7500 euros.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956429077"/>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1685232711"/>
                  </a:ext>
                </a:extLst>
              </a:tr>
              <a:tr h="279172">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gridSpan="16">
                  <a:txBody>
                    <a:bodyPr/>
                    <a:lstStyle/>
                    <a:p>
                      <a:pPr algn="l">
                        <a:lnSpc>
                          <a:spcPct val="107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In 2020 </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rupture </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disc DN 250 costs 15000 Euro, conversation with company </a:t>
                      </a: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Rembe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045588254"/>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781583379"/>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gridSpan="14">
                  <a:txBody>
                    <a:bodyPr/>
                    <a:lstStyle/>
                    <a:p>
                      <a:pPr algn="l">
                        <a:lnSpc>
                          <a:spcPct val="107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In 2020 </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tube </a:t>
                      </a:r>
                      <a:r>
                        <a:rPr lang="en-GB" sz="1400"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für</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rupture disc 25 </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cm in addition to tube payed by LBB. </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estimation.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761132603"/>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427570157"/>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gridSpan="10">
                  <a:txBody>
                    <a:bodyPr/>
                    <a:lstStyle/>
                    <a:p>
                      <a:pPr algn="l">
                        <a:lnSpc>
                          <a:spcPct val="107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In 2020 </a:t>
                      </a: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evtlly</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costs for exhaust mufflers 5 000 Euro in benefit for Eardrum</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095029455"/>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476615964"/>
                  </a:ext>
                </a:extLst>
              </a:tr>
              <a:tr h="279172">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18">
                  <a:txBody>
                    <a:bodyPr/>
                    <a:lstStyle/>
                    <a:p>
                      <a:pPr algn="l">
                        <a:lnSpc>
                          <a:spcPct val="107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tent to hall ceiling 7x7 meters in antistatic meshed foil with </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aluminium</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profiles or wood.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651777214"/>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4140777709"/>
                  </a:ext>
                </a:extLst>
              </a:tr>
              <a:tr h="279172">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10">
                  <a:txBody>
                    <a:bodyPr/>
                    <a:lstStyle/>
                    <a:p>
                      <a:pPr algn="l">
                        <a:lnSpc>
                          <a:spcPct val="107000"/>
                        </a:lnSpc>
                        <a:spcAft>
                          <a:spcPts val="0"/>
                        </a:spcAft>
                      </a:pP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H2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sensor</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EX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saved</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additional, Sensor  in Zelt. 5000 Euro</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1359956574"/>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1343215806"/>
                  </a:ext>
                </a:extLst>
              </a:tr>
              <a:tr h="279172">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12">
                  <a:txBody>
                    <a:bodyPr/>
                    <a:lstStyle/>
                    <a:p>
                      <a:pPr algn="l">
                        <a:lnSpc>
                          <a:spcPct val="107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Hydrogen bottles shelter, </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store for 12 </a:t>
                      </a:r>
                      <a:r>
                        <a:rPr lang="en-GB" sz="1400"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hydrogengasbundle</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outside, </a:t>
                      </a:r>
                      <a:r>
                        <a:rPr lang="en-GB" sz="1400"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weatherp</a:t>
                      </a:r>
                      <a:r>
                        <a:rPr lang="en-GB" sz="14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(roof)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606193064"/>
                  </a:ext>
                </a:extLst>
              </a:tr>
              <a:tr h="354948">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370924233"/>
                  </a:ext>
                </a:extLst>
              </a:tr>
              <a:tr h="279172">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gridSpan="4">
                  <a:txBody>
                    <a:bodyPr/>
                    <a:lstStyle/>
                    <a:p>
                      <a:pPr algn="l">
                        <a:lnSpc>
                          <a:spcPct val="107000"/>
                        </a:lnSpc>
                        <a:spcAft>
                          <a:spcPts val="0"/>
                        </a:spcAft>
                      </a:pP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duty</a:t>
                      </a:r>
                      <a:r>
                        <a:rPr lang="de-DE" sz="1400" baseline="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baseline="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checks</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5000 Euro/</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years</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spcAft>
                          <a:spcPts val="800"/>
                        </a:spcAft>
                      </a:pPr>
                      <a:r>
                        <a:rPr lang="de-DE" sz="10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c hMerge="1">
                  <a:txBody>
                    <a:bodyPr/>
                    <a:lstStyle/>
                    <a:p>
                      <a:endParaRPr lang="de-DE"/>
                    </a:p>
                  </a:txBody>
                  <a:tcPr/>
                </a:tc>
                <a:extLst>
                  <a:ext uri="{0D108BD9-81ED-4DB2-BD59-A6C34878D82A}">
                    <a16:rowId xmlns:a16="http://schemas.microsoft.com/office/drawing/2014/main" val="3669715664"/>
                  </a:ext>
                </a:extLst>
              </a:tr>
              <a:tr h="279172">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dirty="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gridSpan="2">
                  <a:txBody>
                    <a:bodyPr/>
                    <a:lstStyle/>
                    <a:p>
                      <a:pPr algn="l">
                        <a:lnSpc>
                          <a:spcPct val="107000"/>
                        </a:lnSpc>
                      </a:pPr>
                      <a:endParaRPr lang="de-DE" sz="14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gridSpan="2">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hMerge="1">
                  <a:txBody>
                    <a:bodyPr/>
                    <a:lstStyle/>
                    <a:p>
                      <a:endParaRPr lang="de-DE"/>
                    </a:p>
                  </a:txBody>
                  <a:tcPr/>
                </a:tc>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extLst>
                  <a:ext uri="{0D108BD9-81ED-4DB2-BD59-A6C34878D82A}">
                    <a16:rowId xmlns:a16="http://schemas.microsoft.com/office/drawing/2014/main" val="2805339541"/>
                  </a:ext>
                </a:extLst>
              </a:tr>
              <a:tr h="274075">
                <a:tc>
                  <a:txBody>
                    <a:bodyPr/>
                    <a:lstStyle/>
                    <a:p>
                      <a:pPr algn="l">
                        <a:lnSpc>
                          <a:spcPct val="107000"/>
                        </a:lnSpc>
                      </a:pPr>
                      <a:endParaRPr lang="de-DE" sz="1000">
                        <a:effectLst/>
                        <a:latin typeface="Calibri" panose="020F0502020204030204" pitchFamily="34" charset="0"/>
                      </a:endParaRPr>
                    </a:p>
                  </a:txBody>
                  <a:tcPr marL="42054" marR="42054" marT="0" marB="0" anchor="b">
                    <a:lnL>
                      <a:noFill/>
                    </a:lnL>
                    <a:lnR>
                      <a:noFill/>
                    </a:lnR>
                    <a:lnT>
                      <a:noFill/>
                    </a:lnT>
                    <a:lnB>
                      <a:noFill/>
                    </a:lnB>
                  </a:tcPr>
                </a:tc>
                <a:tc>
                  <a:txBody>
                    <a:bodyPr/>
                    <a:lstStyle/>
                    <a:p>
                      <a:pPr algn="r">
                        <a:lnSpc>
                          <a:spcPct val="107000"/>
                        </a:lnSpc>
                        <a:spcAft>
                          <a:spcPts val="0"/>
                        </a:spcAft>
                      </a:pPr>
                      <a:r>
                        <a:rPr lang="de-DE"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70000</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gridSpan="19">
                  <a:txBody>
                    <a:bodyPr/>
                    <a:lstStyle/>
                    <a:p>
                      <a:pPr algn="l">
                        <a:lnSpc>
                          <a:spcPct val="107000"/>
                        </a:lnSpc>
                        <a:spcAft>
                          <a:spcPts val="0"/>
                        </a:spcAft>
                      </a:pP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together</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70000 Euro in 2 y,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depends</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on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number</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helpers</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volunteers</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young</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scientists</a:t>
                      </a:r>
                      <a:r>
                        <a:rPr lang="de-DE"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54" marR="42054"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464972563"/>
                  </a:ext>
                </a:extLst>
              </a:tr>
            </a:tbl>
          </a:graphicData>
        </a:graphic>
      </p:graphicFrame>
      <p:sp>
        <p:nvSpPr>
          <p:cNvPr id="4" name="Titel 1"/>
          <p:cNvSpPr txBox="1">
            <a:spLocks/>
          </p:cNvSpPr>
          <p:nvPr/>
        </p:nvSpPr>
        <p:spPr>
          <a:xfrm>
            <a:off x="3052428" y="804156"/>
            <a:ext cx="6301097" cy="563997"/>
          </a:xfrm>
          <a:prstGeom prst="rect">
            <a:avLst/>
          </a:prstGeom>
        </p:spPr>
        <p:txBody>
          <a:bodyPr/>
          <a:lstStyle>
            <a:lvl1pPr algn="ctr" defTabSz="1279525" rtl="0" eaLnBrk="0" fontAlgn="base" hangingPunct="0">
              <a:spcBef>
                <a:spcPct val="0"/>
              </a:spcBef>
              <a:spcAft>
                <a:spcPct val="0"/>
              </a:spcAft>
              <a:defRPr sz="6100" kern="1200">
                <a:solidFill>
                  <a:schemeClr val="tx2"/>
                </a:solidFill>
                <a:latin typeface="+mj-lt"/>
                <a:ea typeface="+mj-ea"/>
                <a:cs typeface="+mj-cs"/>
              </a:defRPr>
            </a:lvl1pPr>
            <a:lvl2pPr algn="ctr" defTabSz="1279525" rtl="0" eaLnBrk="0" fontAlgn="base" hangingPunct="0">
              <a:spcBef>
                <a:spcPct val="0"/>
              </a:spcBef>
              <a:spcAft>
                <a:spcPct val="0"/>
              </a:spcAft>
              <a:defRPr sz="6100">
                <a:solidFill>
                  <a:schemeClr val="tx2"/>
                </a:solidFill>
                <a:latin typeface="Arial" panose="020B0604020202020204" pitchFamily="34" charset="0"/>
              </a:defRPr>
            </a:lvl2pPr>
            <a:lvl3pPr algn="ctr" defTabSz="1279525" rtl="0" eaLnBrk="0" fontAlgn="base" hangingPunct="0">
              <a:spcBef>
                <a:spcPct val="0"/>
              </a:spcBef>
              <a:spcAft>
                <a:spcPct val="0"/>
              </a:spcAft>
              <a:defRPr sz="6100">
                <a:solidFill>
                  <a:schemeClr val="tx2"/>
                </a:solidFill>
                <a:latin typeface="Arial" panose="020B0604020202020204" pitchFamily="34" charset="0"/>
              </a:defRPr>
            </a:lvl3pPr>
            <a:lvl4pPr algn="ctr" defTabSz="1279525" rtl="0" eaLnBrk="0" fontAlgn="base" hangingPunct="0">
              <a:spcBef>
                <a:spcPct val="0"/>
              </a:spcBef>
              <a:spcAft>
                <a:spcPct val="0"/>
              </a:spcAft>
              <a:defRPr sz="6100">
                <a:solidFill>
                  <a:schemeClr val="tx2"/>
                </a:solidFill>
                <a:latin typeface="Arial" panose="020B0604020202020204" pitchFamily="34" charset="0"/>
              </a:defRPr>
            </a:lvl4pPr>
            <a:lvl5pPr algn="ctr" defTabSz="1279525" rtl="0" eaLnBrk="0" fontAlgn="base" hangingPunct="0">
              <a:spcBef>
                <a:spcPct val="0"/>
              </a:spcBef>
              <a:spcAft>
                <a:spcPct val="0"/>
              </a:spcAft>
              <a:defRPr sz="6100">
                <a:solidFill>
                  <a:schemeClr val="tx2"/>
                </a:solidFill>
                <a:latin typeface="Arial" panose="020B0604020202020204" pitchFamily="34" charset="0"/>
              </a:defRPr>
            </a:lvl5pPr>
            <a:lvl6pPr marL="457200" algn="ctr" defTabSz="1279525" rtl="0" fontAlgn="base">
              <a:spcBef>
                <a:spcPct val="0"/>
              </a:spcBef>
              <a:spcAft>
                <a:spcPct val="0"/>
              </a:spcAft>
              <a:defRPr sz="6100">
                <a:solidFill>
                  <a:schemeClr val="tx2"/>
                </a:solidFill>
                <a:latin typeface="Arial" panose="020B0604020202020204" pitchFamily="34" charset="0"/>
              </a:defRPr>
            </a:lvl6pPr>
            <a:lvl7pPr marL="914400" algn="ctr" defTabSz="1279525" rtl="0" fontAlgn="base">
              <a:spcBef>
                <a:spcPct val="0"/>
              </a:spcBef>
              <a:spcAft>
                <a:spcPct val="0"/>
              </a:spcAft>
              <a:defRPr sz="6100">
                <a:solidFill>
                  <a:schemeClr val="tx2"/>
                </a:solidFill>
                <a:latin typeface="Arial" panose="020B0604020202020204" pitchFamily="34" charset="0"/>
              </a:defRPr>
            </a:lvl7pPr>
            <a:lvl8pPr marL="1371600" algn="ctr" defTabSz="1279525" rtl="0" fontAlgn="base">
              <a:spcBef>
                <a:spcPct val="0"/>
              </a:spcBef>
              <a:spcAft>
                <a:spcPct val="0"/>
              </a:spcAft>
              <a:defRPr sz="6100">
                <a:solidFill>
                  <a:schemeClr val="tx2"/>
                </a:solidFill>
                <a:latin typeface="Arial" panose="020B0604020202020204" pitchFamily="34" charset="0"/>
              </a:defRPr>
            </a:lvl8pPr>
            <a:lvl9pPr marL="1828800" algn="ctr" defTabSz="1279525" rtl="0" fontAlgn="base">
              <a:spcBef>
                <a:spcPct val="0"/>
              </a:spcBef>
              <a:spcAft>
                <a:spcPct val="0"/>
              </a:spcAft>
              <a:defRPr sz="6100">
                <a:solidFill>
                  <a:schemeClr val="tx2"/>
                </a:solidFill>
                <a:latin typeface="Arial" panose="020B0604020202020204" pitchFamily="34" charset="0"/>
              </a:defRPr>
            </a:lvl9pPr>
          </a:lstStyle>
          <a:p>
            <a:r>
              <a:rPr lang="de-DE" sz="3600" dirty="0" err="1"/>
              <a:t>safety</a:t>
            </a:r>
            <a:r>
              <a:rPr lang="de-DE" sz="3600" dirty="0"/>
              <a:t> </a:t>
            </a:r>
            <a:r>
              <a:rPr lang="de-DE" sz="3600" dirty="0" err="1"/>
              <a:t>costs</a:t>
            </a:r>
            <a:r>
              <a:rPr lang="de-DE" sz="3600" dirty="0"/>
              <a:t> </a:t>
            </a:r>
          </a:p>
        </p:txBody>
      </p:sp>
    </p:spTree>
    <p:extLst>
      <p:ext uri="{BB962C8B-B14F-4D97-AF65-F5344CB8AC3E}">
        <p14:creationId xmlns:p14="http://schemas.microsoft.com/office/powerpoint/2010/main" val="3238665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68152" y="1164196"/>
            <a:ext cx="11701300" cy="7786747"/>
          </a:xfrm>
          <a:prstGeom prst="rect">
            <a:avLst/>
          </a:prstGeom>
          <a:noFill/>
        </p:spPr>
        <p:txBody>
          <a:bodyPr wrap="square" rtlCol="0">
            <a:spAutoFit/>
          </a:bodyPr>
          <a:lstStyle/>
          <a:p>
            <a:r>
              <a:rPr lang="de-DE" sz="1800" b="1" dirty="0"/>
              <a:t>Conclusion</a:t>
            </a:r>
            <a:r>
              <a:rPr lang="de-DE" sz="1800" dirty="0"/>
              <a:t> </a:t>
            </a:r>
          </a:p>
          <a:p>
            <a:endParaRPr lang="de-DE" sz="1800" dirty="0"/>
          </a:p>
          <a:p>
            <a:pPr marL="285750" indent="-285750">
              <a:buFont typeface="Courier New" panose="02070309020205020404" pitchFamily="49" charset="0"/>
              <a:buChar char="o"/>
            </a:pPr>
            <a:r>
              <a:rPr lang="de-DE" sz="1800" dirty="0"/>
              <a:t>TPC in tagger hall (</a:t>
            </a:r>
            <a:r>
              <a:rPr lang="de-DE" sz="1800" dirty="0" err="1"/>
              <a:t>without</a:t>
            </a:r>
            <a:r>
              <a:rPr lang="de-DE" sz="1800" dirty="0"/>
              <a:t> roof) </a:t>
            </a:r>
            <a:r>
              <a:rPr lang="de-DE" sz="1800" dirty="0" err="1"/>
              <a:t>is</a:t>
            </a:r>
            <a:r>
              <a:rPr lang="de-DE" sz="1800" dirty="0"/>
              <a:t> </a:t>
            </a:r>
            <a:r>
              <a:rPr lang="de-DE" sz="1800" dirty="0" err="1"/>
              <a:t>possible</a:t>
            </a:r>
            <a:r>
              <a:rPr lang="de-DE" sz="1800" dirty="0"/>
              <a:t> </a:t>
            </a:r>
            <a:r>
              <a:rPr lang="de-DE" sz="1800" dirty="0" err="1"/>
              <a:t>if</a:t>
            </a:r>
            <a:endParaRPr lang="de-DE" sz="1800" dirty="0"/>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a:t>Purity H2  &gt; 99 % </a:t>
            </a:r>
            <a:r>
              <a:rPr lang="de-DE" sz="1800" dirty="0" err="1"/>
              <a:t>survey</a:t>
            </a:r>
            <a:r>
              <a:rPr lang="de-DE" sz="1800" dirty="0"/>
              <a:t> online: </a:t>
            </a:r>
            <a:r>
              <a:rPr lang="de-DE" sz="1800" dirty="0" err="1"/>
              <a:t>use</a:t>
            </a:r>
            <a:r>
              <a:rPr lang="de-DE" sz="1800" dirty="0"/>
              <a:t> </a:t>
            </a:r>
            <a:r>
              <a:rPr lang="de-DE" sz="1800" dirty="0" err="1"/>
              <a:t>mass</a:t>
            </a:r>
            <a:r>
              <a:rPr lang="de-DE" sz="1800" dirty="0"/>
              <a:t> </a:t>
            </a:r>
            <a:r>
              <a:rPr lang="de-DE" sz="1800" dirty="0" err="1"/>
              <a:t>spectrom</a:t>
            </a:r>
            <a:r>
              <a:rPr lang="de-DE" sz="1800" dirty="0"/>
              <a:t> </a:t>
            </a:r>
            <a:r>
              <a:rPr lang="de-DE" sz="1800" dirty="0" err="1"/>
              <a:t>with</a:t>
            </a:r>
            <a:r>
              <a:rPr lang="de-DE" sz="1800" dirty="0"/>
              <a:t> </a:t>
            </a:r>
            <a:r>
              <a:rPr lang="de-DE" sz="1800" dirty="0" err="1"/>
              <a:t>channel</a:t>
            </a:r>
            <a:r>
              <a:rPr lang="de-DE" sz="1800" dirty="0"/>
              <a:t> </a:t>
            </a:r>
            <a:r>
              <a:rPr lang="de-DE" sz="1800" dirty="0" err="1"/>
              <a:t>plate</a:t>
            </a:r>
            <a:r>
              <a:rPr lang="de-DE" sz="1800" dirty="0"/>
              <a:t> (</a:t>
            </a:r>
            <a:r>
              <a:rPr lang="de-DE" sz="1800" dirty="0" err="1"/>
              <a:t>precise</a:t>
            </a:r>
            <a:r>
              <a:rPr lang="de-DE" sz="1800" dirty="0"/>
              <a:t> </a:t>
            </a:r>
            <a:r>
              <a:rPr lang="de-DE" sz="1800" dirty="0" err="1"/>
              <a:t>leak</a:t>
            </a:r>
            <a:r>
              <a:rPr lang="de-DE" sz="1800" dirty="0"/>
              <a:t>) </a:t>
            </a:r>
            <a:r>
              <a:rPr lang="de-DE" sz="1800" dirty="0" err="1"/>
              <a:t>or</a:t>
            </a:r>
            <a:r>
              <a:rPr lang="de-DE" sz="1800" dirty="0"/>
              <a:t> </a:t>
            </a:r>
            <a:r>
              <a:rPr lang="de-DE" sz="1800" dirty="0" err="1"/>
              <a:t>use</a:t>
            </a:r>
            <a:r>
              <a:rPr lang="de-DE" sz="1800" dirty="0"/>
              <a:t> </a:t>
            </a:r>
            <a:r>
              <a:rPr lang="de-DE" sz="1800" dirty="0" err="1"/>
              <a:t>heat</a:t>
            </a:r>
            <a:r>
              <a:rPr lang="de-DE" sz="1800" dirty="0"/>
              <a:t> </a:t>
            </a:r>
            <a:r>
              <a:rPr lang="de-DE" sz="1800" dirty="0" err="1"/>
              <a:t>conductivity</a:t>
            </a:r>
            <a:r>
              <a:rPr lang="de-DE" sz="1800" dirty="0"/>
              <a:t> </a:t>
            </a:r>
            <a:r>
              <a:rPr lang="de-DE" sz="1800" dirty="0" err="1"/>
              <a:t>sensor</a:t>
            </a:r>
            <a:r>
              <a:rPr lang="de-DE" sz="1800" dirty="0"/>
              <a:t>          &gt;&gt;&gt;              </a:t>
            </a:r>
            <a:r>
              <a:rPr lang="de-DE" sz="1800" dirty="0" err="1"/>
              <a:t>technical</a:t>
            </a:r>
            <a:r>
              <a:rPr lang="de-DE" sz="1800" dirty="0"/>
              <a:t> </a:t>
            </a:r>
            <a:r>
              <a:rPr lang="de-DE" sz="1800" dirty="0" err="1"/>
              <a:t>session</a:t>
            </a:r>
            <a:r>
              <a:rPr lang="de-DE" sz="1800" dirty="0"/>
              <a:t> </a:t>
            </a:r>
            <a:r>
              <a:rPr lang="de-DE" sz="1800" dirty="0" err="1"/>
              <a:t>or</a:t>
            </a:r>
            <a:r>
              <a:rPr lang="de-DE" sz="1800" dirty="0"/>
              <a:t> </a:t>
            </a:r>
            <a:r>
              <a:rPr lang="de-DE" sz="1800" dirty="0" err="1"/>
              <a:t>now</a:t>
            </a:r>
            <a:r>
              <a:rPr lang="de-DE" sz="1800" dirty="0"/>
              <a:t> on </a:t>
            </a:r>
            <a:r>
              <a:rPr lang="de-DE" sz="1800" dirty="0" err="1"/>
              <a:t>demand</a:t>
            </a:r>
            <a:r>
              <a:rPr lang="de-DE" sz="1800" dirty="0"/>
              <a:t>.</a:t>
            </a:r>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err="1"/>
              <a:t>only</a:t>
            </a:r>
            <a:r>
              <a:rPr lang="de-DE" sz="1800" dirty="0"/>
              <a:t> </a:t>
            </a:r>
            <a:r>
              <a:rPr lang="de-DE" sz="1800" dirty="0" err="1"/>
              <a:t>two</a:t>
            </a:r>
            <a:r>
              <a:rPr lang="de-DE" sz="1800" dirty="0"/>
              <a:t> </a:t>
            </a:r>
            <a:r>
              <a:rPr lang="de-DE" sz="1800" dirty="0" err="1"/>
              <a:t>of</a:t>
            </a:r>
            <a:r>
              <a:rPr lang="de-DE" sz="1800" dirty="0"/>
              <a:t> </a:t>
            </a:r>
            <a:r>
              <a:rPr lang="de-DE" sz="1800" dirty="0" err="1"/>
              <a:t>three</a:t>
            </a:r>
            <a:r>
              <a:rPr lang="de-DE" sz="1800" dirty="0"/>
              <a:t> </a:t>
            </a:r>
            <a:r>
              <a:rPr lang="de-DE" sz="1800" dirty="0" err="1"/>
              <a:t>items</a:t>
            </a:r>
            <a:r>
              <a:rPr lang="de-DE" sz="1800" dirty="0"/>
              <a:t> (HV, Hydrogen, </a:t>
            </a:r>
            <a:r>
              <a:rPr lang="de-DE" sz="1800" dirty="0" err="1"/>
              <a:t>people</a:t>
            </a:r>
            <a:r>
              <a:rPr lang="de-DE" sz="1800" dirty="0"/>
              <a:t>) </a:t>
            </a:r>
            <a:r>
              <a:rPr lang="de-DE" sz="1800" dirty="0" err="1"/>
              <a:t>can</a:t>
            </a:r>
            <a:r>
              <a:rPr lang="de-DE" sz="1800" dirty="0"/>
              <a:t> </a:t>
            </a:r>
            <a:r>
              <a:rPr lang="de-DE" sz="1800" dirty="0" err="1"/>
              <a:t>stay</a:t>
            </a:r>
            <a:r>
              <a:rPr lang="de-DE" sz="1800" dirty="0"/>
              <a:t> in </a:t>
            </a:r>
            <a:r>
              <a:rPr lang="de-DE" sz="1800" dirty="0" err="1"/>
              <a:t>the</a:t>
            </a:r>
            <a:r>
              <a:rPr lang="de-DE" sz="1800" dirty="0"/>
              <a:t> hall, evtl. purity </a:t>
            </a:r>
            <a:r>
              <a:rPr lang="de-DE" sz="1800" dirty="0" err="1"/>
              <a:t>proof</a:t>
            </a:r>
            <a:r>
              <a:rPr lang="de-DE" sz="1800" dirty="0"/>
              <a:t> </a:t>
            </a:r>
            <a:r>
              <a:rPr lang="de-DE" sz="1800" dirty="0" err="1"/>
              <a:t>relaxes</a:t>
            </a:r>
            <a:r>
              <a:rPr lang="de-DE" sz="1800" dirty="0"/>
              <a:t> </a:t>
            </a:r>
            <a:r>
              <a:rPr lang="de-DE" sz="1800" dirty="0" err="1"/>
              <a:t>this</a:t>
            </a:r>
            <a:r>
              <a:rPr lang="de-DE" sz="1800" dirty="0"/>
              <a:t> </a:t>
            </a:r>
            <a:r>
              <a:rPr lang="de-DE" sz="1800" dirty="0" err="1"/>
              <a:t>statement</a:t>
            </a:r>
            <a:endParaRPr lang="de-DE" sz="1800" dirty="0"/>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err="1"/>
              <a:t>existing</a:t>
            </a:r>
            <a:r>
              <a:rPr lang="de-DE" sz="1800" dirty="0"/>
              <a:t> ventilation outside </a:t>
            </a:r>
            <a:r>
              <a:rPr lang="de-DE" sz="1800" dirty="0" err="1"/>
              <a:t>for</a:t>
            </a:r>
            <a:r>
              <a:rPr lang="de-DE" sz="1800" dirty="0"/>
              <a:t> </a:t>
            </a:r>
            <a:r>
              <a:rPr lang="de-DE" sz="1800" dirty="0" err="1"/>
              <a:t>small</a:t>
            </a:r>
            <a:r>
              <a:rPr lang="de-DE" sz="1800" dirty="0"/>
              <a:t> hydrogen </a:t>
            </a:r>
            <a:r>
              <a:rPr lang="de-DE" sz="1800" dirty="0" err="1"/>
              <a:t>leaks</a:t>
            </a:r>
            <a:r>
              <a:rPr lang="de-DE" sz="1800" dirty="0"/>
              <a:t>, H2 </a:t>
            </a:r>
            <a:r>
              <a:rPr lang="de-DE" sz="1800" dirty="0" err="1"/>
              <a:t>sensor</a:t>
            </a:r>
            <a:r>
              <a:rPr lang="de-DE" sz="1800" dirty="0"/>
              <a:t> </a:t>
            </a:r>
            <a:r>
              <a:rPr lang="de-DE" sz="1800" dirty="0" err="1"/>
              <a:t>switches</a:t>
            </a:r>
            <a:r>
              <a:rPr lang="de-DE" sz="1800" dirty="0"/>
              <a:t> „off“ Ventilation </a:t>
            </a:r>
            <a:r>
              <a:rPr lang="de-DE" sz="1800" dirty="0" err="1"/>
              <a:t>if</a:t>
            </a:r>
            <a:r>
              <a:rPr lang="de-DE" sz="1800" dirty="0"/>
              <a:t> H2 &gt;1 %</a:t>
            </a:r>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a:t>quick ventilation off </a:t>
            </a:r>
            <a:r>
              <a:rPr lang="de-DE" sz="1800" dirty="0" err="1"/>
              <a:t>the</a:t>
            </a:r>
            <a:r>
              <a:rPr lang="de-DE" sz="1800" dirty="0"/>
              <a:t> </a:t>
            </a:r>
            <a:r>
              <a:rPr lang="de-DE" sz="1800" dirty="0" err="1"/>
              <a:t>tent</a:t>
            </a:r>
            <a:r>
              <a:rPr lang="de-DE" sz="1800" dirty="0"/>
              <a:t>, ex </a:t>
            </a:r>
            <a:r>
              <a:rPr lang="de-DE" sz="1800" dirty="0" err="1"/>
              <a:t>proof</a:t>
            </a:r>
            <a:r>
              <a:rPr lang="de-DE" sz="1800" dirty="0"/>
              <a:t> </a:t>
            </a:r>
            <a:r>
              <a:rPr lang="de-DE" sz="1800" dirty="0" err="1"/>
              <a:t>fan</a:t>
            </a:r>
            <a:r>
              <a:rPr lang="de-DE" sz="1800" dirty="0"/>
              <a:t> „on“ </a:t>
            </a:r>
            <a:r>
              <a:rPr lang="de-DE" sz="1800" dirty="0" err="1"/>
              <a:t>if</a:t>
            </a:r>
            <a:r>
              <a:rPr lang="de-DE" sz="1800" dirty="0"/>
              <a:t> H2 </a:t>
            </a:r>
            <a:r>
              <a:rPr lang="de-DE" sz="1800" dirty="0" err="1"/>
              <a:t>sensor</a:t>
            </a:r>
            <a:r>
              <a:rPr lang="de-DE" sz="1800" dirty="0"/>
              <a:t> (in </a:t>
            </a:r>
            <a:r>
              <a:rPr lang="de-DE" sz="1800" dirty="0" err="1"/>
              <a:t>tent</a:t>
            </a:r>
            <a:r>
              <a:rPr lang="de-DE" sz="1800" dirty="0"/>
              <a:t>) &gt; 1 % in, additional </a:t>
            </a:r>
            <a:r>
              <a:rPr lang="de-DE" sz="1800" dirty="0" err="1"/>
              <a:t>tube</a:t>
            </a:r>
            <a:endParaRPr lang="de-DE" sz="1800" dirty="0"/>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err="1"/>
              <a:t>inside</a:t>
            </a:r>
            <a:r>
              <a:rPr lang="de-DE" sz="1800" dirty="0"/>
              <a:t> TPC: HAZOP </a:t>
            </a:r>
            <a:r>
              <a:rPr lang="de-DE" sz="1800" dirty="0" err="1"/>
              <a:t>with</a:t>
            </a:r>
            <a:r>
              <a:rPr lang="de-DE" sz="1800" dirty="0"/>
              <a:t> TÜV </a:t>
            </a:r>
            <a:r>
              <a:rPr lang="de-DE" sz="1800" dirty="0" err="1"/>
              <a:t>necessary</a:t>
            </a:r>
            <a:r>
              <a:rPr lang="de-DE" sz="1800" dirty="0"/>
              <a:t> </a:t>
            </a:r>
            <a:r>
              <a:rPr lang="de-DE" sz="1800" dirty="0" err="1"/>
              <a:t>whether</a:t>
            </a:r>
            <a:r>
              <a:rPr lang="de-DE" sz="1800" dirty="0"/>
              <a:t> additional </a:t>
            </a:r>
            <a:r>
              <a:rPr lang="de-DE" sz="1800" dirty="0" err="1"/>
              <a:t>rupture</a:t>
            </a:r>
            <a:r>
              <a:rPr lang="de-DE" sz="1800" dirty="0"/>
              <a:t> </a:t>
            </a:r>
            <a:r>
              <a:rPr lang="de-DE" sz="1800" dirty="0" err="1"/>
              <a:t>disc</a:t>
            </a:r>
            <a:r>
              <a:rPr lang="de-DE" sz="1800" dirty="0"/>
              <a:t> </a:t>
            </a:r>
            <a:r>
              <a:rPr lang="de-DE" sz="1800" dirty="0" err="1"/>
              <a:t>or</a:t>
            </a:r>
            <a:r>
              <a:rPr lang="de-DE" sz="1800" dirty="0"/>
              <a:t> not. </a:t>
            </a:r>
            <a:r>
              <a:rPr lang="de-DE" sz="1800" dirty="0" err="1"/>
              <a:t>Legally</a:t>
            </a:r>
            <a:r>
              <a:rPr lang="de-DE" sz="1800" dirty="0"/>
              <a:t> </a:t>
            </a:r>
            <a:r>
              <a:rPr lang="de-DE" sz="1800" dirty="0" err="1"/>
              <a:t>needed</a:t>
            </a:r>
            <a:r>
              <a:rPr lang="de-DE" sz="1800" dirty="0"/>
              <a:t>. </a:t>
            </a:r>
            <a:r>
              <a:rPr lang="de-DE" sz="1800" dirty="0" err="1"/>
              <a:t>If</a:t>
            </a:r>
            <a:r>
              <a:rPr lang="de-DE" sz="1800" dirty="0"/>
              <a:t> </a:t>
            </a:r>
            <a:r>
              <a:rPr lang="de-DE" sz="1800" dirty="0" err="1"/>
              <a:t>yes</a:t>
            </a:r>
            <a:r>
              <a:rPr lang="de-DE" sz="1800" dirty="0"/>
              <a:t>, 2nd </a:t>
            </a:r>
            <a:r>
              <a:rPr lang="de-DE" sz="1800" dirty="0" err="1"/>
              <a:t>tube</a:t>
            </a:r>
            <a:r>
              <a:rPr lang="de-DE" sz="1800" dirty="0"/>
              <a:t>, </a:t>
            </a:r>
            <a:r>
              <a:rPr lang="de-DE" sz="1800" dirty="0" err="1"/>
              <a:t>dome</a:t>
            </a:r>
            <a:r>
              <a:rPr lang="de-DE" sz="1800" dirty="0"/>
              <a:t> </a:t>
            </a:r>
            <a:r>
              <a:rPr lang="de-DE" sz="1800" dirty="0" err="1"/>
              <a:t>or</a:t>
            </a:r>
            <a:r>
              <a:rPr lang="de-DE" sz="1800" dirty="0"/>
              <a:t> </a:t>
            </a:r>
            <a:r>
              <a:rPr lang="de-DE" sz="1800" dirty="0" err="1"/>
              <a:t>other</a:t>
            </a:r>
            <a:r>
              <a:rPr lang="de-DE" sz="1800" dirty="0"/>
              <a:t> </a:t>
            </a:r>
            <a:r>
              <a:rPr lang="de-DE" sz="1800" dirty="0" err="1"/>
              <a:t>solution</a:t>
            </a:r>
            <a:r>
              <a:rPr lang="de-DE" sz="1800" dirty="0"/>
              <a:t> </a:t>
            </a:r>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a:t>organisational </a:t>
            </a:r>
            <a:r>
              <a:rPr lang="de-DE" sz="1800" dirty="0" err="1"/>
              <a:t>measures</a:t>
            </a:r>
            <a:r>
              <a:rPr lang="de-DE" sz="1800" dirty="0"/>
              <a:t>: legal </a:t>
            </a:r>
            <a:r>
              <a:rPr lang="de-DE" sz="1800" dirty="0" err="1"/>
              <a:t>risk</a:t>
            </a:r>
            <a:r>
              <a:rPr lang="de-DE" sz="1800" dirty="0"/>
              <a:t> </a:t>
            </a:r>
            <a:r>
              <a:rPr lang="de-DE" sz="1800" dirty="0" err="1"/>
              <a:t>assessment</a:t>
            </a:r>
            <a:r>
              <a:rPr lang="de-DE" sz="1800" dirty="0"/>
              <a:t> </a:t>
            </a:r>
            <a:r>
              <a:rPr lang="de-DE" sz="1800" dirty="0" err="1"/>
              <a:t>forms</a:t>
            </a:r>
            <a:r>
              <a:rPr lang="de-DE" sz="1800" dirty="0"/>
              <a:t> „Explosionsschutzdokument“ Gefährdungsbeurteilung (</a:t>
            </a:r>
            <a:r>
              <a:rPr lang="de-DE" sz="1800" dirty="0" err="1"/>
              <a:t>existing</a:t>
            </a:r>
            <a:r>
              <a:rPr lang="de-DE" sz="1800" dirty="0"/>
              <a:t> </a:t>
            </a:r>
            <a:r>
              <a:rPr lang="de-DE" sz="1800" dirty="0" err="1"/>
              <a:t>Draft</a:t>
            </a:r>
            <a:r>
              <a:rPr lang="de-DE" sz="1800" dirty="0"/>
              <a:t>) </a:t>
            </a:r>
            <a:r>
              <a:rPr lang="de-DE" sz="1800" dirty="0" err="1"/>
              <a:t>have</a:t>
            </a:r>
            <a:r>
              <a:rPr lang="de-DE" sz="1800" dirty="0"/>
              <a:t> </a:t>
            </a:r>
            <a:r>
              <a:rPr lang="de-DE" sz="1800" dirty="0" err="1"/>
              <a:t>to</a:t>
            </a:r>
            <a:r>
              <a:rPr lang="de-DE" sz="1800" dirty="0"/>
              <a:t> </a:t>
            </a:r>
            <a:r>
              <a:rPr lang="de-DE" sz="1800" dirty="0" err="1"/>
              <a:t>be</a:t>
            </a:r>
            <a:r>
              <a:rPr lang="de-DE" sz="1800" dirty="0"/>
              <a:t> </a:t>
            </a:r>
            <a:r>
              <a:rPr lang="de-DE" sz="1800" dirty="0" err="1"/>
              <a:t>accepted</a:t>
            </a:r>
            <a:r>
              <a:rPr lang="de-DE" sz="1800" dirty="0"/>
              <a:t> </a:t>
            </a:r>
            <a:r>
              <a:rPr lang="de-DE" sz="1800" dirty="0" err="1"/>
              <a:t>by</a:t>
            </a:r>
            <a:r>
              <a:rPr lang="de-DE" sz="1800" dirty="0"/>
              <a:t> University</a:t>
            </a:r>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err="1"/>
              <a:t>regular</a:t>
            </a:r>
            <a:r>
              <a:rPr lang="de-DE" sz="1800" dirty="0"/>
              <a:t> </a:t>
            </a:r>
            <a:r>
              <a:rPr lang="de-DE" sz="1800" dirty="0" err="1"/>
              <a:t>checks</a:t>
            </a:r>
            <a:r>
              <a:rPr lang="de-DE" sz="1800" dirty="0"/>
              <a:t>, </a:t>
            </a:r>
            <a:r>
              <a:rPr lang="de-DE" sz="1800" dirty="0" err="1"/>
              <a:t>fixed</a:t>
            </a:r>
            <a:r>
              <a:rPr lang="de-DE" sz="1800" dirty="0"/>
              <a:t> </a:t>
            </a:r>
            <a:r>
              <a:rPr lang="de-DE" sz="1800" dirty="0" err="1"/>
              <a:t>control</a:t>
            </a:r>
            <a:r>
              <a:rPr lang="de-DE" sz="1800" dirty="0"/>
              <a:t> </a:t>
            </a:r>
            <a:r>
              <a:rPr lang="de-DE" sz="1800" dirty="0" err="1"/>
              <a:t>intervalls</a:t>
            </a:r>
            <a:r>
              <a:rPr lang="de-DE" sz="1800" dirty="0"/>
              <a:t>, </a:t>
            </a:r>
            <a:r>
              <a:rPr lang="de-DE" sz="1800" dirty="0" err="1"/>
              <a:t>costs</a:t>
            </a:r>
            <a:r>
              <a:rPr lang="de-DE" sz="1800" dirty="0"/>
              <a:t>, </a:t>
            </a:r>
            <a:r>
              <a:rPr lang="de-DE" sz="1800" dirty="0" err="1"/>
              <a:t>responsibility</a:t>
            </a:r>
            <a:r>
              <a:rPr lang="de-DE" sz="1800" dirty="0"/>
              <a:t> </a:t>
            </a:r>
            <a:r>
              <a:rPr lang="de-DE" sz="1800" dirty="0" err="1"/>
              <a:t>are</a:t>
            </a:r>
            <a:r>
              <a:rPr lang="de-DE" sz="1800" dirty="0"/>
              <a:t> </a:t>
            </a:r>
            <a:r>
              <a:rPr lang="de-DE" sz="1800" dirty="0" err="1"/>
              <a:t>cleared</a:t>
            </a:r>
            <a:endParaRPr lang="de-DE" sz="1800" dirty="0"/>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a:t>Beryllium </a:t>
            </a:r>
            <a:r>
              <a:rPr lang="de-DE" sz="1800" dirty="0" err="1"/>
              <a:t>window</a:t>
            </a:r>
            <a:r>
              <a:rPr lang="de-DE" sz="1800" dirty="0"/>
              <a:t> </a:t>
            </a:r>
            <a:r>
              <a:rPr lang="de-DE" sz="1800" dirty="0" err="1"/>
              <a:t>is</a:t>
            </a:r>
            <a:r>
              <a:rPr lang="de-DE" sz="1800" dirty="0"/>
              <a:t> O.K. </a:t>
            </a:r>
            <a:r>
              <a:rPr lang="de-DE" sz="1800" dirty="0" err="1"/>
              <a:t>with</a:t>
            </a:r>
            <a:r>
              <a:rPr lang="de-DE" sz="1800" dirty="0"/>
              <a:t> </a:t>
            </a:r>
            <a:r>
              <a:rPr lang="de-DE" sz="1800" dirty="0" err="1"/>
              <a:t>precautions</a:t>
            </a:r>
            <a:r>
              <a:rPr lang="de-DE" sz="1800" dirty="0"/>
              <a:t> e.g. 3 mm beam </a:t>
            </a:r>
            <a:r>
              <a:rPr lang="de-DE" sz="1800" dirty="0" err="1"/>
              <a:t>tube</a:t>
            </a:r>
            <a:r>
              <a:rPr lang="de-DE" sz="1800" dirty="0"/>
              <a:t> </a:t>
            </a:r>
            <a:r>
              <a:rPr lang="de-DE" sz="1800" dirty="0" err="1"/>
              <a:t>and</a:t>
            </a:r>
            <a:r>
              <a:rPr lang="de-DE" sz="1800" dirty="0"/>
              <a:t> </a:t>
            </a:r>
            <a:r>
              <a:rPr lang="de-DE" sz="1800" dirty="0" err="1"/>
              <a:t>catcher</a:t>
            </a:r>
            <a:endParaRPr lang="de-DE" sz="1800" dirty="0"/>
          </a:p>
          <a:p>
            <a:pPr marL="285750" indent="-285750">
              <a:buFont typeface="Courier New" panose="02070309020205020404" pitchFamily="49" charset="0"/>
              <a:buChar char="o"/>
            </a:pPr>
            <a:endParaRPr lang="de-DE" sz="1800" dirty="0"/>
          </a:p>
          <a:p>
            <a:pPr marL="285750" indent="-285750">
              <a:buFont typeface="Courier New" panose="02070309020205020404" pitchFamily="49" charset="0"/>
              <a:buChar char="o"/>
            </a:pPr>
            <a:r>
              <a:rPr lang="de-DE" sz="1800" dirty="0" err="1"/>
              <a:t>Evtlly</a:t>
            </a:r>
            <a:r>
              <a:rPr lang="de-DE" sz="1800" dirty="0"/>
              <a:t> </a:t>
            </a:r>
            <a:r>
              <a:rPr lang="de-DE" sz="1800" dirty="0" err="1"/>
              <a:t>no</a:t>
            </a:r>
            <a:r>
              <a:rPr lang="de-DE" sz="1800" dirty="0"/>
              <a:t> </a:t>
            </a:r>
            <a:r>
              <a:rPr lang="de-DE" sz="1800" dirty="0" err="1"/>
              <a:t>fixed</a:t>
            </a:r>
            <a:r>
              <a:rPr lang="de-DE" sz="1800" dirty="0"/>
              <a:t> </a:t>
            </a:r>
            <a:r>
              <a:rPr lang="de-DE" sz="1800" dirty="0" err="1"/>
              <a:t>connection</a:t>
            </a:r>
            <a:r>
              <a:rPr lang="de-DE" sz="1800" dirty="0"/>
              <a:t> </a:t>
            </a:r>
            <a:r>
              <a:rPr lang="de-DE" sz="1800" dirty="0" err="1"/>
              <a:t>to</a:t>
            </a:r>
            <a:r>
              <a:rPr lang="de-DE" sz="1800" dirty="0"/>
              <a:t> MAMI </a:t>
            </a:r>
            <a:r>
              <a:rPr lang="de-DE" sz="1800" dirty="0" err="1"/>
              <a:t>beampipe</a:t>
            </a:r>
            <a:r>
              <a:rPr lang="de-DE" sz="1800" dirty="0"/>
              <a:t> but </a:t>
            </a:r>
            <a:r>
              <a:rPr lang="de-DE" sz="1800" dirty="0" err="1"/>
              <a:t>window</a:t>
            </a:r>
            <a:r>
              <a:rPr lang="de-DE" sz="1800" dirty="0"/>
              <a:t> </a:t>
            </a:r>
            <a:r>
              <a:rPr lang="de-DE" sz="1800" dirty="0" err="1"/>
              <a:t>with</a:t>
            </a:r>
            <a:r>
              <a:rPr lang="de-DE" sz="1800" dirty="0"/>
              <a:t> </a:t>
            </a:r>
            <a:r>
              <a:rPr lang="de-DE" sz="1800" dirty="0" err="1"/>
              <a:t>beryllium</a:t>
            </a:r>
            <a:r>
              <a:rPr lang="de-DE" sz="1800" dirty="0"/>
              <a:t> </a:t>
            </a:r>
            <a:r>
              <a:rPr lang="de-DE" sz="1800" dirty="0" err="1"/>
              <a:t>buffer</a:t>
            </a:r>
            <a:r>
              <a:rPr lang="de-DE" sz="1800" dirty="0"/>
              <a:t> </a:t>
            </a:r>
            <a:r>
              <a:rPr lang="de-DE" sz="1800" dirty="0" err="1"/>
              <a:t>volume</a:t>
            </a:r>
            <a:r>
              <a:rPr lang="de-DE" sz="1800" dirty="0"/>
              <a:t>. Tests </a:t>
            </a:r>
            <a:r>
              <a:rPr lang="de-DE" sz="1800" dirty="0" err="1"/>
              <a:t>with</a:t>
            </a:r>
            <a:r>
              <a:rPr lang="de-DE" sz="1800" dirty="0"/>
              <a:t> 20 bar </a:t>
            </a:r>
            <a:r>
              <a:rPr lang="de-DE" sz="1800" dirty="0" err="1"/>
              <a:t>and</a:t>
            </a:r>
            <a:r>
              <a:rPr lang="de-DE" sz="1800" dirty="0"/>
              <a:t> 3 mm </a:t>
            </a:r>
            <a:r>
              <a:rPr lang="de-DE" sz="1800" dirty="0" err="1"/>
              <a:t>tube</a:t>
            </a:r>
            <a:r>
              <a:rPr lang="de-DE" sz="1800" dirty="0"/>
              <a:t> </a:t>
            </a:r>
          </a:p>
          <a:p>
            <a:endParaRPr lang="de-DE" dirty="0"/>
          </a:p>
          <a:p>
            <a:endParaRPr lang="de-DE" dirty="0"/>
          </a:p>
        </p:txBody>
      </p:sp>
    </p:spTree>
    <p:extLst>
      <p:ext uri="{BB962C8B-B14F-4D97-AF65-F5344CB8AC3E}">
        <p14:creationId xmlns:p14="http://schemas.microsoft.com/office/powerpoint/2010/main" val="4204532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368" y="1632248"/>
            <a:ext cx="7935414" cy="5148572"/>
          </a:xfrm>
          <a:prstGeom prst="rect">
            <a:avLst/>
          </a:prstGeom>
        </p:spPr>
      </p:pic>
      <p:sp>
        <p:nvSpPr>
          <p:cNvPr id="3" name="Textfeld 2"/>
          <p:cNvSpPr txBox="1"/>
          <p:nvPr/>
        </p:nvSpPr>
        <p:spPr>
          <a:xfrm>
            <a:off x="2512368" y="588132"/>
            <a:ext cx="8172908" cy="477054"/>
          </a:xfrm>
          <a:prstGeom prst="rect">
            <a:avLst/>
          </a:prstGeom>
          <a:noFill/>
        </p:spPr>
        <p:txBody>
          <a:bodyPr wrap="square" rtlCol="0">
            <a:spAutoFit/>
          </a:bodyPr>
          <a:lstStyle/>
          <a:p>
            <a:r>
              <a:rPr lang="de-DE" dirty="0"/>
              <a:t>Tube Business </a:t>
            </a:r>
            <a:r>
              <a:rPr lang="de-DE" dirty="0" err="1"/>
              <a:t>for</a:t>
            </a:r>
            <a:r>
              <a:rPr lang="de-DE" dirty="0"/>
              <a:t> </a:t>
            </a:r>
            <a:r>
              <a:rPr lang="de-DE" dirty="0" err="1"/>
              <a:t>good</a:t>
            </a:r>
            <a:r>
              <a:rPr lang="de-DE" dirty="0"/>
              <a:t> </a:t>
            </a:r>
            <a:r>
              <a:rPr lang="de-DE" dirty="0" err="1"/>
              <a:t>welders</a:t>
            </a:r>
            <a:r>
              <a:rPr lang="de-DE" dirty="0"/>
              <a:t>. Wall </a:t>
            </a:r>
            <a:r>
              <a:rPr lang="de-DE" dirty="0" err="1"/>
              <a:t>Thickness</a:t>
            </a:r>
            <a:r>
              <a:rPr lang="de-DE" dirty="0"/>
              <a:t> 11 mm</a:t>
            </a:r>
          </a:p>
        </p:txBody>
      </p:sp>
    </p:spTree>
    <p:extLst>
      <p:ext uri="{BB962C8B-B14F-4D97-AF65-F5344CB8AC3E}">
        <p14:creationId xmlns:p14="http://schemas.microsoft.com/office/powerpoint/2010/main" val="3461364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2743200" y="-914400"/>
            <a:ext cx="18288000" cy="11430000"/>
          </a:xfrm>
          <a:prstGeom prst="rect">
            <a:avLst/>
          </a:prstGeom>
        </p:spPr>
      </p:pic>
      <p:sp>
        <p:nvSpPr>
          <p:cNvPr id="5" name="Textfeld 4"/>
          <p:cNvSpPr txBox="1"/>
          <p:nvPr/>
        </p:nvSpPr>
        <p:spPr>
          <a:xfrm>
            <a:off x="4024536" y="2856384"/>
            <a:ext cx="2340260" cy="477054"/>
          </a:xfrm>
          <a:prstGeom prst="rect">
            <a:avLst/>
          </a:prstGeom>
          <a:noFill/>
        </p:spPr>
        <p:txBody>
          <a:bodyPr wrap="square" rtlCol="0">
            <a:spAutoFit/>
          </a:bodyPr>
          <a:lstStyle/>
          <a:p>
            <a:r>
              <a:rPr lang="de-DE" dirty="0"/>
              <a:t>Talk A. </a:t>
            </a:r>
            <a:r>
              <a:rPr lang="de-DE" dirty="0" err="1"/>
              <a:t>Vasiliev</a:t>
            </a:r>
            <a:endParaRPr lang="de-DE" dirty="0"/>
          </a:p>
        </p:txBody>
      </p:sp>
    </p:spTree>
    <p:extLst>
      <p:ext uri="{BB962C8B-B14F-4D97-AF65-F5344CB8AC3E}">
        <p14:creationId xmlns:p14="http://schemas.microsoft.com/office/powerpoint/2010/main" val="2842721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pic>
        <p:nvPicPr>
          <p:cNvPr id="6" name="Grafik 5"/>
          <p:cNvPicPr>
            <a:picLocks noChangeAspect="1"/>
          </p:cNvPicPr>
          <p:nvPr/>
        </p:nvPicPr>
        <p:blipFill>
          <a:blip r:embed="rId2"/>
          <a:stretch>
            <a:fillRect/>
          </a:stretch>
        </p:blipFill>
        <p:spPr>
          <a:xfrm>
            <a:off x="-2708212" y="-960040"/>
            <a:ext cx="18285714" cy="11428571"/>
          </a:xfrm>
          <a:prstGeom prst="rect">
            <a:avLst/>
          </a:prstGeom>
        </p:spPr>
      </p:pic>
      <p:sp>
        <p:nvSpPr>
          <p:cNvPr id="3" name="Textfeld 2"/>
          <p:cNvSpPr txBox="1"/>
          <p:nvPr/>
        </p:nvSpPr>
        <p:spPr>
          <a:xfrm>
            <a:off x="4924636" y="4548572"/>
            <a:ext cx="4176464" cy="1246495"/>
          </a:xfrm>
          <a:prstGeom prst="rect">
            <a:avLst/>
          </a:prstGeom>
          <a:solidFill>
            <a:schemeClr val="accent1"/>
          </a:solidFill>
        </p:spPr>
        <p:txBody>
          <a:bodyPr wrap="square" rtlCol="0">
            <a:spAutoFit/>
          </a:bodyPr>
          <a:lstStyle/>
          <a:p>
            <a:r>
              <a:rPr lang="de-DE" dirty="0"/>
              <a:t>Petersburg: </a:t>
            </a:r>
            <a:r>
              <a:rPr lang="de-DE" dirty="0" err="1"/>
              <a:t>burst</a:t>
            </a:r>
            <a:r>
              <a:rPr lang="de-DE" dirty="0"/>
              <a:t> </a:t>
            </a:r>
            <a:r>
              <a:rPr lang="de-DE" dirty="0" err="1"/>
              <a:t>disk</a:t>
            </a:r>
            <a:r>
              <a:rPr lang="de-DE" dirty="0"/>
              <a:t> quick </a:t>
            </a:r>
            <a:r>
              <a:rPr lang="de-DE" dirty="0" err="1"/>
              <a:t>enough</a:t>
            </a:r>
            <a:r>
              <a:rPr lang="de-DE" dirty="0"/>
              <a:t> ? Mainz: 3 </a:t>
            </a:r>
            <a:r>
              <a:rPr lang="de-DE" dirty="0" err="1"/>
              <a:t>ms</a:t>
            </a:r>
            <a:r>
              <a:rPr lang="de-DE" dirty="0"/>
              <a:t> </a:t>
            </a:r>
            <a:r>
              <a:rPr lang="de-DE" dirty="0" err="1"/>
              <a:t>available</a:t>
            </a:r>
            <a:r>
              <a:rPr lang="de-DE" dirty="0"/>
              <a:t>. 15000 Euro. </a:t>
            </a:r>
          </a:p>
        </p:txBody>
      </p:sp>
    </p:spTree>
    <p:extLst>
      <p:ext uri="{BB962C8B-B14F-4D97-AF65-F5344CB8AC3E}">
        <p14:creationId xmlns:p14="http://schemas.microsoft.com/office/powerpoint/2010/main" val="2981282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433513" y="-180975"/>
            <a:ext cx="15668625" cy="9963150"/>
          </a:xfrm>
          <a:prstGeom prst="rect">
            <a:avLst/>
          </a:prstGeom>
        </p:spPr>
      </p:pic>
    </p:spTree>
    <p:extLst>
      <p:ext uri="{BB962C8B-B14F-4D97-AF65-F5344CB8AC3E}">
        <p14:creationId xmlns:p14="http://schemas.microsoft.com/office/powerpoint/2010/main" val="2425261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84176" y="739899"/>
            <a:ext cx="11439525" cy="8553450"/>
          </a:xfrm>
          <a:prstGeom prst="rect">
            <a:avLst/>
          </a:prstGeom>
        </p:spPr>
      </p:pic>
      <p:sp>
        <p:nvSpPr>
          <p:cNvPr id="5" name="Textfeld 4"/>
          <p:cNvSpPr txBox="1"/>
          <p:nvPr/>
        </p:nvSpPr>
        <p:spPr>
          <a:xfrm>
            <a:off x="100100" y="4080520"/>
            <a:ext cx="1584176" cy="1246495"/>
          </a:xfrm>
          <a:prstGeom prst="rect">
            <a:avLst/>
          </a:prstGeom>
          <a:noFill/>
        </p:spPr>
        <p:txBody>
          <a:bodyPr wrap="square" rtlCol="0">
            <a:spAutoFit/>
          </a:bodyPr>
          <a:lstStyle/>
          <a:p>
            <a:r>
              <a:rPr lang="de-DE" dirty="0"/>
              <a:t>online </a:t>
            </a:r>
            <a:r>
              <a:rPr lang="de-DE" dirty="0" err="1"/>
              <a:t>control</a:t>
            </a:r>
            <a:endParaRPr lang="de-DE" dirty="0"/>
          </a:p>
          <a:p>
            <a:r>
              <a:rPr lang="de-DE" dirty="0"/>
              <a:t>99 % H2</a:t>
            </a:r>
          </a:p>
        </p:txBody>
      </p:sp>
      <p:cxnSp>
        <p:nvCxnSpPr>
          <p:cNvPr id="7" name="Gerade Verbindung mit Pfeil 6"/>
          <p:cNvCxnSpPr/>
          <p:nvPr/>
        </p:nvCxnSpPr>
        <p:spPr bwMode="auto">
          <a:xfrm flipV="1">
            <a:off x="1540260" y="4512568"/>
            <a:ext cx="2268252" cy="5040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feld 5"/>
          <p:cNvSpPr txBox="1"/>
          <p:nvPr/>
        </p:nvSpPr>
        <p:spPr>
          <a:xfrm>
            <a:off x="10505256" y="2260845"/>
            <a:ext cx="1584176" cy="1246495"/>
          </a:xfrm>
          <a:prstGeom prst="rect">
            <a:avLst/>
          </a:prstGeom>
          <a:noFill/>
        </p:spPr>
        <p:txBody>
          <a:bodyPr wrap="square" rtlCol="0">
            <a:spAutoFit/>
          </a:bodyPr>
          <a:lstStyle/>
          <a:p>
            <a:r>
              <a:rPr lang="de-DE" dirty="0"/>
              <a:t>online </a:t>
            </a:r>
            <a:r>
              <a:rPr lang="de-DE" dirty="0" err="1"/>
              <a:t>control</a:t>
            </a:r>
            <a:endParaRPr lang="de-DE" dirty="0"/>
          </a:p>
          <a:p>
            <a:r>
              <a:rPr lang="de-DE" dirty="0"/>
              <a:t>99 % H2</a:t>
            </a:r>
          </a:p>
        </p:txBody>
      </p:sp>
      <p:cxnSp>
        <p:nvCxnSpPr>
          <p:cNvPr id="8" name="Gerade Verbindung mit Pfeil 7"/>
          <p:cNvCxnSpPr/>
          <p:nvPr/>
        </p:nvCxnSpPr>
        <p:spPr bwMode="auto">
          <a:xfrm flipH="1">
            <a:off x="9054112" y="2748372"/>
            <a:ext cx="1559158" cy="174619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p:cNvSpPr txBox="1"/>
          <p:nvPr/>
        </p:nvSpPr>
        <p:spPr>
          <a:xfrm>
            <a:off x="122240" y="2618001"/>
            <a:ext cx="2606152" cy="861774"/>
          </a:xfrm>
          <a:prstGeom prst="rect">
            <a:avLst/>
          </a:prstGeom>
          <a:noFill/>
        </p:spPr>
        <p:txBody>
          <a:bodyPr wrap="square" rtlCol="0">
            <a:spAutoFit/>
          </a:bodyPr>
          <a:lstStyle/>
          <a:p>
            <a:r>
              <a:rPr lang="de-DE" dirty="0"/>
              <a:t>MV21 </a:t>
            </a:r>
          </a:p>
          <a:p>
            <a:r>
              <a:rPr lang="de-DE" dirty="0" err="1"/>
              <a:t>always</a:t>
            </a:r>
            <a:r>
              <a:rPr lang="de-DE" dirty="0"/>
              <a:t> open</a:t>
            </a:r>
          </a:p>
        </p:txBody>
      </p:sp>
      <p:cxnSp>
        <p:nvCxnSpPr>
          <p:cNvPr id="10" name="Gerade Verbindung mit Pfeil 9"/>
          <p:cNvCxnSpPr/>
          <p:nvPr/>
        </p:nvCxnSpPr>
        <p:spPr bwMode="auto">
          <a:xfrm>
            <a:off x="1324236" y="3492939"/>
            <a:ext cx="2160240" cy="100162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mit Pfeil 12"/>
          <p:cNvCxnSpPr>
            <a:stCxn id="16" idx="1"/>
          </p:cNvCxnSpPr>
          <p:nvPr/>
        </p:nvCxnSpPr>
        <p:spPr bwMode="auto">
          <a:xfrm flipH="1">
            <a:off x="9749172" y="4020093"/>
            <a:ext cx="432049" cy="35378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p:cNvSpPr txBox="1"/>
          <p:nvPr/>
        </p:nvSpPr>
        <p:spPr>
          <a:xfrm>
            <a:off x="10181221" y="3781566"/>
            <a:ext cx="2196244" cy="477054"/>
          </a:xfrm>
          <a:prstGeom prst="rect">
            <a:avLst/>
          </a:prstGeom>
          <a:noFill/>
        </p:spPr>
        <p:txBody>
          <a:bodyPr wrap="square" rtlCol="0">
            <a:spAutoFit/>
          </a:bodyPr>
          <a:lstStyle/>
          <a:p>
            <a:r>
              <a:rPr lang="de-DE"/>
              <a:t>MV22 </a:t>
            </a:r>
            <a:r>
              <a:rPr lang="de-DE" dirty="0"/>
              <a:t>open</a:t>
            </a:r>
          </a:p>
        </p:txBody>
      </p:sp>
      <p:sp>
        <p:nvSpPr>
          <p:cNvPr id="17" name="Textfeld 16"/>
          <p:cNvSpPr txBox="1"/>
          <p:nvPr/>
        </p:nvSpPr>
        <p:spPr>
          <a:xfrm>
            <a:off x="5860740" y="624643"/>
            <a:ext cx="6516724" cy="1246495"/>
          </a:xfrm>
          <a:prstGeom prst="rect">
            <a:avLst/>
          </a:prstGeom>
          <a:noFill/>
        </p:spPr>
        <p:txBody>
          <a:bodyPr wrap="square" rtlCol="0">
            <a:spAutoFit/>
          </a:bodyPr>
          <a:lstStyle/>
          <a:p>
            <a:r>
              <a:rPr lang="de-DE" dirty="0"/>
              <a:t>H2 </a:t>
            </a:r>
            <a:r>
              <a:rPr lang="de-DE" dirty="0" err="1"/>
              <a:t>permeation</a:t>
            </a:r>
            <a:r>
              <a:rPr lang="de-DE" dirty="0"/>
              <a:t> </a:t>
            </a:r>
            <a:r>
              <a:rPr lang="de-DE" dirty="0" err="1"/>
              <a:t>through</a:t>
            </a:r>
            <a:r>
              <a:rPr lang="de-DE" dirty="0"/>
              <a:t> </a:t>
            </a:r>
            <a:r>
              <a:rPr lang="de-DE" dirty="0" err="1"/>
              <a:t>kapton</a:t>
            </a:r>
            <a:r>
              <a:rPr lang="de-DE" dirty="0"/>
              <a:t>, partial </a:t>
            </a:r>
            <a:r>
              <a:rPr lang="de-DE" dirty="0" err="1"/>
              <a:t>pressure</a:t>
            </a:r>
            <a:r>
              <a:rPr lang="de-DE" dirty="0"/>
              <a:t>, </a:t>
            </a:r>
            <a:r>
              <a:rPr lang="de-DE" b="1" dirty="0" err="1"/>
              <a:t>no</a:t>
            </a:r>
            <a:r>
              <a:rPr lang="de-DE" dirty="0"/>
              <a:t> </a:t>
            </a:r>
            <a:r>
              <a:rPr lang="de-DE" dirty="0" err="1"/>
              <a:t>cryogenic</a:t>
            </a:r>
            <a:r>
              <a:rPr lang="de-DE" dirty="0"/>
              <a:t> </a:t>
            </a:r>
            <a:r>
              <a:rPr lang="de-DE" dirty="0" err="1"/>
              <a:t>purification</a:t>
            </a:r>
            <a:r>
              <a:rPr lang="de-DE" dirty="0"/>
              <a:t>, </a:t>
            </a:r>
            <a:r>
              <a:rPr lang="de-DE" dirty="0" err="1"/>
              <a:t>catalysts</a:t>
            </a:r>
            <a:r>
              <a:rPr lang="de-DE" dirty="0"/>
              <a:t> ?</a:t>
            </a:r>
          </a:p>
        </p:txBody>
      </p:sp>
      <p:cxnSp>
        <p:nvCxnSpPr>
          <p:cNvPr id="18" name="Gerade Verbindung mit Pfeil 17"/>
          <p:cNvCxnSpPr/>
          <p:nvPr/>
        </p:nvCxnSpPr>
        <p:spPr bwMode="auto">
          <a:xfrm>
            <a:off x="8303268" y="1357971"/>
            <a:ext cx="2201988" cy="229050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feld 1"/>
          <p:cNvSpPr txBox="1"/>
          <p:nvPr/>
        </p:nvSpPr>
        <p:spPr>
          <a:xfrm>
            <a:off x="388132" y="5916724"/>
            <a:ext cx="3449983" cy="1246495"/>
          </a:xfrm>
          <a:prstGeom prst="rect">
            <a:avLst/>
          </a:prstGeom>
          <a:noFill/>
        </p:spPr>
        <p:txBody>
          <a:bodyPr wrap="none" rtlCol="0">
            <a:spAutoFit/>
          </a:bodyPr>
          <a:lstStyle/>
          <a:p>
            <a:r>
              <a:rPr lang="de-DE" dirty="0" err="1"/>
              <a:t>compressor</a:t>
            </a:r>
            <a:r>
              <a:rPr lang="de-DE" dirty="0"/>
              <a:t> </a:t>
            </a:r>
          </a:p>
          <a:p>
            <a:r>
              <a:rPr lang="de-DE" dirty="0" err="1"/>
              <a:t>piston</a:t>
            </a:r>
            <a:r>
              <a:rPr lang="de-DE" dirty="0"/>
              <a:t> </a:t>
            </a:r>
            <a:r>
              <a:rPr lang="de-DE" dirty="0" err="1"/>
              <a:t>sealing</a:t>
            </a:r>
            <a:endParaRPr lang="de-DE" dirty="0"/>
          </a:p>
          <a:p>
            <a:r>
              <a:rPr lang="de-DE" dirty="0" err="1"/>
              <a:t>air</a:t>
            </a:r>
            <a:r>
              <a:rPr lang="de-DE" dirty="0"/>
              <a:t> &lt;-</a:t>
            </a:r>
            <a:r>
              <a:rPr lang="de-DE" dirty="0">
                <a:sym typeface="Wingdings" panose="05000000000000000000" pitchFamily="2" charset="2"/>
              </a:rPr>
              <a:t></a:t>
            </a:r>
            <a:r>
              <a:rPr lang="de-DE" dirty="0"/>
              <a:t> hydrogen </a:t>
            </a:r>
            <a:r>
              <a:rPr lang="de-DE" dirty="0" err="1"/>
              <a:t>tight</a:t>
            </a:r>
            <a:r>
              <a:rPr lang="de-DE" dirty="0"/>
              <a:t> </a:t>
            </a:r>
          </a:p>
        </p:txBody>
      </p:sp>
    </p:spTree>
    <p:extLst>
      <p:ext uri="{BB962C8B-B14F-4D97-AF65-F5344CB8AC3E}">
        <p14:creationId xmlns:p14="http://schemas.microsoft.com/office/powerpoint/2010/main" val="85650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25140" y="588132"/>
            <a:ext cx="9865493" cy="960041"/>
          </a:xfrm>
        </p:spPr>
        <p:txBody>
          <a:bodyPr/>
          <a:lstStyle/>
          <a:p>
            <a:r>
              <a:rPr lang="de-DE" sz="2800" dirty="0" err="1"/>
              <a:t>Tent</a:t>
            </a:r>
            <a:r>
              <a:rPr lang="de-DE" sz="2800" dirty="0"/>
              <a:t> </a:t>
            </a:r>
            <a:r>
              <a:rPr lang="de-DE" sz="2800" dirty="0" err="1"/>
              <a:t>with</a:t>
            </a:r>
            <a:r>
              <a:rPr lang="de-DE" sz="2800" dirty="0"/>
              <a:t> </a:t>
            </a:r>
            <a:r>
              <a:rPr lang="de-DE" sz="2800" dirty="0" err="1"/>
              <a:t>climatization</a:t>
            </a:r>
            <a:r>
              <a:rPr lang="de-DE" sz="2800" dirty="0"/>
              <a:t>, but: </a:t>
            </a:r>
            <a:r>
              <a:rPr lang="de-DE" sz="2800" dirty="0" err="1"/>
              <a:t>no</a:t>
            </a:r>
            <a:r>
              <a:rPr lang="de-DE" sz="2800" dirty="0"/>
              <a:t> </a:t>
            </a:r>
            <a:r>
              <a:rPr lang="de-DE" sz="2800" dirty="0" err="1"/>
              <a:t>electrics</a:t>
            </a:r>
            <a:r>
              <a:rPr lang="de-DE" sz="2800" dirty="0"/>
              <a:t> </a:t>
            </a:r>
            <a:r>
              <a:rPr lang="de-DE" sz="2800" dirty="0" err="1"/>
              <a:t>allowed</a:t>
            </a:r>
            <a:r>
              <a:rPr lang="de-DE" sz="2800" dirty="0"/>
              <a:t> </a:t>
            </a:r>
          </a:p>
        </p:txBody>
      </p:sp>
      <p:pic>
        <p:nvPicPr>
          <p:cNvPr id="4" name="Picture 591"/>
          <p:cNvPicPr/>
          <p:nvPr/>
        </p:nvPicPr>
        <p:blipFill>
          <a:blip r:embed="rId2"/>
          <a:stretch>
            <a:fillRect/>
          </a:stretch>
        </p:blipFill>
        <p:spPr>
          <a:xfrm>
            <a:off x="2152328" y="2172308"/>
            <a:ext cx="8963660" cy="5373370"/>
          </a:xfrm>
          <a:prstGeom prst="rect">
            <a:avLst/>
          </a:prstGeom>
        </p:spPr>
      </p:pic>
    </p:spTree>
    <p:extLst>
      <p:ext uri="{BB962C8B-B14F-4D97-AF65-F5344CB8AC3E}">
        <p14:creationId xmlns:p14="http://schemas.microsoft.com/office/powerpoint/2010/main" val="3416234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756284" y="1128192"/>
            <a:ext cx="9715273" cy="7056784"/>
          </a:xfrm>
          <a:prstGeom prst="rect">
            <a:avLst/>
          </a:prstGeom>
        </p:spPr>
      </p:pic>
    </p:spTree>
    <p:extLst>
      <p:ext uri="{BB962C8B-B14F-4D97-AF65-F5344CB8AC3E}">
        <p14:creationId xmlns:p14="http://schemas.microsoft.com/office/powerpoint/2010/main" val="2894629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68252" y="984176"/>
            <a:ext cx="9867652" cy="7167466"/>
          </a:xfrm>
          <a:prstGeom prst="rect">
            <a:avLst/>
          </a:prstGeom>
        </p:spPr>
      </p:pic>
      <p:sp>
        <p:nvSpPr>
          <p:cNvPr id="3" name="Textfeld 2"/>
          <p:cNvSpPr txBox="1"/>
          <p:nvPr/>
        </p:nvSpPr>
        <p:spPr>
          <a:xfrm>
            <a:off x="7048872" y="5520680"/>
            <a:ext cx="2700300" cy="1246495"/>
          </a:xfrm>
          <a:prstGeom prst="rect">
            <a:avLst/>
          </a:prstGeom>
          <a:noFill/>
        </p:spPr>
        <p:txBody>
          <a:bodyPr wrap="square" rtlCol="0">
            <a:spAutoFit/>
          </a:bodyPr>
          <a:lstStyle/>
          <a:p>
            <a:r>
              <a:rPr lang="de-DE" dirty="0" smtClean="0"/>
              <a:t>Prof. V. Schroeder et al. BAM Berlin</a:t>
            </a:r>
            <a:endParaRPr lang="de-DE" dirty="0"/>
          </a:p>
        </p:txBody>
      </p:sp>
    </p:spTree>
    <p:extLst>
      <p:ext uri="{BB962C8B-B14F-4D97-AF65-F5344CB8AC3E}">
        <p14:creationId xmlns:p14="http://schemas.microsoft.com/office/powerpoint/2010/main" val="4213895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2708212" y="-960040"/>
            <a:ext cx="18288000" cy="11430000"/>
          </a:xfrm>
          <a:prstGeom prst="rect">
            <a:avLst/>
          </a:prstGeom>
        </p:spPr>
      </p:pic>
    </p:spTree>
    <p:extLst>
      <p:ext uri="{BB962C8B-B14F-4D97-AF65-F5344CB8AC3E}">
        <p14:creationId xmlns:p14="http://schemas.microsoft.com/office/powerpoint/2010/main" val="3948679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743200" y="-914400"/>
            <a:ext cx="18288000" cy="11430000"/>
          </a:xfrm>
          <a:prstGeom prst="rect">
            <a:avLst/>
          </a:prstGeom>
        </p:spPr>
      </p:pic>
    </p:spTree>
    <p:extLst>
      <p:ext uri="{BB962C8B-B14F-4D97-AF65-F5344CB8AC3E}">
        <p14:creationId xmlns:p14="http://schemas.microsoft.com/office/powerpoint/2010/main" val="3134028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672208" y="156084"/>
            <a:ext cx="18288000" cy="11430000"/>
          </a:xfrm>
          <a:prstGeom prst="rect">
            <a:avLst/>
          </a:prstGeom>
        </p:spPr>
      </p:pic>
    </p:spTree>
    <p:extLst>
      <p:ext uri="{BB962C8B-B14F-4D97-AF65-F5344CB8AC3E}">
        <p14:creationId xmlns:p14="http://schemas.microsoft.com/office/powerpoint/2010/main" val="81549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743200" y="-914400"/>
            <a:ext cx="18288000" cy="11430000"/>
          </a:xfrm>
          <a:prstGeom prst="rect">
            <a:avLst/>
          </a:prstGeom>
        </p:spPr>
      </p:pic>
    </p:spTree>
    <p:extLst>
      <p:ext uri="{BB962C8B-B14F-4D97-AF65-F5344CB8AC3E}">
        <p14:creationId xmlns:p14="http://schemas.microsoft.com/office/powerpoint/2010/main" val="2898107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743200" y="-914400"/>
            <a:ext cx="18288000" cy="11430000"/>
          </a:xfrm>
          <a:prstGeom prst="rect">
            <a:avLst/>
          </a:prstGeom>
        </p:spPr>
      </p:pic>
    </p:spTree>
    <p:extLst>
      <p:ext uri="{BB962C8B-B14F-4D97-AF65-F5344CB8AC3E}">
        <p14:creationId xmlns:p14="http://schemas.microsoft.com/office/powerpoint/2010/main" val="378735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dirty="0"/>
              <a:t>Simulation </a:t>
            </a:r>
            <a:r>
              <a:rPr lang="de-DE" sz="2000" dirty="0" err="1"/>
              <a:t>by</a:t>
            </a:r>
            <a:r>
              <a:rPr lang="de-DE" sz="2000" dirty="0"/>
              <a:t> J. Diefenbach </a:t>
            </a:r>
            <a:r>
              <a:rPr lang="de-DE" sz="2000" dirty="0" err="1"/>
              <a:t>starting</a:t>
            </a:r>
            <a:r>
              <a:rPr lang="de-DE" sz="2000" dirty="0"/>
              <a:t> </a:t>
            </a:r>
            <a:r>
              <a:rPr lang="de-DE" sz="2000" dirty="0" err="1"/>
              <a:t>with</a:t>
            </a:r>
            <a:r>
              <a:rPr lang="de-DE" sz="2000" dirty="0"/>
              <a:t> 4 cm Hydrogen </a:t>
            </a:r>
            <a:r>
              <a:rPr lang="de-DE" sz="2000" dirty="0" err="1"/>
              <a:t>layer</a:t>
            </a:r>
            <a:r>
              <a:rPr lang="de-DE" sz="2000" dirty="0"/>
              <a:t> </a:t>
            </a:r>
            <a:r>
              <a:rPr lang="de-DE" sz="2000" dirty="0" err="1"/>
              <a:t>complete</a:t>
            </a:r>
            <a:r>
              <a:rPr lang="de-DE" sz="2000" dirty="0"/>
              <a:t> tagger hall </a:t>
            </a:r>
            <a:r>
              <a:rPr lang="de-DE" sz="2000" dirty="0" err="1"/>
              <a:t>ceiling</a:t>
            </a:r>
            <a:r>
              <a:rPr lang="de-DE" sz="2000" dirty="0"/>
              <a:t>.</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8037" y="2239963"/>
            <a:ext cx="9885527" cy="6337300"/>
          </a:xfrm>
        </p:spPr>
      </p:pic>
    </p:spTree>
    <p:extLst>
      <p:ext uri="{BB962C8B-B14F-4D97-AF65-F5344CB8AC3E}">
        <p14:creationId xmlns:p14="http://schemas.microsoft.com/office/powerpoint/2010/main" val="18722440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743200" y="-914400"/>
            <a:ext cx="18288000" cy="11430000"/>
          </a:xfrm>
          <a:prstGeom prst="rect">
            <a:avLst/>
          </a:prstGeom>
        </p:spPr>
      </p:pic>
    </p:spTree>
    <p:extLst>
      <p:ext uri="{BB962C8B-B14F-4D97-AF65-F5344CB8AC3E}">
        <p14:creationId xmlns:p14="http://schemas.microsoft.com/office/powerpoint/2010/main" val="3296097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743200" y="-914400"/>
            <a:ext cx="18288000" cy="11430000"/>
          </a:xfrm>
          <a:prstGeom prst="rect">
            <a:avLst/>
          </a:prstGeom>
        </p:spPr>
      </p:pic>
    </p:spTree>
    <p:extLst>
      <p:ext uri="{BB962C8B-B14F-4D97-AF65-F5344CB8AC3E}">
        <p14:creationId xmlns:p14="http://schemas.microsoft.com/office/powerpoint/2010/main" val="4089621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743200" y="-914400"/>
            <a:ext cx="18288000" cy="11430000"/>
          </a:xfrm>
          <a:prstGeom prst="rect">
            <a:avLst/>
          </a:prstGeom>
        </p:spPr>
      </p:pic>
    </p:spTree>
    <p:extLst>
      <p:ext uri="{BB962C8B-B14F-4D97-AF65-F5344CB8AC3E}">
        <p14:creationId xmlns:p14="http://schemas.microsoft.com/office/powerpoint/2010/main" val="3743045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39763" y="948172"/>
            <a:ext cx="11522075" cy="8388932"/>
          </a:xfrm>
        </p:spPr>
        <p:txBody>
          <a:bodyPr/>
          <a:lstStyle/>
          <a:p>
            <a:r>
              <a:rPr lang="en-US" sz="1400" dirty="0"/>
              <a:t>Explosion protection is one of the most safety-relevant areas of responsibility. In the event of an explosion, the life and health of the workers are endangered by uncontrolled flame and pressure effects, as well as by harmful reaction products and consumption of the oxygen needed to breathe from the ambient air. Explosion hazards can occur in all companies handling combustible substances. These substances include numerous </a:t>
            </a:r>
            <a:r>
              <a:rPr lang="en-US" sz="1400" dirty="0" err="1"/>
              <a:t>inputants</a:t>
            </a:r>
            <a:r>
              <a:rPr lang="en-US" sz="1400" dirty="0"/>
              <a:t>, intermediates, end products and residues from the everyday work process. With the aim of preventing explosions and protecting against explosions, the employer shall take the technical and/or </a:t>
            </a:r>
            <a:r>
              <a:rPr lang="en-US" sz="1400" dirty="0" err="1"/>
              <a:t>organisational</a:t>
            </a:r>
            <a:r>
              <a:rPr lang="en-US" sz="1400" dirty="0"/>
              <a:t> measures corresponding to the nature of the operation in accordance with the following ranking of principles: </a:t>
            </a:r>
          </a:p>
          <a:p>
            <a:endParaRPr lang="en-US" sz="1400" dirty="0"/>
          </a:p>
          <a:p>
            <a:r>
              <a:rPr lang="en-US" sz="1400" dirty="0">
                <a:hlinkClick r:id="rId2"/>
              </a:rPr>
              <a:t>https://www.youtube.com/watch?v=JTwpmXLY_9A&amp;feature=emb_rel_pause</a:t>
            </a:r>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a:buFont typeface="+mj-lt"/>
              <a:buAutoNum type="arabicParenBoth"/>
            </a:pPr>
            <a:r>
              <a:rPr lang="en-US" sz="2000" dirty="0">
                <a:solidFill>
                  <a:srgbClr val="FF0000"/>
                </a:solidFill>
              </a:rPr>
              <a:t>Do avoid forming dangerous explosive atmosphere</a:t>
            </a:r>
          </a:p>
          <a:p>
            <a:pPr>
              <a:buFont typeface="+mj-lt"/>
              <a:buAutoNum type="arabicParenBoth"/>
            </a:pPr>
            <a:r>
              <a:rPr lang="en-US" sz="2000" dirty="0">
                <a:solidFill>
                  <a:srgbClr val="FF0000"/>
                </a:solidFill>
              </a:rPr>
              <a:t>Do avoid ignition of explosive atmosphere</a:t>
            </a:r>
          </a:p>
          <a:p>
            <a:pPr>
              <a:buFont typeface="+mj-lt"/>
              <a:buAutoNum type="arabicParenBoth"/>
            </a:pPr>
            <a:r>
              <a:rPr lang="en-US" sz="2000" dirty="0">
                <a:solidFill>
                  <a:srgbClr val="FF0000"/>
                </a:solidFill>
              </a:rPr>
              <a:t>Do restrict consequences of an explosion to a harmless measure </a:t>
            </a:r>
          </a:p>
          <a:p>
            <a:r>
              <a:rPr lang="en-US" sz="1400" dirty="0"/>
              <a:t>Plant-technical protective measures must be given priority over </a:t>
            </a:r>
            <a:r>
              <a:rPr lang="en-US" sz="1400" dirty="0" err="1"/>
              <a:t>organisational</a:t>
            </a:r>
            <a:r>
              <a:rPr lang="en-US" sz="1400" dirty="0"/>
              <a:t> measures. However, (cost-effective) </a:t>
            </a:r>
            <a:r>
              <a:rPr lang="en-US" sz="1400" dirty="0" err="1"/>
              <a:t>organisational</a:t>
            </a:r>
            <a:r>
              <a:rPr lang="en-US" sz="1400" dirty="0"/>
              <a:t> measures can already make a significant contribution to reducing the risk of explosion. However, </a:t>
            </a:r>
            <a:r>
              <a:rPr lang="en-US" sz="1400" dirty="0" err="1"/>
              <a:t>organisational</a:t>
            </a:r>
            <a:r>
              <a:rPr lang="en-US" sz="1400" dirty="0"/>
              <a:t> measures must be consistently enforced and compliance must be monitored regularly. As a rule, the required safety is only achieved by the sensible combination of protective measures.</a:t>
            </a:r>
          </a:p>
          <a:p>
            <a:endParaRPr lang="en-US" sz="1400" dirty="0"/>
          </a:p>
          <a:p>
            <a:r>
              <a:rPr lang="en-US" sz="1000" dirty="0"/>
              <a:t>System of protective measures, translated google from http://www.druckgeraete-online.de/seiten/atex/atex_produkt/atex_schutzmassnahmen.htm </a:t>
            </a:r>
          </a:p>
          <a:p>
            <a:r>
              <a:rPr lang="en-US" sz="1000" dirty="0"/>
              <a:t>Only educational, no guarantee in case faults, copyright restricted internal use JGU-PNPI</a:t>
            </a:r>
          </a:p>
          <a:p>
            <a:r>
              <a:rPr lang="en-US" sz="1400" dirty="0">
                <a:hlinkClick r:id="rId2"/>
              </a:rPr>
              <a:t>https://www.youtube.com/watch?v=JTwpmXLY_9A&amp;feature=emb_rel_pause</a:t>
            </a:r>
            <a:r>
              <a:rPr lang="en-US" sz="1400" dirty="0"/>
              <a:t>  &gt;&gt; see explosion (rembe.com)</a:t>
            </a:r>
          </a:p>
          <a:p>
            <a:endParaRPr lang="de-DE" sz="1400" dirty="0"/>
          </a:p>
        </p:txBody>
      </p:sp>
      <p:pic>
        <p:nvPicPr>
          <p:cNvPr id="8" name="Bild 1" descr="http://www.druckgeraete-online.de/seiten/atex/atex_images/ex_integriert.jpg"/>
          <p:cNvPicPr/>
          <p:nvPr/>
        </p:nvPicPr>
        <p:blipFill>
          <a:blip r:embed="rId3">
            <a:extLst>
              <a:ext uri="{28A0092B-C50C-407E-A947-70E740481C1C}">
                <a14:useLocalDpi xmlns:a14="http://schemas.microsoft.com/office/drawing/2010/main" val="0"/>
              </a:ext>
            </a:extLst>
          </a:blip>
          <a:srcRect/>
          <a:stretch>
            <a:fillRect/>
          </a:stretch>
        </p:blipFill>
        <p:spPr bwMode="auto">
          <a:xfrm>
            <a:off x="1108212" y="3180420"/>
            <a:ext cx="4860540" cy="2734985"/>
          </a:xfrm>
          <a:prstGeom prst="rect">
            <a:avLst/>
          </a:prstGeom>
          <a:noFill/>
          <a:ln>
            <a:noFill/>
          </a:ln>
        </p:spPr>
      </p:pic>
    </p:spTree>
    <p:extLst>
      <p:ext uri="{BB962C8B-B14F-4D97-AF65-F5344CB8AC3E}">
        <p14:creationId xmlns:p14="http://schemas.microsoft.com/office/powerpoint/2010/main" val="4237308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763" y="384175"/>
            <a:ext cx="10909609" cy="708013"/>
          </a:xfrm>
        </p:spPr>
        <p:txBody>
          <a:bodyPr/>
          <a:lstStyle/>
          <a:p>
            <a:r>
              <a:rPr lang="de-DE" sz="3200" dirty="0" err="1"/>
              <a:t>Avoiding</a:t>
            </a:r>
            <a:r>
              <a:rPr lang="de-DE" sz="3200" dirty="0"/>
              <a:t> explosive </a:t>
            </a:r>
            <a:r>
              <a:rPr lang="de-DE" sz="3200" dirty="0" err="1"/>
              <a:t>atmosphere</a:t>
            </a:r>
            <a:r>
              <a:rPr lang="de-DE" sz="3200" dirty="0"/>
              <a:t> outside TPC</a:t>
            </a:r>
          </a:p>
        </p:txBody>
      </p:sp>
      <p:sp>
        <p:nvSpPr>
          <p:cNvPr id="3" name="Inhaltsplatzhalter 2"/>
          <p:cNvSpPr>
            <a:spLocks noGrp="1"/>
          </p:cNvSpPr>
          <p:nvPr>
            <p:ph idx="1"/>
          </p:nvPr>
        </p:nvSpPr>
        <p:spPr>
          <a:xfrm>
            <a:off x="892187" y="1261144"/>
            <a:ext cx="11522075" cy="5116921"/>
          </a:xfrm>
        </p:spPr>
        <p:txBody>
          <a:bodyPr/>
          <a:lstStyle/>
          <a:p>
            <a:r>
              <a:rPr lang="de-DE" sz="2000" dirty="0"/>
              <a:t>1. </a:t>
            </a:r>
            <a:r>
              <a:rPr lang="de-DE" sz="2000" dirty="0" err="1"/>
              <a:t>scenario</a:t>
            </a:r>
            <a:r>
              <a:rPr lang="de-DE" sz="2000" dirty="0"/>
              <a:t> </a:t>
            </a:r>
            <a:r>
              <a:rPr lang="de-DE" sz="2000" dirty="0" err="1"/>
              <a:t>small</a:t>
            </a:r>
            <a:r>
              <a:rPr lang="de-DE" sz="2000" dirty="0"/>
              <a:t> </a:t>
            </a:r>
            <a:r>
              <a:rPr lang="de-DE" sz="2000" dirty="0" err="1"/>
              <a:t>leaks</a:t>
            </a:r>
            <a:r>
              <a:rPr lang="de-DE" sz="2000" dirty="0"/>
              <a:t> &lt; 1 m</a:t>
            </a:r>
            <a:r>
              <a:rPr lang="de-DE" sz="2000" baseline="30000" dirty="0"/>
              <a:t>3</a:t>
            </a:r>
            <a:r>
              <a:rPr lang="de-DE" sz="2000" dirty="0"/>
              <a:t>/h : Ventilation: in A2 hall, 2 m </a:t>
            </a:r>
            <a:r>
              <a:rPr lang="de-DE" sz="2000" dirty="0" err="1"/>
              <a:t>long</a:t>
            </a:r>
            <a:r>
              <a:rPr lang="de-DE" sz="2000" dirty="0"/>
              <a:t> </a:t>
            </a:r>
            <a:r>
              <a:rPr lang="de-DE" sz="2000" dirty="0" err="1"/>
              <a:t>funnels</a:t>
            </a:r>
            <a:r>
              <a:rPr lang="de-DE" sz="2000" dirty="0"/>
              <a:t> </a:t>
            </a:r>
            <a:r>
              <a:rPr lang="de-DE" sz="2000" dirty="0" err="1"/>
              <a:t>dive</a:t>
            </a:r>
            <a:r>
              <a:rPr lang="de-DE" sz="2000" dirty="0"/>
              <a:t> </a:t>
            </a:r>
            <a:r>
              <a:rPr lang="de-DE" sz="2000" dirty="0" err="1"/>
              <a:t>from</a:t>
            </a:r>
            <a:r>
              <a:rPr lang="de-DE" sz="2000" dirty="0"/>
              <a:t> hall </a:t>
            </a:r>
            <a:r>
              <a:rPr lang="de-DE" sz="2000" dirty="0" err="1"/>
              <a:t>ceiling</a:t>
            </a:r>
            <a:r>
              <a:rPr lang="de-DE" sz="2000" dirty="0"/>
              <a:t> </a:t>
            </a:r>
            <a:r>
              <a:rPr lang="de-DE" sz="2000" dirty="0" err="1"/>
              <a:t>into</a:t>
            </a:r>
            <a:r>
              <a:rPr lang="de-DE" sz="2000" dirty="0"/>
              <a:t> hall </a:t>
            </a:r>
            <a:r>
              <a:rPr lang="de-DE" sz="2000" dirty="0" err="1"/>
              <a:t>to</a:t>
            </a:r>
            <a:r>
              <a:rPr lang="de-DE" sz="2000" dirty="0"/>
              <a:t> </a:t>
            </a:r>
            <a:r>
              <a:rPr lang="de-DE" sz="2000" dirty="0" err="1"/>
              <a:t>prevent</a:t>
            </a:r>
            <a:r>
              <a:rPr lang="de-DE" sz="2000" dirty="0"/>
              <a:t> </a:t>
            </a:r>
            <a:r>
              <a:rPr lang="de-DE" sz="2000" dirty="0" err="1"/>
              <a:t>from</a:t>
            </a:r>
            <a:r>
              <a:rPr lang="de-DE" sz="2000" dirty="0"/>
              <a:t> </a:t>
            </a:r>
            <a:r>
              <a:rPr lang="de-DE" sz="2000" dirty="0" err="1"/>
              <a:t>spreading</a:t>
            </a:r>
            <a:r>
              <a:rPr lang="de-DE" sz="2000" dirty="0"/>
              <a:t> hydrogen </a:t>
            </a:r>
            <a:r>
              <a:rPr lang="de-DE" sz="2000" dirty="0" err="1"/>
              <a:t>into</a:t>
            </a:r>
            <a:r>
              <a:rPr lang="de-DE" sz="2000" dirty="0"/>
              <a:t> </a:t>
            </a:r>
            <a:r>
              <a:rPr lang="de-DE" sz="2000" dirty="0" err="1"/>
              <a:t>neighborhalls</a:t>
            </a:r>
            <a:r>
              <a:rPr lang="de-DE" sz="2000" dirty="0"/>
              <a:t>. Normal, e.g. A2 H2 </a:t>
            </a:r>
            <a:r>
              <a:rPr lang="de-DE" sz="2000" dirty="0" err="1"/>
              <a:t>cryo</a:t>
            </a:r>
            <a:r>
              <a:rPr lang="de-DE" sz="2000" dirty="0"/>
              <a:t> </a:t>
            </a:r>
            <a:r>
              <a:rPr lang="de-DE" sz="2000" dirty="0" err="1"/>
              <a:t>target</a:t>
            </a:r>
            <a:r>
              <a:rPr lang="de-DE" sz="2000" dirty="0"/>
              <a:t>  operational </a:t>
            </a:r>
            <a:r>
              <a:rPr lang="de-DE" sz="2000" dirty="0" err="1"/>
              <a:t>mode</a:t>
            </a:r>
            <a:endParaRPr lang="de-DE" sz="2000" dirty="0"/>
          </a:p>
          <a:p>
            <a:r>
              <a:rPr lang="de-DE" sz="2000" dirty="0"/>
              <a:t>2. TPC </a:t>
            </a:r>
            <a:r>
              <a:rPr lang="de-DE" sz="2000" dirty="0" err="1"/>
              <a:t>scenario</a:t>
            </a:r>
            <a:r>
              <a:rPr lang="de-DE" sz="2000" dirty="0"/>
              <a:t> 0,5 m</a:t>
            </a:r>
            <a:r>
              <a:rPr lang="de-DE" sz="2000" baseline="30000" dirty="0"/>
              <a:t>3 </a:t>
            </a:r>
            <a:r>
              <a:rPr lang="de-DE" sz="2000" dirty="0"/>
              <a:t> Hydrogen will </a:t>
            </a:r>
            <a:r>
              <a:rPr lang="de-DE" sz="2000" dirty="0" err="1"/>
              <a:t>drift</a:t>
            </a:r>
            <a:r>
              <a:rPr lang="de-DE" sz="2000" dirty="0"/>
              <a:t> </a:t>
            </a:r>
            <a:r>
              <a:rPr lang="de-DE" sz="2000" dirty="0" err="1"/>
              <a:t>to</a:t>
            </a:r>
            <a:r>
              <a:rPr lang="de-DE" sz="2000" dirty="0"/>
              <a:t> </a:t>
            </a:r>
            <a:r>
              <a:rPr lang="de-DE" sz="2000" dirty="0" err="1"/>
              <a:t>ceiling</a:t>
            </a:r>
            <a:r>
              <a:rPr lang="de-DE" sz="2000" dirty="0"/>
              <a:t> in </a:t>
            </a:r>
            <a:r>
              <a:rPr lang="de-DE" sz="2000" dirty="0" err="1"/>
              <a:t>several</a:t>
            </a:r>
            <a:r>
              <a:rPr lang="de-DE" sz="2000" dirty="0"/>
              <a:t> </a:t>
            </a:r>
            <a:r>
              <a:rPr lang="de-DE" sz="2000" dirty="0" err="1"/>
              <a:t>seconds</a:t>
            </a:r>
            <a:r>
              <a:rPr lang="de-DE" sz="2000" dirty="0"/>
              <a:t> (</a:t>
            </a:r>
            <a:r>
              <a:rPr lang="de-DE" sz="2000" dirty="0" err="1"/>
              <a:t>balloon</a:t>
            </a:r>
            <a:r>
              <a:rPr lang="de-DE" sz="2000" dirty="0"/>
              <a:t> </a:t>
            </a:r>
            <a:r>
              <a:rPr lang="de-DE" sz="2000" dirty="0" err="1"/>
              <a:t>velocity</a:t>
            </a:r>
            <a:r>
              <a:rPr lang="de-DE" sz="2000" dirty="0"/>
              <a:t>) and </a:t>
            </a:r>
            <a:r>
              <a:rPr lang="de-DE" sz="2000" dirty="0" err="1"/>
              <a:t>would</a:t>
            </a:r>
            <a:r>
              <a:rPr lang="de-DE" sz="2000" dirty="0"/>
              <a:t> </a:t>
            </a:r>
            <a:r>
              <a:rPr lang="de-DE" sz="2000" dirty="0" err="1"/>
              <a:t>self-dissipate</a:t>
            </a:r>
            <a:r>
              <a:rPr lang="de-DE" sz="2000" dirty="0"/>
              <a:t> </a:t>
            </a:r>
            <a:r>
              <a:rPr lang="de-DE" sz="2000" dirty="0" err="1"/>
              <a:t>by</a:t>
            </a:r>
            <a:r>
              <a:rPr lang="de-DE" sz="2000" dirty="0"/>
              <a:t> </a:t>
            </a:r>
            <a:r>
              <a:rPr lang="de-DE" sz="2000" dirty="0" err="1"/>
              <a:t>diffusion</a:t>
            </a:r>
            <a:r>
              <a:rPr lang="de-DE" sz="2000" dirty="0"/>
              <a:t> </a:t>
            </a:r>
            <a:r>
              <a:rPr lang="de-DE" sz="2000" dirty="0" err="1"/>
              <a:t>law</a:t>
            </a:r>
            <a:r>
              <a:rPr lang="de-DE" sz="2000" dirty="0"/>
              <a:t> after 30 min. </a:t>
            </a:r>
            <a:endParaRPr lang="de-DE" sz="2000" baseline="30000" dirty="0"/>
          </a:p>
          <a:p>
            <a:r>
              <a:rPr lang="de-DE" sz="2000" dirty="0"/>
              <a:t>so wind </a:t>
            </a:r>
            <a:r>
              <a:rPr lang="de-DE" sz="2000" dirty="0" err="1"/>
              <a:t>shield</a:t>
            </a:r>
            <a:r>
              <a:rPr lang="de-DE" sz="2000" dirty="0"/>
              <a:t>, </a:t>
            </a:r>
            <a:r>
              <a:rPr lang="de-DE" sz="2000" dirty="0" err="1"/>
              <a:t>or</a:t>
            </a:r>
            <a:r>
              <a:rPr lang="de-DE" sz="2000" dirty="0"/>
              <a:t> open </a:t>
            </a:r>
            <a:r>
              <a:rPr lang="de-DE" sz="2000" dirty="0" err="1"/>
              <a:t>tent</a:t>
            </a:r>
            <a:r>
              <a:rPr lang="de-DE" sz="2000" dirty="0"/>
              <a:t>, </a:t>
            </a:r>
            <a:r>
              <a:rPr lang="de-DE" sz="2000" dirty="0" err="1"/>
              <a:t>no</a:t>
            </a:r>
            <a:r>
              <a:rPr lang="de-DE" sz="2000" dirty="0"/>
              <a:t> </a:t>
            </a:r>
            <a:r>
              <a:rPr lang="de-DE" sz="2000" dirty="0" err="1"/>
              <a:t>collection</a:t>
            </a:r>
            <a:r>
              <a:rPr lang="de-DE" sz="2000" dirty="0"/>
              <a:t> </a:t>
            </a:r>
            <a:r>
              <a:rPr lang="de-DE" sz="2000" dirty="0" err="1"/>
              <a:t>of</a:t>
            </a:r>
            <a:r>
              <a:rPr lang="de-DE" sz="2000" dirty="0"/>
              <a:t> gas in </a:t>
            </a:r>
            <a:r>
              <a:rPr lang="de-DE" sz="2000" dirty="0" err="1"/>
              <a:t>the</a:t>
            </a:r>
            <a:r>
              <a:rPr lang="de-DE" sz="2000" dirty="0"/>
              <a:t> </a:t>
            </a:r>
            <a:r>
              <a:rPr lang="de-DE" sz="2000" dirty="0" err="1"/>
              <a:t>vicinity</a:t>
            </a:r>
            <a:r>
              <a:rPr lang="de-DE" sz="2000" dirty="0"/>
              <a:t> </a:t>
            </a:r>
            <a:r>
              <a:rPr lang="de-DE" sz="2000" dirty="0" err="1"/>
              <a:t>of</a:t>
            </a:r>
            <a:r>
              <a:rPr lang="de-DE" sz="2000" dirty="0"/>
              <a:t> </a:t>
            </a:r>
            <a:r>
              <a:rPr lang="de-DE" sz="2000" dirty="0" err="1"/>
              <a:t>electronics</a:t>
            </a:r>
            <a:r>
              <a:rPr lang="de-DE" sz="2000" dirty="0"/>
              <a:t> in </a:t>
            </a:r>
            <a:r>
              <a:rPr lang="de-DE" sz="2000" dirty="0" err="1"/>
              <a:t>run</a:t>
            </a:r>
            <a:r>
              <a:rPr lang="de-DE" sz="2000" dirty="0"/>
              <a:t> 2019</a:t>
            </a:r>
          </a:p>
          <a:p>
            <a:r>
              <a:rPr lang="de-DE" sz="2000" dirty="0"/>
              <a:t>Non-</a:t>
            </a:r>
            <a:r>
              <a:rPr lang="de-DE" sz="2000" dirty="0" err="1"/>
              <a:t>ignition</a:t>
            </a:r>
            <a:r>
              <a:rPr lang="de-DE" sz="2000" dirty="0"/>
              <a:t> EX-zone II </a:t>
            </a:r>
            <a:r>
              <a:rPr lang="de-DE" sz="2000" dirty="0" err="1"/>
              <a:t>pragmatic</a:t>
            </a:r>
            <a:r>
              <a:rPr lang="de-DE" sz="2000" dirty="0"/>
              <a:t> </a:t>
            </a:r>
            <a:r>
              <a:rPr lang="de-DE" sz="2000" dirty="0" err="1"/>
              <a:t>solution</a:t>
            </a:r>
            <a:r>
              <a:rPr lang="de-DE" sz="2000" dirty="0"/>
              <a:t> „switch off light, </a:t>
            </a:r>
            <a:r>
              <a:rPr lang="de-DE" sz="2000" dirty="0" err="1"/>
              <a:t>crane</a:t>
            </a:r>
            <a:r>
              <a:rPr lang="de-DE" sz="2000" dirty="0"/>
              <a:t>“ </a:t>
            </a:r>
            <a:r>
              <a:rPr lang="de-DE" sz="2000" dirty="0" err="1"/>
              <a:t>established</a:t>
            </a:r>
            <a:r>
              <a:rPr lang="de-DE" sz="2000" dirty="0"/>
              <a:t> minus 2 m </a:t>
            </a:r>
            <a:r>
              <a:rPr lang="de-DE" sz="2000" dirty="0" err="1"/>
              <a:t>under</a:t>
            </a:r>
            <a:r>
              <a:rPr lang="de-DE" sz="2000" dirty="0"/>
              <a:t> roof. </a:t>
            </a:r>
          </a:p>
          <a:p>
            <a:r>
              <a:rPr lang="de-DE" sz="2000" dirty="0"/>
              <a:t>Hydrogen </a:t>
            </a:r>
            <a:r>
              <a:rPr lang="de-DE" sz="2000" dirty="0" err="1"/>
              <a:t>is</a:t>
            </a:r>
            <a:r>
              <a:rPr lang="de-DE" sz="2000" dirty="0"/>
              <a:t> </a:t>
            </a:r>
            <a:r>
              <a:rPr lang="de-DE" sz="2000" dirty="0" err="1"/>
              <a:t>lighter</a:t>
            </a:r>
            <a:r>
              <a:rPr lang="de-DE" sz="2000" dirty="0"/>
              <a:t> </a:t>
            </a:r>
            <a:r>
              <a:rPr lang="de-DE" sz="2000" dirty="0" err="1"/>
              <a:t>than</a:t>
            </a:r>
            <a:r>
              <a:rPr lang="de-DE" sz="2000" dirty="0"/>
              <a:t> </a:t>
            </a:r>
            <a:r>
              <a:rPr lang="de-DE" sz="2000" dirty="0" err="1"/>
              <a:t>air</a:t>
            </a:r>
            <a:r>
              <a:rPr lang="de-DE" sz="2000" dirty="0"/>
              <a:t> and </a:t>
            </a:r>
            <a:r>
              <a:rPr lang="de-DE" sz="2000" dirty="0" err="1"/>
              <a:t>is</a:t>
            </a:r>
            <a:r>
              <a:rPr lang="de-DE" sz="2000" dirty="0"/>
              <a:t> explosive </a:t>
            </a:r>
            <a:r>
              <a:rPr lang="de-DE" sz="2000" dirty="0" err="1"/>
              <a:t>if</a:t>
            </a:r>
            <a:r>
              <a:rPr lang="de-DE" sz="2000" dirty="0"/>
              <a:t> &gt; 4-5 % in </a:t>
            </a:r>
            <a:r>
              <a:rPr lang="de-DE" sz="2000" dirty="0" err="1"/>
              <a:t>air</a:t>
            </a:r>
            <a:r>
              <a:rPr lang="de-DE" sz="2000" dirty="0"/>
              <a:t>. </a:t>
            </a:r>
            <a:r>
              <a:rPr lang="de-DE" sz="2000" dirty="0" err="1"/>
              <a:t>Consequences</a:t>
            </a:r>
            <a:r>
              <a:rPr lang="de-DE" sz="2000" dirty="0"/>
              <a:t> </a:t>
            </a:r>
          </a:p>
          <a:p>
            <a:r>
              <a:rPr lang="de-DE" sz="2000" dirty="0"/>
              <a:t>3. TPC </a:t>
            </a:r>
            <a:r>
              <a:rPr lang="de-DE" sz="2000" dirty="0" err="1"/>
              <a:t>scenario</a:t>
            </a:r>
            <a:r>
              <a:rPr lang="de-DE" sz="2000" dirty="0"/>
              <a:t> 20 m</a:t>
            </a:r>
            <a:r>
              <a:rPr lang="de-DE" sz="2000" baseline="30000" dirty="0"/>
              <a:t>3</a:t>
            </a:r>
            <a:r>
              <a:rPr lang="de-DE" sz="2000" dirty="0"/>
              <a:t> Hydrogen in a </a:t>
            </a:r>
            <a:r>
              <a:rPr lang="de-DE" sz="2000" dirty="0" err="1"/>
              <a:t>climatized</a:t>
            </a:r>
            <a:r>
              <a:rPr lang="de-DE" sz="2000" dirty="0"/>
              <a:t> </a:t>
            </a:r>
            <a:r>
              <a:rPr lang="de-DE" sz="2000" dirty="0" err="1"/>
              <a:t>tent</a:t>
            </a:r>
            <a:r>
              <a:rPr lang="de-DE" sz="2000" dirty="0"/>
              <a:t>=</a:t>
            </a:r>
            <a:r>
              <a:rPr lang="de-DE" sz="2000" dirty="0" err="1"/>
              <a:t>hut</a:t>
            </a:r>
            <a:r>
              <a:rPr lang="de-DE" sz="2000" dirty="0"/>
              <a:t>. Intermediate </a:t>
            </a:r>
            <a:r>
              <a:rPr lang="de-DE" sz="2000" dirty="0" err="1"/>
              <a:t>leak</a:t>
            </a:r>
            <a:r>
              <a:rPr lang="de-DE" sz="2000" dirty="0"/>
              <a:t> </a:t>
            </a:r>
            <a:r>
              <a:rPr lang="de-DE" sz="2000" dirty="0" err="1"/>
              <a:t>forced</a:t>
            </a:r>
            <a:r>
              <a:rPr lang="de-DE" sz="2000" dirty="0"/>
              <a:t> ventilation 1 m</a:t>
            </a:r>
            <a:r>
              <a:rPr lang="de-DE" sz="2000" baseline="30000" dirty="0"/>
              <a:t>3</a:t>
            </a:r>
            <a:r>
              <a:rPr lang="de-DE" sz="2000" dirty="0"/>
              <a:t> /h. In </a:t>
            </a:r>
            <a:r>
              <a:rPr lang="de-DE" sz="2000" dirty="0" err="1"/>
              <a:t>case</a:t>
            </a:r>
            <a:r>
              <a:rPr lang="de-DE" sz="2000" dirty="0"/>
              <a:t> </a:t>
            </a:r>
            <a:r>
              <a:rPr lang="de-DE" sz="2000" dirty="0" err="1"/>
              <a:t>of</a:t>
            </a:r>
            <a:r>
              <a:rPr lang="de-DE" sz="2000" dirty="0"/>
              <a:t> </a:t>
            </a:r>
            <a:r>
              <a:rPr lang="de-DE" sz="2000" dirty="0" err="1"/>
              <a:t>rupture</a:t>
            </a:r>
            <a:r>
              <a:rPr lang="de-DE" sz="2000" dirty="0"/>
              <a:t>, Hydrogen </a:t>
            </a:r>
            <a:r>
              <a:rPr lang="de-DE" sz="2000" dirty="0" err="1"/>
              <a:t>within</a:t>
            </a:r>
            <a:r>
              <a:rPr lang="de-DE" sz="2000" dirty="0"/>
              <a:t> </a:t>
            </a:r>
            <a:r>
              <a:rPr lang="de-DE" sz="2000" dirty="0" err="1"/>
              <a:t>seconds</a:t>
            </a:r>
            <a:r>
              <a:rPr lang="de-DE" sz="2000" dirty="0"/>
              <a:t> </a:t>
            </a:r>
            <a:r>
              <a:rPr lang="de-DE" sz="2000" dirty="0" err="1"/>
              <a:t>tent</a:t>
            </a:r>
            <a:r>
              <a:rPr lang="de-DE" sz="2000" dirty="0"/>
              <a:t> will not </a:t>
            </a:r>
            <a:r>
              <a:rPr lang="de-DE" sz="2000" dirty="0" err="1"/>
              <a:t>withstand</a:t>
            </a:r>
            <a:r>
              <a:rPr lang="de-DE" sz="2000" dirty="0"/>
              <a:t>. </a:t>
            </a:r>
            <a:r>
              <a:rPr lang="de-DE" sz="2000" dirty="0" err="1"/>
              <a:t>Gravitational</a:t>
            </a:r>
            <a:r>
              <a:rPr lang="de-DE" sz="2000" dirty="0"/>
              <a:t> </a:t>
            </a:r>
            <a:r>
              <a:rPr lang="de-DE" sz="2000" dirty="0" err="1"/>
              <a:t>flap</a:t>
            </a:r>
            <a:r>
              <a:rPr lang="de-DE" sz="2000" dirty="0"/>
              <a:t> </a:t>
            </a:r>
            <a:r>
              <a:rPr lang="de-DE" sz="2000" dirty="0" err="1"/>
              <a:t>upward</a:t>
            </a:r>
            <a:r>
              <a:rPr lang="de-DE" sz="2000" dirty="0"/>
              <a:t> </a:t>
            </a:r>
            <a:r>
              <a:rPr lang="de-DE" sz="2000" dirty="0" err="1"/>
              <a:t>to</a:t>
            </a:r>
            <a:r>
              <a:rPr lang="de-DE" sz="2000" dirty="0"/>
              <a:t> hall</a:t>
            </a:r>
          </a:p>
          <a:p>
            <a:r>
              <a:rPr lang="de-DE" sz="2000" dirty="0" err="1"/>
              <a:t>Forced</a:t>
            </a:r>
            <a:r>
              <a:rPr lang="de-DE" sz="2000" dirty="0"/>
              <a:t> ventilation </a:t>
            </a:r>
            <a:r>
              <a:rPr lang="de-DE" sz="2000" dirty="0" err="1"/>
              <a:t>explosion</a:t>
            </a:r>
            <a:r>
              <a:rPr lang="de-DE" sz="2000" dirty="0"/>
              <a:t> </a:t>
            </a:r>
            <a:r>
              <a:rPr lang="de-DE" sz="2000" dirty="0" err="1"/>
              <a:t>safe</a:t>
            </a:r>
            <a:r>
              <a:rPr lang="de-DE" sz="2000" dirty="0"/>
              <a:t> 1 m</a:t>
            </a:r>
            <a:r>
              <a:rPr lang="de-DE" sz="2000" baseline="30000" dirty="0"/>
              <a:t>3</a:t>
            </a:r>
            <a:r>
              <a:rPr lang="de-DE" sz="2000" dirty="0"/>
              <a:t> /s. </a:t>
            </a:r>
            <a:r>
              <a:rPr lang="de-DE" sz="2000" dirty="0" err="1"/>
              <a:t>No</a:t>
            </a:r>
            <a:r>
              <a:rPr lang="de-DE" sz="2000" dirty="0"/>
              <a:t> </a:t>
            </a:r>
            <a:r>
              <a:rPr lang="de-DE" sz="2000" dirty="0" err="1"/>
              <a:t>underpressure</a:t>
            </a:r>
            <a:r>
              <a:rPr lang="de-DE" sz="2000" dirty="0"/>
              <a:t>, </a:t>
            </a:r>
            <a:r>
              <a:rPr lang="de-DE" sz="2000" dirty="0" err="1"/>
              <a:t>implosion</a:t>
            </a:r>
            <a:r>
              <a:rPr lang="de-DE" sz="2000" dirty="0"/>
              <a:t> </a:t>
            </a:r>
            <a:r>
              <a:rPr lang="de-DE" sz="2000" dirty="0" err="1"/>
              <a:t>of</a:t>
            </a:r>
            <a:r>
              <a:rPr lang="de-DE" sz="2000" dirty="0"/>
              <a:t> </a:t>
            </a:r>
            <a:r>
              <a:rPr lang="de-DE" sz="2000" dirty="0" err="1"/>
              <a:t>hut</a:t>
            </a:r>
            <a:r>
              <a:rPr lang="de-DE" sz="2000" dirty="0"/>
              <a:t>, </a:t>
            </a:r>
            <a:r>
              <a:rPr lang="de-DE" sz="2000" dirty="0" err="1"/>
              <a:t>sucking</a:t>
            </a:r>
            <a:r>
              <a:rPr lang="de-DE" sz="2000" dirty="0"/>
              <a:t> </a:t>
            </a:r>
            <a:r>
              <a:rPr lang="de-DE" sz="2000" dirty="0" err="1"/>
              <a:t>flap</a:t>
            </a:r>
            <a:r>
              <a:rPr lang="de-DE" sz="2000" dirty="0"/>
              <a:t> at </a:t>
            </a:r>
            <a:r>
              <a:rPr lang="de-DE" sz="2000" dirty="0" err="1"/>
              <a:t>the</a:t>
            </a:r>
            <a:r>
              <a:rPr lang="de-DE" sz="2000" dirty="0"/>
              <a:t> </a:t>
            </a:r>
            <a:r>
              <a:rPr lang="de-DE" sz="2000" dirty="0" err="1"/>
              <a:t>floor</a:t>
            </a:r>
            <a:r>
              <a:rPr lang="de-DE" sz="2000" dirty="0"/>
              <a:t>.</a:t>
            </a:r>
          </a:p>
          <a:p>
            <a:endParaRPr lang="de-DE" sz="2000" dirty="0"/>
          </a:p>
          <a:p>
            <a:endParaRPr lang="de-DE" dirty="0"/>
          </a:p>
        </p:txBody>
      </p:sp>
      <p:pic>
        <p:nvPicPr>
          <p:cNvPr id="4"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528147" y="7828937"/>
            <a:ext cx="166418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87492" y="7360533"/>
            <a:ext cx="2829678" cy="176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4"/>
          <a:stretch>
            <a:fillRect/>
          </a:stretch>
        </p:blipFill>
        <p:spPr>
          <a:xfrm>
            <a:off x="5976370" y="7140085"/>
            <a:ext cx="3182395" cy="1988997"/>
          </a:xfrm>
          <a:prstGeom prst="rect">
            <a:avLst/>
          </a:prstGeom>
        </p:spPr>
      </p:pic>
      <p:pic>
        <p:nvPicPr>
          <p:cNvPr id="7" name="Grafik 6"/>
          <p:cNvPicPr>
            <a:picLocks noChangeAspect="1"/>
          </p:cNvPicPr>
          <p:nvPr/>
        </p:nvPicPr>
        <p:blipFill>
          <a:blip r:embed="rId5"/>
          <a:stretch>
            <a:fillRect/>
          </a:stretch>
        </p:blipFill>
        <p:spPr>
          <a:xfrm>
            <a:off x="9429047" y="7015009"/>
            <a:ext cx="2732791" cy="2114073"/>
          </a:xfrm>
          <a:prstGeom prst="rect">
            <a:avLst/>
          </a:prstGeom>
        </p:spPr>
      </p:pic>
    </p:spTree>
    <p:extLst>
      <p:ext uri="{BB962C8B-B14F-4D97-AF65-F5344CB8AC3E}">
        <p14:creationId xmlns:p14="http://schemas.microsoft.com/office/powerpoint/2010/main" val="1693381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763" y="384175"/>
            <a:ext cx="9325433" cy="1140061"/>
          </a:xfrm>
        </p:spPr>
        <p:txBody>
          <a:bodyPr/>
          <a:lstStyle/>
          <a:p>
            <a:r>
              <a:rPr lang="de-DE" sz="2000" dirty="0" err="1"/>
              <a:t>Tent</a:t>
            </a:r>
            <a:r>
              <a:rPr lang="de-DE" sz="2000" dirty="0"/>
              <a:t> 40 l H2 10 bar, </a:t>
            </a:r>
            <a:r>
              <a:rPr lang="de-DE" sz="2000" dirty="0" err="1"/>
              <a:t>pressure</a:t>
            </a:r>
            <a:r>
              <a:rPr lang="de-DE" sz="2000" dirty="0"/>
              <a:t> </a:t>
            </a:r>
            <a:r>
              <a:rPr lang="de-DE" sz="2000" dirty="0" err="1"/>
              <a:t>survey</a:t>
            </a:r>
            <a:r>
              <a:rPr lang="de-DE" sz="2000" dirty="0"/>
              <a:t>, </a:t>
            </a:r>
            <a:r>
              <a:rPr lang="de-DE" sz="2000" dirty="0" err="1"/>
              <a:t>camera</a:t>
            </a:r>
            <a:r>
              <a:rPr lang="de-DE" sz="2000" dirty="0"/>
              <a:t>, </a:t>
            </a:r>
            <a:r>
              <a:rPr lang="de-DE" sz="2000" dirty="0" err="1"/>
              <a:t>comitted</a:t>
            </a:r>
            <a:r>
              <a:rPr lang="de-DE" sz="2000" dirty="0"/>
              <a:t> </a:t>
            </a:r>
            <a:r>
              <a:rPr lang="de-DE" sz="2000" dirty="0" err="1"/>
              <a:t>precautions</a:t>
            </a:r>
            <a:r>
              <a:rPr lang="de-DE" sz="2000" dirty="0"/>
              <a:t>, </a:t>
            </a:r>
            <a:r>
              <a:rPr lang="de-DE" sz="2000" dirty="0" err="1"/>
              <a:t>test</a:t>
            </a:r>
            <a:r>
              <a:rPr lang="de-DE" sz="2000" dirty="0"/>
              <a:t> </a:t>
            </a:r>
            <a:r>
              <a:rPr lang="de-DE" sz="2000" dirty="0" err="1"/>
              <a:t>of</a:t>
            </a:r>
            <a:r>
              <a:rPr lang="de-DE" sz="2000" dirty="0"/>
              <a:t> </a:t>
            </a:r>
            <a:r>
              <a:rPr lang="de-DE" sz="2000" dirty="0" err="1"/>
              <a:t>reliability</a:t>
            </a:r>
            <a:r>
              <a:rPr lang="de-DE" sz="2000" dirty="0"/>
              <a:t> </a:t>
            </a:r>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314215" y="3378573"/>
            <a:ext cx="6337300" cy="3564731"/>
          </a:xfrm>
        </p:spPr>
      </p:pic>
      <p:sp>
        <p:nvSpPr>
          <p:cNvPr id="3" name="Textfeld 2"/>
          <p:cNvSpPr txBox="1"/>
          <p:nvPr/>
        </p:nvSpPr>
        <p:spPr>
          <a:xfrm>
            <a:off x="8020980" y="2748372"/>
            <a:ext cx="3528392" cy="477054"/>
          </a:xfrm>
          <a:prstGeom prst="rect">
            <a:avLst/>
          </a:prstGeom>
          <a:noFill/>
        </p:spPr>
        <p:txBody>
          <a:bodyPr wrap="square" rtlCol="0">
            <a:spAutoFit/>
          </a:bodyPr>
          <a:lstStyle/>
          <a:p>
            <a:r>
              <a:rPr lang="de-DE" dirty="0"/>
              <a:t>40 Liters </a:t>
            </a:r>
            <a:r>
              <a:rPr lang="de-DE" dirty="0" err="1"/>
              <a:t>to</a:t>
            </a:r>
            <a:r>
              <a:rPr lang="de-DE" dirty="0"/>
              <a:t> 400 Liters</a:t>
            </a:r>
          </a:p>
        </p:txBody>
      </p:sp>
    </p:spTree>
    <p:extLst>
      <p:ext uri="{BB962C8B-B14F-4D97-AF65-F5344CB8AC3E}">
        <p14:creationId xmlns:p14="http://schemas.microsoft.com/office/powerpoint/2010/main" val="4258864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err="1"/>
              <a:t>tent</a:t>
            </a:r>
            <a:r>
              <a:rPr lang="de-DE" sz="2400" dirty="0"/>
              <a:t> </a:t>
            </a:r>
            <a:r>
              <a:rPr lang="de-DE" sz="2400" dirty="0" err="1"/>
              <a:t>for</a:t>
            </a:r>
            <a:r>
              <a:rPr lang="de-DE" sz="2400" dirty="0"/>
              <a:t> </a:t>
            </a:r>
            <a:r>
              <a:rPr lang="de-DE" sz="2400" dirty="0" err="1"/>
              <a:t>windshield</a:t>
            </a:r>
            <a:r>
              <a:rPr lang="de-DE" sz="2400" dirty="0"/>
              <a:t> </a:t>
            </a:r>
            <a:r>
              <a:rPr lang="de-DE" sz="2400" dirty="0" err="1"/>
              <a:t>or</a:t>
            </a:r>
            <a:r>
              <a:rPr lang="de-DE" sz="2400" dirty="0"/>
              <a:t> </a:t>
            </a:r>
            <a:r>
              <a:rPr lang="de-DE" sz="2400" dirty="0" err="1"/>
              <a:t>for</a:t>
            </a:r>
            <a:r>
              <a:rPr lang="de-DE" sz="2400" dirty="0"/>
              <a:t> </a:t>
            </a:r>
            <a:r>
              <a:rPr lang="de-DE" sz="2400" dirty="0" err="1"/>
              <a:t>containment</a:t>
            </a:r>
            <a:r>
              <a:rPr lang="de-DE" sz="2400" dirty="0"/>
              <a:t> ? </a:t>
            </a:r>
            <a:r>
              <a:rPr lang="de-DE" sz="2400" dirty="0" err="1"/>
              <a:t>Electricity</a:t>
            </a:r>
            <a:r>
              <a:rPr lang="de-DE" sz="2400" dirty="0"/>
              <a:t> </a:t>
            </a:r>
            <a:r>
              <a:rPr lang="de-DE" sz="2400" dirty="0" err="1"/>
              <a:t>without</a:t>
            </a:r>
            <a:r>
              <a:rPr lang="de-DE" sz="2400" dirty="0"/>
              <a:t> ATEX </a:t>
            </a:r>
            <a:r>
              <a:rPr lang="de-DE" sz="2400" dirty="0" err="1"/>
              <a:t>standard</a:t>
            </a:r>
            <a:r>
              <a:rPr lang="de-DE" sz="2400" dirty="0"/>
              <a:t> </a:t>
            </a:r>
            <a:r>
              <a:rPr lang="de-DE" sz="2400" dirty="0" err="1"/>
              <a:t>is</a:t>
            </a:r>
            <a:r>
              <a:rPr lang="de-DE" sz="2400" dirty="0"/>
              <a:t> </a:t>
            </a:r>
            <a:r>
              <a:rPr lang="de-DE" sz="2400" dirty="0" err="1"/>
              <a:t>forbidden</a:t>
            </a:r>
            <a:r>
              <a:rPr lang="de-DE" sz="2400" dirty="0"/>
              <a:t> in Ex </a:t>
            </a:r>
            <a:r>
              <a:rPr lang="de-DE" sz="2400" dirty="0" err="1"/>
              <a:t>zone</a:t>
            </a:r>
            <a:r>
              <a:rPr lang="de-DE" sz="2400" dirty="0"/>
              <a:t>. </a:t>
            </a:r>
            <a:r>
              <a:rPr lang="de-DE" sz="2400" dirty="0" err="1"/>
              <a:t>And</a:t>
            </a:r>
            <a:r>
              <a:rPr lang="de-DE" sz="2400" dirty="0"/>
              <a:t>: </a:t>
            </a:r>
            <a:r>
              <a:rPr lang="de-DE" sz="2400" dirty="0" err="1"/>
              <a:t>use</a:t>
            </a:r>
            <a:r>
              <a:rPr lang="de-DE" sz="2400" dirty="0"/>
              <a:t> </a:t>
            </a:r>
            <a:r>
              <a:rPr lang="de-DE" sz="2400" dirty="0" err="1"/>
              <a:t>antistatic</a:t>
            </a:r>
            <a:r>
              <a:rPr lang="de-DE" sz="2400" dirty="0"/>
              <a:t> material, </a:t>
            </a:r>
            <a:r>
              <a:rPr lang="de-DE" sz="2400" dirty="0" err="1"/>
              <a:t>grounded</a:t>
            </a:r>
            <a:r>
              <a:rPr lang="de-DE" sz="2400" dirty="0"/>
              <a:t>.</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0960" y="2239963"/>
            <a:ext cx="10139680" cy="6337300"/>
          </a:xfrm>
        </p:spPr>
      </p:pic>
    </p:spTree>
    <p:extLst>
      <p:ext uri="{BB962C8B-B14F-4D97-AF65-F5344CB8AC3E}">
        <p14:creationId xmlns:p14="http://schemas.microsoft.com/office/powerpoint/2010/main" val="540848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2888232" y="-852028"/>
            <a:ext cx="18288000" cy="11430000"/>
          </a:xfrm>
          <a:prstGeom prst="rect">
            <a:avLst/>
          </a:prstGeom>
        </p:spPr>
      </p:pic>
      <p:sp>
        <p:nvSpPr>
          <p:cNvPr id="5" name="Textfeld 4"/>
          <p:cNvSpPr txBox="1"/>
          <p:nvPr/>
        </p:nvSpPr>
        <p:spPr>
          <a:xfrm>
            <a:off x="280120" y="948172"/>
            <a:ext cx="2628292" cy="1246495"/>
          </a:xfrm>
          <a:prstGeom prst="rect">
            <a:avLst/>
          </a:prstGeom>
          <a:noFill/>
        </p:spPr>
        <p:txBody>
          <a:bodyPr wrap="square" rtlCol="0">
            <a:spAutoFit/>
          </a:bodyPr>
          <a:lstStyle/>
          <a:p>
            <a:r>
              <a:rPr lang="de-DE" dirty="0"/>
              <a:t>Source: Talk A. </a:t>
            </a:r>
            <a:r>
              <a:rPr lang="de-DE" dirty="0" err="1"/>
              <a:t>Vasiliev</a:t>
            </a:r>
            <a:r>
              <a:rPr lang="de-DE" dirty="0"/>
              <a:t>. 1000 -20000 Liters H2</a:t>
            </a:r>
          </a:p>
        </p:txBody>
      </p:sp>
    </p:spTree>
    <p:extLst>
      <p:ext uri="{BB962C8B-B14F-4D97-AF65-F5344CB8AC3E}">
        <p14:creationId xmlns:p14="http://schemas.microsoft.com/office/powerpoint/2010/main" val="2540231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de-DE" altLang="de-DE" sz="25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de-DE" altLang="de-DE" sz="25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1762</Words>
  <Application>Microsoft Office PowerPoint</Application>
  <PresentationFormat>A3-Papier (297 x 420 mm)</PresentationFormat>
  <Paragraphs>222</Paragraphs>
  <Slides>42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42</vt:i4>
      </vt:variant>
    </vt:vector>
  </HeadingPairs>
  <TitlesOfParts>
    <vt:vector size="48" baseType="lpstr">
      <vt:lpstr>Arial</vt:lpstr>
      <vt:lpstr>Calibri</vt:lpstr>
      <vt:lpstr>Courier New</vt:lpstr>
      <vt:lpstr>Times New Roman</vt:lpstr>
      <vt:lpstr>Wingdings</vt:lpstr>
      <vt:lpstr>Standarddesign</vt:lpstr>
      <vt:lpstr>Hydrogen-Safety TPC Video Conference St. Petersburg - Mainz</vt:lpstr>
      <vt:lpstr>Hydrogen-Safety TPC St. Petersburg at Mainz, „winds are changing“</vt:lpstr>
      <vt:lpstr>PowerPoint-Präsentation</vt:lpstr>
      <vt:lpstr>Simulation by J. Diefenbach starting with 4 cm Hydrogen layer complete tagger hall ceiling.</vt:lpstr>
      <vt:lpstr>PowerPoint-Präsentation</vt:lpstr>
      <vt:lpstr>Avoiding explosive atmosphere outside TPC</vt:lpstr>
      <vt:lpstr>Tent 40 l H2 10 bar, pressure survey, camera, comitted precautions, test of reliability </vt:lpstr>
      <vt:lpstr>tent for windshield or for containment ? Electricity without ATEX standard is forbidden in Ex zone. And: use antistatic material, grounded.</vt:lpstr>
      <vt:lpstr>PowerPoint-Präsentation</vt:lpstr>
      <vt:lpstr>PowerPoint-Präsentation</vt:lpstr>
      <vt:lpstr>NIS-PAR - Passive Autocatalytic Recombiner  for Hydrogen Control </vt:lpstr>
      <vt:lpstr>PowerPoint-Präsentation</vt:lpstr>
      <vt:lpstr>PowerPoint-Präsentation</vt:lpstr>
      <vt:lpstr>PowerPoint-Präsentation</vt:lpstr>
      <vt:lpstr> most likely scenario  : Only 15% explodes   creeping enrichment of ½ O2 is ignited by HV or ionization at the threshold of 5 Vol % and reacts with 10% (stoichometric 1:2) H2 (for example penetration of air at compressor suction). </vt:lpstr>
      <vt:lpstr>PowerPoint-Präsentation</vt:lpstr>
      <vt:lpstr>2 weeks ago enlarged 20&gt;&gt;23 mm wall thickness no dome, beryllium solution poss. </vt:lpstr>
      <vt:lpstr>PowerPoint-Präsentation</vt:lpstr>
      <vt:lpstr>Pressure Calculation</vt:lpstr>
      <vt:lpstr>PowerPoint-Präsentation</vt:lpstr>
      <vt:lpstr>Beryllium window 3 mm diam. in a long channel 3 mm, 50 mu thickness, must be testet 30 bar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Tent with climatization, but: no electrics allowed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KPH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Adam Skora</dc:creator>
  <cp:lastModifiedBy>Ernst Schilling</cp:lastModifiedBy>
  <cp:revision>414</cp:revision>
  <cp:lastPrinted>2020-03-08T15:10:25Z</cp:lastPrinted>
  <dcterms:created xsi:type="dcterms:W3CDTF">2012-06-27T05:14:29Z</dcterms:created>
  <dcterms:modified xsi:type="dcterms:W3CDTF">2020-03-08T15:15:03Z</dcterms:modified>
</cp:coreProperties>
</file>