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84" r:id="rId2"/>
    <p:sldId id="735" r:id="rId3"/>
    <p:sldId id="685" r:id="rId4"/>
    <p:sldId id="698" r:id="rId5"/>
    <p:sldId id="711" r:id="rId6"/>
    <p:sldId id="740" r:id="rId7"/>
    <p:sldId id="741" r:id="rId8"/>
    <p:sldId id="742" r:id="rId9"/>
    <p:sldId id="634" r:id="rId10"/>
    <p:sldId id="624" r:id="rId11"/>
    <p:sldId id="747" r:id="rId12"/>
    <p:sldId id="755" r:id="rId13"/>
    <p:sldId id="633" r:id="rId14"/>
    <p:sldId id="658" r:id="rId15"/>
    <p:sldId id="659" r:id="rId16"/>
    <p:sldId id="725" r:id="rId17"/>
    <p:sldId id="660" r:id="rId18"/>
    <p:sldId id="661" r:id="rId19"/>
    <p:sldId id="650" r:id="rId20"/>
    <p:sldId id="647" r:id="rId21"/>
    <p:sldId id="727" r:id="rId22"/>
    <p:sldId id="652" r:id="rId23"/>
    <p:sldId id="649" r:id="rId24"/>
    <p:sldId id="667" r:id="rId25"/>
    <p:sldId id="653" r:id="rId26"/>
    <p:sldId id="722" r:id="rId27"/>
    <p:sldId id="656" r:id="rId28"/>
    <p:sldId id="666" r:id="rId29"/>
    <p:sldId id="717" r:id="rId30"/>
    <p:sldId id="753" r:id="rId31"/>
    <p:sldId id="626" r:id="rId32"/>
    <p:sldId id="749" r:id="rId33"/>
    <p:sldId id="750" r:id="rId34"/>
    <p:sldId id="751" r:id="rId35"/>
    <p:sldId id="752" r:id="rId36"/>
    <p:sldId id="600" r:id="rId37"/>
    <p:sldId id="622" r:id="rId38"/>
    <p:sldId id="714" r:id="rId39"/>
    <p:sldId id="754" r:id="rId40"/>
    <p:sldId id="704" r:id="rId41"/>
    <p:sldId id="745" r:id="rId42"/>
    <p:sldId id="683" r:id="rId43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333399"/>
    <a:srgbClr val="669900"/>
    <a:srgbClr val="CC0099"/>
    <a:srgbClr val="990099"/>
    <a:srgbClr val="CC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40"/>
    <p:restoredTop sz="97094" autoAdjust="0"/>
  </p:normalViewPr>
  <p:slideViewPr>
    <p:cSldViewPr>
      <p:cViewPr varScale="1">
        <p:scale>
          <a:sx n="113" d="100"/>
          <a:sy n="113" d="100"/>
        </p:scale>
        <p:origin x="24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37F4D1-E0A6-2646-9503-6FE7FFE78C2A}" type="datetimeFigureOut">
              <a:rPr lang="en-US"/>
              <a:pPr>
                <a:defRPr/>
              </a:pPr>
              <a:t>3/7/20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1ED88B-DECC-CC4D-A965-B74D4A095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4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DB69E7-5A1A-C647-9EBB-3D585CE95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28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FEB3F60-5944-264A-83E7-E1A2945FFCD9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01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12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44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329A2FE-134A-564F-B7ED-539B4F43F8D2}" type="slidenum">
              <a:rPr lang="en-US" sz="1200">
                <a:latin typeface="Arial" charset="0"/>
              </a:rPr>
              <a:pPr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6CB0-51FE-DB41-8E7F-C9098A8D86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92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31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32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08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33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68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34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5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35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9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6B7A8FC-AAA7-5C4F-9BEA-A6AFCBC8C460}" type="slidenum">
              <a:rPr lang="en-US" sz="1200">
                <a:latin typeface="Arial" charset="0"/>
              </a:rPr>
              <a:pPr eaLnBrk="1" hangingPunct="1"/>
              <a:t>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66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D558C84-07D3-5848-9F3F-26FE8C3E1F36}" type="slidenum">
              <a:rPr lang="en-US" sz="1200">
                <a:latin typeface="Arial" charset="0"/>
              </a:rPr>
              <a:pPr eaLnBrk="1" hangingPunct="1"/>
              <a:t>36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1493E9B-5C49-F244-8155-E5275C784CD7}" type="slidenum">
              <a:rPr lang="en-US" sz="1200">
                <a:latin typeface="Arial" charset="0"/>
              </a:rPr>
              <a:pPr eaLnBrk="1" hangingPunct="1"/>
              <a:t>37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1493E9B-5C49-F244-8155-E5275C784CD7}" type="slidenum">
              <a:rPr lang="en-US" sz="1200">
                <a:latin typeface="Arial" charset="0"/>
              </a:rPr>
              <a:pPr eaLnBrk="1" hangingPunct="1"/>
              <a:t>41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8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6B7A8FC-AAA7-5C4F-9BEA-A6AFCBC8C460}" type="slidenum">
              <a:rPr lang="en-US" sz="1200">
                <a:latin typeface="Arial" charset="0"/>
              </a:rPr>
              <a:pPr eaLnBrk="1" hangingPunct="1"/>
              <a:t>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6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7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3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96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08F0823-914B-2F4F-AA5F-5DC8E168D8BD}" type="slidenum">
              <a:rPr lang="en-US" sz="1200">
                <a:latin typeface="Arial" charset="0"/>
              </a:rPr>
              <a:pPr eaLnBrk="1" hangingPunct="1"/>
              <a:t>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A4D69-396E-2F4E-A04F-AE164EE98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8929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5C1F-39F8-1D4A-93DC-CB84D0241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3149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77716-589D-FB49-B7F1-E67B0A63C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795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D328-5145-194E-A04C-3EB5450C7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6411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F242A-D363-214B-B7BD-6EF54A1C6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9414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7B851-792D-594E-B694-769FE61AB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292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0BF83-3A6E-F24F-8348-F4A1C3772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0585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5F237-E358-1146-999E-2137AC91E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4557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0AA75-58F3-9740-9E99-426E077BF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3B742-E8DD-4D4E-B229-B0A88ED4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8825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52D8-7B90-194F-8B54-3745FA63A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3959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087B5-88BA-CF40-8B9A-8883402A2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4924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89927-9EF0-8F48-9A7E-7C3230643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940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EE32-22B7-CE47-8B11-DAA78DD70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3952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E102-3CD9-964A-85A0-3BA935646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279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0084B-A39F-994C-926E-805E0EE5E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2636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C5B06-606B-684D-ADB4-23D85BAAB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119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Mainz TPC 2020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3C82E7-ECDC-0B45-8B39-A35507CA8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 txBox="1">
            <a:spLocks noChangeArrowheads="1"/>
          </p:cNvSpPr>
          <p:nvPr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FF"/>
                </a:solidFill>
                <a:latin typeface="Arial Narrow" charset="0"/>
              </a:rPr>
              <a:t>Recent Results from the </a:t>
            </a:r>
            <a:r>
              <a:rPr lang="en-US" sz="2800" dirty="0" err="1">
                <a:solidFill>
                  <a:srgbClr val="0000FF"/>
                </a:solidFill>
                <a:latin typeface="Arial Narrow" charset="0"/>
              </a:rPr>
              <a:t>PRad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</a:rPr>
              <a:t> Experiment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905000"/>
            <a:ext cx="4267200" cy="1219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en-US" sz="1600" dirty="0">
                <a:latin typeface="Arial Narrow" charset="0"/>
              </a:rPr>
              <a:t>A. Gasparian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1200" dirty="0">
                <a:latin typeface="Arial Narrow" charset="0"/>
              </a:rPr>
              <a:t>NC A&amp;T State University, NC USA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1200" dirty="0">
              <a:latin typeface="Arial Narrow" charset="0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1200" dirty="0">
                <a:latin typeface="Arial Narrow" charset="0"/>
              </a:rPr>
              <a:t>for the </a:t>
            </a:r>
            <a:r>
              <a:rPr lang="en-US" sz="1200" dirty="0" err="1">
                <a:latin typeface="Arial Narrow" charset="0"/>
              </a:rPr>
              <a:t>PRad</a:t>
            </a:r>
            <a:r>
              <a:rPr lang="en-US" sz="1200" dirty="0">
                <a:latin typeface="Arial Narrow" charset="0"/>
              </a:rPr>
              <a:t> collaboration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905000" y="3200400"/>
            <a:ext cx="41910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		</a:t>
            </a:r>
            <a:r>
              <a:rPr lang="en-US" sz="1800" dirty="0">
                <a:latin typeface="Arial Narrow" charset="0"/>
              </a:rPr>
              <a:t>Outline</a:t>
            </a:r>
          </a:p>
          <a:p>
            <a:pPr marL="457200" lvl="1" indent="0" eaLnBrk="1" hangingPunct="1">
              <a:buClr>
                <a:srgbClr val="CC3300"/>
              </a:buClr>
            </a:pPr>
            <a:endParaRPr lang="en-US" altLang="ja-JP" sz="1600" dirty="0">
              <a:latin typeface="Arial Narrow" charset="0"/>
              <a:sym typeface="Symbol" charset="0"/>
            </a:endParaRP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altLang="ja-JP" sz="1600" dirty="0">
                <a:latin typeface="Arial Narrow" charset="0"/>
                <a:sym typeface="Symbol" charset="0"/>
              </a:rPr>
              <a:t>the Proton Radius Puzzle, recent history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altLang="ja-JP" sz="1600" dirty="0">
                <a:latin typeface="Arial Narrow" charset="0"/>
                <a:sym typeface="Symbol" charset="0"/>
              </a:rPr>
              <a:t>our approach for a new </a:t>
            </a:r>
            <a:r>
              <a:rPr lang="en-US" altLang="ja-JP" sz="1600" dirty="0" err="1">
                <a:latin typeface="Arial Narrow" charset="0"/>
                <a:sym typeface="Symbol" charset="0"/>
              </a:rPr>
              <a:t>ep</a:t>
            </a:r>
            <a:r>
              <a:rPr lang="en-US" altLang="ja-JP" sz="1600" dirty="0">
                <a:latin typeface="Arial Narrow" charset="0"/>
                <a:sym typeface="Symbol" charset="0"/>
              </a:rPr>
              <a:t>-experiment 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the </a:t>
            </a:r>
            <a:r>
              <a:rPr lang="en-US" sz="1600" dirty="0" err="1">
                <a:latin typeface="Arial Narrow" charset="0"/>
                <a:sym typeface="Symbol" charset="0"/>
              </a:rPr>
              <a:t>PRad</a:t>
            </a:r>
            <a:r>
              <a:rPr lang="en-US" sz="1600" dirty="0">
                <a:latin typeface="Arial Narrow" charset="0"/>
                <a:sym typeface="Symbol" charset="0"/>
              </a:rPr>
              <a:t> experiment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 err="1">
                <a:latin typeface="Arial Narrow" charset="0"/>
                <a:sym typeface="Symbol" charset="0"/>
              </a:rPr>
              <a:t>PRad</a:t>
            </a:r>
            <a:r>
              <a:rPr lang="en-US" sz="1600" dirty="0">
                <a:latin typeface="Arial Narrow" charset="0"/>
                <a:sym typeface="Symbol" charset="0"/>
              </a:rPr>
              <a:t> results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plans for new experiments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summary and outlook</a:t>
            </a:r>
          </a:p>
        </p:txBody>
      </p:sp>
      <p:pic>
        <p:nvPicPr>
          <p:cNvPr id="21508" name="Picture 4" descr="PRad_Le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562100"/>
            <a:ext cx="200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5943600"/>
            <a:ext cx="2413000" cy="5678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/>
          <p:cNvGrpSpPr/>
          <p:nvPr/>
        </p:nvGrpSpPr>
        <p:grpSpPr>
          <a:xfrm>
            <a:off x="50800" y="4343400"/>
            <a:ext cx="2006600" cy="2278290"/>
            <a:chOff x="5267899" y="1444930"/>
            <a:chExt cx="3876101" cy="3967878"/>
          </a:xfrm>
        </p:grpSpPr>
        <p:pic>
          <p:nvPicPr>
            <p:cNvPr id="8" name="pasted-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7899" y="1444930"/>
              <a:ext cx="3876101" cy="36985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298257" y="5010790"/>
              <a:ext cx="2143596" cy="4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 Narrow"/>
                  <a:cs typeface="Arial Narrow"/>
                </a:rPr>
                <a:t>New York Times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065EBD1-1C44-5741-84D7-084BBDEF0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90800"/>
            <a:ext cx="2362200" cy="312147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10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A Possible Solution: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 Experimental Approach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1"/>
              <p:cNvSpPr>
                <a:spLocks noChangeArrowheads="1"/>
              </p:cNvSpPr>
              <p:nvPr/>
            </p:nvSpPr>
            <p:spPr bwMode="auto">
              <a:xfrm>
                <a:off x="228600" y="685800"/>
                <a:ext cx="8458200" cy="472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285750" indent="-285750">
                  <a:buClr>
                    <a:srgbClr val="CC3300"/>
                  </a:buClr>
                  <a:buSzPct val="100000"/>
                  <a:buFont typeface="Wingdings" charset="2"/>
                  <a:buChar char="§"/>
                </a:pPr>
                <a:r>
                  <a:rPr lang="en-US" dirty="0">
                    <a:latin typeface="Arial Narrow" charset="0"/>
                  </a:rPr>
                  <a:t>Use large acceptance, high resolution electromagnetic </a:t>
                </a:r>
                <a:r>
                  <a:rPr lang="en-US" dirty="0">
                    <a:solidFill>
                      <a:srgbClr val="D60093"/>
                    </a:solidFill>
                    <a:latin typeface="Arial Narrow" charset="0"/>
                  </a:rPr>
                  <a:t>calorimeter </a:t>
                </a:r>
                <a:r>
                  <a:rPr lang="en-US" dirty="0">
                    <a:latin typeface="Arial Narrow" charset="0"/>
                  </a:rPr>
                  <a:t> (together with a GEM coordinate detector):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measure a large interval of  angles in </a:t>
                </a:r>
                <a:r>
                  <a:rPr lang="en-US" sz="16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one experimental setting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0.6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– 7.0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</a:p>
              <a:p>
                <a:pPr marL="800100" lvl="1" indent="-342900">
                  <a:buClr>
                    <a:srgbClr val="CC3300"/>
                  </a:buClr>
                  <a:buSzPct val="80000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         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(Q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2x10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÷ 6x10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-2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GeV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/c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;</a:t>
                </a:r>
              </a:p>
              <a:p>
                <a:pPr marL="800100" lvl="1" indent="-342900">
                  <a:buClr>
                    <a:srgbClr val="CC3300"/>
                  </a:buClr>
                  <a:buSzPct val="80000"/>
                </a:pPr>
                <a:endParaRPr lang="en-US" sz="1600" dirty="0">
                  <a:solidFill>
                    <a:srgbClr val="000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0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access to smaller angles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ＭＳ ゴシック"/>
                    <a:cs typeface="Arial Narrow" panose="020B0604020202020204" pitchFamily="34" charset="0"/>
                  </a:rPr>
                  <a:t>≈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0.6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endParaRPr lang="en-US" sz="16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calibrate with a well-known QED processes: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azimuthal symmetry of the calorimeter, simultaneous detection of </a:t>
                </a:r>
                <a:r>
                  <a:rPr lang="en-US" sz="1600" dirty="0" err="1">
                    <a:solidFill>
                      <a:srgbClr val="D60093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→ </a:t>
                </a:r>
                <a:r>
                  <a:rPr lang="en-US" sz="1600" dirty="0" err="1">
                    <a:solidFill>
                      <a:srgbClr val="D60093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Moller scattering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best known control of systematics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).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Clr>
                    <a:srgbClr val="CC3300"/>
                  </a:buClr>
                  <a:buSzPct val="100000"/>
                  <a:buFont typeface="Wingdings" charset="2"/>
                  <a:buChar char="§"/>
                </a:pPr>
                <a:r>
                  <a:rPr lang="en-US" dirty="0">
                    <a:latin typeface="Arial Narrow" charset="0"/>
                  </a:rPr>
                  <a:t>Use </a:t>
                </a:r>
                <a:r>
                  <a:rPr lang="en-US" dirty="0">
                    <a:solidFill>
                      <a:srgbClr val="D60093"/>
                    </a:solidFill>
                    <a:latin typeface="Arial Narrow" charset="0"/>
                  </a:rPr>
                  <a:t>windowless</a:t>
                </a:r>
                <a:r>
                  <a:rPr lang="en-US" dirty="0">
                    <a:latin typeface="Arial Narrow" charset="0"/>
                  </a:rPr>
                  <a:t> H</a:t>
                </a:r>
                <a:r>
                  <a:rPr lang="en-US" baseline="-25000" dirty="0">
                    <a:latin typeface="Arial Narrow" charset="0"/>
                  </a:rPr>
                  <a:t>2</a:t>
                </a:r>
                <a:r>
                  <a:rPr lang="en-US" dirty="0">
                    <a:latin typeface="Arial Narrow" charset="0"/>
                  </a:rPr>
                  <a:t> gas flow target: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r>
                  <a:rPr lang="en-US" sz="1500" dirty="0">
                    <a:latin typeface="Arial Narrow" charset="0"/>
                  </a:rPr>
                  <a:t>minimize experimental background.</a:t>
                </a: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500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400" dirty="0">
                  <a:latin typeface="Arial Narrow"/>
                  <a:cs typeface="Arial Narrow"/>
                </a:endParaRPr>
              </a:p>
              <a:p>
                <a:pPr marL="342900" indent="-342900">
                  <a:buClr>
                    <a:srgbClr val="CC33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dirty="0">
                    <a:latin typeface="Arial Narrow"/>
                    <a:cs typeface="Arial Narrow"/>
                  </a:rPr>
                  <a:t>Use two beam energies only: E</a:t>
                </a:r>
                <a:r>
                  <a:rPr lang="en-US" baseline="-25000" dirty="0">
                    <a:latin typeface="Arial Narrow"/>
                    <a:cs typeface="Arial Narrow"/>
                  </a:rPr>
                  <a:t>0</a:t>
                </a:r>
                <a:r>
                  <a:rPr lang="en-US" dirty="0">
                    <a:latin typeface="Arial Narrow"/>
                    <a:cs typeface="Arial Narrow"/>
                  </a:rPr>
                  <a:t> = 1.1 GeV and 2.2 GeV to check </a:t>
                </a:r>
                <a:r>
                  <a:rPr lang="en-US" dirty="0">
                    <a:solidFill>
                      <a:srgbClr val="C00000"/>
                    </a:solidFill>
                    <a:latin typeface="Arial Narrow"/>
                    <a:cs typeface="Arial Narrow"/>
                  </a:rPr>
                  <a:t>the consistency </a:t>
                </a:r>
                <a:r>
                  <a:rPr lang="en-US" dirty="0">
                    <a:latin typeface="Arial Narrow"/>
                    <a:cs typeface="Arial Narrow"/>
                  </a:rPr>
                  <a:t>of experimental data. </a:t>
                </a: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500" dirty="0">
                  <a:latin typeface="Arial Narrow" charset="0"/>
                </a:endParaRPr>
              </a:p>
            </p:txBody>
          </p:sp>
        </mc:Choice>
        <mc:Fallback>
          <p:sp>
            <p:nvSpPr>
              <p:cNvPr id="20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685800"/>
                <a:ext cx="8458200" cy="4724400"/>
              </a:xfrm>
              <a:prstGeom prst="rect">
                <a:avLst/>
              </a:prstGeom>
              <a:blipFill>
                <a:blip r:embed="rId3"/>
                <a:stretch>
                  <a:fillRect l="-450" t="-53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11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 Timeline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EC62B38-7239-FA4D-A551-4D86D6999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42950"/>
            <a:ext cx="7010400" cy="501675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Initial proposal development:			2011-12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Approved by </a:t>
            </a:r>
            <a:r>
              <a:rPr lang="en-US" sz="1600" dirty="0" err="1">
                <a:latin typeface="Arial Narrow" charset="0"/>
                <a:sym typeface="Symbol" charset="0"/>
              </a:rPr>
              <a:t>JLab</a:t>
            </a:r>
            <a:r>
              <a:rPr lang="en-US" sz="1600" dirty="0">
                <a:latin typeface="Arial Narrow" charset="0"/>
                <a:sym typeface="Symbol" charset="0"/>
              </a:rPr>
              <a:t> PAC39:			2012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Funding proposal for windowless H</a:t>
            </a:r>
            <a:r>
              <a:rPr lang="en-US" sz="1600" baseline="-25000" dirty="0">
                <a:latin typeface="Arial Narrow" charset="0"/>
                <a:sym typeface="Symbol" charset="0"/>
              </a:rPr>
              <a:t>2</a:t>
            </a:r>
            <a:r>
              <a:rPr lang="en-US" sz="1600" dirty="0">
                <a:latin typeface="Arial Narrow" charset="0"/>
                <a:sym typeface="Symbol" charset="0"/>
              </a:rPr>
              <a:t> gas flow		2012 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      target (NSF MRI </a:t>
            </a:r>
            <a:r>
              <a:rPr lang="en-US" sz="1600" dirty="0">
                <a:latin typeface="Arial Narrow" charset="0"/>
              </a:rPr>
              <a:t>#PHY-1229153)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Development, construction of the target:		2012 – 15</a:t>
            </a:r>
          </a:p>
          <a:p>
            <a:pPr>
              <a:buClr>
                <a:srgbClr val="FF0066"/>
              </a:buClr>
              <a:buSzPct val="120000"/>
              <a:buFont typeface="Wingdings" charset="0"/>
              <a:buChar char="ü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Funding proposals for the GEM detectors:		2013 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      (DOE awards)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Development, construction of the GEM detectors:	2013-15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Beam line installation, commissioning,		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data taking </a:t>
            </a:r>
            <a:r>
              <a:rPr lang="en-US" sz="1600" dirty="0">
                <a:latin typeface="Arial Narrow" charset="0"/>
                <a:sym typeface="Symbol" charset="0"/>
              </a:rPr>
              <a:t>in Hall B at </a:t>
            </a:r>
            <a:r>
              <a:rPr lang="en-US" sz="1600" dirty="0" err="1">
                <a:latin typeface="Arial Narrow" charset="0"/>
                <a:sym typeface="Symbol" charset="0"/>
              </a:rPr>
              <a:t>JLab</a:t>
            </a:r>
            <a:r>
              <a:rPr lang="en-US" sz="1600" dirty="0">
                <a:latin typeface="Arial Narrow" charset="0"/>
                <a:sym typeface="Symbol" charset="0"/>
              </a:rPr>
              <a:t>:			January /June 2016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endParaRPr lang="en-US" sz="1600" dirty="0">
              <a:solidFill>
                <a:srgbClr val="D60093"/>
              </a:solidFill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Date analysis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				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2016 – 2019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endParaRPr lang="en-US" sz="1600" dirty="0">
              <a:solidFill>
                <a:srgbClr val="0000FF"/>
              </a:solidFill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Publication in Nature journal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			November, 2019</a:t>
            </a:r>
          </a:p>
        </p:txBody>
      </p:sp>
    </p:spTree>
    <p:extLst>
      <p:ext uri="{BB962C8B-B14F-4D97-AF65-F5344CB8AC3E}">
        <p14:creationId xmlns:p14="http://schemas.microsoft.com/office/powerpoint/2010/main" val="425550783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12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 Performed in Hall B at Jefferson Lab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8" name="Picture 1" descr="Screen Shot 2016-06-23 at 6.48.46 AM.png">
            <a:extLst>
              <a:ext uri="{FF2B5EF4-FFF2-40B4-BE49-F238E27FC236}">
                <a16:creationId xmlns:a16="http://schemas.microsoft.com/office/drawing/2014/main" id="{E162988B-0D17-2C4F-82F8-D6672F56A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0" y="1085850"/>
            <a:ext cx="4342717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389CE3-F1CC-7C4A-9C4E-0C395109A5F6}"/>
              </a:ext>
            </a:extLst>
          </p:cNvPr>
          <p:cNvCxnSpPr>
            <a:cxnSpLocks/>
          </p:cNvCxnSpPr>
          <p:nvPr/>
        </p:nvCxnSpPr>
        <p:spPr>
          <a:xfrm flipV="1">
            <a:off x="6172200" y="3581400"/>
            <a:ext cx="1447800" cy="1295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:a16="http://schemas.microsoft.com/office/drawing/2014/main" id="{D61D7B67-6B36-B842-A82E-98B8CC860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112" y="4876800"/>
            <a:ext cx="26837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latin typeface="Arial Narrow" charset="0"/>
                <a:cs typeface="Arial Narrow" charset="0"/>
              </a:rPr>
              <a:t>PRad</a:t>
            </a:r>
            <a:r>
              <a:rPr lang="en-US" sz="1400" dirty="0">
                <a:latin typeface="Arial Narrow" charset="0"/>
                <a:cs typeface="Arial Narrow" charset="0"/>
              </a:rPr>
              <a:t> was performed in Hall B at </a:t>
            </a:r>
            <a:r>
              <a:rPr lang="en-US" sz="1400" dirty="0" err="1">
                <a:latin typeface="Arial Narrow" charset="0"/>
                <a:cs typeface="Arial Narrow" charset="0"/>
              </a:rPr>
              <a:t>JLab</a:t>
            </a:r>
            <a:endParaRPr lang="en-US" sz="1400" dirty="0">
              <a:latin typeface="Arial Narrow" charset="0"/>
              <a:cs typeface="Arial Narrow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A1C13-F2F6-0642-B3FC-47E2F13F2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9" y="1111897"/>
            <a:ext cx="4175351" cy="30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4522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393F895-E134-8542-BDBE-6619714C8603}" type="slidenum">
              <a:rPr lang="en-US" sz="1000">
                <a:latin typeface="Arial Narrow" charset="0"/>
              </a:rPr>
              <a:pPr eaLnBrk="1" hangingPunct="1"/>
              <a:t>13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41989" name="Text Placeholder 6"/>
          <p:cNvSpPr>
            <a:spLocks noGrp="1"/>
          </p:cNvSpPr>
          <p:nvPr>
            <p:ph type="body" sz="half" idx="2"/>
          </p:nvPr>
        </p:nvSpPr>
        <p:spPr>
          <a:xfrm>
            <a:off x="280988" y="685800"/>
            <a:ext cx="4062412" cy="1524000"/>
          </a:xfrm>
        </p:spPr>
        <p:txBody>
          <a:bodyPr/>
          <a:lstStyle/>
          <a:p>
            <a:pPr>
              <a:buClr>
                <a:srgbClr val="C00000"/>
              </a:buClr>
              <a:buSzPct val="120000"/>
              <a:buFont typeface="Wingdings" charset="0"/>
              <a:buChar char="§"/>
            </a:pPr>
            <a:r>
              <a:rPr lang="en-US" sz="1800" dirty="0">
                <a:latin typeface="Arial Narrow" charset="0"/>
              </a:rPr>
              <a:t>Main detector elements: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windowless H</a:t>
            </a:r>
            <a:r>
              <a:rPr lang="en-US" sz="1400" baseline="-25000" dirty="0">
                <a:latin typeface="Arial Narrow" charset="0"/>
              </a:rPr>
              <a:t>2</a:t>
            </a:r>
            <a:r>
              <a:rPr lang="en-US" sz="1400" dirty="0">
                <a:latin typeface="Arial Narrow" charset="0"/>
              </a:rPr>
              <a:t> gas flow target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 err="1">
                <a:latin typeface="Arial Narrow" charset="0"/>
              </a:rPr>
              <a:t>PrimEx</a:t>
            </a:r>
            <a:r>
              <a:rPr lang="en-US" sz="1400" dirty="0">
                <a:latin typeface="Arial Narrow" charset="0"/>
              </a:rPr>
              <a:t>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calorimeter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vacuum box with one thin window at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end 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X,Y – GEM detectors on front of </a:t>
            </a:r>
            <a:r>
              <a:rPr lang="en-US" sz="1400" dirty="0" err="1">
                <a:latin typeface="Arial Narrow" charset="0"/>
              </a:rPr>
              <a:t>HyCal</a:t>
            </a:r>
            <a:endParaRPr lang="en-US" sz="1400" dirty="0">
              <a:latin typeface="Arial Narrow" charset="0"/>
            </a:endParaRPr>
          </a:p>
        </p:txBody>
      </p:sp>
      <p:sp>
        <p:nvSpPr>
          <p:cNvPr id="41990" name="Text Placeholder 6"/>
          <p:cNvSpPr txBox="1">
            <a:spLocks/>
          </p:cNvSpPr>
          <p:nvPr/>
        </p:nvSpPr>
        <p:spPr bwMode="auto">
          <a:xfrm>
            <a:off x="4648200" y="685800"/>
            <a:ext cx="42370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00000"/>
              </a:buClr>
              <a:buSzPct val="120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Beam line equipment:</a:t>
            </a:r>
            <a:endParaRPr lang="en-US" sz="1400" dirty="0">
              <a:latin typeface="Arial Narrow" charset="0"/>
            </a:endParaRP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standard beam line elements (0.1 – 50 </a:t>
            </a:r>
            <a:r>
              <a:rPr lang="en-US" sz="1400" dirty="0" err="1">
                <a:latin typeface="Arial Narrow" charset="0"/>
              </a:rPr>
              <a:t>nA</a:t>
            </a:r>
            <a:r>
              <a:rPr lang="en-US" sz="1400" dirty="0">
                <a:latin typeface="Arial Narrow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photon tagger for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calibration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collimator box (6.4 mm collimator for photon beam, 12.7 mm for e</a:t>
            </a:r>
            <a:r>
              <a:rPr lang="en-US" sz="1400" baseline="30000" dirty="0">
                <a:latin typeface="Arial Narrow" charset="0"/>
              </a:rPr>
              <a:t>-</a:t>
            </a:r>
            <a:r>
              <a:rPr lang="en-US" sz="1400" dirty="0">
                <a:latin typeface="Arial Narrow" charset="0"/>
              </a:rPr>
              <a:t> beam halo “</a:t>
            </a:r>
            <a:r>
              <a:rPr lang="en-US" altLang="ja-JP" sz="1400" dirty="0">
                <a:latin typeface="Arial Narrow" charset="0"/>
              </a:rPr>
              <a:t>cleanup</a:t>
            </a:r>
            <a:r>
              <a:rPr lang="en-US" sz="1400" dirty="0">
                <a:latin typeface="Arial Narrow" charset="0"/>
              </a:rPr>
              <a:t>”</a:t>
            </a:r>
            <a:r>
              <a:rPr lang="en-US" altLang="ja-JP" sz="1400" dirty="0">
                <a:latin typeface="Arial Narrow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Harp 2H00 l</a:t>
            </a:r>
          </a:p>
          <a:p>
            <a:pPr>
              <a:spcBef>
                <a:spcPct val="20000"/>
              </a:spcBef>
              <a:buClr>
                <a:srgbClr val="C00000"/>
              </a:buClr>
              <a:buSzPct val="120000"/>
              <a:buFont typeface="Wingdings" charset="0"/>
              <a:buChar char="§"/>
            </a:pPr>
            <a:endParaRPr lang="en-US" sz="1600" dirty="0">
              <a:latin typeface="Arial Narrow" charset="0"/>
            </a:endParaRPr>
          </a:p>
        </p:txBody>
      </p:sp>
      <p:sp>
        <p:nvSpPr>
          <p:cNvPr id="4199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Experimental Setup in Hall B at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JLab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(schematics)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200" y="39624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3" name="TextBox 15"/>
          <p:cNvSpPr txBox="1">
            <a:spLocks noChangeArrowheads="1"/>
          </p:cNvSpPr>
          <p:nvPr/>
        </p:nvSpPr>
        <p:spPr bwMode="auto">
          <a:xfrm>
            <a:off x="0" y="3657600"/>
            <a:ext cx="682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Narrow" charset="0"/>
                <a:cs typeface="Arial Narrow" charset="0"/>
              </a:rPr>
              <a:t>e - beam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153F2-7A04-8844-803F-A245A169B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45" y="2971800"/>
            <a:ext cx="7868356" cy="25908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64233" y="685800"/>
            <a:ext cx="7893967" cy="4112491"/>
            <a:chOff x="300335" y="587300"/>
            <a:chExt cx="7893967" cy="3084368"/>
          </a:xfrm>
        </p:grpSpPr>
        <p:grpSp>
          <p:nvGrpSpPr>
            <p:cNvPr id="26" name="Group 25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2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27" name="Straight Arrow Connector 26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 Narrow"/>
                  <a:ea typeface="Helvetica" charset="0"/>
                  <a:cs typeface="Arial Narrow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-76200"/>
            <a:ext cx="7098030" cy="60959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Windowless Gas Flow Target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73030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14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2998089" y="2057400"/>
            <a:ext cx="1357884" cy="1508760"/>
          </a:xfrm>
          <a:prstGeom prst="frame">
            <a:avLst>
              <a:gd name="adj1" fmla="val 17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55974" y="1234440"/>
            <a:ext cx="195453" cy="822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95486" y="1066800"/>
            <a:ext cx="7581698" cy="5377308"/>
            <a:chOff x="-118725" y="1028700"/>
            <a:chExt cx="8424129" cy="4481090"/>
          </a:xfrm>
        </p:grpSpPr>
        <p:sp>
          <p:nvSpPr>
            <p:cNvPr id="8" name="Rectangle 7"/>
            <p:cNvSpPr/>
            <p:nvPr/>
          </p:nvSpPr>
          <p:spPr>
            <a:xfrm>
              <a:off x="4697730" y="1028700"/>
              <a:ext cx="3607674" cy="4481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rgbClr val="00B0F0">
                  <a:alpha val="40000"/>
                </a:srgb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705561" y="1098202"/>
              <a:ext cx="3402907" cy="2158965"/>
              <a:chOff x="-133181" y="2558231"/>
              <a:chExt cx="4343382" cy="2989729"/>
            </a:xfrm>
          </p:grpSpPr>
          <p:pic>
            <p:nvPicPr>
              <p:cNvPr id="15" name="image24.jpg" descr="Target_side_v2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898" y="2558231"/>
                <a:ext cx="3986303" cy="2989729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-133181" y="4371153"/>
                <a:ext cx="1684205" cy="555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64" b="1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Electron Beam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178098" y="5097572"/>
                <a:ext cx="724829" cy="907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4"/>
              </a:p>
            </p:txBody>
          </p:sp>
        </p:grpSp>
        <p:pic>
          <p:nvPicPr>
            <p:cNvPr id="19" name="image23.png" descr="Screen Shot 2016-08-09 at 10.19.26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8725" y="3561064"/>
              <a:ext cx="2582133" cy="1705363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6200" y="5334000"/>
            <a:ext cx="46319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5057001"/>
            <a:ext cx="902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e-beam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238CCB-A6AC-4121-A478-947488115862}"/>
              </a:ext>
            </a:extLst>
          </p:cNvPr>
          <p:cNvSpPr/>
          <p:nvPr/>
        </p:nvSpPr>
        <p:spPr>
          <a:xfrm>
            <a:off x="2971800" y="4356318"/>
            <a:ext cx="5791200" cy="1815882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tl" rotWithShape="0">
              <a:prstClr val="black">
                <a:alpha val="70000"/>
              </a:prstClr>
            </a:outerShdw>
            <a:softEdge rad="76200"/>
          </a:effectLst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Arial Narrow"/>
              <a:cs typeface="Arial Narrow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8 cm diam. X 4 cm long target cell</a:t>
            </a: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2 mm holes open at front and back of </a:t>
            </a:r>
            <a:r>
              <a:rPr lang="en-US" sz="1400" dirty="0" err="1">
                <a:latin typeface="Arial Narrow"/>
                <a:cs typeface="Arial Narrow"/>
              </a:rPr>
              <a:t>kapton</a:t>
            </a:r>
            <a:r>
              <a:rPr lang="en-US" sz="1400" dirty="0">
                <a:latin typeface="Arial Narrow"/>
                <a:cs typeface="Arial Narrow"/>
              </a:rPr>
              <a:t> foils for the beam passage</a:t>
            </a: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Areal density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: 1.8x10</a:t>
            </a:r>
            <a:r>
              <a:rPr lang="en-US" sz="1400" baseline="30000" dirty="0">
                <a:solidFill>
                  <a:srgbClr val="FF0000"/>
                </a:solidFill>
                <a:latin typeface="Arial Narrow"/>
                <a:cs typeface="Arial Narrow"/>
              </a:rPr>
              <a:t>+18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H atoms/cm</a:t>
            </a:r>
            <a:r>
              <a:rPr lang="en-US" sz="1400" baseline="30000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endParaRPr lang="en-US" sz="1400" baseline="300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cell pressure: 471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 chamber pressure: 2.34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r>
              <a:rPr lang="en-US" sz="1400" dirty="0">
                <a:latin typeface="Arial Narrow"/>
                <a:cs typeface="Arial Narrow"/>
              </a:rPr>
              <a:t>:      cell vs. chamber pressures: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200:1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Vacuum tank pressure 0.3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r>
              <a:rPr lang="en-US" sz="1400" dirty="0">
                <a:latin typeface="Arial Narrow"/>
                <a:cs typeface="Arial Narrow"/>
              </a:rPr>
              <a:t>: cell vs. vacuum tank pressures: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1000:1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Gas temperature: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19.5 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93635-2887-7549-A551-5233CF199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1371"/>
            <a:ext cx="1778873" cy="2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7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0336" y="535709"/>
            <a:ext cx="7893967" cy="4112491"/>
            <a:chOff x="300335" y="401782"/>
            <a:chExt cx="7893967" cy="3084368"/>
          </a:xfrm>
        </p:grpSpPr>
        <p:grpSp>
          <p:nvGrpSpPr>
            <p:cNvPr id="16" name="Group 15"/>
            <p:cNvGrpSpPr/>
            <p:nvPr/>
          </p:nvGrpSpPr>
          <p:grpSpPr>
            <a:xfrm>
              <a:off x="976033" y="401782"/>
              <a:ext cx="7218269" cy="3084368"/>
              <a:chOff x="976033" y="401782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401782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742042"/>
                <a:ext cx="1277038" cy="429658"/>
                <a:chOff x="5199961" y="1742042"/>
                <a:chExt cx="1277038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742042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65144" y="1768860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7" name="Straight Arrow Connector 16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Vacuum Chamber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77949" y="6473667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15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4314824" y="1728215"/>
            <a:ext cx="2810462" cy="2407687"/>
          </a:xfrm>
          <a:prstGeom prst="frame">
            <a:avLst>
              <a:gd name="adj1" fmla="val 17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8788" y="1524000"/>
            <a:ext cx="3588220" cy="4211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grpSp>
        <p:nvGrpSpPr>
          <p:cNvPr id="26" name="Group 25"/>
          <p:cNvGrpSpPr/>
          <p:nvPr/>
        </p:nvGrpSpPr>
        <p:grpSpPr>
          <a:xfrm>
            <a:off x="563065" y="1978275"/>
            <a:ext cx="3514659" cy="3758439"/>
            <a:chOff x="190005" y="1283650"/>
            <a:chExt cx="4377280" cy="3283664"/>
          </a:xfrm>
        </p:grpSpPr>
        <p:pic>
          <p:nvPicPr>
            <p:cNvPr id="27" name="image21.jpg" descr="Side_down_v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005" y="1283650"/>
              <a:ext cx="4377280" cy="3283664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3445727" y="4036741"/>
              <a:ext cx="780586" cy="1784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24400" y="51054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5 m long two stages vacuum chamber, </a:t>
            </a:r>
          </a:p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      1.7 m diameter, 2 mm Al vacuum window</a:t>
            </a:r>
          </a:p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       vacuum chamber pressure: </a:t>
            </a:r>
            <a:r>
              <a:rPr lang="en-US" sz="14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0.3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400" dirty="0" err="1">
                <a:latin typeface="Arial Narrow"/>
                <a:ea typeface="Helvetica" charset="0"/>
                <a:cs typeface="Arial Narrow"/>
              </a:rPr>
              <a:t>mTorr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9" name="Bent Arrow 8"/>
          <p:cNvSpPr/>
          <p:nvPr/>
        </p:nvSpPr>
        <p:spPr>
          <a:xfrm rot="10800000">
            <a:off x="4234181" y="4135902"/>
            <a:ext cx="1593361" cy="924540"/>
          </a:xfrm>
          <a:prstGeom prst="bentArrow">
            <a:avLst>
              <a:gd name="adj1" fmla="val 2533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4307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4" y="1"/>
            <a:ext cx="7319215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Vacuum Chamber and Window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77949" y="6473667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16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33400" y="990600"/>
            <a:ext cx="4267200" cy="4572000"/>
            <a:chOff x="190005" y="1283650"/>
            <a:chExt cx="4377280" cy="3283664"/>
          </a:xfrm>
        </p:grpSpPr>
        <p:pic>
          <p:nvPicPr>
            <p:cNvPr id="27" name="image21.jpg" descr="Side_down_v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005" y="1283650"/>
              <a:ext cx="4377280" cy="3283664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3445726" y="4043245"/>
              <a:ext cx="780586" cy="1784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3" name="图片 2" descr="20160531_1426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64252"/>
            <a:ext cx="2587625" cy="459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5410200" y="5757862"/>
            <a:ext cx="286796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 Narrow" charset="0"/>
              </a:rPr>
              <a:t>1.7 m diameter, 2 mm Al vacuum window</a:t>
            </a:r>
            <a:endParaRPr lang="en-US" sz="14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736600" y="5681662"/>
            <a:ext cx="2781531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 Narrow" charset="0"/>
              </a:rPr>
              <a:t>2-stage vacuum box in Hall B beam line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399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0336" y="609600"/>
            <a:ext cx="7893967" cy="4112491"/>
            <a:chOff x="300335" y="587300"/>
            <a:chExt cx="7893967" cy="3084368"/>
          </a:xfrm>
        </p:grpSpPr>
        <p:grpSp>
          <p:nvGrpSpPr>
            <p:cNvPr id="14" name="Group 13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6" name="Straight Arrow Connector 15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53339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GEM Coordinate Detectors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95723"/>
            <a:ext cx="2057400" cy="365125"/>
          </a:xfrm>
        </p:spPr>
        <p:txBody>
          <a:bodyPr/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10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0510" y="1066800"/>
            <a:ext cx="5936020" cy="5322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sp>
        <p:nvSpPr>
          <p:cNvPr id="8" name="Frame 7"/>
          <p:cNvSpPr/>
          <p:nvPr/>
        </p:nvSpPr>
        <p:spPr>
          <a:xfrm>
            <a:off x="7018458" y="1797499"/>
            <a:ext cx="216027" cy="208483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pic>
        <p:nvPicPr>
          <p:cNvPr id="15" name="image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0267" y="2058950"/>
            <a:ext cx="3271538" cy="358524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37404" y="1511034"/>
            <a:ext cx="22402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Two large area GEM detectors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Small overlap region in the middle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Excellent position resolution (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72 µm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)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Improve position resolution of the setup by &gt;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20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times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Large improvements in Q</a:t>
            </a:r>
            <a:r>
              <a:rPr lang="en-US" sz="1600" baseline="300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determination</a:t>
            </a:r>
          </a:p>
        </p:txBody>
      </p:sp>
      <p:sp>
        <p:nvSpPr>
          <p:cNvPr id="17" name="Bent Arrow 16"/>
          <p:cNvSpPr/>
          <p:nvPr/>
        </p:nvSpPr>
        <p:spPr>
          <a:xfrm rot="10800000">
            <a:off x="6526527" y="3861231"/>
            <a:ext cx="646648" cy="1395419"/>
          </a:xfrm>
          <a:prstGeom prst="bentArrow">
            <a:avLst>
              <a:gd name="adj1" fmla="val 3192"/>
              <a:gd name="adj2" fmla="val 10162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8818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9433" y="783067"/>
            <a:ext cx="7893967" cy="4112491"/>
            <a:chOff x="300335" y="587300"/>
            <a:chExt cx="7893967" cy="3084368"/>
          </a:xfrm>
        </p:grpSpPr>
        <p:grpSp>
          <p:nvGrpSpPr>
            <p:cNvPr id="15" name="Group 14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6" name="Straight Arrow Connector 15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</a:t>
            </a:r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HyCal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El. Mag. Calorimeter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18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3380" y="1143001"/>
            <a:ext cx="593602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sp>
        <p:nvSpPr>
          <p:cNvPr id="8" name="Frame 7"/>
          <p:cNvSpPr/>
          <p:nvPr/>
        </p:nvSpPr>
        <p:spPr>
          <a:xfrm>
            <a:off x="7148490" y="1849242"/>
            <a:ext cx="424263" cy="2082329"/>
          </a:xfrm>
          <a:prstGeom prst="frame">
            <a:avLst>
              <a:gd name="adj1" fmla="val 7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2115" y="1295400"/>
            <a:ext cx="248527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hybrid EM calorimeter (</a:t>
            </a:r>
            <a:r>
              <a:rPr lang="en-US" sz="14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HyCal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)</a:t>
            </a:r>
          </a:p>
          <a:p>
            <a:pPr marL="606704" lvl="1" indent="-285750"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inner 1156 PbWO</a:t>
            </a:r>
            <a:r>
              <a:rPr lang="en-US" sz="1400" baseline="-25000" dirty="0">
                <a:latin typeface="Arial Narrow"/>
                <a:ea typeface="Helvetica" charset="0"/>
                <a:cs typeface="Arial Narrow"/>
              </a:rPr>
              <a:t>4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 modules.</a:t>
            </a:r>
          </a:p>
          <a:p>
            <a:pPr marL="606704" lvl="1" indent="-285750"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outer 576 lead glass modules.</a:t>
            </a:r>
          </a:p>
          <a:p>
            <a:pPr marL="578129" lvl="1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5.8 m from the target.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scattering angle coverage:  </a:t>
            </a:r>
            <a:r>
              <a:rPr lang="en-US" sz="14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~ 0.6˚ to 7.5˚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solidFill>
                <a:srgbClr val="FF0000"/>
              </a:solidFill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full azimuthal angle coverage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solidFill>
                <a:srgbClr val="FF0000"/>
              </a:solidFill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high resolution and efficiency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da-DK" sz="1400" dirty="0">
                <a:latin typeface="Arial Narrow"/>
                <a:cs typeface="Arial Narrow"/>
              </a:rPr>
              <a:t>2.5% at 1 </a:t>
            </a:r>
            <a:r>
              <a:rPr lang="da-DK" sz="1400" dirty="0" err="1">
                <a:latin typeface="Arial Narrow"/>
                <a:cs typeface="Arial Narrow"/>
              </a:rPr>
              <a:t>GeV</a:t>
            </a:r>
            <a:r>
              <a:rPr lang="da-DK" sz="1400" dirty="0">
                <a:latin typeface="Arial Narrow"/>
                <a:cs typeface="Arial Narrow"/>
              </a:rPr>
              <a:t> for </a:t>
            </a:r>
            <a:r>
              <a:rPr lang="da-DK" sz="1400" dirty="0" err="1">
                <a:latin typeface="Arial Narrow"/>
                <a:cs typeface="Arial Narrow"/>
              </a:rPr>
              <a:t>crystal</a:t>
            </a:r>
            <a:r>
              <a:rPr lang="da-DK" sz="1400" dirty="0">
                <a:latin typeface="Arial Narrow"/>
                <a:cs typeface="Arial Narrow"/>
              </a:rPr>
              <a:t> part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da-DK" sz="1400" dirty="0">
                <a:latin typeface="Arial Narrow"/>
                <a:cs typeface="Arial Narrow"/>
              </a:rPr>
              <a:t>6.1% at 1 </a:t>
            </a:r>
            <a:r>
              <a:rPr lang="da-DK" sz="1400" dirty="0" err="1">
                <a:latin typeface="Arial Narrow"/>
                <a:cs typeface="Arial Narrow"/>
              </a:rPr>
              <a:t>GeV</a:t>
            </a:r>
            <a:r>
              <a:rPr lang="da-DK" sz="1400" dirty="0">
                <a:latin typeface="Arial Narrow"/>
                <a:cs typeface="Arial Narrow"/>
              </a:rPr>
              <a:t> for </a:t>
            </a:r>
            <a:r>
              <a:rPr lang="da-DK" sz="1400" dirty="0" err="1">
                <a:latin typeface="Arial Narrow"/>
                <a:cs typeface="Arial Narrow"/>
              </a:rPr>
              <a:t>lead</a:t>
            </a:r>
            <a:r>
              <a:rPr lang="da-DK" sz="1400" dirty="0">
                <a:latin typeface="Arial Narrow"/>
                <a:cs typeface="Arial Narrow"/>
              </a:rPr>
              <a:t> </a:t>
            </a:r>
            <a:r>
              <a:rPr lang="da-DK" sz="1400" dirty="0" err="1">
                <a:latin typeface="Arial Narrow"/>
                <a:cs typeface="Arial Narrow"/>
              </a:rPr>
              <a:t>glass</a:t>
            </a:r>
            <a:r>
              <a:rPr lang="da-DK" sz="1400" dirty="0">
                <a:latin typeface="Arial Narrow"/>
                <a:cs typeface="Arial Narrow"/>
              </a:rPr>
              <a:t> part</a:t>
            </a:r>
          </a:p>
          <a:p>
            <a:pPr marL="714375" lvl="1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energy calibration done with tagged photons</a:t>
            </a:r>
          </a:p>
        </p:txBody>
      </p:sp>
      <p:sp>
        <p:nvSpPr>
          <p:cNvPr id="17" name="Bent Arrow 16"/>
          <p:cNvSpPr/>
          <p:nvPr/>
        </p:nvSpPr>
        <p:spPr>
          <a:xfrm rot="10800000">
            <a:off x="6557387" y="3895341"/>
            <a:ext cx="821117" cy="1292728"/>
          </a:xfrm>
          <a:prstGeom prst="bentArrow">
            <a:avLst>
              <a:gd name="adj1" fmla="val 3885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pic>
        <p:nvPicPr>
          <p:cNvPr id="12" name="image.jpg"/>
          <p:cNvPicPr>
            <a:picLocks/>
          </p:cNvPicPr>
          <p:nvPr/>
        </p:nvPicPr>
        <p:blipFill>
          <a:blip r:embed="rId3"/>
          <a:srcRect l="1028" t="261" r="3081" b="791"/>
          <a:stretch>
            <a:fillRect/>
          </a:stretch>
        </p:blipFill>
        <p:spPr>
          <a:xfrm>
            <a:off x="533400" y="685800"/>
            <a:ext cx="3293762" cy="3892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0" y="0"/>
                </a:moveTo>
                <a:cubicBezTo>
                  <a:pt x="622" y="0"/>
                  <a:pt x="0" y="726"/>
                  <a:pt x="0" y="1621"/>
                </a:cubicBezTo>
                <a:lnTo>
                  <a:pt x="0" y="19979"/>
                </a:lnTo>
                <a:cubicBezTo>
                  <a:pt x="0" y="20874"/>
                  <a:pt x="622" y="21600"/>
                  <a:pt x="1390" y="21600"/>
                </a:cubicBezTo>
                <a:lnTo>
                  <a:pt x="20208" y="21600"/>
                </a:lnTo>
                <a:cubicBezTo>
                  <a:pt x="20975" y="21600"/>
                  <a:pt x="21600" y="20874"/>
                  <a:pt x="21600" y="19979"/>
                </a:cubicBezTo>
                <a:lnTo>
                  <a:pt x="21600" y="1621"/>
                </a:lnTo>
                <a:cubicBezTo>
                  <a:pt x="21600" y="726"/>
                  <a:pt x="20975" y="0"/>
                  <a:pt x="20208" y="0"/>
                </a:cubicBezTo>
                <a:lnTo>
                  <a:pt x="1390" y="0"/>
                </a:lnTo>
                <a:close/>
              </a:path>
            </a:pathLst>
          </a:cu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3" name="Picture 13" descr="PrimEx_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1905000" cy="126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9723" y="2435423"/>
            <a:ext cx="90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e-beam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290444" y="2667000"/>
            <a:ext cx="1443356" cy="152400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369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ADE03F-38CE-1C48-B380-6B86255F3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740150"/>
            <a:ext cx="2790162" cy="26711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19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Experimental Data Set:    Event Selection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FFA91D91-38DE-4994-80CC-87220E20C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0" b="-399"/>
          <a:stretch/>
        </p:blipFill>
        <p:spPr>
          <a:xfrm>
            <a:off x="4572000" y="791587"/>
            <a:ext cx="4572000" cy="2942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23A89E-01F9-4184-A1DA-7B5AE90A7D0B}"/>
              </a:ext>
            </a:extLst>
          </p:cNvPr>
          <p:cNvSpPr txBox="1"/>
          <p:nvPr/>
        </p:nvSpPr>
        <p:spPr>
          <a:xfrm>
            <a:off x="7817707" y="911423"/>
            <a:ext cx="95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2.2 GeV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C15F64C-C662-4FD9-8A3D-F7AF59603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8200"/>
            <a:ext cx="4436077" cy="5105400"/>
          </a:xfrm>
        </p:spPr>
        <p:txBody>
          <a:bodyPr>
            <a:normAutofit lnSpcReduction="10000"/>
          </a:bodyPr>
          <a:lstStyle/>
          <a:p>
            <a:pPr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Experiment performed in </a:t>
            </a:r>
            <a:r>
              <a:rPr lang="en-US" sz="18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May/June, 2016 </a:t>
            </a:r>
          </a:p>
          <a:p>
            <a:pPr marL="0" indent="0">
              <a:buNone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       with two beam energy settings: </a:t>
            </a:r>
          </a:p>
          <a:p>
            <a:pPr lvl="1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1.1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(604 M events) </a:t>
            </a:r>
          </a:p>
          <a:p>
            <a:pPr lvl="1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2.2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(756 M events)</a:t>
            </a:r>
          </a:p>
          <a:p>
            <a:pPr marL="457200" lvl="1" indent="0">
              <a:buClr>
                <a:srgbClr val="0000FF"/>
              </a:buClr>
              <a:buSzPct val="75000"/>
              <a:buNone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all events, require hit matching between GEMs and </a:t>
            </a:r>
            <a:r>
              <a:rPr lang="en-US" sz="1800" dirty="0" err="1">
                <a:latin typeface="Arial Narrow"/>
                <a:ea typeface="Helvetica" charset="0"/>
                <a:cs typeface="Arial Narrow"/>
              </a:rPr>
              <a:t>HyCal</a:t>
            </a:r>
            <a:endParaRPr lang="en-US" sz="1800" dirty="0">
              <a:latin typeface="Arial Narrow"/>
              <a:ea typeface="Helvetica" charset="0"/>
              <a:cs typeface="Arial Narrow"/>
            </a:endParaRPr>
          </a:p>
          <a:p>
            <a:pPr marL="0" indent="0">
              <a:buNone/>
            </a:pPr>
            <a:endParaRPr lang="en-US" sz="1800" dirty="0">
              <a:ea typeface="Helvetica" charset="0"/>
              <a:cs typeface="Helvetica" charset="0"/>
            </a:endParaRPr>
          </a:p>
          <a:p>
            <a:pPr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</a:t>
            </a:r>
            <a:r>
              <a:rPr lang="en-US" sz="1800" i="1" dirty="0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 and </a:t>
            </a:r>
            <a:r>
              <a:rPr lang="en-US" sz="1800" i="1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 events, apply angle dependent energy cut based on kinematics:</a:t>
            </a:r>
          </a:p>
          <a:p>
            <a:pPr marL="528066" lvl="1" indent="-171450">
              <a:buClr>
                <a:srgbClr val="0000FF"/>
              </a:buClr>
              <a:buSzPct val="70000"/>
              <a:buFont typeface="Wingdings" charset="2"/>
              <a:buChar char="Ø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 cut size depend on local detector resolution </a:t>
            </a:r>
          </a:p>
          <a:p>
            <a:pPr marL="699516" lvl="1" indent="-342900">
              <a:buFont typeface="Arial" charset="0"/>
              <a:buChar char="•"/>
            </a:pPr>
            <a:endParaRPr lang="en-US" sz="1600" dirty="0">
              <a:ea typeface="Helvetica" charset="0"/>
              <a:cs typeface="Helvetica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</a:t>
            </a:r>
            <a:r>
              <a:rPr lang="en-US" sz="1800" i="1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, if requiring double-arm events, apply additional cuts: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elasticity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co-planarity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vertex z (kinematics)</a:t>
            </a:r>
          </a:p>
        </p:txBody>
      </p:sp>
    </p:spTree>
    <p:extLst>
      <p:ext uri="{BB962C8B-B14F-4D97-AF65-F5344CB8AC3E}">
        <p14:creationId xmlns:p14="http://schemas.microsoft.com/office/powerpoint/2010/main" val="2479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3E26AA3-6FA0-C640-8AD4-865AF60CD82B}" type="slidenum">
              <a:rPr lang="en-US" sz="1000">
                <a:latin typeface="Arial Narrow" charset="0"/>
              </a:rPr>
              <a:pPr eaLnBrk="1" hangingPunct="1"/>
              <a:t>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Methods to Measure the Proton Charge Radius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8649" y="838201"/>
            <a:ext cx="5029200" cy="18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latin typeface="Arial Narrow" charset="0"/>
              </a:rPr>
              <a:t>Two different techniques: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80000"/>
              <a:buFont typeface="Wingdings" pitchFamily="2" charset="2"/>
              <a:buChar char="ü"/>
            </a:pPr>
            <a:r>
              <a:rPr lang="en-US" sz="1600" dirty="0">
                <a:latin typeface="Arial Narrow" charset="0"/>
              </a:rPr>
              <a:t>Hydrogen spectroscopy (lepton-proton bound states,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600" dirty="0">
                <a:latin typeface="Arial Narrow" charset="0"/>
              </a:rPr>
              <a:t>       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</a:rPr>
              <a:t>Atomic Physics</a:t>
            </a:r>
            <a:r>
              <a:rPr lang="en-US" sz="1600" dirty="0">
                <a:latin typeface="Arial Narrow" charset="0"/>
              </a:rPr>
              <a:t>):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>
                <a:latin typeface="Arial Narrow" charset="0"/>
              </a:rPr>
              <a:t>regular hydrogen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>
                <a:latin typeface="Arial Narrow" charset="0"/>
              </a:rPr>
              <a:t>muonic hydrogen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600" dirty="0">
              <a:latin typeface="Arial Narrow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12E75-B7CE-1B4E-A104-16A1FEA1A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38200"/>
            <a:ext cx="2421580" cy="231326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25C3C5F9-7294-1B4D-A3EA-6E706DF46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7" y="4419600"/>
            <a:ext cx="4317816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9D6DB15A-C9D9-1144-BFF8-83B7CAFE4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47" y="5445125"/>
            <a:ext cx="202395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7EDE6430-B2A0-E040-B7AE-8D47E2A89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2133600" cy="214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F480D8D3-C169-3A4C-A641-2432119484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2200" y="3624263"/>
                <a:ext cx="4712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pitchFamily="2" charset="2"/>
                  <a:buNone/>
                </a:pPr>
                <a:r>
                  <a:rPr lang="en-US" altLang="en-US" sz="1600" dirty="0">
                    <a:latin typeface="Arial Narrow" panose="020B0604020202020204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lang="en-US" altLang="en-US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en-US" sz="1600" dirty="0">
                  <a:latin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F480D8D3-C169-3A4C-A641-243211948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2200" y="3624263"/>
                <a:ext cx="471219" cy="338554"/>
              </a:xfrm>
              <a:prstGeom prst="rect">
                <a:avLst/>
              </a:prstGeom>
              <a:blipFill>
                <a:blip r:embed="rId7"/>
                <a:stretch>
                  <a:fillRect l="-5263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1">
            <a:extLst>
              <a:ext uri="{FF2B5EF4-FFF2-40B4-BE49-F238E27FC236}">
                <a16:creationId xmlns:a16="http://schemas.microsoft.com/office/drawing/2014/main" id="{46154A02-7397-2B4D-BE1B-23F77E71D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757863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altLang="en-US" sz="1600" dirty="0">
                <a:latin typeface="Arial Narrow" panose="020B0604020202020204" pitchFamily="34" charset="0"/>
              </a:rPr>
              <a:t>p 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6AC639F8-F9CB-F747-B598-5473A2453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757863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altLang="en-US" sz="1600" dirty="0">
                <a:latin typeface="Arial Narrow" panose="020B0604020202020204" pitchFamily="34" charset="0"/>
              </a:rPr>
              <a:t>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1">
                <a:extLst>
                  <a:ext uri="{FF2B5EF4-FFF2-40B4-BE49-F238E27FC236}">
                    <a16:creationId xmlns:a16="http://schemas.microsoft.com/office/drawing/2014/main" id="{86263F8A-E2EC-B348-8D9B-7BE4BF0D7B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10400" y="4614863"/>
                <a:ext cx="6096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en-US" sz="16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altLang="en-US" sz="1600" baseline="30000" dirty="0">
                    <a:latin typeface="Arial Narrow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1">
                <a:extLst>
                  <a:ext uri="{FF2B5EF4-FFF2-40B4-BE49-F238E27FC236}">
                    <a16:creationId xmlns:a16="http://schemas.microsoft.com/office/drawing/2014/main" id="{86263F8A-E2EC-B348-8D9B-7BE4BF0D7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400" y="4614863"/>
                <a:ext cx="609600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1D30A29D-7478-4846-97AF-B0DF71D629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581" y="3623846"/>
                <a:ext cx="4712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pitchFamily="2" charset="2"/>
                  <a:buNone/>
                </a:pPr>
                <a:r>
                  <a:rPr lang="en-US" altLang="en-US" sz="1600" dirty="0">
                    <a:latin typeface="Arial Narrow" panose="020B0604020202020204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lang="en-US" altLang="en-US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en-US" sz="1600" dirty="0">
                  <a:latin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1D30A29D-7478-4846-97AF-B0DF71D62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581" y="3623846"/>
                <a:ext cx="471219" cy="338554"/>
              </a:xfrm>
              <a:prstGeom prst="rect">
                <a:avLst/>
              </a:prstGeom>
              <a:blipFill>
                <a:blip r:embed="rId9"/>
                <a:stretch>
                  <a:fillRect l="-5263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">
                <a:extLst>
                  <a:ext uri="{FF2B5EF4-FFF2-40B4-BE49-F238E27FC236}">
                    <a16:creationId xmlns:a16="http://schemas.microsoft.com/office/drawing/2014/main" id="{1CCBBB54-EA39-C14E-BE49-815C970A7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1581" y="5605046"/>
                <a:ext cx="74943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pitchFamily="2" charset="2"/>
                  <a:buNone/>
                </a:pPr>
                <a:r>
                  <a:rPr lang="en-US" altLang="en-US" sz="1600" dirty="0">
                    <a:latin typeface="+mj-lt"/>
                  </a:rPr>
                  <a:t>G</a:t>
                </a:r>
                <a:r>
                  <a:rPr lang="en-US" altLang="en-US" sz="1600" baseline="-25000" dirty="0">
                    <a:latin typeface="+mj-lt"/>
                  </a:rPr>
                  <a:t>E</a:t>
                </a:r>
                <a14:m>
                  <m:oMath xmlns:m="http://schemas.openxmlformats.org/officeDocument/2006/math">
                    <m:r>
                      <a:rPr lang="en-US" altLang="en-US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en-US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GM</m:t>
                    </m:r>
                  </m:oMath>
                </a14:m>
                <a:endParaRPr lang="en-US" altLang="en-US" sz="1600" baseline="-250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TextBox 1">
                <a:extLst>
                  <a:ext uri="{FF2B5EF4-FFF2-40B4-BE49-F238E27FC236}">
                    <a16:creationId xmlns:a16="http://schemas.microsoft.com/office/drawing/2014/main" id="{1CCBBB54-EA39-C14E-BE49-815C970A7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581" y="5605046"/>
                <a:ext cx="749436" cy="338554"/>
              </a:xfrm>
              <a:prstGeom prst="rect">
                <a:avLst/>
              </a:prstGeom>
              <a:blipFill>
                <a:blip r:embed="rId10"/>
                <a:stretch>
                  <a:fillRect l="-3333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3">
            <a:extLst>
              <a:ext uri="{FF2B5EF4-FFF2-40B4-BE49-F238E27FC236}">
                <a16:creationId xmlns:a16="http://schemas.microsoft.com/office/drawing/2014/main" id="{9B4FC9A9-8985-6F46-99C8-18A54A053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27375"/>
            <a:ext cx="50292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00000"/>
            </a:pPr>
            <a:endParaRPr lang="en-US" sz="16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80000"/>
              <a:buFont typeface="Wingdings" pitchFamily="2" charset="2"/>
              <a:buChar char="ü"/>
            </a:pPr>
            <a:r>
              <a:rPr lang="en-US" sz="1600" dirty="0">
                <a:latin typeface="Arial Narrow" charset="0"/>
                <a:sym typeface="Symbol" charset="0"/>
              </a:rPr>
              <a:t>Lepton-proton elastic scattering (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Nuclear Physics</a:t>
            </a:r>
            <a:r>
              <a:rPr lang="en-US" sz="1600" dirty="0">
                <a:latin typeface="Arial Narrow" charset="0"/>
                <a:sym typeface="Symbol" charset="0"/>
              </a:rPr>
              <a:t>):</a:t>
            </a:r>
          </a:p>
          <a:p>
            <a:pPr marL="68580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 err="1">
                <a:latin typeface="Arial Narrow" charset="0"/>
              </a:rPr>
              <a:t>ep</a:t>
            </a:r>
            <a:r>
              <a:rPr lang="en-US" sz="1500" dirty="0">
                <a:latin typeface="Arial Narrow" charset="0"/>
              </a:rPr>
              <a:t>- scattering (like  </a:t>
            </a:r>
            <a:r>
              <a:rPr lang="en-US" sz="1500" dirty="0" err="1">
                <a:solidFill>
                  <a:srgbClr val="C00000"/>
                </a:solidFill>
                <a:latin typeface="Arial Narrow" charset="0"/>
              </a:rPr>
              <a:t>PRad</a:t>
            </a:r>
            <a:r>
              <a:rPr lang="en-US" sz="1500" dirty="0">
                <a:latin typeface="Arial Narrow" charset="0"/>
              </a:rPr>
              <a:t>)</a:t>
            </a:r>
          </a:p>
          <a:p>
            <a:pPr marL="68580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 err="1">
                <a:latin typeface="Times New Roman"/>
                <a:cs typeface="Times New Roman"/>
              </a:rPr>
              <a:t>μ</a:t>
            </a:r>
            <a:r>
              <a:rPr lang="en-US" sz="1500" dirty="0" err="1">
                <a:latin typeface="Arial Narrow" charset="0"/>
                <a:cs typeface="Arial Narrow" charset="0"/>
              </a:rPr>
              <a:t>p</a:t>
            </a:r>
            <a:r>
              <a:rPr lang="en-US" sz="1500" dirty="0">
                <a:latin typeface="Arial Narrow" charset="0"/>
                <a:cs typeface="Arial Narrow" charset="0"/>
              </a:rPr>
              <a:t>- scattering (like  MUSE)</a:t>
            </a:r>
          </a:p>
          <a:p>
            <a:pPr marL="40005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500" dirty="0">
              <a:latin typeface="Arial Narrow" charset="0"/>
              <a:cs typeface="Arial Narrow" charset="0"/>
              <a:sym typeface="Symbol" charset="0"/>
            </a:endParaRPr>
          </a:p>
          <a:p>
            <a:pPr marL="40005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500" dirty="0">
              <a:latin typeface="Arial Narrow" charset="0"/>
              <a:cs typeface="Arial Narrow" charset="0"/>
              <a:sym typeface="Symbol" charset="0"/>
            </a:endParaRPr>
          </a:p>
          <a:p>
            <a:pPr marL="68580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endParaRPr lang="en-US" sz="1500" dirty="0">
              <a:latin typeface="Arial Narrow" charset="0"/>
              <a:cs typeface="Arial Narrow" charset="0"/>
              <a:sym typeface="Symbol" charset="0"/>
            </a:endParaRPr>
          </a:p>
          <a:p>
            <a:pPr marL="40005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500" dirty="0">
              <a:latin typeface="Arial Narrow" charset="0"/>
              <a:cs typeface="Arial Narrow" charset="0"/>
              <a:sym typeface="Symbol" charset="0"/>
            </a:endParaRPr>
          </a:p>
          <a:p>
            <a:pPr marL="40005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500" dirty="0">
              <a:latin typeface="Arial Narrow" charset="0"/>
              <a:cs typeface="Arial Narrow" charset="0"/>
              <a:sym typeface="Symbol" charset="0"/>
            </a:endParaRPr>
          </a:p>
          <a:p>
            <a:pPr marL="40005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</a:pPr>
            <a:r>
              <a:rPr lang="en-US" sz="1500" dirty="0">
                <a:latin typeface="Arial Narrow" charset="0"/>
                <a:cs typeface="Arial Narrow" charset="0"/>
                <a:sym typeface="Symbol" charset="0"/>
              </a:rPr>
              <a:t>With </a:t>
            </a:r>
            <a:r>
              <a:rPr lang="en-US" sz="1500" dirty="0" err="1">
                <a:latin typeface="Arial Narrow" charset="0"/>
                <a:cs typeface="Arial Narrow" charset="0"/>
                <a:sym typeface="Symbol" charset="0"/>
              </a:rPr>
              <a:t>relativisticly</a:t>
            </a:r>
            <a:r>
              <a:rPr lang="en-US" sz="1500" dirty="0">
                <a:latin typeface="Arial Narrow" charset="0"/>
                <a:cs typeface="Arial Narrow" charset="0"/>
                <a:sym typeface="Symbol" charset="0"/>
              </a:rPr>
              <a:t> correct definition of the </a:t>
            </a:r>
            <a:r>
              <a:rPr lang="en-US" sz="1500" dirty="0">
                <a:solidFill>
                  <a:srgbClr val="C00000"/>
                </a:solidFill>
                <a:latin typeface="Arial Narrow" charset="0"/>
                <a:cs typeface="Arial Narrow" charset="0"/>
                <a:sym typeface="Symbol" charset="0"/>
              </a:rPr>
              <a:t>Proton charge radius</a:t>
            </a:r>
            <a:r>
              <a:rPr lang="en-US" sz="1500" dirty="0">
                <a:latin typeface="Arial Narrow" charset="0"/>
                <a:cs typeface="Arial Narrow" charset="0"/>
                <a:sym typeface="Symbo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4893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cs typeface="Arial Narrow"/>
              </a:rPr>
              <a:t>20</a:t>
            </a:fld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 – Background Subtraction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533400"/>
            <a:ext cx="8405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Runs with different target condition taken for background subtraction and studies for the systematic uncertainties.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Developed simulation program for target density distribution (COMSOL finite element analysis).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1"/>
            <a:ext cx="3487447" cy="449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47800"/>
            <a:ext cx="3238976" cy="49797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1828800"/>
            <a:ext cx="1652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Pressure:</a:t>
            </a:r>
          </a:p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          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 ~470 </a:t>
            </a:r>
            <a:r>
              <a:rPr lang="en-US" sz="1400" dirty="0" err="1">
                <a:latin typeface="Arial Narrow"/>
                <a:ea typeface="Helvetica" charset="0"/>
                <a:cs typeface="Arial Narrow"/>
              </a:rPr>
              <a:t>mTorr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            ~3 </a:t>
            </a:r>
            <a:r>
              <a:rPr lang="en-US" sz="1400" dirty="0" err="1">
                <a:latin typeface="Arial Narrow"/>
                <a:ea typeface="Helvetica" charset="0"/>
                <a:cs typeface="Arial Narrow"/>
              </a:rPr>
              <a:t>mTorr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            &lt; 0.1 </a:t>
            </a:r>
            <a:r>
              <a:rPr lang="en-US" sz="1400" dirty="0" err="1">
                <a:latin typeface="Arial Narrow"/>
                <a:ea typeface="Helvetica" charset="0"/>
                <a:cs typeface="Arial Narrow"/>
              </a:rPr>
              <a:t>mTorr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34200" y="2164772"/>
            <a:ext cx="405245" cy="197428"/>
          </a:xfrm>
          <a:prstGeom prst="roundRect">
            <a:avLst/>
          </a:prstGeom>
          <a:solidFill>
            <a:srgbClr val="FCAE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934200" y="2545772"/>
            <a:ext cx="405245" cy="197428"/>
          </a:xfrm>
          <a:prstGeom prst="roundRect">
            <a:avLst/>
          </a:prstGeom>
          <a:solidFill>
            <a:srgbClr val="99D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934200" y="3002972"/>
            <a:ext cx="405245" cy="1974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/>
          <p:cNvSpPr/>
          <p:nvPr/>
        </p:nvSpPr>
        <p:spPr>
          <a:xfrm>
            <a:off x="6705600" y="1828800"/>
            <a:ext cx="1728355" cy="1577865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32294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A3ED29C4-19CD-4D55-8292-088921E96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28" y="2168665"/>
            <a:ext cx="4529572" cy="3251698"/>
          </a:xfrm>
        </p:spPr>
      </p:pic>
      <p:pic>
        <p:nvPicPr>
          <p:cNvPr id="14" name="Content Placeholder 1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D4D3F78-5419-402D-985B-80E9AB8A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28" y="2133600"/>
            <a:ext cx="4529572" cy="32516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599" y="6429798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21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3133" y="1"/>
            <a:ext cx="8317629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 – Background Subtraction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7692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background rate ~ 10% at forward angles (&lt;1.3</a:t>
            </a:r>
            <a:r>
              <a:rPr lang="en-US" sz="1600" baseline="30000" dirty="0">
                <a:latin typeface="Arial Narrow"/>
                <a:ea typeface="Helvetica" charset="0"/>
                <a:cs typeface="Arial Narrow"/>
              </a:rPr>
              <a:t>0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, dominated by upstream “collimator”), </a:t>
            </a:r>
          </a:p>
          <a:p>
            <a:pPr>
              <a:buClr>
                <a:srgbClr val="D60093"/>
              </a:buClr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      less than 2% otherwise.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background rate ~ 0.8% at all angles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8823" y="3200400"/>
            <a:ext cx="116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E45FF"/>
                </a:solidFill>
                <a:latin typeface="Arial Narrow"/>
                <a:cs typeface="Arial Narrow"/>
              </a:rPr>
              <a:t>2.2 GeV data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3276600"/>
            <a:ext cx="116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E45FF"/>
                </a:solidFill>
                <a:latin typeface="Arial Narrow"/>
                <a:cs typeface="Arial Narrow"/>
              </a:rPr>
              <a:t>2.2 GeV data</a:t>
            </a:r>
          </a:p>
        </p:txBody>
      </p:sp>
    </p:spTree>
    <p:extLst>
      <p:ext uri="{BB962C8B-B14F-4D97-AF65-F5344CB8AC3E}">
        <p14:creationId xmlns:p14="http://schemas.microsoft.com/office/powerpoint/2010/main" val="321896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8ACB5D-CE32-3447-A751-4A2209E1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6615" y="1542415"/>
            <a:ext cx="3359785" cy="46805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22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 – Inelastic </a:t>
            </a:r>
            <a:r>
              <a:rPr lang="en-US" sz="2400" i="1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ep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Contribution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93003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Using Christy 2018 empirical fit to study inelastic </a:t>
            </a:r>
            <a:r>
              <a:rPr lang="en-US" sz="1600" dirty="0" err="1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ep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contribution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Good agreement between data and simulation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Negligible for the PbWO</a:t>
            </a:r>
            <a:r>
              <a:rPr lang="en-US" sz="1600" baseline="-250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4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region (&lt;3.5</a:t>
            </a:r>
            <a:r>
              <a:rPr lang="en-US" sz="1600" baseline="300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o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) 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Less than 0.2%(2.0%) for 1.1GeV(2.2GeV) in the Lead glass region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ABB1F6-5884-5E4F-B4DD-567FAD0E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0000" y="1549400"/>
            <a:ext cx="3359785" cy="4680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E2446-26B7-D545-B38D-6CF5AD5B670D}"/>
              </a:ext>
            </a:extLst>
          </p:cNvPr>
          <p:cNvSpPr txBox="1"/>
          <p:nvPr/>
        </p:nvSpPr>
        <p:spPr>
          <a:xfrm>
            <a:off x="228601" y="5715001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/>
                <a:cs typeface="Arial Narrow"/>
              </a:rPr>
              <a:t>M. E. Christy and P. E. </a:t>
            </a:r>
            <a:r>
              <a:rPr lang="en-US" sz="1000" dirty="0" err="1">
                <a:latin typeface="Arial Narrow"/>
                <a:cs typeface="Arial Narrow"/>
              </a:rPr>
              <a:t>Bosted</a:t>
            </a:r>
            <a:r>
              <a:rPr lang="en-US" sz="1000" dirty="0">
                <a:latin typeface="Arial Narrow"/>
                <a:cs typeface="Arial Narrow"/>
              </a:rPr>
              <a:t>, PRC 81, 055213 (2010)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E1153-ACEF-CC4E-8BF0-D4BA29C79AA4}"/>
              </a:ext>
            </a:extLst>
          </p:cNvPr>
          <p:cNvSpPr txBox="1"/>
          <p:nvPr/>
        </p:nvSpPr>
        <p:spPr>
          <a:xfrm>
            <a:off x="918942" y="3302901"/>
            <a:ext cx="253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PbWO</a:t>
            </a:r>
            <a:r>
              <a:rPr lang="en-US" sz="1400" baseline="-25000" dirty="0">
                <a:latin typeface="Arial Narrow"/>
                <a:cs typeface="Arial Narrow"/>
              </a:rPr>
              <a:t>4</a:t>
            </a:r>
            <a:r>
              <a:rPr lang="en-US" sz="1400" dirty="0">
                <a:latin typeface="Arial Narrow"/>
                <a:cs typeface="Arial Narrow"/>
              </a:rPr>
              <a:t> region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883FE-D568-B446-8972-9EDD02E877A0}"/>
              </a:ext>
            </a:extLst>
          </p:cNvPr>
          <p:cNvSpPr txBox="1"/>
          <p:nvPr/>
        </p:nvSpPr>
        <p:spPr>
          <a:xfrm>
            <a:off x="5082363" y="3273623"/>
            <a:ext cx="1394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Lead glass region</a:t>
            </a:r>
          </a:p>
        </p:txBody>
      </p:sp>
    </p:spTree>
    <p:extLst>
      <p:ext uri="{BB962C8B-B14F-4D97-AF65-F5344CB8AC3E}">
        <p14:creationId xmlns:p14="http://schemas.microsoft.com/office/powerpoint/2010/main" val="1519095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58804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23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13716"/>
            <a:ext cx="7098030" cy="44348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  Stability vs. Run Number</a:t>
            </a:r>
            <a:endParaRPr lang="en-US" sz="2400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84027"/>
            <a:ext cx="792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Normalized </a:t>
            </a: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ep/</a:t>
            </a:r>
            <a:r>
              <a:rPr lang="en-US" sz="1600" i="1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 ratio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vs. run number, (</a:t>
            </a:r>
            <a:r>
              <a:rPr lang="en-US" sz="1600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background subtracted with neighboring empty target runs).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Sensitive to systematics like time variation of beam line background, </a:t>
            </a:r>
            <a:r>
              <a:rPr lang="mr-IN" sz="1600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…</a:t>
            </a:r>
            <a:endParaRPr lang="en-US" sz="1600" dirty="0">
              <a:solidFill>
                <a:srgbClr val="000000"/>
              </a:solidFill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A5016-7D5A-9547-910A-B751FA080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8752" y="1689100"/>
            <a:ext cx="3153029" cy="43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781511-D7C1-F84E-8587-2B18FC9BA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72152" y="1689100"/>
            <a:ext cx="3153029" cy="43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0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58804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24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13716"/>
            <a:ext cx="7098030" cy="44348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  Azimuthal Uniformity</a:t>
            </a:r>
            <a:endParaRPr lang="en-US" sz="2400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132" y="762000"/>
            <a:ext cx="6444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Ratio (</a:t>
            </a:r>
            <a:r>
              <a:rPr lang="en-US" sz="1800" i="1" dirty="0" err="1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800" i="1" dirty="0">
                <a:latin typeface="Arial Narrow"/>
                <a:ea typeface="Helvetica" charset="0"/>
                <a:cs typeface="Arial Narrow"/>
              </a:rPr>
              <a:t>/</a:t>
            </a:r>
            <a:r>
              <a:rPr lang="en-US" sz="1800" i="1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i="1" dirty="0">
                <a:latin typeface="Arial Narrow"/>
                <a:ea typeface="Helvetica" charset="0"/>
                <a:cs typeface="Arial Narrow"/>
              </a:rPr>
              <a:t>)</a:t>
            </a:r>
            <a:r>
              <a:rPr lang="en-US" i="1" baseline="-25000" dirty="0">
                <a:latin typeface="Arial Narrow"/>
                <a:ea typeface="Helvetica" charset="0"/>
                <a:cs typeface="Arial Narrow"/>
              </a:rPr>
              <a:t>dat </a:t>
            </a:r>
            <a:r>
              <a:rPr lang="en-US" i="1" dirty="0">
                <a:latin typeface="Arial Narrow"/>
                <a:ea typeface="Helvetica" charset="0"/>
                <a:cs typeface="Arial Narrow"/>
              </a:rPr>
              <a:t>/ </a:t>
            </a:r>
            <a:r>
              <a:rPr lang="en-US" dirty="0">
                <a:latin typeface="Arial Narrow"/>
                <a:ea typeface="Helvetica" charset="0"/>
                <a:cs typeface="Arial Narrow"/>
              </a:rPr>
              <a:t>(</a:t>
            </a:r>
            <a:r>
              <a:rPr lang="en-US" i="1" dirty="0" err="1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i="1" dirty="0">
                <a:latin typeface="Arial Narrow"/>
                <a:ea typeface="Helvetica" charset="0"/>
                <a:cs typeface="Arial Narrow"/>
              </a:rPr>
              <a:t>/</a:t>
            </a:r>
            <a:r>
              <a:rPr lang="en-US" i="1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i="1" dirty="0">
                <a:latin typeface="Arial Narrow"/>
                <a:ea typeface="Helvetica" charset="0"/>
                <a:cs typeface="Arial Narrow"/>
              </a:rPr>
              <a:t>)</a:t>
            </a:r>
            <a:r>
              <a:rPr lang="en-US" i="1" baseline="-25000" dirty="0" err="1">
                <a:latin typeface="Arial Narrow"/>
                <a:ea typeface="Helvetica" charset="0"/>
                <a:cs typeface="Arial Narrow"/>
              </a:rPr>
              <a:t>sim</a:t>
            </a:r>
            <a:r>
              <a:rPr lang="en-US" i="1" baseline="-25000" dirty="0">
                <a:latin typeface="Arial Narrow"/>
                <a:ea typeface="Helvetica" charset="0"/>
                <a:cs typeface="Arial Narrow"/>
              </a:rPr>
              <a:t>     </a:t>
            </a:r>
            <a:r>
              <a:rPr lang="en-US" dirty="0">
                <a:latin typeface="Arial Narrow"/>
                <a:ea typeface="Helvetica" charset="0"/>
                <a:cs typeface="Arial Narrow"/>
              </a:rPr>
              <a:t>vs. azimuthal quadrants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Sensitive to detector efficiency, beam position, tilting angles, </a:t>
            </a:r>
            <a:r>
              <a:rPr lang="mr-IN" sz="1800" dirty="0">
                <a:latin typeface="Arial Narrow"/>
                <a:ea typeface="Helvetica" charset="0"/>
                <a:cs typeface="Arial Narrow"/>
              </a:rPr>
              <a:t>…</a:t>
            </a:r>
            <a:endParaRPr lang="en-US" sz="18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A8745C-03AC-C843-9E66-B72B020A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49800" y="1422399"/>
            <a:ext cx="3618230" cy="5040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07E586-7C89-5143-9B12-5A9760FC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7676"/>
            <a:ext cx="3391154" cy="284632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0088D7-2FAE-374A-8197-AF7676C7B8F8}"/>
              </a:ext>
            </a:extLst>
          </p:cNvPr>
          <p:cNvCxnSpPr>
            <a:cxnSpLocks/>
          </p:cNvCxnSpPr>
          <p:nvPr/>
        </p:nvCxnSpPr>
        <p:spPr>
          <a:xfrm flipV="1">
            <a:off x="1828800" y="1828801"/>
            <a:ext cx="0" cy="40385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EEEE2D-C71F-C041-AA70-B3657FE91353}"/>
              </a:ext>
            </a:extLst>
          </p:cNvPr>
          <p:cNvCxnSpPr>
            <a:cxnSpLocks/>
          </p:cNvCxnSpPr>
          <p:nvPr/>
        </p:nvCxnSpPr>
        <p:spPr>
          <a:xfrm>
            <a:off x="113801" y="3838003"/>
            <a:ext cx="3772399" cy="481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6D0CD5-AACE-8B43-ABB6-9B5B5B7F898D}"/>
              </a:ext>
            </a:extLst>
          </p:cNvPr>
          <p:cNvSpPr txBox="1"/>
          <p:nvPr/>
        </p:nvSpPr>
        <p:spPr>
          <a:xfrm>
            <a:off x="959881" y="1981200"/>
            <a:ext cx="792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  <a:latin typeface="Arial Narrow"/>
                <a:cs typeface="Arial Narrow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C8E55F-07D9-2B48-B493-54514C91F728}"/>
              </a:ext>
            </a:extLst>
          </p:cNvPr>
          <p:cNvSpPr txBox="1"/>
          <p:nvPr/>
        </p:nvSpPr>
        <p:spPr>
          <a:xfrm>
            <a:off x="2743200" y="1947446"/>
            <a:ext cx="61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r>
              <a:rPr lang="en-US" sz="1600" baseline="30000" dirty="0">
                <a:solidFill>
                  <a:srgbClr val="FF0000"/>
                </a:solidFill>
                <a:latin typeface="Arial Narrow"/>
                <a:cs typeface="Arial Narrow"/>
              </a:rPr>
              <a:t>st</a:t>
            </a: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865F5C-68BF-2345-9B59-7B64B2626C43}"/>
              </a:ext>
            </a:extLst>
          </p:cNvPr>
          <p:cNvSpPr txBox="1"/>
          <p:nvPr/>
        </p:nvSpPr>
        <p:spPr>
          <a:xfrm>
            <a:off x="919319" y="5562600"/>
            <a:ext cx="757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3</a:t>
            </a:r>
            <a:r>
              <a:rPr lang="en-US" sz="1600" baseline="30000" dirty="0">
                <a:solidFill>
                  <a:srgbClr val="FF0000"/>
                </a:solidFill>
                <a:latin typeface="Arial Narrow"/>
                <a:cs typeface="Arial Narrow"/>
              </a:rPr>
              <a:t>rd</a:t>
            </a: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ACC31D-32A1-F74A-924D-B28667ADE4C3}"/>
              </a:ext>
            </a:extLst>
          </p:cNvPr>
          <p:cNvSpPr txBox="1"/>
          <p:nvPr/>
        </p:nvSpPr>
        <p:spPr>
          <a:xfrm>
            <a:off x="2667000" y="5486400"/>
            <a:ext cx="60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4</a:t>
            </a:r>
            <a:r>
              <a:rPr lang="en-US" sz="1600" baseline="30000" dirty="0">
                <a:solidFill>
                  <a:srgbClr val="FF0000"/>
                </a:solidFill>
                <a:latin typeface="Arial Narrow"/>
                <a:cs typeface="Arial Narrow"/>
              </a:rPr>
              <a:t>th</a:t>
            </a: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A204C9-52D4-6E41-B6B7-65EC89072542}"/>
              </a:ext>
            </a:extLst>
          </p:cNvPr>
          <p:cNvSpPr txBox="1"/>
          <p:nvPr/>
        </p:nvSpPr>
        <p:spPr>
          <a:xfrm>
            <a:off x="6781801" y="2054423"/>
            <a:ext cx="1371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Narrow"/>
                <a:cs typeface="Arial Narrow"/>
              </a:rPr>
              <a:t>2.2 GeV data</a:t>
            </a:r>
          </a:p>
        </p:txBody>
      </p:sp>
    </p:spTree>
    <p:extLst>
      <p:ext uri="{BB962C8B-B14F-4D97-AF65-F5344CB8AC3E}">
        <p14:creationId xmlns:p14="http://schemas.microsoft.com/office/powerpoint/2010/main" val="1258486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79390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25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11331"/>
            <a:ext cx="9143999" cy="44586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Extraction of the  </a:t>
            </a:r>
            <a:r>
              <a:rPr lang="en-US" sz="2400" i="1" dirty="0" err="1">
                <a:solidFill>
                  <a:srgbClr val="0000FF"/>
                </a:solidFill>
                <a:latin typeface="Arial Narrow" charset="0"/>
              </a:rPr>
              <a:t>ep</a:t>
            </a:r>
            <a:r>
              <a:rPr lang="en-US" sz="2400" i="1" dirty="0">
                <a:solidFill>
                  <a:srgbClr val="0000FF"/>
                </a:solidFill>
                <a:latin typeface="Arial Narrow" charset="0"/>
              </a:rPr>
              <a:t> → </a:t>
            </a:r>
            <a:r>
              <a:rPr lang="en-US" sz="2400" i="1" dirty="0" err="1">
                <a:solidFill>
                  <a:srgbClr val="0000FF"/>
                </a:solidFill>
                <a:latin typeface="Arial Narrow" charset="0"/>
              </a:rPr>
              <a:t>ep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Elastic Scattering Cross Section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440" y="661010"/>
            <a:ext cx="8427903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To reduce the systematic uncertainty, the ep cross section is normalized to the </a:t>
            </a:r>
            <a:r>
              <a:rPr lang="en-US" sz="1800" dirty="0" err="1">
                <a:latin typeface="Arial Narrow"/>
                <a:ea typeface="Helvetica" charset="0"/>
                <a:cs typeface="Arial Narrow"/>
              </a:rPr>
              <a:t>Møller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 cross section: 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dirty="0" err="1">
                <a:latin typeface="Arial Narrow"/>
                <a:ea typeface="Helvetica" charset="0"/>
                <a:cs typeface="Arial Narrow"/>
              </a:rPr>
              <a:t>Radiative</a:t>
            </a:r>
            <a:r>
              <a:rPr lang="en-US" dirty="0">
                <a:latin typeface="Arial Narrow"/>
                <a:ea typeface="Helvetica" charset="0"/>
                <a:cs typeface="Arial Narrow"/>
              </a:rPr>
              <a:t> effects corrected by Monte Carlo method:</a:t>
            </a:r>
          </a:p>
          <a:p>
            <a:pPr>
              <a:buClr>
                <a:srgbClr val="D60093"/>
              </a:buClr>
            </a:pPr>
            <a:endParaRPr lang="en-US" dirty="0">
              <a:latin typeface="Arial Narrow"/>
              <a:ea typeface="Helvetica" charset="0"/>
              <a:cs typeface="Arial Narrow"/>
            </a:endParaRP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GEANT4 based simulation package with full geometry setup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event generators with complete calculations of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radiative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corrections</a:t>
            </a:r>
            <a:r>
              <a:rPr lang="en-US" sz="1600" baseline="30000" dirty="0">
                <a:latin typeface="Arial Narrow"/>
                <a:ea typeface="Helvetica" charset="0"/>
                <a:cs typeface="Arial Narrow"/>
              </a:rPr>
              <a:t>1),2)</a:t>
            </a: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iterative procedure applied for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radiative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corrections</a:t>
            </a:r>
            <a:endParaRPr lang="en-US" sz="18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rial Narrow"/>
              <a:ea typeface="Helvetica" charset="0"/>
              <a:cs typeface="Arial Narrow"/>
            </a:endParaRPr>
          </a:p>
          <a:p>
            <a:endParaRPr lang="en-US" sz="18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buClr>
                <a:srgbClr val="D60093"/>
              </a:buClr>
            </a:pPr>
            <a:endParaRPr lang="en-US" dirty="0">
              <a:latin typeface="Arial Narrow"/>
              <a:ea typeface="Helvetica" charset="0"/>
              <a:cs typeface="Arial Narrow"/>
            </a:endParaRPr>
          </a:p>
          <a:p>
            <a:pPr marL="813816" lvl="2"/>
            <a:r>
              <a:rPr lang="en-US" sz="1100" i="1" dirty="0">
                <a:latin typeface="Arial Narrow"/>
                <a:ea typeface="Helvetica" charset="0"/>
                <a:cs typeface="Arial Narrow"/>
              </a:rPr>
              <a:t>1) A. V. </a:t>
            </a:r>
            <a:r>
              <a:rPr lang="en-US" sz="1100" i="1" dirty="0" err="1">
                <a:latin typeface="Arial Narrow"/>
                <a:ea typeface="Helvetica" charset="0"/>
                <a:cs typeface="Arial Narrow"/>
              </a:rPr>
              <a:t>Gramolin</a:t>
            </a:r>
            <a:r>
              <a:rPr lang="en-US" sz="1100" i="1" dirty="0">
                <a:latin typeface="Arial Narrow"/>
                <a:ea typeface="Helvetica" charset="0"/>
                <a:cs typeface="Arial Narrow"/>
              </a:rPr>
              <a:t> et al., J. Phys. G </a:t>
            </a:r>
            <a:r>
              <a:rPr lang="en-US" sz="1100" i="1" dirty="0" err="1">
                <a:latin typeface="Arial Narrow"/>
                <a:ea typeface="Helvetica" charset="0"/>
                <a:cs typeface="Arial Narrow"/>
              </a:rPr>
              <a:t>Nucl</a:t>
            </a:r>
            <a:r>
              <a:rPr lang="en-US" sz="1100" i="1" dirty="0">
                <a:latin typeface="Arial Narrow"/>
                <a:ea typeface="Helvetica" charset="0"/>
                <a:cs typeface="Arial Narrow"/>
              </a:rPr>
              <a:t>. Part. Phys. 41(2014)115001;</a:t>
            </a:r>
          </a:p>
          <a:p>
            <a:pPr marL="813816" lvl="2"/>
            <a:r>
              <a:rPr lang="en-US" sz="1100" i="1" dirty="0">
                <a:latin typeface="Arial Narrow"/>
                <a:ea typeface="Helvetica" charset="0"/>
                <a:cs typeface="Arial Narrow"/>
              </a:rPr>
              <a:t>2) I. </a:t>
            </a:r>
            <a:r>
              <a:rPr lang="en-US" sz="1100" i="1" dirty="0" err="1">
                <a:latin typeface="Arial Narrow"/>
                <a:ea typeface="Helvetica" charset="0"/>
                <a:cs typeface="Arial Narrow"/>
              </a:rPr>
              <a:t>Akushevich</a:t>
            </a:r>
            <a:r>
              <a:rPr lang="en-US" sz="1100" i="1" dirty="0">
                <a:latin typeface="Arial Narrow"/>
                <a:ea typeface="Helvetica" charset="0"/>
                <a:cs typeface="Arial Narrow"/>
              </a:rPr>
              <a:t> et al., Eur. Phys. J. A 51(2015)1 (fully beyond ultra relativistic approximation).</a:t>
            </a:r>
            <a:endParaRPr lang="en-US" sz="1100" dirty="0">
              <a:latin typeface="Arial Narrow"/>
              <a:ea typeface="Helvetica" charset="0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49" y="1401442"/>
            <a:ext cx="4957651" cy="8440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51" y="4248762"/>
            <a:ext cx="5319349" cy="8263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43281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E33AFD-524C-2A4E-970F-2C013812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6567" y="1788034"/>
            <a:ext cx="3361182" cy="45095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26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11331"/>
            <a:ext cx="7098030" cy="59826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Elastic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→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Differential Cross Sections (Current)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847" y="722293"/>
            <a:ext cx="759655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500" dirty="0">
                <a:latin typeface="Arial Narrow"/>
                <a:ea typeface="Helvetica" charset="0"/>
                <a:cs typeface="Arial Narrow"/>
              </a:rPr>
              <a:t>Extracted differential cross sections vs. </a:t>
            </a:r>
            <a:r>
              <a:rPr lang="en-US" sz="1500" i="1" dirty="0">
                <a:latin typeface="Arial Narrow"/>
                <a:ea typeface="Helvetica" charset="0"/>
                <a:cs typeface="Arial Narrow"/>
              </a:rPr>
              <a:t>Q</a:t>
            </a:r>
            <a:r>
              <a:rPr lang="en-US" sz="1500" i="1" baseline="30000" dirty="0"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, with </a:t>
            </a:r>
            <a:r>
              <a:rPr lang="en-US" sz="15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1.1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 and </a:t>
            </a:r>
            <a:r>
              <a:rPr lang="en-US" sz="15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 err="1"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 data (current).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500" dirty="0">
                <a:latin typeface="Arial Narrow"/>
                <a:ea typeface="Helvetica" charset="0"/>
                <a:cs typeface="Arial Narrow"/>
              </a:rPr>
              <a:t>Statistical uncertainty: </a:t>
            </a:r>
            <a:r>
              <a:rPr lang="en-US" sz="1500" dirty="0">
                <a:solidFill>
                  <a:srgbClr val="0832FD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~0.2%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for 1.1 </a:t>
            </a:r>
            <a:r>
              <a:rPr lang="en-US" sz="1500" dirty="0" err="1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5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and</a:t>
            </a:r>
            <a:r>
              <a:rPr lang="en-US" sz="15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~0.15% for 2.2 </a:t>
            </a:r>
            <a:r>
              <a:rPr lang="en-US" sz="15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5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per point.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500" dirty="0">
                <a:latin typeface="Arial Narrow"/>
                <a:ea typeface="Helvetica" charset="0"/>
                <a:cs typeface="Arial Narrow"/>
              </a:rPr>
              <a:t>Systematic uncertainties:  </a:t>
            </a:r>
            <a:r>
              <a:rPr lang="en-US" sz="15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0.3% - 0.5%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for 1.1 </a:t>
            </a:r>
            <a:r>
              <a:rPr lang="en-US" sz="1500" dirty="0" err="1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5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and</a:t>
            </a:r>
            <a:r>
              <a:rPr lang="en-US" sz="15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0.3 </a:t>
            </a:r>
            <a:r>
              <a:rPr lang="mr-IN" sz="15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–</a:t>
            </a:r>
            <a:r>
              <a:rPr lang="en-US" sz="15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1.1% for 2.2 </a:t>
            </a:r>
            <a:r>
              <a:rPr lang="en-US" sz="15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5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500" dirty="0">
                <a:latin typeface="Arial Narrow"/>
                <a:ea typeface="Helvetica" charset="0"/>
                <a:cs typeface="Arial Narrow"/>
              </a:rPr>
              <a:t>per point.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068AC4-5FC1-8244-9161-8FEA0433A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33594" y="1790446"/>
            <a:ext cx="3386328" cy="4509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DB742E-3992-E742-9CBC-8F2BDAC785E5}"/>
              </a:ext>
            </a:extLst>
          </p:cNvPr>
          <p:cNvSpPr txBox="1"/>
          <p:nvPr/>
        </p:nvSpPr>
        <p:spPr>
          <a:xfrm>
            <a:off x="2133600" y="2667000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Arial Narrow"/>
                <a:cs typeface="Arial Narrow"/>
              </a:rPr>
              <a:t>33 data points from 1.1 GeV data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78BDB-D546-1D42-8E12-519BDC2A1BF1}"/>
              </a:ext>
            </a:extLst>
          </p:cNvPr>
          <p:cNvSpPr txBox="1"/>
          <p:nvPr/>
        </p:nvSpPr>
        <p:spPr>
          <a:xfrm>
            <a:off x="6629400" y="26670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B18F4"/>
                </a:solidFill>
                <a:latin typeface="Arial Narrow"/>
                <a:cs typeface="Arial Narrow"/>
              </a:rPr>
              <a:t>38 data points from 2.2 GeV data set</a:t>
            </a:r>
          </a:p>
        </p:txBody>
      </p:sp>
    </p:spTree>
    <p:extLst>
      <p:ext uri="{BB962C8B-B14F-4D97-AF65-F5344CB8AC3E}">
        <p14:creationId xmlns:p14="http://schemas.microsoft.com/office/powerpoint/2010/main" val="2252085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27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87531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Extracted Proton Electric Form Factor, G</a:t>
            </a:r>
            <a:r>
              <a:rPr lang="en-US" sz="2400" baseline="-250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vs. Q</a:t>
            </a:r>
            <a:r>
              <a:rPr lang="en-US" sz="2400" baseline="300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A4242-2A7C-D640-ACE1-664E49B2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4766" y="1601158"/>
            <a:ext cx="3411474" cy="4752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0DDB7-EF08-1541-BEF7-38E376CD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90160" y="1615440"/>
            <a:ext cx="3411474" cy="4752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76AB77-7EC7-064D-A129-24F03270636C}"/>
              </a:ext>
            </a:extLst>
          </p:cNvPr>
          <p:cNvSpPr txBox="1"/>
          <p:nvPr/>
        </p:nvSpPr>
        <p:spPr>
          <a:xfrm>
            <a:off x="1295400" y="2725579"/>
            <a:ext cx="190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rial Narrow"/>
                <a:cs typeface="Arial Narrow"/>
              </a:rPr>
              <a:t>33 data points from 1.1 GeV data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5E0C1-5A8F-434D-8A1D-DEA7C71CB2C3}"/>
              </a:ext>
            </a:extLst>
          </p:cNvPr>
          <p:cNvSpPr txBox="1"/>
          <p:nvPr/>
        </p:nvSpPr>
        <p:spPr>
          <a:xfrm>
            <a:off x="1295400" y="2895600"/>
            <a:ext cx="17106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B18F4"/>
                </a:solidFill>
                <a:latin typeface="Arial Narrow"/>
                <a:cs typeface="Arial Narrow"/>
              </a:rPr>
              <a:t>38 data points from 2.2 GeV data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6283C-4F5C-144B-A382-CEA3D03D0862}"/>
              </a:ext>
            </a:extLst>
          </p:cNvPr>
          <p:cNvSpPr txBox="1"/>
          <p:nvPr/>
        </p:nvSpPr>
        <p:spPr>
          <a:xfrm>
            <a:off x="533400" y="5833646"/>
            <a:ext cx="792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lang="en-US" sz="1400" i="1" baseline="-25000" dirty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 = 1.0002 +/- 0.0002(stat.) +/- 0.0020 (syst.),                                    </a:t>
            </a:r>
            <a:r>
              <a:rPr lang="en-US" sz="1400" i="1" dirty="0">
                <a:solidFill>
                  <a:srgbClr val="1B18F4"/>
                </a:solidFill>
                <a:latin typeface="Arial Narrow"/>
                <a:cs typeface="Arial Narrow"/>
              </a:rPr>
              <a:t>n</a:t>
            </a:r>
            <a:r>
              <a:rPr lang="en-US" sz="1400" i="1" baseline="-25000" dirty="0">
                <a:solidFill>
                  <a:srgbClr val="1B18F4"/>
                </a:solidFill>
                <a:latin typeface="Arial Narrow"/>
                <a:cs typeface="Arial Narrow"/>
              </a:rPr>
              <a:t>2</a:t>
            </a:r>
            <a:r>
              <a:rPr lang="en-US" sz="1400" dirty="0">
                <a:solidFill>
                  <a:srgbClr val="1B18F4"/>
                </a:solidFill>
                <a:latin typeface="Arial Narrow"/>
                <a:cs typeface="Arial Narrow"/>
              </a:rPr>
              <a:t> = 0.9983 +/- 0.0002(stat.) +/- 0.0013 (syst.)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94FCF-ED5E-D241-8DFE-8489B7BA9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1999"/>
            <a:ext cx="6324600" cy="11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4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28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Recent Developments in Fitting Procedures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762000"/>
            <a:ext cx="4191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The input form factors (with known </a:t>
            </a:r>
            <a:r>
              <a:rPr lang="en-US" sz="1400" dirty="0" err="1">
                <a:latin typeface="Arial Narrow"/>
                <a:cs typeface="Arial Narrow"/>
              </a:rPr>
              <a:t>r</a:t>
            </a:r>
            <a:r>
              <a:rPr lang="en-US" sz="1400" baseline="-25000" dirty="0" err="1">
                <a:latin typeface="Arial Narrow"/>
                <a:cs typeface="Arial Narrow"/>
              </a:rPr>
              <a:t>p</a:t>
            </a:r>
            <a:r>
              <a:rPr lang="en-US" sz="1400" dirty="0">
                <a:latin typeface="Arial Narrow"/>
                <a:cs typeface="Arial Narrow"/>
              </a:rPr>
              <a:t>) are used to generate pseudo data using </a:t>
            </a:r>
            <a:r>
              <a:rPr lang="en-US" sz="1400" dirty="0" err="1">
                <a:latin typeface="Arial Narrow"/>
                <a:cs typeface="Arial Narrow"/>
              </a:rPr>
              <a:t>PRad</a:t>
            </a:r>
            <a:r>
              <a:rPr lang="en-US" sz="1400" dirty="0">
                <a:latin typeface="Arial Narrow"/>
                <a:cs typeface="Arial Narrow"/>
              </a:rPr>
              <a:t> kinematic range and uncertainties.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All combinations of input functions and fit functions can then be tested repeatedly against regenerated pseudo data.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Since the input radius is known, this allowed to find fitting functions that are robust for proton radius extractions in an objective fashion.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171450" indent="-171450">
              <a:buClr>
                <a:srgbClr val="D60093"/>
              </a:buClr>
              <a:buFont typeface="Wingdings" charset="2"/>
              <a:buChar char="Ø"/>
            </a:pPr>
            <a:endParaRPr lang="en-US" sz="1200" dirty="0">
              <a:latin typeface="Arial Narrow"/>
              <a:ea typeface="Helvetica" charset="0"/>
              <a:cs typeface="Arial Narrow"/>
            </a:endParaRPr>
          </a:p>
          <a:p>
            <a:pPr marL="171450" indent="-171450">
              <a:buClr>
                <a:srgbClr val="D60093"/>
              </a:buClr>
              <a:buSzPct val="80000"/>
              <a:buFont typeface="Wingdings" charset="2"/>
              <a:buChar char="Ø"/>
            </a:pPr>
            <a:r>
              <a:rPr lang="en-US" sz="1600" dirty="0">
                <a:latin typeface="Arial Narrow"/>
                <a:cs typeface="Arial Narrow"/>
              </a:rPr>
              <a:t>The following fitters:</a:t>
            </a:r>
          </a:p>
          <a:p>
            <a:pPr marL="171450" indent="-171450">
              <a:buClr>
                <a:srgbClr val="D60093"/>
              </a:buClr>
              <a:buSzPct val="80000"/>
              <a:buFont typeface="Wingdings" charset="2"/>
              <a:buChar char="Ø"/>
            </a:pPr>
            <a:endParaRPr lang="en-US" sz="1600" dirty="0">
              <a:latin typeface="Arial Narrow"/>
              <a:cs typeface="Arial Narrow"/>
            </a:endParaRP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two-parameter rational function </a:t>
            </a: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two-parameter continued fraction</a:t>
            </a: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second-order polynomial expansion of z</a:t>
            </a:r>
          </a:p>
          <a:p>
            <a:pPr lvl="1">
              <a:buClr>
                <a:srgbClr val="D60093"/>
              </a:buClr>
              <a:buSzPct val="80000"/>
            </a:pPr>
            <a:endParaRPr lang="en-US" sz="1400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>
              <a:buClr>
                <a:srgbClr val="D60093"/>
              </a:buClr>
              <a:buSzPct val="80000"/>
            </a:pPr>
            <a:r>
              <a:rPr lang="en-US" sz="1600" dirty="0">
                <a:solidFill>
                  <a:srgbClr val="000000"/>
                </a:solidFill>
                <a:latin typeface="Arial Narrow"/>
                <a:cs typeface="Arial Narrow"/>
              </a:rPr>
              <a:t>are identified as </a:t>
            </a:r>
            <a:r>
              <a:rPr lang="en-US" sz="1600" dirty="0">
                <a:solidFill>
                  <a:srgbClr val="D60093"/>
                </a:solidFill>
                <a:latin typeface="Arial Narrow"/>
                <a:cs typeface="Arial Narrow"/>
              </a:rPr>
              <a:t>robust fitters </a:t>
            </a:r>
            <a:r>
              <a:rPr lang="en-US" sz="1600" dirty="0">
                <a:solidFill>
                  <a:srgbClr val="000000"/>
                </a:solidFill>
                <a:latin typeface="Arial Narrow"/>
                <a:cs typeface="Arial Narrow"/>
              </a:rPr>
              <a:t>with small uncertainties</a:t>
            </a:r>
          </a:p>
          <a:p>
            <a:pPr>
              <a:buClr>
                <a:srgbClr val="D60093"/>
              </a:buClr>
              <a:buSzPct val="80000"/>
            </a:pPr>
            <a:endParaRPr lang="en-US" sz="1600" dirty="0">
              <a:solidFill>
                <a:srgbClr val="000000"/>
              </a:solidFill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D60093"/>
              </a:buClr>
              <a:buSzPct val="80000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D60093"/>
              </a:buClr>
            </a:pPr>
            <a:r>
              <a:rPr lang="it-IT" dirty="0">
                <a:latin typeface="Arial Narrow"/>
                <a:cs typeface="Arial Narrow"/>
              </a:rPr>
              <a:t>                                                  </a:t>
            </a:r>
            <a:r>
              <a:rPr lang="it-IT" sz="1200" dirty="0">
                <a:latin typeface="Arial Narrow"/>
                <a:cs typeface="Arial Narrow"/>
              </a:rPr>
              <a:t>RMSE = </a:t>
            </a:r>
            <a:r>
              <a:rPr lang="it-IT" sz="1200" dirty="0" err="1">
                <a:latin typeface="Arial Narrow"/>
                <a:cs typeface="Arial Narrow"/>
              </a:rPr>
              <a:t>sqrt</a:t>
            </a:r>
            <a:r>
              <a:rPr lang="it-IT" sz="1200" dirty="0">
                <a:latin typeface="Arial Narrow"/>
                <a:cs typeface="Arial Narrow"/>
              </a:rPr>
              <a:t>(bias</a:t>
            </a:r>
            <a:r>
              <a:rPr lang="it-IT" sz="1200" baseline="30000" dirty="0">
                <a:latin typeface="Arial Narrow"/>
                <a:cs typeface="Arial Narrow"/>
              </a:rPr>
              <a:t>2</a:t>
            </a:r>
            <a:r>
              <a:rPr lang="it-IT" sz="1200" dirty="0">
                <a:latin typeface="Arial Narrow"/>
                <a:cs typeface="Arial Narrow"/>
              </a:rPr>
              <a:t> + σ</a:t>
            </a:r>
            <a:r>
              <a:rPr lang="it-IT" sz="1200" baseline="30000" dirty="0">
                <a:latin typeface="Arial Narrow"/>
                <a:cs typeface="Arial Narrow"/>
              </a:rPr>
              <a:t>2</a:t>
            </a:r>
            <a:r>
              <a:rPr lang="it-IT" sz="1200" dirty="0">
                <a:latin typeface="Arial Narrow"/>
                <a:cs typeface="Arial Narrow"/>
              </a:rPr>
              <a:t>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" name="Picture 1" descr="Screen Shot 2018-07-04 at 5.04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22" y="990600"/>
            <a:ext cx="4725078" cy="499870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486400"/>
            <a:ext cx="3886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X. Yan, et al. </a:t>
            </a:r>
          </a:p>
          <a:p>
            <a:pPr>
              <a:buClr>
                <a:srgbClr val="D60093"/>
              </a:buClr>
            </a:pP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 “</a:t>
            </a:r>
            <a:r>
              <a:rPr lang="en-US" sz="1000" i="1" dirty="0">
                <a:solidFill>
                  <a:srgbClr val="000000"/>
                </a:solidFill>
                <a:latin typeface="Arial Narrow"/>
                <a:cs typeface="Arial Narrow"/>
              </a:rPr>
              <a:t>Robust extraction of the proton charge radius from  electron-proton scattering data</a:t>
            </a:r>
            <a:r>
              <a:rPr lang="en-US" sz="1000" b="1" dirty="0">
                <a:solidFill>
                  <a:srgbClr val="000000"/>
                </a:solidFill>
                <a:latin typeface="Arial Narrow"/>
                <a:cs typeface="Arial Narrow"/>
              </a:rPr>
              <a:t>”</a:t>
            </a: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,     </a:t>
            </a:r>
            <a:r>
              <a:rPr lang="en-US" sz="1000" i="1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PRC 98, 2, 025204, 2018</a:t>
            </a:r>
          </a:p>
        </p:txBody>
      </p:sp>
    </p:spTree>
    <p:extLst>
      <p:ext uri="{BB962C8B-B14F-4D97-AF65-F5344CB8AC3E}">
        <p14:creationId xmlns:p14="http://schemas.microsoft.com/office/powerpoint/2010/main" val="3593279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465C00-E09C-AB4E-A14A-444D0973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0560" y="1556766"/>
            <a:ext cx="3411474" cy="4752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29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Fit to Extract the Proton Radius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9650" y="5849035"/>
            <a:ext cx="605646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finalresult</a:t>
            </a:r>
            <a:r>
              <a:rPr lang="en-US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:       </a:t>
            </a: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fm</a:t>
            </a:r>
            <a:endParaRPr lang="en-US" b="1" kern="0" dirty="0">
              <a:solidFill>
                <a:srgbClr val="C00000"/>
              </a:solidFill>
              <a:latin typeface="Arial Narrow" pitchFamily="34" charset="0"/>
              <a:sym typeface="Symbol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015C8F-50E9-F44A-847B-64B69F81A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13960" y="1556766"/>
            <a:ext cx="3411474" cy="4752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F2B658-7CFD-E547-A798-22A2C2502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85801"/>
            <a:ext cx="5715000" cy="131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3E26AA3-6FA0-C640-8AD4-865AF60CD82B}" type="slidenum">
              <a:rPr lang="en-US" sz="1000">
                <a:latin typeface="Arial Narrow" charset="0"/>
              </a:rPr>
              <a:pPr eaLnBrk="1" hangingPunct="1"/>
              <a:t>3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The First Measurement of the Proton Charge Radius (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ep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-scattering)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152400" y="2895600"/>
            <a:ext cx="3886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800" dirty="0">
                <a:latin typeface="Arial Narrow" charset="0"/>
                <a:sym typeface="Symbol" charset="0"/>
              </a:rPr>
              <a:t>The Proton </a:t>
            </a:r>
            <a:r>
              <a:rPr lang="en-US" sz="1800" dirty="0" err="1">
                <a:latin typeface="Arial Narrow" charset="0"/>
                <a:sym typeface="Symbol" charset="0"/>
              </a:rPr>
              <a:t>rms</a:t>
            </a:r>
            <a:r>
              <a:rPr lang="en-US" sz="1800" dirty="0">
                <a:latin typeface="Arial Narrow" charset="0"/>
                <a:sym typeface="Symbol" charset="0"/>
              </a:rPr>
              <a:t> charge radius in 1956 was measured to be: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endParaRPr lang="en-US" sz="1800" dirty="0">
              <a:latin typeface="Arial Narrow" charset="0"/>
              <a:sym typeface="Symbo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  <a:buFont typeface="Wingdings" charset="2"/>
              <a:buChar char="ü"/>
            </a:pPr>
            <a:r>
              <a:rPr lang="en-US" sz="17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7.8 10</a:t>
            </a:r>
            <a:r>
              <a:rPr lang="en-US" sz="1700" baseline="300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-14 </a:t>
            </a:r>
            <a:r>
              <a:rPr lang="en-US" sz="17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cm (0.78 </a:t>
            </a:r>
            <a:r>
              <a:rPr lang="en-US" sz="1700" dirty="0" err="1">
                <a:solidFill>
                  <a:srgbClr val="D60093"/>
                </a:solidFill>
                <a:latin typeface="Arial Narrow" charset="0"/>
                <a:sym typeface="Symbol" charset="0"/>
              </a:rPr>
              <a:t>fm</a:t>
            </a:r>
            <a:r>
              <a:rPr lang="en-US" sz="17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) 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</a:pPr>
            <a:r>
              <a:rPr lang="en-US" sz="1600" dirty="0">
                <a:latin typeface="Arial Narrow" charset="0"/>
                <a:sym typeface="Symbol" charset="0"/>
              </a:rPr>
              <a:t>      </a:t>
            </a:r>
            <a:r>
              <a:rPr lang="en-US" sz="1700" baseline="30000" dirty="0">
                <a:latin typeface="Arial Narrow"/>
                <a:cs typeface="Arial Narrow"/>
              </a:rPr>
              <a:t>Hofstadter, McAllister, Phys. Rev. 102, 851 (1956).</a:t>
            </a:r>
            <a:endParaRPr lang="en-US" sz="1700" dirty="0">
              <a:latin typeface="Arial Narrow"/>
              <a:cs typeface="Arial Narrow"/>
            </a:endParaRPr>
          </a:p>
          <a:p>
            <a:pPr marL="45720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</a:pPr>
            <a:endParaRPr lang="en-US" sz="1600" dirty="0">
              <a:latin typeface="Arial Narrow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</a:pPr>
            <a:endParaRPr lang="en-US" sz="1700" dirty="0">
              <a:sym typeface="Symbo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</a:pPr>
            <a:r>
              <a:rPr lang="en-US" sz="1600" dirty="0">
                <a:sym typeface="Symbol" charset="0"/>
              </a:rPr>
              <a:t> </a:t>
            </a:r>
            <a:endParaRPr lang="en-US" sz="1600" dirty="0"/>
          </a:p>
        </p:txBody>
      </p:sp>
      <p:pic>
        <p:nvPicPr>
          <p:cNvPr id="2" name="Picture 1" descr="Screen Shot 2017-10-28 at 9.25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2028693"/>
            <a:ext cx="4800600" cy="39149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3600" y="6021209"/>
            <a:ext cx="2590800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rial Narrow"/>
                <a:cs typeface="Arial Narrow"/>
              </a:rPr>
              <a:t>Hofstadter, McAllister, Phys. Rev. 98, 217 (1955). </a:t>
            </a:r>
          </a:p>
          <a:p>
            <a:r>
              <a:rPr lang="en-US" sz="1400" baseline="30000" dirty="0">
                <a:latin typeface="Arial Narrow"/>
                <a:cs typeface="Arial Narrow"/>
              </a:rPr>
              <a:t>Hofstadter, McAllister, Phys. Rev. 102, 851 (1956).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3" name="Picture 2" descr="Screen Shot 2018-10-09 at 1.57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59853"/>
            <a:ext cx="1096929" cy="1497547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52400" y="685800"/>
            <a:ext cx="4267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800" dirty="0">
                <a:latin typeface="Arial Narrow" charset="0"/>
                <a:sym typeface="Symbol" charset="0"/>
              </a:rPr>
              <a:t>started with Robert Hofstadter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latin typeface="Arial Narrow" charset="0"/>
              <a:sym typeface="Symbo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  <a:buFont typeface="Wingdings" charset="2"/>
              <a:buChar char="ü"/>
            </a:pPr>
            <a:r>
              <a:rPr lang="en-US" sz="1700" dirty="0">
                <a:latin typeface="Arial Narrow"/>
                <a:cs typeface="Arial Narrow"/>
                <a:sym typeface="Symbol" charset="0"/>
              </a:rPr>
              <a:t>Nobel prize in Physics (1961):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  <a:buFont typeface="Wingdings" charset="2"/>
              <a:buChar char="ü"/>
            </a:pPr>
            <a:r>
              <a:rPr lang="en-US" sz="1700" dirty="0">
                <a:latin typeface="Arial Narrow"/>
                <a:cs typeface="Arial Narrow"/>
                <a:sym typeface="Symbol" charset="0"/>
              </a:rPr>
              <a:t>“</a:t>
            </a:r>
            <a:r>
              <a:rPr lang="mr-IN" sz="1700" dirty="0">
                <a:latin typeface="Arial Narrow"/>
                <a:cs typeface="Arial Narrow"/>
                <a:sym typeface="Symbol" charset="0"/>
              </a:rPr>
              <a:t>…</a:t>
            </a:r>
            <a:r>
              <a:rPr lang="en-US" sz="1700" dirty="0">
                <a:latin typeface="Arial Narrow"/>
                <a:cs typeface="Arial Narrow"/>
                <a:sym typeface="Symbol" charset="0"/>
              </a:rPr>
              <a:t> for his pioneering studies of </a:t>
            </a:r>
            <a:r>
              <a:rPr lang="en-US" sz="1700" dirty="0">
                <a:solidFill>
                  <a:srgbClr val="D60093"/>
                </a:solidFill>
                <a:latin typeface="Arial Narrow"/>
                <a:cs typeface="Arial Narrow"/>
                <a:sym typeface="Symbol" charset="0"/>
              </a:rPr>
              <a:t>electron 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</a:pPr>
            <a:r>
              <a:rPr lang="en-US" sz="1700" dirty="0">
                <a:solidFill>
                  <a:srgbClr val="D60093"/>
                </a:solidFill>
                <a:latin typeface="Arial Narrow"/>
                <a:cs typeface="Arial Narrow"/>
                <a:sym typeface="Symbol" charset="0"/>
              </a:rPr>
              <a:t>       scattering </a:t>
            </a:r>
            <a:r>
              <a:rPr lang="en-US" sz="1700" dirty="0">
                <a:latin typeface="Arial Narrow"/>
                <a:cs typeface="Arial Narrow"/>
                <a:sym typeface="Symbol" charset="0"/>
              </a:rPr>
              <a:t>in atomic nuclei and for his 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</a:pPr>
            <a:r>
              <a:rPr lang="en-US" sz="1700" dirty="0">
                <a:latin typeface="Arial Narrow"/>
                <a:cs typeface="Arial Narrow"/>
                <a:sym typeface="Symbol" charset="0"/>
              </a:rPr>
              <a:t>       consequent discoveries concerning the 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</a:pPr>
            <a:r>
              <a:rPr lang="en-US" sz="1700" dirty="0">
                <a:solidFill>
                  <a:srgbClr val="D60093"/>
                </a:solidFill>
                <a:latin typeface="Arial Narrow"/>
                <a:cs typeface="Arial Narrow"/>
                <a:sym typeface="Symbol" charset="0"/>
              </a:rPr>
              <a:t>       structure of nucleons </a:t>
            </a:r>
            <a:r>
              <a:rPr lang="mr-IN" sz="1700" dirty="0">
                <a:latin typeface="Arial Narrow"/>
                <a:cs typeface="Arial Narrow"/>
                <a:sym typeface="Symbol" charset="0"/>
              </a:rPr>
              <a:t>…</a:t>
            </a:r>
            <a:r>
              <a:rPr lang="en-US" sz="1700" dirty="0">
                <a:latin typeface="Arial Narrow"/>
                <a:cs typeface="Arial Narrow"/>
                <a:sym typeface="Symbol" charset="0"/>
              </a:rPr>
              <a:t>”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52400" y="4572000"/>
            <a:ext cx="396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800" dirty="0">
                <a:latin typeface="Arial Narrow" charset="0"/>
                <a:sym typeface="Symbol" charset="0"/>
              </a:rPr>
              <a:t>Over 60 years of experimentation!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latin typeface="Arial Narrow" charset="0"/>
              <a:sym typeface="Symbo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  <a:buFont typeface="Wingdings" charset="2"/>
              <a:buChar char="ü"/>
            </a:pPr>
            <a:r>
              <a:rPr lang="en-US" sz="1600" dirty="0">
                <a:latin typeface="Arial Narrow" charset="0"/>
                <a:sym typeface="Symbol" charset="0"/>
              </a:rPr>
              <a:t>started from 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0.78 </a:t>
            </a:r>
            <a:r>
              <a:rPr lang="en-US" sz="1600" dirty="0" err="1">
                <a:solidFill>
                  <a:srgbClr val="D60093"/>
                </a:solidFill>
                <a:latin typeface="Arial Narrow" charset="0"/>
                <a:sym typeface="Symbol" charset="0"/>
              </a:rPr>
              <a:t>fm</a:t>
            </a:r>
            <a:endParaRPr lang="en-US" sz="1600" dirty="0">
              <a:latin typeface="Arial Narrow" charset="0"/>
              <a:sym typeface="Symbo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  <a:buFont typeface="Wingdings" charset="2"/>
              <a:buChar char="ü"/>
            </a:pPr>
            <a:r>
              <a:rPr lang="en-US" sz="1600" dirty="0">
                <a:latin typeface="Arial Narrow" charset="0"/>
                <a:sym typeface="Symbol" charset="0"/>
              </a:rPr>
              <a:t>ended to 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0.895 </a:t>
            </a:r>
            <a:r>
              <a:rPr lang="en-US" sz="1600" dirty="0" err="1">
                <a:solidFill>
                  <a:srgbClr val="D60093"/>
                </a:solidFill>
                <a:latin typeface="Arial Narrow" charset="0"/>
                <a:sym typeface="Symbol" charset="0"/>
              </a:rPr>
              <a:t>fm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 </a:t>
            </a:r>
            <a:r>
              <a:rPr lang="en-US" sz="1600" dirty="0">
                <a:latin typeface="Arial Narrow" charset="0"/>
                <a:sym typeface="Symbol" charset="0"/>
              </a:rPr>
              <a:t>by 2010.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  <a:buFont typeface="Wingdings" charset="2"/>
              <a:buChar char="ü"/>
            </a:pPr>
            <a:r>
              <a:rPr lang="en-US" sz="1600" dirty="0">
                <a:latin typeface="Arial Narrow" charset="0"/>
                <a:sym typeface="Symbol" charset="0"/>
              </a:rPr>
              <a:t>where we are now 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???</a:t>
            </a:r>
            <a:endParaRPr lang="en-US" sz="1600" dirty="0">
              <a:latin typeface="Arial Narrow" charset="0"/>
              <a:sym typeface="Symbo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  <a:buFont typeface="Wingdings" charset="2"/>
              <a:buChar char="ü"/>
            </a:pPr>
            <a:endParaRPr lang="en-US" sz="1600" dirty="0">
              <a:latin typeface="Arial Narrow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</a:pPr>
            <a:endParaRPr lang="en-US" sz="1700" dirty="0">
              <a:sym typeface="Symbo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</a:pPr>
            <a:r>
              <a:rPr lang="en-US" sz="1600" dirty="0">
                <a:sym typeface="Symbol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43031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24B410-6289-6049-B8EB-6B4393D98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30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87531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The </a:t>
            </a:r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Final Result on the Radius with the Mainz ISR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7736" y="5181600"/>
            <a:ext cx="61622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final result:      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fm</a:t>
            </a:r>
            <a:endParaRPr lang="en-US" b="1" kern="0" dirty="0">
              <a:solidFill>
                <a:srgbClr val="0000FF"/>
              </a:solidFill>
              <a:latin typeface="Arial Narrow" pitchFamily="34" charset="0"/>
              <a:sym typeface="Symbol" pitchFamily="18" charset="2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0E6050-3253-9441-A9EB-8B0D208941EC}"/>
              </a:ext>
            </a:extLst>
          </p:cNvPr>
          <p:cNvCxnSpPr>
            <a:cxnSpLocks/>
          </p:cNvCxnSpPr>
          <p:nvPr/>
        </p:nvCxnSpPr>
        <p:spPr>
          <a:xfrm flipV="1">
            <a:off x="2590800" y="3505200"/>
            <a:ext cx="1143000" cy="16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108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EE1222-EC26-9F4D-97FA-BBFC3DC4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195" y="-52157"/>
            <a:ext cx="3699165" cy="4787155"/>
          </a:xfrm>
          <a:prstGeom prst="rect">
            <a:avLst/>
          </a:prstGeom>
        </p:spPr>
      </p:pic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Collaboration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31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76805" name="TextBox 1"/>
          <p:cNvSpPr txBox="1">
            <a:spLocks noChangeArrowheads="1"/>
          </p:cNvSpPr>
          <p:nvPr/>
        </p:nvSpPr>
        <p:spPr bwMode="auto">
          <a:xfrm>
            <a:off x="533400" y="4186297"/>
            <a:ext cx="436254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14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Currently 14 collaborating universities and institutions:</a:t>
            </a:r>
          </a:p>
          <a:p>
            <a:pPr eaLnBrk="1" hangingPunct="1"/>
            <a:endParaRPr lang="en-US" sz="1400" dirty="0">
              <a:latin typeface="Arial Narrow" charset="0"/>
            </a:endParaRPr>
          </a:p>
          <a:p>
            <a:pPr eaLnBrk="1" hangingPunct="1"/>
            <a:r>
              <a:rPr lang="en-US" sz="1400" dirty="0">
                <a:latin typeface="Arial Narrow" charset="0"/>
              </a:rPr>
              <a:t>Jefferson Laboratory, NC A&amp;T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Duke University, Idaho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Mississippi State University, Norfolk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University of Virginia, Argonne National Laboratory,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University of North Carolina at Wilmington, Hampton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College of William &amp; Mary, Tsinghua University, China,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Old Dominion University, ITEP Moscow, Russia.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383048" y="4124742"/>
            <a:ext cx="36085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charset="2"/>
              <a:buChar char="§"/>
              <a:defRPr/>
            </a:pPr>
            <a:r>
              <a:rPr lang="en-US" sz="1600" b="1" dirty="0">
                <a:latin typeface="Arial Narrow" charset="0"/>
              </a:rPr>
              <a:t>Graduate students:</a:t>
            </a:r>
          </a:p>
          <a:p>
            <a:pPr eaLnBrk="1" hangingPunct="1">
              <a:defRPr/>
            </a:pPr>
            <a:r>
              <a:rPr lang="en-US" sz="1400" dirty="0">
                <a:latin typeface="Arial Narrow" charset="0"/>
              </a:rPr>
              <a:t>Chao Peng (Duke), </a:t>
            </a:r>
            <a:r>
              <a:rPr lang="en-US" sz="1400" dirty="0" err="1">
                <a:latin typeface="Arial Narrow" charset="0"/>
              </a:rPr>
              <a:t>Weizhi</a:t>
            </a:r>
            <a:r>
              <a:rPr lang="en-US" sz="1400" dirty="0">
                <a:latin typeface="Arial Narrow" charset="0"/>
              </a:rPr>
              <a:t> </a:t>
            </a:r>
            <a:r>
              <a:rPr lang="en-US" sz="1400" dirty="0" err="1">
                <a:latin typeface="Arial Narrow" charset="0"/>
              </a:rPr>
              <a:t>Xiong</a:t>
            </a:r>
            <a:r>
              <a:rPr lang="en-US" sz="1400" dirty="0">
                <a:latin typeface="Arial Narrow" charset="0"/>
              </a:rPr>
              <a:t> (Duke), </a:t>
            </a:r>
          </a:p>
          <a:p>
            <a:pPr eaLnBrk="1" hangingPunct="1">
              <a:defRPr/>
            </a:pPr>
            <a:r>
              <a:rPr lang="en-US" sz="1400" dirty="0" err="1">
                <a:latin typeface="Arial Narrow" charset="0"/>
              </a:rPr>
              <a:t>Xinzhan</a:t>
            </a:r>
            <a:r>
              <a:rPr lang="en-US" sz="1400" dirty="0">
                <a:latin typeface="Arial Narrow" charset="0"/>
              </a:rPr>
              <a:t> Bai (</a:t>
            </a:r>
            <a:r>
              <a:rPr lang="en-US" sz="1400" dirty="0" err="1">
                <a:latin typeface="Arial Narrow" charset="0"/>
              </a:rPr>
              <a:t>UVa</a:t>
            </a:r>
            <a:r>
              <a:rPr lang="en-US" sz="1400" dirty="0">
                <a:latin typeface="Arial Narrow" charset="0"/>
              </a:rPr>
              <a:t>), Li Ye (MSU)</a:t>
            </a:r>
          </a:p>
          <a:p>
            <a:pPr eaLnBrk="1" hangingPunct="1">
              <a:defRPr/>
            </a:pPr>
            <a:endParaRPr lang="en-US" sz="1600" dirty="0">
              <a:latin typeface="Arial Narrow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charset="2"/>
              <a:buChar char="§"/>
              <a:defRPr/>
            </a:pPr>
            <a:r>
              <a:rPr lang="en-US" sz="1600" b="1" dirty="0">
                <a:latin typeface="Arial Narrow" charset="0"/>
              </a:rPr>
              <a:t>Postdocs: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Chao Gu (Duke), </a:t>
            </a:r>
            <a:r>
              <a:rPr lang="en-US" sz="1400" dirty="0" err="1">
                <a:latin typeface="Arial Narrow" charset="0"/>
              </a:rPr>
              <a:t>Xuefei</a:t>
            </a:r>
            <a:r>
              <a:rPr lang="en-US" sz="1400" dirty="0">
                <a:latin typeface="Arial Narrow" charset="0"/>
              </a:rPr>
              <a:t> Yan (Duke),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Mehdi </a:t>
            </a:r>
            <a:r>
              <a:rPr lang="en-US" sz="1400" dirty="0" err="1">
                <a:latin typeface="Arial Narrow" charset="0"/>
              </a:rPr>
              <a:t>Meziane</a:t>
            </a:r>
            <a:r>
              <a:rPr lang="en-US" sz="1400" dirty="0">
                <a:latin typeface="Arial Narrow" charset="0"/>
              </a:rPr>
              <a:t> (Duke), </a:t>
            </a:r>
            <a:r>
              <a:rPr lang="en-US" sz="1400" dirty="0" err="1">
                <a:latin typeface="Arial Narrow" charset="0"/>
              </a:rPr>
              <a:t>Zhihong</a:t>
            </a:r>
            <a:r>
              <a:rPr lang="en-US" sz="1400" dirty="0">
                <a:latin typeface="Arial Narrow" charset="0"/>
              </a:rPr>
              <a:t> Ye (Duke),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Maxime </a:t>
            </a:r>
            <a:r>
              <a:rPr lang="en-US" sz="1400" dirty="0" err="1">
                <a:latin typeface="Arial Narrow" charset="0"/>
              </a:rPr>
              <a:t>Lavilain</a:t>
            </a:r>
            <a:r>
              <a:rPr lang="en-US" sz="1400" dirty="0">
                <a:latin typeface="Arial Narrow" charset="0"/>
              </a:rPr>
              <a:t> (NC A&amp;T), Krishna Adhikari (MSU),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Latif-ul Kabir (MSU), Chandra </a:t>
            </a:r>
            <a:r>
              <a:rPr lang="en-US" sz="1400" dirty="0" err="1">
                <a:latin typeface="Arial Narrow" charset="0"/>
              </a:rPr>
              <a:t>Akondi</a:t>
            </a:r>
            <a:r>
              <a:rPr lang="en-US" sz="1400" dirty="0">
                <a:latin typeface="Arial Narrow" charset="0"/>
              </a:rPr>
              <a:t> (NC A&amp;T)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568F5FC-6B29-A644-B10C-CD8094E87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448" y="1143000"/>
            <a:ext cx="2595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D60093"/>
              </a:buClr>
              <a:defRPr/>
            </a:pPr>
            <a:r>
              <a:rPr lang="en-US" sz="1600" dirty="0">
                <a:latin typeface="Arial Narrow" charset="0"/>
              </a:rPr>
              <a:t>A part of the </a:t>
            </a:r>
            <a:r>
              <a:rPr lang="en-US" sz="1600" dirty="0" err="1">
                <a:latin typeface="Arial Narrow" charset="0"/>
              </a:rPr>
              <a:t>PRad</a:t>
            </a:r>
            <a:r>
              <a:rPr lang="en-US" sz="1600" dirty="0">
                <a:latin typeface="Arial Narrow" charset="0"/>
              </a:rPr>
              <a:t> collaboration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600" dirty="0">
                <a:latin typeface="Arial Narrow" charset="0"/>
              </a:rPr>
              <a:t>in December, 2019 at </a:t>
            </a:r>
            <a:r>
              <a:rPr lang="en-US" sz="1600" dirty="0" err="1">
                <a:latin typeface="Arial Narrow" charset="0"/>
              </a:rPr>
              <a:t>JLab</a:t>
            </a:r>
            <a:r>
              <a:rPr lang="en-US" sz="1600" dirty="0">
                <a:latin typeface="Arial Narrow" charset="0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A6CB07-73F7-CE46-84D4-061BE6179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866181"/>
            <a:ext cx="2391227" cy="2229819"/>
          </a:xfrm>
          <a:prstGeom prst="rect">
            <a:avLst/>
          </a:prstGeom>
        </p:spPr>
      </p:pic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New Experiments in Progress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32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762000"/>
                <a:ext cx="4572000" cy="5016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MUSE at PSI: measure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μp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ep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scattering</m:t>
                    </m:r>
                  </m:oMath>
                </a14:m>
                <a:endParaRPr lang="en-US" sz="16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buClr>
                    <a:srgbClr val="D60093"/>
                  </a:buClr>
                  <a:defRPr/>
                </a:pPr>
                <a:r>
                  <a:rPr lang="en-US" sz="1600" b="0" dirty="0">
                    <a:ea typeface="Cambria Math" panose="02040503050406030204" pitchFamily="18" charset="0"/>
                  </a:rPr>
                  <a:t>    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Q</m:t>
                    </m:r>
                    <m:r>
                      <m:rPr>
                        <m:nor/>
                      </m:rPr>
                      <a:rPr lang="en-US" sz="1600" baseline="300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16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dirty="0" smtClean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range</m:t>
                    </m:r>
                    <m:r>
                      <m:rPr>
                        <m:nor/>
                      </m:rPr>
                      <a:rPr lang="en-US" sz="1600" dirty="0" smtClean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2</m:t>
                    </m:r>
                    <m:r>
                      <m:rPr>
                        <m:nor/>
                      </m:rPr>
                      <a:rPr lang="en-US" sz="1600" dirty="0" smtClean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16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1600" baseline="300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1600" baseline="30000" dirty="0" smtClean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16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÷</m:t>
                    </m:r>
                    <m:r>
                      <m:rPr>
                        <m:nor/>
                      </m:rPr>
                      <a:rPr lang="en-US" sz="16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10−2 </m:t>
                    </m:r>
                    <m:r>
                      <m:rPr>
                        <m:nor/>
                      </m:rPr>
                      <a:rPr lang="en-US" sz="16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GeV</m:t>
                    </m:r>
                    <m:r>
                      <m:rPr>
                        <m:nor/>
                      </m:rPr>
                      <a:rPr lang="en-US" sz="1600" baseline="300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1600" dirty="0">
                        <a:latin typeface="Arial Narrow" panose="020B0604020202020204" pitchFamily="34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):</m:t>
                    </m:r>
                  </m:oMath>
                </a14:m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test of lepton universality;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extraction of proton radius;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first results expected very soon.</a:t>
                </a:r>
              </a:p>
              <a:p>
                <a:pPr lvl="1" indent="0" eaLnBrk="1" hangingPunct="1">
                  <a:buClr>
                    <a:srgbClr val="0000FF"/>
                  </a:buClr>
                  <a:buSzPct val="50000"/>
                  <a:defRPr/>
                </a:pPr>
                <a:endParaRPr lang="en-US" sz="1600" dirty="0">
                  <a:latin typeface="Arial Narrow" charset="0"/>
                </a:endParaRPr>
              </a:p>
              <a:p>
                <a:pPr lvl="1" indent="0" eaLnBrk="1" hangingPunct="1">
                  <a:buClr>
                    <a:srgbClr val="0000FF"/>
                  </a:buClr>
                  <a:buSzPct val="50000"/>
                  <a:defRPr/>
                </a:pPr>
                <a:endParaRPr lang="en-US" sz="1600" dirty="0">
                  <a:latin typeface="Arial Narrow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ProRad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at IPNO, France (Q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,10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-6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– 10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GeV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): 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1600" dirty="0">
                    <a:latin typeface="Arial Narrow" charset="0"/>
                  </a:rPr>
                  <a:t> 70 MeV electron beam;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extract the proton radius;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in a preparation stage.</a:t>
                </a: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ULQ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at Tohoku Univ. Japan (Q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,10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– 10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-3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GeV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):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1600" dirty="0">
                    <a:latin typeface="Arial Narrow" charset="0"/>
                  </a:rPr>
                  <a:t> 60 MeV electron beam;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extract the proton radius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in commissioning stage</a:t>
                </a:r>
                <a:r>
                  <a:rPr lang="en-US" sz="1600" dirty="0">
                    <a:latin typeface="Arial Narrow" charset="0"/>
                  </a:rPr>
                  <a:t>.</a:t>
                </a: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762000"/>
                <a:ext cx="4572000" cy="5016758"/>
              </a:xfrm>
              <a:prstGeom prst="rect">
                <a:avLst/>
              </a:prstGeom>
              <a:blipFill>
                <a:blip r:embed="rId4"/>
                <a:stretch>
                  <a:fillRect l="-556" t="-7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54BC75B-FDF7-C24D-9D4F-1945CE57D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523386"/>
            <a:ext cx="1689100" cy="1800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D3E9F-F535-6149-BBE3-AC6EFD8E3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6" y="2407118"/>
            <a:ext cx="1903912" cy="14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11469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Planning Experiments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33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926842"/>
                <a:ext cx="4572000" cy="4524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b="0" i="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High pressure hydrogen gas TPC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detector at Mainz, </a:t>
                </a: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  <a:sym typeface="Symbol" charset="0"/>
                  </a:rPr>
                  <a:t>ep</a:t>
                </a:r>
                <a:r>
                  <a:rPr lang="it-IT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→</a:t>
                </a:r>
                <a:r>
                  <a:rPr lang="it-IT" sz="1600" dirty="0" err="1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ep</a:t>
                </a:r>
                <a:r>
                  <a:rPr lang="it-IT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 </a:t>
                </a:r>
                <a:r>
                  <a:rPr lang="it-IT" sz="1600" dirty="0" err="1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scattering</a:t>
                </a:r>
                <a:r>
                  <a:rPr lang="it-IT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 </a:t>
                </a:r>
                <a:r>
                  <a:rPr lang="it-IT" sz="1600" dirty="0" err="1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at</a:t>
                </a:r>
                <a:r>
                  <a:rPr lang="it-IT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 moderate </a:t>
                </a:r>
                <a:r>
                  <a:rPr lang="it-IT" sz="1600" dirty="0" err="1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energies</a:t>
                </a:r>
                <a:r>
                  <a:rPr lang="en-US" sz="1600" dirty="0">
                    <a:latin typeface="Arial Narrow" charset="0"/>
                  </a:rPr>
                  <a:t>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detection of recoil proton;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p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charset="0"/>
                  </a:rPr>
                  <a:t>romising to reach Q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Arial Narrow" charset="0"/>
                  </a:rPr>
                  <a:t>2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charset="0"/>
                  </a:rPr>
                  <a:t> 10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Arial Narrow" charset="0"/>
                  </a:rPr>
                  <a:t>-5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charset="0"/>
                  </a:rPr>
                  <a:t> GeV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Arial Narrow" charset="0"/>
                  </a:rPr>
                  <a:t>2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charset="0"/>
                  </a:rPr>
                  <a:t> range;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extraction of the proton radius;</a:t>
                </a:r>
                <a:endParaRPr lang="en-US" sz="1600" dirty="0">
                  <a:solidFill>
                    <a:schemeClr val="tx1"/>
                  </a:solidFill>
                  <a:latin typeface="Arial Narrow" charset="0"/>
                </a:endParaRP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first collaboration meeting on March 11.</a:t>
                </a:r>
              </a:p>
              <a:p>
                <a:pPr lvl="1" indent="0" eaLnBrk="1" hangingPunct="1">
                  <a:buClr>
                    <a:srgbClr val="0000FF"/>
                  </a:buClr>
                  <a:buSzPct val="50000"/>
                  <a:defRPr/>
                </a:pPr>
                <a:endParaRPr lang="en-US" sz="1600" dirty="0">
                  <a:solidFill>
                    <a:schemeClr val="tx1"/>
                  </a:solidFill>
                  <a:latin typeface="Arial Narrow" charset="0"/>
                </a:endParaRPr>
              </a:p>
              <a:p>
                <a:pPr lvl="1" indent="0" eaLnBrk="1" hangingPunct="1">
                  <a:buClr>
                    <a:srgbClr val="0000FF"/>
                  </a:buClr>
                  <a:buSzPct val="50000"/>
                  <a:defRPr/>
                </a:pPr>
                <a:endParaRPr lang="en-US" sz="1600" dirty="0">
                  <a:solidFill>
                    <a:schemeClr val="tx1"/>
                  </a:solidFill>
                  <a:latin typeface="Arial Narrow" charset="0"/>
                </a:endParaRPr>
              </a:p>
              <a:p>
                <a:pPr lvl="1" indent="0" eaLnBrk="1" hangingPunct="1">
                  <a:buClr>
                    <a:srgbClr val="0000FF"/>
                  </a:buClr>
                  <a:buSzPct val="50000"/>
                  <a:defRPr/>
                </a:pPr>
                <a:endParaRPr lang="en-US" sz="1600" dirty="0">
                  <a:latin typeface="Arial Narrow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The same high pressure hydrogen TPC detector at COMPASS (Q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range: 10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– 1 GeV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): 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charset="0"/>
                        <a:sym typeface="Symbol" charset="0"/>
                      </a:rPr>
                      <m:t>𝜇</m:t>
                    </m:r>
                  </m:oMath>
                </a14:m>
                <a:r>
                  <a:rPr lang="en-US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  <a:sym typeface="Symbol" charset="0"/>
                  </a:rPr>
                  <a:t>p</a:t>
                </a:r>
                <a:r>
                  <a:rPr lang="it-IT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→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charset="0"/>
                      </a:rPr>
                      <m:t>𝜇</m:t>
                    </m:r>
                  </m:oMath>
                </a14:m>
                <a:r>
                  <a:rPr lang="it-IT" sz="1600" dirty="0" err="1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p</a:t>
                </a:r>
                <a:r>
                  <a:rPr lang="it-IT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 </a:t>
                </a:r>
                <a:r>
                  <a:rPr lang="it-IT" sz="1600" dirty="0" err="1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scattering</a:t>
                </a:r>
                <a:r>
                  <a:rPr lang="it-IT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 </a:t>
                </a:r>
                <a:r>
                  <a:rPr lang="it-IT" sz="1600" dirty="0" err="1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at</a:t>
                </a:r>
                <a:r>
                  <a:rPr lang="it-IT" sz="1600" dirty="0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 high </a:t>
                </a:r>
                <a:r>
                  <a:rPr lang="it-IT" sz="1600" dirty="0" err="1">
                    <a:solidFill>
                      <a:srgbClr val="0000FF"/>
                    </a:solidFill>
                    <a:latin typeface="Arial Narrow" charset="0"/>
                    <a:cs typeface="Arial Narrow" charset="0"/>
                  </a:rPr>
                  <a:t>energies</a:t>
                </a:r>
                <a:r>
                  <a:rPr lang="en-US" sz="1600" dirty="0">
                    <a:latin typeface="Arial Narrow" charset="0"/>
                  </a:rPr>
                  <a:t>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detection of the recoil proton;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charset="0"/>
                  </a:rPr>
                  <a:t>extract the proton radius;</a:t>
                </a:r>
              </a:p>
              <a:p>
                <a:pPr marL="1028700" lvl="1" eaLnBrk="1" hangingPunct="1">
                  <a:buClr>
                    <a:srgbClr val="0000FF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in a planning stage.</a:t>
                </a: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926842"/>
                <a:ext cx="4572000" cy="4524315"/>
              </a:xfrm>
              <a:prstGeom prst="rect">
                <a:avLst/>
              </a:prstGeom>
              <a:blipFill>
                <a:blip r:embed="rId3"/>
                <a:stretch>
                  <a:fillRect l="-556" t="-28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E28C4E4-7F5B-2D4F-8F8C-A002CA6FF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2032000"/>
            <a:ext cx="3644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1599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Possible Extension of the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Experiment: </a:t>
            </a:r>
            <a:r>
              <a:rPr lang="en-US" sz="24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-II at </a:t>
            </a:r>
            <a:r>
              <a:rPr lang="en-US" sz="24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JLab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34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CE77E57-1C27-8B4A-85A5-CA4166F0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5181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We are preparing a proposal to </a:t>
            </a:r>
            <a:r>
              <a:rPr lang="en-US" sz="16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JLab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PAC-48 (this summer)  to get maximum precision  with the </a:t>
            </a:r>
            <a:r>
              <a:rPr lang="en-US" sz="16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PRad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method: 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6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1028700" lvl="1" eaLnBrk="1" hangingPunct="1">
              <a:buClr>
                <a:srgbClr val="0000FF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add second GEM detector for tracking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</a:rPr>
              <a:t>;</a:t>
            </a:r>
          </a:p>
          <a:p>
            <a:pPr marL="1028700" lvl="1" eaLnBrk="1" hangingPunct="1">
              <a:buClr>
                <a:srgbClr val="0000FF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00FF"/>
                </a:solidFill>
                <a:latin typeface="Arial Narrow" charset="0"/>
              </a:rPr>
              <a:t>modify the hydrogen gas target: looking</a:t>
            </a:r>
            <a:r>
              <a:rPr lang="en-US" sz="1600" dirty="0">
                <a:latin typeface="Arial Narrow" charset="0"/>
              </a:rPr>
              <a:t> for a 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liquid hydrogen droplet target</a:t>
            </a:r>
            <a:r>
              <a:rPr lang="en-US" sz="1600" dirty="0">
                <a:latin typeface="Arial Narrow" charset="0"/>
              </a:rPr>
              <a:t>;</a:t>
            </a:r>
          </a:p>
          <a:p>
            <a:pPr marL="1028700" lvl="1" eaLnBrk="1" hangingPunct="1">
              <a:buClr>
                <a:srgbClr val="0000FF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600" dirty="0">
                <a:latin typeface="Arial Narrow" charset="0"/>
              </a:rPr>
              <a:t>4 times more statistics;</a:t>
            </a:r>
          </a:p>
          <a:p>
            <a:pPr marL="1028700" lvl="1" eaLnBrk="1" hangingPunct="1">
              <a:buClr>
                <a:srgbClr val="0000FF"/>
              </a:buClr>
              <a:buSzPct val="60000"/>
              <a:buFont typeface="Wingdings" pitchFamily="2" charset="2"/>
              <a:buChar char="Ø"/>
              <a:defRPr/>
            </a:pPr>
            <a:endParaRPr lang="en-US" sz="1600" dirty="0">
              <a:latin typeface="Arial Narrow" charset="0"/>
            </a:endParaRPr>
          </a:p>
          <a:p>
            <a:pPr marL="1028700" lvl="1" eaLnBrk="1" hangingPunct="1">
              <a:buClr>
                <a:srgbClr val="0000FF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600" dirty="0">
                <a:latin typeface="Arial Narrow" charset="0"/>
              </a:rPr>
              <a:t>upgrade </a:t>
            </a:r>
            <a:r>
              <a:rPr lang="en-US" sz="1600" dirty="0" err="1">
                <a:latin typeface="Arial Narrow" charset="0"/>
              </a:rPr>
              <a:t>HyCal</a:t>
            </a:r>
            <a:r>
              <a:rPr lang="en-US" sz="1600" dirty="0">
                <a:latin typeface="Arial Narrow" charset="0"/>
              </a:rPr>
              <a:t> to all PbWO</a:t>
            </a:r>
            <a:r>
              <a:rPr lang="en-US" sz="1600" baseline="-25000" dirty="0">
                <a:latin typeface="Arial Narrow" charset="0"/>
              </a:rPr>
              <a:t>4</a:t>
            </a:r>
            <a:r>
              <a:rPr lang="en-US" sz="1600" dirty="0">
                <a:latin typeface="Arial Narrow" charset="0"/>
              </a:rPr>
              <a:t> crystals;</a:t>
            </a:r>
          </a:p>
          <a:p>
            <a:pPr marL="1028700" lvl="1" eaLnBrk="1" hangingPunct="1">
              <a:buClr>
                <a:srgbClr val="0000FF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600" dirty="0">
                <a:latin typeface="Arial Narrow" charset="0"/>
              </a:rPr>
              <a:t>upgrade DAQ based on FADC electronics;</a:t>
            </a:r>
          </a:p>
          <a:p>
            <a:pPr lvl="1" indent="0" eaLnBrk="1" hangingPunct="1">
              <a:buClr>
                <a:srgbClr val="0000FF"/>
              </a:buClr>
              <a:buSzPct val="60000"/>
              <a:defRPr/>
            </a:pPr>
            <a:endParaRPr lang="en-US" sz="1600" dirty="0">
              <a:latin typeface="Arial Narrow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C6AEE-A422-2842-B02F-644D14644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11"/>
            <a:ext cx="6451125" cy="2362189"/>
          </a:xfrm>
          <a:prstGeom prst="rect">
            <a:avLst/>
          </a:prstGeom>
        </p:spPr>
      </p:pic>
      <p:pic>
        <p:nvPicPr>
          <p:cNvPr id="12" name="Picture 1" descr="Screen Shot 2016-08-09 at 10.19.26 AM.png">
            <a:extLst>
              <a:ext uri="{FF2B5EF4-FFF2-40B4-BE49-F238E27FC236}">
                <a16:creationId xmlns:a16="http://schemas.microsoft.com/office/drawing/2014/main" id="{1848FA80-491E-7A47-BE04-969963CAA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0"/>
            <a:ext cx="2895600" cy="19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E06F33-0CF0-E246-A5D8-969C3928415B}"/>
              </a:ext>
            </a:extLst>
          </p:cNvPr>
          <p:cNvCxnSpPr/>
          <p:nvPr/>
        </p:nvCxnSpPr>
        <p:spPr>
          <a:xfrm>
            <a:off x="5791200" y="19050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5">
            <a:extLst>
              <a:ext uri="{FF2B5EF4-FFF2-40B4-BE49-F238E27FC236}">
                <a16:creationId xmlns:a16="http://schemas.microsoft.com/office/drawing/2014/main" id="{5F8E406C-B26B-FA47-A3F9-44F74A652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975" y="1676400"/>
            <a:ext cx="682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Narrow" charset="0"/>
                <a:cs typeface="Arial Narrow" charset="0"/>
              </a:rPr>
              <a:t>e - beam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DC3628-BA49-5A43-BB86-76CDDECD4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819401"/>
            <a:ext cx="134085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6958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Possible Extension of the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Experiment: </a:t>
            </a:r>
            <a:r>
              <a:rPr lang="en-US" sz="24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-II at </a:t>
            </a:r>
            <a:r>
              <a:rPr lang="en-US" sz="24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JLab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35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CD7ACF-12A8-BB42-A693-DF363223DAD8}"/>
              </a:ext>
            </a:extLst>
          </p:cNvPr>
          <p:cNvSpPr/>
          <p:nvPr/>
        </p:nvSpPr>
        <p:spPr>
          <a:xfrm>
            <a:off x="1371600" y="4648200"/>
            <a:ext cx="683712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result:       </a:t>
            </a:r>
            <a:r>
              <a:rPr lang="en-US" b="1" kern="0" dirty="0" err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fm</a:t>
            </a:r>
            <a:r>
              <a:rPr lang="en-US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  (±1.67%)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9BB86D-E82B-3741-ACAD-62B8674592AF}"/>
              </a:ext>
            </a:extLst>
          </p:cNvPr>
          <p:cNvSpPr/>
          <p:nvPr/>
        </p:nvSpPr>
        <p:spPr>
          <a:xfrm>
            <a:off x="1447800" y="5105400"/>
            <a:ext cx="5202065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-II projected: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expect 2.5 times improvement in total uncertainty: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= 0.8??  ± 0.003 (stat.) ± 0.005 (syst.)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fm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(±0.67%)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7A4F4-7818-6742-92C6-22104C6E4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6681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FF"/>
                </a:solidFill>
                <a:latin typeface="Arial Narrow" charset="0"/>
                <a:sym typeface="Symbol" charset="0"/>
              </a:rPr>
              <a:t>Summary</a:t>
            </a:r>
            <a:endParaRPr lang="en-US" sz="240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294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E9851DE-F453-1743-A809-E60FFC00C224}" type="slidenum">
              <a:rPr lang="en-US" sz="1000">
                <a:latin typeface="Arial Narrow" charset="0"/>
              </a:rPr>
              <a:pPr eaLnBrk="1" hangingPunct="1"/>
              <a:t>36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dirty="0">
                <a:latin typeface="Arial Narrow" panose="020B0606020202030204" pitchFamily="34" charset="0"/>
              </a:rPr>
              <a:t>A. Gasparian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6858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endParaRPr lang="en-US" i="1" kern="0" dirty="0">
              <a:latin typeface="Arial Narrow" pitchFamily="34" charset="0"/>
              <a:ea typeface="+mn-ea"/>
              <a:cs typeface="+mn-cs"/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§"/>
              <a:defRPr/>
            </a:pPr>
            <a:r>
              <a:rPr lang="en-US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The “</a:t>
            </a:r>
            <a:r>
              <a:rPr lang="en-US" i="1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Proton Radius Puzzle” </a:t>
            </a:r>
            <a:r>
              <a:rPr lang="en-US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is becoming more “puzzling” recently ” </a:t>
            </a:r>
            <a:r>
              <a:rPr lang="en-US" kern="0" dirty="0">
                <a:solidFill>
                  <a:srgbClr val="D60093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!</a:t>
            </a:r>
            <a:r>
              <a:rPr lang="en-US" i="1" kern="0" dirty="0">
                <a:solidFill>
                  <a:srgbClr val="D60093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?</a:t>
            </a:r>
            <a:r>
              <a:rPr lang="en-US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: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  <a:defRPr/>
            </a:pPr>
            <a:r>
              <a:rPr lang="en-US" sz="1600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two recent experiments performed in the </a:t>
            </a:r>
            <a:r>
              <a:rPr lang="en-US" sz="1600" kern="0" dirty="0">
                <a:solidFill>
                  <a:srgbClr val="D60093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spectroscopy</a:t>
            </a:r>
            <a:r>
              <a:rPr lang="en-US" sz="1600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 sector: </a:t>
            </a:r>
            <a:r>
              <a:rPr lang="en-US" sz="1600" kern="0" dirty="0">
                <a:solidFill>
                  <a:srgbClr val="D60093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not much agreement !!!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  <a:defRPr/>
            </a:pPr>
            <a:r>
              <a:rPr lang="en-US" sz="1600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discrepancy between </a:t>
            </a:r>
            <a:r>
              <a:rPr lang="en-US" sz="1600" kern="0" dirty="0">
                <a:solidFill>
                  <a:srgbClr val="D60093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ep-scattering and muonic </a:t>
            </a:r>
            <a:r>
              <a:rPr lang="en-US" sz="1600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hydrogen experiments </a:t>
            </a:r>
            <a:r>
              <a:rPr lang="en-US" sz="1600" kern="0" dirty="0">
                <a:solidFill>
                  <a:srgbClr val="D60093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unchanged </a:t>
            </a:r>
            <a:r>
              <a:rPr lang="en-US" sz="1600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(before </a:t>
            </a:r>
            <a:r>
              <a:rPr lang="en-US" sz="1600" kern="0" dirty="0" err="1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PRad</a:t>
            </a:r>
            <a:r>
              <a:rPr lang="en-US" sz="1600" kern="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).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endParaRPr lang="en-US" kern="0" dirty="0">
              <a:latin typeface="Arial Narrow" pitchFamily="34" charset="0"/>
              <a:ea typeface="+mn-ea"/>
              <a:cs typeface="+mn-cs"/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§"/>
              <a:defRPr/>
            </a:pPr>
            <a:r>
              <a:rPr lang="en-US" kern="0" dirty="0" err="1">
                <a:latin typeface="Arial Narrow" pitchFamily="34" charset="0"/>
                <a:sym typeface="Symbol" pitchFamily="18" charset="2"/>
              </a:rPr>
              <a:t>PRad</a:t>
            </a:r>
            <a:r>
              <a:rPr lang="en-US" kern="0" dirty="0">
                <a:latin typeface="Arial Narrow" pitchFamily="34" charset="0"/>
                <a:sym typeface="Symbol" pitchFamily="18" charset="2"/>
              </a:rPr>
              <a:t> was uniquely designed and performed in 2016 to address the</a:t>
            </a:r>
            <a:r>
              <a:rPr lang="en-US" i="1" kern="0" dirty="0">
                <a:latin typeface="Arial Narrow" pitchFamily="34" charset="0"/>
                <a:sym typeface="Symbol" pitchFamily="18" charset="2"/>
              </a:rPr>
              <a:t> “Puzzle”:</a:t>
            </a:r>
            <a:endParaRPr lang="en-US" kern="0" dirty="0">
              <a:solidFill>
                <a:srgbClr val="D60093"/>
              </a:solidFill>
              <a:latin typeface="Arial Narrow" pitchFamily="34" charset="0"/>
              <a:ea typeface="+mn-ea"/>
              <a:cs typeface="+mn-cs"/>
              <a:sym typeface="Symbol" pitchFamily="18" charset="2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defRPr/>
            </a:pPr>
            <a:endParaRPr lang="en-US" sz="1600" kern="0" dirty="0">
              <a:latin typeface="Arial Narrow" pitchFamily="34" charset="0"/>
              <a:ea typeface="ＭＳ Ｐゴシック" pitchFamily="34" charset="-128"/>
              <a:cs typeface="Times New Roman" pitchFamily="18" charset="0"/>
              <a:sym typeface="Symbol" pitchFamily="18" charset="2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  <a:defRPr/>
            </a:pP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data in a large Q</a:t>
            </a:r>
            <a:r>
              <a:rPr lang="en-US" sz="1600" kern="0" baseline="3000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 range have been recorded with the </a:t>
            </a:r>
            <a:r>
              <a:rPr lang="en-US" sz="1600" kern="0" dirty="0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same experimental settings</a:t>
            </a: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,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defRPr/>
            </a:pP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      [2x10</a:t>
            </a:r>
            <a:r>
              <a:rPr lang="en-US" sz="1600" kern="0" baseline="3000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-4</a:t>
            </a: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 ÷ 6x10</a:t>
            </a:r>
            <a:r>
              <a:rPr lang="en-US" sz="1600" kern="0" baseline="3000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-2</a:t>
            </a: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] </a:t>
            </a:r>
            <a:r>
              <a:rPr lang="en-US" sz="1600" kern="0" dirty="0" err="1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GeV</a:t>
            </a: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/C</a:t>
            </a:r>
            <a:r>
              <a:rPr lang="en-US" sz="1600" kern="0" baseline="3000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.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  <a:defRPr/>
            </a:pPr>
            <a:r>
              <a:rPr lang="en-US" sz="1600" kern="0" dirty="0">
                <a:latin typeface="Arial Narrow" pitchFamily="34" charset="0"/>
                <a:sym typeface="Symbol" pitchFamily="18" charset="2"/>
              </a:rPr>
              <a:t>lowest Q</a:t>
            </a:r>
            <a:r>
              <a:rPr lang="en-US" sz="1600" kern="0" baseline="30000" dirty="0">
                <a:latin typeface="Arial Narrow" pitchFamily="34" charset="0"/>
                <a:sym typeface="Symbol" pitchFamily="18" charset="2"/>
              </a:rPr>
              <a:t>2</a:t>
            </a:r>
            <a:r>
              <a:rPr lang="en-US" sz="1600" kern="0" dirty="0">
                <a:latin typeface="Arial Narrow" pitchFamily="34" charset="0"/>
                <a:sym typeface="Symbol" pitchFamily="18" charset="2"/>
              </a:rPr>
              <a:t> data set (</a:t>
            </a:r>
            <a:r>
              <a:rPr lang="en-US" altLang="en-US" sz="1600" kern="0" dirty="0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~10</a:t>
            </a:r>
            <a:r>
              <a:rPr lang="en-US" altLang="en-US" sz="1600" kern="0" baseline="30000" dirty="0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-4</a:t>
            </a:r>
            <a:r>
              <a:rPr lang="en-US" altLang="en-US" sz="1600" kern="0" dirty="0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en-US" sz="1600" kern="0" dirty="0" err="1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GeV</a:t>
            </a:r>
            <a:r>
              <a:rPr lang="en-US" altLang="en-US" sz="1600" kern="0" dirty="0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/C</a:t>
            </a:r>
            <a:r>
              <a:rPr lang="en-US" altLang="en-US" sz="1600" kern="0" baseline="30000" dirty="0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US" alt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) has been collected </a:t>
            </a:r>
            <a:r>
              <a:rPr lang="en-US" altLang="en-US" sz="1600" kern="0" dirty="0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for the first time </a:t>
            </a:r>
            <a:r>
              <a:rPr lang="en-US" alt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in </a:t>
            </a:r>
            <a:r>
              <a:rPr lang="en-US" altLang="en-US" sz="1600" kern="0" dirty="0" err="1"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ep</a:t>
            </a:r>
            <a:r>
              <a:rPr lang="en-US" alt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-scattering experiments;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  <a:defRPr/>
            </a:pP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simultaneous measurement of the </a:t>
            </a:r>
            <a:r>
              <a:rPr lang="en-US" sz="1600" kern="0" dirty="0">
                <a:solidFill>
                  <a:srgbClr val="D60093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Moller and Mott </a:t>
            </a:r>
            <a:r>
              <a:rPr lang="en-US" sz="16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scattering processes has been demonstrated to control systematic uncertainties.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endParaRPr lang="en-US" sz="1600" kern="0" dirty="0">
              <a:latin typeface="Arial Narrow" pitchFamily="34" charset="0"/>
              <a:ea typeface="+mn-ea"/>
              <a:cs typeface="+mn-cs"/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FF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The </a:t>
            </a:r>
            <a:r>
              <a:rPr lang="en-US" kern="0" dirty="0" err="1">
                <a:solidFill>
                  <a:srgbClr val="0000FF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PRad</a:t>
            </a:r>
            <a:r>
              <a:rPr lang="en-US" kern="0" dirty="0">
                <a:solidFill>
                  <a:srgbClr val="0000FF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 final result supports small proton charge radius:</a:t>
            </a:r>
          </a:p>
          <a:p>
            <a:pPr marL="1257300" lvl="2" indent="-34290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80000"/>
              <a:buFont typeface="Wingdings" pitchFamily="2" charset="2"/>
              <a:buChar char="ü"/>
              <a:defRPr/>
            </a:pPr>
            <a:r>
              <a:rPr lang="en-US" sz="1600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sz="1600" b="1" kern="0" baseline="-2500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sz="1600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sz="1600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fm</a:t>
            </a:r>
            <a:r>
              <a:rPr lang="en-US" sz="1600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    (±1.67% total)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80000"/>
              <a:defRPr/>
            </a:pPr>
            <a:endParaRPr lang="en-US" sz="1600" kern="0" dirty="0">
              <a:solidFill>
                <a:srgbClr val="0000FF"/>
              </a:solidFill>
              <a:latin typeface="Arial Narrow" pitchFamily="34" charset="0"/>
              <a:ea typeface="+mn-ea"/>
              <a:cs typeface="+mn-cs"/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FF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Is the “Proton Radius Puzzle” solved???</a:t>
            </a:r>
          </a:p>
          <a:p>
            <a:pPr marL="1257300" lvl="2" indent="-342900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600" kern="0" dirty="0">
                <a:solidFill>
                  <a:srgbClr val="0000FF"/>
                </a:solidFill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… wait for few more experiments!</a:t>
            </a:r>
            <a:endParaRPr lang="en-US" sz="1400" kern="0" dirty="0">
              <a:solidFill>
                <a:srgbClr val="000000"/>
              </a:solidFill>
              <a:latin typeface="Arial Narrow" pitchFamily="34" charset="0"/>
              <a:sym typeface="Symbol" pitchFamily="18" charset="2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endParaRPr lang="en-US" kern="0" dirty="0">
              <a:solidFill>
                <a:srgbClr val="D60093"/>
              </a:solidFill>
              <a:latin typeface="Arial Narrow" pitchFamily="34" charset="0"/>
              <a:sym typeface="Symbol" pitchFamily="18" charset="2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endParaRPr lang="en-US" kern="0" dirty="0">
              <a:solidFill>
                <a:srgbClr val="D60093"/>
              </a:solidFill>
              <a:latin typeface="Arial Narrow" pitchFamily="34" charset="0"/>
              <a:sym typeface="Symbol" pitchFamily="18" charset="2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sz="1200" dirty="0">
                <a:latin typeface="Arial Narrow"/>
                <a:cs typeface="Arial Narrow"/>
              </a:rPr>
              <a:t>                                                                         </a:t>
            </a:r>
            <a:r>
              <a:rPr lang="en-US" sz="1200" dirty="0" err="1">
                <a:latin typeface="Arial Narrow"/>
                <a:cs typeface="Arial Narrow"/>
              </a:rPr>
              <a:t>PRad</a:t>
            </a:r>
            <a:r>
              <a:rPr lang="en-US" sz="1200" dirty="0">
                <a:latin typeface="Arial Narrow"/>
                <a:cs typeface="Arial Narrow"/>
              </a:rPr>
              <a:t> was supported in part by NSF MRI #PHY-1229153 and </a:t>
            </a:r>
            <a:r>
              <a:rPr lang="en-US" sz="1200" dirty="0">
                <a:solidFill>
                  <a:srgbClr val="000000"/>
                </a:solidFill>
                <a:latin typeface="Arial Narrow"/>
                <a:cs typeface="Arial Narrow"/>
              </a:rPr>
              <a:t>DOE </a:t>
            </a:r>
            <a:r>
              <a:rPr lang="en-US" sz="1200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DE-FG02-03ER41231 awards.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sz="1200" dirty="0">
                <a:latin typeface="Arial Narrow" charset="0"/>
              </a:rPr>
              <a:t>                                                                         my research work is supported in part by NSF award:</a:t>
            </a:r>
            <a:r>
              <a:rPr lang="en-US" sz="1200" dirty="0">
                <a:latin typeface="Arial Narrow"/>
                <a:cs typeface="Arial Narrow"/>
              </a:rPr>
              <a:t> PHY-</a:t>
            </a:r>
            <a:r>
              <a:rPr lang="is-IS" sz="1200" dirty="0">
                <a:latin typeface="Arial Narrow"/>
                <a:cs typeface="Arial Narrow"/>
              </a:rPr>
              <a:t>1812421 </a:t>
            </a:r>
            <a:endParaRPr lang="en-US" sz="1200" dirty="0">
              <a:latin typeface="Arial Narrow"/>
              <a:cs typeface="Arial Narrow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endParaRPr lang="en-US" sz="1200" kern="0" dirty="0">
              <a:solidFill>
                <a:srgbClr val="000000"/>
              </a:solidFill>
              <a:latin typeface="Arial Narrow"/>
              <a:cs typeface="Arial Narrow"/>
              <a:sym typeface="Symbol" pitchFamily="18" charset="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Thank you!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49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BE13DC6-BE68-B049-B07B-8FE841C75156}" type="slidenum">
              <a:rPr lang="en-US" sz="1000">
                <a:latin typeface="Arial Narrow" charset="0"/>
              </a:rPr>
              <a:pPr eaLnBrk="1" hangingPunct="1"/>
              <a:t>37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A8902-8726-9245-B9FE-E06195BA1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38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87531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The </a:t>
            </a:r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Final Result on the Radius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7736" y="5181600"/>
            <a:ext cx="61622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final result:      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fm</a:t>
            </a:r>
            <a:endParaRPr lang="en-US" b="1" kern="0" dirty="0">
              <a:solidFill>
                <a:srgbClr val="0000FF"/>
              </a:solidFill>
              <a:latin typeface="Arial Narrow" pitchFamily="34" charset="0"/>
              <a:sym typeface="Symbol" pitchFamily="18" charset="2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0E6050-3253-9441-A9EB-8B0D208941EC}"/>
              </a:ext>
            </a:extLst>
          </p:cNvPr>
          <p:cNvCxnSpPr>
            <a:cxnSpLocks/>
          </p:cNvCxnSpPr>
          <p:nvPr/>
        </p:nvCxnSpPr>
        <p:spPr>
          <a:xfrm flipV="1">
            <a:off x="2590800" y="3505200"/>
            <a:ext cx="1143000" cy="16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977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39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Recent Developments in Fitting Procedures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5AD02B-F5BD-D241-81FC-DB061B212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853"/>
            <a:ext cx="9144000" cy="42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9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5ED46-5C7B-704C-B7D9-829CFC94A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399"/>
          </a:xfrm>
          <a:prstGeom prst="rect">
            <a:avLst/>
          </a:prstGeom>
        </p:spPr>
      </p:pic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4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Puzzle: Proton Radius before 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2010</a:t>
            </a:r>
            <a:endParaRPr lang="en-US" sz="2400" dirty="0">
              <a:solidFill>
                <a:srgbClr val="C00000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4725650"/>
            <a:ext cx="6477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CODATA average:			0.8751 ± 0.0061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-scattering average (CODATA):		0.879 ± 0.011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H-spectroscopy average (CODATA):	0.859 ± 0.0077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endParaRPr lang="it-IT" sz="1200" i="1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 marL="0" lvl="1"/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Very good agreement between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-scattering and H-spectroscopy results !</a:t>
            </a:r>
          </a:p>
        </p:txBody>
      </p:sp>
    </p:spTree>
    <p:extLst>
      <p:ext uri="{BB962C8B-B14F-4D97-AF65-F5344CB8AC3E}">
        <p14:creationId xmlns:p14="http://schemas.microsoft.com/office/powerpoint/2010/main" val="32693863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40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Systematic Uncertainties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096EE1-42DB-E54E-AE03-7D2FE518F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993992"/>
              </p:ext>
            </p:extLst>
          </p:nvPr>
        </p:nvGraphicFramePr>
        <p:xfrm>
          <a:off x="467931" y="1483174"/>
          <a:ext cx="8167731" cy="403631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283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r>
                        <a:rPr lang="en-US" baseline="-25000" dirty="0"/>
                        <a:t>p</a:t>
                      </a:r>
                      <a:r>
                        <a:rPr lang="en-US" dirty="0"/>
                        <a:t> uncertainty (</a:t>
                      </a:r>
                      <a:r>
                        <a:rPr lang="en-US" dirty="0" err="1"/>
                        <a:t>fm</a:t>
                      </a:r>
                      <a:r>
                        <a:rPr lang="en-US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 uncertainty (1.1GeV)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 uncertainty (2.2GeV)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 selection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0.0070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0.0002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Radiative correction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0.0069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Detector efficiency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0.0042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0.0000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Beam background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0.0039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0.0017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HyCal response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0.0029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0.0000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Acceptance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0.0026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Beam energy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0.0022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5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Inelastic ep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0.0009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Total</a:t>
                      </a:r>
                      <a:r>
                        <a:rPr lang="en-US" baseline="0" dirty="0"/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0.0116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40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0000FF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sym typeface="Symbol" pitchFamily="2" charset="2"/>
              </a:rPr>
              <a:t>Proton Radius Extracted From e-p Scattering Experiments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49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BE13DC6-BE68-B049-B07B-8FE841C75156}" type="slidenum">
              <a:rPr lang="en-US" sz="1000">
                <a:latin typeface="Arial Narrow" charset="0"/>
              </a:rPr>
              <a:pPr eaLnBrk="1" hangingPunct="1"/>
              <a:t>41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2BA7BC-DD8B-5641-B293-57E31E2CD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838200"/>
            <a:ext cx="60388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2257A3F0-2E5E-2D4D-9C84-8372F0C01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5105400"/>
            <a:ext cx="51943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66"/>
              </a:buClr>
              <a:buSzPct val="130000"/>
              <a:buFont typeface="Wingdings" pitchFamily="2" charset="2"/>
              <a:buChar char="§"/>
            </a:pP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More different analysis results than actual experiments</a:t>
            </a:r>
          </a:p>
          <a:p>
            <a:pPr eaLnBrk="1" hangingPunct="1">
              <a:buClr>
                <a:srgbClr val="FF0066"/>
              </a:buClr>
              <a:buSzPct val="130000"/>
              <a:buFont typeface="Wingdings" pitchFamily="2" charset="2"/>
              <a:buChar char="§"/>
            </a:pP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Started with:  </a:t>
            </a:r>
            <a:r>
              <a:rPr lang="en-US" altLang="en-US" sz="1700" dirty="0" err="1">
                <a:latin typeface="Arial Narrow" panose="020B0604020202020204" pitchFamily="34" charset="0"/>
                <a:sym typeface="Symbol" pitchFamily="2" charset="2"/>
              </a:rPr>
              <a:t>r</a:t>
            </a:r>
            <a:r>
              <a:rPr lang="en-US" altLang="en-US" sz="1700" baseline="-25000" dirty="0" err="1">
                <a:latin typeface="Arial Narrow" panose="020B0604020202020204" pitchFamily="34" charset="0"/>
                <a:sym typeface="Symbol" pitchFamily="2" charset="2"/>
              </a:rPr>
              <a:t>p</a:t>
            </a: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 ≈  </a:t>
            </a:r>
            <a:r>
              <a:rPr lang="en-US" altLang="en-US" sz="1700" dirty="0">
                <a:solidFill>
                  <a:srgbClr val="C00000"/>
                </a:solidFill>
                <a:latin typeface="Arial Narrow" panose="020B0604020202020204" pitchFamily="34" charset="0"/>
                <a:sym typeface="Symbol" pitchFamily="2" charset="2"/>
              </a:rPr>
              <a:t>0.81</a:t>
            </a: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 </a:t>
            </a:r>
            <a:r>
              <a:rPr lang="en-US" altLang="en-US" sz="1700" dirty="0" err="1">
                <a:latin typeface="Arial Narrow" panose="020B0604020202020204" pitchFamily="34" charset="0"/>
                <a:sym typeface="Symbol" pitchFamily="2" charset="2"/>
              </a:rPr>
              <a:t>fm</a:t>
            </a: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    in   1963</a:t>
            </a:r>
          </a:p>
          <a:p>
            <a:pPr eaLnBrk="1" hangingPunct="1">
              <a:buClr>
                <a:srgbClr val="FF0066"/>
              </a:buClr>
              <a:buSzPct val="130000"/>
              <a:buFont typeface="Wingdings" pitchFamily="2" charset="2"/>
              <a:buChar char="§"/>
            </a:pP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Reached to:   </a:t>
            </a:r>
            <a:r>
              <a:rPr lang="en-US" altLang="en-US" sz="1700" dirty="0" err="1">
                <a:latin typeface="Arial Narrow" panose="020B0604020202020204" pitchFamily="34" charset="0"/>
                <a:sym typeface="Symbol" pitchFamily="2" charset="2"/>
              </a:rPr>
              <a:t>r</a:t>
            </a:r>
            <a:r>
              <a:rPr lang="en-US" altLang="en-US" sz="1700" baseline="-25000" dirty="0" err="1">
                <a:latin typeface="Arial Narrow" panose="020B0604020202020204" pitchFamily="34" charset="0"/>
                <a:sym typeface="Symbol" pitchFamily="2" charset="2"/>
              </a:rPr>
              <a:t>p</a:t>
            </a: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 ≈  </a:t>
            </a:r>
            <a:r>
              <a:rPr lang="en-US" altLang="en-US" sz="1700" dirty="0">
                <a:solidFill>
                  <a:srgbClr val="C00000"/>
                </a:solidFill>
                <a:latin typeface="Arial Narrow" panose="020B0604020202020204" pitchFamily="34" charset="0"/>
                <a:sym typeface="Symbol" pitchFamily="2" charset="2"/>
              </a:rPr>
              <a:t>0.88</a:t>
            </a: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 </a:t>
            </a:r>
            <a:r>
              <a:rPr lang="en-US" altLang="en-US" sz="1700" dirty="0" err="1">
                <a:latin typeface="Arial Narrow" panose="020B0604020202020204" pitchFamily="34" charset="0"/>
                <a:sym typeface="Symbol" pitchFamily="2" charset="2"/>
              </a:rPr>
              <a:t>fm</a:t>
            </a:r>
            <a:r>
              <a:rPr lang="en-US" altLang="en-US" sz="1700" dirty="0">
                <a:latin typeface="Arial Narrow" panose="020B0604020202020204" pitchFamily="34" charset="0"/>
                <a:sym typeface="Symbol" pitchFamily="2" charset="2"/>
              </a:rPr>
              <a:t>    by  2011</a:t>
            </a:r>
          </a:p>
        </p:txBody>
      </p:sp>
    </p:spTree>
    <p:extLst>
      <p:ext uri="{BB962C8B-B14F-4D97-AF65-F5344CB8AC3E}">
        <p14:creationId xmlns:p14="http://schemas.microsoft.com/office/powerpoint/2010/main" val="124245412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599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42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11331"/>
            <a:ext cx="9143999" cy="5220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Proton Radius from Regular Hydrogen Spectroscopy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Gasparian</a:t>
            </a:r>
          </a:p>
        </p:txBody>
      </p:sp>
      <p:pic>
        <p:nvPicPr>
          <p:cNvPr id="7" name="Picture 6" descr="Screen Shot 2018-10-08 at 11.39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3859"/>
            <a:ext cx="7848600" cy="526594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20699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22CC2F-45D5-1A4A-A4DA-878ED66D6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842A23A-C509-974E-8B34-42F0C61B49C2}"/>
              </a:ext>
            </a:extLst>
          </p:cNvPr>
          <p:cNvGrpSpPr/>
          <p:nvPr/>
        </p:nvGrpSpPr>
        <p:grpSpPr>
          <a:xfrm>
            <a:off x="76200" y="2286000"/>
            <a:ext cx="1625599" cy="1742658"/>
            <a:chOff x="5267899" y="1444930"/>
            <a:chExt cx="3876101" cy="3967878"/>
          </a:xfrm>
        </p:grpSpPr>
        <p:pic>
          <p:nvPicPr>
            <p:cNvPr id="15" name="pasted-image.png">
              <a:extLst>
                <a:ext uri="{FF2B5EF4-FFF2-40B4-BE49-F238E27FC236}">
                  <a16:creationId xmlns:a16="http://schemas.microsoft.com/office/drawing/2014/main" id="{206D5119-A69E-B348-BAF6-28C488B5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899" y="1444930"/>
              <a:ext cx="3876101" cy="36985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C52C6E-D941-EE4B-BE5A-1118383B593A}"/>
                </a:ext>
              </a:extLst>
            </p:cNvPr>
            <p:cNvSpPr txBox="1"/>
            <p:nvPr/>
          </p:nvSpPr>
          <p:spPr>
            <a:xfrm>
              <a:off x="6298257" y="5010790"/>
              <a:ext cx="2143596" cy="4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 Narrow"/>
                  <a:cs typeface="Arial Narrow"/>
                </a:rPr>
                <a:t>New York Times</a:t>
              </a:r>
            </a:p>
          </p:txBody>
        </p:sp>
      </p:grpSp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5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Puzzle: Proton Radius in 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2013</a:t>
            </a:r>
            <a:endParaRPr lang="en-US" sz="2400" dirty="0">
              <a:solidFill>
                <a:srgbClr val="C00000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696361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Muonic hydrogen (CREMA coll. 2013):		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0.8409 ± 0.0004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it-IT" sz="1200" i="1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marL="0" lvl="1"/>
            <a:r>
              <a:rPr lang="en-US" sz="1600" dirty="0" err="1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Muonic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 hydrogen (CREMA coll. 2010):		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0.84184 ± 0.00067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nb-NO" sz="16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801914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C0A72-2FD9-0D41-A608-5D4C3FE20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399"/>
          </a:xfrm>
          <a:prstGeom prst="rect">
            <a:avLst/>
          </a:prstGeom>
        </p:spPr>
      </p:pic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6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Puzzle: Proton Radius in 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2017</a:t>
            </a:r>
            <a:endParaRPr lang="en-US" sz="2400" dirty="0">
              <a:solidFill>
                <a:srgbClr val="C00000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696361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Muonic hydrogen (CREMA coll. 2013):		0.8409 ± 0.0004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(2S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4P, 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Garching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, PSI):		0.8335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0.0095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endParaRPr lang="en-US" sz="16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59877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229D2E-69F6-BF49-ABBB-F2EAA0B11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399"/>
          </a:xfrm>
          <a:prstGeom prst="rect">
            <a:avLst/>
          </a:prstGeom>
        </p:spPr>
      </p:pic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7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Puzzle: Proton Radius in 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2018</a:t>
            </a:r>
            <a:endParaRPr lang="en-US" sz="2400" dirty="0">
              <a:solidFill>
                <a:srgbClr val="C00000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696361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Muonic hydrogen (CREMA coll. 2013):		0.8409 ± 0.0004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(2S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4P, 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Garching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, PSI):		0.8335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0.0095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(1S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3S, LKB, Paris):		0.877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0.013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endParaRPr lang="en-US" sz="16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976568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A09A0-E057-914B-86D5-C18E9A99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399"/>
          </a:xfrm>
          <a:prstGeom prst="rect">
            <a:avLst/>
          </a:prstGeom>
        </p:spPr>
      </p:pic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8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Puzzle: Proton Radius in 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2019</a:t>
            </a:r>
            <a:endParaRPr lang="en-US" sz="2400" dirty="0">
              <a:solidFill>
                <a:srgbClr val="C00000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696361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Muonic hydrogen (CREMA coll. 2013, PSI):		0.8409 ± 0.0004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(2S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4P, 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Garching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, PSI):		0.8335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0.0095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(1S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3S, LKB, Paris):		0.877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0.013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Regular H-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spectr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. (2S</a:t>
            </a:r>
            <a:r>
              <a:rPr lang="en-US" sz="1600" baseline="-250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1/2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2P</a:t>
            </a:r>
            <a:r>
              <a:rPr lang="nb-NO" sz="1600" baseline="-25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1/2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, York 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Un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. Canada)	0.833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0.010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endParaRPr lang="en-US" sz="16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06965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A2C9E5B9-48BD-9F45-A982-8A4CF34ED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69" y="3733800"/>
            <a:ext cx="3095773" cy="239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5BFEFE8-0FD5-2846-B3C4-B2B9B40B2E1A}" type="slidenum">
              <a:rPr lang="en-US" sz="1000">
                <a:latin typeface="Arial Narrow" charset="0"/>
              </a:rPr>
              <a:pPr eaLnBrk="1" hangingPunct="1"/>
              <a:t>9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Planning a new 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→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Experiment: </a:t>
            </a:r>
            <a:b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</a:b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             </a:t>
            </a:r>
            <a:r>
              <a:rPr lang="it-IT" sz="18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weaknesses</a:t>
            </a:r>
            <a:r>
              <a:rPr lang="it-IT" sz="18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of </a:t>
            </a:r>
            <a:r>
              <a:rPr lang="it-IT" sz="18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previous</a:t>
            </a:r>
            <a:r>
              <a:rPr lang="it-IT" sz="18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r>
              <a:rPr lang="it-IT" sz="18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magnetic</a:t>
            </a:r>
            <a:r>
              <a:rPr lang="it-IT" sz="18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spectrometer</a:t>
            </a:r>
            <a:r>
              <a:rPr lang="it-IT" sz="18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experiments</a:t>
            </a:r>
            <a:endParaRPr lang="en-US" sz="18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pic>
        <p:nvPicPr>
          <p:cNvPr id="3584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70" y="838200"/>
            <a:ext cx="3178330" cy="293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Mainz TPC 2020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" y="943719"/>
                <a:ext cx="5257800" cy="4847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D60093"/>
                  </a:buClr>
                  <a:buSzPct val="100000"/>
                  <a:buFont typeface="Wingdings" charset="2"/>
                  <a:buChar char="§"/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Practically all ep-scattering experiments are performed with </a:t>
                </a:r>
                <a:r>
                  <a:rPr lang="en-US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magnetic spectrometers and LH</a:t>
                </a:r>
                <a:r>
                  <a:rPr lang="en-US" baseline="-25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targets</a:t>
                </a: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! </a:t>
                </a:r>
              </a:p>
              <a:p>
                <a:pPr marL="285750" indent="-285750">
                  <a:buClr>
                    <a:srgbClr val="D60093"/>
                  </a:buClr>
                  <a:buSzPct val="100000"/>
                  <a:buFont typeface="Wingdings" charset="2"/>
                  <a:buChar char="§"/>
                  <a:defRPr/>
                </a:pPr>
                <a:endParaRPr lang="en-US" sz="1600" dirty="0">
                  <a:solidFill>
                    <a:schemeClr val="tx2">
                      <a:lumMod val="75000"/>
                    </a:schemeClr>
                  </a:solidFill>
                  <a:latin typeface="Arial Narrow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latin typeface="Arial Narrow"/>
                    <a:cs typeface="Arial Narrow"/>
                  </a:rPr>
                  <a:t>high resolutions but,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/>
                    <a:cs typeface="Arial Narrow"/>
                  </a:rPr>
                  <a:t>very SMALL angular and momentum acceptances: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latin typeface="Arial Narrow"/>
                    <a:cs typeface="Arial Narrow"/>
                  </a:rPr>
                  <a:t>need many different settings of angle (</a:t>
                </a:r>
                <a:r>
                  <a:rPr lang="el-GR" sz="1500" dirty="0">
                    <a:latin typeface="Arial Narrow"/>
                    <a:cs typeface="Arial Narrow"/>
                  </a:rPr>
                  <a:t>Θ</a:t>
                </a:r>
                <a:r>
                  <a:rPr lang="en-US" sz="1500" baseline="-25000" dirty="0">
                    <a:latin typeface="Arial Narrow"/>
                    <a:cs typeface="Arial Narrow"/>
                  </a:rPr>
                  <a:t>e</a:t>
                </a:r>
                <a:r>
                  <a:rPr lang="en-US" sz="1500" dirty="0">
                    <a:latin typeface="Arial Narrow"/>
                    <a:cs typeface="Arial Narrow"/>
                  </a:rPr>
                  <a:t>) , energies (E) to cover a </a:t>
                </a:r>
                <a:r>
                  <a:rPr lang="en-US" sz="15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reasonable Q</a:t>
                </a:r>
                <a:r>
                  <a:rPr lang="en-US" sz="1500" baseline="300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5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 fitting interval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latin typeface="Arial Narrow"/>
                    <a:cs typeface="Arial Narrow"/>
                  </a:rPr>
                  <a:t>normalization of each Q</a:t>
                </a:r>
                <a:r>
                  <a:rPr lang="en-US" sz="1500" baseline="30000" dirty="0">
                    <a:latin typeface="Arial Narrow"/>
                    <a:cs typeface="Arial Narrow"/>
                  </a:rPr>
                  <a:t>2</a:t>
                </a:r>
                <a:r>
                  <a:rPr lang="en-US" sz="1500" dirty="0">
                    <a:latin typeface="Arial Narrow"/>
                    <a:cs typeface="Arial Narrow"/>
                  </a:rPr>
                  <a:t> bins 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 err="1">
                    <a:latin typeface="Arial Narrow"/>
                    <a:cs typeface="Arial Narrow"/>
                  </a:rPr>
                  <a:t>thair</a:t>
                </a:r>
                <a:r>
                  <a:rPr lang="en-US" sz="1500" dirty="0">
                    <a:latin typeface="Arial Narrow"/>
                    <a:cs typeface="Arial Narrow"/>
                  </a:rPr>
                  <a:t> systematic uncertainties</a:t>
                </a:r>
              </a:p>
              <a:p>
                <a:pPr lvl="1">
                  <a:buClr>
                    <a:srgbClr val="D60093"/>
                  </a:buClr>
                  <a:buSzPct val="100000"/>
                  <a:defRPr/>
                </a:pPr>
                <a:endParaRPr lang="en-US" sz="1400" dirty="0">
                  <a:solidFill>
                    <a:schemeClr val="tx2">
                      <a:lumMod val="75000"/>
                    </a:schemeClr>
                  </a:solidFill>
                  <a:latin typeface="Arial Narrow"/>
                  <a:ea typeface="Lucida Grande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limitation on minimum Q</a:t>
                </a:r>
                <a:r>
                  <a:rPr lang="en-US" sz="1600" baseline="300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:      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10</a:t>
                </a:r>
                <a:r>
                  <a:rPr lang="en-US" sz="1600" baseline="30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-3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GeV/C</a:t>
                </a:r>
                <a:r>
                  <a:rPr lang="en-US" sz="1600" baseline="30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  </a:t>
                </a: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min. scattering angle:  </a:t>
                </a:r>
                <a:r>
                  <a:rPr lang="en-US" sz="15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θ</a:t>
                </a:r>
                <a:r>
                  <a:rPr lang="en-US" sz="1500" baseline="-250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e</a:t>
                </a: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 ≈ 5</a:t>
                </a:r>
                <a:r>
                  <a:rPr lang="en-US" sz="1500" baseline="300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0</a:t>
                </a: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typical beam energies (</a:t>
                </a:r>
                <a:r>
                  <a:rPr lang="en-US" sz="1500" dirty="0" err="1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E</a:t>
                </a:r>
                <a:r>
                  <a:rPr lang="en-US" sz="1500" baseline="-25000" dirty="0" err="1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e</a:t>
                </a: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~ 1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GeV</m:t>
                    </m:r>
                    <m: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)</m:t>
                    </m:r>
                  </m:oMath>
                </a14:m>
                <a:endParaRPr lang="en-US" sz="1500" dirty="0">
                  <a:solidFill>
                    <a:schemeClr val="tx2">
                      <a:lumMod val="75000"/>
                    </a:schemeClr>
                  </a:solidFill>
                  <a:latin typeface="Arial Narrow" panose="020B0604020202020204" pitchFamily="34" charset="0"/>
                  <a:ea typeface="Lucida Grande"/>
                  <a:cs typeface="Arial Narrow" panose="020B0604020202020204" pitchFamily="34" charset="0"/>
                </a:endParaRP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endParaRPr lang="en-US" sz="1400" dirty="0">
                  <a:solidFill>
                    <a:schemeClr val="tx2">
                      <a:lumMod val="75000"/>
                    </a:schemeClr>
                  </a:solidFill>
                  <a:latin typeface="Arial Narrow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latin typeface="Arial Narrow"/>
                    <a:cs typeface="Arial Narrow"/>
                  </a:rPr>
                  <a:t>limits on accuracy of cross sections 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(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d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σ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/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d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Ω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)</a:t>
                </a:r>
                <a:r>
                  <a:rPr lang="en-US" sz="1600" dirty="0">
                    <a:latin typeface="Arial Narrow"/>
                    <a:cs typeface="Arial Narrow"/>
                  </a:rPr>
                  <a:t>: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ea typeface="Lucida Grande"/>
                    <a:cs typeface="Arial Narrow"/>
                  </a:rPr>
                  <a:t>~ 2 ÷ 3%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statistics is not a problem (&lt;0.2%)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rgbClr val="D60093"/>
                    </a:solidFill>
                    <a:latin typeface="Arial Narrow"/>
                    <a:ea typeface="Lucida Grande"/>
                    <a:cs typeface="Arial Narrow"/>
                  </a:rPr>
                  <a:t>control of systematic uncertainties???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beam flux, target thickness, windows,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acceptances, detection efficiencies,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...</a:t>
                </a:r>
                <a:endParaRPr lang="en-US" sz="1500" dirty="0">
                  <a:solidFill>
                    <a:srgbClr val="D60093"/>
                  </a:solidFill>
                  <a:latin typeface="Arial Narrow"/>
                  <a:cs typeface="Arial Narrow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43719"/>
                <a:ext cx="5257800" cy="4847481"/>
              </a:xfrm>
              <a:prstGeom prst="rect">
                <a:avLst/>
              </a:prstGeom>
              <a:blipFill>
                <a:blip r:embed="rId5"/>
                <a:stretch>
                  <a:fillRect l="-725" t="-261" r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9144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FF"/>
          </a:buClr>
          <a:buSzTx/>
          <a:buFont typeface="Wingdings" pitchFamily="2" charset="2"/>
          <a:buChar char="Ø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9144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FF"/>
          </a:buClr>
          <a:buSzTx/>
          <a:buFont typeface="Wingdings" pitchFamily="2" charset="2"/>
          <a:buChar char="Ø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131743</TotalTime>
  <Words>2813</Words>
  <Application>Microsoft Macintosh PowerPoint</Application>
  <PresentationFormat>On-screen Show (4:3)</PresentationFormat>
  <Paragraphs>603</Paragraphs>
  <Slides>42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Arial Narrow</vt:lpstr>
      <vt:lpstr>Cambria Math</vt:lpstr>
      <vt:lpstr>Comic Sans MS</vt:lpstr>
      <vt:lpstr>Helvetica</vt:lpstr>
      <vt:lpstr>Times New Roman</vt:lpstr>
      <vt:lpstr>Wingdings</vt:lpstr>
      <vt:lpstr>Default Design</vt:lpstr>
      <vt:lpstr>PowerPoint Presentation</vt:lpstr>
      <vt:lpstr>     Methods to Measure the Proton Charge Radius</vt:lpstr>
      <vt:lpstr>           The First Measurement of the Proton Charge Radius (ep-scattering)</vt:lpstr>
      <vt:lpstr>               The Puzzle: Proton Radius before 2010</vt:lpstr>
      <vt:lpstr>               The Puzzle: Proton Radius in 2013</vt:lpstr>
      <vt:lpstr>               The Puzzle: Proton Radius in 2017</vt:lpstr>
      <vt:lpstr>               The Puzzle: Proton Radius in 2018</vt:lpstr>
      <vt:lpstr>               The Puzzle: Proton Radius in 2019</vt:lpstr>
      <vt:lpstr>               Planning a new ep→ep Experiment:                 weaknesses of previous  magnetic spectrometer experiments</vt:lpstr>
      <vt:lpstr>               A Possible Solution: PRad Experimental Approach  </vt:lpstr>
      <vt:lpstr>               PRad Experiment Timeline  </vt:lpstr>
      <vt:lpstr>               PRad Experiment Performed in Hall B at Jefferson Lab  </vt:lpstr>
      <vt:lpstr>               PRad Experimental Setup in Hall B at JLab (schematics)</vt:lpstr>
      <vt:lpstr>Windowless Gas Flow Target</vt:lpstr>
      <vt:lpstr>PRad Experimental Apparatus: Vacuum Chamber</vt:lpstr>
      <vt:lpstr>PRad Experimental Apparatus: Vacuum Chamber and Window </vt:lpstr>
      <vt:lpstr>PRad Experimental Apparatus: GEM Coordinate Detectors</vt:lpstr>
      <vt:lpstr>PRad Experimental Apparatus: HyCal El. Mag. Calorimeter</vt:lpstr>
      <vt:lpstr>Experimental Data Set:    Event Selection</vt:lpstr>
      <vt:lpstr>Data Analysis – Background Subtraction</vt:lpstr>
      <vt:lpstr>Data Analysis – Background Subtraction</vt:lpstr>
      <vt:lpstr>Data Analysis – Inelastic ep Contribution</vt:lpstr>
      <vt:lpstr>Data Analysis:   Stability vs. Run Number</vt:lpstr>
      <vt:lpstr>Data Analysis:   Azimuthal Uniformity</vt:lpstr>
      <vt:lpstr>Extraction of the  ep → ep Elastic Scattering Cross Section</vt:lpstr>
      <vt:lpstr>Elastic ep→ep  Differential Cross Sections (Current)</vt:lpstr>
      <vt:lpstr>Extracted Proton Electric Form Factor, GE vs. Q2  </vt:lpstr>
      <vt:lpstr>Recent Developments in Fitting Procedures</vt:lpstr>
      <vt:lpstr>Fit to Extract the Proton Radius</vt:lpstr>
      <vt:lpstr>The PRad Final Result on the Radius with the Mainz ISR</vt:lpstr>
      <vt:lpstr>PRad Collaboration</vt:lpstr>
      <vt:lpstr>New Experiments in Progress</vt:lpstr>
      <vt:lpstr>Planning Experiments</vt:lpstr>
      <vt:lpstr>Possible Extension of the PRad Experiment: PRad-II at JLab</vt:lpstr>
      <vt:lpstr>Possible Extension of the PRad Experiment: PRad-II at JLab</vt:lpstr>
      <vt:lpstr>Summary</vt:lpstr>
      <vt:lpstr>Thank you!</vt:lpstr>
      <vt:lpstr>The PRad Final Result on the Radius</vt:lpstr>
      <vt:lpstr>Recent Developments in Fitting Procedures</vt:lpstr>
      <vt:lpstr>Systematic Uncertainties</vt:lpstr>
      <vt:lpstr>Proton Radius Extracted From e-p Scattering Experiments</vt:lpstr>
      <vt:lpstr>Proton Radius from Regular Hydrogen Spectroscopy</vt:lpstr>
    </vt:vector>
  </TitlesOfParts>
  <Company>North Carolina A&amp;T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PrimEx Project at Jefferson Lab (a short overview)</dc:title>
  <dc:creator>Ashot Gasparian</dc:creator>
  <cp:lastModifiedBy>Ashot Gasparian</cp:lastModifiedBy>
  <cp:revision>2293</cp:revision>
  <cp:lastPrinted>2020-03-07T16:59:00Z</cp:lastPrinted>
  <dcterms:created xsi:type="dcterms:W3CDTF">2004-03-21T19:39:59Z</dcterms:created>
  <dcterms:modified xsi:type="dcterms:W3CDTF">2020-03-07T18:26:01Z</dcterms:modified>
</cp:coreProperties>
</file>