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2" r:id="rId6"/>
    <p:sldId id="259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4647-18D3-0EB9-424F-010D66650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A1E7B4-6E09-D374-7658-76F72FF59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40641-30D0-F3B5-8A41-0CAC5A2B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828CC-41D4-AFAD-405D-DCB0D4D1A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487D3-CE09-2038-BDD0-BB2CDBD4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45BCE-BBC8-674D-412C-56490FCD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EEF13-7FFA-84F3-0855-A9D2EBC6A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4F65-B7A8-DF5C-6A74-E3E49C9E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59A09-C479-3F6F-F478-8F18B07E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9750-448B-3538-302C-E2058F2A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6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19E326-139A-D1FC-9BD4-F80D0EE15A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465BD-BCC1-69FA-838E-A716D90F1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4D5FD-9734-8646-5FC2-33F0F15D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14EC6-537A-58C1-6785-71BC0ABB8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9339C-B1CF-E1A3-CA84-C5078D74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2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134D9-F095-079C-B697-C8F73527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2349-5CA3-933E-E1C1-1F278A1EB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52EEB-2F4D-D58C-78AB-6DD7D164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0D39-CE06-70E9-1396-76B24CAF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6289F-8ED0-3F93-ABF5-25577F1D1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7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265C5-7814-7DF1-EED9-DB0927829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20258-4417-5A5C-2EE3-16ED5813D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5B1CE-F77D-BFF9-47A5-ECB8DDEFE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47FED-4782-AFD0-D190-1FCBFBCE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114D0-D21C-B7F6-029A-59A9618F6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98E8-350A-9052-745B-2636C25C6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BBBD3-D7BB-6316-4F46-C5935C6F21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E8315-4E1A-A3C1-3866-6D4C4655E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9CAF-7BBE-7E66-549D-4D75FF2A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5812E-3106-568D-BCBB-17097E11B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A9F5E5-3116-A5D9-9BF6-6524976A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FF96-3838-3E35-DB11-243B7470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27BB6-FACB-6546-1424-A77530E07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C086A-52D4-DC9B-72D9-66F5AF78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18D292-2DD2-96F9-D32F-5DB22E7FD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B1B7A4-E5F7-CFEA-39C1-A3563739D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4A81F1-2909-6AD2-F0FE-1BCE2ADDD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73FAB9-BFE1-D7D0-4FE7-A2751EAB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97F5-2C29-51D4-4301-CDDE3BB1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0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63100-B840-D588-42C9-BDD196216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831EC1-6F81-7009-FF3D-1F4433CC0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14BCC-9457-BA95-E90D-E907881C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38BA58-9536-16E8-37F4-C454AF40C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16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1B2967-6517-1E5C-10E1-BD4C8F07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C3929-B1A6-029A-3A9A-18BEED96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89C3E-4295-DE27-19FD-600CA95C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E185B-CAD3-21A2-A08F-89E9ABA3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EB59-2423-0CBE-0A86-C6BAC404B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05767-092F-94E2-1C8C-3F58955E0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92680-F7DB-260F-4C01-24F405D25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CE3C2-AC6B-3015-A99F-8456A632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77EDF-081B-41C5-7BDF-A1314972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3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D488E-7C37-5C3A-3C88-3E039A69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B3E80-251C-DEBE-0479-19DD9B4D7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4B735-A04B-8D2C-70B2-5E4622F56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7AF04-3CFF-AA9C-A4DE-404C3C2A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E0CCF4-F8AB-A825-A607-280EC5EC1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FE52A-2C55-30D0-9770-0E05D309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4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E4131-FE6E-5541-FD81-EC56B3FB7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8775D-4D34-FC20-2475-5946EA040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91C2-C00D-2D6D-F34A-FC50488D6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81BA0-911F-DE42-A755-572324683400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2467-0C2A-8F06-428D-BC80A6415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26ED6-1DFF-B0D3-C296-28380A7BE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CFE65B-F939-CB47-B7B9-257C86940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7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ADA1-D2D0-6EBE-2849-FE0A2024B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Cosmic Ray Trigger V4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4FF4F-2D44-48D3-F8E3-188EFA307B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Svoboda, ANNIE CM February 2026</a:t>
            </a:r>
          </a:p>
        </p:txBody>
      </p:sp>
    </p:spTree>
    <p:extLst>
      <p:ext uri="{BB962C8B-B14F-4D97-AF65-F5344CB8AC3E}">
        <p14:creationId xmlns:p14="http://schemas.microsoft.com/office/powerpoint/2010/main" val="372020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AA0F72-8C75-652D-EB74-285FD31AD1A2}"/>
              </a:ext>
            </a:extLst>
          </p:cNvPr>
          <p:cNvSpPr txBox="1"/>
          <p:nvPr/>
        </p:nvSpPr>
        <p:spPr>
          <a:xfrm>
            <a:off x="683046" y="0"/>
            <a:ext cx="10557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Summed output on the back of each CAMAC discriminator</a:t>
            </a:r>
          </a:p>
        </p:txBody>
      </p:sp>
      <p:pic>
        <p:nvPicPr>
          <p:cNvPr id="8" name="Picture 7" descr="A close up of a machine&#10;&#10;AI-generated content may be incorrect.">
            <a:extLst>
              <a:ext uri="{FF2B5EF4-FFF2-40B4-BE49-F238E27FC236}">
                <a16:creationId xmlns:a16="http://schemas.microsoft.com/office/drawing/2014/main" id="{41E3A3A1-22B9-F7F4-027B-255D9CA5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29" y="739011"/>
            <a:ext cx="7772400" cy="39221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53E45F-6C40-9B8C-B963-3F67DBEEC946}"/>
              </a:ext>
            </a:extLst>
          </p:cNvPr>
          <p:cNvSpPr txBox="1"/>
          <p:nvPr/>
        </p:nvSpPr>
        <p:spPr>
          <a:xfrm>
            <a:off x="683046" y="4815430"/>
            <a:ext cx="110552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are twelve layers in </a:t>
            </a:r>
            <a:r>
              <a:rPr lang="en-US" sz="2400" i="1" dirty="0"/>
              <a:t>z</a:t>
            </a:r>
            <a:r>
              <a:rPr lang="en-US" sz="2400" dirty="0"/>
              <a:t>, with each layer having two discriminators and one TDC</a:t>
            </a:r>
          </a:p>
          <a:p>
            <a:endParaRPr lang="en-US" sz="2400" dirty="0"/>
          </a:p>
          <a:p>
            <a:r>
              <a:rPr lang="en-US" sz="2400" dirty="0"/>
              <a:t>Each discriminator has a 1 mA/hit = 50 mV/hit into 5-0 ohms</a:t>
            </a:r>
          </a:p>
          <a:p>
            <a:endParaRPr lang="en-US" sz="2400" dirty="0"/>
          </a:p>
          <a:p>
            <a:r>
              <a:rPr lang="en-US" sz="2400" dirty="0"/>
              <a:t>Summed output that can be daisy chained</a:t>
            </a:r>
          </a:p>
        </p:txBody>
      </p:sp>
    </p:spTree>
    <p:extLst>
      <p:ext uri="{BB962C8B-B14F-4D97-AF65-F5344CB8AC3E}">
        <p14:creationId xmlns:p14="http://schemas.microsoft.com/office/powerpoint/2010/main" val="111263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lowchart&#10;&#10;AI-generated content may be incorrect.">
            <a:extLst>
              <a:ext uri="{FF2B5EF4-FFF2-40B4-BE49-F238E27FC236}">
                <a16:creationId xmlns:a16="http://schemas.microsoft.com/office/drawing/2014/main" id="{FB54E43B-70B3-AAAF-3BFE-448FEF43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4" y="-1"/>
            <a:ext cx="12038584" cy="6822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3D24AC-D423-F9AB-F7D5-5459E996AD70}"/>
              </a:ext>
            </a:extLst>
          </p:cNvPr>
          <p:cNvSpPr txBox="1"/>
          <p:nvPr/>
        </p:nvSpPr>
        <p:spPr>
          <a:xfrm>
            <a:off x="9496540" y="484742"/>
            <a:ext cx="1963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 Trigger</a:t>
            </a:r>
          </a:p>
          <a:p>
            <a:r>
              <a:rPr lang="en-US" sz="3200" dirty="0"/>
              <a:t>Version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0B556-2018-F82F-3D20-6A6030BE6DBF}"/>
              </a:ext>
            </a:extLst>
          </p:cNvPr>
          <p:cNvSpPr txBox="1"/>
          <p:nvPr/>
        </p:nvSpPr>
        <p:spPr>
          <a:xfrm>
            <a:off x="4021156" y="484742"/>
            <a:ext cx="118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summing</a:t>
            </a:r>
          </a:p>
          <a:p>
            <a:r>
              <a:rPr lang="en-US" dirty="0"/>
              <a:t>amplifiers</a:t>
            </a:r>
          </a:p>
        </p:txBody>
      </p:sp>
    </p:spTree>
    <p:extLst>
      <p:ext uri="{BB962C8B-B14F-4D97-AF65-F5344CB8AC3E}">
        <p14:creationId xmlns:p14="http://schemas.microsoft.com/office/powerpoint/2010/main" val="378771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BB375B-D9B8-42A8-F649-3B16810A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4" y="-12"/>
            <a:ext cx="12038584" cy="684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2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lines on a white background&#10;&#10;AI-generated content may be incorrect.">
            <a:extLst>
              <a:ext uri="{FF2B5EF4-FFF2-40B4-BE49-F238E27FC236}">
                <a16:creationId xmlns:a16="http://schemas.microsoft.com/office/drawing/2014/main" id="{9B5BE674-EE5C-D5AE-F1A7-823195280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04" y="0"/>
            <a:ext cx="431264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AEF0F1-CF60-C99B-504D-7D77D6DF51D8}"/>
              </a:ext>
            </a:extLst>
          </p:cNvPr>
          <p:cNvSpPr txBox="1"/>
          <p:nvPr/>
        </p:nvSpPr>
        <p:spPr>
          <a:xfrm>
            <a:off x="5651653" y="1674564"/>
            <a:ext cx="53368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paddles have noisy/oscillating</a:t>
            </a:r>
          </a:p>
          <a:p>
            <a:r>
              <a:rPr lang="en-US" sz="2400" dirty="0"/>
              <a:t> discriminators when registering a large</a:t>
            </a:r>
          </a:p>
          <a:p>
            <a:r>
              <a:rPr lang="en-US" sz="2400" dirty="0"/>
              <a:t> pulse. </a:t>
            </a:r>
          </a:p>
          <a:p>
            <a:endParaRPr lang="en-US" sz="2400" dirty="0"/>
          </a:p>
          <a:p>
            <a:r>
              <a:rPr lang="en-US" sz="2400" dirty="0"/>
              <a:t>Since every paddle has an equal vote</a:t>
            </a:r>
          </a:p>
          <a:p>
            <a:r>
              <a:rPr lang="en-US" sz="2400" dirty="0"/>
              <a:t>in the trigger coincidence sum, we are</a:t>
            </a:r>
          </a:p>
          <a:p>
            <a:r>
              <a:rPr lang="en-US" sz="2400" dirty="0"/>
              <a:t>very sensitive to such noise.</a:t>
            </a:r>
          </a:p>
          <a:p>
            <a:endParaRPr lang="en-US" sz="2400" dirty="0"/>
          </a:p>
          <a:p>
            <a:r>
              <a:rPr lang="en-US" sz="2400" dirty="0"/>
              <a:t>Most the the CR triggers are noise </a:t>
            </a:r>
          </a:p>
          <a:p>
            <a:r>
              <a:rPr lang="en-US" sz="2400" dirty="0"/>
              <a:t>instead of useful data</a:t>
            </a:r>
          </a:p>
        </p:txBody>
      </p:sp>
    </p:spTree>
    <p:extLst>
      <p:ext uri="{BB962C8B-B14F-4D97-AF65-F5344CB8AC3E}">
        <p14:creationId xmlns:p14="http://schemas.microsoft.com/office/powerpoint/2010/main" val="28348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BB4C0D94-B2D1-36B4-292F-7633E219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" y="-12"/>
            <a:ext cx="12029948" cy="68138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57ED8A-02DF-0EFE-39C9-2432D2C22C86}"/>
              </a:ext>
            </a:extLst>
          </p:cNvPr>
          <p:cNvSpPr txBox="1"/>
          <p:nvPr/>
        </p:nvSpPr>
        <p:spPr>
          <a:xfrm>
            <a:off x="4362680" y="3429000"/>
            <a:ext cx="6085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Solution: Move to a trigger where each layer</a:t>
            </a:r>
          </a:p>
          <a:p>
            <a:r>
              <a:rPr lang="en-US" sz="2400" dirty="0"/>
              <a:t>gets one “vote” no matter how many paddles</a:t>
            </a:r>
          </a:p>
          <a:p>
            <a:r>
              <a:rPr lang="en-US" sz="2400" dirty="0"/>
              <a:t>in the layer fired.</a:t>
            </a:r>
          </a:p>
        </p:txBody>
      </p:sp>
      <p:pic>
        <p:nvPicPr>
          <p:cNvPr id="5" name="Picture 4" descr="A close-up of a blue panel&#10;&#10;AI-generated content may be incorrect.">
            <a:extLst>
              <a:ext uri="{FF2B5EF4-FFF2-40B4-BE49-F238E27FC236}">
                <a16:creationId xmlns:a16="http://schemas.microsoft.com/office/drawing/2014/main" id="{6FDC9821-FC7F-F12B-117D-D6B48529E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485" y="2833448"/>
            <a:ext cx="48768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80934E-6F3F-AFA8-F381-D51875C9AEEA}"/>
              </a:ext>
            </a:extLst>
          </p:cNvPr>
          <p:cNvSpPr/>
          <p:nvPr/>
        </p:nvSpPr>
        <p:spPr>
          <a:xfrm>
            <a:off x="535148" y="353295"/>
            <a:ext cx="1907428" cy="7489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C5AE8-B99A-21A1-0D18-F4A97907E163}"/>
              </a:ext>
            </a:extLst>
          </p:cNvPr>
          <p:cNvSpPr txBox="1"/>
          <p:nvPr/>
        </p:nvSpPr>
        <p:spPr>
          <a:xfrm>
            <a:off x="1040502" y="455960"/>
            <a:ext cx="89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0</a:t>
            </a:r>
          </a:p>
          <a:p>
            <a:r>
              <a:rPr lang="en-US" dirty="0"/>
              <a:t>   vote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E431E1-0F5F-C126-89F8-274574589037}"/>
              </a:ext>
            </a:extLst>
          </p:cNvPr>
          <p:cNvSpPr/>
          <p:nvPr/>
        </p:nvSpPr>
        <p:spPr>
          <a:xfrm>
            <a:off x="535148" y="5825407"/>
            <a:ext cx="1907428" cy="7489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0D1BCE-5732-DD35-CEF5-5EEB562C8930}"/>
              </a:ext>
            </a:extLst>
          </p:cNvPr>
          <p:cNvSpPr/>
          <p:nvPr/>
        </p:nvSpPr>
        <p:spPr>
          <a:xfrm>
            <a:off x="535148" y="1482246"/>
            <a:ext cx="1907428" cy="7489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D7A845-F7E6-9903-2989-E00728130236}"/>
              </a:ext>
            </a:extLst>
          </p:cNvPr>
          <p:cNvSpPr/>
          <p:nvPr/>
        </p:nvSpPr>
        <p:spPr>
          <a:xfrm>
            <a:off x="535148" y="4616320"/>
            <a:ext cx="1907428" cy="7489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F04F9C-B412-B3A6-BD32-E58664BC71F9}"/>
              </a:ext>
            </a:extLst>
          </p:cNvPr>
          <p:cNvSpPr txBox="1"/>
          <p:nvPr/>
        </p:nvSpPr>
        <p:spPr>
          <a:xfrm>
            <a:off x="1060327" y="1492684"/>
            <a:ext cx="89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</a:t>
            </a:r>
          </a:p>
          <a:p>
            <a:r>
              <a:rPr lang="en-US" dirty="0"/>
              <a:t>   vote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5388F1-3ACB-D968-9DAC-596ADC35A0F4}"/>
              </a:ext>
            </a:extLst>
          </p:cNvPr>
          <p:cNvSpPr txBox="1"/>
          <p:nvPr/>
        </p:nvSpPr>
        <p:spPr>
          <a:xfrm>
            <a:off x="978786" y="4667652"/>
            <a:ext cx="102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10</a:t>
            </a:r>
          </a:p>
          <a:p>
            <a:r>
              <a:rPr lang="en-US" dirty="0"/>
              <a:t>   vote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BD634E-833E-1F38-A61F-43A9F982C95D}"/>
              </a:ext>
            </a:extLst>
          </p:cNvPr>
          <p:cNvSpPr txBox="1"/>
          <p:nvPr/>
        </p:nvSpPr>
        <p:spPr>
          <a:xfrm>
            <a:off x="1040502" y="5876739"/>
            <a:ext cx="1020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11</a:t>
            </a:r>
          </a:p>
          <a:p>
            <a:r>
              <a:rPr lang="en-US" dirty="0"/>
              <a:t>   vote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0A89EA-C441-5395-569B-F7E486A34C90}"/>
              </a:ext>
            </a:extLst>
          </p:cNvPr>
          <p:cNvSpPr txBox="1"/>
          <p:nvPr/>
        </p:nvSpPr>
        <p:spPr>
          <a:xfrm rot="5400000">
            <a:off x="1197544" y="3415875"/>
            <a:ext cx="68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007F55-0CC9-4966-696C-645BE1A4DB54}"/>
              </a:ext>
            </a:extLst>
          </p:cNvPr>
          <p:cNvSpPr/>
          <p:nvPr/>
        </p:nvSpPr>
        <p:spPr>
          <a:xfrm>
            <a:off x="535148" y="2579957"/>
            <a:ext cx="1907428" cy="74899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54B68-0A22-A592-879F-1396B2A99105}"/>
              </a:ext>
            </a:extLst>
          </p:cNvPr>
          <p:cNvSpPr txBox="1"/>
          <p:nvPr/>
        </p:nvSpPr>
        <p:spPr>
          <a:xfrm>
            <a:off x="1060327" y="2610992"/>
            <a:ext cx="896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Layer 2</a:t>
            </a:r>
          </a:p>
          <a:p>
            <a:r>
              <a:rPr lang="en-US" dirty="0"/>
              <a:t>   vote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465633-174E-B7D5-7CAE-881B12A2EA8F}"/>
              </a:ext>
            </a:extLst>
          </p:cNvPr>
          <p:cNvSpPr txBox="1"/>
          <p:nvPr/>
        </p:nvSpPr>
        <p:spPr>
          <a:xfrm>
            <a:off x="1819954" y="3510971"/>
            <a:ext cx="2472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vote is a -1 V logic</a:t>
            </a:r>
          </a:p>
          <a:p>
            <a:r>
              <a:rPr lang="en-US" dirty="0"/>
              <a:t>pulse from the</a:t>
            </a:r>
          </a:p>
          <a:p>
            <a:r>
              <a:rPr lang="en-US" dirty="0"/>
              <a:t>layer discriminator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3204625-F660-1027-54B7-DB042F4EEAE5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42576" y="727793"/>
            <a:ext cx="1850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F9C6022-8F32-D0BE-8751-3A5C1C1F2E53}"/>
              </a:ext>
            </a:extLst>
          </p:cNvPr>
          <p:cNvCxnSpPr>
            <a:cxnSpLocks/>
          </p:cNvCxnSpPr>
          <p:nvPr/>
        </p:nvCxnSpPr>
        <p:spPr>
          <a:xfrm>
            <a:off x="2442575" y="1815849"/>
            <a:ext cx="18501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40E78C-505B-64AC-2B12-C251E4B01D3B}"/>
              </a:ext>
            </a:extLst>
          </p:cNvPr>
          <p:cNvCxnSpPr>
            <a:cxnSpLocks/>
          </p:cNvCxnSpPr>
          <p:nvPr/>
        </p:nvCxnSpPr>
        <p:spPr>
          <a:xfrm>
            <a:off x="2442576" y="2952142"/>
            <a:ext cx="18501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277D84-F447-0FAD-A8F9-7A5BA83D0C60}"/>
              </a:ext>
            </a:extLst>
          </p:cNvPr>
          <p:cNvCxnSpPr>
            <a:cxnSpLocks/>
          </p:cNvCxnSpPr>
          <p:nvPr/>
        </p:nvCxnSpPr>
        <p:spPr>
          <a:xfrm flipV="1">
            <a:off x="2467628" y="4990817"/>
            <a:ext cx="1825119" cy="75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9E6CDDE-6BFE-7B06-9507-26643D628F16}"/>
              </a:ext>
            </a:extLst>
          </p:cNvPr>
          <p:cNvCxnSpPr>
            <a:cxnSpLocks/>
          </p:cNvCxnSpPr>
          <p:nvPr/>
        </p:nvCxnSpPr>
        <p:spPr>
          <a:xfrm>
            <a:off x="2467629" y="6199904"/>
            <a:ext cx="18251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utoShape 6" descr="ATN10-0067CH_Passive GaAs MMIC DC - 67 GHz 10dB Attenuator">
            <a:extLst>
              <a:ext uri="{FF2B5EF4-FFF2-40B4-BE49-F238E27FC236}">
                <a16:creationId xmlns:a16="http://schemas.microsoft.com/office/drawing/2014/main" id="{14CA1D81-6654-86A0-50CA-7DEFB74A44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396652" cy="139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2C2554-7276-A4AD-B2CE-A92D3ACF09F0}"/>
              </a:ext>
            </a:extLst>
          </p:cNvPr>
          <p:cNvSpPr txBox="1"/>
          <p:nvPr/>
        </p:nvSpPr>
        <p:spPr>
          <a:xfrm>
            <a:off x="453528" y="355821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x12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B52E4CC-07FC-0772-720D-D858361DE147}"/>
              </a:ext>
            </a:extLst>
          </p:cNvPr>
          <p:cNvSpPr txBox="1"/>
          <p:nvPr/>
        </p:nvSpPr>
        <p:spPr>
          <a:xfrm rot="5400000">
            <a:off x="4907336" y="3415875"/>
            <a:ext cx="688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4C3EC3-92A5-A63F-D3FD-C72EF0489AC1}"/>
              </a:ext>
            </a:extLst>
          </p:cNvPr>
          <p:cNvSpPr txBox="1"/>
          <p:nvPr/>
        </p:nvSpPr>
        <p:spPr>
          <a:xfrm>
            <a:off x="5187058" y="351518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D24E56-7F4B-80D6-4329-5D52EDDDA6B3}"/>
              </a:ext>
            </a:extLst>
          </p:cNvPr>
          <p:cNvSpPr txBox="1"/>
          <p:nvPr/>
        </p:nvSpPr>
        <p:spPr>
          <a:xfrm>
            <a:off x="5259980" y="1014729"/>
            <a:ext cx="803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-0.20 V</a:t>
            </a:r>
          </a:p>
          <a:p>
            <a:r>
              <a:rPr lang="en-US" sz="1600" dirty="0"/>
              <a:t>max</a:t>
            </a:r>
          </a:p>
        </p:txBody>
      </p:sp>
      <p:pic>
        <p:nvPicPr>
          <p:cNvPr id="46" name="Picture 45" descr="A close up of a device&#10;&#10;AI-generated content may be incorrect.">
            <a:extLst>
              <a:ext uri="{FF2B5EF4-FFF2-40B4-BE49-F238E27FC236}">
                <a16:creationId xmlns:a16="http://schemas.microsoft.com/office/drawing/2014/main" id="{4F0E00C8-7FCC-91AB-C9ED-377CCAD6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513" y="531551"/>
            <a:ext cx="952500" cy="595884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DD5F83A4-86AA-68BD-55C5-3C9BD7CD72A6}"/>
              </a:ext>
            </a:extLst>
          </p:cNvPr>
          <p:cNvSpPr txBox="1"/>
          <p:nvPr/>
        </p:nvSpPr>
        <p:spPr>
          <a:xfrm>
            <a:off x="7960496" y="121963"/>
            <a:ext cx="3191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of the 4 layers are analog</a:t>
            </a:r>
          </a:p>
          <a:p>
            <a:r>
              <a:rPr lang="en-US" dirty="0"/>
              <a:t> summed such that the max</a:t>
            </a:r>
          </a:p>
          <a:p>
            <a:r>
              <a:rPr lang="en-US" dirty="0"/>
              <a:t> output is -0.8 V (within spec)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02B8A1-4AB8-8D18-5F53-F6D00E7286A3}"/>
              </a:ext>
            </a:extLst>
          </p:cNvPr>
          <p:cNvSpPr txBox="1"/>
          <p:nvPr/>
        </p:nvSpPr>
        <p:spPr>
          <a:xfrm>
            <a:off x="5512628" y="6530591"/>
            <a:ext cx="6100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 LRS Model 428 Quad Linear Fan-In/Fan-Out 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A0995C-951C-663C-2DB3-9D1298D639E9}"/>
              </a:ext>
            </a:extLst>
          </p:cNvPr>
          <p:cNvCxnSpPr>
            <a:cxnSpLocks/>
          </p:cNvCxnSpPr>
          <p:nvPr/>
        </p:nvCxnSpPr>
        <p:spPr>
          <a:xfrm flipH="1">
            <a:off x="7629150" y="4990817"/>
            <a:ext cx="2145126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20A4A6B-875B-D9AA-38D9-9E37AB5E404A}"/>
              </a:ext>
            </a:extLst>
          </p:cNvPr>
          <p:cNvSpPr txBox="1"/>
          <p:nvPr/>
        </p:nvSpPr>
        <p:spPr>
          <a:xfrm>
            <a:off x="4835842" y="12196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dB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B0C89C2-0DF7-B0E7-ACC5-73FA1841427D}"/>
              </a:ext>
            </a:extLst>
          </p:cNvPr>
          <p:cNvCxnSpPr/>
          <p:nvPr/>
        </p:nvCxnSpPr>
        <p:spPr>
          <a:xfrm>
            <a:off x="7440460" y="5801159"/>
            <a:ext cx="3156559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7C0489CA-F62A-1B72-2053-88B9B61606AC}"/>
              </a:ext>
            </a:extLst>
          </p:cNvPr>
          <p:cNvSpPr/>
          <p:nvPr/>
        </p:nvSpPr>
        <p:spPr>
          <a:xfrm>
            <a:off x="9933140" y="2329841"/>
            <a:ext cx="352202" cy="16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F61F924F-BC0D-3233-1850-DEFFB14E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89" y="436879"/>
            <a:ext cx="1638300" cy="577850"/>
          </a:xfrm>
          <a:prstGeom prst="rect">
            <a:avLst/>
          </a:prstGeom>
        </p:spPr>
      </p:pic>
      <p:pic>
        <p:nvPicPr>
          <p:cNvPr id="84" name="Picture 83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24FD8A64-13C3-9FA2-5B93-9F0E07B7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747" y="1540639"/>
            <a:ext cx="1638300" cy="577850"/>
          </a:xfrm>
          <a:prstGeom prst="rect">
            <a:avLst/>
          </a:prstGeom>
        </p:spPr>
      </p:pic>
      <p:pic>
        <p:nvPicPr>
          <p:cNvPr id="85" name="Picture 84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3196F205-4C02-5D1D-25B5-1564B3ED8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89" y="2682943"/>
            <a:ext cx="1638300" cy="577850"/>
          </a:xfrm>
          <a:prstGeom prst="rect">
            <a:avLst/>
          </a:prstGeom>
        </p:spPr>
      </p:pic>
      <p:pic>
        <p:nvPicPr>
          <p:cNvPr id="86" name="Picture 85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FCA897B8-1F32-6F45-17A9-3055299E8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89" y="4729202"/>
            <a:ext cx="1638300" cy="577850"/>
          </a:xfrm>
          <a:prstGeom prst="rect">
            <a:avLst/>
          </a:prstGeom>
        </p:spPr>
      </p:pic>
      <p:pic>
        <p:nvPicPr>
          <p:cNvPr id="87" name="Picture 86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6A579484-AF0C-692E-B560-3F9DDE9F6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089" y="5910979"/>
            <a:ext cx="1638300" cy="577850"/>
          </a:xfrm>
          <a:prstGeom prst="rect">
            <a:avLst/>
          </a:prstGeom>
        </p:spPr>
      </p:pic>
      <p:pic>
        <p:nvPicPr>
          <p:cNvPr id="88" name="Picture 87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62B24A79-88A5-7920-0FDA-630E342BE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834" y="1829097"/>
            <a:ext cx="1638300" cy="577850"/>
          </a:xfrm>
          <a:prstGeom prst="rect">
            <a:avLst/>
          </a:prstGeom>
        </p:spPr>
      </p:pic>
      <p:pic>
        <p:nvPicPr>
          <p:cNvPr id="89" name="Picture 88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2A9E32E6-75DB-53B3-025E-9614573A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184" y="3017258"/>
            <a:ext cx="1638300" cy="577850"/>
          </a:xfrm>
          <a:prstGeom prst="rect">
            <a:avLst/>
          </a:prstGeom>
        </p:spPr>
      </p:pic>
      <p:pic>
        <p:nvPicPr>
          <p:cNvPr id="90" name="Picture 89" descr="A black line in a rectangle&#10;&#10;AI-generated content may be incorrect.">
            <a:extLst>
              <a:ext uri="{FF2B5EF4-FFF2-40B4-BE49-F238E27FC236}">
                <a16:creationId xmlns:a16="http://schemas.microsoft.com/office/drawing/2014/main" id="{0BC86D1C-9A37-7629-41AD-BFCA967FB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476" y="4157515"/>
            <a:ext cx="1638300" cy="5778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9533EB3-4FAF-7371-B86F-1D448967CDF5}"/>
              </a:ext>
            </a:extLst>
          </p:cNvPr>
          <p:cNvCxnSpPr>
            <a:cxnSpLocks/>
          </p:cNvCxnSpPr>
          <p:nvPr/>
        </p:nvCxnSpPr>
        <p:spPr>
          <a:xfrm>
            <a:off x="7629150" y="2127166"/>
            <a:ext cx="1802949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E71A2D8-B86C-3750-ED72-F8A239FC9D20}"/>
              </a:ext>
            </a:extLst>
          </p:cNvPr>
          <p:cNvCxnSpPr>
            <a:cxnSpLocks/>
            <a:endCxn id="89" idx="1"/>
          </p:cNvCxnSpPr>
          <p:nvPr/>
        </p:nvCxnSpPr>
        <p:spPr>
          <a:xfrm flipV="1">
            <a:off x="7629150" y="3306183"/>
            <a:ext cx="1157034" cy="2277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463CADA-A48B-273E-60E0-3BD623568273}"/>
              </a:ext>
            </a:extLst>
          </p:cNvPr>
          <p:cNvCxnSpPr/>
          <p:nvPr/>
        </p:nvCxnSpPr>
        <p:spPr>
          <a:xfrm>
            <a:off x="7617013" y="4434301"/>
            <a:ext cx="662691" cy="0"/>
          </a:xfrm>
          <a:prstGeom prst="line">
            <a:avLst/>
          </a:prstGeom>
          <a:ln w="25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7BAC5DF-4666-5308-950C-A9B09DA877DA}"/>
              </a:ext>
            </a:extLst>
          </p:cNvPr>
          <p:cNvCxnSpPr>
            <a:cxnSpLocks/>
          </p:cNvCxnSpPr>
          <p:nvPr/>
        </p:nvCxnSpPr>
        <p:spPr>
          <a:xfrm>
            <a:off x="10972134" y="2039079"/>
            <a:ext cx="0" cy="33262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F97B5FE0-7B44-C7F5-3FDA-C85861CA1BC2}"/>
              </a:ext>
            </a:extLst>
          </p:cNvPr>
          <p:cNvCxnSpPr>
            <a:cxnSpLocks/>
          </p:cNvCxnSpPr>
          <p:nvPr/>
        </p:nvCxnSpPr>
        <p:spPr>
          <a:xfrm>
            <a:off x="10402261" y="3276600"/>
            <a:ext cx="0" cy="19198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5D42D57-EABF-0218-876F-257521A4E5A4}"/>
              </a:ext>
            </a:extLst>
          </p:cNvPr>
          <p:cNvCxnSpPr>
            <a:cxnSpLocks/>
          </p:cNvCxnSpPr>
          <p:nvPr/>
        </p:nvCxnSpPr>
        <p:spPr>
          <a:xfrm>
            <a:off x="9790573" y="4405367"/>
            <a:ext cx="0" cy="6127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9C7A6D5-5837-BC66-7BE8-DE6403CE9D12}"/>
              </a:ext>
            </a:extLst>
          </p:cNvPr>
          <p:cNvCxnSpPr>
            <a:cxnSpLocks/>
          </p:cNvCxnSpPr>
          <p:nvPr/>
        </p:nvCxnSpPr>
        <p:spPr>
          <a:xfrm flipH="1">
            <a:off x="7617013" y="5196497"/>
            <a:ext cx="2785248" cy="0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CDB2E58-1BA9-928F-3F56-D4E9B8837E1B}"/>
              </a:ext>
            </a:extLst>
          </p:cNvPr>
          <p:cNvCxnSpPr>
            <a:cxnSpLocks/>
          </p:cNvCxnSpPr>
          <p:nvPr/>
        </p:nvCxnSpPr>
        <p:spPr>
          <a:xfrm flipH="1">
            <a:off x="7617013" y="5365316"/>
            <a:ext cx="3355121" cy="27999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84738ED2-8BE2-E31B-2091-DD22E76596E6}"/>
              </a:ext>
            </a:extLst>
          </p:cNvPr>
          <p:cNvSpPr txBox="1"/>
          <p:nvPr/>
        </p:nvSpPr>
        <p:spPr>
          <a:xfrm>
            <a:off x="9888776" y="1365337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3dB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C6A42F8-86BD-EDDC-98DA-1689F515E323}"/>
              </a:ext>
            </a:extLst>
          </p:cNvPr>
          <p:cNvSpPr txBox="1"/>
          <p:nvPr/>
        </p:nvSpPr>
        <p:spPr>
          <a:xfrm>
            <a:off x="11038766" y="2682943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-0.4 V max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711CB40-076E-D59C-219C-81A7D1FE05E4}"/>
              </a:ext>
            </a:extLst>
          </p:cNvPr>
          <p:cNvSpPr txBox="1"/>
          <p:nvPr/>
        </p:nvSpPr>
        <p:spPr>
          <a:xfrm>
            <a:off x="9355738" y="265985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3dB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3474176-CF5E-4527-4194-9DD76B1BD2B8}"/>
              </a:ext>
            </a:extLst>
          </p:cNvPr>
          <p:cNvSpPr txBox="1"/>
          <p:nvPr/>
        </p:nvSpPr>
        <p:spPr>
          <a:xfrm>
            <a:off x="8787682" y="3797131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3dB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508129F-C5F1-8322-AC03-E73182CF4664}"/>
              </a:ext>
            </a:extLst>
          </p:cNvPr>
          <p:cNvSpPr txBox="1"/>
          <p:nvPr/>
        </p:nvSpPr>
        <p:spPr>
          <a:xfrm>
            <a:off x="10595464" y="5607048"/>
            <a:ext cx="1209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-1.2 V max</a:t>
            </a:r>
          </a:p>
          <a:p>
            <a:r>
              <a:rPr lang="en-US" dirty="0"/>
              <a:t>1 paddle</a:t>
            </a:r>
          </a:p>
          <a:p>
            <a:r>
              <a:rPr lang="en-US" dirty="0"/>
              <a:t>= 100 mV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E7A9005-3928-F045-8AD5-B3FD2FB2FAC2}"/>
              </a:ext>
            </a:extLst>
          </p:cNvPr>
          <p:cNvSpPr txBox="1"/>
          <p:nvPr/>
        </p:nvSpPr>
        <p:spPr>
          <a:xfrm>
            <a:off x="8262763" y="5822610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CR trigger</a:t>
            </a:r>
          </a:p>
          <a:p>
            <a:r>
              <a:rPr lang="en-US" dirty="0"/>
              <a:t>discriminator</a:t>
            </a:r>
          </a:p>
        </p:txBody>
      </p:sp>
    </p:spTree>
    <p:extLst>
      <p:ext uri="{BB962C8B-B14F-4D97-AF65-F5344CB8AC3E}">
        <p14:creationId xmlns:p14="http://schemas.microsoft.com/office/powerpoint/2010/main" val="4973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BFAE3-02E4-A6A1-089B-CDF8F499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E8214-882A-336C-A0BD-9B7B2507A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twelve 7 dB attenuators + spare</a:t>
            </a:r>
          </a:p>
          <a:p>
            <a:r>
              <a:rPr lang="en-US" dirty="0"/>
              <a:t> three 3 dB attenuators + spare</a:t>
            </a:r>
          </a:p>
          <a:p>
            <a:r>
              <a:rPr lang="en-US" dirty="0"/>
              <a:t> 12 channels of layer discriminators (2 octal NIM discriminators)</a:t>
            </a:r>
          </a:p>
          <a:p>
            <a:r>
              <a:rPr lang="en-US" dirty="0"/>
              <a:t> 1 channel of CR discriminator</a:t>
            </a:r>
          </a:p>
          <a:p>
            <a:r>
              <a:rPr lang="en-US" dirty="0"/>
              <a:t> 1 NIM Quad Linear FIFO</a:t>
            </a:r>
          </a:p>
          <a:p>
            <a:r>
              <a:rPr lang="en-US" dirty="0"/>
              <a:t> BNC/</a:t>
            </a:r>
            <a:r>
              <a:rPr lang="en-US" dirty="0" err="1"/>
              <a:t>lemo</a:t>
            </a:r>
            <a:r>
              <a:rPr lang="en-US" dirty="0"/>
              <a:t> adapters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6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43882-F032-A627-AB1B-CE37162D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F80E2-BD20-5697-5579-A479EFD4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Do not have to stop beam data taking when setting up, but should plan on a day of testing before bringing online</a:t>
            </a:r>
          </a:p>
          <a:p>
            <a:r>
              <a:rPr lang="en-US" dirty="0"/>
              <a:t> Will need to take scaler rates of layers and CR overall sum to set the thresholds </a:t>
            </a:r>
          </a:p>
          <a:p>
            <a:r>
              <a:rPr lang="en-US" dirty="0"/>
              <a:t> What CR trigger rate can we handle?</a:t>
            </a:r>
          </a:p>
          <a:p>
            <a:r>
              <a:rPr lang="en-US" dirty="0"/>
              <a:t> March 31-April 2 time frame?</a:t>
            </a:r>
          </a:p>
        </p:txBody>
      </p:sp>
    </p:spTree>
    <p:extLst>
      <p:ext uri="{BB962C8B-B14F-4D97-AF65-F5344CB8AC3E}">
        <p14:creationId xmlns:p14="http://schemas.microsoft.com/office/powerpoint/2010/main" val="1443849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340</Words>
  <Application>Microsoft Macintosh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</vt:lpstr>
      <vt:lpstr>Office Theme</vt:lpstr>
      <vt:lpstr>Cosmic Ray Trigger V4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need?</vt:lpstr>
      <vt:lpstr>When to do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 C Svoboda</dc:creator>
  <cp:lastModifiedBy>Robert C Svoboda</cp:lastModifiedBy>
  <cp:revision>3</cp:revision>
  <dcterms:created xsi:type="dcterms:W3CDTF">2026-02-25T20:32:52Z</dcterms:created>
  <dcterms:modified xsi:type="dcterms:W3CDTF">2026-02-25T22:11:21Z</dcterms:modified>
</cp:coreProperties>
</file>