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408" r:id="rId3"/>
    <p:sldId id="409" r:id="rId4"/>
    <p:sldId id="410" r:id="rId5"/>
    <p:sldId id="411" r:id="rId6"/>
    <p:sldId id="412" r:id="rId7"/>
    <p:sldId id="413" r:id="rId8"/>
    <p:sldId id="414" r:id="rId9"/>
    <p:sldId id="293" r:id="rId10"/>
    <p:sldId id="417" r:id="rId11"/>
    <p:sldId id="406" r:id="rId12"/>
    <p:sldId id="418" r:id="rId13"/>
    <p:sldId id="309" r:id="rId14"/>
    <p:sldId id="419" r:id="rId15"/>
    <p:sldId id="285" r:id="rId16"/>
    <p:sldId id="384" r:id="rId17"/>
    <p:sldId id="357" r:id="rId18"/>
    <p:sldId id="334" r:id="rId19"/>
    <p:sldId id="369" r:id="rId20"/>
    <p:sldId id="399" r:id="rId21"/>
    <p:sldId id="400" r:id="rId22"/>
    <p:sldId id="401" r:id="rId23"/>
    <p:sldId id="420" r:id="rId24"/>
    <p:sldId id="336" r:id="rId25"/>
    <p:sldId id="421" r:id="rId26"/>
    <p:sldId id="422" r:id="rId27"/>
    <p:sldId id="423" r:id="rId28"/>
    <p:sldId id="424" r:id="rId29"/>
    <p:sldId id="425" r:id="rId30"/>
    <p:sldId id="427" r:id="rId31"/>
    <p:sldId id="429" r:id="rId32"/>
    <p:sldId id="431" r:id="rId33"/>
    <p:sldId id="432" r:id="rId34"/>
    <p:sldId id="433" r:id="rId35"/>
    <p:sldId id="434" r:id="rId36"/>
    <p:sldId id="448" r:id="rId37"/>
    <p:sldId id="445" r:id="rId38"/>
    <p:sldId id="444" r:id="rId39"/>
    <p:sldId id="446" r:id="rId40"/>
    <p:sldId id="447" r:id="rId41"/>
    <p:sldId id="436" r:id="rId42"/>
    <p:sldId id="437" r:id="rId43"/>
    <p:sldId id="449" r:id="rId44"/>
    <p:sldId id="450" r:id="rId45"/>
    <p:sldId id="438" r:id="rId46"/>
    <p:sldId id="439" r:id="rId47"/>
    <p:sldId id="440" r:id="rId48"/>
    <p:sldId id="441" r:id="rId49"/>
    <p:sldId id="442" r:id="rId50"/>
    <p:sldId id="443" r:id="rId51"/>
    <p:sldId id="396" r:id="rId52"/>
    <p:sldId id="377" r:id="rId53"/>
    <p:sldId id="392" r:id="rId54"/>
    <p:sldId id="393" r:id="rId55"/>
    <p:sldId id="378" r:id="rId56"/>
    <p:sldId id="402" r:id="rId57"/>
    <p:sldId id="403" r:id="rId58"/>
    <p:sldId id="286" r:id="rId59"/>
    <p:sldId id="394" r:id="rId60"/>
    <p:sldId id="395" r:id="rId61"/>
    <p:sldId id="373" r:id="rId62"/>
    <p:sldId id="405" r:id="rId63"/>
    <p:sldId id="389" r:id="rId64"/>
    <p:sldId id="398" r:id="rId65"/>
    <p:sldId id="404" r:id="rId66"/>
    <p:sldId id="313" r:id="rId67"/>
    <p:sldId id="287" r:id="rId68"/>
    <p:sldId id="350" r:id="rId69"/>
    <p:sldId id="354" r:id="rId70"/>
    <p:sldId id="301" r:id="rId71"/>
    <p:sldId id="329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DDE07"/>
    <a:srgbClr val="D00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16" autoAdjust="0"/>
  </p:normalViewPr>
  <p:slideViewPr>
    <p:cSldViewPr snapToGrid="0" snapToObjects="1">
      <p:cViewPr>
        <p:scale>
          <a:sx n="100" d="100"/>
          <a:sy n="100" d="100"/>
        </p:scale>
        <p:origin x="-1568" y="216"/>
      </p:cViewPr>
      <p:guideLst>
        <p:guide orient="horz" pos="20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D396C-9136-374E-8D16-BD649F2469AE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9AEAF-232E-C840-B91D-C096AF8865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88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724A5-3D91-E946-918B-67E53F742A7C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503C-A9C3-614D-9F25-E45591B34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549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two recent  papers that describes the idea and the experimental proposal I’m going to talk about in the next 15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Material amount, response time, Single-hit resolution, efficiency, readout rate, size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Strip and pixel hybrid detector in which Sensor and ASIC are separate objects. (fast)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Monolithic Active Pixel (MAPS)  with volume integrated into the ASIC (slow)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1FE51F-5DD1-EC4B-8631-5CAEBCCC2A60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593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plot shows in blue what MSC is according to the PDG compared to GEANT4 for 1GeV electrons and a Beryllium target thickness of 3 cm.</a:t>
            </a:r>
          </a:p>
          <a:p>
            <a:r>
              <a:rPr lang="en-US" dirty="0" smtClean="0"/>
              <a:t>Differences are remarkable.</a:t>
            </a:r>
          </a:p>
          <a:p>
            <a:r>
              <a:rPr lang="en-US" dirty="0" smtClean="0"/>
              <a:t>But he question is how good is </a:t>
            </a:r>
            <a:r>
              <a:rPr lang="en-US" dirty="0" err="1" smtClean="0"/>
              <a:t>Geant</a:t>
            </a:r>
            <a:r>
              <a:rPr lang="en-US" dirty="0" smtClean="0"/>
              <a:t> in describing MSC?</a:t>
            </a:r>
          </a:p>
          <a:p>
            <a:r>
              <a:rPr lang="en-US" dirty="0" smtClean="0"/>
              <a:t>Unfortunately there are not data to test </a:t>
            </a:r>
            <a:r>
              <a:rPr lang="en-US" dirty="0" err="1" smtClean="0"/>
              <a:t>Geant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will have to calibrate </a:t>
            </a:r>
            <a:r>
              <a:rPr lang="en-US" dirty="0" err="1" smtClean="0"/>
              <a:t>Geant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present experimental precision is of 0.5 ppm.</a:t>
            </a:r>
          </a:p>
          <a:p>
            <a:r>
              <a:rPr lang="en-US" dirty="0" smtClean="0"/>
              <a:t>The theoretical prediction based on the SM reached a comparable precision at the level of 0.4 pm.</a:t>
            </a:r>
          </a:p>
          <a:p>
            <a:r>
              <a:rPr lang="en-US" dirty="0" smtClean="0"/>
              <a:t>We record then the well known 3.5 sigma discrepancy between theory and data.</a:t>
            </a:r>
          </a:p>
          <a:p>
            <a:r>
              <a:rPr lang="en-US" dirty="0" smtClean="0"/>
              <a:t>The significance is limited by the experimental uncertainty.</a:t>
            </a:r>
          </a:p>
          <a:p>
            <a:r>
              <a:rPr lang="en-US" dirty="0" smtClean="0"/>
              <a:t>There are experiments planned in the next 2-4 year which aim to improve the precision by a given factor.</a:t>
            </a:r>
          </a:p>
          <a:p>
            <a:r>
              <a:rPr lang="en-US" dirty="0" smtClean="0"/>
              <a:t>Theory is mainly limited by the </a:t>
            </a:r>
            <a:r>
              <a:rPr lang="en-US" dirty="0" err="1" smtClean="0"/>
              <a:t>hadronic</a:t>
            </a:r>
            <a:r>
              <a:rPr lang="en-US" dirty="0" smtClean="0"/>
              <a:t> contribution to the anomaly.</a:t>
            </a:r>
          </a:p>
          <a:p>
            <a:r>
              <a:rPr lang="en-US" dirty="0" smtClean="0"/>
              <a:t>The largest hadron contribution to the anomaly is shown here in this diagram.</a:t>
            </a:r>
          </a:p>
          <a:p>
            <a:r>
              <a:rPr lang="en-US" dirty="0" smtClean="0"/>
              <a:t>The error is 0.6%.</a:t>
            </a:r>
          </a:p>
          <a:p>
            <a:r>
              <a:rPr lang="en-US" dirty="0" smtClean="0"/>
              <a:t>We aim to improve this error by a factor 2.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4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low energy this cross-section is highly fluctuating due to resonances and particle production threshold effects.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CERN </a:t>
            </a:r>
            <a:r>
              <a:rPr lang="en-US" dirty="0" err="1" smtClean="0"/>
              <a:t>muon</a:t>
            </a:r>
            <a:r>
              <a:rPr lang="en-US" dirty="0" smtClean="0"/>
              <a:t> beam M2 of 150 </a:t>
            </a:r>
            <a:r>
              <a:rPr lang="en-US" dirty="0" err="1" smtClean="0"/>
              <a:t>GeV</a:t>
            </a:r>
            <a:r>
              <a:rPr lang="en-US" dirty="0" smtClean="0"/>
              <a:t> colliding on electron at rest we can produce an </a:t>
            </a:r>
            <a:r>
              <a:rPr lang="en-US" dirty="0"/>
              <a:t>h</a:t>
            </a:r>
            <a:r>
              <a:rPr lang="en-US" dirty="0" smtClean="0"/>
              <a:t>ighly boosted final state, covering the x region between 0 and 0.93.</a:t>
            </a:r>
          </a:p>
          <a:p>
            <a:r>
              <a:rPr lang="en-US" dirty="0" smtClean="0"/>
              <a:t>In order to get the value of the HLO one has to integrate Delta alpha </a:t>
            </a:r>
            <a:r>
              <a:rPr lang="en-US" dirty="0" err="1" smtClean="0"/>
              <a:t>hadronic</a:t>
            </a:r>
            <a:r>
              <a:rPr lang="en-US" dirty="0" smtClean="0"/>
              <a:t> as a function of x with simple </a:t>
            </a:r>
            <a:r>
              <a:rPr lang="en-US" dirty="0" err="1" smtClean="0"/>
              <a:t>kermel</a:t>
            </a:r>
            <a:r>
              <a:rPr lang="en-US" dirty="0" smtClean="0"/>
              <a:t> 1-x.</a:t>
            </a:r>
          </a:p>
          <a:p>
            <a:r>
              <a:rPr lang="en-US" dirty="0" smtClean="0"/>
              <a:t>The expected shape of the integral function is shown in the plot on the right.</a:t>
            </a:r>
          </a:p>
          <a:p>
            <a:r>
              <a:rPr lang="en-US" dirty="0" smtClean="0"/>
              <a:t>You can see in this case it is a smooth function because the transferred momentum in the scattering is time-like.</a:t>
            </a:r>
          </a:p>
          <a:p>
            <a:r>
              <a:rPr lang="en-US" dirty="0" smtClean="0"/>
              <a:t>Note that we can cover a range of x corresponding to 87% of the integral, peak included. The remain part of the integral can be calculated using </a:t>
            </a:r>
            <a:r>
              <a:rPr lang="en-US" dirty="0" err="1" smtClean="0"/>
              <a:t>pQCD</a:t>
            </a:r>
            <a:r>
              <a:rPr lang="en-US" dirty="0" smtClean="0"/>
              <a:t> and time-like data, and/or lattice QCD.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59741-DBF7-3747-9B95-E47CC883B8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0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82488C-6BD5-B84D-A79A-2A897816CD15}" type="slidenum">
              <a:rPr lang="it-IT" sz="1200"/>
              <a:pPr/>
              <a:t>18</a:t>
            </a:fld>
            <a:endParaRPr lang="it-IT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I </a:t>
            </a:r>
            <a:r>
              <a:rPr lang="en-US" dirty="0" err="1" smtClean="0"/>
              <a:t>punti</a:t>
            </a:r>
            <a:r>
              <a:rPr lang="en-US" dirty="0" smtClean="0"/>
              <a:t> blue sotto la </a:t>
            </a:r>
            <a:r>
              <a:rPr lang="en-US" dirty="0" err="1" smtClean="0"/>
              <a:t>curva</a:t>
            </a:r>
            <a:r>
              <a:rPr lang="en-US" dirty="0" smtClean="0"/>
              <a:t> di </a:t>
            </a:r>
            <a:r>
              <a:rPr lang="en-US" dirty="0" err="1" smtClean="0"/>
              <a:t>elasticità</a:t>
            </a:r>
            <a:r>
              <a:rPr lang="en-US" dirty="0" smtClean="0"/>
              <a:t>? </a:t>
            </a:r>
          </a:p>
          <a:p>
            <a:r>
              <a:rPr lang="en-US" dirty="0" err="1" smtClean="0"/>
              <a:t>Dunque</a:t>
            </a:r>
            <a:r>
              <a:rPr lang="en-US" dirty="0" smtClean="0"/>
              <a:t>,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quelli</a:t>
            </a:r>
            <a:r>
              <a:rPr lang="en-US" dirty="0" smtClean="0"/>
              <a:t> </a:t>
            </a:r>
            <a:r>
              <a:rPr lang="en-US" dirty="0" err="1" smtClean="0"/>
              <a:t>verdi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7F13-70E2-F544-BCD0-4E44EBA4D32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95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number of events you expects to record the signal from that particle, plus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Nμ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other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1FE51F-5DD1-EC4B-8631-5CAEBCCC2A60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20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FEAF-ED8F-0A4C-8FAA-DB65B03182B9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7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22C7-C389-7046-B8B2-5546DB046E87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F21A-8D3C-D24D-A7F6-918584835E4F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4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4DC5-9159-9B42-9F89-995A3EEE6618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9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56F53-E014-6E44-8DDE-669F16788965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179B-8D04-CB45-8F68-D5F4438ACDCF}" type="datetime1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8F5F-E4FE-CF43-A5B8-D1C60AC60547}" type="datetime1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2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5074-61AA-064B-87B3-E54F7E15CE60}" type="datetime1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A7E3-E6D2-4A41-AF16-CC43D566558F}" type="datetime1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7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71F0-CD12-6B47-AAE4-27112E43FA52}" type="datetime1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3AB5-4ED6-AF49-BEB4-3C0E2D9C4FDF}" type="datetime1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14833-3E3C-5E47-85C2-42B614F513B8}" type="datetime1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B2DAB-5CE4-2244-98DA-6C29D8411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3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804.07409.pdf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77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6933"/>
            <a:ext cx="7772400" cy="3450167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MUonE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br>
              <a:rPr lang="en-US" sz="6000" b="1" dirty="0" smtClean="0">
                <a:solidFill>
                  <a:srgbClr val="FF0000"/>
                </a:solidFill>
              </a:rPr>
            </a:br>
            <a:r>
              <a:rPr lang="en-US" sz="6000" b="1" dirty="0" err="1" smtClean="0">
                <a:solidFill>
                  <a:srgbClr val="FF0000"/>
                </a:solidFill>
              </a:rPr>
              <a:t>α(t</a:t>
            </a:r>
            <a:r>
              <a:rPr lang="en-US" sz="6000" b="1" dirty="0" smtClean="0">
                <a:solidFill>
                  <a:srgbClr val="FF0000"/>
                </a:solidFill>
              </a:rPr>
              <a:t>) and </a:t>
            </a:r>
            <a:r>
              <a:rPr lang="en-US" sz="6000" b="1" dirty="0" err="1" smtClean="0">
                <a:solidFill>
                  <a:srgbClr val="FF0000"/>
                </a:solidFill>
              </a:rPr>
              <a:t>a</a:t>
            </a:r>
            <a:r>
              <a:rPr lang="en-US" sz="6000" b="1" baseline="-25000" dirty="0" err="1" smtClean="0">
                <a:solidFill>
                  <a:srgbClr val="FF0000"/>
                </a:solidFill>
              </a:rPr>
              <a:t>μ</a:t>
            </a:r>
            <a:r>
              <a:rPr lang="en-US" sz="6000" b="1" baseline="30000" dirty="0" err="1" smtClean="0">
                <a:solidFill>
                  <a:srgbClr val="FF0000"/>
                </a:solidFill>
              </a:rPr>
              <a:t>HLO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br>
              <a:rPr lang="en-US" sz="6000" b="1" dirty="0" smtClean="0">
                <a:solidFill>
                  <a:srgbClr val="FF0000"/>
                </a:solidFill>
              </a:rPr>
            </a:br>
            <a:r>
              <a:rPr lang="en-US" sz="6000" b="1" dirty="0" smtClean="0">
                <a:solidFill>
                  <a:srgbClr val="FF0000"/>
                </a:solidFill>
              </a:rPr>
              <a:t>space-like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37100"/>
            <a:ext cx="6400800" cy="1803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U. Marconi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INFN, </a:t>
            </a:r>
            <a:r>
              <a:rPr lang="en-US" sz="2400" dirty="0" smtClean="0">
                <a:solidFill>
                  <a:srgbClr val="000000"/>
                </a:solidFill>
              </a:rPr>
              <a:t>Bologna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On behalf of the proponents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Mainz, 2018 November 20 </a:t>
            </a:r>
          </a:p>
        </p:txBody>
      </p:sp>
      <p:pic>
        <p:nvPicPr>
          <p:cNvPr id="8" name="Picture 7" descr="LOGO_INFN_NEWS_s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02" y="0"/>
            <a:ext cx="2318798" cy="128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1" y="165100"/>
            <a:ext cx="2253789" cy="12607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4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7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Muon</a:t>
            </a:r>
            <a:r>
              <a:rPr lang="en-US" b="1" dirty="0" smtClean="0">
                <a:solidFill>
                  <a:srgbClr val="FF0000"/>
                </a:solidFill>
              </a:rPr>
              <a:t> beam M2 at CERN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muonBe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" y="3546782"/>
            <a:ext cx="7598488" cy="2596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513" y="6316823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https://arxiv.org/pdf/hep-ex/0703049.pdf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muonbea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25" y="974149"/>
            <a:ext cx="6263046" cy="25726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C26E-5C4A-E14E-B250-D4F833106AB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5000" y="2286000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 MHz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08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Optimal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uon</a:t>
            </a:r>
            <a:r>
              <a:rPr lang="en-US" b="1" dirty="0" smtClean="0">
                <a:solidFill>
                  <a:srgbClr val="FF0000"/>
                </a:solidFill>
              </a:rPr>
              <a:t> Beam Momentum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082" y="2473395"/>
            <a:ext cx="158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peak</a:t>
            </a:r>
            <a:r>
              <a:rPr lang="en-US" b="1" dirty="0" smtClean="0">
                <a:solidFill>
                  <a:srgbClr val="FF0000"/>
                </a:solidFill>
              </a:rPr>
              <a:t>= 106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262290" y="4029581"/>
            <a:ext cx="3180358" cy="114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raction_aHAD_vs_Pmu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2070100"/>
            <a:ext cx="6156210" cy="4191000"/>
          </a:xfrm>
          <a:prstGeom prst="rect">
            <a:avLst/>
          </a:prstGeom>
        </p:spPr>
      </p:pic>
      <p:pic>
        <p:nvPicPr>
          <p:cNvPr id="11" name="Picture 10" descr="IntegraleAhad_Pmu6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06" y="2220427"/>
            <a:ext cx="3162644" cy="2153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250" y="1116777"/>
            <a:ext cx="86995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Fraction of</a:t>
            </a:r>
            <a:r>
              <a:rPr lang="en-US" sz="2400" b="1" dirty="0" smtClean="0">
                <a:solidFill>
                  <a:srgbClr val="000000"/>
                </a:solidFill>
              </a:rPr>
              <a:t> the </a:t>
            </a:r>
            <a:r>
              <a:rPr lang="el-GR" sz="2400" b="1" dirty="0" smtClean="0">
                <a:solidFill>
                  <a:srgbClr val="000000"/>
                </a:solidFill>
              </a:rPr>
              <a:t>a</a:t>
            </a:r>
            <a:r>
              <a:rPr lang="el-GR" sz="2400" b="1" baseline="-25000" dirty="0" smtClean="0">
                <a:solidFill>
                  <a:srgbClr val="000000"/>
                </a:solidFill>
              </a:rPr>
              <a:t>μ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HLO </a:t>
            </a:r>
            <a:r>
              <a:rPr lang="en-US" sz="2400" b="1" dirty="0" smtClean="0">
                <a:solidFill>
                  <a:srgbClr val="000000"/>
                </a:solidFill>
              </a:rPr>
              <a:t>integral as a function of the </a:t>
            </a:r>
            <a:r>
              <a:rPr lang="en-US" sz="2400" b="1" dirty="0" err="1" smtClean="0">
                <a:solidFill>
                  <a:srgbClr val="000000"/>
                </a:solidFill>
              </a:rPr>
              <a:t>muon</a:t>
            </a:r>
            <a:r>
              <a:rPr lang="en-US" sz="2400" b="1" dirty="0" smtClean="0">
                <a:solidFill>
                  <a:srgbClr val="000000"/>
                </a:solidFill>
              </a:rPr>
              <a:t> beam momentum: </a:t>
            </a:r>
            <a:r>
              <a:rPr lang="en-US" sz="2400" b="1" dirty="0" err="1" smtClean="0">
                <a:solidFill>
                  <a:srgbClr val="000000"/>
                </a:solidFill>
              </a:rPr>
              <a:t>p</a:t>
            </a:r>
            <a:r>
              <a:rPr lang="en-US" sz="2400" b="1" baseline="-25000" dirty="0" err="1" smtClean="0">
                <a:solidFill>
                  <a:srgbClr val="000000"/>
                </a:solidFill>
              </a:rPr>
              <a:t>μ</a:t>
            </a:r>
            <a:r>
              <a:rPr lang="en-US" sz="2400" b="1" dirty="0" smtClean="0">
                <a:solidFill>
                  <a:srgbClr val="000000"/>
                </a:solidFill>
              </a:rPr>
              <a:t> = 150 </a:t>
            </a:r>
            <a:r>
              <a:rPr lang="en-US" sz="2400" b="1" dirty="0" err="1" smtClean="0">
                <a:solidFill>
                  <a:srgbClr val="000000"/>
                </a:solidFill>
              </a:rPr>
              <a:t>GeV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87% of the integral (0 &lt; </a:t>
            </a:r>
            <a:r>
              <a:rPr lang="en-US" sz="2400" b="1" dirty="0" err="1" smtClean="0">
                <a:solidFill>
                  <a:srgbClr val="000000"/>
                </a:solidFill>
              </a:rPr>
              <a:t>x</a:t>
            </a:r>
            <a:r>
              <a:rPr lang="en-US" sz="2400" b="1" dirty="0" smtClean="0">
                <a:solidFill>
                  <a:srgbClr val="000000"/>
                </a:solidFill>
              </a:rPr>
              <a:t> &lt; 93).</a:t>
            </a:r>
          </a:p>
          <a:p>
            <a:pPr algn="ctr"/>
            <a:endParaRPr lang="en-US" sz="2400" baseline="-25000" dirty="0">
              <a:solidFill>
                <a:srgbClr val="000000"/>
              </a:solidFill>
            </a:endParaRPr>
          </a:p>
        </p:txBody>
      </p:sp>
      <p:pic>
        <p:nvPicPr>
          <p:cNvPr id="13" name="Picture 12" descr="IntegraleAhad_Pmu15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106" y="4423370"/>
            <a:ext cx="3115415" cy="2120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2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73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Luminosity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79500"/>
            <a:ext cx="8445500" cy="33173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 cross-section: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LO</a:t>
            </a:r>
            <a:r>
              <a:rPr lang="en-US" sz="2000" dirty="0" err="1" smtClean="0"/>
              <a:t>(E</a:t>
            </a:r>
            <a:r>
              <a:rPr lang="en-US" sz="2000" baseline="-25000" dirty="0" err="1" smtClean="0"/>
              <a:t>e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&gt; 1 </a:t>
            </a:r>
            <a:r>
              <a:rPr lang="en-US" sz="2000" dirty="0" err="1" smtClean="0"/>
              <a:t>GeV</a:t>
            </a:r>
            <a:r>
              <a:rPr lang="en-US" sz="2000" dirty="0" smtClean="0"/>
              <a:t>) = 245 </a:t>
            </a:r>
            <a:r>
              <a:rPr lang="en-US" sz="2000" dirty="0" err="1" smtClean="0"/>
              <a:t>μb</a:t>
            </a:r>
            <a:endParaRPr lang="en-US" sz="2000" dirty="0" smtClean="0"/>
          </a:p>
          <a:p>
            <a:r>
              <a:rPr lang="en-US" sz="2000" b="1" dirty="0" smtClean="0"/>
              <a:t>Low Z material</a:t>
            </a:r>
            <a:r>
              <a:rPr lang="en-US" sz="2000" dirty="0" smtClean="0"/>
              <a:t>, Beryllium or Carbon, </a:t>
            </a:r>
            <a:r>
              <a:rPr lang="en-US" sz="2000" dirty="0" err="1" smtClean="0"/>
              <a:t>ρ</a:t>
            </a:r>
            <a:r>
              <a:rPr lang="en-US" sz="2000" dirty="0" smtClean="0"/>
              <a:t> ≈ 2 g/cm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Z/A≈2, </a:t>
            </a:r>
            <a:r>
              <a:rPr lang="en-US" sz="2000" b="1" dirty="0" smtClean="0"/>
              <a:t>n</a:t>
            </a:r>
            <a:r>
              <a:rPr lang="en-US" sz="2000" b="1" baseline="-25000" dirty="0" smtClean="0"/>
              <a:t>e</a:t>
            </a:r>
            <a:r>
              <a:rPr lang="en-US" sz="2000" b="1" dirty="0" smtClean="0"/>
              <a:t>≈ 6</a:t>
            </a:r>
            <a:r>
              <a:rPr lang="en-US" sz="2000" b="1" dirty="0" smtClean="0"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2000" b="1" dirty="0" smtClean="0"/>
              <a:t>10</a:t>
            </a:r>
            <a:r>
              <a:rPr lang="en-US" sz="2000" b="1" baseline="30000" dirty="0" smtClean="0"/>
              <a:t>23 </a:t>
            </a:r>
            <a:r>
              <a:rPr lang="en-US" sz="2000" b="1" dirty="0" smtClean="0"/>
              <a:t>cm</a:t>
            </a:r>
            <a:r>
              <a:rPr lang="en-US" sz="2000" b="1" baseline="30000" dirty="0" smtClean="0"/>
              <a:t>-3</a:t>
            </a:r>
          </a:p>
          <a:p>
            <a:r>
              <a:rPr lang="en-US" sz="2000" b="1" dirty="0" smtClean="0"/>
              <a:t>Rate = </a:t>
            </a:r>
            <a:r>
              <a:rPr lang="en-US" sz="2000" b="1" dirty="0" err="1" smtClean="0"/>
              <a:t>𝓛</a:t>
            </a:r>
            <a:r>
              <a:rPr lang="en-US" sz="2000" b="1" dirty="0" smtClean="0"/>
              <a:t> × </a:t>
            </a:r>
            <a:r>
              <a:rPr lang="en-US" sz="2000" b="1" dirty="0" err="1" smtClean="0"/>
              <a:t>σ</a:t>
            </a:r>
            <a:r>
              <a:rPr lang="en-US" sz="2000" b="1" dirty="0" smtClean="0"/>
              <a:t> = ( I</a:t>
            </a:r>
            <a:r>
              <a:rPr lang="en-US" sz="2000" b="1" baseline="-25000" dirty="0" smtClean="0"/>
              <a:t>μ</a:t>
            </a:r>
            <a:r>
              <a:rPr lang="en-US" sz="2000" b="1" dirty="0" smtClean="0"/>
              <a:t> n</a:t>
            </a:r>
            <a:r>
              <a:rPr lang="en-US" sz="2000" b="1" baseline="-25000" dirty="0" smtClean="0"/>
              <a:t>e </a:t>
            </a:r>
            <a:r>
              <a:rPr lang="en-US" sz="2000" b="1" dirty="0" err="1" smtClean="0"/>
              <a:t>d</a:t>
            </a:r>
            <a:r>
              <a:rPr lang="en-US" sz="2000" b="1" dirty="0" smtClean="0"/>
              <a:t> ) </a:t>
            </a:r>
            <a:r>
              <a:rPr lang="en-US" sz="2000" b="1" dirty="0" err="1" smtClean="0"/>
              <a:t>σ</a:t>
            </a:r>
            <a:endParaRPr lang="en-US" sz="2000" b="1" baseline="-25000" dirty="0" smtClean="0"/>
          </a:p>
          <a:p>
            <a:r>
              <a:rPr lang="en-US" sz="2000" dirty="0" smtClean="0"/>
              <a:t>With the CERN </a:t>
            </a:r>
            <a:r>
              <a:rPr lang="en-US" sz="2000" dirty="0"/>
              <a:t>150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  <a:r>
              <a:rPr lang="en-US" sz="2000" dirty="0" err="1"/>
              <a:t>muon</a:t>
            </a:r>
            <a:r>
              <a:rPr lang="en-US" sz="2000" dirty="0"/>
              <a:t> beam, which has an average</a:t>
            </a:r>
            <a:r>
              <a:rPr lang="en-US" sz="2000" dirty="0" smtClean="0"/>
              <a:t> intensity of </a:t>
            </a:r>
            <a:br>
              <a:rPr lang="en-US" sz="2000" dirty="0" smtClean="0"/>
            </a:br>
            <a:r>
              <a:rPr lang="en-US" sz="2000" dirty="0" smtClean="0"/>
              <a:t>~ </a:t>
            </a:r>
            <a:r>
              <a:rPr lang="en-US" sz="2000" b="1" dirty="0" smtClean="0"/>
              <a:t>1.3×10</a:t>
            </a:r>
            <a:r>
              <a:rPr lang="en-US" sz="2000" b="1" baseline="30000" dirty="0" smtClean="0"/>
              <a:t>7</a:t>
            </a:r>
            <a:r>
              <a:rPr lang="en-US" sz="2000" b="1" dirty="0" smtClean="0"/>
              <a:t> </a:t>
            </a:r>
            <a:r>
              <a:rPr lang="en-US" sz="2000" b="1" dirty="0"/>
              <a:t>μ/s</a:t>
            </a:r>
            <a:r>
              <a:rPr lang="en-US" sz="2000" dirty="0"/>
              <a:t>, incident on</a:t>
            </a:r>
            <a:r>
              <a:rPr lang="en-US" sz="2000" dirty="0" smtClean="0"/>
              <a:t> </a:t>
            </a:r>
            <a:r>
              <a:rPr lang="en-US" sz="2000" b="1" dirty="0" err="1" smtClean="0"/>
              <a:t>d</a:t>
            </a:r>
            <a:r>
              <a:rPr lang="en-US" sz="2000" b="1" dirty="0" smtClean="0"/>
              <a:t> =</a:t>
            </a:r>
            <a:r>
              <a:rPr lang="en-US" sz="2000" dirty="0" smtClean="0"/>
              <a:t> </a:t>
            </a:r>
            <a:r>
              <a:rPr lang="en-US" sz="2000" b="1" dirty="0" smtClean="0"/>
              <a:t>60 cm of Be</a:t>
            </a:r>
            <a:r>
              <a:rPr lang="en-US" sz="2000" dirty="0" smtClean="0"/>
              <a:t>, and 2 </a:t>
            </a:r>
            <a:r>
              <a:rPr lang="en-US" sz="2000" dirty="0"/>
              <a:t>years of data taking with a running time of 2 </a:t>
            </a:r>
            <a:r>
              <a:rPr lang="en-US" sz="2000" dirty="0" smtClean="0"/>
              <a:t>×10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</a:t>
            </a:r>
            <a:r>
              <a:rPr lang="en-US" sz="2000" dirty="0"/>
              <a:t>s/yr, </a:t>
            </a:r>
            <a:r>
              <a:rPr lang="en-US" sz="2000" dirty="0" smtClean="0"/>
              <a:t>one can </a:t>
            </a:r>
            <a:r>
              <a:rPr lang="en-US" sz="2000" dirty="0"/>
              <a:t>reach an </a:t>
            </a:r>
            <a:r>
              <a:rPr lang="en-US" sz="2000" dirty="0" smtClean="0"/>
              <a:t>integrated </a:t>
            </a:r>
            <a:r>
              <a:rPr lang="en-US" sz="2000" dirty="0"/>
              <a:t>luminosity of</a:t>
            </a:r>
            <a:r>
              <a:rPr lang="en-US" sz="2000" dirty="0" smtClean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							</a:t>
            </a:r>
            <a:r>
              <a:rPr lang="en-US" sz="2000" b="1" dirty="0" err="1" smtClean="0"/>
              <a:t>𝓛</a:t>
            </a:r>
            <a:r>
              <a:rPr lang="en-US" sz="2000" b="1" baseline="-25000" dirty="0" err="1" smtClean="0"/>
              <a:t>int</a:t>
            </a:r>
            <a:r>
              <a:rPr lang="en-US" sz="2000" b="1" dirty="0" smtClean="0"/>
              <a:t> ~ </a:t>
            </a:r>
            <a:r>
              <a:rPr lang="en-US" sz="2000" b="1" dirty="0"/>
              <a:t>1.5 </a:t>
            </a:r>
            <a:r>
              <a:rPr lang="en-US" sz="2000" b="1" dirty="0" smtClean="0"/>
              <a:t>× </a:t>
            </a:r>
            <a:r>
              <a:rPr lang="en-US" sz="2000" b="1" dirty="0"/>
              <a:t>10</a:t>
            </a:r>
            <a:r>
              <a:rPr lang="en-US" sz="2000" b="1" baseline="30000" dirty="0"/>
              <a:t>7</a:t>
            </a:r>
            <a:r>
              <a:rPr lang="en-US" sz="2000" b="1" dirty="0"/>
              <a:t> nb</a:t>
            </a:r>
            <a:r>
              <a:rPr lang="en-US" sz="2000" b="1" baseline="30000" dirty="0"/>
              <a:t>-</a:t>
            </a:r>
            <a:r>
              <a:rPr lang="en-US" sz="2000" b="1" baseline="30000" dirty="0" smtClean="0"/>
              <a:t>1</a:t>
            </a:r>
            <a:endParaRPr lang="en-US" sz="1600" b="1" baseline="30000" dirty="0" smtClean="0"/>
          </a:p>
          <a:p>
            <a:pPr>
              <a:buNone/>
            </a:pPr>
            <a:endParaRPr lang="en-US" sz="2000" b="1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6F02-7E78-8542-B44B-53C4A2276A6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even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7" y="3772969"/>
            <a:ext cx="7566413" cy="27034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63794" y="3265621"/>
            <a:ext cx="2457643" cy="581571"/>
          </a:xfrm>
          <a:prstGeom prst="rect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9" y="840374"/>
            <a:ext cx="7937500" cy="5719160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457200" y="-104137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Signature: elastic scattering in the (</a:t>
            </a:r>
            <a:r>
              <a:rPr lang="en-US" sz="4000" b="1" dirty="0" err="1" smtClean="0">
                <a:solidFill>
                  <a:srgbClr val="FF0000"/>
                </a:solidFill>
              </a:rPr>
              <a:t>θ</a:t>
            </a:r>
            <a:r>
              <a:rPr lang="en-US" sz="4000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</a:rPr>
              <a:t> , </a:t>
            </a:r>
            <a:r>
              <a:rPr lang="en-US" sz="4000" b="1" dirty="0" err="1" smtClean="0">
                <a:solidFill>
                  <a:srgbClr val="FF0000"/>
                </a:solidFill>
              </a:rPr>
              <a:t>θ</a:t>
            </a:r>
            <a:r>
              <a:rPr lang="en-US" sz="4000" b="1" baseline="-25000" dirty="0" err="1" smtClean="0">
                <a:solidFill>
                  <a:srgbClr val="FF0000"/>
                </a:solidFill>
              </a:rPr>
              <a:t>μ</a:t>
            </a:r>
            <a:r>
              <a:rPr lang="en-US" sz="4000" b="1" dirty="0" smtClean="0">
                <a:solidFill>
                  <a:srgbClr val="FF0000"/>
                </a:solidFill>
              </a:rPr>
              <a:t>) plane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32300" y="1930400"/>
            <a:ext cx="3581400" cy="1600200"/>
            <a:chOff x="4432300" y="1930400"/>
            <a:chExt cx="3581400" cy="1600200"/>
          </a:xfrm>
        </p:grpSpPr>
        <p:sp>
          <p:nvSpPr>
            <p:cNvPr id="19" name="Trapezoid 18"/>
            <p:cNvSpPr/>
            <p:nvPr/>
          </p:nvSpPr>
          <p:spPr>
            <a:xfrm>
              <a:off x="4432300" y="1930400"/>
              <a:ext cx="3581400" cy="1600200"/>
            </a:xfrm>
            <a:prstGeom prst="trapezoid">
              <a:avLst>
                <a:gd name="adj" fmla="val 64255"/>
              </a:avLst>
            </a:prstGeom>
            <a:gradFill>
              <a:gsLst>
                <a:gs pos="3000">
                  <a:schemeClr val="accent1">
                    <a:tint val="100000"/>
                    <a:shade val="100000"/>
                    <a:satMod val="130000"/>
                  </a:schemeClr>
                </a:gs>
                <a:gs pos="55000">
                  <a:schemeClr val="accent1">
                    <a:tint val="50000"/>
                    <a:shade val="100000"/>
                    <a:satMod val="350000"/>
                    <a:alpha val="49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965700" y="2781300"/>
              <a:ext cx="2451100" cy="127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981575" y="2797175"/>
              <a:ext cx="1841500" cy="279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978400" y="2514600"/>
              <a:ext cx="533400" cy="279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35600" y="2209800"/>
              <a:ext cx="699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e-out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4975" y="2987675"/>
              <a:ext cx="713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μ-out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0007" y="2394466"/>
              <a:ext cx="565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μ-in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58930" y="2260600"/>
            <a:ext cx="455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</a:rPr>
              <a:t>θ</a:t>
            </a:r>
            <a:r>
              <a:rPr lang="en-US" sz="2400" b="1" baseline="-25000" dirty="0" err="1">
                <a:solidFill>
                  <a:srgbClr val="000000"/>
                </a:solidFill>
              </a:rPr>
              <a:t>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7863" y="2914134"/>
            <a:ext cx="46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</a:rPr>
              <a:t>θ</a:t>
            </a:r>
            <a:r>
              <a:rPr lang="en-US" sz="2400" b="1" baseline="-25000" dirty="0" err="1">
                <a:solidFill>
                  <a:srgbClr val="000000"/>
                </a:solidFill>
              </a:rPr>
              <a:t>μ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6328701"/>
            <a:ext cx="409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θ</a:t>
            </a:r>
            <a:r>
              <a:rPr lang="en-US" sz="2400" b="1" baseline="-25000" dirty="0" err="1" smtClean="0">
                <a:solidFill>
                  <a:srgbClr val="000000"/>
                </a:solidFill>
              </a:rPr>
              <a:t>e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b="1" dirty="0" err="1" smtClean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2400" b="1" baseline="-25000" dirty="0" err="1" smtClean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2400" b="1" baseline="-25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 t = q</a:t>
            </a:r>
            <a:r>
              <a:rPr lang="en-US" sz="2400" b="1" baseline="30000" dirty="0" smtClean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 = 2m</a:t>
            </a:r>
            <a:r>
              <a:rPr lang="en-US" sz="2400" b="1" baseline="-25000" dirty="0" smtClean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2400" b="1" baseline="30000" dirty="0" smtClean="0">
                <a:solidFill>
                  <a:srgbClr val="000000"/>
                </a:solidFill>
                <a:sym typeface="Wingdings"/>
              </a:rPr>
              <a:t>2 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- 2m</a:t>
            </a:r>
            <a:r>
              <a:rPr lang="en-US" sz="2400" b="1" baseline="-25000" dirty="0" smtClean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2400" b="1" baseline="-25000" dirty="0" smtClean="0">
                <a:solidFill>
                  <a:srgbClr val="000000"/>
                </a:solidFill>
                <a:sym typeface="Wingdings"/>
              </a:rPr>
              <a:t>e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/>
          <p:cNvGrpSpPr/>
          <p:nvPr/>
        </p:nvGrpSpPr>
        <p:grpSpPr>
          <a:xfrm>
            <a:off x="1188383" y="3429511"/>
            <a:ext cx="6776596" cy="3431663"/>
            <a:chOff x="941742" y="3068679"/>
            <a:chExt cx="7216339" cy="3792495"/>
          </a:xfrm>
        </p:grpSpPr>
        <p:pic>
          <p:nvPicPr>
            <p:cNvPr id="34" name="Picture 33" descr="50GeV_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42" y="3068679"/>
              <a:ext cx="7216339" cy="379249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49814" y="3068679"/>
              <a:ext cx="1540132" cy="316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978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Detection technique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73329" y="6407149"/>
            <a:ext cx="2133600" cy="365125"/>
          </a:xfrm>
        </p:spPr>
        <p:txBody>
          <a:bodyPr/>
          <a:lstStyle/>
          <a:p>
            <a:fld id="{ADB56F02-7E78-8542-B44B-53C4A2276A6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5"/>
          <p:cNvGrpSpPr/>
          <p:nvPr/>
        </p:nvGrpSpPr>
        <p:grpSpPr>
          <a:xfrm>
            <a:off x="274314" y="1397420"/>
            <a:ext cx="8551194" cy="1971520"/>
            <a:chOff x="20319" y="2060764"/>
            <a:chExt cx="9144000" cy="2215202"/>
          </a:xfrm>
        </p:grpSpPr>
        <p:sp>
          <p:nvSpPr>
            <p:cNvPr id="15" name="Rectangle 14"/>
            <p:cNvSpPr/>
            <p:nvPr/>
          </p:nvSpPr>
          <p:spPr>
            <a:xfrm>
              <a:off x="5852444" y="2708464"/>
              <a:ext cx="360439" cy="11669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20694" y="27211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60158" y="27084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25794" y="26957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185800" y="2875801"/>
              <a:ext cx="7605986" cy="4341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204244" y="3326866"/>
              <a:ext cx="7604475" cy="139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191070" y="2559668"/>
              <a:ext cx="299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91070" y="3506086"/>
              <a:ext cx="31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μ</a:t>
              </a:r>
              <a:endParaRPr lang="en-US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9839" y="3906634"/>
              <a:ext cx="94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target n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90589" y="3906634"/>
              <a:ext cx="1226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target n +1</a:t>
              </a:r>
              <a:endParaRPr lang="en-US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3744" y="27211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5494" y="2721164"/>
              <a:ext cx="360439" cy="11669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3208" y="27211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795294" y="3019674"/>
              <a:ext cx="76260" cy="762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1428005" y="2143314"/>
              <a:ext cx="0" cy="5588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866413" y="2162364"/>
              <a:ext cx="0" cy="5588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53208" y="2435534"/>
              <a:ext cx="4413205" cy="0"/>
            </a:xfrm>
            <a:prstGeom prst="line">
              <a:avLst/>
            </a:prstGeom>
            <a:ln w="635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843688" y="3538214"/>
              <a:ext cx="1093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module n 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71519" y="2060764"/>
              <a:ext cx="70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~ 1 m</a:t>
              </a:r>
              <a:endParaRPr lang="en-US" b="1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36951" y="2721164"/>
              <a:ext cx="45719" cy="1166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801644" y="3368924"/>
              <a:ext cx="76260" cy="762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618755" y="3121334"/>
              <a:ext cx="76260" cy="762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618755" y="3330794"/>
              <a:ext cx="76260" cy="762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448097" y="3276035"/>
              <a:ext cx="76260" cy="762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0319" y="3314165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545678" y="4310012"/>
            <a:ext cx="65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μ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06112" y="5421194"/>
            <a:ext cx="65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68552" y="3363278"/>
            <a:ext cx="682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Measuring angles with high angular resolution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700" y="829206"/>
            <a:ext cx="900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Modular </a:t>
            </a:r>
            <a:r>
              <a:rPr lang="en-US" sz="2000" b="1" dirty="0" smtClean="0"/>
              <a:t>apparatus covering  the full angular acceptance with high uniformity.</a:t>
            </a:r>
            <a:br>
              <a:rPr lang="en-US" sz="2000" b="1" dirty="0" smtClean="0"/>
            </a:br>
            <a:r>
              <a:rPr lang="en-US" sz="2000" b="1" dirty="0"/>
              <a:t>6</a:t>
            </a:r>
            <a:r>
              <a:rPr lang="en-US" sz="2000" b="1" dirty="0" smtClean="0"/>
              <a:t>0 </a:t>
            </a:r>
            <a:r>
              <a:rPr lang="en-US" sz="2000" b="1" dirty="0"/>
              <a:t>layers </a:t>
            </a:r>
            <a:r>
              <a:rPr lang="en-US" sz="2000" b="1" dirty="0" smtClean="0"/>
              <a:t>of low </a:t>
            </a:r>
            <a:r>
              <a:rPr lang="en-US" sz="2000" b="1" dirty="0"/>
              <a:t>Z </a:t>
            </a:r>
            <a:r>
              <a:rPr lang="en-US" sz="2000" b="1" dirty="0" smtClean="0"/>
              <a:t>material (</a:t>
            </a:r>
            <a:r>
              <a:rPr lang="en-US" sz="2000" b="1" dirty="0"/>
              <a:t>Be or C) paired to Si </a:t>
            </a:r>
            <a:r>
              <a:rPr lang="en-US" sz="2000" b="1" dirty="0" smtClean="0"/>
              <a:t>strip planes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1959812" y="4857112"/>
            <a:ext cx="489583" cy="536601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29581" y="2561677"/>
            <a:ext cx="2284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ＭＳ Ｐゴシック" charset="0"/>
                <a:cs typeface="Corbel"/>
                <a:sym typeface="Wingdings"/>
              </a:rPr>
              <a:t>Transverse dimension </a:t>
            </a:r>
            <a:endParaRPr lang="en-US" b="1" dirty="0" smtClean="0">
              <a:solidFill>
                <a:srgbClr val="000000"/>
              </a:solidFill>
              <a:ea typeface="ＭＳ Ｐゴシック" charset="0"/>
              <a:cs typeface="Corbel"/>
              <a:sym typeface="Wingdings"/>
            </a:endParaRPr>
          </a:p>
          <a:p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Corbel"/>
                <a:sym typeface="Wingdings"/>
              </a:rPr>
              <a:t>~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orbel"/>
                <a:sym typeface="Wingdings"/>
              </a:rPr>
              <a:t>10x10 cm</a:t>
            </a:r>
            <a:r>
              <a:rPr lang="en-US" b="1" baseline="30000" dirty="0">
                <a:solidFill>
                  <a:srgbClr val="000000"/>
                </a:solidFill>
                <a:ea typeface="ＭＳ Ｐゴシック" charset="0"/>
                <a:cs typeface="Corbel"/>
                <a:sym typeface="Wingdings"/>
              </a:rPr>
              <a:t>2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orbel"/>
                <a:sym typeface="Wingdings"/>
              </a:rPr>
              <a:t>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36996" y="579052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GEANT4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3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625715" y="4997931"/>
            <a:ext cx="2667000" cy="1049006"/>
            <a:chOff x="625715" y="4870931"/>
            <a:chExt cx="2667000" cy="1049006"/>
          </a:xfrm>
        </p:grpSpPr>
        <p:sp>
          <p:nvSpPr>
            <p:cNvPr id="5" name="Rectangle 4"/>
            <p:cNvSpPr/>
            <p:nvPr/>
          </p:nvSpPr>
          <p:spPr>
            <a:xfrm>
              <a:off x="625715" y="4888062"/>
              <a:ext cx="2667000" cy="1031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2065" y="4888062"/>
              <a:ext cx="196850" cy="10318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43215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79990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662873" y="4870931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396063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308830" y="4989662"/>
            <a:ext cx="2667000" cy="1049006"/>
            <a:chOff x="625715" y="4870931"/>
            <a:chExt cx="2667000" cy="1049006"/>
          </a:xfrm>
        </p:grpSpPr>
        <p:sp>
          <p:nvSpPr>
            <p:cNvPr id="70" name="Rectangle 69"/>
            <p:cNvSpPr/>
            <p:nvPr/>
          </p:nvSpPr>
          <p:spPr>
            <a:xfrm>
              <a:off x="625715" y="4888062"/>
              <a:ext cx="2667000" cy="1031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32065" y="4888062"/>
              <a:ext cx="196850" cy="10318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943215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079990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662873" y="4870931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96063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5991945" y="4981393"/>
            <a:ext cx="2667000" cy="1049006"/>
            <a:chOff x="625715" y="4870931"/>
            <a:chExt cx="2667000" cy="1049006"/>
          </a:xfrm>
        </p:grpSpPr>
        <p:sp>
          <p:nvSpPr>
            <p:cNvPr id="77" name="Rectangle 76"/>
            <p:cNvSpPr/>
            <p:nvPr/>
          </p:nvSpPr>
          <p:spPr>
            <a:xfrm>
              <a:off x="625715" y="4888062"/>
              <a:ext cx="2667000" cy="1031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32065" y="4888062"/>
              <a:ext cx="196850" cy="10318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943215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079990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662873" y="4870931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396063" y="4888062"/>
              <a:ext cx="0" cy="103187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58"/>
            <a:ext cx="8229600" cy="76668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detector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18" y="761928"/>
            <a:ext cx="8229600" cy="316237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Use state of the art silicon detectors developed for the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HL-LHC or Belle2, possibly already funded by INFN.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 module must be transparent to non interacting </a:t>
            </a:r>
            <a:r>
              <a:rPr lang="en-US" sz="2400" dirty="0" err="1" smtClean="0">
                <a:solidFill>
                  <a:srgbClr val="000000"/>
                </a:solidFill>
              </a:rPr>
              <a:t>muons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Each module tracks </a:t>
            </a:r>
            <a:r>
              <a:rPr lang="en-US" sz="2400" dirty="0" err="1" smtClean="0">
                <a:solidFill>
                  <a:srgbClr val="000000"/>
                </a:solidFill>
              </a:rPr>
              <a:t>muons</a:t>
            </a:r>
            <a:r>
              <a:rPr lang="en-US" sz="2400" dirty="0" smtClean="0">
                <a:solidFill>
                  <a:srgbClr val="000000"/>
                </a:solidFill>
              </a:rPr>
              <a:t> passing through: to measure the incoming direction right before the next stage.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The module, where the interaction will take place, in order to measure the scattering angles acts as a standalone detector.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494" y="5513869"/>
            <a:ext cx="8989366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495915" y="4854050"/>
            <a:ext cx="5648085" cy="67695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495915" y="5531000"/>
            <a:ext cx="5345003" cy="140433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54537" y="4278868"/>
            <a:ext cx="11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Module 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124999" y="4316968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Module n+1</a:t>
            </a:r>
            <a:endParaRPr lang="en-US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25715" y="4648200"/>
            <a:ext cx="26670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5715" y="4278868"/>
            <a:ext cx="0" cy="698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292715" y="4291568"/>
            <a:ext cx="0" cy="698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75830" y="4291568"/>
            <a:ext cx="0" cy="698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332403" y="4648200"/>
            <a:ext cx="26670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6368" y="62865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932087" y="62865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599087" y="62865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206500" y="5060068"/>
            <a:ext cx="329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μ</a:t>
            </a:r>
            <a:endParaRPr lang="en-US" sz="2000" b="1" dirty="0"/>
          </a:p>
        </p:txBody>
      </p:sp>
      <p:sp>
        <p:nvSpPr>
          <p:cNvPr id="48" name="Right Arrow 47"/>
          <p:cNvSpPr/>
          <p:nvPr/>
        </p:nvSpPr>
        <p:spPr>
          <a:xfrm>
            <a:off x="1150644" y="5425372"/>
            <a:ext cx="622300" cy="1604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51973" y="5612578"/>
            <a:ext cx="329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μ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101171" y="4964262"/>
            <a:ext cx="313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  <p:sp>
        <p:nvSpPr>
          <p:cNvPr id="51" name="Sun 50"/>
          <p:cNvSpPr/>
          <p:nvPr/>
        </p:nvSpPr>
        <p:spPr>
          <a:xfrm>
            <a:off x="3260965" y="5364372"/>
            <a:ext cx="311150" cy="307061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066078" y="3846009"/>
            <a:ext cx="935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D= </a:t>
            </a:r>
            <a:r>
              <a:rPr lang="en-US" sz="2000" b="1" dirty="0" err="1" smtClean="0"/>
              <a:t>n×d</a:t>
            </a:r>
            <a:r>
              <a:rPr lang="en-US" sz="2000" b="1" dirty="0" smtClean="0"/>
              <a:t>   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588278" y="3846009"/>
            <a:ext cx="1018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 = I D </a:t>
            </a:r>
            <a:r>
              <a:rPr lang="en-US" sz="2000" b="1" dirty="0" err="1" smtClean="0"/>
              <a:t>ρ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Cross section and the signal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g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59" y="1885421"/>
            <a:ext cx="6777481" cy="4899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866" y="1100138"/>
            <a:ext cx="780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 reach</a:t>
            </a:r>
            <a:r>
              <a:rPr lang="en-US" sz="2000" b="1" dirty="0" smtClean="0"/>
              <a:t> a precision on </a:t>
            </a:r>
            <a:r>
              <a:rPr lang="el-GR" sz="2000" b="1" dirty="0" smtClean="0"/>
              <a:t>a</a:t>
            </a:r>
            <a:r>
              <a:rPr lang="el-GR" sz="2000" b="1" baseline="-25000" dirty="0" smtClean="0"/>
              <a:t>μ</a:t>
            </a:r>
            <a:r>
              <a:rPr lang="en-US" sz="2000" b="1" baseline="30000" dirty="0" smtClean="0"/>
              <a:t>HLO </a:t>
            </a:r>
            <a:r>
              <a:rPr lang="en-US" sz="2000" b="1" dirty="0" smtClean="0"/>
              <a:t>as with time-like data (4 × 10</a:t>
            </a:r>
            <a:r>
              <a:rPr lang="en-US" sz="2000" b="1" baseline="30000" dirty="0" smtClean="0"/>
              <a:t>-10</a:t>
            </a:r>
            <a:r>
              <a:rPr lang="en-US" sz="2000" b="1" dirty="0" smtClean="0"/>
              <a:t>):</a:t>
            </a:r>
          </a:p>
          <a:p>
            <a:r>
              <a:rPr lang="en-US" sz="2000" b="1" dirty="0" smtClean="0"/>
              <a:t>2 years of data taking, with a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beam of intensity of 1.3 × 10</a:t>
            </a:r>
            <a:r>
              <a:rPr lang="en-US" sz="2000" b="1" baseline="30000" dirty="0" smtClean="0"/>
              <a:t>7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-1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smtClean="0"/>
              <a:t>60 cm of low Z material segmented in thin layers, each of 10mm</a:t>
            </a:r>
            <a:endParaRPr lang="en-US" sz="2000" b="1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2017 Test Beam Goals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Measure the effect of low Z materials on high energy electrons and check GEANT4 simulations.</a:t>
            </a:r>
          </a:p>
          <a:p>
            <a:r>
              <a:rPr lang="en-US" dirty="0" smtClean="0"/>
              <a:t>Carbon targets of various thickness: 4 to 20 mm</a:t>
            </a:r>
          </a:p>
          <a:p>
            <a:r>
              <a:rPr lang="en-US" dirty="0" smtClean="0"/>
              <a:t>Electron beams of 12 </a:t>
            </a:r>
            <a:r>
              <a:rPr lang="en-US" dirty="0" err="1" smtClean="0"/>
              <a:t>GeV</a:t>
            </a:r>
            <a:r>
              <a:rPr lang="en-US" dirty="0" smtClean="0"/>
              <a:t> and 20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Detector response measured directly </a:t>
            </a:r>
            <a:br>
              <a:rPr lang="en-US" dirty="0" smtClean="0"/>
            </a:br>
            <a:r>
              <a:rPr lang="en-US" dirty="0" smtClean="0"/>
              <a:t>by taking data without the targets</a:t>
            </a:r>
          </a:p>
          <a:p>
            <a:r>
              <a:rPr lang="en-US" dirty="0" smtClean="0"/>
              <a:t>Detector alignment performed with high-energy </a:t>
            </a:r>
            <a:r>
              <a:rPr lang="en-US" dirty="0" err="1" smtClean="0"/>
              <a:t>pions</a:t>
            </a:r>
            <a:r>
              <a:rPr lang="en-US" dirty="0" smtClean="0"/>
              <a:t> and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Run with </a:t>
            </a:r>
            <a:r>
              <a:rPr lang="en-US" dirty="0" err="1" smtClean="0"/>
              <a:t>muon</a:t>
            </a:r>
            <a:r>
              <a:rPr lang="en-US" dirty="0" smtClean="0"/>
              <a:t> beam: to possibly detect elastic scattering events.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685800" y="152400"/>
            <a:ext cx="7772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4000" b="1" dirty="0">
                <a:solidFill>
                  <a:srgbClr val="FF0000"/>
                </a:solidFill>
                <a:cs typeface="Corbel" charset="0"/>
              </a:rPr>
              <a:t>Test </a:t>
            </a:r>
            <a:r>
              <a:rPr lang="it-IT" sz="4000" b="1" dirty="0" err="1" smtClean="0">
                <a:solidFill>
                  <a:srgbClr val="FF0000"/>
                </a:solidFill>
                <a:cs typeface="Corbel" charset="0"/>
              </a:rPr>
              <a:t>Beam</a:t>
            </a:r>
            <a:r>
              <a:rPr lang="it-IT" sz="4000" b="1" dirty="0" smtClean="0">
                <a:solidFill>
                  <a:srgbClr val="FF0000"/>
                </a:solidFill>
                <a:cs typeface="Corbel" charset="0"/>
              </a:rPr>
              <a:t> 2017: the </a:t>
            </a:r>
            <a:r>
              <a:rPr lang="it-IT" sz="4000" b="1" dirty="0" err="1" smtClean="0">
                <a:solidFill>
                  <a:srgbClr val="FF0000"/>
                </a:solidFill>
                <a:cs typeface="Corbel" charset="0"/>
              </a:rPr>
              <a:t>setup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75961" y="952025"/>
            <a:ext cx="845237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orbel" charset="0"/>
              </a:rPr>
              <a:t>We used the UA9 tracking system to record scattering data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orbel" charset="0"/>
              </a:rPr>
              <a:t>Alignment, tracking, pattern recognition  done by ourselves starting from scratch as well as for the Geant4 simulations.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The goal</a:t>
            </a:r>
            <a:r>
              <a:rPr lang="en-US" sz="2000" dirty="0"/>
              <a:t>: reach </a:t>
            </a:r>
            <a:r>
              <a:rPr lang="en-US" sz="2000" b="1" dirty="0"/>
              <a:t>~1%</a:t>
            </a:r>
            <a:r>
              <a:rPr lang="en-US" sz="2000" dirty="0"/>
              <a:t> in the </a:t>
            </a:r>
            <a:r>
              <a:rPr lang="en-US" sz="2000" b="1" dirty="0"/>
              <a:t>core</a:t>
            </a:r>
            <a:r>
              <a:rPr lang="en-US" sz="2000" dirty="0"/>
              <a:t> of the </a:t>
            </a:r>
            <a:r>
              <a:rPr lang="en-US" sz="2000" dirty="0" smtClean="0"/>
              <a:t>MSC distributions </a:t>
            </a:r>
            <a:r>
              <a:rPr lang="en-US" sz="2000" dirty="0"/>
              <a:t>and </a:t>
            </a:r>
            <a:r>
              <a:rPr lang="en-US" sz="2000" b="1" dirty="0"/>
              <a:t>few per cent on the </a:t>
            </a:r>
            <a:r>
              <a:rPr lang="en-US" sz="2000" b="1" dirty="0" smtClean="0"/>
              <a:t>tales</a:t>
            </a:r>
            <a:endParaRPr lang="en-US" sz="2000" dirty="0">
              <a:latin typeface="+mn-lt"/>
              <a:cs typeface="Corbel" charset="0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0" t="5176" r="3272" b="11240"/>
          <a:stretch/>
        </p:blipFill>
        <p:spPr bwMode="auto">
          <a:xfrm>
            <a:off x="92346" y="2881513"/>
            <a:ext cx="9065764" cy="327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 bwMode="auto">
          <a:xfrm>
            <a:off x="395289" y="4617150"/>
            <a:ext cx="857091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748315" y="4811177"/>
            <a:ext cx="844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beam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85900" y="4617150"/>
            <a:ext cx="7493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413250" y="3230028"/>
            <a:ext cx="3333750" cy="136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65650" y="4633377"/>
            <a:ext cx="3333750" cy="353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75400" y="4811177"/>
            <a:ext cx="1676400" cy="1174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76700" y="3602561"/>
            <a:ext cx="181507" cy="643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02150" y="4266874"/>
            <a:ext cx="82550" cy="718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97967" y="4266874"/>
            <a:ext cx="82550" cy="718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27650" y="4266874"/>
            <a:ext cx="82550" cy="718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40400" y="4258408"/>
            <a:ext cx="192528" cy="71868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62075" y="37126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ECAL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2400" y="4233319"/>
            <a:ext cx="790846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309875" y="6157093"/>
            <a:ext cx="243528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UA9 detector</a:t>
            </a:r>
            <a:endParaRPr lang="en-US" sz="3200" b="1" dirty="0"/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3537482" y="2792613"/>
            <a:ext cx="20510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latin typeface="+mn-lt"/>
                <a:cs typeface="Corbel" charset="0"/>
              </a:rPr>
              <a:t>C  targets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22575" y="4985556"/>
            <a:ext cx="2252200" cy="1000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96023" y="2792613"/>
            <a:ext cx="10981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upstream 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588000" y="2818013"/>
            <a:ext cx="13949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downstream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4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2017 Test Beam Result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030287"/>
            <a:ext cx="7581900" cy="5686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000531"/>
            <a:ext cx="513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b="1" dirty="0" err="1" smtClean="0"/>
              <a:t>muon</a:t>
            </a:r>
            <a:r>
              <a:rPr lang="en-US" b="1" dirty="0" smtClean="0"/>
              <a:t> beam, 8 mm C target</a:t>
            </a:r>
          </a:p>
          <a:p>
            <a:r>
              <a:rPr lang="en-US" b="1" dirty="0" smtClean="0"/>
              <a:t>Golden selection: single track in, and two tracks out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58528" y="1096445"/>
            <a:ext cx="5075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Evidence of the elastic scattering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Reference papers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2072-5270-964A-B3B8-EDBA902508C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Immagine 6" descr="Screen Shot 2017-03-21 at 08.22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59" y="1344196"/>
            <a:ext cx="5686615" cy="2622938"/>
          </a:xfrm>
          <a:prstGeom prst="rect">
            <a:avLst/>
          </a:prstGeom>
        </p:spPr>
      </p:pic>
      <p:pic>
        <p:nvPicPr>
          <p:cNvPr id="6" name="Immagine 5" descr="Screen Shot 2017-03-21 at 08.21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2" y="4112577"/>
            <a:ext cx="7739816" cy="25104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7232015" y="2062755"/>
            <a:ext cx="2909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Phys. </a:t>
            </a:r>
            <a:r>
              <a:rPr lang="en-US" dirty="0" err="1" smtClean="0">
                <a:solidFill>
                  <a:srgbClr val="7F7F7F"/>
                </a:solidFill>
              </a:rPr>
              <a:t>Lett</a:t>
            </a:r>
            <a:r>
              <a:rPr lang="en-US" dirty="0" smtClean="0">
                <a:solidFill>
                  <a:srgbClr val="7F7F7F"/>
                </a:solidFill>
              </a:rPr>
              <a:t>. B  746 (2015) 325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7249336" y="5094704"/>
            <a:ext cx="2900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Eur. Phys. J. C (2017) 77: 139.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23" y="0"/>
            <a:ext cx="7188201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967361" y="2967361"/>
            <a:ext cx="6913146" cy="97842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8mm, 12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5281" y="-22112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10681" y="2205691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2517" y="4467360"/>
            <a:ext cx="3104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[-0.5,0.5]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20024" y="4836692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29/19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1.001 ± 0.001</a:t>
            </a:r>
            <a:endParaRPr lang="en-US" sz="14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420024" y="2575023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60/15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1.002 ± 0.001</a:t>
            </a:r>
            <a:endParaRPr lang="en-US" sz="1400" b="1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985669" y="2968737"/>
            <a:ext cx="6858002" cy="92052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20mm, 12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94" y="1"/>
            <a:ext cx="741068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2214" y="11754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19141" y="2180295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32872" y="4450434"/>
            <a:ext cx="3104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[-0.5,0.5]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20024" y="4836692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30/19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1.001 ± 0.001</a:t>
            </a:r>
            <a:endParaRPr lang="en-US" sz="1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420024" y="2575023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94/15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0.998 ± 0.001</a:t>
            </a:r>
            <a:endParaRPr lang="en-US" sz="1400" b="1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82" y="-1"/>
            <a:ext cx="5995954" cy="681541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8mm, 20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2214" y="11754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0529" y="2170669"/>
            <a:ext cx="2746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[-2,2]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9805" y="4467367"/>
            <a:ext cx="3104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Diffusion angle [-0.5,0.5] </a:t>
            </a:r>
            <a:r>
              <a:rPr lang="en-US" b="1" dirty="0" err="1" smtClean="0"/>
              <a:t>mrad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86167" y="4836692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55/19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1.001 ± 0.001</a:t>
            </a:r>
            <a:endParaRPr lang="en-US" sz="1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420024" y="2575023"/>
            <a:ext cx="14932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𝝌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/NDF = 62/15</a:t>
            </a:r>
            <a:endParaRPr lang="en-US" sz="1400" b="1" baseline="30000" dirty="0" smtClean="0"/>
          </a:p>
          <a:p>
            <a:r>
              <a:rPr lang="en-US" sz="1400" b="1" dirty="0" smtClean="0"/>
              <a:t>p</a:t>
            </a:r>
            <a:r>
              <a:rPr lang="en-US" sz="1400" b="1" baseline="-25000" dirty="0" smtClean="0"/>
              <a:t>0 </a:t>
            </a:r>
            <a:r>
              <a:rPr lang="en-US" sz="1400" b="1" dirty="0" smtClean="0"/>
              <a:t>= 1.001 ± 0.001</a:t>
            </a:r>
            <a:endParaRPr lang="en-US" sz="1400" b="1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Test beam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00124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The setup has been located downstream COMPASS, behind the Tungsten hadrons filter.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b="1" dirty="0" smtClean="0"/>
              <a:t>Aim of the measurement campaign: </a:t>
            </a:r>
            <a:r>
              <a:rPr lang="en-US" sz="2400" b="1" dirty="0" err="1" smtClean="0"/>
              <a:t>muon</a:t>
            </a:r>
            <a:r>
              <a:rPr lang="en-US" sz="2400" b="1" dirty="0" smtClean="0"/>
              <a:t> </a:t>
            </a:r>
            <a:r>
              <a:rPr lang="en-US" sz="2400" b="1" dirty="0"/>
              <a:t>– electron </a:t>
            </a:r>
            <a:r>
              <a:rPr lang="en-US" sz="2400" b="1" dirty="0" smtClean="0"/>
              <a:t> </a:t>
            </a:r>
            <a:r>
              <a:rPr lang="en-US" sz="2400" b="1" dirty="0"/>
              <a:t>elastic </a:t>
            </a:r>
            <a:r>
              <a:rPr lang="en-US" sz="2400" b="1" dirty="0" smtClean="0"/>
              <a:t>scattering</a:t>
            </a:r>
            <a:r>
              <a:rPr lang="en-US" sz="2400" b="1" dirty="0"/>
              <a:t> </a:t>
            </a:r>
            <a:r>
              <a:rPr lang="en-US" sz="2400" b="1" dirty="0" smtClean="0"/>
              <a:t>with high statistics</a:t>
            </a:r>
          </a:p>
          <a:p>
            <a:pPr marL="742950" lvl="2" indent="-342900"/>
            <a:r>
              <a:rPr lang="en-US" sz="2000" b="1" dirty="0" smtClean="0"/>
              <a:t>Using </a:t>
            </a:r>
            <a:r>
              <a:rPr lang="en-US" sz="2000" b="1" dirty="0" err="1"/>
              <a:t>muons</a:t>
            </a:r>
            <a:r>
              <a:rPr lang="en-US" sz="2000" b="1" dirty="0"/>
              <a:t> from </a:t>
            </a:r>
            <a:r>
              <a:rPr lang="en-US" sz="2000" b="1" dirty="0" err="1"/>
              <a:t>pions</a:t>
            </a:r>
            <a:r>
              <a:rPr lang="en-US" sz="2000" b="1" dirty="0"/>
              <a:t> decays (hadron beam</a:t>
            </a:r>
            <a:r>
              <a:rPr lang="en-US" sz="2000" b="1" dirty="0" smtClean="0"/>
              <a:t>)</a:t>
            </a:r>
            <a:r>
              <a:rPr lang="en-US" sz="2000" b="1" dirty="0"/>
              <a:t> </a:t>
            </a:r>
            <a:r>
              <a:rPr lang="en-US" sz="2000" b="1" dirty="0" smtClean="0"/>
              <a:t>with an </a:t>
            </a:r>
            <a:r>
              <a:rPr lang="en-US" sz="2000" b="1" dirty="0"/>
              <a:t>e</a:t>
            </a:r>
            <a:r>
              <a:rPr lang="en-US" sz="2000" b="1" dirty="0" smtClean="0"/>
              <a:t>stimated </a:t>
            </a:r>
            <a:r>
              <a:rPr lang="en-US" sz="2000" b="1" dirty="0"/>
              <a:t>beam </a:t>
            </a:r>
            <a:r>
              <a:rPr lang="en-US" sz="2000" b="1" dirty="0" smtClean="0"/>
              <a:t>momentum p </a:t>
            </a:r>
            <a:r>
              <a:rPr lang="en-US" sz="2000" b="1" dirty="0"/>
              <a:t>= (187±7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GeV</a:t>
            </a:r>
            <a:endParaRPr lang="en-US" sz="2000" b="1" dirty="0" smtClean="0"/>
          </a:p>
          <a:p>
            <a:pPr marL="742950" lvl="2" indent="-342900"/>
            <a:r>
              <a:rPr lang="en-US" sz="2000" b="1" dirty="0" smtClean="0"/>
              <a:t>To measure the correlation between the scattering angles: </a:t>
            </a:r>
            <a:br>
              <a:rPr lang="en-US" sz="2000" b="1" dirty="0" smtClean="0"/>
            </a:br>
            <a:r>
              <a:rPr lang="en-US" sz="2000" b="1" dirty="0" err="1" smtClean="0"/>
              <a:t>muon</a:t>
            </a:r>
            <a:r>
              <a:rPr lang="en-US" sz="2000" b="1" dirty="0" smtClean="0"/>
              <a:t> angle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the electron angle;</a:t>
            </a:r>
          </a:p>
          <a:p>
            <a:pPr marL="742950" lvl="2" indent="-342900"/>
            <a:r>
              <a:rPr lang="en-US" sz="2000" b="1" dirty="0" smtClean="0"/>
              <a:t>Electron energy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the electron angle correlation and PID.</a:t>
            </a:r>
          </a:p>
          <a:p>
            <a:r>
              <a:rPr lang="en-US" sz="2400" b="1" dirty="0" smtClean="0"/>
              <a:t>The detector consists of:</a:t>
            </a:r>
          </a:p>
          <a:p>
            <a:pPr lvl="1"/>
            <a:r>
              <a:rPr lang="en-US" sz="2000" b="1" dirty="0" smtClean="0"/>
              <a:t>Tracking system: stations equipped with the AGILE silicon strip sensors: 400 micron thick, single sided, </a:t>
            </a:r>
            <a:br>
              <a:rPr lang="en-US" sz="2000" b="1" dirty="0" smtClean="0"/>
            </a:br>
            <a:r>
              <a:rPr lang="en-US" sz="2000" b="1" dirty="0" smtClean="0"/>
              <a:t>about 40 micron intrinsic hit resolution. </a:t>
            </a:r>
            <a:endParaRPr lang="en-US" sz="2000" b="1" dirty="0"/>
          </a:p>
          <a:p>
            <a:pPr lvl="1"/>
            <a:r>
              <a:rPr lang="en-US" sz="2000" b="1" dirty="0" smtClean="0"/>
              <a:t>Electromagnetic calorimeter: 3x3 cell matrix. </a:t>
            </a:r>
          </a:p>
          <a:p>
            <a:pPr>
              <a:buNone/>
            </a:pP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Test Beam 2018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6901" y="3942594"/>
            <a:ext cx="8880681" cy="2428544"/>
            <a:chOff x="120767" y="2333959"/>
            <a:chExt cx="8880681" cy="2428544"/>
          </a:xfrm>
        </p:grpSpPr>
        <p:grpSp>
          <p:nvGrpSpPr>
            <p:cNvPr id="33" name="Group 32"/>
            <p:cNvGrpSpPr/>
            <p:nvPr/>
          </p:nvGrpSpPr>
          <p:grpSpPr>
            <a:xfrm>
              <a:off x="120767" y="2944252"/>
              <a:ext cx="5314680" cy="1318690"/>
              <a:chOff x="21166" y="2783652"/>
              <a:chExt cx="9144000" cy="1936834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1166" y="3764902"/>
                <a:ext cx="9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7320126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59271" y="4351154"/>
                <a:ext cx="800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Target </a:t>
                </a:r>
                <a:endParaRPr lang="en-US" b="1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95625" y="3165684"/>
                <a:ext cx="158750" cy="116695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52640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136383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301076" y="3720185"/>
                <a:ext cx="76260" cy="762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118187" y="3719358"/>
                <a:ext cx="76260" cy="762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947529" y="3720555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18796" y="3152984"/>
                <a:ext cx="45719" cy="116695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963083" y="31529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945241" y="3720555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25878" y="3715582"/>
                <a:ext cx="76260" cy="762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331102" y="2783652"/>
                <a:ext cx="314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μ</a:t>
                </a:r>
                <a:endParaRPr lang="en-US" b="1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686768" y="2333959"/>
              <a:ext cx="5314680" cy="2065887"/>
              <a:chOff x="21166" y="1880636"/>
              <a:chExt cx="9144000" cy="303428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643975" y="2578120"/>
                <a:ext cx="555975" cy="2336800"/>
              </a:xfrm>
              <a:prstGeom prst="rect">
                <a:avLst/>
              </a:prstGeom>
              <a:pattFill prst="ltVert">
                <a:fgClr>
                  <a:schemeClr val="bg1">
                    <a:lumMod val="65000"/>
                  </a:schemeClr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1166" y="3758685"/>
                <a:ext cx="9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7320126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>
                <a:stCxn id="20" idx="3"/>
              </p:cNvCxnSpPr>
              <p:nvPr/>
            </p:nvCxnSpPr>
            <p:spPr>
              <a:xfrm flipV="1">
                <a:off x="2239214" y="3439786"/>
                <a:ext cx="5576123" cy="3093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20" idx="1"/>
              </p:cNvCxnSpPr>
              <p:nvPr/>
            </p:nvCxnSpPr>
            <p:spPr>
              <a:xfrm>
                <a:off x="2080464" y="3749161"/>
                <a:ext cx="6827402" cy="1421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690502" y="3004188"/>
                <a:ext cx="299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e</a:t>
                </a:r>
                <a:endParaRPr lang="en-US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0502" y="3950606"/>
                <a:ext cx="314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μ</a:t>
                </a:r>
                <a:endParaRPr lang="en-US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59271" y="4351154"/>
                <a:ext cx="800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Target </a:t>
                </a:r>
                <a:endParaRPr lang="en-US" b="1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080464" y="3165684"/>
                <a:ext cx="158750" cy="116695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34135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294726" y="3464194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36383" y="3165684"/>
                <a:ext cx="45719" cy="11669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301076" y="3813444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118187" y="3565854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118187" y="3775314"/>
                <a:ext cx="76260" cy="762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714474" y="3720555"/>
                <a:ext cx="76260" cy="762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292119" y="1880636"/>
                <a:ext cx="8143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ECAL</a:t>
                </a:r>
                <a:endParaRPr lang="en-US" sz="2400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31102" y="2783652"/>
                <a:ext cx="314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μ</a:t>
                </a:r>
                <a:endParaRPr lang="en-US" b="1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358102" y="2495886"/>
              <a:ext cx="3462075" cy="226661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817221" y="2495689"/>
              <a:ext cx="3869579" cy="226661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573857" y="2503289"/>
              <a:ext cx="1100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Module 1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99095" y="2544675"/>
              <a:ext cx="1100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Module 2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58" name="Picture 57" descr="clara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08" y="973142"/>
            <a:ext cx="3621121" cy="2637886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>
            <a:off x="1319834" y="6367462"/>
            <a:ext cx="3459119" cy="1588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539991" y="6008481"/>
            <a:ext cx="91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70 cm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627_0955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Test beam 2018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With remote control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077200" y="2387600"/>
            <a:ext cx="1032933" cy="33866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65067" y="1879600"/>
            <a:ext cx="78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beam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0722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4017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Test beam 2018: arrangements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7173"/>
            <a:ext cx="8128000" cy="58043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937000"/>
            <a:ext cx="3437467" cy="11430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3201" y="2658533"/>
            <a:ext cx="49953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4004" y="2291433"/>
            <a:ext cx="538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26341" y="5486400"/>
            <a:ext cx="2903359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Tracking station positioning</a:t>
            </a:r>
          </a:p>
          <a:p>
            <a:pPr algn="ctr"/>
            <a:r>
              <a:rPr lang="en-US" b="1" dirty="0" err="1" smtClean="0"/>
              <a:t>Δz</a:t>
            </a:r>
            <a:r>
              <a:rPr lang="en-US" b="1" dirty="0" smtClean="0"/>
              <a:t> ~ 1mm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696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02" y="2491990"/>
            <a:ext cx="7978097" cy="4152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4"/>
            <a:ext cx="8229600" cy="8006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Simulation: Test beam 2018, GEANT4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4500" y="6356350"/>
            <a:ext cx="2133600" cy="365125"/>
          </a:xfrm>
        </p:spPr>
        <p:txBody>
          <a:bodyPr/>
          <a:lstStyle/>
          <a:p>
            <a:fld id="{B0637546-E8A2-0F4A-8103-5B9B65DC1F4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0622" y="743683"/>
            <a:ext cx="7214961" cy="163121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Tracking algorithm applied.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Configuration: without T2, using the downstream boxes 2, 4 and 5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Box 3 removed since it was not working properly</a:t>
            </a:r>
          </a:p>
          <a:p>
            <a:r>
              <a:rPr lang="en-US" sz="2000" b="1" dirty="0"/>
              <a:t>150 million incoming </a:t>
            </a:r>
            <a:r>
              <a:rPr lang="en-US" sz="2000" b="1" dirty="0" err="1"/>
              <a:t>muons</a:t>
            </a:r>
            <a:r>
              <a:rPr lang="en-US" sz="2000" b="1" dirty="0"/>
              <a:t> → 5742 reconstructed events </a:t>
            </a:r>
          </a:p>
          <a:p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403" y="2154924"/>
            <a:ext cx="26142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angle_µ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angle_e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5196548" y="3050231"/>
            <a:ext cx="2713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40µm hit resolution</a:t>
            </a:r>
          </a:p>
          <a:p>
            <a:r>
              <a:rPr lang="en-US" sz="2400" b="1" dirty="0" smtClean="0"/>
              <a:t>angular ~ 0.1 </a:t>
            </a:r>
            <a:r>
              <a:rPr lang="en-US" sz="2400" b="1" dirty="0" err="1" smtClean="0"/>
              <a:t>mrad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06608" y="4191004"/>
            <a:ext cx="602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lasticity curve: beam momentum at 187 </a:t>
            </a:r>
            <a:r>
              <a:rPr lang="en-US" sz="2400" b="1" dirty="0" err="1" smtClean="0">
                <a:solidFill>
                  <a:srgbClr val="FF0000"/>
                </a:solidFill>
              </a:rPr>
              <a:t>GeV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8000" y="2645832"/>
            <a:ext cx="0" cy="35941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-127348" y="4258216"/>
            <a:ext cx="85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mrad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40934" y="6728881"/>
            <a:ext cx="680170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16507" y="6347372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12"/>
            <a:ext cx="9144000" cy="47702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36071" y="2158364"/>
            <a:ext cx="2207656" cy="107721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Signal</a:t>
            </a:r>
          </a:p>
          <a:p>
            <a:r>
              <a:rPr lang="en-US" sz="3200" b="1" dirty="0" smtClean="0">
                <a:solidFill>
                  <a:srgbClr val="68F411"/>
                </a:solidFill>
              </a:rPr>
              <a:t>Background</a:t>
            </a:r>
            <a:endParaRPr lang="en-US" sz="3200" b="1" dirty="0">
              <a:solidFill>
                <a:srgbClr val="68F4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1774" y="1117772"/>
            <a:ext cx="301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angle_µ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angle_e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71125" y="5885639"/>
            <a:ext cx="2150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8F411"/>
                </a:solidFill>
              </a:rPr>
              <a:t>Pair production </a:t>
            </a:r>
            <a:endParaRPr lang="en-US" sz="2400" b="1" dirty="0">
              <a:solidFill>
                <a:srgbClr val="68F41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54504"/>
            <a:ext cx="8229600" cy="800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Simulation: Test beam 2018, GEANT4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3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bk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" y="1531144"/>
            <a:ext cx="9144000" cy="4695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731" y="6160890"/>
            <a:ext cx="2121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8F411"/>
                </a:solidFill>
              </a:rPr>
              <a:t>Pair production </a:t>
            </a:r>
            <a:endParaRPr lang="en-US" sz="2400" dirty="0">
              <a:solidFill>
                <a:srgbClr val="68F41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2090619"/>
            <a:ext cx="2207656" cy="107721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Signal</a:t>
            </a:r>
          </a:p>
          <a:p>
            <a:r>
              <a:rPr lang="en-US" sz="3200" b="1" dirty="0" smtClean="0">
                <a:solidFill>
                  <a:srgbClr val="68F411"/>
                </a:solidFill>
              </a:rPr>
              <a:t>Background</a:t>
            </a:r>
            <a:endParaRPr lang="en-US" sz="3200" b="1" dirty="0">
              <a:solidFill>
                <a:srgbClr val="68F41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54504"/>
            <a:ext cx="8229600" cy="133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Simulation: Test beam 2018, GEANT4</a:t>
            </a:r>
          </a:p>
          <a:p>
            <a:r>
              <a:rPr lang="en-US" b="1" dirty="0">
                <a:solidFill>
                  <a:srgbClr val="FF0000"/>
                </a:solidFill>
              </a:rPr>
              <a:t>Electron candidate: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&gt; 1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6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Experiment proposed to CERN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Physics Beyond Collider Study Group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experiment </a:t>
            </a:r>
            <a:r>
              <a:rPr lang="en-US" dirty="0">
                <a:solidFill>
                  <a:srgbClr val="000000"/>
                </a:solidFill>
              </a:rPr>
              <a:t>would typically: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Enrich </a:t>
            </a:r>
            <a:r>
              <a:rPr lang="en-US" dirty="0">
                <a:solidFill>
                  <a:srgbClr val="000000"/>
                </a:solidFill>
              </a:rPr>
              <a:t>and diversify the CERN scientific </a:t>
            </a:r>
            <a:r>
              <a:rPr lang="en-US" dirty="0" smtClean="0">
                <a:solidFill>
                  <a:srgbClr val="000000"/>
                </a:solidFill>
              </a:rPr>
              <a:t>program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Exploit </a:t>
            </a:r>
            <a:r>
              <a:rPr lang="en-US" dirty="0">
                <a:solidFill>
                  <a:srgbClr val="000000"/>
                </a:solidFill>
              </a:rPr>
              <a:t>the unique opportunities offered by CERN’s accelerator complex and scientific </a:t>
            </a:r>
            <a:r>
              <a:rPr lang="en-US" dirty="0" smtClean="0">
                <a:solidFill>
                  <a:srgbClr val="000000"/>
                </a:solidFill>
              </a:rPr>
              <a:t>infrastructure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Complement </a:t>
            </a:r>
            <a:r>
              <a:rPr lang="en-US" dirty="0">
                <a:solidFill>
                  <a:srgbClr val="000000"/>
                </a:solidFill>
              </a:rPr>
              <a:t>the laboratory’s collider </a:t>
            </a:r>
            <a:r>
              <a:rPr lang="en-US" dirty="0" smtClean="0">
                <a:solidFill>
                  <a:srgbClr val="000000"/>
                </a:solidFill>
              </a:rPr>
              <a:t>program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</a:rPr>
              <a:t>LHC, HL-LHC and possible future colliders). 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The scientific findings will be collected in a report to be delivered by the end of 2018. 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document will </a:t>
            </a:r>
            <a:r>
              <a:rPr lang="en-US" dirty="0" smtClean="0">
                <a:solidFill>
                  <a:srgbClr val="000000"/>
                </a:solidFill>
              </a:rPr>
              <a:t>serve </a:t>
            </a:r>
            <a:r>
              <a:rPr lang="en-US" dirty="0">
                <a:solidFill>
                  <a:srgbClr val="000000"/>
                </a:solidFill>
              </a:rPr>
              <a:t>as input to the next update of the European Strategy for Particle Physics. 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C26E-5C4A-E14E-B250-D4F833106A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6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33" y="849326"/>
            <a:ext cx="7814967" cy="44296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71" y="5191695"/>
            <a:ext cx="5405969" cy="1563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00905" y="5304368"/>
            <a:ext cx="503764" cy="14044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23541" y="1578816"/>
            <a:ext cx="633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lasticity curve: beam momentum (187 ± 7) </a:t>
            </a:r>
            <a:r>
              <a:rPr lang="en-US" sz="2400" b="1" dirty="0" err="1" smtClean="0">
                <a:solidFill>
                  <a:srgbClr val="FF0000"/>
                </a:solidFill>
              </a:rPr>
              <a:t>GeV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4133" y="2141603"/>
            <a:ext cx="270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 with E &gt; 1 </a:t>
            </a:r>
            <a:r>
              <a:rPr lang="en-US" sz="2400" b="1" dirty="0" err="1" smtClean="0">
                <a:solidFill>
                  <a:srgbClr val="FF0000"/>
                </a:solidFill>
              </a:rPr>
              <a:t>GeV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143665" y="580824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ECAL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32" y="-5605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Data: using the Calorimeter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6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Ongoing studies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Efficiency of the selection </a:t>
            </a:r>
          </a:p>
          <a:p>
            <a:pPr lvl="1"/>
            <a:r>
              <a:rPr lang="en-US" dirty="0" smtClean="0"/>
              <a:t>χ</a:t>
            </a:r>
            <a:r>
              <a:rPr lang="en-US" baseline="30000" dirty="0" smtClean="0"/>
              <a:t>2 </a:t>
            </a:r>
            <a:r>
              <a:rPr lang="en-US" dirty="0" smtClean="0"/>
              <a:t> </a:t>
            </a:r>
            <a:r>
              <a:rPr lang="en-US" dirty="0"/>
              <a:t>of the </a:t>
            </a:r>
            <a:r>
              <a:rPr lang="en-US" dirty="0" smtClean="0"/>
              <a:t>tracks</a:t>
            </a:r>
          </a:p>
          <a:p>
            <a:pPr lvl="1"/>
            <a:r>
              <a:rPr lang="en-US" dirty="0" err="1" smtClean="0"/>
              <a:t>Coplanarity</a:t>
            </a:r>
            <a:r>
              <a:rPr lang="en-US" dirty="0" smtClean="0"/>
              <a:t> of the three direction vectors.</a:t>
            </a:r>
          </a:p>
          <a:p>
            <a:pPr lvl="1"/>
            <a:r>
              <a:rPr lang="en-US" dirty="0" smtClean="0"/>
              <a:t>Elasticity: d= d(</a:t>
            </a:r>
            <a:r>
              <a:rPr lang="en-US" dirty="0" err="1" smtClean="0"/>
              <a:t>P,γ</a:t>
            </a:r>
            <a:r>
              <a:rPr lang="en-US" dirty="0" smtClean="0"/>
              <a:t>) of the angles from the </a:t>
            </a:r>
            <a:r>
              <a:rPr lang="en-US" dirty="0" err="1" smtClean="0"/>
              <a:t>elasticit</a:t>
            </a:r>
            <a:r>
              <a:rPr lang="en-US" dirty="0" smtClean="0"/>
              <a:t> curve. Not used yet.</a:t>
            </a:r>
          </a:p>
          <a:p>
            <a:pPr lvl="1"/>
            <a:r>
              <a:rPr lang="en-US" dirty="0" smtClean="0"/>
              <a:t>Common vertex constraint at the target of the tracks (</a:t>
            </a:r>
            <a:r>
              <a:rPr lang="en-US" dirty="0" err="1" smtClean="0"/>
              <a:t>muon</a:t>
            </a:r>
            <a:r>
              <a:rPr lang="en-US" dirty="0" smtClean="0"/>
              <a:t> in, </a:t>
            </a:r>
            <a:r>
              <a:rPr lang="en-US" dirty="0" err="1" smtClean="0"/>
              <a:t>muon</a:t>
            </a:r>
            <a:r>
              <a:rPr lang="en-US" dirty="0" smtClean="0"/>
              <a:t> out, electron candidate)</a:t>
            </a:r>
          </a:p>
          <a:p>
            <a:pPr lvl="1"/>
            <a:r>
              <a:rPr lang="en-US" dirty="0" smtClean="0"/>
              <a:t>Energy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4"/>
            <a:ext cx="8229600" cy="1604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Effect of the resolution: GEANT4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UA9 resolution 7μm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3503" y="1816262"/>
            <a:ext cx="2006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angle_µ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angle_e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5311"/>
            <a:ext cx="8160830" cy="4571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7898" y="1972900"/>
            <a:ext cx="26142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angle_µ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angle_e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822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 descr="bk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19238"/>
            <a:ext cx="8426158" cy="434181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4504"/>
            <a:ext cx="8229600" cy="1604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Effect of the resolution: GEANT4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UA9 resolution 7μm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6071" y="2158364"/>
            <a:ext cx="2207656" cy="107721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Signal</a:t>
            </a:r>
          </a:p>
          <a:p>
            <a:r>
              <a:rPr lang="en-US" sz="3200" b="1" dirty="0" smtClean="0">
                <a:solidFill>
                  <a:srgbClr val="68F411"/>
                </a:solidFill>
              </a:rPr>
              <a:t>Background</a:t>
            </a:r>
            <a:endParaRPr lang="en-US" sz="3200" b="1" dirty="0">
              <a:solidFill>
                <a:srgbClr val="68F4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6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bkg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1" y="1964267"/>
            <a:ext cx="8334589" cy="4235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1671" y="2159679"/>
            <a:ext cx="2207656" cy="107721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Signal</a:t>
            </a:r>
          </a:p>
          <a:p>
            <a:r>
              <a:rPr lang="en-US" sz="3200" b="1" dirty="0" smtClean="0">
                <a:solidFill>
                  <a:srgbClr val="68F411"/>
                </a:solidFill>
              </a:rPr>
              <a:t>Background</a:t>
            </a:r>
            <a:endParaRPr lang="en-US" sz="3200" b="1" dirty="0">
              <a:solidFill>
                <a:srgbClr val="68F41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4504"/>
            <a:ext cx="8229600" cy="19097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Effect of the resolution: GEANT4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UA9 resolution 7μm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 &gt; 1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0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Suitable sensors and ASICs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5121275"/>
          </a:xfrm>
        </p:spPr>
        <p:txBody>
          <a:bodyPr>
            <a:normAutofit/>
          </a:bodyPr>
          <a:lstStyle/>
          <a:p>
            <a:r>
              <a:rPr lang="en-US" b="1" dirty="0" smtClean="0"/>
              <a:t>Requirements:</a:t>
            </a:r>
          </a:p>
          <a:p>
            <a:pPr lvl="1"/>
            <a:r>
              <a:rPr lang="en-US" b="1" dirty="0" smtClean="0"/>
              <a:t>Dimensions: 10 cm × 10 cm</a:t>
            </a:r>
          </a:p>
          <a:p>
            <a:pPr lvl="1"/>
            <a:r>
              <a:rPr lang="en-US" b="1" dirty="0" smtClean="0"/>
              <a:t>Single hit resolution: r ≤ 10 </a:t>
            </a:r>
            <a:r>
              <a:rPr lang="en-US" b="1" dirty="0" err="1" smtClean="0"/>
              <a:t>μm</a:t>
            </a:r>
            <a:endParaRPr lang="en-US" b="1" dirty="0" smtClean="0"/>
          </a:p>
          <a:p>
            <a:pPr lvl="1"/>
            <a:r>
              <a:rPr lang="en-US" b="1" dirty="0" smtClean="0"/>
              <a:t>Fast timing (25 ns). </a:t>
            </a:r>
          </a:p>
          <a:p>
            <a:pPr lvl="1"/>
            <a:r>
              <a:rPr lang="en-US" b="1" dirty="0" smtClean="0"/>
              <a:t>Minimal thickness: d </a:t>
            </a:r>
            <a:r>
              <a:rPr lang="en-US" b="1" dirty="0"/>
              <a:t>≤ </a:t>
            </a:r>
            <a:r>
              <a:rPr lang="en-US" b="1" dirty="0" smtClean="0"/>
              <a:t>300 </a:t>
            </a:r>
            <a:r>
              <a:rPr lang="en-US" b="1" dirty="0" err="1"/>
              <a:t>μm</a:t>
            </a:r>
            <a:endParaRPr lang="en-US" b="1" dirty="0"/>
          </a:p>
          <a:p>
            <a:r>
              <a:rPr lang="en-US" b="1" dirty="0" smtClean="0"/>
              <a:t>Possible implementation:</a:t>
            </a:r>
          </a:p>
          <a:p>
            <a:pPr lvl="1"/>
            <a:r>
              <a:rPr lang="en-US" b="1" dirty="0" smtClean="0"/>
              <a:t>strip </a:t>
            </a:r>
            <a:r>
              <a:rPr lang="en-US" b="1" dirty="0"/>
              <a:t>pitch </a:t>
            </a:r>
            <a:r>
              <a:rPr lang="en-US" b="1" dirty="0" smtClean="0"/>
              <a:t>p ≤ 50μm and floating electrodes charge sharing to get a resolution better than the geometrical </a:t>
            </a:r>
            <a:r>
              <a:rPr lang="en-US" b="1" dirty="0" err="1" smtClean="0"/>
              <a:t>σ</a:t>
            </a:r>
            <a:r>
              <a:rPr lang="en-US" b="1" dirty="0" smtClean="0"/>
              <a:t>=p/</a:t>
            </a:r>
            <a:r>
              <a:rPr lang="en-US" b="1" dirty="0" err="1" smtClean="0"/>
              <a:t>sqrt</a:t>
            </a:r>
            <a:r>
              <a:rPr lang="en-US" b="1" dirty="0" smtClean="0"/>
              <a:t>(12), depending on S/N</a:t>
            </a:r>
          </a:p>
          <a:p>
            <a:pPr lvl="1"/>
            <a:r>
              <a:rPr lang="en-US" b="1" dirty="0" smtClean="0"/>
              <a:t>1028 channel hybrid per sensor single sided</a:t>
            </a:r>
          </a:p>
          <a:p>
            <a:pPr lvl="1"/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CBC3 based CMS detector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2900"/>
            <a:ext cx="81788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9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CBC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25600"/>
            <a:ext cx="8089900" cy="462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CMS CBC ASIC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b="2053"/>
          <a:stretch/>
        </p:blipFill>
        <p:spPr bwMode="auto">
          <a:xfrm>
            <a:off x="1634873" y="1417638"/>
            <a:ext cx="5936615" cy="5029200"/>
          </a:xfrm>
          <a:prstGeom prst="rect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9048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406400"/>
            <a:ext cx="8864600" cy="6045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Trigger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700" y="966272"/>
            <a:ext cx="549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3704" y="5733534"/>
            <a:ext cx="990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/>
              <a:t>z (mm)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00300" y="1154877"/>
            <a:ext cx="6286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Trigger: at least two hits per each detector in a module</a:t>
            </a:r>
          </a:p>
          <a:p>
            <a:r>
              <a:rPr lang="en-US" dirty="0"/>
              <a:t>For a detector of 30 modules the number of triggers generated by 2.e+5 </a:t>
            </a:r>
            <a:r>
              <a:rPr lang="en-US" dirty="0" err="1"/>
              <a:t>muons</a:t>
            </a:r>
            <a:r>
              <a:rPr lang="en-US" dirty="0"/>
              <a:t> going through are are 39180.</a:t>
            </a:r>
          </a:p>
          <a:p>
            <a:r>
              <a:rPr lang="en-US" dirty="0"/>
              <a:t>The estimated trigger rate is: 39180/2e+5*70 = 13.7 MHz </a:t>
            </a:r>
          </a:p>
          <a:p>
            <a:r>
              <a:rPr lang="en-US" dirty="0"/>
              <a:t>The CBC3 sustainable trigger rate is 750 kHz.</a:t>
            </a:r>
          </a:p>
          <a:p>
            <a:r>
              <a:rPr lang="en-US" dirty="0"/>
              <a:t>Unlikely we can determine event signatures to trigger the whole detector at 750 kHz.</a:t>
            </a:r>
          </a:p>
        </p:txBody>
      </p:sp>
    </p:spTree>
    <p:extLst>
      <p:ext uri="{BB962C8B-B14F-4D97-AF65-F5344CB8AC3E}">
        <p14:creationId xmlns:p14="http://schemas.microsoft.com/office/powerpoint/2010/main" val="44448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541" y="104774"/>
            <a:ext cx="8229600" cy="11281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g-2 anomaly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Summary of the present status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3914" y="1493540"/>
            <a:ext cx="8339725" cy="485737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E821 experiment at </a:t>
            </a:r>
            <a:r>
              <a:rPr lang="en-US" sz="2400" dirty="0" smtClean="0">
                <a:solidFill>
                  <a:srgbClr val="000000"/>
                </a:solidFill>
              </a:rPr>
              <a:t>BNL: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is-IS" sz="2400" b="1" dirty="0" smtClean="0">
                <a:solidFill>
                  <a:srgbClr val="000000"/>
                </a:solidFill>
              </a:rPr>
              <a:t>a</a:t>
            </a:r>
            <a:r>
              <a:rPr lang="is-IS" sz="2400" b="1" baseline="-25000" dirty="0" smtClean="0">
                <a:solidFill>
                  <a:srgbClr val="000000"/>
                </a:solidFill>
              </a:rPr>
              <a:t>μ</a:t>
            </a:r>
            <a:r>
              <a:rPr lang="is-IS" sz="2400" b="1" baseline="30000" dirty="0" smtClean="0">
                <a:solidFill>
                  <a:srgbClr val="000000"/>
                </a:solidFill>
              </a:rPr>
              <a:t>E821</a:t>
            </a:r>
            <a:r>
              <a:rPr lang="is-IS" sz="2400" b="1" dirty="0" smtClean="0">
                <a:solidFill>
                  <a:srgbClr val="000000"/>
                </a:solidFill>
              </a:rPr>
              <a:t> </a:t>
            </a:r>
            <a:r>
              <a:rPr lang="is-IS" sz="2400" b="1" dirty="0">
                <a:solidFill>
                  <a:srgbClr val="000000"/>
                </a:solidFill>
              </a:rPr>
              <a:t>= (11659208.9 ± 6.3)×10</a:t>
            </a:r>
            <a:r>
              <a:rPr lang="is-IS" sz="2400" b="1" baseline="30000" dirty="0">
                <a:solidFill>
                  <a:srgbClr val="000000"/>
                </a:solidFill>
              </a:rPr>
              <a:t>-10 </a:t>
            </a:r>
            <a:r>
              <a:rPr lang="is-IS" sz="2400" dirty="0">
                <a:solidFill>
                  <a:srgbClr val="000000"/>
                </a:solidFill>
              </a:rPr>
              <a:t>[0.54 ppm</a:t>
            </a:r>
            <a:r>
              <a:rPr lang="is-IS" sz="2400" dirty="0" smtClean="0">
                <a:solidFill>
                  <a:srgbClr val="000000"/>
                </a:solidFill>
              </a:rPr>
              <a:t>]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The SM prediction: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l-GR" sz="2400" b="1" dirty="0" smtClean="0">
                <a:solidFill>
                  <a:srgbClr val="000000"/>
                </a:solidFill>
              </a:rPr>
              <a:t>a</a:t>
            </a:r>
            <a:r>
              <a:rPr lang="el-GR" sz="2400" b="1" baseline="-25000" dirty="0" smtClean="0">
                <a:solidFill>
                  <a:srgbClr val="000000"/>
                </a:solidFill>
              </a:rPr>
              <a:t>μ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SM</a:t>
            </a:r>
            <a:r>
              <a:rPr lang="en-US" sz="2400" b="1" dirty="0" smtClean="0">
                <a:solidFill>
                  <a:srgbClr val="000000"/>
                </a:solidFill>
              </a:rPr>
              <a:t> =(11659180.2 </a:t>
            </a:r>
            <a:r>
              <a:rPr lang="is-IS" sz="2400" b="1" dirty="0" smtClean="0">
                <a:solidFill>
                  <a:srgbClr val="000000"/>
                </a:solidFill>
              </a:rPr>
              <a:t>± </a:t>
            </a:r>
            <a:r>
              <a:rPr lang="en-US" sz="2400" b="1" dirty="0" smtClean="0">
                <a:solidFill>
                  <a:srgbClr val="000000"/>
                </a:solidFill>
              </a:rPr>
              <a:t>4.9)</a:t>
            </a:r>
            <a:r>
              <a:rPr lang="is-IS" sz="2400" b="1" dirty="0" smtClean="0">
                <a:solidFill>
                  <a:srgbClr val="000000"/>
                </a:solidFill>
              </a:rPr>
              <a:t>×10</a:t>
            </a:r>
            <a:r>
              <a:rPr lang="is-IS" sz="2400" b="1" baseline="30000" dirty="0">
                <a:solidFill>
                  <a:srgbClr val="000000"/>
                </a:solidFill>
              </a:rPr>
              <a:t>-10 </a:t>
            </a:r>
            <a:r>
              <a:rPr lang="is-IS" sz="2400" dirty="0">
                <a:solidFill>
                  <a:srgbClr val="000000"/>
                </a:solidFill>
              </a:rPr>
              <a:t>[</a:t>
            </a:r>
            <a:r>
              <a:rPr lang="is-IS" sz="2400" dirty="0" smtClean="0">
                <a:solidFill>
                  <a:srgbClr val="000000"/>
                </a:solidFill>
              </a:rPr>
              <a:t>0.42 </a:t>
            </a:r>
            <a:r>
              <a:rPr lang="is-IS" sz="2400" dirty="0">
                <a:solidFill>
                  <a:srgbClr val="000000"/>
                </a:solidFill>
              </a:rPr>
              <a:t>ppm</a:t>
            </a:r>
            <a:r>
              <a:rPr lang="is-IS" sz="2400" dirty="0" smtClean="0">
                <a:solidFill>
                  <a:srgbClr val="000000"/>
                </a:solidFill>
              </a:rPr>
              <a:t>]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3.5σ discrepancy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2400" dirty="0" smtClean="0">
                <a:solidFill>
                  <a:srgbClr val="000000"/>
                </a:solidFill>
              </a:rPr>
              <a:t>	</a:t>
            </a:r>
            <a:r>
              <a:rPr lang="is-IS" sz="2400" b="1" dirty="0" smtClean="0">
                <a:solidFill>
                  <a:srgbClr val="000000"/>
                </a:solidFill>
              </a:rPr>
              <a:t>a</a:t>
            </a:r>
            <a:r>
              <a:rPr lang="is-IS" sz="2400" b="1" baseline="-25000" dirty="0" smtClean="0">
                <a:solidFill>
                  <a:srgbClr val="000000"/>
                </a:solidFill>
              </a:rPr>
              <a:t>μ</a:t>
            </a:r>
            <a:r>
              <a:rPr lang="is-IS" sz="2400" b="1" baseline="30000" dirty="0" smtClean="0">
                <a:solidFill>
                  <a:srgbClr val="000000"/>
                </a:solidFill>
              </a:rPr>
              <a:t>E821</a:t>
            </a:r>
            <a:r>
              <a:rPr lang="is-IS" sz="2400" b="1" dirty="0" smtClean="0">
                <a:solidFill>
                  <a:srgbClr val="000000"/>
                </a:solidFill>
              </a:rPr>
              <a:t> - </a:t>
            </a:r>
            <a:r>
              <a:rPr lang="el-GR" sz="2400" b="1" dirty="0">
                <a:solidFill>
                  <a:srgbClr val="000000"/>
                </a:solidFill>
              </a:rPr>
              <a:t>a</a:t>
            </a:r>
            <a:r>
              <a:rPr lang="el-GR" sz="2400" b="1" baseline="-25000" dirty="0">
                <a:solidFill>
                  <a:srgbClr val="000000"/>
                </a:solidFill>
              </a:rPr>
              <a:t>μ</a:t>
            </a:r>
            <a:r>
              <a:rPr lang="en-US" sz="2400" b="1" baseline="30000" dirty="0">
                <a:solidFill>
                  <a:srgbClr val="000000"/>
                </a:solidFill>
              </a:rPr>
              <a:t>SM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= (28 </a:t>
            </a:r>
            <a:r>
              <a:rPr lang="is-IS" sz="2400" b="1" dirty="0" smtClean="0">
                <a:solidFill>
                  <a:srgbClr val="000000"/>
                </a:solidFill>
              </a:rPr>
              <a:t>± 8 )×</a:t>
            </a:r>
            <a:r>
              <a:rPr lang="is-IS" sz="2400" b="1" dirty="0">
                <a:solidFill>
                  <a:srgbClr val="000000"/>
                </a:solidFill>
              </a:rPr>
              <a:t>10</a:t>
            </a:r>
            <a:r>
              <a:rPr lang="is-IS" sz="2400" b="1" baseline="30000" dirty="0">
                <a:solidFill>
                  <a:srgbClr val="000000"/>
                </a:solidFill>
              </a:rPr>
              <a:t>-10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Significance is limited by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Experimental </a:t>
            </a:r>
            <a:r>
              <a:rPr lang="en-US" sz="2000" dirty="0" smtClean="0">
                <a:solidFill>
                  <a:srgbClr val="000000"/>
                </a:solidFill>
              </a:rPr>
              <a:t>uncertainty: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New </a:t>
            </a:r>
            <a:r>
              <a:rPr lang="en-US" sz="2000" dirty="0">
                <a:solidFill>
                  <a:srgbClr val="000000"/>
                </a:solidFill>
              </a:rPr>
              <a:t>experiments </a:t>
            </a:r>
            <a:r>
              <a:rPr lang="en-US" sz="2000" dirty="0" smtClean="0">
                <a:solidFill>
                  <a:srgbClr val="000000"/>
                </a:solidFill>
              </a:rPr>
              <a:t>planned at </a:t>
            </a:r>
            <a:r>
              <a:rPr lang="en-US" sz="2000" dirty="0">
                <a:solidFill>
                  <a:srgbClr val="000000"/>
                </a:solidFill>
              </a:rPr>
              <a:t>FNAL </a:t>
            </a:r>
            <a:r>
              <a:rPr lang="cs-CZ" sz="2000" dirty="0" smtClean="0">
                <a:solidFill>
                  <a:srgbClr val="000000"/>
                </a:solidFill>
              </a:rPr>
              <a:t>E989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dirty="0">
                <a:solidFill>
                  <a:srgbClr val="000000"/>
                </a:solidFill>
              </a:rPr>
              <a:t>J-</a:t>
            </a:r>
            <a:r>
              <a:rPr lang="en-US" sz="2000" dirty="0" smtClean="0">
                <a:solidFill>
                  <a:srgbClr val="000000"/>
                </a:solidFill>
              </a:rPr>
              <a:t>PARC,  aiming to improve the precision x4. 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Theoretical uncertainty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Theoretical precision is limited </a:t>
            </a:r>
            <a:r>
              <a:rPr lang="en-US" sz="2000" dirty="0">
                <a:solidFill>
                  <a:srgbClr val="000000"/>
                </a:solidFill>
              </a:rPr>
              <a:t>by </a:t>
            </a:r>
            <a:r>
              <a:rPr lang="en-US" sz="2000" dirty="0" smtClean="0">
                <a:solidFill>
                  <a:srgbClr val="000000"/>
                </a:solidFill>
              </a:rPr>
              <a:t>low energy </a:t>
            </a:r>
            <a:r>
              <a:rPr lang="en-US" sz="2000" b="1" dirty="0" err="1" smtClean="0">
                <a:solidFill>
                  <a:srgbClr val="000000"/>
                </a:solidFill>
              </a:rPr>
              <a:t>hadronic</a:t>
            </a:r>
            <a:r>
              <a:rPr lang="en-US" sz="2000" b="1" dirty="0" smtClean="0">
                <a:solidFill>
                  <a:srgbClr val="000000"/>
                </a:solidFill>
              </a:rPr>
              <a:t> effects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br>
              <a:rPr lang="en-US" sz="2000" dirty="0" smtClean="0">
                <a:solidFill>
                  <a:srgbClr val="000000"/>
                </a:solidFill>
              </a:rPr>
            </a:b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80039" y="6356349"/>
            <a:ext cx="2133600" cy="365125"/>
          </a:xfrm>
        </p:spPr>
        <p:txBody>
          <a:bodyPr/>
          <a:lstStyle/>
          <a:p>
            <a:fld id="{ADB56F02-7E78-8542-B44B-53C4A2276A6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0541" y="5454650"/>
            <a:ext cx="240841" cy="292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NLO studies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86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Plans for 2019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717"/>
            <a:ext cx="8229600" cy="485563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Evaluate the effectiveness of the CMS solution</a:t>
            </a:r>
          </a:p>
          <a:p>
            <a:r>
              <a:rPr lang="en-US" sz="2800" b="1" dirty="0" smtClean="0"/>
              <a:t>Evaluate alternative matching </a:t>
            </a:r>
            <a:r>
              <a:rPr lang="en-US" sz="2800" b="1" dirty="0" smtClean="0"/>
              <a:t>sensors and ASIC</a:t>
            </a:r>
          </a:p>
          <a:p>
            <a:r>
              <a:rPr lang="en-US" sz="2800" b="1" dirty="0" smtClean="0"/>
              <a:t>Design </a:t>
            </a:r>
            <a:r>
              <a:rPr lang="en-US" sz="2800" b="1" dirty="0" smtClean="0"/>
              <a:t>the readout electronics and DAQ</a:t>
            </a:r>
          </a:p>
          <a:p>
            <a:r>
              <a:rPr lang="en-US" sz="2800" b="1" dirty="0" smtClean="0"/>
              <a:t>Define the </a:t>
            </a:r>
            <a:r>
              <a:rPr lang="en-US" sz="2800" b="1" dirty="0"/>
              <a:t>m</a:t>
            </a:r>
            <a:r>
              <a:rPr lang="en-US" sz="2800" b="1" dirty="0" smtClean="0"/>
              <a:t>echanics support to get ~</a:t>
            </a:r>
            <a:r>
              <a:rPr lang="en-US" sz="2800" b="1" dirty="0"/>
              <a:t>10 </a:t>
            </a:r>
            <a:r>
              <a:rPr lang="en-US" sz="2800" b="1" dirty="0" err="1"/>
              <a:t>μm</a:t>
            </a:r>
            <a:r>
              <a:rPr lang="en-US" sz="2800" b="1" dirty="0"/>
              <a:t> </a:t>
            </a:r>
            <a:r>
              <a:rPr lang="en-US" sz="2800" b="1" dirty="0" smtClean="0"/>
              <a:t>longitudinal precision</a:t>
            </a:r>
          </a:p>
          <a:p>
            <a:r>
              <a:rPr lang="en-US" sz="2800" b="1" dirty="0" smtClean="0"/>
              <a:t>Study </a:t>
            </a:r>
            <a:r>
              <a:rPr lang="en-US" sz="2800" b="1" dirty="0" smtClean="0"/>
              <a:t>how to measure the energy, or the momentum, of the electron candidates.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Plans for 2019 (2)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370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Develop a detailed MC description of the detector:</a:t>
            </a:r>
          </a:p>
          <a:p>
            <a:pPr lvl="1"/>
            <a:r>
              <a:rPr lang="en-US" b="1" dirty="0" smtClean="0"/>
              <a:t>Needed to perform detailed feasibility studies.</a:t>
            </a:r>
          </a:p>
          <a:p>
            <a:pPr lvl="1"/>
            <a:r>
              <a:rPr lang="en-US" b="1" dirty="0" smtClean="0"/>
              <a:t>Correct for MSC effects, account for detector’s efficiency and selection cuts.</a:t>
            </a:r>
          </a:p>
          <a:p>
            <a:r>
              <a:rPr lang="en-US" b="1" dirty="0" smtClean="0"/>
              <a:t>Measuring the running of </a:t>
            </a:r>
            <a:r>
              <a:rPr lang="en-US" b="1" dirty="0"/>
              <a:t>α = α </a:t>
            </a:r>
            <a:r>
              <a:rPr lang="en-US" b="1" dirty="0" smtClean="0"/>
              <a:t>(q</a:t>
            </a:r>
            <a:r>
              <a:rPr lang="en-US" b="1" baseline="30000" dirty="0" smtClean="0"/>
              <a:t>2</a:t>
            </a:r>
            <a:r>
              <a:rPr lang="en-US" b="1" dirty="0" smtClean="0"/>
              <a:t>) with simulated data:</a:t>
            </a:r>
          </a:p>
          <a:p>
            <a:pPr lvl="1"/>
            <a:r>
              <a:rPr lang="en-US" b="1" dirty="0" smtClean="0"/>
              <a:t>LO based feasibility studies are ongoing</a:t>
            </a:r>
          </a:p>
          <a:p>
            <a:pPr lvl="1"/>
            <a:r>
              <a:rPr lang="en-US" b="1" dirty="0" smtClean="0"/>
              <a:t>NLO</a:t>
            </a:r>
            <a:r>
              <a:rPr lang="en-US" b="1" dirty="0"/>
              <a:t> </a:t>
            </a:r>
            <a:r>
              <a:rPr lang="en-US" b="1" dirty="0" smtClean="0"/>
              <a:t>simulations and related studies just started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6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Plans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2019</a:t>
            </a:r>
            <a:endParaRPr lang="en-US" dirty="0" smtClean="0"/>
          </a:p>
          <a:p>
            <a:pPr lvl="1"/>
            <a:r>
              <a:rPr lang="en-US" dirty="0" smtClean="0"/>
              <a:t>Detector optimization </a:t>
            </a:r>
          </a:p>
          <a:p>
            <a:pPr lvl="1"/>
            <a:r>
              <a:rPr lang="en-US" dirty="0" smtClean="0"/>
              <a:t>Work to the </a:t>
            </a:r>
            <a:r>
              <a:rPr lang="en-US" dirty="0" err="1" smtClean="0"/>
              <a:t>LoI</a:t>
            </a:r>
            <a:endParaRPr lang="en-US" dirty="0" smtClean="0"/>
          </a:p>
          <a:p>
            <a:r>
              <a:rPr lang="en-US" dirty="0" smtClean="0"/>
              <a:t>2020</a:t>
            </a:r>
          </a:p>
          <a:p>
            <a:pPr lvl="1"/>
            <a:r>
              <a:rPr lang="en-US" dirty="0" smtClean="0"/>
              <a:t>Detector construction and installation</a:t>
            </a:r>
          </a:p>
          <a:p>
            <a:r>
              <a:rPr lang="en-US" dirty="0" smtClean="0"/>
              <a:t>2012 </a:t>
            </a:r>
          </a:p>
          <a:p>
            <a:pPr lvl="1"/>
            <a:r>
              <a:rPr lang="en-US" dirty="0" smtClean="0"/>
              <a:t>Data </a:t>
            </a:r>
            <a:r>
              <a:rPr lang="en-US" dirty="0" smtClean="0"/>
              <a:t>taking </a:t>
            </a:r>
            <a:r>
              <a:rPr lang="en-US" dirty="0" smtClean="0"/>
              <a:t>for feasibility studies</a:t>
            </a:r>
            <a:endParaRPr lang="en-US" dirty="0" smtClean="0"/>
          </a:p>
          <a:p>
            <a:r>
              <a:rPr lang="en-US" dirty="0" smtClean="0"/>
              <a:t>2022 </a:t>
            </a:r>
            <a:r>
              <a:rPr lang="mr-IN" dirty="0" smtClean="0"/>
              <a:t>–</a:t>
            </a:r>
            <a:r>
              <a:rPr lang="en-US" dirty="0" smtClean="0"/>
              <a:t> 2023  </a:t>
            </a:r>
            <a:endParaRPr lang="en-US" dirty="0" smtClean="0"/>
          </a:p>
          <a:p>
            <a:pPr lvl="1"/>
            <a:r>
              <a:rPr lang="en-US" dirty="0" smtClean="0"/>
              <a:t>Reach </a:t>
            </a:r>
            <a:r>
              <a:rPr lang="en-US" dirty="0" smtClean="0"/>
              <a:t>a relative precision </a:t>
            </a:r>
            <a:r>
              <a:rPr lang="el-GR" b="1" dirty="0"/>
              <a:t>a</a:t>
            </a:r>
            <a:r>
              <a:rPr lang="el-GR" b="1" baseline="-25000" dirty="0"/>
              <a:t>μ</a:t>
            </a:r>
            <a:r>
              <a:rPr lang="en-US" b="1" baseline="30000" dirty="0"/>
              <a:t>HLO</a:t>
            </a:r>
            <a:r>
              <a:rPr lang="en-US" dirty="0" smtClean="0"/>
              <a:t> of 1%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C26E-5C4A-E14E-B250-D4F833106AB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6_PBC-Workshop-CRembs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64"/>
            <a:ext cx="9144000" cy="64616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C26E-5C4A-E14E-B250-D4F833106AB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3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Possible location </a:t>
            </a:r>
            <a:r>
              <a:rPr lang="en-US" b="1" dirty="0" smtClean="0">
                <a:solidFill>
                  <a:srgbClr val="FF0000"/>
                </a:solidFill>
              </a:rPr>
              <a:t>at </a:t>
            </a:r>
            <a:r>
              <a:rPr lang="en-US" b="1" dirty="0">
                <a:solidFill>
                  <a:srgbClr val="FF0000"/>
                </a:solidFill>
              </a:rPr>
              <a:t>CERN M2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3515"/>
            <a:ext cx="8686800" cy="682086"/>
          </a:xfrm>
        </p:spPr>
        <p:txBody>
          <a:bodyPr/>
          <a:lstStyle/>
          <a:p>
            <a:r>
              <a:rPr lang="en-US" dirty="0" smtClean="0"/>
              <a:t>Between BSM and COMPASS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5601"/>
            <a:ext cx="7772400" cy="4384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5745" y="6010032"/>
            <a:ext cx="3179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Magnon</a:t>
            </a:r>
            <a:r>
              <a:rPr lang="en-US" dirty="0"/>
              <a:t> &amp; C. Valle document </a:t>
            </a:r>
          </a:p>
        </p:txBody>
      </p:sp>
    </p:spTree>
    <p:extLst>
      <p:ext uri="{BB962C8B-B14F-4D97-AF65-F5344CB8AC3E}">
        <p14:creationId xmlns:p14="http://schemas.microsoft.com/office/powerpoint/2010/main" val="256778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Progresses in the theory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01" r="501"/>
          <a:stretch>
            <a:fillRect/>
          </a:stretch>
        </p:blipFill>
        <p:spPr>
          <a:xfrm>
            <a:off x="355600" y="1295400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722642" y="1444639"/>
            <a:ext cx="9060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NLO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8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Analysis Workflow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684338"/>
            <a:ext cx="7239000" cy="41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Progresses in the theory (2)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01849"/>
            <a:ext cx="8229600" cy="1814452"/>
          </a:xfrm>
        </p:spPr>
        <p:txBody>
          <a:bodyPr/>
          <a:lstStyle/>
          <a:p>
            <a:r>
              <a:rPr lang="en-US" dirty="0" smtClean="0"/>
              <a:t>New classes of high-order NNLO diagrams recently calculated for the first time.</a:t>
            </a:r>
          </a:p>
          <a:p>
            <a:r>
              <a:rPr lang="en-US" dirty="0" smtClean="0"/>
              <a:t>“</a:t>
            </a:r>
            <a:r>
              <a:rPr lang="en-US" b="1" dirty="0" smtClean="0"/>
              <a:t>No show stopper</a:t>
            </a:r>
            <a:r>
              <a:rPr lang="en-US" dirty="0" smtClean="0"/>
              <a:t>”.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806700"/>
            <a:ext cx="4102100" cy="3076575"/>
          </a:xfrm>
          <a:prstGeom prst="rect">
            <a:avLst/>
          </a:prstGeom>
        </p:spPr>
      </p:pic>
      <p:pic>
        <p:nvPicPr>
          <p:cNvPr id="6" name="Picture 5" descr="20180913_1036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79776"/>
            <a:ext cx="4588932" cy="3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0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Fitting for α = α(t)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cross-section LO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300"/>
            <a:ext cx="9144000" cy="43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4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Hadronic</a:t>
            </a:r>
            <a:r>
              <a:rPr lang="en-US" b="1" dirty="0" smtClean="0">
                <a:solidFill>
                  <a:srgbClr val="FF0000"/>
                </a:solidFill>
              </a:rPr>
              <a:t> Leading Order Contribution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1767" y="3173934"/>
            <a:ext cx="380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/>
              <a:t>a</a:t>
            </a:r>
            <a:r>
              <a:rPr lang="el-GR" sz="2800" b="1" baseline="-25000" dirty="0" smtClean="0"/>
              <a:t>μ</a:t>
            </a:r>
            <a:r>
              <a:rPr lang="en-US" sz="2800" b="1" baseline="30000" dirty="0" smtClean="0"/>
              <a:t>HLO</a:t>
            </a:r>
            <a:r>
              <a:rPr lang="en-US" sz="2800" b="1" dirty="0" smtClean="0"/>
              <a:t> = </a:t>
            </a:r>
            <a:r>
              <a:rPr lang="cs-CZ" sz="2800" b="1" dirty="0"/>
              <a:t>(692.3±4.2</a:t>
            </a:r>
            <a:r>
              <a:rPr lang="cs-CZ" sz="2800" b="1" dirty="0" smtClean="0"/>
              <a:t>)</a:t>
            </a:r>
            <a:r>
              <a:rPr lang="is-IS" sz="2800" b="1" dirty="0" smtClean="0"/>
              <a:t>×</a:t>
            </a:r>
            <a:r>
              <a:rPr lang="cs-CZ" sz="2800" b="1" dirty="0" smtClean="0"/>
              <a:t>10</a:t>
            </a:r>
            <a:r>
              <a:rPr lang="cs-CZ" sz="2800" b="1" baseline="30000" dirty="0"/>
              <a:t>-10</a:t>
            </a:r>
            <a:r>
              <a:rPr lang="en-US" sz="2800" b="1" dirty="0" smtClean="0"/>
              <a:t>  </a:t>
            </a:r>
            <a:r>
              <a:rPr lang="en-US" sz="2800" b="1" baseline="30000" dirty="0" smtClean="0"/>
              <a:t>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492900" y="3762542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0000"/>
                </a:solidFill>
              </a:rPr>
              <a:t>δ</a:t>
            </a:r>
            <a:r>
              <a:rPr lang="el-GR" sz="2800" b="1" dirty="0">
                <a:solidFill>
                  <a:srgbClr val="000000"/>
                </a:solidFill>
              </a:rPr>
              <a:t>a</a:t>
            </a:r>
            <a:r>
              <a:rPr lang="el-GR" sz="2800" b="1" baseline="-25000" dirty="0">
                <a:solidFill>
                  <a:srgbClr val="000000"/>
                </a:solidFill>
              </a:rPr>
              <a:t>μ</a:t>
            </a:r>
            <a:r>
              <a:rPr lang="en-US" sz="2800" b="1" baseline="30000" dirty="0">
                <a:solidFill>
                  <a:srgbClr val="000000"/>
                </a:solidFill>
              </a:rPr>
              <a:t>HLO</a:t>
            </a:r>
            <a:r>
              <a:rPr lang="el-GR" sz="2800" b="1" dirty="0" smtClean="0">
                <a:solidFill>
                  <a:srgbClr val="000000"/>
                </a:solidFill>
              </a:rPr>
              <a:t>/a</a:t>
            </a:r>
            <a:r>
              <a:rPr lang="el-GR" sz="2800" b="1" baseline="-25000" dirty="0" smtClean="0">
                <a:solidFill>
                  <a:srgbClr val="000000"/>
                </a:solidFill>
              </a:rPr>
              <a:t>μ</a:t>
            </a:r>
            <a:r>
              <a:rPr lang="en-US" sz="2800" b="1" baseline="30000" dirty="0" smtClean="0">
                <a:solidFill>
                  <a:srgbClr val="000000"/>
                </a:solidFill>
              </a:rPr>
              <a:t>HLO </a:t>
            </a:r>
            <a:r>
              <a:rPr lang="el-GR" sz="2800" b="1" dirty="0" smtClean="0">
                <a:solidFill>
                  <a:srgbClr val="000000"/>
                </a:solidFill>
              </a:rPr>
              <a:t>~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l-GR" sz="2800" b="1" dirty="0" smtClean="0">
                <a:solidFill>
                  <a:srgbClr val="000000"/>
                </a:solidFill>
              </a:rPr>
              <a:t>0.6</a:t>
            </a:r>
            <a:r>
              <a:rPr lang="el-GR" sz="2800" b="1" dirty="0">
                <a:solidFill>
                  <a:srgbClr val="000000"/>
                </a:solidFill>
              </a:rPr>
              <a:t>%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17" y="2551720"/>
            <a:ext cx="3674840" cy="3344973"/>
          </a:xfrm>
          <a:prstGeom prst="rect">
            <a:avLst/>
          </a:prstGeom>
          <a:ln>
            <a:solidFill>
              <a:srgbClr val="1F9D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46360" y="1342318"/>
            <a:ext cx="7392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Main contribution to the </a:t>
            </a:r>
            <a:r>
              <a:rPr lang="en-US" sz="2800" b="1" dirty="0" err="1" smtClean="0">
                <a:solidFill>
                  <a:srgbClr val="000000"/>
                </a:solidFill>
              </a:rPr>
              <a:t>muon</a:t>
            </a:r>
            <a:r>
              <a:rPr lang="en-US" sz="2800" b="1" dirty="0" smtClean="0">
                <a:solidFill>
                  <a:srgbClr val="000000"/>
                </a:solidFill>
              </a:rPr>
              <a:t> g-2 anomaly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due to non </a:t>
            </a:r>
            <a:r>
              <a:rPr lang="en-US" sz="2800" b="1" dirty="0" err="1" smtClean="0">
                <a:solidFill>
                  <a:srgbClr val="000000"/>
                </a:solidFill>
              </a:rPr>
              <a:t>perturbative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hadronic</a:t>
            </a:r>
            <a:r>
              <a:rPr lang="en-US" sz="2800" b="1" dirty="0" smtClean="0">
                <a:solidFill>
                  <a:srgbClr val="000000"/>
                </a:solidFill>
              </a:rPr>
              <a:t> effects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C26E-5C4A-E14E-B250-D4F833106AB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13241" y="2478109"/>
            <a:ext cx="307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With time-like data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51585" y="4627829"/>
            <a:ext cx="37014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With the new </a:t>
            </a:r>
            <a:r>
              <a:rPr lang="en-US" sz="2800" b="1" dirty="0" smtClean="0">
                <a:solidFill>
                  <a:srgbClr val="000000"/>
                </a:solidFill>
              </a:rPr>
              <a:t>approach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w</a:t>
            </a:r>
            <a:r>
              <a:rPr lang="en-US" sz="2800" b="1" dirty="0" smtClean="0">
                <a:solidFill>
                  <a:srgbClr val="000000"/>
                </a:solidFill>
              </a:rPr>
              <a:t>e aim to </a:t>
            </a:r>
          </a:p>
          <a:p>
            <a:pPr algn="ctr"/>
            <a:r>
              <a:rPr lang="el-GR" sz="2800" b="1" dirty="0" smtClean="0">
                <a:solidFill>
                  <a:srgbClr val="000000"/>
                </a:solidFill>
              </a:rPr>
              <a:t>δa</a:t>
            </a:r>
            <a:r>
              <a:rPr lang="el-GR" sz="2800" b="1" baseline="-25000" dirty="0" smtClean="0">
                <a:solidFill>
                  <a:srgbClr val="000000"/>
                </a:solidFill>
              </a:rPr>
              <a:t>μ</a:t>
            </a:r>
            <a:r>
              <a:rPr lang="en-US" sz="2800" b="1" baseline="30000" dirty="0" smtClean="0">
                <a:solidFill>
                  <a:srgbClr val="000000"/>
                </a:solidFill>
              </a:rPr>
              <a:t>HLO</a:t>
            </a:r>
            <a:r>
              <a:rPr lang="el-GR" sz="2800" b="1" dirty="0">
                <a:solidFill>
                  <a:srgbClr val="000000"/>
                </a:solidFill>
              </a:rPr>
              <a:t>/a</a:t>
            </a:r>
            <a:r>
              <a:rPr lang="el-GR" sz="2800" b="1" baseline="-25000" dirty="0">
                <a:solidFill>
                  <a:srgbClr val="000000"/>
                </a:solidFill>
              </a:rPr>
              <a:t>μ</a:t>
            </a:r>
            <a:r>
              <a:rPr lang="en-US" sz="2800" b="1" baseline="30000" dirty="0">
                <a:solidFill>
                  <a:srgbClr val="000000"/>
                </a:solidFill>
              </a:rPr>
              <a:t>HLO </a:t>
            </a:r>
            <a:r>
              <a:rPr lang="el-GR" sz="2800" b="1" dirty="0" smtClean="0">
                <a:solidFill>
                  <a:srgbClr val="000000"/>
                </a:solidFill>
              </a:rPr>
              <a:t>~</a:t>
            </a:r>
            <a:r>
              <a:rPr lang="en-US" sz="2800" b="1" dirty="0" smtClean="0">
                <a:solidFill>
                  <a:srgbClr val="000000"/>
                </a:solidFill>
              </a:rPr>
              <a:t> 0.3%</a:t>
            </a:r>
          </a:p>
        </p:txBody>
      </p:sp>
      <p:sp>
        <p:nvSpPr>
          <p:cNvPr id="3" name="Rectangle 2"/>
          <p:cNvSpPr/>
          <p:nvPr/>
        </p:nvSpPr>
        <p:spPr>
          <a:xfrm>
            <a:off x="704369" y="6171684"/>
            <a:ext cx="3985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</a:rPr>
              <a:t>h</a:t>
            </a:r>
            <a:r>
              <a:rPr lang="en-US" sz="2400" b="1" dirty="0" err="1" smtClean="0">
                <a:solidFill>
                  <a:srgbClr val="000000"/>
                </a:solidFill>
              </a:rPr>
              <a:t>adronic</a:t>
            </a:r>
            <a:r>
              <a:rPr lang="en-US" sz="2400" b="1" dirty="0" smtClean="0">
                <a:solidFill>
                  <a:srgbClr val="000000"/>
                </a:solidFill>
              </a:rPr>
              <a:t> vacuum polarization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5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2770"/>
            <a:ext cx="8229600" cy="204522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End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37546-E8A2-0F4A-8103-5B9B65DC1F4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7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249238" y="57150"/>
            <a:ext cx="8542337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 spc="-1">
                <a:solidFill>
                  <a:srgbClr val="C5000B"/>
                </a:solidFill>
                <a:latin typeface="Source Serif Pro Semibold"/>
              </a:rPr>
              <a:t>Detector integration time</a:t>
            </a:r>
          </a:p>
        </p:txBody>
      </p:sp>
      <p:sp>
        <p:nvSpPr>
          <p:cNvPr id="206" name="TextShape 2"/>
          <p:cNvSpPr txBox="1"/>
          <p:nvPr/>
        </p:nvSpPr>
        <p:spPr>
          <a:xfrm>
            <a:off x="249238" y="746125"/>
            <a:ext cx="8624887" cy="140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391867" indent="-293900"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2200" spc="-1">
                <a:latin typeface="Source Serif Pro Light"/>
              </a:rPr>
              <a:t>Hybrid pixels &amp; strips for (HL-)LHC: 25 ns</a:t>
            </a:r>
          </a:p>
          <a:p>
            <a:pPr marL="391867" indent="-293900"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2200" spc="-1">
                <a:latin typeface="Source Serif Pro Light"/>
              </a:rPr>
              <a:t>ALPIDE: 1 µs</a:t>
            </a:r>
          </a:p>
          <a:p>
            <a:pPr marL="391867" indent="-293900"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2200" spc="-1">
                <a:latin typeface="Source Serif Pro Light"/>
              </a:rPr>
              <a:t>Mimosa26: 112 µs</a:t>
            </a:r>
          </a:p>
          <a:p>
            <a:pPr marL="391867" indent="-293900"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endParaRPr lang="en-US" sz="2200" spc="-1">
              <a:latin typeface="Source Serif Pro Light"/>
            </a:endParaRPr>
          </a:p>
        </p:txBody>
      </p:sp>
      <p:sp>
        <p:nvSpPr>
          <p:cNvPr id="208" name="TextShape 3"/>
          <p:cNvSpPr txBox="1"/>
          <p:nvPr/>
        </p:nvSpPr>
        <p:spPr>
          <a:xfrm>
            <a:off x="5220072" y="1268760"/>
            <a:ext cx="2533650" cy="62865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defRPr/>
            </a:pPr>
            <a:r>
              <a:rPr lang="en-US" sz="1600" spc="-1" dirty="0">
                <a:latin typeface="Source Serif Pro"/>
              </a:rPr>
              <a:t>Expected pile-up events</a:t>
            </a:r>
          </a:p>
        </p:txBody>
      </p:sp>
      <p:sp>
        <p:nvSpPr>
          <p:cNvPr id="209" name="Line 4"/>
          <p:cNvSpPr/>
          <p:nvPr/>
        </p:nvSpPr>
        <p:spPr>
          <a:xfrm flipV="1">
            <a:off x="935038" y="3379019"/>
            <a:ext cx="2136775" cy="231775"/>
          </a:xfrm>
          <a:prstGeom prst="line">
            <a:avLst/>
          </a:prstGeom>
          <a:ln w="29160">
            <a:solidFill>
              <a:srgbClr val="FF950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Line 5"/>
          <p:cNvSpPr/>
          <p:nvPr/>
        </p:nvSpPr>
        <p:spPr>
          <a:xfrm>
            <a:off x="279400" y="370286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Line 6"/>
          <p:cNvSpPr/>
          <p:nvPr/>
        </p:nvSpPr>
        <p:spPr>
          <a:xfrm>
            <a:off x="279400" y="3655244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Line 7"/>
          <p:cNvSpPr/>
          <p:nvPr/>
        </p:nvSpPr>
        <p:spPr>
          <a:xfrm>
            <a:off x="279400" y="3813994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Line 8"/>
          <p:cNvSpPr/>
          <p:nvPr/>
        </p:nvSpPr>
        <p:spPr>
          <a:xfrm>
            <a:off x="279400" y="3686994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Line 9"/>
          <p:cNvSpPr/>
          <p:nvPr/>
        </p:nvSpPr>
        <p:spPr>
          <a:xfrm>
            <a:off x="279400" y="373461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Line 10"/>
          <p:cNvSpPr/>
          <p:nvPr/>
        </p:nvSpPr>
        <p:spPr>
          <a:xfrm>
            <a:off x="279400" y="357586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1"/>
          <p:cNvSpPr/>
          <p:nvPr/>
        </p:nvSpPr>
        <p:spPr>
          <a:xfrm>
            <a:off x="279400" y="3655244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Line 12"/>
          <p:cNvSpPr/>
          <p:nvPr/>
        </p:nvSpPr>
        <p:spPr>
          <a:xfrm>
            <a:off x="279400" y="360761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Line 13"/>
          <p:cNvSpPr/>
          <p:nvPr/>
        </p:nvSpPr>
        <p:spPr>
          <a:xfrm>
            <a:off x="279400" y="376636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Line 14"/>
          <p:cNvSpPr/>
          <p:nvPr/>
        </p:nvSpPr>
        <p:spPr>
          <a:xfrm>
            <a:off x="279400" y="3639369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Line 15"/>
          <p:cNvSpPr/>
          <p:nvPr/>
        </p:nvSpPr>
        <p:spPr>
          <a:xfrm>
            <a:off x="279400" y="3686994"/>
            <a:ext cx="2792413" cy="0"/>
          </a:xfrm>
          <a:prstGeom prst="line">
            <a:avLst/>
          </a:prstGeom>
          <a:ln>
            <a:solidFill>
              <a:srgbClr val="004586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16"/>
          <p:cNvSpPr/>
          <p:nvPr/>
        </p:nvSpPr>
        <p:spPr>
          <a:xfrm>
            <a:off x="803275" y="3240906"/>
            <a:ext cx="142875" cy="92392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17"/>
          <p:cNvSpPr/>
          <p:nvPr/>
        </p:nvSpPr>
        <p:spPr>
          <a:xfrm>
            <a:off x="1006475" y="3240906"/>
            <a:ext cx="17463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8"/>
          <p:cNvSpPr/>
          <p:nvPr/>
        </p:nvSpPr>
        <p:spPr>
          <a:xfrm>
            <a:off x="977900" y="3240906"/>
            <a:ext cx="17463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19"/>
          <p:cNvSpPr/>
          <p:nvPr/>
        </p:nvSpPr>
        <p:spPr>
          <a:xfrm>
            <a:off x="1763713" y="3240906"/>
            <a:ext cx="17462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20"/>
          <p:cNvSpPr/>
          <p:nvPr/>
        </p:nvSpPr>
        <p:spPr>
          <a:xfrm>
            <a:off x="1735138" y="3240906"/>
            <a:ext cx="17462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1"/>
          <p:cNvSpPr/>
          <p:nvPr/>
        </p:nvSpPr>
        <p:spPr>
          <a:xfrm>
            <a:off x="2520950" y="3240906"/>
            <a:ext cx="17463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22"/>
          <p:cNvSpPr/>
          <p:nvPr/>
        </p:nvSpPr>
        <p:spPr>
          <a:xfrm>
            <a:off x="2492375" y="3240906"/>
            <a:ext cx="17463" cy="923925"/>
          </a:xfrm>
          <a:prstGeom prst="rect">
            <a:avLst/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TextShape 23"/>
          <p:cNvSpPr txBox="1"/>
          <p:nvPr/>
        </p:nvSpPr>
        <p:spPr>
          <a:xfrm>
            <a:off x="2873375" y="3887019"/>
            <a:ext cx="433388" cy="36671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defRPr/>
            </a:pPr>
            <a:r>
              <a:rPr lang="en-US" sz="1600" spc="-1">
                <a:latin typeface="Source Serif Pro"/>
              </a:rPr>
              <a:t>Nµ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055" y="1988840"/>
            <a:ext cx="5734457" cy="36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581128"/>
            <a:ext cx="3060700" cy="1041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Test Beam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455" y="1271154"/>
            <a:ext cx="3412345" cy="2424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99" y="3725564"/>
            <a:ext cx="3412345" cy="2399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4499" y="6352143"/>
            <a:ext cx="289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momentum 186 </a:t>
            </a:r>
            <a:r>
              <a:rPr lang="en-US" dirty="0" err="1" smtClean="0"/>
              <a:t>GeV/c</a:t>
            </a:r>
            <a:endParaRPr lang="en-US" dirty="0"/>
          </a:p>
        </p:txBody>
      </p:sp>
      <p:pic>
        <p:nvPicPr>
          <p:cNvPr id="10" name="Picture 9" descr="p_y_vs_x_190_mu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6028"/>
            <a:ext cx="4910667" cy="27622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Theory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TH_summar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6" y="38100"/>
            <a:ext cx="8923682" cy="6692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98" y="6277114"/>
            <a:ext cx="9042401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Our final TH goal: a running MC for the ratio of the SM cross sections in the signal and normalization regions below, at the level, of 10ppm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Theory (2)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TH_workshops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1854200"/>
            <a:ext cx="4036481" cy="3027361"/>
          </a:xfrm>
          <a:prstGeom prst="rect">
            <a:avLst/>
          </a:prstGeom>
        </p:spPr>
      </p:pic>
      <p:pic>
        <p:nvPicPr>
          <p:cNvPr id="9" name="Picture 8" descr="TH_workshops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668461"/>
            <a:ext cx="4318000" cy="3238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52804" y="5586968"/>
            <a:ext cx="424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Next theory workshop in Zurich - Feb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6389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29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99" y="152399"/>
            <a:ext cx="9254694" cy="67214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5366" y="2248051"/>
            <a:ext cx="5086365" cy="2494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97476" y="2248051"/>
            <a:ext cx="375422" cy="24947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206343" y="2248051"/>
            <a:ext cx="0" cy="249476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66033" y="2248051"/>
            <a:ext cx="0" cy="249476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10778" y="2248751"/>
            <a:ext cx="0" cy="249476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23457" y="2087040"/>
            <a:ext cx="6861608" cy="136052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23457" y="3540030"/>
            <a:ext cx="6399769" cy="336185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732" y="3495432"/>
            <a:ext cx="8989366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75465" y="4863951"/>
            <a:ext cx="10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arget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09216" y="4838631"/>
            <a:ext cx="425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State of the art silicon detectors</a:t>
            </a:r>
            <a:endParaRPr lang="en-US" sz="2400" b="1" dirty="0"/>
          </a:p>
        </p:txBody>
      </p:sp>
      <p:sp>
        <p:nvSpPr>
          <p:cNvPr id="18" name="Oval 17"/>
          <p:cNvSpPr/>
          <p:nvPr/>
        </p:nvSpPr>
        <p:spPr>
          <a:xfrm>
            <a:off x="3320064" y="3034467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20064" y="3540030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23664" y="3485660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13687" y="3220730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77032" y="2467855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75319" y="3687893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1560" y="5497263"/>
            <a:ext cx="2934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dirty="0" smtClean="0"/>
              <a:t>it resolution ~10 </a:t>
            </a:r>
            <a:r>
              <a:rPr lang="en-US" sz="2400" b="1" dirty="0" err="1" smtClean="0"/>
              <a:t>μm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728128" y="2248051"/>
            <a:ext cx="7572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8128" y="4742812"/>
            <a:ext cx="7572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982128" y="2248051"/>
            <a:ext cx="16933" cy="249476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912" y="3034467"/>
            <a:ext cx="945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10 </a:t>
            </a:r>
            <a:r>
              <a:rPr lang="en-US" sz="2400" b="1" dirty="0" smtClean="0"/>
              <a:t>cm 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1497476" y="4041158"/>
            <a:ext cx="3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90081" y="4041158"/>
            <a:ext cx="35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μ 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290081" y="1625375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8154" y="3571780"/>
            <a:ext cx="35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μ 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23869" y="5945484"/>
            <a:ext cx="7279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intrinsic angular resolution ~ </a:t>
            </a:r>
            <a:r>
              <a:rPr lang="en-US" sz="2400" b="1" dirty="0"/>
              <a:t>10 </a:t>
            </a:r>
            <a:r>
              <a:rPr lang="en-US" sz="2400" b="1" dirty="0" err="1"/>
              <a:t>μm</a:t>
            </a:r>
            <a:r>
              <a:rPr lang="en-US" sz="2400" b="1" dirty="0"/>
              <a:t> </a:t>
            </a:r>
            <a:r>
              <a:rPr lang="en-US" sz="2400" b="1" dirty="0" smtClean="0"/>
              <a:t>/ 0.5 m = 0.02 </a:t>
            </a:r>
            <a:r>
              <a:rPr lang="en-US" sz="2400" b="1" dirty="0" err="1" smtClean="0"/>
              <a:t>mrad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485366" y="1778006"/>
            <a:ext cx="0" cy="4700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53200" y="1712313"/>
            <a:ext cx="0" cy="4700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514409" y="1947339"/>
            <a:ext cx="502185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410778" y="1547173"/>
            <a:ext cx="945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50 cm </a:t>
            </a:r>
            <a:endParaRPr lang="en-US" sz="24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4826000" y="2248751"/>
            <a:ext cx="0" cy="249476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4735286" y="2717018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735286" y="3633466"/>
            <a:ext cx="181427" cy="1814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7200" y="241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Detector Optimization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249238" y="57150"/>
            <a:ext cx="8542337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 spc="-1" dirty="0" smtClean="0">
                <a:solidFill>
                  <a:srgbClr val="C5000B"/>
                </a:solidFill>
                <a:latin typeface="Source Serif Pro Semibold"/>
              </a:rPr>
              <a:t>Silicon detectors survey</a:t>
            </a:r>
            <a:endParaRPr lang="en-US" sz="3000" spc="-1" dirty="0">
              <a:solidFill>
                <a:srgbClr val="C5000B"/>
              </a:solidFill>
              <a:latin typeface="Source Serif Pro Semibold"/>
            </a:endParaRPr>
          </a:p>
        </p:txBody>
      </p:sp>
      <p:graphicFrame>
        <p:nvGraphicFramePr>
          <p:cNvPr id="129" name="Table 3"/>
          <p:cNvGraphicFramePr/>
          <p:nvPr/>
        </p:nvGraphicFramePr>
        <p:xfrm>
          <a:off x="-31750" y="733425"/>
          <a:ext cx="9142412" cy="3959228"/>
        </p:xfrm>
        <a:graphic>
          <a:graphicData uri="http://schemas.openxmlformats.org/drawingml/2006/table">
            <a:tbl>
              <a:tblPr/>
              <a:tblGrid>
                <a:gridCol w="1747540"/>
                <a:gridCol w="698689"/>
                <a:gridCol w="744420"/>
                <a:gridCol w="943672"/>
                <a:gridCol w="771204"/>
                <a:gridCol w="757811"/>
                <a:gridCol w="824447"/>
                <a:gridCol w="824447"/>
                <a:gridCol w="1049831"/>
                <a:gridCol w="780351"/>
              </a:tblGrid>
              <a:tr h="842761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ALICE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Upg Inner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ALICE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Upg Outer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CMS</a:t>
                      </a:r>
                      <a:r>
                        <a:rPr sz="1600"/>
                        <a:t/>
                      </a:r>
                      <a:br>
                        <a:rPr sz="1600"/>
                      </a:br>
                      <a:r>
                        <a:rPr lang="en-US" sz="1500" b="0" strike="noStrike" spc="-1">
                          <a:latin typeface="Source Serif Pro"/>
                        </a:rPr>
                        <a:t>Upg 2S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2×</a:t>
                      </a:r>
                      <a:r>
                        <a:rPr lang="en-US" sz="1500" b="1" strike="noStrike" spc="-1">
                          <a:latin typeface="Source Serif Pro"/>
                        </a:rPr>
                        <a:t>CMS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Upg 2S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CMS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Upg PS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CMS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Upg Pixel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2×</a:t>
                      </a:r>
                      <a:r>
                        <a:rPr lang="en-US" sz="1500" b="1" strike="noStrike" spc="-1">
                          <a:latin typeface="Source Serif Pro"/>
                        </a:rPr>
                        <a:t>CMS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Current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Mimosa26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strike="noStrike" spc="-1">
                          <a:latin typeface="Source Serif Pro"/>
                        </a:rPr>
                        <a:t>LHCb</a:t>
                      </a:r>
                      <a:r>
                        <a:rPr lang="en-US" sz="1500" b="0" strike="noStrike" spc="-1">
                          <a:latin typeface="Source Serif Pro"/>
                        </a:rPr>
                        <a:t> VELO-pix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3051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Technology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MAPS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MAPS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 strip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 strip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</a:t>
                      </a:r>
                      <a:r>
                        <a:rPr sz="1600"/>
                        <a:t/>
                      </a:r>
                      <a:br>
                        <a:rPr sz="1600"/>
                      </a:br>
                      <a:r>
                        <a:rPr lang="en-US" sz="1500" b="0" strike="noStrike" spc="-1">
                          <a:latin typeface="Source Serif Pro"/>
                        </a:rPr>
                        <a:t>strip/px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 pixel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 strip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MAPS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Hybrid</a:t>
                      </a:r>
                      <a:r>
                        <a:rPr sz="1600"/>
                        <a:t/>
                      </a:r>
                      <a:br>
                        <a:rPr sz="1600"/>
                      </a:br>
                      <a:r>
                        <a:rPr lang="en-US" sz="1500" b="0" strike="noStrike" spc="-1">
                          <a:latin typeface="Source Serif Pro"/>
                        </a:rPr>
                        <a:t>pixel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active x [cm]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27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21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33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1.06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4.246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active y [cm]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1.5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44.2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2.12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1.408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pixel size x [µm]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90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90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90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18.4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55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pixel size y [µm]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50000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90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1400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50000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18.4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55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σx [µm]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7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18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3.2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σy [µm]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14434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404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7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18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3.2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12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Material  [x/X₀]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0.3%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0.8%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2.3%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4.5%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3.8%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2.0%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4.5%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0.10%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0.94%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  <a:tr h="317927"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 Sensor mat. [x/X₀]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0.3%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0.8%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0.3%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0.6%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3.8%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2.0%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0.6%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>
                          <a:latin typeface="Source Serif Pro"/>
                        </a:rPr>
                        <a:t>0.10%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strike="noStrike" spc="-1" dirty="0">
                          <a:latin typeface="Source Serif Pro"/>
                        </a:rPr>
                        <a:t>0.94%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33318" marR="33318" marT="41469" marB="41469"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744306"/>
            <a:ext cx="4960516" cy="21136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502" y="1368944"/>
            <a:ext cx="3973166" cy="4828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a</a:t>
            </a:r>
            <a:r>
              <a:rPr lang="el-GR" b="1" baseline="-25000" dirty="0" smtClean="0">
                <a:solidFill>
                  <a:srgbClr val="FF0000"/>
                </a:solidFill>
              </a:rPr>
              <a:t>μ</a:t>
            </a:r>
            <a:r>
              <a:rPr lang="en-US" b="1" baseline="30000" dirty="0" smtClean="0">
                <a:solidFill>
                  <a:srgbClr val="FF0000"/>
                </a:solidFill>
              </a:rPr>
              <a:t>HLO</a:t>
            </a:r>
            <a:r>
              <a:rPr lang="en-US" b="1" dirty="0" smtClean="0">
                <a:solidFill>
                  <a:srgbClr val="FF0000"/>
                </a:solidFill>
              </a:rPr>
              <a:t> calculation with time-like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99" y="1358904"/>
            <a:ext cx="4492967" cy="508793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Optical theorem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and analyticity: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The main contribution is in </a:t>
            </a:r>
            <a:r>
              <a:rPr lang="en-US" sz="2400" dirty="0">
                <a:solidFill>
                  <a:srgbClr val="000000"/>
                </a:solidFill>
              </a:rPr>
              <a:t>the</a:t>
            </a:r>
            <a:r>
              <a:rPr lang="en-US" sz="2400" dirty="0" smtClean="0">
                <a:solidFill>
                  <a:srgbClr val="000000"/>
                </a:solidFill>
              </a:rPr>
              <a:t> highly fluctuating low energy region.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5300" y="6307137"/>
            <a:ext cx="2133600" cy="365125"/>
          </a:xfrm>
        </p:spPr>
        <p:txBody>
          <a:bodyPr/>
          <a:lstStyle/>
          <a:p>
            <a:fld id="{ADB56F02-7E78-8542-B44B-53C4A2276A6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01" y="5618831"/>
            <a:ext cx="5206836" cy="9682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33" y="2254991"/>
            <a:ext cx="4061167" cy="820236"/>
          </a:xfrm>
          <a:prstGeom prst="rect">
            <a:avLst/>
          </a:prstGeom>
          <a:solidFill>
            <a:srgbClr val="FFFF00"/>
          </a:solidFill>
          <a:ln w="254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67" y="3219918"/>
            <a:ext cx="4635500" cy="82643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075267" y="1118672"/>
            <a:ext cx="3988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cs typeface="Corbel" charset="0"/>
              </a:rPr>
              <a:t>Collection of many experimental results</a:t>
            </a:r>
            <a:endParaRPr lang="en-US" b="1" dirty="0">
              <a:cs typeface="Corbe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6025931"/>
            <a:ext cx="372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high-energy tail of the integral is calculated using </a:t>
            </a:r>
            <a:r>
              <a:rPr lang="en-US" dirty="0" err="1" smtClean="0">
                <a:solidFill>
                  <a:srgbClr val="000000"/>
                </a:solidFill>
              </a:rPr>
              <a:t>pQCD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2"/>
          <p:cNvSpPr txBox="1"/>
          <p:nvPr/>
        </p:nvSpPr>
        <p:spPr>
          <a:xfrm>
            <a:off x="249238" y="57150"/>
            <a:ext cx="8542337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 spc="-1" dirty="0">
                <a:solidFill>
                  <a:srgbClr val="C5000B"/>
                </a:solidFill>
                <a:latin typeface="Source Serif Pro Semibold"/>
              </a:rPr>
              <a:t>Resolution dominated by MS up to </a:t>
            </a:r>
            <a:r>
              <a:rPr lang="en-US" sz="3000" spc="-1" dirty="0" smtClean="0">
                <a:solidFill>
                  <a:srgbClr val="C5000B"/>
                </a:solidFill>
                <a:latin typeface="Source Serif Pro Semibold"/>
              </a:rPr>
              <a:t>100 </a:t>
            </a:r>
            <a:r>
              <a:rPr lang="en-US" sz="3000" spc="-1" dirty="0" err="1">
                <a:solidFill>
                  <a:srgbClr val="C5000B"/>
                </a:solidFill>
                <a:latin typeface="Source Serif Pro Semibold"/>
              </a:rPr>
              <a:t>GeV</a:t>
            </a:r>
            <a:r>
              <a:rPr lang="en-US" sz="3000" spc="-1" dirty="0">
                <a:solidFill>
                  <a:srgbClr val="C5000B"/>
                </a:solidFill>
                <a:latin typeface="Source Serif Pro Semibold"/>
              </a:rPr>
              <a:t>/c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45975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5418444"/>
            <a:ext cx="6678488" cy="146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867" indent="-293900">
              <a:lnSpc>
                <a:spcPct val="60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1400" spc="-1" dirty="0">
                <a:latin typeface="Source Serif Pro Light"/>
              </a:rPr>
              <a:t>Resolution on scattering angle assumptions:</a:t>
            </a:r>
          </a:p>
          <a:p>
            <a:pPr marL="391867" indent="-293900">
              <a:lnSpc>
                <a:spcPct val="60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1400" spc="-1" dirty="0">
                <a:latin typeface="Source Serif Pro Light"/>
              </a:rPr>
              <a:t>2 measurement </a:t>
            </a:r>
            <a:r>
              <a:rPr lang="en-US" sz="1400" spc="-1" dirty="0" smtClean="0">
                <a:latin typeface="Source Serif Pro Light"/>
              </a:rPr>
              <a:t>plane 0.5 </a:t>
            </a:r>
            <a:r>
              <a:rPr lang="en-US" sz="1400" spc="-1" dirty="0">
                <a:latin typeface="Source Serif Pro Light"/>
              </a:rPr>
              <a:t>m apart</a:t>
            </a:r>
          </a:p>
          <a:p>
            <a:pPr marL="391867" indent="-293900">
              <a:lnSpc>
                <a:spcPct val="70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1400" spc="-1" dirty="0">
                <a:latin typeface="Source Serif Pro Light"/>
              </a:rPr>
              <a:t>Scattering on:</a:t>
            </a:r>
          </a:p>
          <a:p>
            <a:pPr marL="783734" lvl="1" indent="-293900">
              <a:lnSpc>
                <a:spcPct val="70000"/>
              </a:lnSpc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1400" spc="-1" dirty="0">
                <a:latin typeface="Source Serif Pro Light"/>
              </a:rPr>
              <a:t>No plane (ideal resolution)</a:t>
            </a:r>
          </a:p>
          <a:p>
            <a:pPr marL="783734" lvl="1" indent="-293900">
              <a:lnSpc>
                <a:spcPct val="70000"/>
              </a:lnSpc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1400" spc="-1" dirty="0">
                <a:latin typeface="Source Serif Pro Light"/>
              </a:rPr>
              <a:t>First detector plane (pure tracker resolution)</a:t>
            </a:r>
          </a:p>
          <a:p>
            <a:pPr marL="783734" lvl="1" indent="-293900">
              <a:lnSpc>
                <a:spcPct val="70000"/>
              </a:lnSpc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1400" spc="-1" dirty="0">
                <a:latin typeface="Source Serif Pro Light"/>
              </a:rPr>
              <a:t>First plane + ½ Be target (includes “average” MS in target)</a:t>
            </a:r>
          </a:p>
          <a:p>
            <a:pPr marL="391867" indent="-293900">
              <a:lnSpc>
                <a:spcPct val="70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pPr>
            <a:r>
              <a:rPr lang="en-US" sz="1400" spc="-1" dirty="0">
                <a:latin typeface="Source Serif Pro Light"/>
              </a:rPr>
              <a:t>Core of MS only considered (no tails)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Plans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993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2019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Select optimal sensors and front end electronics among the existing ones</a:t>
            </a:r>
          </a:p>
          <a:p>
            <a:pPr lvl="1"/>
            <a:r>
              <a:rPr lang="en-US" dirty="0" smtClean="0"/>
              <a:t>Define the trigger (sampling) rate</a:t>
            </a:r>
          </a:p>
          <a:p>
            <a:pPr lvl="1"/>
            <a:r>
              <a:rPr lang="en-US" dirty="0" smtClean="0"/>
              <a:t>Define the event filter strategy and DAQ model.</a:t>
            </a:r>
          </a:p>
          <a:p>
            <a:pPr lvl="1"/>
            <a:r>
              <a:rPr lang="en-US" dirty="0" smtClean="0"/>
              <a:t>Measure the MSC around 1 </a:t>
            </a:r>
            <a:r>
              <a:rPr lang="en-US" dirty="0" err="1" smtClean="0"/>
              <a:t>GeV</a:t>
            </a:r>
            <a:r>
              <a:rPr lang="en-US" dirty="0" smtClean="0"/>
              <a:t>, in controlled conditions. </a:t>
            </a:r>
          </a:p>
          <a:p>
            <a:pPr lvl="1"/>
            <a:r>
              <a:rPr lang="en-US" dirty="0" smtClean="0"/>
              <a:t>Define the entire analysis strategy on NLO simulated events.</a:t>
            </a:r>
          </a:p>
          <a:p>
            <a:pPr lvl="1"/>
            <a:r>
              <a:rPr lang="en-US" dirty="0" smtClean="0"/>
              <a:t>Perform a detailed study of the systematic errors.</a:t>
            </a:r>
          </a:p>
          <a:p>
            <a:pPr lvl="1"/>
            <a:r>
              <a:rPr lang="en-US" dirty="0" smtClean="0"/>
              <a:t>Collaboration, involvement and roles of the foreign laboratories interested in the project.</a:t>
            </a:r>
          </a:p>
          <a:p>
            <a:pPr lvl="1"/>
            <a:r>
              <a:rPr lang="en-US" dirty="0" smtClean="0"/>
              <a:t>Write down the Letter of Intent.</a:t>
            </a:r>
          </a:p>
          <a:p>
            <a:pPr lvl="1"/>
            <a:r>
              <a:rPr lang="en-US" dirty="0" smtClean="0"/>
              <a:t>Possible test beam at </a:t>
            </a:r>
            <a:r>
              <a:rPr lang="en-US" dirty="0" err="1" smtClean="0"/>
              <a:t>Fermilab</a:t>
            </a:r>
            <a:r>
              <a:rPr lang="en-US" dirty="0" smtClean="0"/>
              <a:t> with 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b="1" dirty="0" smtClean="0"/>
              <a:t>2020-21</a:t>
            </a:r>
            <a:r>
              <a:rPr lang="en-US" dirty="0" smtClean="0"/>
              <a:t>. Build up the detector</a:t>
            </a:r>
          </a:p>
          <a:p>
            <a:r>
              <a:rPr lang="en-US" b="1" dirty="0" smtClean="0"/>
              <a:t>GOAL</a:t>
            </a:r>
            <a:r>
              <a:rPr lang="en-US" dirty="0" smtClean="0"/>
              <a:t>: Be ready to run at the LHC start up in 2021.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Collaboration and other matters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0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 smtClean="0"/>
              <a:t>Krackov</a:t>
            </a:r>
            <a:endParaRPr lang="en-US" b="1" dirty="0" smtClean="0"/>
          </a:p>
          <a:p>
            <a:r>
              <a:rPr lang="en-US" b="1" dirty="0" smtClean="0"/>
              <a:t>Novosibirsk</a:t>
            </a:r>
          </a:p>
          <a:p>
            <a:r>
              <a:rPr lang="en-US" b="1" dirty="0" smtClean="0"/>
              <a:t>UK</a:t>
            </a:r>
          </a:p>
          <a:p>
            <a:r>
              <a:rPr lang="en-US" b="1" dirty="0" smtClean="0"/>
              <a:t>US</a:t>
            </a:r>
          </a:p>
          <a:p>
            <a:r>
              <a:rPr lang="en-US" b="1" dirty="0" err="1" smtClean="0"/>
              <a:t>Sezioni</a:t>
            </a:r>
            <a:r>
              <a:rPr lang="en-US" b="1" dirty="0" smtClean="0"/>
              <a:t> INFN</a:t>
            </a:r>
          </a:p>
          <a:p>
            <a:pPr lvl="1"/>
            <a:r>
              <a:rPr lang="en-US" dirty="0" smtClean="0"/>
              <a:t>Bologna</a:t>
            </a:r>
          </a:p>
          <a:p>
            <a:pPr lvl="1"/>
            <a:r>
              <a:rPr lang="en-US" dirty="0" smtClean="0"/>
              <a:t>Ferrara</a:t>
            </a:r>
          </a:p>
          <a:p>
            <a:pPr lvl="1"/>
            <a:r>
              <a:rPr lang="en-US" dirty="0" smtClean="0"/>
              <a:t>MI-B</a:t>
            </a:r>
          </a:p>
          <a:p>
            <a:pPr lvl="1"/>
            <a:r>
              <a:rPr lang="en-US" dirty="0" err="1" smtClean="0"/>
              <a:t>Padova</a:t>
            </a:r>
            <a:endParaRPr lang="en-US" dirty="0" smtClean="0"/>
          </a:p>
          <a:p>
            <a:pPr lvl="1"/>
            <a:r>
              <a:rPr lang="en-US" dirty="0" smtClean="0"/>
              <a:t>Pisa, SNS</a:t>
            </a:r>
          </a:p>
          <a:p>
            <a:pPr lvl="1"/>
            <a:r>
              <a:rPr lang="en-US" dirty="0" smtClean="0"/>
              <a:t>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75200" y="1752600"/>
            <a:ext cx="4140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Funding</a:t>
            </a:r>
          </a:p>
          <a:p>
            <a:pPr lvl="1"/>
            <a:r>
              <a:rPr lang="en-US" b="1" dirty="0" smtClean="0"/>
              <a:t>PRIN-2017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827"/>
          <a:stretch/>
        </p:blipFill>
        <p:spPr>
          <a:xfrm>
            <a:off x="220129" y="1827891"/>
            <a:ext cx="8744686" cy="4522109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3568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pPr algn="ctr" eaLnBrk="1" hangingPunct="1"/>
            <a:r>
              <a:rPr lang="it-IT" sz="3600" b="1" dirty="0" smtClean="0">
                <a:solidFill>
                  <a:srgbClr val="FF0000"/>
                </a:solidFill>
                <a:latin typeface="+mj-lt"/>
                <a:cs typeface="Corbel" charset="0"/>
              </a:rPr>
              <a:t>Report of the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cs typeface="Corbel" charset="0"/>
              </a:rPr>
              <a:t>MUonE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cs typeface="Corbel" charset="0"/>
              </a:rPr>
              <a:t> PBC CERN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cs typeface="Corbel" charset="0"/>
              </a:rPr>
              <a:t>referee</a:t>
            </a:r>
            <a:endParaRPr lang="it-IT" sz="3600" b="1" dirty="0" smtClean="0">
              <a:solidFill>
                <a:srgbClr val="FF0000"/>
              </a:solidFill>
              <a:latin typeface="+mj-lt"/>
              <a:cs typeface="Corbel" charset="0"/>
            </a:endParaRPr>
          </a:p>
          <a:p>
            <a:pPr algn="ctr" eaLnBrk="1" hangingPunct="1"/>
            <a:r>
              <a:rPr lang="it-IT" sz="3600" b="1" dirty="0" smtClean="0">
                <a:solidFill>
                  <a:srgbClr val="FF0000"/>
                </a:solidFill>
                <a:latin typeface="+mj-lt"/>
                <a:cs typeface="Corbel" charset="0"/>
              </a:rPr>
              <a:t>(A.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cs typeface="Corbel" charset="0"/>
              </a:rPr>
              <a:t>Magnon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cs typeface="Corbel" charset="0"/>
              </a:rPr>
              <a:t>)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cs typeface="Corbel" charset="0"/>
              </a:rPr>
              <a:t>2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cs typeface="Corbel" charset="0"/>
              </a:rPr>
              <a:t> March 2018</a:t>
            </a:r>
            <a:endParaRPr lang="it-IT" sz="3600" b="1" dirty="0">
              <a:solidFill>
                <a:srgbClr val="FF0000"/>
              </a:solidFill>
              <a:latin typeface="+mj-lt"/>
              <a:cs typeface="Corbe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1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End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00" y="459939"/>
            <a:ext cx="866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F. </a:t>
            </a:r>
            <a:r>
              <a:rPr lang="en-US" sz="2000" b="1" dirty="0" err="1" smtClean="0"/>
              <a:t>Jegelrlehner</a:t>
            </a:r>
            <a:r>
              <a:rPr lang="en-US" sz="2000" b="1" dirty="0" smtClean="0"/>
              <a:t>, </a:t>
            </a:r>
            <a:r>
              <a:rPr lang="en-US" sz="2000" dirty="0" smtClean="0"/>
              <a:t>April 2018:</a:t>
            </a:r>
            <a:endParaRPr lang="en-US" sz="2000" dirty="0"/>
          </a:p>
          <a:p>
            <a:r>
              <a:rPr lang="en-US" sz="2000" u="sng" dirty="0">
                <a:hlinkClick r:id="rId2"/>
              </a:rPr>
              <a:t>https://arxiv.org/pdf/1804.07409.pdf</a:t>
            </a:r>
          </a:p>
          <a:p>
            <a:r>
              <a:rPr lang="en-US" sz="2000" dirty="0" smtClean="0"/>
              <a:t>"</a:t>
            </a:r>
            <a:r>
              <a:rPr lang="en-US" sz="2000" dirty="0"/>
              <a:t>Therefore, the very different Euclidean approaches, lattice QCD and </a:t>
            </a:r>
            <a:r>
              <a:rPr lang="en-US" sz="2000" b="1" dirty="0"/>
              <a:t>the</a:t>
            </a:r>
          </a:p>
          <a:p>
            <a:r>
              <a:rPr lang="en-US" sz="2000" b="1" dirty="0"/>
              <a:t>proposed alternative direct measurements of the </a:t>
            </a:r>
            <a:r>
              <a:rPr lang="en-US" sz="2000" b="1" dirty="0" err="1"/>
              <a:t>hadronic</a:t>
            </a:r>
            <a:r>
              <a:rPr lang="en-US" sz="2000" b="1" dirty="0"/>
              <a:t> shift </a:t>
            </a:r>
            <a:r>
              <a:rPr lang="en-US" sz="2000" b="1" dirty="0" smtClean="0"/>
              <a:t>∆α (</a:t>
            </a:r>
            <a:r>
              <a:rPr lang="en-US" sz="2000" b="1" dirty="0"/>
              <a:t>q</a:t>
            </a:r>
            <a:r>
              <a:rPr lang="en-US" sz="2000" b="1" baseline="30000" dirty="0"/>
              <a:t>2</a:t>
            </a:r>
            <a:r>
              <a:rPr lang="en-US" sz="2000" b="1" dirty="0"/>
              <a:t>)</a:t>
            </a:r>
            <a:r>
              <a:rPr lang="en-US" sz="2000" dirty="0"/>
              <a:t>[79], </a:t>
            </a:r>
            <a:endParaRPr lang="en-US" sz="2000" dirty="0" smtClean="0"/>
          </a:p>
          <a:p>
            <a:r>
              <a:rPr lang="en-US" sz="2000" dirty="0" smtClean="0"/>
              <a:t>in </a:t>
            </a:r>
            <a:r>
              <a:rPr lang="en-US" sz="2000" dirty="0"/>
              <a:t>the long term will be indispensable as complementary cross-checks"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-306388"/>
            <a:ext cx="8229600" cy="1143001"/>
          </a:xfrm>
        </p:spPr>
        <p:txBody>
          <a:bodyPr/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Calibri" charset="0"/>
              </a:rPr>
              <a:t>Systematics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186363"/>
          </a:xfrm>
        </p:spPr>
        <p:txBody>
          <a:bodyPr rtlCol="0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b="1" dirty="0" smtClean="0"/>
              <a:t>Effects of Multiple Scattering</a:t>
            </a:r>
            <a:endParaRPr lang="en-US" b="1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Tracking efficiency: uniformity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/>
              <a:t>Tracking positions: angular systematic</a:t>
            </a:r>
            <a:endParaRPr lang="en-US" b="1" dirty="0" smtClean="0"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 smtClean="0"/>
              <a:t>Elasticity selection cuts</a:t>
            </a:r>
            <a:endParaRPr lang="en-US" b="1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PID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Signal/Background:</a:t>
            </a:r>
            <a:r>
              <a:rPr lang="en-US" b="1" dirty="0" smtClean="0"/>
              <a:t> </a:t>
            </a:r>
            <a:r>
              <a:rPr lang="en-US" b="1" dirty="0" smtClean="0">
                <a:ea typeface="+mn-ea"/>
                <a:cs typeface="+mn-cs"/>
              </a:rPr>
              <a:t>dedicated event generator.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Uncertainty in the </a:t>
            </a:r>
            <a:r>
              <a:rPr lang="en-US" b="1" dirty="0" err="1">
                <a:ea typeface="+mn-ea"/>
                <a:cs typeface="+mn-cs"/>
              </a:rPr>
              <a:t>m</a:t>
            </a:r>
            <a:r>
              <a:rPr lang="en-US" b="1" dirty="0" err="1" smtClean="0">
                <a:ea typeface="+mn-ea"/>
                <a:cs typeface="+mn-cs"/>
              </a:rPr>
              <a:t>uon</a:t>
            </a:r>
            <a:r>
              <a:rPr lang="en-US" b="1" dirty="0" smtClean="0">
                <a:ea typeface="+mn-ea"/>
                <a:cs typeface="+mn-cs"/>
              </a:rPr>
              <a:t> beam momentum:</a:t>
            </a:r>
            <a:br>
              <a:rPr lang="en-US" b="1" dirty="0" smtClean="0">
                <a:ea typeface="+mn-ea"/>
                <a:cs typeface="+mn-cs"/>
              </a:rPr>
            </a:br>
            <a:r>
              <a:rPr lang="en-US" b="1" dirty="0" smtClean="0">
                <a:ea typeface="+mn-ea"/>
                <a:cs typeface="+mn-cs"/>
              </a:rPr>
              <a:t>Scattering kinematics to determine the beam momentum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Theoretical uncertainty on the mu-e cross section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22A353-CC1C-EC47-8CBD-675D5DB7C880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65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179388" y="6021388"/>
            <a:ext cx="8993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smtClean="0">
                <a:solidFill>
                  <a:prstClr val="black"/>
                </a:solidFill>
                <a:latin typeface="Corbel" charset="0"/>
                <a:cs typeface="Corbel" charset="0"/>
              </a:rPr>
              <a:t>All the systematic effects must be known to ensure an error on the cross section &lt; 10ppm </a:t>
            </a:r>
          </a:p>
        </p:txBody>
      </p:sp>
    </p:spTree>
    <p:extLst>
      <p:ext uri="{BB962C8B-B14F-4D97-AF65-F5344CB8AC3E}">
        <p14:creationId xmlns:p14="http://schemas.microsoft.com/office/powerpoint/2010/main" val="14715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185" y="1302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NA7 experiment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794" y="1156028"/>
            <a:ext cx="865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MEASUREMENT OF THE SPACE-LIKE PION ELECTROMAGNETIC FORM FACTOR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794" y="5477889"/>
            <a:ext cx="8353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</a:t>
            </a:r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variable for </a:t>
            </a:r>
            <a:r>
              <a:rPr lang="en-US" b="1" dirty="0" smtClean="0">
                <a:solidFill>
                  <a:srgbClr val="0000FF"/>
                </a:solidFill>
              </a:rPr>
              <a:t>the final </a:t>
            </a:r>
            <a:r>
              <a:rPr lang="en-US" b="1" dirty="0">
                <a:solidFill>
                  <a:srgbClr val="0000FF"/>
                </a:solidFill>
              </a:rPr>
              <a:t>sample was determined from the angles alone</a:t>
            </a:r>
            <a:r>
              <a:rPr lang="en-US" dirty="0">
                <a:solidFill>
                  <a:srgbClr val="0000FF"/>
                </a:solidFill>
              </a:rPr>
              <a:t>, up to the kinematic </a:t>
            </a:r>
            <a:r>
              <a:rPr lang="en-US" dirty="0" smtClean="0">
                <a:solidFill>
                  <a:srgbClr val="0000FF"/>
                </a:solidFill>
              </a:rPr>
              <a:t>ambiguity which </a:t>
            </a:r>
            <a:r>
              <a:rPr lang="en-US" dirty="0">
                <a:solidFill>
                  <a:srgbClr val="0000FF"/>
                </a:solidFill>
              </a:rPr>
              <a:t>was resolved using the shower detectors. In this procedure the only </a:t>
            </a:r>
            <a:r>
              <a:rPr lang="en-US" dirty="0" smtClean="0">
                <a:solidFill>
                  <a:srgbClr val="0000FF"/>
                </a:solidFill>
              </a:rPr>
              <a:t>rejection criterion </a:t>
            </a:r>
            <a:r>
              <a:rPr lang="en-US" dirty="0">
                <a:solidFill>
                  <a:srgbClr val="0000FF"/>
                </a:solidFill>
              </a:rPr>
              <a:t>involving the </a:t>
            </a:r>
            <a:r>
              <a:rPr lang="en-US" dirty="0" err="1" smtClean="0">
                <a:solidFill>
                  <a:srgbClr val="0000FF"/>
                </a:solidFill>
              </a:rPr>
              <a:t>momenta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was a cut against electrons of less than 1 </a:t>
            </a:r>
            <a:r>
              <a:rPr lang="en-US" dirty="0" err="1">
                <a:solidFill>
                  <a:srgbClr val="0000FF"/>
                </a:solidFill>
              </a:rPr>
              <a:t>GeV/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”.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130" y="1725619"/>
            <a:ext cx="8509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“The </a:t>
            </a:r>
            <a:r>
              <a:rPr lang="en-US" dirty="0" err="1">
                <a:solidFill>
                  <a:srgbClr val="0000FF"/>
                </a:solidFill>
              </a:rPr>
              <a:t>pion</a:t>
            </a:r>
            <a:r>
              <a:rPr lang="en-US" dirty="0">
                <a:solidFill>
                  <a:srgbClr val="0000FF"/>
                </a:solidFill>
              </a:rPr>
              <a:t> form factor has been measured in </a:t>
            </a:r>
            <a:r>
              <a:rPr lang="en-US" dirty="0" smtClean="0">
                <a:solidFill>
                  <a:srgbClr val="0000FF"/>
                </a:solidFill>
              </a:rPr>
              <a:t>the space</a:t>
            </a:r>
            <a:r>
              <a:rPr lang="en-US" dirty="0">
                <a:solidFill>
                  <a:srgbClr val="0000FF"/>
                </a:solidFill>
              </a:rPr>
              <a:t>-like q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region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0.014 </a:t>
            </a:r>
            <a:r>
              <a:rPr lang="en-US" dirty="0">
                <a:solidFill>
                  <a:srgbClr val="0000FF"/>
                </a:solidFill>
              </a:rPr>
              <a:t>to 0.26 (GeV/c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by </a:t>
            </a:r>
            <a:r>
              <a:rPr lang="en-US" b="1" dirty="0">
                <a:solidFill>
                  <a:srgbClr val="0000FF"/>
                </a:solidFill>
              </a:rPr>
              <a:t>scattering 300 </a:t>
            </a:r>
            <a:r>
              <a:rPr lang="en-US" b="1" dirty="0" err="1">
                <a:solidFill>
                  <a:srgbClr val="0000FF"/>
                </a:solidFill>
              </a:rPr>
              <a:t>GeV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pions</a:t>
            </a:r>
            <a:r>
              <a:rPr lang="en-US" b="1" dirty="0">
                <a:solidFill>
                  <a:srgbClr val="0000FF"/>
                </a:solidFill>
              </a:rPr>
              <a:t> from the electrons of a liquid hydrogen </a:t>
            </a:r>
            <a:r>
              <a:rPr lang="en-US" b="1" dirty="0" smtClean="0">
                <a:solidFill>
                  <a:srgbClr val="0000FF"/>
                </a:solidFill>
              </a:rPr>
              <a:t>target</a:t>
            </a:r>
            <a:r>
              <a:rPr lang="en-US" dirty="0" smtClean="0">
                <a:solidFill>
                  <a:srgbClr val="0000FF"/>
                </a:solidFill>
              </a:rPr>
              <a:t>”.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 descr="NA7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3" y="2862254"/>
            <a:ext cx="5267853" cy="2615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NA7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58" y="3082553"/>
            <a:ext cx="3037768" cy="2277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2077" y="2648949"/>
            <a:ext cx="273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Target: 28 cm liquid Hydrogen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X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0</a:t>
            </a:r>
            <a:r>
              <a:rPr lang="en-US" sz="1400" b="1" dirty="0" smtClean="0">
                <a:solidFill>
                  <a:srgbClr val="0000FF"/>
                </a:solidFill>
              </a:rPr>
              <a:t> (liquid H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1400" b="1" dirty="0" smtClean="0">
                <a:solidFill>
                  <a:srgbClr val="0000FF"/>
                </a:solidFill>
              </a:rPr>
              <a:t>) = 890.5 cm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7135814" y="3641228"/>
            <a:ext cx="3647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Nuclear Physics B277 (1986) 168-196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1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93750"/>
            <a:ext cx="7924800" cy="56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3338"/>
            <a:ext cx="7569200" cy="7604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 electrons angular distribution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7866" y="1514676"/>
            <a:ext cx="1715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10</a:t>
            </a:r>
            <a:r>
              <a:rPr lang="en-US" sz="2800" b="1" baseline="30000" dirty="0" smtClean="0"/>
              <a:t>8 </a:t>
            </a:r>
            <a:r>
              <a:rPr lang="en-US" sz="2800" b="1" dirty="0" smtClean="0"/>
              <a:t>events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74987" y="2089553"/>
            <a:ext cx="3190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μ  + e (rest) </a:t>
            </a:r>
            <a:r>
              <a:rPr lang="en-US" sz="2800" b="1" dirty="0" smtClean="0">
                <a:sym typeface="Wingdings"/>
              </a:rPr>
              <a:t> </a:t>
            </a:r>
            <a:r>
              <a:rPr lang="en-US" sz="2800" b="1" dirty="0"/>
              <a:t>μ  + </a:t>
            </a:r>
            <a:r>
              <a:rPr lang="en-US" sz="2800" b="1" dirty="0" smtClean="0"/>
              <a:t>e</a:t>
            </a:r>
          </a:p>
          <a:p>
            <a:r>
              <a:rPr lang="en-US" sz="2800" b="1" dirty="0" smtClean="0"/>
              <a:t>LO cross-section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89178" y="6379117"/>
            <a:ext cx="248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  <a:r>
              <a:rPr lang="en-US" sz="2000" b="1" dirty="0" smtClean="0"/>
              <a:t>lectron angle (</a:t>
            </a:r>
            <a:r>
              <a:rPr lang="en-US" sz="2000" b="1" dirty="0" err="1" smtClean="0"/>
              <a:t>mrad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631" y="4254500"/>
            <a:ext cx="24481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E</a:t>
            </a:r>
            <a:r>
              <a:rPr lang="en-US" sz="2800" b="1" baseline="-25000" dirty="0" err="1" smtClean="0"/>
              <a:t>e</a:t>
            </a:r>
            <a:r>
              <a:rPr lang="en-US" sz="2800" b="1" dirty="0" smtClean="0"/>
              <a:t> &gt; 500 MeV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t the</a:t>
            </a:r>
          </a:p>
          <a:p>
            <a:pPr algn="ctr"/>
            <a:r>
              <a:rPr lang="en-US" sz="2800" b="1" dirty="0"/>
              <a:t>g</a:t>
            </a:r>
            <a:r>
              <a:rPr lang="en-US" sz="2800" b="1" dirty="0" smtClean="0"/>
              <a:t>enerator level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05596" y="806450"/>
            <a:ext cx="281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Beryllium d = 30 mm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0"/>
            <a:ext cx="8001000" cy="56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Beryllium d = 10 mm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178" y="6235700"/>
            <a:ext cx="248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  <a:r>
              <a:rPr lang="en-US" sz="2000" b="1" dirty="0" smtClean="0"/>
              <a:t>lectron angle (</a:t>
            </a:r>
            <a:r>
              <a:rPr lang="en-US" sz="2000" b="1" dirty="0" err="1" smtClean="0"/>
              <a:t>mrad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1865888" y="3842266"/>
            <a:ext cx="1315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E0 </a:t>
            </a:r>
            <a:r>
              <a:rPr lang="en-US" sz="2000" b="1" dirty="0">
                <a:solidFill>
                  <a:srgbClr val="0000FF"/>
                </a:solidFill>
              </a:rPr>
              <a:t>&gt; 1 </a:t>
            </a:r>
            <a:r>
              <a:rPr lang="en-US" sz="2000" b="1" dirty="0" err="1" smtClean="0">
                <a:solidFill>
                  <a:srgbClr val="0000FF"/>
                </a:solidFill>
              </a:rPr>
              <a:t>GeV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37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Modeling the target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4051"/>
            <a:ext cx="8229600" cy="8763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Bremsstrahlung</a:t>
            </a:r>
            <a:r>
              <a:rPr lang="en-US" sz="2400" dirty="0" smtClean="0"/>
              <a:t> and following MSC of lower momentum electrons perfectly describe the tails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75" y="1501775"/>
            <a:ext cx="5480050" cy="403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4591" y="1098520"/>
            <a:ext cx="273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Geant4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simple model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14789" y="6323444"/>
            <a:ext cx="2133600" cy="365125"/>
          </a:xfrm>
        </p:spPr>
        <p:txBody>
          <a:bodyPr/>
          <a:lstStyle/>
          <a:p>
            <a:fld id="{ADB56F02-7E78-8542-B44B-53C4A2276A6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α(t) through: </a:t>
            </a:r>
            <a:r>
              <a:rPr lang="en-US" b="1" dirty="0" smtClean="0">
                <a:solidFill>
                  <a:srgbClr val="FF0000"/>
                </a:solidFill>
              </a:rPr>
              <a:t>μ + e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b="1" dirty="0">
                <a:solidFill>
                  <a:srgbClr val="FF0000"/>
                </a:solidFill>
              </a:rPr>
              <a:t>μ +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15" y="2472030"/>
            <a:ext cx="2910679" cy="11032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672143" y="3744603"/>
            <a:ext cx="2676626" cy="2215615"/>
            <a:chOff x="666612" y="3086325"/>
            <a:chExt cx="2676626" cy="2215615"/>
          </a:xfrm>
        </p:grpSpPr>
        <p:sp>
          <p:nvSpPr>
            <p:cNvPr id="11" name="TextBox 10"/>
            <p:cNvSpPr txBox="1"/>
            <p:nvPr/>
          </p:nvSpPr>
          <p:spPr>
            <a:xfrm>
              <a:off x="1016449" y="322543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μ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508" y="322543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μ</a:t>
              </a:r>
              <a:endParaRPr lang="en-US" sz="20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97583" y="3777746"/>
              <a:ext cx="2117004" cy="73416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4701" y="4897846"/>
              <a:ext cx="3122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25761" y="4901830"/>
              <a:ext cx="3122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6612" y="4083922"/>
              <a:ext cx="1271151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dirty="0" err="1" smtClean="0"/>
                <a:t>t</a:t>
              </a:r>
              <a:r>
                <a:rPr lang="en-US" sz="2400" dirty="0" smtClean="0"/>
                <a:t> = q</a:t>
              </a:r>
              <a:r>
                <a:rPr lang="en-US" sz="2400" baseline="30000" dirty="0" smtClean="0"/>
                <a:t>2 </a:t>
              </a:r>
              <a:r>
                <a:rPr lang="en-US" sz="2400" dirty="0" smtClean="0"/>
                <a:t>&lt; 0</a:t>
              </a:r>
              <a:endParaRPr lang="en-US" sz="2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7200" y="1805850"/>
            <a:ext cx="32412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α</a:t>
            </a:r>
            <a:r>
              <a:rPr lang="en-US" sz="3200" b="1" dirty="0" smtClean="0">
                <a:solidFill>
                  <a:srgbClr val="000000"/>
                </a:solidFill>
              </a:rPr>
              <a:t>(t) through: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7900" y="1879136"/>
            <a:ext cx="389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Simulation  of the LO differential </a:t>
            </a:r>
          </a:p>
          <a:p>
            <a:r>
              <a:rPr lang="en-US" sz="2000" b="1" dirty="0" smtClean="0"/>
              <a:t>cross-section  μ + e </a:t>
            </a:r>
            <a:r>
              <a:rPr lang="en-US" sz="2000" b="1" dirty="0" smtClean="0">
                <a:sym typeface="Wingdings"/>
              </a:rPr>
              <a:t> </a:t>
            </a:r>
            <a:r>
              <a:rPr lang="en-US" sz="2000" b="1" dirty="0" smtClean="0"/>
              <a:t>μ + e </a:t>
            </a:r>
          </a:p>
          <a:p>
            <a:r>
              <a:rPr lang="en-US" sz="2000" b="1" dirty="0" smtClean="0"/>
              <a:t>elastic scattering</a:t>
            </a:r>
          </a:p>
          <a:p>
            <a:r>
              <a:rPr lang="en-US" sz="2000" b="1" dirty="0" smtClean="0"/>
              <a:t>Effect of the </a:t>
            </a:r>
            <a:r>
              <a:rPr lang="en-US" sz="2000" b="1" dirty="0" err="1" smtClean="0"/>
              <a:t>hadronic</a:t>
            </a:r>
            <a:r>
              <a:rPr lang="en-US" sz="2000" b="1" dirty="0" smtClean="0"/>
              <a:t> shift </a:t>
            </a:r>
            <a:r>
              <a:rPr lang="en-US" sz="2000" b="1" dirty="0" err="1" smtClean="0"/>
              <a:t>Δ</a:t>
            </a:r>
            <a:r>
              <a:rPr lang="en-US" sz="2000" b="1" dirty="0" smtClean="0"/>
              <a:t>α</a:t>
            </a:r>
            <a:r>
              <a:rPr lang="en-US" sz="2000" b="1" baseline="-25000" dirty="0" smtClean="0"/>
              <a:t>had</a:t>
            </a:r>
            <a:r>
              <a:rPr lang="en-US" sz="2000" b="1" dirty="0" smtClean="0"/>
              <a:t> </a:t>
            </a:r>
          </a:p>
        </p:txBody>
      </p:sp>
      <p:pic>
        <p:nvPicPr>
          <p:cNvPr id="7" name="Picture 6" descr="plot_e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88" y="3220005"/>
            <a:ext cx="5313507" cy="3188104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825594"/>
              </p:ext>
            </p:extLst>
          </p:nvPr>
        </p:nvGraphicFramePr>
        <p:xfrm>
          <a:off x="1342512" y="6028169"/>
          <a:ext cx="19034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7" imgW="698500" imgH="215900" progId="Equation.3">
                  <p:embed/>
                </p:oleObj>
              </mc:Choice>
              <mc:Fallback>
                <p:oleObj name="Equation" r:id="rId7" imgW="698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512" y="6028169"/>
                        <a:ext cx="1903412" cy="5905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123847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</a:t>
            </a:r>
            <a:r>
              <a:rPr lang="en-US" sz="3200" b="1" dirty="0" smtClean="0">
                <a:solidFill>
                  <a:srgbClr val="000000"/>
                </a:solidFill>
              </a:rPr>
              <a:t>-channel: space-like four-momentum transfer </a:t>
            </a:r>
          </a:p>
        </p:txBody>
      </p:sp>
    </p:spTree>
    <p:extLst>
      <p:ext uri="{BB962C8B-B14F-4D97-AF65-F5344CB8AC3E}">
        <p14:creationId xmlns:p14="http://schemas.microsoft.com/office/powerpoint/2010/main" val="83471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5557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Effect of the target (</a:t>
            </a:r>
            <a:r>
              <a:rPr lang="en-US" b="1" dirty="0" err="1" smtClean="0">
                <a:solidFill>
                  <a:srgbClr val="FF0000"/>
                </a:solidFill>
              </a:rPr>
              <a:t>Geant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87425"/>
            <a:ext cx="7924800" cy="5101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3200" y="2167467"/>
            <a:ext cx="2831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Gaussian core, </a:t>
            </a:r>
            <a:r>
              <a:rPr lang="en-US" b="1" dirty="0" err="1" smtClean="0">
                <a:solidFill>
                  <a:srgbClr val="3366FF"/>
                </a:solidFill>
              </a:rPr>
              <a:t>σ</a:t>
            </a:r>
            <a:r>
              <a:rPr lang="en-US" b="1" dirty="0" smtClean="0">
                <a:solidFill>
                  <a:srgbClr val="3366FF"/>
                </a:solidFill>
              </a:rPr>
              <a:t> = 3.6 </a:t>
            </a:r>
            <a:r>
              <a:rPr lang="en-US" b="1" dirty="0" err="1" smtClean="0">
                <a:solidFill>
                  <a:srgbClr val="3366FF"/>
                </a:solidFill>
              </a:rPr>
              <a:t>mrad</a:t>
            </a:r>
            <a:endParaRPr lang="en-US" b="1" dirty="0">
              <a:solidFill>
                <a:srgbClr val="3366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5251967" y="2568033"/>
            <a:ext cx="604334" cy="541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7767" y="314113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GEANT4 events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6000402"/>
            <a:ext cx="534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Highland formula (PDG) = 3.593 </a:t>
            </a:r>
            <a:r>
              <a:rPr lang="en-US" sz="2000" b="1" dirty="0" err="1" smtClean="0">
                <a:solidFill>
                  <a:srgbClr val="000000"/>
                </a:solidFill>
              </a:rPr>
              <a:t>mrad</a:t>
            </a:r>
            <a:r>
              <a:rPr lang="en-US" sz="2000" b="1" dirty="0" smtClean="0">
                <a:solidFill>
                  <a:srgbClr val="000000"/>
                </a:solidFill>
              </a:rPr>
              <a:t>  </a:t>
            </a: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195276"/>
              </p:ext>
            </p:extLst>
          </p:nvPr>
        </p:nvGraphicFramePr>
        <p:xfrm>
          <a:off x="2005012" y="4419600"/>
          <a:ext cx="513397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" name="Equation" r:id="rId5" imgW="2336800" imgH="495300" progId="Equation.3">
                  <p:embed/>
                </p:oleObj>
              </mc:Choice>
              <mc:Fallback>
                <p:oleObj name="Equation" r:id="rId5" imgW="2336800" imgH="495300" progId="Equation.3">
                  <p:embed/>
                  <p:pic>
                    <p:nvPicPr>
                      <p:cNvPr id="0" name="Picture 5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2" y="4419600"/>
                        <a:ext cx="5133975" cy="108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682648" y="1301117"/>
            <a:ext cx="2432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1 </a:t>
            </a:r>
            <a:r>
              <a:rPr lang="en-US" sz="2400" b="1" dirty="0" err="1">
                <a:solidFill>
                  <a:srgbClr val="000000"/>
                </a:solidFill>
              </a:rPr>
              <a:t>GeV</a:t>
            </a:r>
            <a:r>
              <a:rPr lang="en-US" sz="2400" b="1" dirty="0">
                <a:solidFill>
                  <a:srgbClr val="000000"/>
                </a:solidFill>
              </a:rPr>
              <a:t>, d = </a:t>
            </a:r>
            <a:r>
              <a:rPr lang="en-US" sz="2400" b="1" dirty="0" smtClean="0">
                <a:solidFill>
                  <a:srgbClr val="000000"/>
                </a:solidFill>
              </a:rPr>
              <a:t>30 </a:t>
            </a:r>
            <a:r>
              <a:rPr lang="en-US" sz="2400" b="1" dirty="0">
                <a:solidFill>
                  <a:srgbClr val="000000"/>
                </a:solidFill>
              </a:rPr>
              <a:t>m</a:t>
            </a:r>
            <a:r>
              <a:rPr lang="en-US" sz="2400" b="1" dirty="0" smtClean="0">
                <a:solidFill>
                  <a:srgbClr val="000000"/>
                </a:solidFill>
              </a:rPr>
              <a:t>m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2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Work in collaboration with: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000000"/>
                </a:solidFill>
              </a:rPr>
              <a:t>	G. </a:t>
            </a:r>
            <a:r>
              <a:rPr lang="en-US" dirty="0" err="1" smtClean="0">
                <a:solidFill>
                  <a:srgbClr val="000000"/>
                </a:solidFill>
              </a:rPr>
              <a:t>Abbiendi</a:t>
            </a:r>
            <a:r>
              <a:rPr lang="en-US" dirty="0" smtClean="0">
                <a:solidFill>
                  <a:srgbClr val="000000"/>
                </a:solidFill>
              </a:rPr>
              <a:t>, C. M. </a:t>
            </a:r>
            <a:r>
              <a:rPr lang="en-US" dirty="0" err="1" smtClean="0">
                <a:solidFill>
                  <a:srgbClr val="000000"/>
                </a:solidFill>
              </a:rPr>
              <a:t>Carloni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Calame</a:t>
            </a:r>
            <a:r>
              <a:rPr lang="en-US" dirty="0" smtClean="0">
                <a:solidFill>
                  <a:srgbClr val="000000"/>
                </a:solidFill>
              </a:rPr>
              <a:t>, R. Calabrese,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D. </a:t>
            </a:r>
            <a:r>
              <a:rPr lang="en-US" dirty="0" err="1" smtClean="0">
                <a:solidFill>
                  <a:srgbClr val="000000"/>
                </a:solidFill>
              </a:rPr>
              <a:t>Galli</a:t>
            </a:r>
            <a:r>
              <a:rPr lang="en-US" dirty="0" smtClean="0">
                <a:solidFill>
                  <a:srgbClr val="000000"/>
                </a:solidFill>
              </a:rPr>
              <a:t>, F. V. </a:t>
            </a:r>
            <a:r>
              <a:rPr lang="en-US" dirty="0" err="1" smtClean="0">
                <a:solidFill>
                  <a:srgbClr val="000000"/>
                </a:solidFill>
              </a:rPr>
              <a:t>Ignatov</a:t>
            </a:r>
            <a:r>
              <a:rPr lang="en-US" dirty="0" smtClean="0">
                <a:solidFill>
                  <a:srgbClr val="000000"/>
                </a:solidFill>
              </a:rPr>
              <a:t>, M. </a:t>
            </a:r>
            <a:r>
              <a:rPr lang="en-US" dirty="0" err="1" smtClean="0">
                <a:solidFill>
                  <a:srgbClr val="000000"/>
                </a:solidFill>
              </a:rPr>
              <a:t>Incagli</a:t>
            </a:r>
            <a:r>
              <a:rPr lang="en-US" dirty="0" smtClean="0">
                <a:solidFill>
                  <a:srgbClr val="000000"/>
                </a:solidFill>
              </a:rPr>
              <a:t>, V. </a:t>
            </a:r>
            <a:r>
              <a:rPr lang="en-US" dirty="0" err="1" smtClean="0">
                <a:solidFill>
                  <a:srgbClr val="000000"/>
                </a:solidFill>
              </a:rPr>
              <a:t>Ivantchenko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E. </a:t>
            </a:r>
            <a:r>
              <a:rPr lang="en-US" dirty="0" err="1" smtClean="0">
                <a:solidFill>
                  <a:srgbClr val="000000"/>
                </a:solidFill>
              </a:rPr>
              <a:t>Luppi</a:t>
            </a:r>
            <a:r>
              <a:rPr lang="en-US" dirty="0" smtClean="0">
                <a:solidFill>
                  <a:srgbClr val="000000"/>
                </a:solidFill>
              </a:rPr>
              <a:t>, U. Marconi,  C. </a:t>
            </a:r>
            <a:r>
              <a:rPr lang="en-US" dirty="0" err="1" smtClean="0">
                <a:solidFill>
                  <a:srgbClr val="000000"/>
                </a:solidFill>
              </a:rPr>
              <a:t>Matteuzzi</a:t>
            </a:r>
            <a:r>
              <a:rPr lang="en-US" dirty="0" smtClean="0">
                <a:solidFill>
                  <a:srgbClr val="000000"/>
                </a:solidFill>
              </a:rPr>
              <a:t>, G. </a:t>
            </a:r>
            <a:r>
              <a:rPr lang="en-US" dirty="0" err="1" smtClean="0">
                <a:solidFill>
                  <a:srgbClr val="000000"/>
                </a:solidFill>
              </a:rPr>
              <a:t>Montagna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O. </a:t>
            </a:r>
            <a:r>
              <a:rPr lang="en-US" dirty="0" err="1" smtClean="0">
                <a:solidFill>
                  <a:srgbClr val="000000"/>
                </a:solidFill>
              </a:rPr>
              <a:t>Nicrosini</a:t>
            </a:r>
            <a:r>
              <a:rPr lang="en-US" dirty="0" smtClean="0">
                <a:solidFill>
                  <a:srgbClr val="000000"/>
                </a:solidFill>
              </a:rPr>
              <a:t>, M. </a:t>
            </a:r>
            <a:r>
              <a:rPr lang="en-US" dirty="0" err="1" smtClean="0">
                <a:solidFill>
                  <a:srgbClr val="000000"/>
                </a:solidFill>
              </a:rPr>
              <a:t>Passera</a:t>
            </a:r>
            <a:r>
              <a:rPr lang="en-US" dirty="0" smtClean="0">
                <a:solidFill>
                  <a:srgbClr val="000000"/>
                </a:solidFill>
              </a:rPr>
              <a:t>, C. </a:t>
            </a:r>
            <a:r>
              <a:rPr lang="en-US" dirty="0" err="1" smtClean="0">
                <a:solidFill>
                  <a:srgbClr val="000000"/>
                </a:solidFill>
              </a:rPr>
              <a:t>Patrignani</a:t>
            </a:r>
            <a:r>
              <a:rPr lang="en-US" dirty="0" smtClean="0">
                <a:solidFill>
                  <a:srgbClr val="000000"/>
                </a:solidFill>
              </a:rPr>
              <a:t>, F. </a:t>
            </a:r>
            <a:r>
              <a:rPr lang="en-US" dirty="0" err="1" smtClean="0">
                <a:solidFill>
                  <a:srgbClr val="000000"/>
                </a:solidFill>
              </a:rPr>
              <a:t>Piccinini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 algn="just">
              <a:buNone/>
            </a:pPr>
            <a:r>
              <a:rPr lang="en-US" dirty="0" smtClean="0">
                <a:solidFill>
                  <a:srgbClr val="000000"/>
                </a:solidFill>
              </a:rPr>
              <a:t>  	</a:t>
            </a:r>
            <a:r>
              <a:rPr lang="en-US" b="1" dirty="0" smtClean="0">
                <a:solidFill>
                  <a:srgbClr val="000000"/>
                </a:solidFill>
              </a:rPr>
              <a:t>M. </a:t>
            </a:r>
            <a:r>
              <a:rPr lang="en-US" b="1" dirty="0" err="1" smtClean="0">
                <a:solidFill>
                  <a:srgbClr val="000000"/>
                </a:solidFill>
              </a:rPr>
              <a:t>Prest</a:t>
            </a:r>
            <a:r>
              <a:rPr lang="en-US" dirty="0" smtClean="0">
                <a:solidFill>
                  <a:srgbClr val="000000"/>
                </a:solidFill>
              </a:rPr>
              <a:t>, L. </a:t>
            </a:r>
            <a:r>
              <a:rPr lang="en-US" dirty="0" err="1" smtClean="0">
                <a:solidFill>
                  <a:srgbClr val="000000"/>
                </a:solidFill>
              </a:rPr>
              <a:t>Trentadue</a:t>
            </a:r>
            <a:r>
              <a:rPr lang="en-US" dirty="0" smtClean="0">
                <a:solidFill>
                  <a:srgbClr val="000000"/>
                </a:solidFill>
              </a:rPr>
              <a:t>, R. </a:t>
            </a:r>
            <a:r>
              <a:rPr lang="en-US" dirty="0" err="1" smtClean="0">
                <a:solidFill>
                  <a:srgbClr val="000000"/>
                </a:solidFill>
              </a:rPr>
              <a:t>Tenchini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b="1" dirty="0" smtClean="0">
                <a:solidFill>
                  <a:srgbClr val="000000"/>
                </a:solidFill>
              </a:rPr>
              <a:t>E. </a:t>
            </a:r>
            <a:r>
              <a:rPr lang="en-US" b="1" dirty="0" err="1" smtClean="0">
                <a:solidFill>
                  <a:srgbClr val="000000"/>
                </a:solidFill>
              </a:rPr>
              <a:t>Vallazza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Venanzoni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algn="just">
              <a:buNone/>
            </a:pPr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Other people declared their interest.</a:t>
            </a:r>
          </a:p>
          <a:p>
            <a:pPr algn="just">
              <a:buNone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</a:p>
          <a:p>
            <a:pPr algn="just">
              <a:buNone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Students, PhD student, Post Doc</a:t>
            </a:r>
            <a:endParaRPr lang="en-US" b="1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C.Brizzolari</a:t>
            </a:r>
            <a:r>
              <a:rPr lang="en-US" sz="2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M. </a:t>
            </a:r>
            <a:r>
              <a:rPr lang="en-US" sz="28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Soldani</a:t>
            </a:r>
            <a:r>
              <a:rPr lang="en-US" sz="2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G.Ballerini,V</a:t>
            </a:r>
            <a:r>
              <a:rPr lang="en-US" sz="2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Mascagna</a:t>
            </a:r>
            <a:endParaRPr lang="en-US" sz="28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L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Pagani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F. </a:t>
            </a:r>
            <a:r>
              <a:rPr lang="en-US" dirty="0" err="1" smtClean="0">
                <a:solidFill>
                  <a:srgbClr val="000000"/>
                </a:solidFill>
              </a:rPr>
              <a:t>Pisani</a:t>
            </a:r>
            <a:r>
              <a:rPr lang="en-US" dirty="0" smtClean="0">
                <a:solidFill>
                  <a:srgbClr val="000000"/>
                </a:solidFill>
              </a:rPr>
              <a:t>, A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smtClean="0">
                <a:solidFill>
                  <a:srgbClr val="000000"/>
                </a:solidFill>
              </a:rPr>
              <a:t>Principe</a:t>
            </a:r>
          </a:p>
          <a:p>
            <a:pPr algn="just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M. </a:t>
            </a:r>
            <a:r>
              <a:rPr lang="en-US" dirty="0" err="1" smtClean="0">
                <a:solidFill>
                  <a:srgbClr val="000000"/>
                </a:solidFill>
              </a:rPr>
              <a:t>Bonanomi</a:t>
            </a:r>
            <a:endParaRPr lang="en-US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</a:p>
          <a:p>
            <a:pPr algn="just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14789" y="6323444"/>
            <a:ext cx="2133600" cy="365125"/>
          </a:xfrm>
        </p:spPr>
        <p:txBody>
          <a:bodyPr/>
          <a:lstStyle/>
          <a:p>
            <a:fld id="{ADB56F02-7E78-8542-B44B-53C4A2276A6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Running </a:t>
            </a:r>
            <a:r>
              <a:rPr lang="en-US" b="1" dirty="0" smtClean="0">
                <a:solidFill>
                  <a:srgbClr val="FF0000"/>
                </a:solidFill>
              </a:rPr>
              <a:t>of α</a:t>
            </a:r>
            <a:r>
              <a:rPr lang="en-US" b="1" dirty="0">
                <a:solidFill>
                  <a:srgbClr val="FF0000"/>
                </a:solidFill>
              </a:rPr>
              <a:t>(t) and </a:t>
            </a:r>
            <a:r>
              <a:rPr lang="en-US" b="1" dirty="0" err="1">
                <a:solidFill>
                  <a:srgbClr val="FF0000"/>
                </a:solidFill>
              </a:rPr>
              <a:t>Δ</a:t>
            </a:r>
            <a:r>
              <a:rPr lang="en-US" b="1" dirty="0">
                <a:solidFill>
                  <a:srgbClr val="FF0000"/>
                </a:solidFill>
              </a:rPr>
              <a:t>α</a:t>
            </a:r>
            <a:r>
              <a:rPr lang="en-US" b="1" baseline="-25000" dirty="0">
                <a:solidFill>
                  <a:srgbClr val="FF0000"/>
                </a:solidFill>
              </a:rPr>
              <a:t>had</a:t>
            </a:r>
            <a:r>
              <a:rPr lang="en-US" b="1" dirty="0">
                <a:solidFill>
                  <a:srgbClr val="FF0000"/>
                </a:solidFill>
              </a:rPr>
              <a:t>(t)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444" y="2207121"/>
            <a:ext cx="4682295" cy="459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65" y="2091267"/>
            <a:ext cx="2479241" cy="101279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03200" y="1366123"/>
            <a:ext cx="3901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Δ</a:t>
            </a:r>
            <a:r>
              <a:rPr lang="en-US" sz="2800" b="1" dirty="0" smtClean="0"/>
              <a:t>α</a:t>
            </a:r>
            <a:r>
              <a:rPr lang="en-US" sz="2800" b="1" baseline="-25000" dirty="0" smtClean="0"/>
              <a:t>had</a:t>
            </a:r>
            <a:r>
              <a:rPr lang="en-US" sz="2800" b="1" dirty="0" smtClean="0"/>
              <a:t>(t) through: </a:t>
            </a:r>
            <a:endParaRPr lang="en-US" sz="28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943" y="1691233"/>
            <a:ext cx="3223536" cy="80798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55111" y="3798332"/>
            <a:ext cx="1000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Δ</a:t>
            </a:r>
            <a:r>
              <a:rPr lang="en-US" sz="2000" b="1" dirty="0">
                <a:solidFill>
                  <a:srgbClr val="FF0000"/>
                </a:solidFill>
              </a:rPr>
              <a:t>α</a:t>
            </a:r>
            <a:r>
              <a:rPr lang="en-US" sz="2000" b="1" baseline="-25000" dirty="0">
                <a:solidFill>
                  <a:srgbClr val="FF0000"/>
                </a:solidFill>
              </a:rPr>
              <a:t>had</a:t>
            </a:r>
            <a:r>
              <a:rPr lang="en-US" sz="2000" b="1" dirty="0">
                <a:solidFill>
                  <a:srgbClr val="FF0000"/>
                </a:solidFill>
              </a:rPr>
              <a:t>(t)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89235" y="324433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</a:rPr>
              <a:t>Δ</a:t>
            </a:r>
            <a:r>
              <a:rPr lang="en-US" sz="2000" b="1" dirty="0">
                <a:solidFill>
                  <a:srgbClr val="0000FF"/>
                </a:solidFill>
              </a:rPr>
              <a:t>α</a:t>
            </a:r>
            <a:r>
              <a:rPr lang="en-US" sz="2000" b="1" baseline="-25000" dirty="0" err="1">
                <a:solidFill>
                  <a:srgbClr val="0000FF"/>
                </a:solidFill>
              </a:rPr>
              <a:t>lep</a:t>
            </a:r>
            <a:r>
              <a:rPr lang="en-US" sz="2000" b="1" dirty="0">
                <a:solidFill>
                  <a:srgbClr val="0000FF"/>
                </a:solidFill>
              </a:rPr>
              <a:t>(t)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266700" y="3518932"/>
            <a:ext cx="3772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</a:rPr>
              <a:t>Δ</a:t>
            </a:r>
            <a:r>
              <a:rPr lang="en-US" sz="2800" b="1" dirty="0" smtClean="0">
                <a:solidFill>
                  <a:srgbClr val="000000"/>
                </a:solidFill>
              </a:rPr>
              <a:t>α(t) =</a:t>
            </a:r>
            <a:r>
              <a:rPr lang="en-US" sz="2800" b="1" dirty="0" err="1" smtClean="0">
                <a:solidFill>
                  <a:srgbClr val="000000"/>
                </a:solidFill>
              </a:rPr>
              <a:t>Δ</a:t>
            </a:r>
            <a:r>
              <a:rPr lang="en-US" sz="2800" b="1" dirty="0" smtClean="0">
                <a:solidFill>
                  <a:srgbClr val="000000"/>
                </a:solidFill>
              </a:rPr>
              <a:t>α</a:t>
            </a:r>
            <a:r>
              <a:rPr lang="en-US" sz="2800" b="1" baseline="-25000" dirty="0" err="1" smtClean="0">
                <a:solidFill>
                  <a:srgbClr val="000000"/>
                </a:solidFill>
              </a:rPr>
              <a:t>lep</a:t>
            </a:r>
            <a:r>
              <a:rPr lang="en-US" sz="2800" b="1" dirty="0" smtClean="0">
                <a:solidFill>
                  <a:srgbClr val="000000"/>
                </a:solidFill>
              </a:rPr>
              <a:t>(</a:t>
            </a:r>
            <a:r>
              <a:rPr lang="en-US" sz="2800" b="1" dirty="0">
                <a:solidFill>
                  <a:srgbClr val="000000"/>
                </a:solidFill>
              </a:rPr>
              <a:t>t</a:t>
            </a:r>
            <a:r>
              <a:rPr lang="en-US" sz="2800" b="1" dirty="0" smtClean="0">
                <a:solidFill>
                  <a:srgbClr val="000000"/>
                </a:solidFill>
              </a:rPr>
              <a:t>) + </a:t>
            </a:r>
            <a:r>
              <a:rPr lang="en-US" sz="2800" b="1" dirty="0" err="1" smtClean="0">
                <a:solidFill>
                  <a:srgbClr val="000000"/>
                </a:solidFill>
              </a:rPr>
              <a:t>Δ</a:t>
            </a:r>
            <a:r>
              <a:rPr lang="en-US" sz="2800" b="1" dirty="0" smtClean="0">
                <a:solidFill>
                  <a:srgbClr val="0000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000000"/>
                </a:solidFill>
              </a:rPr>
              <a:t>had</a:t>
            </a:r>
            <a:r>
              <a:rPr lang="en-US" sz="2800" b="1" dirty="0" smtClean="0">
                <a:solidFill>
                  <a:srgbClr val="000000"/>
                </a:solidFill>
              </a:rPr>
              <a:t>(</a:t>
            </a:r>
            <a:r>
              <a:rPr lang="en-US" sz="2800" b="1" dirty="0">
                <a:solidFill>
                  <a:srgbClr val="000000"/>
                </a:solidFill>
              </a:rPr>
              <a:t>t)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9613" y="4369339"/>
            <a:ext cx="3095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Δα</a:t>
            </a:r>
            <a:r>
              <a:rPr lang="en-US" sz="2800" b="1" baseline="-25000" dirty="0" err="1" smtClean="0">
                <a:solidFill>
                  <a:srgbClr val="000000"/>
                </a:solidFill>
              </a:rPr>
              <a:t>lep</a:t>
            </a:r>
            <a:r>
              <a:rPr lang="en-US" sz="2800" b="1" dirty="0" err="1" smtClean="0">
                <a:solidFill>
                  <a:srgbClr val="000000"/>
                </a:solidFill>
              </a:rPr>
              <a:t>(t</a:t>
            </a:r>
            <a:r>
              <a:rPr lang="en-US" sz="2800" b="1" dirty="0" smtClean="0">
                <a:solidFill>
                  <a:srgbClr val="000000"/>
                </a:solidFill>
              </a:rPr>
              <a:t>) can be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calculated precisely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1189899"/>
            <a:ext cx="3901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Expected shifts </a:t>
            </a:r>
            <a:r>
              <a:rPr lang="en-US" sz="2800" b="1" dirty="0" err="1" smtClean="0">
                <a:solidFill>
                  <a:srgbClr val="000000"/>
                </a:solidFill>
              </a:rPr>
              <a:t>Δα(t</a:t>
            </a:r>
            <a:r>
              <a:rPr lang="en-US" sz="2800" b="1" dirty="0" smtClean="0">
                <a:solidFill>
                  <a:srgbClr val="000000"/>
                </a:solidFill>
              </a:rPr>
              <a:t>) 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5520824"/>
            <a:ext cx="3621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</a:rPr>
              <a:t>Δα</a:t>
            </a:r>
            <a:r>
              <a:rPr lang="en-US" sz="2800" b="1" baseline="-25000" dirty="0" err="1" smtClean="0">
                <a:solidFill>
                  <a:srgbClr val="000000"/>
                </a:solidFill>
              </a:rPr>
              <a:t>had</a:t>
            </a:r>
            <a:r>
              <a:rPr lang="en-US" sz="2800" b="1" dirty="0" err="1" smtClean="0">
                <a:solidFill>
                  <a:srgbClr val="000000"/>
                </a:solidFill>
              </a:rPr>
              <a:t>(t</a:t>
            </a:r>
            <a:r>
              <a:rPr lang="en-US" sz="2800" b="1" dirty="0" smtClean="0">
                <a:solidFill>
                  <a:srgbClr val="000000"/>
                </a:solidFill>
              </a:rPr>
              <a:t>)=</a:t>
            </a:r>
            <a:r>
              <a:rPr lang="en-US" sz="2800" b="1" dirty="0" err="1" smtClean="0">
                <a:solidFill>
                  <a:srgbClr val="000000"/>
                </a:solidFill>
              </a:rPr>
              <a:t>Δα(</a:t>
            </a:r>
            <a:r>
              <a:rPr lang="en-US" sz="2800" b="1" dirty="0" err="1">
                <a:solidFill>
                  <a:srgbClr val="000000"/>
                </a:solidFill>
              </a:rPr>
              <a:t>t</a:t>
            </a:r>
            <a:r>
              <a:rPr lang="en-US" sz="2800" b="1" dirty="0" smtClean="0">
                <a:solidFill>
                  <a:srgbClr val="000000"/>
                </a:solidFill>
              </a:rPr>
              <a:t>) - </a:t>
            </a:r>
            <a:r>
              <a:rPr lang="en-US" sz="2800" b="1" dirty="0" err="1" smtClean="0">
                <a:solidFill>
                  <a:srgbClr val="000000"/>
                </a:solidFill>
              </a:rPr>
              <a:t>Δα</a:t>
            </a:r>
            <a:r>
              <a:rPr lang="en-US" sz="2800" b="1" baseline="-25000" dirty="0" err="1" smtClean="0">
                <a:solidFill>
                  <a:srgbClr val="000000"/>
                </a:solidFill>
              </a:rPr>
              <a:t>lep</a:t>
            </a:r>
            <a:r>
              <a:rPr lang="en-US" sz="2800" b="1" dirty="0" err="1" smtClean="0">
                <a:solidFill>
                  <a:srgbClr val="000000"/>
                </a:solidFill>
              </a:rPr>
              <a:t>(</a:t>
            </a:r>
            <a:r>
              <a:rPr lang="en-US" sz="2800" b="1" dirty="0" err="1">
                <a:solidFill>
                  <a:srgbClr val="000000"/>
                </a:solidFill>
              </a:rPr>
              <a:t>t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1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1161047"/>
            <a:ext cx="4682066" cy="48111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7456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00"/>
                </a:solidFill>
              </a:rPr>
              <a:t>a</a:t>
            </a:r>
            <a:r>
              <a:rPr lang="el-GR" sz="5400" b="1" baseline="-25000" dirty="0" smtClean="0">
                <a:solidFill>
                  <a:srgbClr val="FF0000"/>
                </a:solidFill>
              </a:rPr>
              <a:t>μ</a:t>
            </a:r>
            <a:r>
              <a:rPr lang="en-US" sz="5400" b="1" baseline="30000" dirty="0" smtClean="0">
                <a:solidFill>
                  <a:srgbClr val="FF0000"/>
                </a:solidFill>
              </a:rPr>
              <a:t>HLO</a:t>
            </a:r>
            <a:r>
              <a:rPr lang="en-US" sz="5400" b="1" dirty="0" smtClean="0">
                <a:solidFill>
                  <a:srgbClr val="FF0000"/>
                </a:solidFill>
              </a:rPr>
              <a:t> space-like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63" y="5697928"/>
            <a:ext cx="5351736" cy="990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0" y="1351451"/>
            <a:ext cx="4597400" cy="4278314"/>
          </a:xfrm>
        </p:spPr>
        <p:txBody>
          <a:bodyPr>
            <a:noAutofit/>
          </a:bodyPr>
          <a:lstStyle/>
          <a:p>
            <a:r>
              <a:rPr lang="en-US" sz="2400" dirty="0" smtClean="0"/>
              <a:t>Use high-intensity CERN’s </a:t>
            </a:r>
            <a:r>
              <a:rPr lang="en-US" sz="2400" dirty="0" err="1" smtClean="0"/>
              <a:t>muon</a:t>
            </a:r>
            <a:r>
              <a:rPr lang="en-US" sz="2400" dirty="0" smtClean="0"/>
              <a:t> beam</a:t>
            </a:r>
            <a:r>
              <a:rPr lang="en-US" sz="2400" dirty="0"/>
              <a:t> </a:t>
            </a:r>
            <a:r>
              <a:rPr lang="en-US" sz="2400" dirty="0" smtClean="0"/>
              <a:t>of  </a:t>
            </a:r>
            <a:r>
              <a:rPr lang="en-US" sz="2400" b="1" dirty="0" smtClean="0"/>
              <a:t>E</a:t>
            </a:r>
            <a:r>
              <a:rPr lang="en-US" sz="2400" b="1" baseline="-25000" dirty="0" smtClean="0"/>
              <a:t>μ</a:t>
            </a:r>
            <a:r>
              <a:rPr lang="en-US" sz="2400" b="1" dirty="0" smtClean="0"/>
              <a:t> </a:t>
            </a:r>
            <a:r>
              <a:rPr lang="en-US" sz="2400" b="1" dirty="0"/>
              <a:t>~</a:t>
            </a:r>
            <a:r>
              <a:rPr lang="en-US" sz="2400" b="1" dirty="0" smtClean="0"/>
              <a:t> </a:t>
            </a:r>
            <a:r>
              <a:rPr lang="en-US" sz="2400" b="1" dirty="0"/>
              <a:t>150 </a:t>
            </a:r>
            <a:r>
              <a:rPr lang="en-US" sz="2400" b="1" dirty="0" err="1" smtClean="0"/>
              <a:t>GeV</a:t>
            </a:r>
            <a:r>
              <a:rPr lang="en-US" sz="2400" b="1" dirty="0"/>
              <a:t> </a:t>
            </a:r>
            <a:r>
              <a:rPr lang="en-US" sz="2400" dirty="0" smtClean="0"/>
              <a:t>colliding on atomic electrons at rest to measure </a:t>
            </a:r>
            <a:r>
              <a:rPr lang="en-US" sz="2400" b="1" dirty="0" err="1" smtClean="0">
                <a:solidFill>
                  <a:srgbClr val="000000"/>
                </a:solidFill>
              </a:rPr>
              <a:t>Δ</a:t>
            </a:r>
            <a:r>
              <a:rPr lang="en-US" sz="2400" b="1" dirty="0" smtClean="0">
                <a:solidFill>
                  <a:srgbClr val="0000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h</a:t>
            </a:r>
            <a:r>
              <a:rPr lang="en-US" sz="2400" b="1" dirty="0" smtClean="0">
                <a:solidFill>
                  <a:srgbClr val="000000"/>
                </a:solidFill>
              </a:rPr>
              <a:t>(t) </a:t>
            </a:r>
            <a:r>
              <a:rPr lang="en-US" sz="2400" dirty="0" smtClean="0">
                <a:solidFill>
                  <a:srgbClr val="000000"/>
                </a:solidFill>
              </a:rPr>
              <a:t>with </a:t>
            </a:r>
            <a:r>
              <a:rPr lang="en-US" sz="2400" b="1" dirty="0" smtClean="0">
                <a:solidFill>
                  <a:srgbClr val="000000"/>
                </a:solidFill>
              </a:rPr>
              <a:t>t = q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</a:rPr>
              <a:t> &lt; 0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b="1" baseline="30000" dirty="0" smtClean="0"/>
          </a:p>
          <a:p>
            <a:r>
              <a:rPr lang="en-US" sz="2400" b="1" dirty="0" smtClean="0"/>
              <a:t>Highly </a:t>
            </a:r>
            <a:r>
              <a:rPr lang="en-US" sz="2400" b="1" dirty="0"/>
              <a:t>boosted </a:t>
            </a:r>
            <a:r>
              <a:rPr lang="en-US" sz="2400" b="1" dirty="0" smtClean="0"/>
              <a:t>final state</a:t>
            </a:r>
            <a:r>
              <a:rPr lang="en-US" sz="2400" dirty="0" smtClean="0"/>
              <a:t>: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 smtClean="0"/>
              <a:t>0 &lt; - t &lt; 0.161 GeV</a:t>
            </a:r>
            <a:r>
              <a:rPr lang="en-US" sz="2400" baseline="30000" dirty="0" smtClean="0"/>
              <a:t>2  </a:t>
            </a:r>
            <a:br>
              <a:rPr lang="en-US" sz="2400" baseline="30000" dirty="0" smtClean="0"/>
            </a:br>
            <a:r>
              <a:rPr lang="en-US" sz="2400" dirty="0" smtClean="0"/>
              <a:t>0 &lt; x &lt; 0.93</a:t>
            </a:r>
          </a:p>
          <a:p>
            <a:r>
              <a:rPr lang="en-US" sz="2400" b="1" dirty="0" smtClean="0"/>
              <a:t>87%</a:t>
            </a:r>
            <a:r>
              <a:rPr lang="en-US" sz="2400" dirty="0" smtClean="0"/>
              <a:t> of the integral.</a:t>
            </a:r>
            <a:br>
              <a:rPr lang="en-US" sz="2400" dirty="0" smtClean="0"/>
            </a:br>
            <a:r>
              <a:rPr lang="en-US" sz="2400" dirty="0" smtClean="0"/>
              <a:t>Remaining </a:t>
            </a:r>
            <a:r>
              <a:rPr lang="en-US" sz="2400" b="1" dirty="0" smtClean="0"/>
              <a:t>13%</a:t>
            </a:r>
            <a:r>
              <a:rPr lang="en-US" sz="2400" dirty="0" smtClean="0"/>
              <a:t> using </a:t>
            </a:r>
            <a:r>
              <a:rPr lang="en-US" sz="2400" dirty="0" err="1" smtClean="0"/>
              <a:t>pQCD</a:t>
            </a:r>
            <a:r>
              <a:rPr lang="en-US" sz="2400" dirty="0" smtClean="0"/>
              <a:t> &amp; time</a:t>
            </a:r>
            <a:r>
              <a:rPr lang="en-US" sz="2400" dirty="0"/>
              <a:t>-like data, and/or </a:t>
            </a:r>
            <a:r>
              <a:rPr lang="en-US" sz="2400" dirty="0" smtClean="0"/>
              <a:t>lattice </a:t>
            </a:r>
            <a:r>
              <a:rPr lang="en-US" sz="2400" dirty="0"/>
              <a:t>QCD </a:t>
            </a:r>
            <a:r>
              <a:rPr lang="en-US" sz="2400" dirty="0" smtClean="0"/>
              <a:t>results.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21167" y="959366"/>
            <a:ext cx="398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expected shape of integral function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0157" y="51196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2DAB-5CE4-2244-98DA-6C29D8411B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17294</TotalTime>
  <Words>2993</Words>
  <Application>Microsoft Macintosh PowerPoint</Application>
  <PresentationFormat>On-screen Show (4:3)</PresentationFormat>
  <Paragraphs>614</Paragraphs>
  <Slides>71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Equation</vt:lpstr>
      <vt:lpstr>MUonE  α(t) and aμHLO  space-like</vt:lpstr>
      <vt:lpstr>Reference papers</vt:lpstr>
      <vt:lpstr>Experiment proposed to CERN</vt:lpstr>
      <vt:lpstr>g-2 anomaly  Summary of the present status</vt:lpstr>
      <vt:lpstr>Hadronic Leading Order Contribution</vt:lpstr>
      <vt:lpstr>aμHLO calculation with time-like data</vt:lpstr>
      <vt:lpstr>α(t) through: μ + e  μ + e</vt:lpstr>
      <vt:lpstr>Running of α(t) and Δαhad(t) </vt:lpstr>
      <vt:lpstr>aμHLO space-like</vt:lpstr>
      <vt:lpstr>Muon beam M2 at CERN</vt:lpstr>
      <vt:lpstr>Optimal Muon Beam Momentum </vt:lpstr>
      <vt:lpstr>Luminosity</vt:lpstr>
      <vt:lpstr>Signature: elastic scattering in the (θe , θμ) plane</vt:lpstr>
      <vt:lpstr>Detection technique</vt:lpstr>
      <vt:lpstr>The detector</vt:lpstr>
      <vt:lpstr>Cross section and the signal</vt:lpstr>
      <vt:lpstr>2017 Test Beam Goals</vt:lpstr>
      <vt:lpstr>PowerPoint Presentation</vt:lpstr>
      <vt:lpstr>2017 Test Beam Result</vt:lpstr>
      <vt:lpstr>8mm, 12 GeV</vt:lpstr>
      <vt:lpstr>20mm, 12 GeV</vt:lpstr>
      <vt:lpstr>8mm, 20 GeV</vt:lpstr>
      <vt:lpstr>Test beam 2018</vt:lpstr>
      <vt:lpstr>Test Beam 2018</vt:lpstr>
      <vt:lpstr>Test beam 2018 With remote control</vt:lpstr>
      <vt:lpstr>Test beam 2018: arrangements</vt:lpstr>
      <vt:lpstr>Simulation: Test beam 2018, GEANT4</vt:lpstr>
      <vt:lpstr>PowerPoint Presentation</vt:lpstr>
      <vt:lpstr>PowerPoint Presentation</vt:lpstr>
      <vt:lpstr>Data: using the Calorimeter</vt:lpstr>
      <vt:lpstr>Ongoing studies</vt:lpstr>
      <vt:lpstr>Effect of the resolution: GEANT4 UA9 resolution 7μm </vt:lpstr>
      <vt:lpstr>Effect of the resolution: GEANT4 UA9 resolution 7μm </vt:lpstr>
      <vt:lpstr>Effect of the resolution: GEANT4 UA9 resolution 7μm  Ee &gt; 1 GeV </vt:lpstr>
      <vt:lpstr>Suitable sensors and ASICs</vt:lpstr>
      <vt:lpstr>CBC3 based CMS detector</vt:lpstr>
      <vt:lpstr>CMS CBC </vt:lpstr>
      <vt:lpstr>CMS CBC ASIC</vt:lpstr>
      <vt:lpstr>Trigger</vt:lpstr>
      <vt:lpstr>NLO studies</vt:lpstr>
      <vt:lpstr>Plans for 2019</vt:lpstr>
      <vt:lpstr>Plans for 2019 (2)</vt:lpstr>
      <vt:lpstr>Plans</vt:lpstr>
      <vt:lpstr>PowerPoint Presentation</vt:lpstr>
      <vt:lpstr>Possible location at CERN M2  </vt:lpstr>
      <vt:lpstr>Progresses in the theory</vt:lpstr>
      <vt:lpstr>Analysis Workflow</vt:lpstr>
      <vt:lpstr>Progresses in the theory (2)</vt:lpstr>
      <vt:lpstr>Fitting for α = α(t)  cross-section LO</vt:lpstr>
      <vt:lpstr>The End</vt:lpstr>
      <vt:lpstr>PowerPoint Presentation</vt:lpstr>
      <vt:lpstr>Test Beam 2018</vt:lpstr>
      <vt:lpstr>Theory</vt:lpstr>
      <vt:lpstr>Theory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</vt:lpstr>
      <vt:lpstr>Collaboration and other matters   </vt:lpstr>
      <vt:lpstr>PowerPoint Presentation</vt:lpstr>
      <vt:lpstr>The End</vt:lpstr>
      <vt:lpstr>Systematics</vt:lpstr>
      <vt:lpstr>NA7 experiment</vt:lpstr>
      <vt:lpstr>LO electrons angular distribution</vt:lpstr>
      <vt:lpstr>Beryllium d = 10 mm</vt:lpstr>
      <vt:lpstr>Modeling the target </vt:lpstr>
      <vt:lpstr>Effect of the target (Geant)</vt:lpstr>
      <vt:lpstr>Work in collaboration with: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Umberto Marconi</dc:creator>
  <cp:lastModifiedBy>Umberto Marconi</cp:lastModifiedBy>
  <cp:revision>965</cp:revision>
  <cp:lastPrinted>2018-05-22T05:07:47Z</cp:lastPrinted>
  <dcterms:created xsi:type="dcterms:W3CDTF">2018-05-18T11:48:12Z</dcterms:created>
  <dcterms:modified xsi:type="dcterms:W3CDTF">2018-11-20T12:16:27Z</dcterms:modified>
</cp:coreProperties>
</file>