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30" r:id="rId1"/>
    <p:sldMasterId id="2147483756" r:id="rId2"/>
    <p:sldMasterId id="2147483744" r:id="rId3"/>
  </p:sldMasterIdLst>
  <p:notesMasterIdLst>
    <p:notesMasterId r:id="rId50"/>
  </p:notesMasterIdLst>
  <p:handoutMasterIdLst>
    <p:handoutMasterId r:id="rId51"/>
  </p:handoutMasterIdLst>
  <p:sldIdLst>
    <p:sldId id="553" r:id="rId4"/>
    <p:sldId id="725" r:id="rId5"/>
    <p:sldId id="604" r:id="rId6"/>
    <p:sldId id="724" r:id="rId7"/>
    <p:sldId id="652" r:id="rId8"/>
    <p:sldId id="718" r:id="rId9"/>
    <p:sldId id="726" r:id="rId10"/>
    <p:sldId id="740" r:id="rId11"/>
    <p:sldId id="741" r:id="rId12"/>
    <p:sldId id="732" r:id="rId13"/>
    <p:sldId id="733" r:id="rId14"/>
    <p:sldId id="734" r:id="rId15"/>
    <p:sldId id="609" r:id="rId16"/>
    <p:sldId id="697" r:id="rId17"/>
    <p:sldId id="698" r:id="rId18"/>
    <p:sldId id="735" r:id="rId19"/>
    <p:sldId id="736" r:id="rId20"/>
    <p:sldId id="737" r:id="rId21"/>
    <p:sldId id="738" r:id="rId22"/>
    <p:sldId id="739" r:id="rId23"/>
    <p:sldId id="677" r:id="rId24"/>
    <p:sldId id="656" r:id="rId25"/>
    <p:sldId id="657" r:id="rId26"/>
    <p:sldId id="695" r:id="rId27"/>
    <p:sldId id="701" r:id="rId28"/>
    <p:sldId id="624" r:id="rId29"/>
    <p:sldId id="704" r:id="rId30"/>
    <p:sldId id="703" r:id="rId31"/>
    <p:sldId id="691" r:id="rId32"/>
    <p:sldId id="613" r:id="rId33"/>
    <p:sldId id="699" r:id="rId34"/>
    <p:sldId id="700" r:id="rId35"/>
    <p:sldId id="660" r:id="rId36"/>
    <p:sldId id="717" r:id="rId37"/>
    <p:sldId id="742" r:id="rId38"/>
    <p:sldId id="743" r:id="rId39"/>
    <p:sldId id="744" r:id="rId40"/>
    <p:sldId id="745" r:id="rId41"/>
    <p:sldId id="746" r:id="rId42"/>
    <p:sldId id="747" r:id="rId43"/>
    <p:sldId id="749" r:id="rId44"/>
    <p:sldId id="750" r:id="rId45"/>
    <p:sldId id="751" r:id="rId46"/>
    <p:sldId id="752" r:id="rId47"/>
    <p:sldId id="753" r:id="rId48"/>
    <p:sldId id="748" r:id="rId49"/>
  </p:sldIdLst>
  <p:sldSz cx="9144000" cy="6858000" type="screen4x3"/>
  <p:notesSz cx="6669088" cy="97536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km" initials="g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00"/>
    <a:srgbClr val="000090"/>
    <a:srgbClr val="FF9900"/>
    <a:srgbClr val="E3DBE1"/>
    <a:srgbClr val="4D4D4D"/>
    <a:srgbClr val="00FFFF"/>
    <a:srgbClr val="FF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4" autoAdjust="0"/>
    <p:restoredTop sz="99247" autoAdjust="0"/>
  </p:normalViewPr>
  <p:slideViewPr>
    <p:cSldViewPr>
      <p:cViewPr>
        <p:scale>
          <a:sx n="102" d="100"/>
          <a:sy n="102" d="100"/>
        </p:scale>
        <p:origin x="1776" y="4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69" tIns="44885" rIns="89769" bIns="44885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71000"/>
              </a:lnSpc>
              <a:buClr>
                <a:srgbClr val="000000"/>
              </a:buClr>
              <a:buSzPct val="100000"/>
              <a:buFont typeface="Arial" pitchFamily="-107" charset="0"/>
              <a:buNone/>
              <a:defRPr sz="1200">
                <a:solidFill>
                  <a:srgbClr val="000000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69" tIns="44885" rIns="89769" bIns="44885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71000"/>
              </a:lnSpc>
              <a:buClr>
                <a:srgbClr val="000000"/>
              </a:buClr>
              <a:buSzPct val="100000"/>
              <a:buFont typeface="Arial" pitchFamily="-107" charset="0"/>
              <a:buNone/>
              <a:defRPr sz="1200">
                <a:solidFill>
                  <a:srgbClr val="000000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3063"/>
            <a:ext cx="2890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69" tIns="44885" rIns="89769" bIns="44885" numCol="1" anchor="b" anchorCtr="0" compatLnSpc="1">
            <a:prstTxWarp prst="textNoShape">
              <a:avLst/>
            </a:prstTxWarp>
          </a:bodyPr>
          <a:lstStyle>
            <a:lvl1pPr defTabSz="449263">
              <a:lnSpc>
                <a:spcPct val="71000"/>
              </a:lnSpc>
              <a:buClr>
                <a:srgbClr val="000000"/>
              </a:buClr>
              <a:buSzPct val="100000"/>
              <a:buFont typeface="Arial" pitchFamily="-107" charset="0"/>
              <a:buNone/>
              <a:defRPr sz="1200">
                <a:solidFill>
                  <a:srgbClr val="000000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263063"/>
            <a:ext cx="2890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69" tIns="44885" rIns="89769" bIns="44885" numCol="1" anchor="b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71000"/>
              </a:lnSpc>
              <a:buClr>
                <a:srgbClr val="000000"/>
              </a:buClr>
              <a:buSzPct val="100000"/>
              <a:buFont typeface="Arial" pitchFamily="-107" charset="0"/>
              <a:buNone/>
              <a:defRPr sz="1200">
                <a:solidFill>
                  <a:srgbClr val="000000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fld id="{86B4B1F2-4E52-434B-A2A4-C6C603ADD78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2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669088" cy="9753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669088" cy="9753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669088" cy="9753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669088" cy="9753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669088" cy="9753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829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355" tIns="45945" rIns="88355" bIns="45945" numCol="1" anchor="t" anchorCtr="0" compatLnSpc="1">
            <a:prstTxWarp prst="textNoShape">
              <a:avLst/>
            </a:prstTxWarp>
          </a:bodyPr>
          <a:lstStyle>
            <a:lvl1pPr defTabSz="449263">
              <a:buClr>
                <a:srgbClr val="000000"/>
              </a:buClr>
              <a:buSzPct val="100000"/>
              <a:buFont typeface="Arial" pitchFamily="-107" charset="0"/>
              <a:buNone/>
              <a:tabLst>
                <a:tab pos="0" algn="l"/>
                <a:tab pos="449263" algn="l"/>
                <a:tab pos="896938" algn="l"/>
                <a:tab pos="1347788" algn="l"/>
                <a:tab pos="1795463" algn="l"/>
                <a:tab pos="2244725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4800" algn="l"/>
                <a:tab pos="5835650" algn="l"/>
                <a:tab pos="6284913" algn="l"/>
                <a:tab pos="6732588" algn="l"/>
                <a:tab pos="7181850" algn="l"/>
                <a:tab pos="7629525" algn="l"/>
                <a:tab pos="8080375" algn="l"/>
                <a:tab pos="8528050" algn="l"/>
                <a:tab pos="8977313" algn="l"/>
              </a:tabLst>
              <a:defRPr sz="12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776663" y="0"/>
            <a:ext cx="28829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355" tIns="45945" rIns="88355" bIns="45945" numCol="1" anchor="t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Arial" pitchFamily="-107" charset="0"/>
              <a:buNone/>
              <a:tabLst>
                <a:tab pos="0" algn="l"/>
                <a:tab pos="449263" algn="l"/>
                <a:tab pos="896938" algn="l"/>
                <a:tab pos="1347788" algn="l"/>
                <a:tab pos="1795463" algn="l"/>
                <a:tab pos="2244725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4800" algn="l"/>
                <a:tab pos="5835650" algn="l"/>
                <a:tab pos="6284913" algn="l"/>
                <a:tab pos="6732588" algn="l"/>
                <a:tab pos="7181850" algn="l"/>
                <a:tab pos="7629525" algn="l"/>
                <a:tab pos="8080375" algn="l"/>
                <a:tab pos="8528050" algn="l"/>
                <a:tab pos="8977313" algn="l"/>
              </a:tabLst>
              <a:defRPr sz="12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2175" y="730250"/>
            <a:ext cx="4876800" cy="36560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633913"/>
            <a:ext cx="5327650" cy="438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355" tIns="45945" rIns="88355" bIns="45945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9263063"/>
            <a:ext cx="2882900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355" tIns="45945" rIns="88355" bIns="45945" numCol="1" anchor="b" anchorCtr="0" compatLnSpc="1">
            <a:prstTxWarp prst="textNoShape">
              <a:avLst/>
            </a:prstTxWarp>
          </a:bodyPr>
          <a:lstStyle>
            <a:lvl1pPr defTabSz="449263">
              <a:buClr>
                <a:srgbClr val="000000"/>
              </a:buClr>
              <a:buSzPct val="100000"/>
              <a:buFont typeface="Arial" pitchFamily="-107" charset="0"/>
              <a:buNone/>
              <a:tabLst>
                <a:tab pos="0" algn="l"/>
                <a:tab pos="449263" algn="l"/>
                <a:tab pos="896938" algn="l"/>
                <a:tab pos="1347788" algn="l"/>
                <a:tab pos="1795463" algn="l"/>
                <a:tab pos="2244725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4800" algn="l"/>
                <a:tab pos="5835650" algn="l"/>
                <a:tab pos="6284913" algn="l"/>
                <a:tab pos="6732588" algn="l"/>
                <a:tab pos="7181850" algn="l"/>
                <a:tab pos="7629525" algn="l"/>
                <a:tab pos="8080375" algn="l"/>
                <a:tab pos="8528050" algn="l"/>
                <a:tab pos="8977313" algn="l"/>
              </a:tabLst>
              <a:defRPr sz="12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776663" y="9263063"/>
            <a:ext cx="2882900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355" tIns="45945" rIns="88355" bIns="45945" numCol="1" anchor="b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Arial" pitchFamily="-107" charset="0"/>
              <a:buNone/>
              <a:tabLst>
                <a:tab pos="0" algn="l"/>
                <a:tab pos="449263" algn="l"/>
                <a:tab pos="896938" algn="l"/>
                <a:tab pos="1347788" algn="l"/>
                <a:tab pos="1795463" algn="l"/>
                <a:tab pos="2244725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4800" algn="l"/>
                <a:tab pos="5835650" algn="l"/>
                <a:tab pos="6284913" algn="l"/>
                <a:tab pos="6732588" algn="l"/>
                <a:tab pos="7181850" algn="l"/>
                <a:tab pos="7629525" algn="l"/>
                <a:tab pos="8080375" algn="l"/>
                <a:tab pos="8528050" algn="l"/>
                <a:tab pos="8977313" algn="l"/>
              </a:tabLst>
              <a:defRPr sz="12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fld id="{44176380-4107-ED4F-8080-139A3D131F2D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932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3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1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6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02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0250"/>
            <a:ext cx="4873625" cy="3656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9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F64DF-0E83-4949-B886-ECC927FE9C35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Fare clic sull'icona per inserire un'immagine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5B48D-3986-E445-BFA3-FD122F95F3FB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B02F8-CC50-1B4C-A612-595EAACBE7F7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BA18B-EB65-E140-B84F-9632E534C1E9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29FD2-50D4-8F46-A4DA-C7A4782775F7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88530-4C18-754B-B3E3-3DC90EFA3AFC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5B464-4D36-CE49-8296-248A20B91F95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25D01-FDE0-6140-90C6-0EDDBDB5B0FF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2F796-BEDE-A84E-9284-FF869FF800DA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8002724" y="-171400"/>
            <a:ext cx="1368152" cy="12961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24" y="274638"/>
            <a:ext cx="698500" cy="368300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15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0C87B-A63A-E045-A02E-92A09D9520FD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DFB70-BC3A-7D45-988F-0F4B9A93DB33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52F796-BEDE-A84E-9284-FF869FF800DA}" type="slidenum">
              <a:rPr lang="it-IT" smtClean="0"/>
              <a:pPr>
                <a:defRPr/>
              </a:pPr>
              <a:t>‹Nr.›</a:t>
            </a:fld>
            <a:endParaRPr lang="it-IT" dirty="0"/>
          </a:p>
        </p:txBody>
      </p:sp>
      <p:pic>
        <p:nvPicPr>
          <p:cNvPr id="7" name="Immagine 6" descr="cer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1"/>
            <a:ext cx="955864" cy="955864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00" y="274638"/>
            <a:ext cx="698500" cy="36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43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1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 November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Jan Friedrich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960E-EF2B-8842-A203-6A9B4B6038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01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compass.cern.ch/compass/publications/papers/locked/journal/2017_plb767_133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hyperlink" Target="http://wwwcompass.cern.ch/compass/publications/papers/locked/journal/2017_epjc_77_209.pdf" TargetMode="External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compass.cern.ch/compass/publications/papers/locked/journal/2017_plb769_034.pd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3" descr="_MG_8755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052736"/>
            <a:ext cx="9144002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Future</a:t>
            </a:r>
            <a:r>
              <a:rPr lang="en-GB" sz="2400" dirty="0" smtClean="0">
                <a:solidFill>
                  <a:srgbClr val="000090"/>
                </a:solidFill>
              </a:rPr>
              <a:t> </a:t>
            </a:r>
            <a:r>
              <a:rPr lang="en-GB" sz="2400" dirty="0" smtClean="0">
                <a:solidFill>
                  <a:srgbClr val="000090"/>
                </a:solidFill>
              </a:rPr>
              <a:t>Hadron </a:t>
            </a:r>
            <a:r>
              <a:rPr lang="en-GB" sz="2400" dirty="0" smtClean="0">
                <a:solidFill>
                  <a:srgbClr val="000090"/>
                </a:solidFill>
              </a:rPr>
              <a:t>Opportunities</a:t>
            </a:r>
            <a:r>
              <a:rPr lang="en-GB" sz="2400" kern="1200" dirty="0" smtClean="0">
                <a:solidFill>
                  <a:srgbClr val="000090"/>
                </a:solidFill>
              </a:rPr>
              <a:t> </a:t>
            </a:r>
            <a:r>
              <a:rPr lang="en-GB" sz="2400" kern="1200" dirty="0" smtClean="0">
                <a:solidFill>
                  <a:srgbClr val="000090"/>
                </a:solidFill>
              </a:rPr>
              <a:t/>
            </a:r>
            <a:br>
              <a:rPr lang="en-GB" sz="2400" kern="12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20</a:t>
            </a:r>
            <a:r>
              <a:rPr lang="en-GB" sz="2400" kern="1200" dirty="0" smtClean="0">
                <a:solidFill>
                  <a:srgbClr val="000090"/>
                </a:solidFill>
              </a:rPr>
              <a:t>. November </a:t>
            </a:r>
            <a:r>
              <a:rPr lang="en-GB" sz="2400" dirty="0" smtClean="0">
                <a:solidFill>
                  <a:srgbClr val="000090"/>
                </a:solidFill>
              </a:rPr>
              <a:t>2018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1524000" y="1143000"/>
            <a:ext cx="62375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“COMPASS++”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</a:t>
            </a:r>
            <a:r>
              <a:rPr lang="en-GB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</a:t>
            </a:r>
            <a:r>
              <a:rPr lang="en-GB" dirty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GB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Facility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 the CERN SPS M2 beam line</a:t>
            </a:r>
            <a:endParaRPr lang="en-GB" sz="2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Proton radius measurement with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igh-energy 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muons</a:t>
            </a: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Drell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-Yan processes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Antiproton production and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annihiliation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cross sections</a:t>
            </a:r>
            <a:endParaRPr lang="en-GB" sz="2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spectroscopy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aon-induced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Primakoff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processes</a:t>
            </a:r>
          </a:p>
          <a:p>
            <a:pPr algn="ctr"/>
            <a:r>
              <a:rPr lang="mr-IN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  <a:endParaRPr lang="en-GB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98467" y="6488668"/>
            <a:ext cx="27581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Jan Friedrich, TU Munich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de-DE" sz="3200" dirty="0" smtClean="0"/>
              <a:t>Other </a:t>
            </a:r>
            <a:r>
              <a:rPr lang="de-DE" sz="3200" dirty="0" err="1" smtClean="0"/>
              <a:t>topics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„</a:t>
            </a:r>
            <a:r>
              <a:rPr lang="de-DE" sz="3200" dirty="0" err="1" smtClean="0"/>
              <a:t>conventional</a:t>
            </a:r>
            <a:r>
              <a:rPr lang="de-DE" sz="3200" dirty="0" smtClean="0"/>
              <a:t> </a:t>
            </a:r>
            <a:r>
              <a:rPr lang="de-DE" sz="3200" dirty="0" err="1" smtClean="0"/>
              <a:t>beams</a:t>
            </a:r>
            <a:r>
              <a:rPr lang="de-DE" sz="3200" dirty="0" smtClean="0"/>
              <a:t>“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484784"/>
            <a:ext cx="7200800" cy="4247317"/>
          </a:xfrm>
          <a:prstGeom prst="rect">
            <a:avLst/>
          </a:prstGeom>
          <a:noFill/>
          <a:effectLst>
            <a:reflection stA="96000"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de-DE" sz="1800" dirty="0" err="1" smtClean="0"/>
              <a:t>muon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endParaRPr lang="de-DE" sz="1800" dirty="0" smtClean="0"/>
          </a:p>
          <a:p>
            <a:pPr marL="1028700" lvl="1" indent="-571500">
              <a:buFont typeface="Arial" charset="0"/>
              <a:buChar char="•"/>
            </a:pPr>
            <a:r>
              <a:rPr lang="de-DE" sz="1800" dirty="0" err="1" smtClean="0"/>
              <a:t>proton</a:t>
            </a:r>
            <a:r>
              <a:rPr lang="de-DE" sz="1800" dirty="0" smtClean="0"/>
              <a:t> </a:t>
            </a:r>
            <a:r>
              <a:rPr lang="de-DE" sz="1800" dirty="0" err="1" smtClean="0"/>
              <a:t>radius</a:t>
            </a:r>
            <a:r>
              <a:rPr lang="de-DE" sz="1800" dirty="0" smtClean="0"/>
              <a:t>: </a:t>
            </a:r>
            <a:r>
              <a:rPr lang="de-DE" sz="1800" dirty="0" smtClean="0"/>
              <a:t>high-</a:t>
            </a:r>
            <a:r>
              <a:rPr lang="de-DE" sz="1800" dirty="0" err="1" smtClean="0"/>
              <a:t>pressure</a:t>
            </a:r>
            <a:r>
              <a:rPr lang="de-DE" sz="1800" dirty="0" smtClean="0"/>
              <a:t> </a:t>
            </a:r>
            <a:r>
              <a:rPr lang="de-DE" sz="1800" dirty="0" smtClean="0"/>
              <a:t>TPC</a:t>
            </a:r>
          </a:p>
          <a:p>
            <a:pPr marL="1028700" lvl="1" indent="-571500">
              <a:buFont typeface="Arial" charset="0"/>
              <a:buChar char="•"/>
            </a:pPr>
            <a:r>
              <a:rPr lang="de-DE" sz="1800" dirty="0" smtClean="0"/>
              <a:t>DVCS on a </a:t>
            </a:r>
            <a:r>
              <a:rPr lang="de-DE" sz="1800" dirty="0" err="1" smtClean="0"/>
              <a:t>transversely</a:t>
            </a:r>
            <a:r>
              <a:rPr lang="de-DE" sz="1800" dirty="0" smtClean="0"/>
              <a:t> </a:t>
            </a:r>
            <a:r>
              <a:rPr lang="de-DE" sz="1800" dirty="0" err="1" smtClean="0"/>
              <a:t>polarized</a:t>
            </a:r>
            <a:r>
              <a:rPr lang="de-DE" sz="1800" dirty="0" smtClean="0"/>
              <a:t> </a:t>
            </a:r>
            <a:r>
              <a:rPr lang="de-DE" sz="1800" dirty="0" err="1" smtClean="0"/>
              <a:t>target</a:t>
            </a:r>
            <a:r>
              <a:rPr lang="de-DE" sz="1800" dirty="0" smtClean="0"/>
              <a:t>:</a:t>
            </a:r>
            <a:r>
              <a:rPr lang="de-DE" sz="1800" dirty="0"/>
              <a:t> </a:t>
            </a:r>
            <a:r>
              <a:rPr lang="de-DE" sz="1800" dirty="0" err="1" smtClean="0"/>
              <a:t>recoil</a:t>
            </a:r>
            <a:r>
              <a:rPr lang="de-DE" sz="1800" dirty="0" smtClean="0"/>
              <a:t> (</a:t>
            </a:r>
            <a:r>
              <a:rPr lang="de-DE" sz="1800" dirty="0" err="1" smtClean="0"/>
              <a:t>silicon</a:t>
            </a:r>
            <a:r>
              <a:rPr lang="de-DE" sz="1800" dirty="0" smtClean="0"/>
              <a:t>)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inserted</a:t>
            </a:r>
            <a:r>
              <a:rPr lang="de-DE" sz="1800" dirty="0" smtClean="0"/>
              <a:t> in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cold</a:t>
            </a:r>
            <a:r>
              <a:rPr lang="de-DE" sz="1800" dirty="0"/>
              <a:t> </a:t>
            </a:r>
            <a:r>
              <a:rPr lang="de-DE" sz="1800" dirty="0" err="1" smtClean="0"/>
              <a:t>volume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target</a:t>
            </a:r>
            <a:r>
              <a:rPr lang="de-DE" sz="1800" dirty="0" smtClean="0"/>
              <a:t> </a:t>
            </a:r>
            <a:r>
              <a:rPr lang="de-DE" sz="1800" dirty="0" err="1" smtClean="0"/>
              <a:t>magnet</a:t>
            </a:r>
            <a:r>
              <a:rPr lang="de-DE" sz="1800" dirty="0" smtClean="0"/>
              <a:t> </a:t>
            </a:r>
            <a:r>
              <a:rPr lang="de-DE" sz="1800" dirty="0">
                <a:sym typeface="Wingdings"/>
              </a:rPr>
              <a:t> </a:t>
            </a:r>
            <a:r>
              <a:rPr lang="de-DE" sz="1800" dirty="0" err="1">
                <a:sym typeface="Wingdings"/>
              </a:rPr>
              <a:t>preparational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for</a:t>
            </a:r>
            <a:r>
              <a:rPr lang="de-DE" sz="1800" dirty="0" smtClean="0">
                <a:sym typeface="Wingdings"/>
              </a:rPr>
              <a:t> EIC?</a:t>
            </a:r>
            <a:endParaRPr lang="de-DE" sz="1800" dirty="0" smtClean="0"/>
          </a:p>
          <a:p>
            <a:pPr marL="1028700" lvl="1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endParaRPr lang="de-DE" sz="1800" dirty="0" smtClean="0"/>
          </a:p>
          <a:p>
            <a:pPr marL="1028700" lvl="1" indent="-571500">
              <a:buFont typeface="Arial" charset="0"/>
              <a:buChar char="•"/>
            </a:pPr>
            <a:r>
              <a:rPr lang="de-DE" sz="1800" dirty="0" err="1" smtClean="0"/>
              <a:t>Drell</a:t>
            </a:r>
            <a:r>
              <a:rPr lang="de-DE" sz="1800" dirty="0" smtClean="0"/>
              <a:t>-Yan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charmonium</a:t>
            </a:r>
            <a:r>
              <a:rPr lang="de-DE" sz="1800" dirty="0" smtClean="0"/>
              <a:t>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smtClean="0"/>
              <a:t> </a:t>
            </a:r>
            <a:r>
              <a:rPr lang="de-DE" sz="1800" dirty="0" smtClean="0">
                <a:latin typeface="Symbol" charset="2"/>
              </a:rPr>
              <a:t>p</a:t>
            </a:r>
            <a:r>
              <a:rPr lang="de-DE" sz="1800" baseline="30000" dirty="0" smtClean="0">
                <a:latin typeface="Symbol" charset="2"/>
              </a:rPr>
              <a:t>-</a:t>
            </a:r>
            <a:r>
              <a:rPr lang="de-DE" sz="1800" dirty="0" smtClean="0">
                <a:latin typeface="Symbol" charset="2"/>
              </a:rPr>
              <a:t>, </a:t>
            </a:r>
            <a:r>
              <a:rPr lang="de-DE" sz="1800" dirty="0" smtClean="0">
                <a:latin typeface="Symbol" charset="2"/>
              </a:rPr>
              <a:t>K</a:t>
            </a:r>
            <a:r>
              <a:rPr lang="de-DE" sz="1800" baseline="30000" dirty="0" smtClean="0">
                <a:latin typeface="Symbol" charset="2"/>
              </a:rPr>
              <a:t>-</a:t>
            </a:r>
            <a:r>
              <a:rPr lang="de-DE" sz="1800" dirty="0" smtClean="0">
                <a:latin typeface="Symbol" charset="2"/>
              </a:rPr>
              <a:t>, </a:t>
            </a:r>
            <a:r>
              <a:rPr lang="de-DE" sz="1800" dirty="0" smtClean="0">
                <a:latin typeface="Arial" charset="0"/>
              </a:rPr>
              <a:t>p-bar </a:t>
            </a:r>
            <a:r>
              <a:rPr lang="de-DE" sz="1800" dirty="0" err="1" smtClean="0">
                <a:latin typeface="Arial" charset="0"/>
              </a:rPr>
              <a:t>and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the</a:t>
            </a:r>
            <a:r>
              <a:rPr lang="de-DE" sz="1800" dirty="0">
                <a:latin typeface="Symbol" charset="2"/>
              </a:rPr>
              <a:t> </a:t>
            </a:r>
            <a:r>
              <a:rPr lang="de-DE" sz="1800" dirty="0" smtClean="0">
                <a:latin typeface="Symbol" charset="2"/>
              </a:rPr>
              <a:t>p</a:t>
            </a:r>
            <a:r>
              <a:rPr lang="de-DE" sz="1800" baseline="30000" dirty="0" smtClean="0">
                <a:latin typeface="Symbol" charset="2"/>
              </a:rPr>
              <a:t>+</a:t>
            </a:r>
            <a:r>
              <a:rPr lang="de-DE" sz="1800" dirty="0" smtClean="0">
                <a:latin typeface="Symbol" charset="2"/>
              </a:rPr>
              <a:t> </a:t>
            </a:r>
            <a:r>
              <a:rPr lang="de-DE" sz="1800" dirty="0">
                <a:latin typeface="Symbol" charset="2"/>
              </a:rPr>
              <a:t>, </a:t>
            </a:r>
            <a:r>
              <a:rPr lang="de-DE" sz="1800" dirty="0" smtClean="0">
                <a:latin typeface="Symbol" charset="2"/>
              </a:rPr>
              <a:t>K</a:t>
            </a:r>
            <a:r>
              <a:rPr lang="de-DE" sz="1800" baseline="30000" dirty="0" smtClean="0">
                <a:latin typeface="Symbol" charset="2"/>
              </a:rPr>
              <a:t>+</a:t>
            </a:r>
            <a:r>
              <a:rPr lang="de-DE" sz="1800" dirty="0" smtClean="0">
                <a:latin typeface="Symbol" charset="2"/>
              </a:rPr>
              <a:t>, </a:t>
            </a:r>
            <a:r>
              <a:rPr lang="de-DE" sz="1800" dirty="0" smtClean="0">
                <a:latin typeface="Arial" charset="0"/>
              </a:rPr>
              <a:t>p </a:t>
            </a:r>
            <a:r>
              <a:rPr lang="de-DE" sz="1800" dirty="0" err="1" smtClean="0">
                <a:latin typeface="Arial" charset="0"/>
              </a:rPr>
              <a:t>beams</a:t>
            </a:r>
            <a:endParaRPr lang="de-DE" sz="1800" dirty="0" smtClean="0">
              <a:latin typeface="Arial" charset="0"/>
              <a:sym typeface="Wingdings"/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de-DE" sz="1800" dirty="0" err="1" smtClean="0">
                <a:latin typeface="Arial" charset="0"/>
                <a:sym typeface="Wingdings"/>
              </a:rPr>
              <a:t>antiproton</a:t>
            </a:r>
            <a:r>
              <a:rPr lang="de-DE" sz="1800" dirty="0" smtClean="0">
                <a:latin typeface="Arial" charset="0"/>
                <a:sym typeface="Wingdings"/>
              </a:rPr>
              <a:t> </a:t>
            </a:r>
            <a:r>
              <a:rPr lang="de-DE" sz="1800" dirty="0" err="1" smtClean="0">
                <a:latin typeface="Arial" charset="0"/>
                <a:sym typeface="Wingdings"/>
              </a:rPr>
              <a:t>production</a:t>
            </a:r>
            <a:r>
              <a:rPr lang="de-DE" sz="1800" dirty="0" smtClean="0">
                <a:latin typeface="Arial" charset="0"/>
                <a:sym typeface="Wingdings"/>
              </a:rPr>
              <a:t> </a:t>
            </a:r>
            <a:r>
              <a:rPr lang="de-DE" sz="1800" dirty="0" err="1" smtClean="0">
                <a:latin typeface="Arial" charset="0"/>
                <a:sym typeface="Wingdings"/>
              </a:rPr>
              <a:t>through</a:t>
            </a:r>
            <a:r>
              <a:rPr lang="de-DE" sz="1800" dirty="0" smtClean="0">
                <a:latin typeface="Arial" charset="0"/>
                <a:sym typeface="Wingdings"/>
              </a:rPr>
              <a:t> p beam</a:t>
            </a:r>
            <a:endParaRPr lang="de-DE" sz="1800" dirty="0" smtClean="0">
              <a:latin typeface="Arial" charset="0"/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de-DE" sz="1800" dirty="0" err="1" smtClean="0"/>
              <a:t>antiproton</a:t>
            </a:r>
            <a:r>
              <a:rPr lang="de-DE" sz="1800" dirty="0" smtClean="0"/>
              <a:t> </a:t>
            </a:r>
            <a:r>
              <a:rPr lang="de-DE" sz="1800" dirty="0" err="1" smtClean="0"/>
              <a:t>spectroscopy</a:t>
            </a:r>
            <a:r>
              <a:rPr lang="de-DE" sz="1800" dirty="0" smtClean="0"/>
              <a:t>: </a:t>
            </a:r>
            <a:r>
              <a:rPr lang="de-DE" sz="1800" dirty="0" err="1" smtClean="0"/>
              <a:t>lower-energetic</a:t>
            </a:r>
            <a:r>
              <a:rPr lang="de-DE" sz="1800" dirty="0" smtClean="0"/>
              <a:t> (&lt;20GeV)</a:t>
            </a:r>
            <a:r>
              <a:rPr lang="de-DE" sz="1800" dirty="0"/>
              <a:t> </a:t>
            </a:r>
            <a:r>
              <a:rPr lang="de-DE" sz="1800" dirty="0" smtClean="0"/>
              <a:t>negative beam </a:t>
            </a:r>
            <a:r>
              <a:rPr lang="de-DE" sz="1800" dirty="0" err="1" smtClean="0"/>
              <a:t>contains</a:t>
            </a:r>
            <a:r>
              <a:rPr lang="de-DE" sz="1800" dirty="0" smtClean="0"/>
              <a:t> large </a:t>
            </a:r>
            <a:r>
              <a:rPr lang="de-DE" sz="1800" dirty="0" err="1" smtClean="0"/>
              <a:t>fraction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antiprotons</a:t>
            </a:r>
            <a:r>
              <a:rPr lang="de-DE" sz="1800" dirty="0" smtClean="0"/>
              <a:t>: p-bar </a:t>
            </a:r>
            <a:r>
              <a:rPr lang="de-DE" sz="1800" dirty="0" err="1" smtClean="0"/>
              <a:t>annihiliation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used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X,Y,Z </a:t>
            </a:r>
            <a:r>
              <a:rPr lang="de-DE" sz="1800" dirty="0" err="1" smtClean="0"/>
              <a:t>spectroscopy</a:t>
            </a:r>
            <a:r>
              <a:rPr lang="de-DE" sz="1800" dirty="0" smtClean="0"/>
              <a:t> at </a:t>
            </a:r>
            <a:r>
              <a:rPr lang="de-DE" sz="1800" dirty="0" err="1" smtClean="0"/>
              <a:t>luminosity</a:t>
            </a:r>
            <a:r>
              <a:rPr lang="de-DE" sz="1800" dirty="0" smtClean="0"/>
              <a:t> 10</a:t>
            </a:r>
            <a:r>
              <a:rPr lang="de-DE" sz="1800" baseline="30000" dirty="0" smtClean="0"/>
              <a:t>30</a:t>
            </a:r>
            <a:r>
              <a:rPr lang="de-DE" sz="1800" dirty="0" smtClean="0"/>
              <a:t> cm</a:t>
            </a:r>
            <a:r>
              <a:rPr lang="de-DE" sz="1800" baseline="30000" dirty="0" smtClean="0"/>
              <a:t>-2</a:t>
            </a:r>
            <a:r>
              <a:rPr lang="de-DE" sz="1800" dirty="0" smtClean="0"/>
              <a:t> s</a:t>
            </a:r>
            <a:r>
              <a:rPr lang="de-DE" sz="1800" baseline="30000" dirty="0" smtClean="0"/>
              <a:t>-1 </a:t>
            </a:r>
            <a:r>
              <a:rPr lang="de-DE" sz="1800" dirty="0" smtClean="0"/>
              <a:t>          </a:t>
            </a:r>
            <a:r>
              <a:rPr lang="de-DE" sz="1800" dirty="0" smtClean="0"/>
              <a:t>							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preparational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step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for</a:t>
            </a:r>
            <a:r>
              <a:rPr lang="de-DE" sz="1800" dirty="0" smtClean="0">
                <a:sym typeface="Wingdings"/>
              </a:rPr>
              <a:t> PANDA?</a:t>
            </a:r>
            <a:endParaRPr lang="de-DE" sz="18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6387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/>
              <a:t>A </a:t>
            </a:r>
            <a:r>
              <a:rPr lang="de-DE" sz="3200" dirty="0" err="1" smtClean="0"/>
              <a:t>new</a:t>
            </a:r>
            <a:r>
              <a:rPr lang="de-DE" sz="3200" dirty="0" smtClean="0"/>
              <a:t> </a:t>
            </a:r>
            <a:r>
              <a:rPr lang="de-DE" sz="3200" dirty="0" err="1" smtClean="0"/>
              <a:t>beamline</a:t>
            </a:r>
            <a:r>
              <a:rPr lang="de-DE" sz="3200" dirty="0" smtClean="0"/>
              <a:t>:</a:t>
            </a:r>
            <a:br>
              <a:rPr lang="de-DE" sz="3200" dirty="0" smtClean="0"/>
            </a:br>
            <a:r>
              <a:rPr lang="de-DE" sz="3200" dirty="0" smtClean="0"/>
              <a:t>radio-</a:t>
            </a:r>
            <a:r>
              <a:rPr lang="de-DE" sz="3200" dirty="0" err="1" smtClean="0"/>
              <a:t>frequency</a:t>
            </a:r>
            <a:r>
              <a:rPr lang="de-DE" sz="3200" dirty="0" smtClean="0"/>
              <a:t> </a:t>
            </a:r>
            <a:r>
              <a:rPr lang="de-DE" sz="3200" dirty="0" err="1" smtClean="0"/>
              <a:t>separation</a:t>
            </a:r>
            <a:r>
              <a:rPr lang="de-DE" sz="3200" dirty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hadron</a:t>
            </a:r>
            <a:r>
              <a:rPr lang="de-DE" sz="3200" dirty="0" smtClean="0"/>
              <a:t> </a:t>
            </a:r>
            <a:r>
              <a:rPr lang="de-DE" sz="3200" dirty="0" err="1" smtClean="0"/>
              <a:t>beams</a:t>
            </a:r>
            <a:endParaRPr lang="de-DE" sz="3200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6" y="2132856"/>
            <a:ext cx="7293252" cy="2220470"/>
          </a:xfrm>
          <a:prstGeom prst="rect">
            <a:avLst/>
          </a:prstGeom>
        </p:spPr>
      </p:pic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457200" y="1718897"/>
            <a:ext cx="8226425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000" i="1" dirty="0"/>
              <a:t>Reminder: </a:t>
            </a:r>
            <a:r>
              <a:rPr lang="en-US" sz="2000" dirty="0"/>
              <a:t>Panofsky-Schnell-System with two cavities (CERN 68-29)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57200" y="4135880"/>
            <a:ext cx="8390468" cy="210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Particle species: same momenta but different velocities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Time-dependent transverse kick by RF cavities in dipole mode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RF1 kick compensated or amplified by RF2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Selection of particle species by selection of phase difference 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>
                <a:latin typeface="+mn-lt"/>
              </a:rPr>
              <a:t>       </a:t>
            </a:r>
            <a:r>
              <a:rPr lang="en-US" sz="2000" dirty="0">
                <a:latin typeface="Symbol" charset="0"/>
              </a:rPr>
              <a:t>DF</a:t>
            </a:r>
            <a:r>
              <a:rPr lang="en-US" sz="2000" dirty="0">
                <a:latin typeface="Comic Sans MS" charset="0"/>
              </a:rPr>
              <a:t> =</a:t>
            </a:r>
            <a:r>
              <a:rPr lang="en-US" sz="2000" dirty="0">
                <a:latin typeface="+mn-lt"/>
              </a:rPr>
              <a:t> 2</a:t>
            </a:r>
            <a:r>
              <a:rPr lang="en-US" sz="2000" dirty="0">
                <a:latin typeface="Symbol" charset="0"/>
              </a:rPr>
              <a:t>p</a:t>
            </a:r>
            <a:r>
              <a:rPr lang="en-US" sz="2000" dirty="0">
                <a:latin typeface="+mn-lt"/>
              </a:rPr>
              <a:t> (L f / c) (</a:t>
            </a:r>
            <a:r>
              <a:rPr lang="en-US" sz="2000" dirty="0">
                <a:latin typeface="Symbol" charset="0"/>
              </a:rPr>
              <a:t>b</a:t>
            </a:r>
            <a:r>
              <a:rPr lang="en-US" sz="2000" baseline="-25000" dirty="0">
                <a:latin typeface="+mn-lt"/>
              </a:rPr>
              <a:t>1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>
                <a:latin typeface="+mn-lt"/>
              </a:rPr>
              <a:t> – </a:t>
            </a:r>
            <a:r>
              <a:rPr lang="en-US" sz="2000" dirty="0">
                <a:latin typeface="Symbol" charset="0"/>
              </a:rPr>
              <a:t>b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>
                <a:latin typeface="+mn-lt"/>
              </a:rPr>
              <a:t>)</a:t>
            </a:r>
            <a:r>
              <a:rPr lang="en-US" sz="2000" baseline="30000" dirty="0">
                <a:latin typeface="+mn-lt"/>
              </a:rPr>
              <a:t>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/>
              <a:t>For large momenta: </a:t>
            </a:r>
            <a:r>
              <a:rPr lang="en-US" sz="2000" dirty="0">
                <a:latin typeface="Symbol" charset="0"/>
              </a:rPr>
              <a:t>b</a:t>
            </a:r>
            <a:r>
              <a:rPr lang="en-US" sz="2000" baseline="-25000" dirty="0"/>
              <a:t>1</a:t>
            </a:r>
            <a:r>
              <a:rPr lang="en-US" sz="2000" baseline="30000" dirty="0"/>
              <a:t>-1</a:t>
            </a:r>
            <a:r>
              <a:rPr lang="en-US" sz="2000" dirty="0"/>
              <a:t> – </a:t>
            </a:r>
            <a:r>
              <a:rPr lang="en-US" sz="2000" dirty="0">
                <a:latin typeface="Symbol" charset="0"/>
              </a:rPr>
              <a:t>b</a:t>
            </a:r>
            <a:r>
              <a:rPr lang="en-US" sz="2000" baseline="-25000" dirty="0"/>
              <a:t>2</a:t>
            </a:r>
            <a:r>
              <a:rPr lang="en-US" sz="2000" baseline="30000" dirty="0"/>
              <a:t>-1</a:t>
            </a:r>
            <a:r>
              <a:rPr lang="en-US" sz="2000" dirty="0"/>
              <a:t> = (m</a:t>
            </a:r>
            <a:r>
              <a:rPr lang="en-US" sz="2000" baseline="-25000" dirty="0"/>
              <a:t>1</a:t>
            </a:r>
            <a:r>
              <a:rPr lang="en-US" sz="2000" baseline="30000" dirty="0"/>
              <a:t>2</a:t>
            </a:r>
            <a:r>
              <a:rPr lang="en-US" sz="2000" dirty="0"/>
              <a:t>-m</a:t>
            </a:r>
            <a:r>
              <a:rPr lang="en-US" sz="2000" baseline="-25000" dirty="0"/>
              <a:t>2</a:t>
            </a:r>
            <a:r>
              <a:rPr lang="en-US" sz="2000" baseline="30000" dirty="0"/>
              <a:t>2</a:t>
            </a:r>
            <a:r>
              <a:rPr lang="en-US" sz="2000" dirty="0"/>
              <a:t>)/2</a:t>
            </a:r>
            <a:r>
              <a:rPr lang="en-US" sz="2000" b="1" dirty="0"/>
              <a:t>p</a:t>
            </a:r>
            <a:r>
              <a:rPr lang="en-US" sz="2000" b="1" baseline="30000" dirty="0"/>
              <a:t>2</a:t>
            </a:r>
            <a:r>
              <a:rPr lang="en-US" sz="2000" baseline="30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78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3528" y="-15292"/>
            <a:ext cx="8229600" cy="1143000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Physics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RF-</a:t>
            </a:r>
            <a:r>
              <a:rPr lang="de-DE" sz="2800" dirty="0" err="1" smtClean="0"/>
              <a:t>separated</a:t>
            </a:r>
            <a:r>
              <a:rPr lang="de-DE" sz="2800" dirty="0" smtClean="0"/>
              <a:t> K </a:t>
            </a:r>
            <a:r>
              <a:rPr lang="de-DE" sz="2800" dirty="0" err="1" smtClean="0"/>
              <a:t>beams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827584" y="1770459"/>
            <a:ext cx="6120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de-DE" sz="1800" dirty="0" err="1" smtClean="0"/>
              <a:t>Drell</a:t>
            </a:r>
            <a:r>
              <a:rPr lang="de-DE" sz="1800" dirty="0" smtClean="0"/>
              <a:t>-Yan </a:t>
            </a:r>
            <a:r>
              <a:rPr lang="de-DE" sz="1800" dirty="0" err="1" smtClean="0"/>
              <a:t>process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kaons</a:t>
            </a:r>
            <a:r>
              <a:rPr lang="de-DE" sz="1800" dirty="0" smtClean="0"/>
              <a:t>: </a:t>
            </a:r>
            <a:r>
              <a:rPr lang="de-DE" sz="1800" dirty="0" err="1" smtClean="0"/>
              <a:t>partonic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K</a:t>
            </a:r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/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/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/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 smtClean="0"/>
          </a:p>
          <a:p>
            <a:pPr marL="571500" indent="-571500">
              <a:buFont typeface="Arial" charset="0"/>
              <a:buChar char="•"/>
            </a:pPr>
            <a:endParaRPr lang="de-DE" sz="1800" dirty="0"/>
          </a:p>
          <a:p>
            <a:pPr marL="571500" indent="-571500">
              <a:buFont typeface="Arial" charset="0"/>
              <a:buChar char="•"/>
            </a:pPr>
            <a:r>
              <a:rPr lang="de-DE" sz="1800" dirty="0" err="1" smtClean="0"/>
              <a:t>Kaonic</a:t>
            </a:r>
            <a:r>
              <a:rPr lang="de-DE" sz="1800" dirty="0" smtClean="0"/>
              <a:t> </a:t>
            </a:r>
            <a:r>
              <a:rPr lang="de-DE" sz="1800" dirty="0" err="1" smtClean="0"/>
              <a:t>excitation</a:t>
            </a:r>
            <a:r>
              <a:rPr lang="de-DE" sz="1800" dirty="0" smtClean="0"/>
              <a:t> </a:t>
            </a:r>
            <a:r>
              <a:rPr lang="de-DE" sz="1800" dirty="0" err="1" smtClean="0"/>
              <a:t>spectrum</a:t>
            </a:r>
            <a:r>
              <a:rPr lang="de-DE" sz="1800" dirty="0" smtClean="0"/>
              <a:t> in </a:t>
            </a:r>
            <a:r>
              <a:rPr lang="de-DE" sz="1800" dirty="0" err="1" smtClean="0"/>
              <a:t>diffractive</a:t>
            </a:r>
            <a:r>
              <a:rPr lang="de-DE" sz="1800" dirty="0" smtClean="0"/>
              <a:t> </a:t>
            </a:r>
            <a:r>
              <a:rPr lang="de-DE" sz="1800" dirty="0" err="1" smtClean="0"/>
              <a:t>dissociation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a </a:t>
            </a:r>
            <a:r>
              <a:rPr lang="de-DE" sz="1800" dirty="0" err="1" smtClean="0"/>
              <a:t>kaon</a:t>
            </a:r>
            <a:r>
              <a:rPr lang="de-DE" sz="1800" dirty="0" smtClean="0"/>
              <a:t> beam</a:t>
            </a:r>
            <a:endParaRPr lang="de-DE" sz="18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91" y="2276872"/>
            <a:ext cx="7628509" cy="21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95406"/>
            <a:ext cx="7620000" cy="76200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0090"/>
                </a:solidFill>
              </a:rPr>
              <a:t>Blueprint for spectroscopy </a:t>
            </a:r>
            <a:r>
              <a:rPr lang="en-GB" sz="2000" dirty="0" smtClean="0">
                <a:solidFill>
                  <a:srgbClr val="000090"/>
                </a:solidFill>
              </a:rPr>
              <a:t>with </a:t>
            </a:r>
            <a:r>
              <a:rPr lang="en-GB" sz="2000" dirty="0" smtClean="0">
                <a:solidFill>
                  <a:srgbClr val="000090"/>
                </a:solidFill>
              </a:rPr>
              <a:t>kaon</a:t>
            </a:r>
            <a:r>
              <a:rPr lang="en-GB" sz="2000" dirty="0" smtClean="0">
                <a:solidFill>
                  <a:srgbClr val="000090"/>
                </a:solidFill>
              </a:rPr>
              <a:t> beam:</a:t>
            </a:r>
            <a:r>
              <a:rPr lang="en-GB" sz="2000" dirty="0" smtClean="0">
                <a:solidFill>
                  <a:srgbClr val="000090"/>
                </a:solidFill>
              </a:rPr>
              <a:t/>
            </a:r>
            <a:br>
              <a:rPr lang="en-GB" sz="20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COMPASS main </a:t>
            </a:r>
            <a:r>
              <a:rPr lang="en-GB" sz="2400" dirty="0" smtClean="0">
                <a:solidFill>
                  <a:srgbClr val="000090"/>
                </a:solidFill>
              </a:rPr>
              <a:t>results with pion beam</a:t>
            </a:r>
            <a:endParaRPr lang="en-GB" sz="24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114401" y="1103627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published in 2017: PRD 59 pages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2008-2009 data taking, 190 GeV/c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hadron beam on a hydrogen target</a:t>
            </a: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i="1" dirty="0" smtClean="0">
                <a:solidFill>
                  <a:srgbClr val="000090"/>
                </a:solidFill>
              </a:rPr>
              <a:t>3π </a:t>
            </a:r>
            <a:r>
              <a:rPr lang="en-GB" sz="1600" dirty="0" smtClean="0">
                <a:solidFill>
                  <a:srgbClr val="000090"/>
                </a:solidFill>
              </a:rPr>
              <a:t>data sample ~50 million</a:t>
            </a:r>
            <a:r>
              <a:rPr lang="en-GB" sz="1600" baseline="30000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000090"/>
                </a:solidFill>
              </a:rPr>
              <a:t>events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 10x to 100x  previous experiments </a:t>
            </a:r>
          </a:p>
          <a:p>
            <a:r>
              <a:rPr lang="en-GB" sz="16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sym typeface="Wingdings"/>
              </a:rPr>
              <a:t>allows for fine binning in masses and  </a:t>
            </a:r>
          </a:p>
          <a:p>
            <a:r>
              <a:rPr lang="en-GB" sz="16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sym typeface="Wingdings"/>
              </a:rPr>
              <a:t>momentum transfer</a:t>
            </a:r>
            <a:endParaRPr lang="it-IT" sz="1600" dirty="0" smtClean="0">
              <a:solidFill>
                <a:srgbClr val="000090"/>
              </a:solidFill>
              <a:sym typeface="Wingdings"/>
            </a:endParaRP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partial-wave analysis in </a:t>
            </a:r>
            <a:r>
              <a:rPr lang="en-GB" sz="1600" i="1" dirty="0" smtClean="0">
                <a:solidFill>
                  <a:srgbClr val="000090"/>
                </a:solidFill>
              </a:rPr>
              <a:t>3π-</a:t>
            </a:r>
            <a:r>
              <a:rPr lang="en-GB" sz="1600" dirty="0" smtClean="0">
                <a:solidFill>
                  <a:srgbClr val="000090"/>
                </a:solidFill>
              </a:rPr>
              <a:t>mass slices,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detailed understanding of the </a:t>
            </a:r>
            <a:r>
              <a:rPr lang="en-GB" sz="1600" i="1" dirty="0">
                <a:solidFill>
                  <a:srgbClr val="000090"/>
                </a:solidFill>
              </a:rPr>
              <a:t>2</a:t>
            </a:r>
            <a:r>
              <a:rPr lang="en-GB" sz="1600" i="1" dirty="0" smtClean="0">
                <a:solidFill>
                  <a:srgbClr val="000090"/>
                </a:solidFill>
              </a:rPr>
              <a:t>π-</a:t>
            </a:r>
            <a:r>
              <a:rPr lang="en-GB" sz="1600" dirty="0" smtClean="0">
                <a:solidFill>
                  <a:srgbClr val="000090"/>
                </a:solidFill>
              </a:rPr>
              <a:t>isobars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4720560" cy="19806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20" y="1844673"/>
            <a:ext cx="5105400" cy="244741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20" y="908720"/>
            <a:ext cx="5145420" cy="68142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50615"/>
            <a:ext cx="2881622" cy="257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21272"/>
            <a:ext cx="7620000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Physics with hadron beams: </a:t>
            </a:r>
            <a:r>
              <a:rPr lang="en-GB" sz="2800" smtClean="0">
                <a:solidFill>
                  <a:srgbClr val="000090"/>
                </a:solidFill>
              </a:rPr>
              <a:t>meson spectroscopy</a:t>
            </a:r>
            <a:r>
              <a:rPr lang="en-GB" sz="2800" dirty="0" smtClean="0">
                <a:solidFill>
                  <a:srgbClr val="000090"/>
                </a:solidFill>
              </a:rPr>
              <a:t/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000" dirty="0" smtClean="0">
                <a:solidFill>
                  <a:srgbClr val="000090"/>
                </a:solidFill>
              </a:rPr>
              <a:t>main results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5774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292080" y="1212337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example: partial wave for  </a:t>
            </a:r>
            <a:r>
              <a:rPr lang="en-GB" sz="1600" i="1" dirty="0" smtClean="0">
                <a:solidFill>
                  <a:srgbClr val="000090"/>
                </a:solidFill>
              </a:rPr>
              <a:t>π(1800)</a:t>
            </a:r>
            <a:endParaRPr lang="en-GB" sz="1600" dirty="0">
              <a:solidFill>
                <a:srgbClr val="000090"/>
              </a:solidFill>
            </a:endParaRP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investigation of </a:t>
            </a:r>
            <a:r>
              <a:rPr lang="en-GB" sz="1600" dirty="0" smtClean="0">
                <a:solidFill>
                  <a:srgbClr val="FF0000"/>
                </a:solidFill>
              </a:rPr>
              <a:t>2</a:t>
            </a:r>
            <a:r>
              <a:rPr lang="en-GB" sz="1600" i="1" dirty="0" smtClean="0">
                <a:solidFill>
                  <a:srgbClr val="FF0000"/>
                </a:solidFill>
              </a:rPr>
              <a:t>π </a:t>
            </a:r>
            <a:r>
              <a:rPr lang="en-GB" sz="1600" dirty="0" smtClean="0">
                <a:solidFill>
                  <a:srgbClr val="FF0000"/>
                </a:solidFill>
              </a:rPr>
              <a:t>isobar structure </a:t>
            </a:r>
            <a:r>
              <a:rPr lang="en-GB" sz="1600" dirty="0" smtClean="0">
                <a:solidFill>
                  <a:srgbClr val="000090"/>
                </a:solidFill>
              </a:rPr>
              <a:t>reveals contributions from f</a:t>
            </a:r>
            <a:r>
              <a:rPr lang="en-GB" sz="1600" baseline="-25000" dirty="0" smtClean="0">
                <a:solidFill>
                  <a:srgbClr val="000090"/>
                </a:solidFill>
              </a:rPr>
              <a:t>0</a:t>
            </a:r>
            <a:r>
              <a:rPr lang="en-GB" sz="1600" dirty="0" smtClean="0">
                <a:solidFill>
                  <a:srgbClr val="000090"/>
                </a:solidFill>
              </a:rPr>
              <a:t>(980) and f</a:t>
            </a:r>
            <a:r>
              <a:rPr lang="en-GB" sz="1600" baseline="-25000" dirty="0" smtClean="0">
                <a:solidFill>
                  <a:srgbClr val="000090"/>
                </a:solidFill>
              </a:rPr>
              <a:t>0</a:t>
            </a:r>
            <a:r>
              <a:rPr lang="en-GB" sz="1600" dirty="0" smtClean="0">
                <a:solidFill>
                  <a:srgbClr val="000090"/>
                </a:solidFill>
              </a:rPr>
              <a:t>(1500)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recently </a:t>
            </a:r>
            <a:r>
              <a:rPr lang="en-GB" sz="1600" dirty="0" smtClean="0">
                <a:solidFill>
                  <a:srgbClr val="008000"/>
                </a:solidFill>
              </a:rPr>
              <a:t>accepted</a:t>
            </a:r>
            <a:r>
              <a:rPr lang="en-GB" sz="1600" dirty="0" smtClean="0">
                <a:solidFill>
                  <a:srgbClr val="000090"/>
                </a:solidFill>
              </a:rPr>
              <a:t>: paper on partial-wave fits including 3</a:t>
            </a:r>
            <a:r>
              <a:rPr lang="en-GB" sz="1600" i="1" dirty="0" smtClean="0">
                <a:solidFill>
                  <a:srgbClr val="000090"/>
                </a:solidFill>
              </a:rPr>
              <a:t>π </a:t>
            </a:r>
            <a:r>
              <a:rPr lang="en-GB" sz="1600" dirty="0" smtClean="0">
                <a:solidFill>
                  <a:srgbClr val="000090"/>
                </a:solidFill>
              </a:rPr>
              <a:t>resonances,</a:t>
            </a:r>
          </a:p>
          <a:p>
            <a:r>
              <a:rPr lang="en-GB" sz="1600" dirty="0" smtClean="0">
                <a:solidFill>
                  <a:srgbClr val="008000"/>
                </a:solidFill>
              </a:rPr>
              <a:t>PRD 75 pages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33"/>
            <a:ext cx="5151934" cy="2561331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4006"/>
            <a:ext cx="7776864" cy="2514906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9442"/>
            <a:ext cx="6019800" cy="3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6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116032"/>
            <a:ext cx="7620000" cy="762000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Physics with hadron beams: meson spectroscopy</a:t>
            </a:r>
            <a:r>
              <a:rPr lang="en-GB" sz="2800" dirty="0" smtClean="0">
                <a:solidFill>
                  <a:srgbClr val="000090"/>
                </a:solidFill>
              </a:rPr>
              <a:t/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000" dirty="0" smtClean="0">
                <a:solidFill>
                  <a:srgbClr val="000090"/>
                </a:solidFill>
              </a:rPr>
              <a:t>main results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5774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05736" y="1393294"/>
            <a:ext cx="29523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resonance parameters with unprecedented precision and systematic investigations: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6 a-like and 5 </a:t>
            </a:r>
            <a:r>
              <a:rPr lang="en-GB" sz="1600" i="1" dirty="0" smtClean="0">
                <a:solidFill>
                  <a:srgbClr val="000090"/>
                </a:solidFill>
              </a:rPr>
              <a:t>π</a:t>
            </a:r>
            <a:r>
              <a:rPr lang="en-GB" sz="1600" dirty="0" smtClean="0">
                <a:solidFill>
                  <a:srgbClr val="000090"/>
                </a:solidFill>
              </a:rPr>
              <a:t>-like states </a:t>
            </a:r>
            <a:endParaRPr lang="en-GB" sz="1600" dirty="0">
              <a:solidFill>
                <a:srgbClr val="000090"/>
              </a:solidFill>
            </a:endParaRP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broad spin-exotic </a:t>
            </a:r>
            <a:r>
              <a:rPr lang="en-GB" sz="1600" i="1" dirty="0" smtClean="0">
                <a:solidFill>
                  <a:srgbClr val="000090"/>
                </a:solidFill>
              </a:rPr>
              <a:t>π</a:t>
            </a:r>
            <a:r>
              <a:rPr lang="en-GB" sz="1600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dirty="0" smtClean="0">
                <a:solidFill>
                  <a:srgbClr val="000090"/>
                </a:solidFill>
              </a:rPr>
              <a:t>(1600)</a:t>
            </a: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further investigations of the a</a:t>
            </a:r>
            <a:r>
              <a:rPr lang="en-GB" sz="1600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dirty="0" smtClean="0">
                <a:solidFill>
                  <a:srgbClr val="000090"/>
                </a:solidFill>
              </a:rPr>
              <a:t>(1420) found by COMPASS: triangle amplitude consistent with </a:t>
            </a:r>
            <a:r>
              <a:rPr lang="en-GB" sz="1600" dirty="0" err="1" smtClean="0">
                <a:solidFill>
                  <a:srgbClr val="000090"/>
                </a:solidFill>
              </a:rPr>
              <a:t>Breit</a:t>
            </a:r>
            <a:r>
              <a:rPr lang="en-GB" sz="1600" dirty="0" smtClean="0">
                <a:solidFill>
                  <a:srgbClr val="000090"/>
                </a:solidFill>
              </a:rPr>
              <a:t>-Wigner 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985475"/>
            <a:ext cx="6019800" cy="31228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" y="1515921"/>
            <a:ext cx="6042155" cy="210425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" y="4311048"/>
            <a:ext cx="6447458" cy="210353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72691"/>
            <a:ext cx="2401449" cy="16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261"/>
            <a:ext cx="5629622" cy="33406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07627" y="4948968"/>
            <a:ext cx="7750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800" dirty="0" smtClean="0"/>
              <a:t>25 </a:t>
            </a:r>
            <a:r>
              <a:rPr lang="de-DE" sz="1800" dirty="0" err="1" smtClean="0"/>
              <a:t>kaon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</a:t>
            </a:r>
            <a:r>
              <a:rPr lang="de-DE" sz="1800" dirty="0" err="1" smtClean="0"/>
              <a:t>listed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PDG (&lt;3.1GeV), 13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those</a:t>
            </a:r>
            <a:r>
              <a:rPr lang="de-DE" sz="1800" dirty="0" smtClean="0"/>
              <a:t> </a:t>
            </a:r>
            <a:r>
              <a:rPr lang="de-DE" sz="1800" dirty="0" err="1" smtClean="0"/>
              <a:t>need</a:t>
            </a:r>
            <a:r>
              <a:rPr lang="de-DE" sz="1800" dirty="0" smtClean="0"/>
              <a:t> </a:t>
            </a:r>
            <a:r>
              <a:rPr lang="de-DE" sz="1800" dirty="0" err="1" smtClean="0"/>
              <a:t>confirmation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many</a:t>
            </a:r>
            <a:r>
              <a:rPr lang="de-DE" sz="1800" dirty="0" smtClean="0"/>
              <a:t> </a:t>
            </a:r>
            <a:r>
              <a:rPr lang="de-DE" sz="1800" dirty="0" err="1" smtClean="0"/>
              <a:t>predicted</a:t>
            </a:r>
            <a:r>
              <a:rPr lang="de-DE" sz="1800" dirty="0" smtClean="0"/>
              <a:t> quark-model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still </a:t>
            </a:r>
            <a:r>
              <a:rPr lang="de-DE" sz="1800" dirty="0" err="1" smtClean="0"/>
              <a:t>missing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some</a:t>
            </a:r>
            <a:r>
              <a:rPr lang="de-DE" sz="1800" dirty="0" smtClean="0"/>
              <a:t> </a:t>
            </a:r>
            <a:r>
              <a:rPr lang="de-DE" sz="1800" dirty="0" err="1" smtClean="0"/>
              <a:t>hints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supernumerous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181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8444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New </a:t>
            </a:r>
            <a:r>
              <a:rPr lang="de-DE" sz="3200" dirty="0" err="1" smtClean="0"/>
              <a:t>data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RF-</a:t>
            </a:r>
            <a:r>
              <a:rPr lang="de-DE" sz="3200" dirty="0" err="1" smtClean="0"/>
              <a:t>separated</a:t>
            </a:r>
            <a:r>
              <a:rPr lang="de-DE" sz="3200" dirty="0" smtClean="0"/>
              <a:t> K beam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1043609" y="1412776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Kaon</a:t>
            </a:r>
            <a:r>
              <a:rPr lang="de-DE" sz="1800" dirty="0" smtClean="0"/>
              <a:t> </a:t>
            </a:r>
            <a:r>
              <a:rPr lang="de-DE" sz="1800" dirty="0" err="1" smtClean="0"/>
              <a:t>content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negatively</a:t>
            </a:r>
            <a:r>
              <a:rPr lang="de-DE" sz="1800" dirty="0" smtClean="0"/>
              <a:t> </a:t>
            </a:r>
            <a:r>
              <a:rPr lang="de-DE" sz="1800" dirty="0" err="1" smtClean="0"/>
              <a:t>charged</a:t>
            </a:r>
            <a:r>
              <a:rPr lang="de-DE" sz="1800" dirty="0" smtClean="0"/>
              <a:t> 190 </a:t>
            </a:r>
            <a:r>
              <a:rPr lang="de-DE" sz="1800" dirty="0" err="1" smtClean="0"/>
              <a:t>GeV</a:t>
            </a:r>
            <a:r>
              <a:rPr lang="de-DE" sz="1800" dirty="0" smtClean="0"/>
              <a:t> </a:t>
            </a:r>
            <a:r>
              <a:rPr lang="de-DE" sz="1800" dirty="0" err="1" smtClean="0"/>
              <a:t>hadron</a:t>
            </a:r>
            <a:r>
              <a:rPr lang="de-DE" sz="1800" dirty="0" smtClean="0"/>
              <a:t> beam: 2% (</a:t>
            </a:r>
            <a:r>
              <a:rPr lang="de-DE" sz="1800" dirty="0" err="1" smtClean="0"/>
              <a:t>pions</a:t>
            </a:r>
            <a:r>
              <a:rPr lang="de-DE" sz="1800" dirty="0" smtClean="0"/>
              <a:t> 97%), </a:t>
            </a:r>
            <a:r>
              <a:rPr lang="de-DE" sz="1800" dirty="0" err="1" smtClean="0"/>
              <a:t>currently</a:t>
            </a:r>
            <a:r>
              <a:rPr lang="de-DE" sz="1800" dirty="0" smtClean="0"/>
              <a:t> at COMPASS </a:t>
            </a:r>
            <a:r>
              <a:rPr lang="de-DE" sz="1800" dirty="0" err="1" smtClean="0"/>
              <a:t>allowed</a:t>
            </a:r>
            <a:r>
              <a:rPr lang="de-DE" sz="1800" dirty="0" smtClean="0"/>
              <a:t> 10</a:t>
            </a:r>
            <a:r>
              <a:rPr lang="de-DE" sz="1800" baseline="30000" dirty="0" smtClean="0"/>
              <a:t>5</a:t>
            </a:r>
            <a:r>
              <a:rPr lang="de-DE" sz="1800" dirty="0" smtClean="0"/>
              <a:t> K/s</a:t>
            </a:r>
          </a:p>
          <a:p>
            <a:pPr marL="285750" indent="-285750">
              <a:buFont typeface="Arial" charset="0"/>
              <a:buChar char="•"/>
            </a:pP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Intensity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increased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factor</a:t>
            </a:r>
            <a:r>
              <a:rPr lang="de-DE" sz="1800" dirty="0" smtClean="0"/>
              <a:t> 10 </a:t>
            </a:r>
            <a:r>
              <a:rPr lang="de-DE" sz="1800" dirty="0" err="1" smtClean="0"/>
              <a:t>if</a:t>
            </a:r>
            <a:r>
              <a:rPr lang="de-DE" sz="1800" dirty="0" smtClean="0"/>
              <a:t> beam </a:t>
            </a:r>
            <a:r>
              <a:rPr lang="de-DE" sz="1800" dirty="0" err="1" smtClean="0"/>
              <a:t>is</a:t>
            </a:r>
            <a:r>
              <a:rPr lang="de-DE" sz="1800" dirty="0" smtClean="0"/>
              <a:t> RF-</a:t>
            </a:r>
            <a:r>
              <a:rPr lang="de-DE" sz="1800" dirty="0" err="1" smtClean="0"/>
              <a:t>separated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corresponds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&gt; 10</a:t>
            </a:r>
            <a:r>
              <a:rPr lang="de-DE" sz="1800" baseline="30000" dirty="0" smtClean="0"/>
              <a:t>7</a:t>
            </a:r>
            <a:r>
              <a:rPr lang="de-DE" sz="1800" dirty="0" smtClean="0"/>
              <a:t> K</a:t>
            </a:r>
            <a:r>
              <a:rPr lang="de-DE" sz="1800" baseline="30000" dirty="0" smtClean="0"/>
              <a:t>-</a:t>
            </a:r>
            <a:r>
              <a:rPr lang="de-DE" sz="1800" dirty="0" smtClean="0"/>
              <a:t> </a:t>
            </a:r>
            <a:r>
              <a:rPr lang="de-DE" sz="1800" dirty="0" smtClean="0">
                <a:latin typeface="Symbol" charset="2"/>
              </a:rPr>
              <a:t>p</a:t>
            </a:r>
            <a:r>
              <a:rPr lang="de-DE" sz="1800" baseline="30000" dirty="0" smtClean="0"/>
              <a:t>+</a:t>
            </a:r>
            <a:r>
              <a:rPr lang="de-DE" sz="1800" dirty="0" smtClean="0"/>
              <a:t> </a:t>
            </a:r>
            <a:r>
              <a:rPr lang="de-DE" sz="1800" dirty="0" smtClean="0">
                <a:latin typeface="Symbol" charset="2"/>
              </a:rPr>
              <a:t>p</a:t>
            </a:r>
            <a:r>
              <a:rPr lang="de-DE" sz="1800" baseline="30000" dirty="0" smtClean="0"/>
              <a:t>-</a:t>
            </a:r>
            <a:r>
              <a:rPr lang="de-DE" sz="1800" dirty="0" smtClean="0"/>
              <a:t> </a:t>
            </a:r>
            <a:r>
              <a:rPr lang="de-DE" sz="1800" dirty="0" err="1" smtClean="0"/>
              <a:t>events</a:t>
            </a:r>
            <a:r>
              <a:rPr lang="de-DE" sz="1800" dirty="0" smtClean="0"/>
              <a:t>, </a:t>
            </a:r>
            <a:r>
              <a:rPr lang="de-DE" sz="1800" dirty="0" err="1" smtClean="0"/>
              <a:t>approx</a:t>
            </a:r>
            <a:r>
              <a:rPr lang="de-DE" sz="1800" dirty="0" smtClean="0"/>
              <a:t>. 10x </a:t>
            </a:r>
            <a:r>
              <a:rPr lang="de-DE" sz="1800" dirty="0" err="1" smtClean="0"/>
              <a:t>world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Competition</a:t>
            </a:r>
            <a:r>
              <a:rPr lang="de-DE" sz="1800" dirty="0" smtClean="0"/>
              <a:t>: J-PARC K</a:t>
            </a:r>
            <a:r>
              <a:rPr lang="de-DE" sz="1800" baseline="30000" dirty="0" smtClean="0"/>
              <a:t>-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r>
              <a:rPr lang="de-DE" sz="1800" dirty="0" smtClean="0"/>
              <a:t> (2-10 </a:t>
            </a:r>
            <a:r>
              <a:rPr lang="de-DE" sz="1800" dirty="0" err="1" smtClean="0"/>
              <a:t>GeV</a:t>
            </a:r>
            <a:r>
              <a:rPr lang="de-DE" sz="1800" dirty="0" smtClean="0"/>
              <a:t> 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more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complicated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production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mechanism</a:t>
            </a:r>
            <a:r>
              <a:rPr lang="de-DE" sz="1800" dirty="0" smtClean="0">
                <a:sym typeface="Wingdings"/>
              </a:rPr>
              <a:t>, </a:t>
            </a:r>
            <a:r>
              <a:rPr lang="de-DE" sz="1800" dirty="0" err="1" smtClean="0">
                <a:sym typeface="Wingdings"/>
              </a:rPr>
              <a:t>smaller</a:t>
            </a:r>
            <a:r>
              <a:rPr lang="de-DE" sz="1800" dirty="0" smtClean="0">
                <a:sym typeface="Wingdings"/>
              </a:rPr>
              <a:t> CM </a:t>
            </a:r>
            <a:r>
              <a:rPr lang="de-DE" sz="1800" dirty="0" err="1" smtClean="0">
                <a:sym typeface="Wingdings"/>
              </a:rPr>
              <a:t>energy</a:t>
            </a:r>
            <a:r>
              <a:rPr lang="de-DE" sz="1800" dirty="0" smtClean="0"/>
              <a:t>), </a:t>
            </a:r>
            <a:r>
              <a:rPr lang="de-DE" sz="1800" dirty="0" err="1" smtClean="0"/>
              <a:t>GlueX</a:t>
            </a:r>
            <a:r>
              <a:rPr lang="de-DE" sz="1800" dirty="0" smtClean="0"/>
              <a:t> at </a:t>
            </a:r>
            <a:r>
              <a:rPr lang="de-DE" sz="1800" dirty="0" err="1" smtClean="0"/>
              <a:t>Jlab</a:t>
            </a:r>
            <a:r>
              <a:rPr lang="de-DE" sz="1800" dirty="0" smtClean="0"/>
              <a:t> (K</a:t>
            </a:r>
            <a:r>
              <a:rPr lang="de-DE" sz="1800" baseline="-25000" dirty="0" smtClean="0"/>
              <a:t>L</a:t>
            </a:r>
            <a:r>
              <a:rPr lang="de-DE" sz="1800" dirty="0" smtClean="0"/>
              <a:t> beam, </a:t>
            </a:r>
            <a:r>
              <a:rPr lang="de-DE" sz="1800" dirty="0" err="1" smtClean="0"/>
              <a:t>main</a:t>
            </a:r>
            <a:r>
              <a:rPr lang="de-DE" sz="1800" dirty="0" smtClean="0"/>
              <a:t> </a:t>
            </a:r>
            <a:r>
              <a:rPr lang="de-DE" sz="1800" dirty="0" err="1" smtClean="0"/>
              <a:t>focus</a:t>
            </a:r>
            <a:r>
              <a:rPr lang="de-DE" sz="1800" dirty="0" smtClean="0"/>
              <a:t> </a:t>
            </a:r>
            <a:r>
              <a:rPr lang="de-DE" sz="1800" dirty="0" err="1" smtClean="0"/>
              <a:t>hyperon</a:t>
            </a:r>
            <a:r>
              <a:rPr lang="de-DE" sz="1800" dirty="0" smtClean="0"/>
              <a:t> </a:t>
            </a:r>
            <a:r>
              <a:rPr lang="de-DE" sz="1800" dirty="0" err="1" smtClean="0"/>
              <a:t>spectroscopy</a:t>
            </a:r>
            <a:r>
              <a:rPr lang="de-DE" sz="1800" dirty="0" smtClean="0"/>
              <a:t>, Phase IV </a:t>
            </a:r>
            <a:r>
              <a:rPr lang="de-DE" sz="1800" dirty="0" err="1" smtClean="0"/>
              <a:t>photon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r>
              <a:rPr lang="de-DE" sz="1800" dirty="0" smtClean="0"/>
              <a:t>, </a:t>
            </a:r>
            <a:r>
              <a:rPr lang="de-DE" sz="1800" dirty="0" err="1" smtClean="0"/>
              <a:t>kaon</a:t>
            </a:r>
            <a:r>
              <a:rPr lang="de-DE" sz="1800" dirty="0" smtClean="0"/>
              <a:t> </a:t>
            </a:r>
            <a:r>
              <a:rPr lang="de-DE" sz="1800" dirty="0" err="1" smtClean="0"/>
              <a:t>excitations</a:t>
            </a:r>
            <a:r>
              <a:rPr lang="de-DE" sz="1800" dirty="0" smtClean="0"/>
              <a:t> in </a:t>
            </a:r>
            <a:r>
              <a:rPr lang="de-DE" sz="1800" dirty="0" err="1" smtClean="0"/>
              <a:t>subsystems</a:t>
            </a:r>
            <a:r>
              <a:rPr lang="de-DE" sz="1800" dirty="0" smtClean="0"/>
              <a:t>, </a:t>
            </a:r>
            <a:r>
              <a:rPr lang="de-DE" sz="1800" dirty="0" err="1" smtClean="0"/>
              <a:t>difficult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), </a:t>
            </a:r>
            <a:r>
              <a:rPr lang="de-DE" sz="1800" dirty="0" smtClean="0">
                <a:latin typeface="Symbol" charset="2"/>
              </a:rPr>
              <a:t>t</a:t>
            </a:r>
            <a:r>
              <a:rPr lang="de-DE" sz="1800" dirty="0" smtClean="0"/>
              <a:t> </a:t>
            </a:r>
            <a:r>
              <a:rPr lang="de-DE" sz="1800" dirty="0" err="1" smtClean="0"/>
              <a:t>lepton</a:t>
            </a:r>
            <a:r>
              <a:rPr lang="de-DE" sz="1800" dirty="0" smtClean="0"/>
              <a:t> </a:t>
            </a:r>
            <a:r>
              <a:rPr lang="de-DE" sz="1800" dirty="0" err="1" smtClean="0"/>
              <a:t>decays</a:t>
            </a:r>
            <a:r>
              <a:rPr lang="de-DE" sz="1800" dirty="0" smtClean="0"/>
              <a:t> at BESIII, Belle2, </a:t>
            </a:r>
            <a:r>
              <a:rPr lang="de-DE" sz="1800" dirty="0" err="1" smtClean="0"/>
              <a:t>LHCb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needed</a:t>
            </a:r>
            <a:r>
              <a:rPr lang="de-DE" sz="1800" dirty="0" smtClean="0"/>
              <a:t> (</a:t>
            </a:r>
            <a:r>
              <a:rPr lang="de-DE" sz="1800" dirty="0" err="1" smtClean="0"/>
              <a:t>upgraded</a:t>
            </a:r>
            <a:r>
              <a:rPr lang="de-DE" sz="1800" dirty="0" smtClean="0"/>
              <a:t>)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 </a:t>
            </a:r>
            <a:r>
              <a:rPr lang="de-DE" sz="1800" dirty="0" err="1" smtClean="0"/>
              <a:t>components</a:t>
            </a:r>
            <a:r>
              <a:rPr lang="de-DE" sz="1800" dirty="0" smtClean="0"/>
              <a:t>: CEDAR </a:t>
            </a:r>
            <a:r>
              <a:rPr lang="de-DE" sz="1800" dirty="0" err="1" smtClean="0"/>
              <a:t>detectors</a:t>
            </a:r>
            <a:r>
              <a:rPr lang="de-DE" sz="1800" dirty="0" smtClean="0"/>
              <a:t> (beam PID)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increased</a:t>
            </a:r>
            <a:r>
              <a:rPr lang="de-DE" sz="1800" dirty="0" smtClean="0"/>
              <a:t> </a:t>
            </a:r>
            <a:r>
              <a:rPr lang="de-DE" sz="1800" dirty="0" err="1" smtClean="0"/>
              <a:t>stability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rate </a:t>
            </a:r>
            <a:r>
              <a:rPr lang="de-DE" sz="1800" dirty="0" err="1" smtClean="0"/>
              <a:t>capability</a:t>
            </a:r>
            <a:r>
              <a:rPr lang="de-DE" sz="1800" dirty="0" smtClean="0"/>
              <a:t>, </a:t>
            </a:r>
            <a:r>
              <a:rPr lang="de-DE" sz="1800" dirty="0" err="1" smtClean="0"/>
              <a:t>improved</a:t>
            </a:r>
            <a:r>
              <a:rPr lang="de-DE" sz="1800" dirty="0" smtClean="0"/>
              <a:t> </a:t>
            </a:r>
            <a:r>
              <a:rPr lang="de-DE" sz="1800" dirty="0" err="1" smtClean="0"/>
              <a:t>target</a:t>
            </a:r>
            <a:r>
              <a:rPr lang="de-DE" sz="1800" dirty="0" smtClean="0"/>
              <a:t> </a:t>
            </a:r>
            <a:r>
              <a:rPr lang="de-DE" sz="1800" dirty="0" err="1" smtClean="0"/>
              <a:t>proton</a:t>
            </a:r>
            <a:r>
              <a:rPr lang="de-DE" sz="1800" dirty="0" smtClean="0"/>
              <a:t> </a:t>
            </a:r>
            <a:r>
              <a:rPr lang="de-DE" sz="1800" dirty="0" err="1" smtClean="0"/>
              <a:t>recoil</a:t>
            </a:r>
            <a:r>
              <a:rPr lang="de-DE" sz="1800" dirty="0" smtClean="0"/>
              <a:t>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, final-</a:t>
            </a:r>
            <a:r>
              <a:rPr lang="de-DE" sz="1800" dirty="0" err="1" smtClean="0"/>
              <a:t>state</a:t>
            </a:r>
            <a:r>
              <a:rPr lang="de-DE" sz="1800" dirty="0" smtClean="0"/>
              <a:t> PID: RICH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 </a:t>
            </a:r>
            <a:r>
              <a:rPr lang="de-DE" sz="1800" dirty="0" err="1" smtClean="0"/>
              <a:t>covers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range10-50 </a:t>
            </a:r>
            <a:r>
              <a:rPr lang="de-DE" sz="1800" dirty="0" err="1" smtClean="0"/>
              <a:t>GeV</a:t>
            </a:r>
            <a:r>
              <a:rPr lang="de-DE" sz="1800" dirty="0" smtClean="0"/>
              <a:t>, </a:t>
            </a:r>
            <a:r>
              <a:rPr lang="de-DE" sz="1800" dirty="0" err="1" smtClean="0"/>
              <a:t>add</a:t>
            </a:r>
            <a:r>
              <a:rPr lang="de-DE" sz="1800" dirty="0" smtClean="0"/>
              <a:t> RICH0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smaller</a:t>
            </a:r>
            <a:r>
              <a:rPr lang="de-DE" sz="1800" dirty="0" smtClean="0"/>
              <a:t> </a:t>
            </a:r>
            <a:r>
              <a:rPr lang="de-DE" sz="1800" dirty="0" err="1" smtClean="0"/>
              <a:t>momenta</a:t>
            </a:r>
            <a:r>
              <a:rPr lang="de-DE" sz="1800" dirty="0" smtClean="0"/>
              <a:t>?  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8760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9522" y="-94078"/>
            <a:ext cx="8229600" cy="1143000"/>
          </a:xfrm>
        </p:spPr>
        <p:txBody>
          <a:bodyPr/>
          <a:lstStyle/>
          <a:p>
            <a:r>
              <a:rPr lang="de-DE" dirty="0" smtClean="0"/>
              <a:t>Timelines</a:t>
            </a:r>
            <a:endParaRPr lang="de-DE" dirty="0"/>
          </a:p>
        </p:txBody>
      </p:sp>
      <p:pic>
        <p:nvPicPr>
          <p:cNvPr id="6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61265"/>
            <a:ext cx="5775176" cy="36679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76764" y="5359361"/>
            <a:ext cx="469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conventional-beams</a:t>
            </a:r>
            <a:r>
              <a:rPr lang="de-DE" sz="1800" dirty="0" smtClean="0"/>
              <a:t>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: 2022-2024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800" dirty="0" smtClean="0"/>
              <a:t>RF-</a:t>
            </a:r>
            <a:r>
              <a:rPr lang="de-DE" sz="1800" dirty="0" err="1" smtClean="0"/>
              <a:t>separated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r>
              <a:rPr lang="de-DE" sz="1800" dirty="0" smtClean="0"/>
              <a:t>: </a:t>
            </a:r>
            <a:r>
              <a:rPr lang="de-DE" sz="1800" dirty="0" err="1" smtClean="0"/>
              <a:t>from</a:t>
            </a:r>
            <a:r>
              <a:rPr lang="de-DE" sz="1800" dirty="0" smtClean="0"/>
              <a:t> 2026 on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92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2400" dirty="0" smtClean="0"/>
              <a:t>Summary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r>
              <a:rPr lang="de-DE" sz="2400" dirty="0" smtClean="0"/>
              <a:t> at</a:t>
            </a:r>
            <a:br>
              <a:rPr lang="de-DE" sz="2400" dirty="0" smtClean="0"/>
            </a:br>
            <a:r>
              <a:rPr lang="de-DE" sz="2400" dirty="0" smtClean="0"/>
              <a:t>a Future QCD </a:t>
            </a:r>
            <a:r>
              <a:rPr lang="de-DE" sz="2400" dirty="0" err="1" smtClean="0"/>
              <a:t>facility</a:t>
            </a:r>
            <a:r>
              <a:rPr lang="de-DE" sz="2400" dirty="0" smtClean="0"/>
              <a:t> at </a:t>
            </a:r>
            <a:r>
              <a:rPr lang="de-DE" sz="2400" dirty="0" err="1" smtClean="0"/>
              <a:t>the</a:t>
            </a:r>
            <a:r>
              <a:rPr lang="de-DE" sz="2400" dirty="0" smtClean="0"/>
              <a:t> SPS M2 </a:t>
            </a:r>
            <a:r>
              <a:rPr lang="de-DE" sz="2400" dirty="0" err="1" smtClean="0"/>
              <a:t>beamline</a:t>
            </a:r>
            <a:endParaRPr lang="de-DE" sz="24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171617"/>
            <a:ext cx="57658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25944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0364" y="3673123"/>
            <a:ext cx="8363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Proton </a:t>
            </a:r>
            <a:r>
              <a:rPr lang="de-DE" sz="1800" dirty="0" err="1" smtClean="0"/>
              <a:t>radius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muon</a:t>
            </a:r>
            <a:r>
              <a:rPr lang="de-DE" sz="1800" dirty="0"/>
              <a:t>-proton </a:t>
            </a:r>
            <a:r>
              <a:rPr lang="de-DE" sz="1800" dirty="0" err="1"/>
              <a:t>elastic</a:t>
            </a:r>
            <a:r>
              <a:rPr lang="de-DE" sz="1800" dirty="0"/>
              <a:t> </a:t>
            </a:r>
            <a:r>
              <a:rPr lang="de-DE" sz="1800" dirty="0" err="1" smtClean="0"/>
              <a:t>scattering</a:t>
            </a:r>
            <a:endParaRPr lang="de-DE" sz="1800" dirty="0" smtClean="0"/>
          </a:p>
          <a:p>
            <a:r>
              <a:rPr lang="de-DE" sz="1800" dirty="0"/>
              <a:t>Hard </a:t>
            </a:r>
            <a:r>
              <a:rPr lang="de-DE" sz="1800" dirty="0" err="1"/>
              <a:t>exclusive</a:t>
            </a:r>
            <a:r>
              <a:rPr lang="de-DE" sz="1800" dirty="0"/>
              <a:t> </a:t>
            </a:r>
            <a:r>
              <a:rPr lang="de-DE" sz="1800" dirty="0" err="1"/>
              <a:t>reactions</a:t>
            </a:r>
            <a:r>
              <a:rPr lang="de-DE" sz="1800" dirty="0"/>
              <a:t> </a:t>
            </a:r>
            <a:r>
              <a:rPr lang="de-DE" sz="1800" dirty="0" err="1"/>
              <a:t>using</a:t>
            </a:r>
            <a:r>
              <a:rPr lang="de-DE" sz="1800" dirty="0"/>
              <a:t> a </a:t>
            </a:r>
            <a:r>
              <a:rPr lang="de-DE" sz="1800" dirty="0" err="1"/>
              <a:t>muon</a:t>
            </a:r>
            <a:r>
              <a:rPr lang="de-DE" sz="1800" dirty="0"/>
              <a:t> beam </a:t>
            </a:r>
            <a:r>
              <a:rPr lang="de-DE" sz="1800" dirty="0" err="1"/>
              <a:t>and</a:t>
            </a:r>
            <a:r>
              <a:rPr lang="de-DE" sz="1800" dirty="0"/>
              <a:t> a </a:t>
            </a:r>
            <a:r>
              <a:rPr lang="de-DE" sz="1800" dirty="0" err="1"/>
              <a:t>transversely</a:t>
            </a:r>
            <a:r>
              <a:rPr lang="de-DE" sz="1800" dirty="0"/>
              <a:t> </a:t>
            </a:r>
            <a:r>
              <a:rPr lang="de-DE" sz="1800" dirty="0" err="1"/>
              <a:t>polarised</a:t>
            </a:r>
            <a:r>
              <a:rPr lang="de-DE" sz="1800" dirty="0"/>
              <a:t> </a:t>
            </a:r>
            <a:r>
              <a:rPr lang="de-DE" sz="1800" dirty="0" err="1" smtClean="0"/>
              <a:t>target</a:t>
            </a:r>
            <a:endParaRPr lang="de-DE" sz="1800" dirty="0" smtClean="0"/>
          </a:p>
          <a:p>
            <a:r>
              <a:rPr lang="de-DE" sz="1800" dirty="0" err="1"/>
              <a:t>Drell</a:t>
            </a:r>
            <a:r>
              <a:rPr lang="de-DE" sz="1800" dirty="0"/>
              <a:t>-Yan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charmonium</a:t>
            </a:r>
            <a:r>
              <a:rPr lang="de-DE" sz="1800" dirty="0"/>
              <a:t> </a:t>
            </a:r>
            <a:r>
              <a:rPr lang="de-DE" sz="1800" dirty="0" err="1" smtClean="0"/>
              <a:t>production</a:t>
            </a:r>
            <a:endParaRPr lang="de-DE" sz="1800" dirty="0" smtClean="0"/>
          </a:p>
          <a:p>
            <a:r>
              <a:rPr lang="de-DE" sz="1800" dirty="0"/>
              <a:t>Measurement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antiproton</a:t>
            </a:r>
            <a:r>
              <a:rPr lang="de-DE" sz="1800" dirty="0"/>
              <a:t> </a:t>
            </a:r>
            <a:r>
              <a:rPr lang="de-DE" sz="1800" dirty="0" err="1"/>
              <a:t>production</a:t>
            </a:r>
            <a:r>
              <a:rPr lang="de-DE" sz="1800" dirty="0"/>
              <a:t> </a:t>
            </a:r>
            <a:r>
              <a:rPr lang="de-DE" sz="1800" dirty="0" err="1"/>
              <a:t>cross</a:t>
            </a:r>
            <a:r>
              <a:rPr lang="de-DE" sz="1800" dirty="0"/>
              <a:t> </a:t>
            </a:r>
            <a:r>
              <a:rPr lang="de-DE" sz="1800" dirty="0" err="1"/>
              <a:t>sections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Dark Matter </a:t>
            </a:r>
            <a:r>
              <a:rPr lang="de-DE" sz="1800" dirty="0" smtClean="0"/>
              <a:t>Search</a:t>
            </a:r>
          </a:p>
          <a:p>
            <a:r>
              <a:rPr lang="de-DE" sz="1800" dirty="0" err="1"/>
              <a:t>Spectroscopy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low-energy</a:t>
            </a:r>
            <a:r>
              <a:rPr lang="de-DE" sz="1800" dirty="0"/>
              <a:t> </a:t>
            </a:r>
            <a:r>
              <a:rPr lang="de-DE" sz="1800" dirty="0" err="1" smtClean="0"/>
              <a:t>antiprotons</a:t>
            </a:r>
            <a:endParaRPr lang="de-DE" sz="1800" dirty="0" smtClean="0"/>
          </a:p>
          <a:p>
            <a:r>
              <a:rPr lang="de-DE" sz="1800" dirty="0" err="1"/>
              <a:t>Spectroscopy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 smtClean="0"/>
              <a:t>kaons</a:t>
            </a:r>
            <a:endParaRPr lang="de-DE" sz="1800" dirty="0" smtClean="0"/>
          </a:p>
          <a:p>
            <a:r>
              <a:rPr lang="de-DE" sz="1800" dirty="0"/>
              <a:t>Study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gluon</a:t>
            </a:r>
            <a:r>
              <a:rPr lang="de-DE" sz="1800" dirty="0"/>
              <a:t> </a:t>
            </a:r>
            <a:r>
              <a:rPr lang="de-DE" sz="1800" dirty="0" err="1"/>
              <a:t>distribution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kaon</a:t>
            </a:r>
            <a:r>
              <a:rPr lang="de-DE" sz="1800" dirty="0"/>
              <a:t> via prompt-photon </a:t>
            </a:r>
            <a:r>
              <a:rPr lang="de-DE" sz="1800" dirty="0" err="1" smtClean="0"/>
              <a:t>production</a:t>
            </a:r>
            <a:endParaRPr lang="de-DE" sz="1800" dirty="0" smtClean="0"/>
          </a:p>
          <a:p>
            <a:r>
              <a:rPr lang="de-DE" sz="1800" dirty="0" smtClean="0"/>
              <a:t>Low-</a:t>
            </a:r>
            <a:r>
              <a:rPr lang="de-DE" sz="1800" dirty="0" err="1" smtClean="0"/>
              <a:t>energy</a:t>
            </a:r>
            <a:r>
              <a:rPr lang="de-DE" sz="1800" dirty="0" smtClean="0"/>
              <a:t> </a:t>
            </a:r>
            <a:r>
              <a:rPr lang="de-DE" sz="1800" dirty="0" err="1"/>
              <a:t>tests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QCD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Primakoff</a:t>
            </a:r>
            <a:r>
              <a:rPr lang="de-DE" sz="1800" dirty="0"/>
              <a:t> </a:t>
            </a:r>
            <a:r>
              <a:rPr lang="de-DE" sz="1800" dirty="0" err="1" smtClean="0"/>
              <a:t>reactions</a:t>
            </a:r>
            <a:endParaRPr lang="de-DE" sz="1800" dirty="0" smtClean="0"/>
          </a:p>
          <a:p>
            <a:r>
              <a:rPr lang="de-DE" sz="1800" dirty="0" err="1"/>
              <a:t>Production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vector</a:t>
            </a:r>
            <a:r>
              <a:rPr lang="de-DE" sz="1800" dirty="0"/>
              <a:t> </a:t>
            </a:r>
            <a:r>
              <a:rPr lang="de-DE" sz="1800" dirty="0" err="1"/>
              <a:t>mesons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excited</a:t>
            </a:r>
            <a:r>
              <a:rPr lang="de-DE" sz="1800" dirty="0"/>
              <a:t> </a:t>
            </a:r>
            <a:r>
              <a:rPr lang="de-DE" sz="1800" dirty="0" err="1"/>
              <a:t>kaons</a:t>
            </a:r>
            <a:r>
              <a:rPr lang="de-DE" sz="1800" dirty="0"/>
              <a:t> off </a:t>
            </a:r>
            <a:r>
              <a:rPr lang="de-DE" sz="1800" dirty="0" err="1" smtClean="0"/>
              <a:t>nuclei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87660" y="1803931"/>
            <a:ext cx="287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solidFill>
                  <a:srgbClr val="00B0F0"/>
                </a:solidFill>
              </a:rPr>
              <a:t>arXiv:1808.00848</a:t>
            </a:r>
            <a:endParaRPr lang="en-GB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85400" y="2780928"/>
            <a:ext cx="8229600" cy="1143000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48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4977" y="166648"/>
            <a:ext cx="6477000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Measurement of chiral </a:t>
            </a:r>
            <a:r>
              <a:rPr lang="en-GB" sz="2800" smtClean="0">
                <a:solidFill>
                  <a:srgbClr val="000090"/>
                </a:solidFill>
              </a:rPr>
              <a:t>dynamics in </a:t>
            </a:r>
            <a:r>
              <a:rPr lang="en-GB" sz="2800" dirty="0" smtClean="0">
                <a:solidFill>
                  <a:srgbClr val="000090"/>
                </a:solidFill>
              </a:rPr>
              <a:t/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800" dirty="0" smtClean="0">
                <a:solidFill>
                  <a:srgbClr val="000090"/>
                </a:solidFill>
              </a:rPr>
              <a:t>reactions π</a:t>
            </a:r>
            <a:r>
              <a:rPr lang="en-GB" sz="2800" baseline="30000" dirty="0" smtClean="0">
                <a:solidFill>
                  <a:srgbClr val="000090"/>
                </a:solidFill>
              </a:rPr>
              <a:t>-</a:t>
            </a:r>
            <a:r>
              <a:rPr lang="en-GB" sz="2800" dirty="0" smtClean="0">
                <a:solidFill>
                  <a:srgbClr val="000090"/>
                </a:solidFill>
              </a:rPr>
              <a:t> </a:t>
            </a:r>
            <a:r>
              <a:rPr lang="en-GB" sz="2800" dirty="0" err="1" smtClean="0">
                <a:solidFill>
                  <a:srgbClr val="000090"/>
                </a:solidFill>
              </a:rPr>
              <a:t>γ</a:t>
            </a:r>
            <a:r>
              <a:rPr lang="en-GB" sz="2800" baseline="30000" dirty="0" smtClean="0">
                <a:solidFill>
                  <a:srgbClr val="000090"/>
                </a:solidFill>
              </a:rPr>
              <a:t>(*)</a:t>
            </a:r>
            <a:r>
              <a:rPr lang="en-GB" sz="2800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  <a:r>
              <a:rPr lang="en-GB" sz="2800" dirty="0" smtClean="0">
                <a:solidFill>
                  <a:srgbClr val="000090"/>
                </a:solidFill>
              </a:rPr>
              <a:t>π</a:t>
            </a:r>
            <a:r>
              <a:rPr lang="en-GB" sz="2800" baseline="30000" dirty="0" smtClean="0">
                <a:solidFill>
                  <a:srgbClr val="000090"/>
                </a:solidFill>
              </a:rPr>
              <a:t>-</a:t>
            </a:r>
            <a:r>
              <a:rPr lang="en-GB" sz="2800" dirty="0" smtClean="0">
                <a:solidFill>
                  <a:srgbClr val="000090"/>
                </a:solidFill>
              </a:rPr>
              <a:t> (nπ)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1138412"/>
            <a:ext cx="7588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90"/>
                </a:solidFill>
              </a:rPr>
              <a:t>Primakoff</a:t>
            </a:r>
            <a:r>
              <a:rPr lang="en-GB" sz="1800" dirty="0" smtClean="0">
                <a:solidFill>
                  <a:srgbClr val="000090"/>
                </a:solidFill>
              </a:rPr>
              <a:t> data samples:</a:t>
            </a:r>
          </a:p>
          <a:p>
            <a:r>
              <a:rPr lang="en-GB" sz="1800" dirty="0" smtClean="0">
                <a:solidFill>
                  <a:srgbClr val="000090"/>
                </a:solidFill>
              </a:rPr>
              <a:t>π</a:t>
            </a:r>
            <a:r>
              <a:rPr lang="en-GB" sz="1800" baseline="30000" dirty="0" smtClean="0">
                <a:solidFill>
                  <a:srgbClr val="000090"/>
                </a:solidFill>
              </a:rPr>
              <a:t>- </a:t>
            </a:r>
            <a:r>
              <a:rPr lang="en-GB" sz="1800" dirty="0" smtClean="0">
                <a:solidFill>
                  <a:srgbClr val="000090"/>
                </a:solidFill>
              </a:rPr>
              <a:t>-nucleus scattering at lowest momentum transfers  </a:t>
            </a:r>
            <a:r>
              <a:rPr lang="en-GB" sz="18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</a:rPr>
              <a:t> </a:t>
            </a:r>
            <a:r>
              <a:rPr lang="en-GB" sz="1800" dirty="0" smtClean="0">
                <a:solidFill>
                  <a:srgbClr val="000090"/>
                </a:solidFill>
              </a:rPr>
              <a:t>π</a:t>
            </a:r>
            <a:r>
              <a:rPr lang="en-GB" sz="1800" baseline="30000" dirty="0" smtClean="0">
                <a:solidFill>
                  <a:srgbClr val="000090"/>
                </a:solidFill>
              </a:rPr>
              <a:t>-</a:t>
            </a:r>
            <a:r>
              <a:rPr lang="en-GB" sz="1800" dirty="0" err="1" smtClean="0">
                <a:solidFill>
                  <a:srgbClr val="000090"/>
                </a:solidFill>
              </a:rPr>
              <a:t>γ</a:t>
            </a:r>
            <a:r>
              <a:rPr lang="en-GB" sz="1800" dirty="0" smtClean="0">
                <a:solidFill>
                  <a:srgbClr val="000090"/>
                </a:solidFill>
              </a:rPr>
              <a:t> reactions  </a:t>
            </a:r>
          </a:p>
          <a:p>
            <a:r>
              <a:rPr lang="en-GB" sz="1800" dirty="0" smtClean="0">
                <a:solidFill>
                  <a:srgbClr val="000090"/>
                </a:solidFill>
              </a:rPr>
              <a:t>π</a:t>
            </a:r>
            <a:r>
              <a:rPr lang="en-GB" sz="1800" baseline="30000" dirty="0" smtClean="0">
                <a:solidFill>
                  <a:srgbClr val="000090"/>
                </a:solidFill>
              </a:rPr>
              <a:t>-</a:t>
            </a:r>
            <a:r>
              <a:rPr lang="en-GB" sz="1800" dirty="0" smtClean="0">
                <a:solidFill>
                  <a:srgbClr val="000090"/>
                </a:solidFill>
              </a:rPr>
              <a:t> π</a:t>
            </a:r>
            <a:r>
              <a:rPr lang="en-GB" sz="1800" baseline="30000" dirty="0" smtClean="0">
                <a:solidFill>
                  <a:srgbClr val="000090"/>
                </a:solidFill>
              </a:rPr>
              <a:t>0</a:t>
            </a:r>
            <a:r>
              <a:rPr lang="en-GB" sz="1800" dirty="0" smtClean="0">
                <a:solidFill>
                  <a:srgbClr val="000090"/>
                </a:solidFill>
              </a:rPr>
              <a:t> final state: low-energy part dominated by the </a:t>
            </a:r>
            <a:r>
              <a:rPr lang="en-GB" sz="1800" dirty="0" smtClean="0">
                <a:solidFill>
                  <a:srgbClr val="FF3300"/>
                </a:solidFill>
              </a:rPr>
              <a:t>chiral anomaly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403647" y="5223256"/>
            <a:ext cx="672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0"/>
                </a:solidFill>
              </a:rPr>
              <a:t>Analysis progress: background subtraction (</a:t>
            </a:r>
            <a:r>
              <a:rPr lang="en-GB" sz="1800" dirty="0">
                <a:solidFill>
                  <a:srgbClr val="000090"/>
                </a:solidFill>
              </a:rPr>
              <a:t>π</a:t>
            </a:r>
            <a:r>
              <a:rPr lang="en-GB" sz="1800" baseline="30000" dirty="0">
                <a:solidFill>
                  <a:srgbClr val="000090"/>
                </a:solidFill>
              </a:rPr>
              <a:t>-</a:t>
            </a:r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en-GB" sz="1800" dirty="0" smtClean="0">
                <a:solidFill>
                  <a:srgbClr val="000090"/>
                </a:solidFill>
              </a:rPr>
              <a:t>π</a:t>
            </a:r>
            <a:r>
              <a:rPr lang="en-GB" sz="1800" baseline="30000" dirty="0" smtClean="0">
                <a:solidFill>
                  <a:srgbClr val="000090"/>
                </a:solidFill>
              </a:rPr>
              <a:t>0</a:t>
            </a:r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en-GB" sz="1800" dirty="0" smtClean="0">
                <a:solidFill>
                  <a:srgbClr val="000090"/>
                </a:solidFill>
              </a:rPr>
              <a:t>π</a:t>
            </a:r>
            <a:r>
              <a:rPr lang="en-GB" sz="1800" baseline="30000" dirty="0" smtClean="0">
                <a:solidFill>
                  <a:srgbClr val="000090"/>
                </a:solidFill>
              </a:rPr>
              <a:t>0</a:t>
            </a:r>
            <a:r>
              <a:rPr lang="en-GB" sz="1800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GB" sz="1800" dirty="0" smtClean="0">
                <a:solidFill>
                  <a:srgbClr val="000090"/>
                </a:solidFill>
              </a:rPr>
              <a:t> fit to theory  (M. </a:t>
            </a:r>
            <a:r>
              <a:rPr lang="en-GB" sz="1800" dirty="0" err="1" smtClean="0">
                <a:solidFill>
                  <a:srgbClr val="000090"/>
                </a:solidFill>
              </a:rPr>
              <a:t>Hoferichter</a:t>
            </a:r>
            <a:r>
              <a:rPr lang="en-GB" sz="1800" dirty="0" smtClean="0">
                <a:solidFill>
                  <a:srgbClr val="000090"/>
                </a:solidFill>
              </a:rPr>
              <a:t> </a:t>
            </a:r>
            <a:r>
              <a:rPr lang="en-GB" sz="1800" i="1" dirty="0" smtClean="0">
                <a:solidFill>
                  <a:srgbClr val="000090"/>
                </a:solidFill>
              </a:rPr>
              <a:t>et al</a:t>
            </a:r>
            <a:r>
              <a:rPr lang="en-GB" sz="1800" dirty="0" smtClean="0">
                <a:solidFill>
                  <a:srgbClr val="000090"/>
                </a:solidFill>
              </a:rPr>
              <a:t>, 2012)</a:t>
            </a:r>
          </a:p>
          <a:p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en-GB" sz="1800" dirty="0" smtClean="0">
                <a:solidFill>
                  <a:srgbClr val="000090"/>
                </a:solidFill>
              </a:rPr>
              <a:t>under investigation: luminosity determination</a:t>
            </a:r>
          </a:p>
          <a:p>
            <a:r>
              <a:rPr lang="en-GB" sz="1800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8" y="2260703"/>
            <a:ext cx="3772983" cy="2576458"/>
          </a:xfrm>
          <a:prstGeom prst="rect">
            <a:avLst/>
          </a:prstGeom>
        </p:spPr>
      </p:pic>
      <p:sp>
        <p:nvSpPr>
          <p:cNvPr id="11" name="CasellaDiTesto 7"/>
          <p:cNvSpPr txBox="1"/>
          <p:nvPr/>
        </p:nvSpPr>
        <p:spPr>
          <a:xfrm>
            <a:off x="1403648" y="4601880"/>
            <a:ext cx="204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0"/>
                </a:solidFill>
              </a:rPr>
              <a:t>(shown last year)</a:t>
            </a:r>
          </a:p>
          <a:p>
            <a:r>
              <a:rPr lang="en-GB" sz="1800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2284269"/>
            <a:ext cx="3577070" cy="2584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6" y="3813799"/>
            <a:ext cx="3664402" cy="22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3090" y="231325"/>
            <a:ext cx="5392128" cy="4572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transverse &amp; longitudinal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707393" y="1461936"/>
            <a:ext cx="5064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We continue to scrutinize polarised SIDIS data by studying various target-spin-dependent azimuthal asymmetries.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The general expression for polarised SIDIS cross-section contains 6 LO and 6 sub-leading asymmetries </a:t>
            </a:r>
            <a:endParaRPr lang="en-GB" sz="1600" dirty="0">
              <a:solidFill>
                <a:srgbClr val="000090"/>
              </a:solidFill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595180" y="1336763"/>
            <a:ext cx="2675106" cy="1962824"/>
            <a:chOff x="152400" y="304800"/>
            <a:chExt cx="2675106" cy="1962824"/>
          </a:xfrm>
        </p:grpSpPr>
        <p:grpSp>
          <p:nvGrpSpPr>
            <p:cNvPr id="6" name="Group 13"/>
            <p:cNvGrpSpPr/>
            <p:nvPr/>
          </p:nvGrpSpPr>
          <p:grpSpPr>
            <a:xfrm>
              <a:off x="152400" y="762000"/>
              <a:ext cx="2315228" cy="1505624"/>
              <a:chOff x="510855" y="4975894"/>
              <a:chExt cx="2315228" cy="1505624"/>
            </a:xfrm>
          </p:grpSpPr>
          <p:cxnSp>
            <p:nvCxnSpPr>
              <p:cNvPr id="15" name="Straight Arrow Connector 14"/>
              <p:cNvCxnSpPr>
                <a:stCxn id="28" idx="0"/>
              </p:cNvCxnSpPr>
              <p:nvPr/>
            </p:nvCxnSpPr>
            <p:spPr>
              <a:xfrm flipV="1">
                <a:off x="1623733" y="5738388"/>
                <a:ext cx="5388" cy="329038"/>
              </a:xfrm>
              <a:prstGeom prst="straightConnector1">
                <a:avLst/>
              </a:prstGeom>
              <a:ln w="12700">
                <a:solidFill>
                  <a:srgbClr val="0099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15"/>
              <p:cNvGrpSpPr/>
              <p:nvPr/>
            </p:nvGrpSpPr>
            <p:grpSpPr>
              <a:xfrm>
                <a:off x="510855" y="4975894"/>
                <a:ext cx="2315228" cy="1505624"/>
                <a:chOff x="364472" y="4801843"/>
                <a:chExt cx="2315228" cy="1505624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1482738" y="5564337"/>
                  <a:ext cx="339712" cy="0"/>
                </a:xfrm>
                <a:prstGeom prst="straightConnector1">
                  <a:avLst/>
                </a:prstGeom>
                <a:ln w="12700">
                  <a:solidFill>
                    <a:srgbClr val="0099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17"/>
                <p:cNvGrpSpPr/>
                <p:nvPr/>
              </p:nvGrpSpPr>
              <p:grpSpPr>
                <a:xfrm>
                  <a:off x="364472" y="4801843"/>
                  <a:ext cx="2315228" cy="1505624"/>
                  <a:chOff x="364472" y="4801843"/>
                  <a:chExt cx="2315228" cy="1505624"/>
                </a:xfrm>
              </p:grpSpPr>
              <p:grpSp>
                <p:nvGrpSpPr>
                  <p:cNvPr id="9" name="Group 18"/>
                  <p:cNvGrpSpPr/>
                  <p:nvPr/>
                </p:nvGrpSpPr>
                <p:grpSpPr>
                  <a:xfrm rot="458432">
                    <a:off x="577741" y="6058759"/>
                    <a:ext cx="717749" cy="145809"/>
                    <a:chOff x="578030" y="6051322"/>
                    <a:chExt cx="717749" cy="145809"/>
                  </a:xfrm>
                </p:grpSpPr>
                <p:cxnSp>
                  <p:nvCxnSpPr>
                    <p:cNvPr id="37" name="Straight Arrow Connector 36"/>
                    <p:cNvCxnSpPr>
                      <a:endCxn id="28" idx="2"/>
                    </p:cNvCxnSpPr>
                    <p:nvPr/>
                  </p:nvCxnSpPr>
                  <p:spPr>
                    <a:xfrm rot="21141568" flipV="1">
                      <a:off x="578030" y="6051322"/>
                      <a:ext cx="717749" cy="141734"/>
                    </a:xfrm>
                    <a:prstGeom prst="straightConnector1">
                      <a:avLst/>
                    </a:prstGeom>
                    <a:ln w="22225">
                      <a:solidFill>
                        <a:srgbClr val="8000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 rot="21141568" flipV="1">
                      <a:off x="647148" y="6139953"/>
                      <a:ext cx="294655" cy="57178"/>
                    </a:xfrm>
                    <a:prstGeom prst="straightConnector1">
                      <a:avLst/>
                    </a:prstGeom>
                    <a:ln w="22225">
                      <a:solidFill>
                        <a:srgbClr val="80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" name="Freeform 19"/>
                  <p:cNvSpPr/>
                  <p:nvPr/>
                </p:nvSpPr>
                <p:spPr>
                  <a:xfrm rot="2468654">
                    <a:off x="1076679" y="5380725"/>
                    <a:ext cx="457200" cy="64402"/>
                  </a:xfrm>
                  <a:custGeom>
                    <a:avLst/>
                    <a:gdLst>
                      <a:gd name="connsiteX0" fmla="*/ 0 w 1965325"/>
                      <a:gd name="connsiteY0" fmla="*/ 134252 h 270777"/>
                      <a:gd name="connsiteX1" fmla="*/ 139700 w 1965325"/>
                      <a:gd name="connsiteY1" fmla="*/ 4077 h 270777"/>
                      <a:gd name="connsiteX2" fmla="*/ 336550 w 1965325"/>
                      <a:gd name="connsiteY2" fmla="*/ 270777 h 270777"/>
                      <a:gd name="connsiteX3" fmla="*/ 527050 w 1965325"/>
                      <a:gd name="connsiteY3" fmla="*/ 7252 h 270777"/>
                      <a:gd name="connsiteX4" fmla="*/ 692150 w 1965325"/>
                      <a:gd name="connsiteY4" fmla="*/ 264427 h 270777"/>
                      <a:gd name="connsiteX5" fmla="*/ 882650 w 1965325"/>
                      <a:gd name="connsiteY5" fmla="*/ 10427 h 270777"/>
                      <a:gd name="connsiteX6" fmla="*/ 1047750 w 1965325"/>
                      <a:gd name="connsiteY6" fmla="*/ 251727 h 270777"/>
                      <a:gd name="connsiteX7" fmla="*/ 1203325 w 1965325"/>
                      <a:gd name="connsiteY7" fmla="*/ 19952 h 270777"/>
                      <a:gd name="connsiteX8" fmla="*/ 1362075 w 1965325"/>
                      <a:gd name="connsiteY8" fmla="*/ 245377 h 270777"/>
                      <a:gd name="connsiteX9" fmla="*/ 1517650 w 1965325"/>
                      <a:gd name="connsiteY9" fmla="*/ 23127 h 270777"/>
                      <a:gd name="connsiteX10" fmla="*/ 1657350 w 1965325"/>
                      <a:gd name="connsiteY10" fmla="*/ 248552 h 270777"/>
                      <a:gd name="connsiteX11" fmla="*/ 1825625 w 1965325"/>
                      <a:gd name="connsiteY11" fmla="*/ 29477 h 270777"/>
                      <a:gd name="connsiteX12" fmla="*/ 1965325 w 1965325"/>
                      <a:gd name="connsiteY12" fmla="*/ 146952 h 270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65325" h="270777">
                        <a:moveTo>
                          <a:pt x="0" y="134252"/>
                        </a:moveTo>
                        <a:cubicBezTo>
                          <a:pt x="41804" y="57787"/>
                          <a:pt x="83608" y="-18677"/>
                          <a:pt x="139700" y="4077"/>
                        </a:cubicBezTo>
                        <a:cubicBezTo>
                          <a:pt x="195792" y="26831"/>
                          <a:pt x="271992" y="270248"/>
                          <a:pt x="336550" y="270777"/>
                        </a:cubicBezTo>
                        <a:cubicBezTo>
                          <a:pt x="401108" y="271306"/>
                          <a:pt x="467783" y="8310"/>
                          <a:pt x="527050" y="7252"/>
                        </a:cubicBezTo>
                        <a:cubicBezTo>
                          <a:pt x="586317" y="6194"/>
                          <a:pt x="632883" y="263898"/>
                          <a:pt x="692150" y="264427"/>
                        </a:cubicBezTo>
                        <a:cubicBezTo>
                          <a:pt x="751417" y="264956"/>
                          <a:pt x="823383" y="12544"/>
                          <a:pt x="882650" y="10427"/>
                        </a:cubicBezTo>
                        <a:cubicBezTo>
                          <a:pt x="941917" y="8310"/>
                          <a:pt x="994304" y="250140"/>
                          <a:pt x="1047750" y="251727"/>
                        </a:cubicBezTo>
                        <a:cubicBezTo>
                          <a:pt x="1101196" y="253314"/>
                          <a:pt x="1150938" y="21010"/>
                          <a:pt x="1203325" y="19952"/>
                        </a:cubicBezTo>
                        <a:cubicBezTo>
                          <a:pt x="1255712" y="18894"/>
                          <a:pt x="1309688" y="244848"/>
                          <a:pt x="1362075" y="245377"/>
                        </a:cubicBezTo>
                        <a:cubicBezTo>
                          <a:pt x="1414462" y="245906"/>
                          <a:pt x="1468438" y="22598"/>
                          <a:pt x="1517650" y="23127"/>
                        </a:cubicBezTo>
                        <a:cubicBezTo>
                          <a:pt x="1566862" y="23656"/>
                          <a:pt x="1606021" y="247494"/>
                          <a:pt x="1657350" y="248552"/>
                        </a:cubicBezTo>
                        <a:cubicBezTo>
                          <a:pt x="1708679" y="249610"/>
                          <a:pt x="1774296" y="46410"/>
                          <a:pt x="1825625" y="29477"/>
                        </a:cubicBezTo>
                        <a:cubicBezTo>
                          <a:pt x="1876954" y="12544"/>
                          <a:pt x="1921139" y="79748"/>
                          <a:pt x="1965325" y="146952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" name="Straight Arrow Connector 20"/>
                  <p:cNvCxnSpPr>
                    <a:stCxn id="28" idx="0"/>
                  </p:cNvCxnSpPr>
                  <p:nvPr/>
                </p:nvCxnSpPr>
                <p:spPr>
                  <a:xfrm flipV="1">
                    <a:off x="1477350" y="5702059"/>
                    <a:ext cx="0" cy="191316"/>
                  </a:xfrm>
                  <a:prstGeom prst="straightConnector1">
                    <a:avLst/>
                  </a:prstGeom>
                  <a:ln w="12700">
                    <a:solidFill>
                      <a:srgbClr val="0099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V="1">
                    <a:off x="1514488" y="5564335"/>
                    <a:ext cx="153981" cy="1"/>
                  </a:xfrm>
                  <a:prstGeom prst="straightConnector1">
                    <a:avLst/>
                  </a:prstGeom>
                  <a:ln w="12700">
                    <a:solidFill>
                      <a:srgbClr val="0099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" name="Group 22"/>
                  <p:cNvGrpSpPr/>
                  <p:nvPr/>
                </p:nvGrpSpPr>
                <p:grpSpPr>
                  <a:xfrm rot="1265246">
                    <a:off x="364472" y="5113775"/>
                    <a:ext cx="745497" cy="293971"/>
                    <a:chOff x="752475" y="6165058"/>
                    <a:chExt cx="561976" cy="226217"/>
                  </a:xfrm>
                </p:grpSpPr>
                <p:cxnSp>
                  <p:nvCxnSpPr>
                    <p:cNvPr id="35" name="Straight Arrow Connector 34"/>
                    <p:cNvCxnSpPr/>
                    <p:nvPr/>
                  </p:nvCxnSpPr>
                  <p:spPr>
                    <a:xfrm flipV="1">
                      <a:off x="752475" y="6165058"/>
                      <a:ext cx="561976" cy="226217"/>
                    </a:xfrm>
                    <a:prstGeom prst="straightConnector1">
                      <a:avLst/>
                    </a:prstGeom>
                    <a:ln w="12700">
                      <a:solidFill>
                        <a:srgbClr val="FF00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Arrow Connector 35"/>
                    <p:cNvCxnSpPr/>
                    <p:nvPr/>
                  </p:nvCxnSpPr>
                  <p:spPr>
                    <a:xfrm flipV="1">
                      <a:off x="804868" y="6257326"/>
                      <a:ext cx="280988" cy="113109"/>
                    </a:xfrm>
                    <a:prstGeom prst="straightConnector1">
                      <a:avLst/>
                    </a:prstGeom>
                    <a:ln w="12700">
                      <a:solidFill>
                        <a:srgbClr val="FF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" name="Group 23"/>
                  <p:cNvGrpSpPr/>
                  <p:nvPr/>
                </p:nvGrpSpPr>
                <p:grpSpPr>
                  <a:xfrm rot="20878198">
                    <a:off x="1087610" y="4801843"/>
                    <a:ext cx="903977" cy="370029"/>
                    <a:chOff x="752475" y="6165058"/>
                    <a:chExt cx="561976" cy="226217"/>
                  </a:xfrm>
                </p:grpSpPr>
                <p:cxnSp>
                  <p:nvCxnSpPr>
                    <p:cNvPr id="33" name="Straight Arrow Connector 32"/>
                    <p:cNvCxnSpPr/>
                    <p:nvPr/>
                  </p:nvCxnSpPr>
                  <p:spPr>
                    <a:xfrm flipV="1">
                      <a:off x="752475" y="6165058"/>
                      <a:ext cx="561976" cy="226217"/>
                    </a:xfrm>
                    <a:prstGeom prst="straightConnector1">
                      <a:avLst/>
                    </a:prstGeom>
                    <a:ln w="12700">
                      <a:solidFill>
                        <a:srgbClr val="FF00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/>
                    <p:cNvCxnSpPr/>
                    <p:nvPr/>
                  </p:nvCxnSpPr>
                  <p:spPr>
                    <a:xfrm flipV="1">
                      <a:off x="804868" y="6257326"/>
                      <a:ext cx="280988" cy="113109"/>
                    </a:xfrm>
                    <a:prstGeom prst="straightConnector1">
                      <a:avLst/>
                    </a:prstGeom>
                    <a:ln w="12700">
                      <a:solidFill>
                        <a:srgbClr val="FF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645286" y="6017698"/>
                    <a:ext cx="847724" cy="112614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1642111" y="6056590"/>
                    <a:ext cx="819149" cy="163319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1642110" y="6090870"/>
                    <a:ext cx="819150" cy="216597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Oval 27"/>
                  <p:cNvSpPr/>
                  <p:nvPr/>
                </p:nvSpPr>
                <p:spPr>
                  <a:xfrm>
                    <a:off x="1295755" y="5893375"/>
                    <a:ext cx="363190" cy="33080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9" name="Straight Connector 28"/>
                  <p:cNvCxnSpPr>
                    <a:stCxn id="31" idx="5"/>
                  </p:cNvCxnSpPr>
                  <p:nvPr/>
                </p:nvCxnSpPr>
                <p:spPr>
                  <a:xfrm>
                    <a:off x="2140892" y="5722846"/>
                    <a:ext cx="503883" cy="253456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2160588" y="5657961"/>
                    <a:ext cx="519112" cy="209360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Oval 30"/>
                  <p:cNvSpPr/>
                  <p:nvPr/>
                </p:nvSpPr>
                <p:spPr>
                  <a:xfrm>
                    <a:off x="1807939" y="5397642"/>
                    <a:ext cx="390079" cy="381000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2" name="Straight Connector 31"/>
                  <p:cNvCxnSpPr>
                    <a:stCxn id="31" idx="7"/>
                  </p:cNvCxnSpPr>
                  <p:nvPr/>
                </p:nvCxnSpPr>
                <p:spPr>
                  <a:xfrm flipV="1">
                    <a:off x="2140892" y="5238267"/>
                    <a:ext cx="503883" cy="215171"/>
                  </a:xfrm>
                  <a:prstGeom prst="line">
                    <a:avLst/>
                  </a:prstGeom>
                  <a:ln>
                    <a:solidFill>
                      <a:srgbClr val="99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9" name="TextBox 38"/>
            <p:cNvSpPr txBox="1"/>
            <p:nvPr/>
          </p:nvSpPr>
          <p:spPr>
            <a:xfrm>
              <a:off x="1066800" y="1828800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PDF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00200" y="1371600"/>
              <a:ext cx="373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flipV="1">
              <a:off x="197434" y="1162110"/>
              <a:ext cx="341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95400" y="304800"/>
              <a:ext cx="460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38200" y="1219200"/>
              <a:ext cx="379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en-US" sz="2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59945" y="1731612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14600" y="76200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0" r="31739" b="53821"/>
          <a:stretch/>
        </p:blipFill>
        <p:spPr bwMode="auto">
          <a:xfrm>
            <a:off x="4866846" y="3152848"/>
            <a:ext cx="2578372" cy="198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longitudinal</a:t>
            </a:r>
            <a:r>
              <a:rPr lang="en-GB" sz="2000" dirty="0" smtClean="0">
                <a:solidFill>
                  <a:srgbClr val="000090"/>
                </a:solidFill>
              </a:rPr>
              <a:t/>
            </a:r>
            <a:br>
              <a:rPr lang="en-GB" sz="20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longitudinal target-spin-dependent asymmetries (LSA)</a:t>
            </a:r>
            <a:endParaRPr lang="en-GB" sz="24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191000" y="1600200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final results for the longitudinally polarised proton target (2007 and 2011 Runs).</a:t>
            </a: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error bars: statistical uncertainties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systematic uncertainties indicated by colour bands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>
                <a:solidFill>
                  <a:srgbClr val="000090"/>
                </a:solidFill>
              </a:rPr>
              <a:t>c</a:t>
            </a:r>
            <a:r>
              <a:rPr lang="en-GB" sz="1600" dirty="0" smtClean="0">
                <a:solidFill>
                  <a:srgbClr val="000090"/>
                </a:solidFill>
              </a:rPr>
              <a:t>ompared to the similar studies presented by HERMES and CLAS, our results are characterised by an unprecedented precision, covering a much wider kinematic range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4306"/>
            <a:ext cx="3276600" cy="505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2452" y="37143"/>
            <a:ext cx="6779096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transverse</a:t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New approach continued: weighted asymmetries  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8" y="4319117"/>
            <a:ext cx="3811351" cy="889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68347"/>
            <a:ext cx="3810000" cy="66805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451502" y="4364109"/>
            <a:ext cx="4203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>
                <a:solidFill>
                  <a:srgbClr val="000090"/>
                </a:solidFill>
              </a:rPr>
              <a:t>Important</a:t>
            </a:r>
            <a:r>
              <a:rPr lang="en-GB" sz="1600" dirty="0" smtClean="0">
                <a:solidFill>
                  <a:srgbClr val="000090"/>
                </a:solidFill>
              </a:rPr>
              <a:t>: large statistics, good </a:t>
            </a:r>
            <a:r>
              <a:rPr lang="en-GB" sz="1600" smtClean="0">
                <a:solidFill>
                  <a:srgbClr val="000090"/>
                </a:solidFill>
              </a:rPr>
              <a:t>acceptance.</a:t>
            </a:r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Allows to extract first moment of Sivers</a:t>
            </a:r>
            <a:endParaRPr lang="en-GB" sz="1600" dirty="0">
              <a:solidFill>
                <a:srgbClr val="00009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9" y="1332770"/>
            <a:ext cx="8100392" cy="2847411"/>
          </a:xfrm>
          <a:prstGeom prst="rect">
            <a:avLst/>
          </a:prstGeom>
        </p:spPr>
      </p:pic>
      <p:sp>
        <p:nvSpPr>
          <p:cNvPr id="16" name="CasellaDiTesto 9"/>
          <p:cNvSpPr txBox="1"/>
          <p:nvPr/>
        </p:nvSpPr>
        <p:spPr>
          <a:xfrm>
            <a:off x="461741" y="5347053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>
                <a:solidFill>
                  <a:srgbClr val="000090"/>
                </a:solidFill>
              </a:rPr>
              <a:t>Work in progress: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analogous analysis for weight P</a:t>
            </a:r>
            <a:r>
              <a:rPr lang="en-GB" sz="1600" baseline="-25000" dirty="0" smtClean="0">
                <a:solidFill>
                  <a:srgbClr val="000090"/>
                </a:solidFill>
              </a:rPr>
              <a:t>T</a:t>
            </a:r>
            <a:r>
              <a:rPr lang="en-GB" sz="1600" dirty="0" smtClean="0">
                <a:solidFill>
                  <a:srgbClr val="000090"/>
                </a:solidFill>
              </a:rPr>
              <a:t>/M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2452" y="37143"/>
            <a:ext cx="6779096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transverse</a:t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400" dirty="0">
                <a:solidFill>
                  <a:srgbClr val="000090"/>
                </a:solidFill>
              </a:rPr>
              <a:t>P</a:t>
            </a:r>
            <a:r>
              <a:rPr lang="en-GB" sz="2400" dirty="0" smtClean="0">
                <a:solidFill>
                  <a:srgbClr val="000090"/>
                </a:solidFill>
              </a:rPr>
              <a:t>roposal for 2021: transverse-deuteron run 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22997" y="4474823"/>
            <a:ext cx="439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For a precise determination of the Collins functions for u and d, COMPASS is currently lacking an adequate data set with </a:t>
            </a:r>
            <a:r>
              <a:rPr lang="en-GB" sz="1600" dirty="0" smtClean="0">
                <a:solidFill>
                  <a:srgbClr val="FF0000"/>
                </a:solidFill>
              </a:rPr>
              <a:t>transversely polarised deuteron</a:t>
            </a:r>
            <a:r>
              <a:rPr lang="en-GB" sz="1600" dirty="0" smtClean="0">
                <a:solidFill>
                  <a:srgbClr val="000090"/>
                </a:solidFill>
              </a:rPr>
              <a:t> target.</a:t>
            </a:r>
          </a:p>
        </p:txBody>
      </p:sp>
      <p:sp>
        <p:nvSpPr>
          <p:cNvPr id="16" name="CasellaDiTesto 9"/>
          <p:cNvSpPr txBox="1"/>
          <p:nvPr/>
        </p:nvSpPr>
        <p:spPr>
          <a:xfrm>
            <a:off x="461741" y="5661808"/>
            <a:ext cx="4301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recently recommended by SPSC for approval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0" y="950372"/>
            <a:ext cx="7380312" cy="339095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80" y="4264859"/>
            <a:ext cx="4328120" cy="21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563562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(</a:t>
            </a:r>
            <a:r>
              <a:rPr lang="en-GB" sz="2800" dirty="0" err="1" smtClean="0">
                <a:solidFill>
                  <a:srgbClr val="000090"/>
                </a:solidFill>
              </a:rPr>
              <a:t>kaon</a:t>
            </a:r>
            <a:r>
              <a:rPr lang="en-GB" sz="2800" dirty="0" smtClean="0">
                <a:solidFill>
                  <a:srgbClr val="000090"/>
                </a:solidFill>
              </a:rPr>
              <a:t>) multiplicities 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04800" y="990600"/>
            <a:ext cx="786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Charged </a:t>
            </a:r>
            <a:r>
              <a:rPr lang="en-GB" sz="1600" dirty="0" err="1" smtClean="0">
                <a:solidFill>
                  <a:srgbClr val="000090"/>
                </a:solidFill>
              </a:rPr>
              <a:t>kaon</a:t>
            </a:r>
            <a:r>
              <a:rPr lang="en-GB" sz="1600" dirty="0" smtClean="0">
                <a:solidFill>
                  <a:srgbClr val="000090"/>
                </a:solidFill>
              </a:rPr>
              <a:t> multiplicities (2006 160 GeV </a:t>
            </a:r>
            <a:r>
              <a:rPr lang="en-GB" sz="1600" baseline="30000" dirty="0" smtClean="0">
                <a:solidFill>
                  <a:srgbClr val="000090"/>
                </a:solidFill>
              </a:rPr>
              <a:t>6</a:t>
            </a:r>
            <a:r>
              <a:rPr lang="en-GB" sz="1600" dirty="0" smtClean="0">
                <a:solidFill>
                  <a:srgbClr val="000090"/>
                </a:solidFill>
              </a:rPr>
              <a:t>LiD) – published in </a:t>
            </a:r>
            <a:r>
              <a:rPr lang="it-IT" sz="1600" dirty="0" smtClean="0">
                <a:hlinkClick r:id="rId2"/>
              </a:rPr>
              <a:t>PLB 767 (2017) 133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The 3-dimensional data set (</a:t>
            </a:r>
            <a:r>
              <a:rPr lang="en-GB" sz="1600" i="1" dirty="0" smtClean="0">
                <a:solidFill>
                  <a:srgbClr val="000090"/>
                </a:solidFill>
              </a:rPr>
              <a:t>x, y </a:t>
            </a:r>
            <a:r>
              <a:rPr lang="en-GB" sz="1600" dirty="0" smtClean="0">
                <a:solidFill>
                  <a:srgbClr val="000090"/>
                </a:solidFill>
              </a:rPr>
              <a:t>and </a:t>
            </a:r>
            <a:r>
              <a:rPr lang="en-GB" sz="1600" i="1" dirty="0" smtClean="0">
                <a:solidFill>
                  <a:srgbClr val="000090"/>
                </a:solidFill>
              </a:rPr>
              <a:t>z) </a:t>
            </a:r>
            <a:r>
              <a:rPr lang="en-GB" sz="1600" i="1" dirty="0" smtClean="0">
                <a:solidFill>
                  <a:srgbClr val="000090"/>
                </a:solidFill>
                <a:sym typeface="Wingdings"/>
              </a:rPr>
              <a:t></a:t>
            </a:r>
            <a:r>
              <a:rPr lang="en-GB" sz="1600" dirty="0" smtClean="0">
                <a:solidFill>
                  <a:srgbClr val="000090"/>
                </a:solidFill>
              </a:rPr>
              <a:t> important input  for NLO </a:t>
            </a:r>
            <a:r>
              <a:rPr lang="en-GB" sz="1600" dirty="0" err="1" smtClean="0">
                <a:solidFill>
                  <a:srgbClr val="000090"/>
                </a:solidFill>
              </a:rPr>
              <a:t>pQCD</a:t>
            </a:r>
            <a:r>
              <a:rPr lang="en-GB" sz="1600" dirty="0" smtClean="0">
                <a:solidFill>
                  <a:srgbClr val="000090"/>
                </a:solidFill>
              </a:rPr>
              <a:t> analyses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of the world data in terms of FFs. </a:t>
            </a:r>
            <a:endParaRPr lang="en-GB" sz="1600" dirty="0">
              <a:solidFill>
                <a:srgbClr val="00009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84399" y="1798512"/>
            <a:ext cx="533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93300"/>
                </a:solidFill>
              </a:rPr>
              <a:t>HERMES and COMPASS data are in tension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Can not be explained only by the different Q</a:t>
            </a:r>
            <a:r>
              <a:rPr lang="en-GB" sz="1600" baseline="30000" dirty="0" smtClean="0">
                <a:solidFill>
                  <a:srgbClr val="000090"/>
                </a:solidFill>
              </a:rPr>
              <a:t>2 </a:t>
            </a:r>
            <a:r>
              <a:rPr lang="en-GB" sz="1600" dirty="0" smtClean="0">
                <a:solidFill>
                  <a:srgbClr val="000090"/>
                </a:solidFill>
              </a:rPr>
              <a:t>range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0"/>
            <a:ext cx="2759224" cy="178908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45720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results on the kaon multiplicity ratio K</a:t>
            </a:r>
            <a:r>
              <a:rPr lang="en-GB" sz="1600" baseline="30000" dirty="0" smtClean="0">
                <a:solidFill>
                  <a:srgbClr val="000090"/>
                </a:solidFill>
              </a:rPr>
              <a:t>-</a:t>
            </a:r>
            <a:r>
              <a:rPr lang="en-GB" sz="1600" dirty="0" smtClean="0">
                <a:solidFill>
                  <a:srgbClr val="000090"/>
                </a:solidFill>
              </a:rPr>
              <a:t>/K</a:t>
            </a:r>
            <a:r>
              <a:rPr lang="en-GB" sz="1600" baseline="30000" dirty="0" smtClean="0">
                <a:solidFill>
                  <a:srgbClr val="000090"/>
                </a:solidFill>
              </a:rPr>
              <a:t>+</a:t>
            </a:r>
            <a:r>
              <a:rPr lang="en-GB" sz="1600" dirty="0" smtClean="0">
                <a:solidFill>
                  <a:srgbClr val="000090"/>
                </a:solidFill>
              </a:rPr>
              <a:t>, at high  z, 0.75 &lt; z &lt; 1:</a:t>
            </a:r>
            <a:r>
              <a:rPr lang="en-GB" sz="1600" dirty="0" smtClean="0">
                <a:solidFill>
                  <a:srgbClr val="993300"/>
                </a:solidFill>
              </a:rPr>
              <a:t> our data go far beyond the LO upper boundary value of (</a:t>
            </a:r>
            <a:r>
              <a:rPr lang="en-GB" sz="1600" dirty="0" err="1" smtClean="0">
                <a:solidFill>
                  <a:srgbClr val="993300"/>
                </a:solidFill>
              </a:rPr>
              <a:t>u+d</a:t>
            </a:r>
            <a:r>
              <a:rPr lang="en-GB" sz="1600" dirty="0" smtClean="0">
                <a:solidFill>
                  <a:srgbClr val="993300"/>
                </a:solidFill>
              </a:rPr>
              <a:t>)/(</a:t>
            </a:r>
            <a:r>
              <a:rPr lang="en-GB" sz="1600" dirty="0" err="1" smtClean="0">
                <a:solidFill>
                  <a:srgbClr val="993300"/>
                </a:solidFill>
              </a:rPr>
              <a:t>ū+đ</a:t>
            </a:r>
            <a:r>
              <a:rPr lang="en-GB" sz="1600" dirty="0" smtClean="0">
                <a:solidFill>
                  <a:srgbClr val="993300"/>
                </a:solidFill>
              </a:rPr>
              <a:t>) calculated at x=0.03 using </a:t>
            </a:r>
            <a:r>
              <a:rPr lang="en-GB" sz="1600" u="sng" dirty="0" smtClean="0">
                <a:solidFill>
                  <a:srgbClr val="993300"/>
                </a:solidFill>
              </a:rPr>
              <a:t>MSTW08L</a:t>
            </a:r>
            <a:r>
              <a:rPr lang="en-GB" sz="1600" dirty="0" smtClean="0">
                <a:solidFill>
                  <a:srgbClr val="993300"/>
                </a:solidFill>
              </a:rPr>
              <a:t> as well as beyond the actual predictions of the ratio using Lund model or LO </a:t>
            </a:r>
            <a:r>
              <a:rPr lang="en-GB" sz="1600" u="sng" dirty="0" smtClean="0">
                <a:solidFill>
                  <a:srgbClr val="993300"/>
                </a:solidFill>
              </a:rPr>
              <a:t>DSS</a:t>
            </a:r>
            <a:r>
              <a:rPr lang="en-GB" sz="1600" dirty="0" smtClean="0">
                <a:solidFill>
                  <a:srgbClr val="993300"/>
                </a:solidFill>
              </a:rPr>
              <a:t> fit. Recent finding: dependence on M</a:t>
            </a:r>
            <a:r>
              <a:rPr lang="en-GB" sz="1600" baseline="-25000" dirty="0" smtClean="0">
                <a:solidFill>
                  <a:srgbClr val="993300"/>
                </a:solidFill>
              </a:rPr>
              <a:t>X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2" y="2468165"/>
            <a:ext cx="5750768" cy="201895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24" y="4571999"/>
            <a:ext cx="3050976" cy="2237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219200" y="0"/>
            <a:ext cx="6934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828800" y="152400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GB" sz="2000" dirty="0" smtClean="0">
                <a:solidFill>
                  <a:srgbClr val="000090"/>
                </a:solidFill>
              </a:rPr>
              <a:t>Generalised Parton Distributions </a:t>
            </a:r>
            <a:r>
              <a:rPr lang="mr-IN" sz="2000" dirty="0" smtClean="0">
                <a:solidFill>
                  <a:srgbClr val="000090"/>
                </a:solidFill>
              </a:rPr>
              <a:t>–</a:t>
            </a:r>
            <a:r>
              <a:rPr lang="en-GB" sz="2000" dirty="0" smtClean="0">
                <a:solidFill>
                  <a:srgbClr val="000090"/>
                </a:solidFill>
              </a:rPr>
              <a:t> analysis of 2012 data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273860" y="1103358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0"/>
                </a:solidFill>
              </a:rPr>
              <a:t>average transverse extension of </a:t>
            </a:r>
            <a:r>
              <a:rPr lang="en-GB" sz="1800" dirty="0" err="1" smtClean="0">
                <a:solidFill>
                  <a:srgbClr val="000090"/>
                </a:solidFill>
              </a:rPr>
              <a:t>partons</a:t>
            </a:r>
            <a:r>
              <a:rPr lang="en-GB" sz="1800" dirty="0" smtClean="0">
                <a:solidFill>
                  <a:srgbClr val="000090"/>
                </a:solidFill>
              </a:rPr>
              <a:t> in the proton probed by DVCS (</a:t>
            </a:r>
            <a:r>
              <a:rPr lang="en-GB" sz="1800" dirty="0" err="1" smtClean="0">
                <a:solidFill>
                  <a:srgbClr val="000090"/>
                </a:solidFill>
              </a:rPr>
              <a:t>subm</a:t>
            </a:r>
            <a:r>
              <a:rPr lang="en-GB" sz="1800" dirty="0" smtClean="0">
                <a:solidFill>
                  <a:srgbClr val="000090"/>
                </a:solidFill>
              </a:rPr>
              <a:t>. PRL): 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6917"/>
            <a:ext cx="2676204" cy="335699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03909"/>
            <a:ext cx="2764783" cy="187221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44307"/>
            <a:ext cx="4276576" cy="697598"/>
          </a:xfrm>
          <a:prstGeom prst="rect">
            <a:avLst/>
          </a:prstGeom>
        </p:spPr>
      </p:pic>
      <p:sp>
        <p:nvSpPr>
          <p:cNvPr id="15" name="CasellaDiTesto 10"/>
          <p:cNvSpPr txBox="1"/>
          <p:nvPr/>
        </p:nvSpPr>
        <p:spPr>
          <a:xfrm>
            <a:off x="5461484" y="28521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0"/>
                </a:solidFill>
              </a:rPr>
              <a:t>SDME via exclusive </a:t>
            </a:r>
            <a:r>
              <a:rPr lang="en-GB" sz="18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GB" sz="1800" dirty="0" smtClean="0">
                <a:solidFill>
                  <a:srgbClr val="000090"/>
                </a:solidFill>
              </a:rPr>
              <a:t> production: 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72" y="3451110"/>
            <a:ext cx="2473168" cy="308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219200" y="0"/>
            <a:ext cx="6934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828800" y="152400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GB" sz="2000" dirty="0" smtClean="0">
                <a:solidFill>
                  <a:srgbClr val="000090"/>
                </a:solidFill>
              </a:rPr>
              <a:t>Deeply Virtual Compton Scattering </a:t>
            </a:r>
            <a:r>
              <a:rPr lang="mr-IN" sz="2000" dirty="0" smtClean="0">
                <a:solidFill>
                  <a:srgbClr val="000090"/>
                </a:solidFill>
              </a:rPr>
              <a:t>–</a:t>
            </a:r>
            <a:r>
              <a:rPr lang="en-GB" sz="2000" dirty="0" smtClean="0">
                <a:solidFill>
                  <a:srgbClr val="000090"/>
                </a:solidFill>
              </a:rPr>
              <a:t> achieved statistics in 2012 and 2016/17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83568" y="5407518"/>
            <a:ext cx="746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90"/>
                </a:solidFill>
              </a:rPr>
              <a:t>Assuming data quality in 2016/17 with 80% “good spills”, we collected</a:t>
            </a:r>
          </a:p>
          <a:p>
            <a:pPr algn="ctr"/>
            <a:r>
              <a:rPr lang="en-GB" sz="1800" dirty="0" smtClean="0">
                <a:solidFill>
                  <a:srgbClr val="000090"/>
                </a:solidFill>
              </a:rPr>
              <a:t>in 2016/17 about </a:t>
            </a:r>
            <a:r>
              <a:rPr lang="en-GB" sz="1800" dirty="0" smtClean="0">
                <a:solidFill>
                  <a:srgbClr val="FF3300"/>
                </a:solidFill>
              </a:rPr>
              <a:t>a factor of 10 more statistics </a:t>
            </a:r>
            <a:r>
              <a:rPr lang="en-GB" sz="1800" dirty="0" smtClean="0">
                <a:solidFill>
                  <a:srgbClr val="000090"/>
                </a:solidFill>
              </a:rPr>
              <a:t>compared to 2012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4400"/>
            <a:ext cx="6984776" cy="45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219200" y="0"/>
            <a:ext cx="685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COMPASS Drell-Yan Run 2015 results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5800" y="5867400"/>
            <a:ext cx="74676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Total number of </a:t>
            </a:r>
            <a:r>
              <a:rPr lang="en-GB" sz="1600" i="1" dirty="0" smtClean="0">
                <a:solidFill>
                  <a:srgbClr val="FF0000"/>
                </a:solidFill>
              </a:rPr>
              <a:t>J</a:t>
            </a:r>
            <a:r>
              <a:rPr lang="en-GB" sz="1600" dirty="0" smtClean="0">
                <a:solidFill>
                  <a:srgbClr val="FF0000"/>
                </a:solidFill>
              </a:rPr>
              <a:t>/</a:t>
            </a:r>
            <a:r>
              <a:rPr lang="en-GB" sz="1600" i="1" dirty="0" smtClean="0">
                <a:solidFill>
                  <a:srgbClr val="FF0000"/>
                </a:solidFill>
              </a:rPr>
              <a:t>ψ </a:t>
            </a:r>
            <a:r>
              <a:rPr lang="en-GB" sz="1600" dirty="0" smtClean="0">
                <a:solidFill>
                  <a:srgbClr val="FF0000"/>
                </a:solidFill>
              </a:rPr>
              <a:t>(NH</a:t>
            </a:r>
            <a:r>
              <a:rPr lang="en-GB" sz="1600" baseline="-25000" dirty="0" smtClean="0">
                <a:solidFill>
                  <a:srgbClr val="FF0000"/>
                </a:solidFill>
              </a:rPr>
              <a:t>3</a:t>
            </a:r>
            <a:r>
              <a:rPr lang="en-GB" sz="1600" dirty="0" smtClean="0">
                <a:solidFill>
                  <a:srgbClr val="FF0000"/>
                </a:solidFill>
              </a:rPr>
              <a:t>) is </a:t>
            </a:r>
            <a:r>
              <a:rPr lang="en-GB" sz="1600" b="1" dirty="0" smtClean="0">
                <a:solidFill>
                  <a:srgbClr val="FF0000"/>
                </a:solidFill>
              </a:rPr>
              <a:t>~ 1.500.000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Total number of HM DY (4.3 GeV/c</a:t>
            </a:r>
            <a:r>
              <a:rPr lang="en-GB" sz="1600" baseline="30000" dirty="0" smtClean="0">
                <a:solidFill>
                  <a:srgbClr val="FF0000"/>
                </a:solidFill>
              </a:rPr>
              <a:t>2 &lt; </a:t>
            </a:r>
            <a:r>
              <a:rPr lang="en-GB" sz="1600" dirty="0" smtClean="0">
                <a:solidFill>
                  <a:srgbClr val="FF0000"/>
                </a:solidFill>
              </a:rPr>
              <a:t>M</a:t>
            </a:r>
            <a:r>
              <a:rPr lang="en-GB" sz="1600" baseline="-25000" dirty="0" smtClean="0">
                <a:solidFill>
                  <a:srgbClr val="FF0000"/>
                </a:solidFill>
              </a:rPr>
              <a:t>μμ </a:t>
            </a:r>
            <a:r>
              <a:rPr lang="en-GB" sz="1600" dirty="0" smtClean="0">
                <a:solidFill>
                  <a:srgbClr val="FF0000"/>
                </a:solidFill>
              </a:rPr>
              <a:t>&lt; 8.5 GeV/ c</a:t>
            </a:r>
            <a:r>
              <a:rPr lang="en-GB" sz="1600" baseline="30000" dirty="0" smtClean="0">
                <a:solidFill>
                  <a:srgbClr val="FF0000"/>
                </a:solidFill>
              </a:rPr>
              <a:t>2 </a:t>
            </a:r>
            <a:r>
              <a:rPr lang="en-GB" sz="1600" dirty="0" smtClean="0">
                <a:solidFill>
                  <a:srgbClr val="FF0000"/>
                </a:solidFill>
              </a:rPr>
              <a:t>) (NH</a:t>
            </a:r>
            <a:r>
              <a:rPr lang="en-GB" sz="1600" baseline="-25000" dirty="0" smtClean="0">
                <a:solidFill>
                  <a:srgbClr val="FF0000"/>
                </a:solidFill>
              </a:rPr>
              <a:t>3</a:t>
            </a:r>
            <a:r>
              <a:rPr lang="en-GB" sz="1600" dirty="0" smtClean="0">
                <a:solidFill>
                  <a:srgbClr val="FF0000"/>
                </a:solidFill>
              </a:rPr>
              <a:t>) is </a:t>
            </a:r>
            <a:r>
              <a:rPr lang="en-GB" sz="1600" b="1" dirty="0" smtClean="0">
                <a:solidFill>
                  <a:srgbClr val="FF0000"/>
                </a:solidFill>
              </a:rPr>
              <a:t> ~35.000</a:t>
            </a:r>
            <a:endParaRPr lang="en-GB" sz="1600" b="1" dirty="0">
              <a:solidFill>
                <a:srgbClr val="99330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02" y="1951414"/>
            <a:ext cx="3096450" cy="21432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3685117" cy="270743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72000"/>
            <a:ext cx="3962401" cy="1320800"/>
          </a:xfrm>
          <a:prstGeom prst="rect">
            <a:avLst/>
          </a:prstGeom>
        </p:spPr>
      </p:pic>
      <p:pic>
        <p:nvPicPr>
          <p:cNvPr id="11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943" y="4052381"/>
            <a:ext cx="3251331" cy="213886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6091"/>
            <a:ext cx="7278330" cy="101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0600" y="0"/>
            <a:ext cx="7010400" cy="1124744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Letter of Intent for a</a:t>
            </a:r>
            <a:br>
              <a:rPr lang="en-GB" sz="3600" dirty="0" smtClean="0">
                <a:solidFill>
                  <a:srgbClr val="000090"/>
                </a:solidFill>
              </a:rPr>
            </a:br>
            <a:r>
              <a:rPr lang="en-GB" sz="3600" dirty="0" smtClean="0">
                <a:solidFill>
                  <a:srgbClr val="000090"/>
                </a:solidFill>
              </a:rPr>
              <a:t>New QCD Facility at CERN</a:t>
            </a:r>
            <a:endParaRPr lang="en-GB" sz="36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sp>
        <p:nvSpPr>
          <p:cNvPr id="8" name="Textfeld 7"/>
          <p:cNvSpPr txBox="1"/>
          <p:nvPr/>
        </p:nvSpPr>
        <p:spPr>
          <a:xfrm>
            <a:off x="457200" y="3010628"/>
            <a:ext cx="49812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T</a:t>
            </a:r>
            <a:r>
              <a:rPr lang="de-DE" sz="1800" dirty="0" smtClean="0"/>
              <a:t>he M2 beam </a:t>
            </a:r>
            <a:r>
              <a:rPr lang="de-DE" sz="1800" dirty="0" err="1" smtClean="0"/>
              <a:t>line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CERN SPS</a:t>
            </a:r>
          </a:p>
          <a:p>
            <a:r>
              <a:rPr lang="de-DE" sz="1800" dirty="0" err="1" smtClean="0"/>
              <a:t>has</a:t>
            </a:r>
            <a:r>
              <a:rPr lang="de-DE" sz="1800" dirty="0" smtClean="0"/>
              <a:t> </a:t>
            </a:r>
            <a:r>
              <a:rPr lang="de-DE" sz="1800" dirty="0" err="1" smtClean="0"/>
              <a:t>been</a:t>
            </a:r>
            <a:r>
              <a:rPr lang="de-DE" sz="1800" dirty="0" smtClean="0"/>
              <a:t> </a:t>
            </a:r>
            <a:r>
              <a:rPr lang="de-DE" sz="1800" dirty="0" err="1" smtClean="0"/>
              <a:t>built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deliver</a:t>
            </a:r>
            <a:r>
              <a:rPr lang="de-DE" sz="1800" dirty="0"/>
              <a:t> </a:t>
            </a:r>
            <a:r>
              <a:rPr lang="de-DE" sz="1800" dirty="0" smtClean="0"/>
              <a:t>high-</a:t>
            </a:r>
            <a:r>
              <a:rPr lang="de-DE" sz="1800" dirty="0" err="1" smtClean="0"/>
              <a:t>intensity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muon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experiments</a:t>
            </a:r>
            <a:r>
              <a:rPr lang="de-DE" sz="1800" dirty="0" smtClean="0"/>
              <a:t> in hall 888: </a:t>
            </a:r>
          </a:p>
          <a:p>
            <a:r>
              <a:rPr lang="de-DE" sz="1800" dirty="0" smtClean="0"/>
              <a:t>EMC (1973), </a:t>
            </a:r>
            <a:r>
              <a:rPr lang="de-DE" sz="1800" dirty="0"/>
              <a:t>N</a:t>
            </a:r>
            <a:r>
              <a:rPr lang="de-DE" sz="1800" dirty="0" smtClean="0"/>
              <a:t>MC, SMC, COMPASS</a:t>
            </a:r>
          </a:p>
          <a:p>
            <a:r>
              <a:rPr lang="de-DE" sz="1800" dirty="0" smtClean="0"/>
              <a:t>(also „</a:t>
            </a:r>
            <a:r>
              <a:rPr lang="de-DE" sz="1800" dirty="0" err="1" smtClean="0"/>
              <a:t>conventional</a:t>
            </a:r>
            <a:r>
              <a:rPr lang="de-DE" sz="1800" dirty="0" smtClean="0"/>
              <a:t>“ </a:t>
            </a:r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beams</a:t>
            </a:r>
            <a:r>
              <a:rPr lang="de-DE" sz="1800" dirty="0" smtClean="0"/>
              <a:t>)</a:t>
            </a:r>
          </a:p>
          <a:p>
            <a:endParaRPr lang="de-DE" sz="1800" dirty="0"/>
          </a:p>
          <a:p>
            <a:r>
              <a:rPr lang="de-DE" sz="1800" dirty="0" err="1" smtClean="0"/>
              <a:t>Idea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a follow-</a:t>
            </a:r>
            <a:r>
              <a:rPr lang="de-DE" sz="1800" dirty="0" err="1" smtClean="0"/>
              <a:t>up</a:t>
            </a:r>
            <a:r>
              <a:rPr lang="de-DE" sz="1800" dirty="0" smtClean="0"/>
              <a:t> </a:t>
            </a:r>
            <a:r>
              <a:rPr lang="de-DE" sz="1800" dirty="0" err="1" smtClean="0"/>
              <a:t>apparatus</a:t>
            </a:r>
            <a:r>
              <a:rPr lang="de-DE" sz="1800" dirty="0" smtClean="0"/>
              <a:t>: Letter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Intent</a:t>
            </a:r>
            <a:r>
              <a:rPr lang="de-DE" sz="1800" dirty="0" smtClean="0"/>
              <a:t> </a:t>
            </a:r>
          </a:p>
          <a:p>
            <a:endParaRPr lang="de-DE" sz="1800" dirty="0"/>
          </a:p>
          <a:p>
            <a:r>
              <a:rPr lang="de-DE" sz="1800" dirty="0" smtClean="0"/>
              <a:t>not a </a:t>
            </a:r>
            <a:r>
              <a:rPr lang="de-DE" sz="1800" dirty="0" err="1" smtClean="0"/>
              <a:t>single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</a:t>
            </a:r>
            <a:r>
              <a:rPr lang="de-DE" sz="1800" dirty="0" smtClean="0"/>
              <a:t> but a</a:t>
            </a:r>
          </a:p>
          <a:p>
            <a:r>
              <a:rPr lang="de-DE" sz="1800" dirty="0" err="1" smtClean="0"/>
              <a:t>facility</a:t>
            </a:r>
            <a:r>
              <a:rPr lang="de-DE" sz="1800" dirty="0" smtClean="0"/>
              <a:t> </a:t>
            </a:r>
            <a:r>
              <a:rPr lang="de-DE" sz="1800" dirty="0" err="1" smtClean="0"/>
              <a:t>that</a:t>
            </a:r>
            <a:r>
              <a:rPr lang="de-DE" sz="1800" dirty="0"/>
              <a:t> </a:t>
            </a:r>
            <a:r>
              <a:rPr lang="de-DE" sz="1800" dirty="0" err="1" smtClean="0"/>
              <a:t>bundles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needs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several</a:t>
            </a:r>
            <a:r>
              <a:rPr lang="de-DE" sz="1800" dirty="0" smtClean="0"/>
              <a:t> </a:t>
            </a:r>
            <a:r>
              <a:rPr lang="de-DE" sz="1800" dirty="0" err="1" smtClean="0"/>
              <a:t>campaigns</a:t>
            </a:r>
            <a:r>
              <a:rPr lang="de-DE" sz="1800" dirty="0" smtClean="0"/>
              <a:t> </a:t>
            </a:r>
            <a:r>
              <a:rPr lang="de-DE" sz="1800" dirty="0" err="1" smtClean="0"/>
              <a:t>into</a:t>
            </a:r>
            <a:r>
              <a:rPr lang="de-DE" sz="1800" dirty="0" smtClean="0"/>
              <a:t> a </a:t>
            </a:r>
            <a:r>
              <a:rPr lang="de-DE" sz="1800" dirty="0" err="1" smtClean="0"/>
              <a:t>common</a:t>
            </a:r>
            <a:r>
              <a:rPr lang="de-DE" sz="1800" dirty="0" smtClean="0"/>
              <a:t> </a:t>
            </a:r>
            <a:r>
              <a:rPr lang="de-DE" sz="1800" dirty="0" err="1" smtClean="0"/>
              <a:t>effort</a:t>
            </a:r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  </a:t>
            </a:r>
            <a:endParaRPr lang="de-DE" sz="18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537"/>
            <a:ext cx="9144000" cy="159026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66" y="1196752"/>
            <a:ext cx="3627934" cy="522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563562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Central production II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191000" y="10668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Central production, 2008 and 2009 data.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 </a:t>
            </a:r>
            <a:r>
              <a:rPr lang="en-GB" sz="1600" i="1" dirty="0" smtClean="0">
                <a:solidFill>
                  <a:srgbClr val="000090"/>
                </a:solidFill>
              </a:rPr>
              <a:t>t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1 </a:t>
            </a:r>
            <a:r>
              <a:rPr lang="en-GB" sz="1600" i="1" dirty="0" smtClean="0">
                <a:solidFill>
                  <a:srgbClr val="000090"/>
                </a:solidFill>
              </a:rPr>
              <a:t> t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2 </a:t>
            </a:r>
            <a:r>
              <a:rPr lang="en-GB" sz="1600" dirty="0" smtClean="0">
                <a:solidFill>
                  <a:srgbClr val="000090"/>
                </a:solidFill>
              </a:rPr>
              <a:t> bins, D-wave.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Interestingly, the  </a:t>
            </a:r>
            <a:r>
              <a:rPr lang="en-GB" sz="1600" i="1" dirty="0" smtClean="0">
                <a:solidFill>
                  <a:srgbClr val="000090"/>
                </a:solidFill>
              </a:rPr>
              <a:t>f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2</a:t>
            </a:r>
            <a:r>
              <a:rPr lang="en-GB" sz="1600" dirty="0" smtClean="0">
                <a:solidFill>
                  <a:srgbClr val="000090"/>
                </a:solidFill>
              </a:rPr>
              <a:t>(1270) signal in the D wave shows a very similar behaviour, which puts strong doubts on the common belief that the </a:t>
            </a:r>
            <a:r>
              <a:rPr lang="en-GB" sz="1600" i="1" dirty="0" smtClean="0">
                <a:solidFill>
                  <a:srgbClr val="000090"/>
                </a:solidFill>
              </a:rPr>
              <a:t>f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2 </a:t>
            </a:r>
            <a:r>
              <a:rPr lang="en-GB" sz="1600" dirty="0" smtClean="0">
                <a:solidFill>
                  <a:srgbClr val="000090"/>
                </a:solidFill>
              </a:rPr>
              <a:t>(1270) is produced copiously in double-</a:t>
            </a:r>
            <a:r>
              <a:rPr lang="en-GB" sz="1600" dirty="0" err="1" smtClean="0">
                <a:solidFill>
                  <a:srgbClr val="000090"/>
                </a:solidFill>
              </a:rPr>
              <a:t>Pomeron</a:t>
            </a:r>
            <a:r>
              <a:rPr lang="en-GB" sz="1600" dirty="0" smtClean="0">
                <a:solidFill>
                  <a:srgbClr val="000090"/>
                </a:solidFill>
              </a:rPr>
              <a:t> processes.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4953000" cy="35510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6800"/>
            <a:ext cx="2895600" cy="1650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55" y="1295400"/>
            <a:ext cx="5667384" cy="30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122390" cy="18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4572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</a:t>
            </a:r>
            <a:r>
              <a:rPr lang="en-GB" sz="2800" dirty="0" err="1" smtClean="0">
                <a:solidFill>
                  <a:srgbClr val="000090"/>
                </a:solidFill>
              </a:rPr>
              <a:t>transverse&amp;longitudinal</a:t>
            </a:r>
            <a:r>
              <a:rPr lang="en-GB" sz="2800" dirty="0" smtClean="0">
                <a:solidFill>
                  <a:srgbClr val="000090"/>
                </a:solidFill>
              </a:rPr>
              <a:t> I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819400" y="457200"/>
            <a:ext cx="605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We continue to scrutinize polarised SIDIS data by studying various target spin-dependent azimuthal asymmetries.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General expression for SIDIS cross-section in terms of </a:t>
            </a:r>
            <a:r>
              <a:rPr lang="en-GB" sz="1600" dirty="0" err="1" smtClean="0">
                <a:solidFill>
                  <a:srgbClr val="000090"/>
                </a:solidFill>
              </a:rPr>
              <a:t>asym</a:t>
            </a:r>
            <a:r>
              <a:rPr lang="en-GB" sz="1600" dirty="0" smtClean="0">
                <a:solidFill>
                  <a:srgbClr val="000090"/>
                </a:solidFill>
              </a:rPr>
              <a:t>.: </a:t>
            </a:r>
            <a:endParaRPr lang="en-GB" sz="1600" dirty="0">
              <a:solidFill>
                <a:srgbClr val="000090"/>
              </a:solidFill>
            </a:endParaRPr>
          </a:p>
        </p:txBody>
      </p:sp>
      <p:grpSp>
        <p:nvGrpSpPr>
          <p:cNvPr id="6" name="Group 13"/>
          <p:cNvGrpSpPr/>
          <p:nvPr/>
        </p:nvGrpSpPr>
        <p:grpSpPr>
          <a:xfrm>
            <a:off x="152400" y="762000"/>
            <a:ext cx="2315228" cy="1505624"/>
            <a:chOff x="510855" y="4975894"/>
            <a:chExt cx="2315228" cy="1505624"/>
          </a:xfrm>
        </p:grpSpPr>
        <p:cxnSp>
          <p:nvCxnSpPr>
            <p:cNvPr id="15" name="Straight Arrow Connector 14"/>
            <p:cNvCxnSpPr>
              <a:stCxn id="28" idx="0"/>
            </p:cNvCxnSpPr>
            <p:nvPr/>
          </p:nvCxnSpPr>
          <p:spPr>
            <a:xfrm flipV="1">
              <a:off x="1623733" y="5738388"/>
              <a:ext cx="5388" cy="329038"/>
            </a:xfrm>
            <a:prstGeom prst="straightConnector1">
              <a:avLst/>
            </a:prstGeom>
            <a:ln w="12700">
              <a:solidFill>
                <a:srgbClr val="0099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5"/>
            <p:cNvGrpSpPr/>
            <p:nvPr/>
          </p:nvGrpSpPr>
          <p:grpSpPr>
            <a:xfrm>
              <a:off x="510855" y="4975894"/>
              <a:ext cx="2315228" cy="1505624"/>
              <a:chOff x="364472" y="4801843"/>
              <a:chExt cx="2315228" cy="1505624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1482738" y="5564337"/>
                <a:ext cx="339712" cy="0"/>
              </a:xfrm>
              <a:prstGeom prst="straightConnector1">
                <a:avLst/>
              </a:prstGeom>
              <a:ln w="12700">
                <a:solidFill>
                  <a:srgbClr val="0099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17"/>
              <p:cNvGrpSpPr/>
              <p:nvPr/>
            </p:nvGrpSpPr>
            <p:grpSpPr>
              <a:xfrm>
                <a:off x="364472" y="4801843"/>
                <a:ext cx="2315228" cy="1505624"/>
                <a:chOff x="364472" y="4801843"/>
                <a:chExt cx="2315228" cy="1505624"/>
              </a:xfrm>
            </p:grpSpPr>
            <p:grpSp>
              <p:nvGrpSpPr>
                <p:cNvPr id="9" name="Group 18"/>
                <p:cNvGrpSpPr/>
                <p:nvPr/>
              </p:nvGrpSpPr>
              <p:grpSpPr>
                <a:xfrm rot="458432">
                  <a:off x="577741" y="6058759"/>
                  <a:ext cx="717749" cy="145809"/>
                  <a:chOff x="578030" y="6051322"/>
                  <a:chExt cx="717749" cy="145809"/>
                </a:xfrm>
              </p:grpSpPr>
              <p:cxnSp>
                <p:nvCxnSpPr>
                  <p:cNvPr id="37" name="Straight Arrow Connector 36"/>
                  <p:cNvCxnSpPr>
                    <a:endCxn id="28" idx="2"/>
                  </p:cNvCxnSpPr>
                  <p:nvPr/>
                </p:nvCxnSpPr>
                <p:spPr>
                  <a:xfrm rot="21141568" flipV="1">
                    <a:off x="578030" y="6051322"/>
                    <a:ext cx="717749" cy="141734"/>
                  </a:xfrm>
                  <a:prstGeom prst="straightConnector1">
                    <a:avLst/>
                  </a:prstGeom>
                  <a:ln w="22225">
                    <a:solidFill>
                      <a:srgbClr val="8000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 rot="21141568" flipV="1">
                    <a:off x="647148" y="6139953"/>
                    <a:ext cx="294655" cy="57178"/>
                  </a:xfrm>
                  <a:prstGeom prst="straightConnector1">
                    <a:avLst/>
                  </a:prstGeom>
                  <a:ln w="22225">
                    <a:solidFill>
                      <a:srgbClr val="8000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Freeform 19"/>
                <p:cNvSpPr/>
                <p:nvPr/>
              </p:nvSpPr>
              <p:spPr>
                <a:xfrm rot="2468654">
                  <a:off x="1076679" y="5380725"/>
                  <a:ext cx="457200" cy="64402"/>
                </a:xfrm>
                <a:custGeom>
                  <a:avLst/>
                  <a:gdLst>
                    <a:gd name="connsiteX0" fmla="*/ 0 w 1965325"/>
                    <a:gd name="connsiteY0" fmla="*/ 134252 h 270777"/>
                    <a:gd name="connsiteX1" fmla="*/ 139700 w 1965325"/>
                    <a:gd name="connsiteY1" fmla="*/ 4077 h 270777"/>
                    <a:gd name="connsiteX2" fmla="*/ 336550 w 1965325"/>
                    <a:gd name="connsiteY2" fmla="*/ 270777 h 270777"/>
                    <a:gd name="connsiteX3" fmla="*/ 527050 w 1965325"/>
                    <a:gd name="connsiteY3" fmla="*/ 7252 h 270777"/>
                    <a:gd name="connsiteX4" fmla="*/ 692150 w 1965325"/>
                    <a:gd name="connsiteY4" fmla="*/ 264427 h 270777"/>
                    <a:gd name="connsiteX5" fmla="*/ 882650 w 1965325"/>
                    <a:gd name="connsiteY5" fmla="*/ 10427 h 270777"/>
                    <a:gd name="connsiteX6" fmla="*/ 1047750 w 1965325"/>
                    <a:gd name="connsiteY6" fmla="*/ 251727 h 270777"/>
                    <a:gd name="connsiteX7" fmla="*/ 1203325 w 1965325"/>
                    <a:gd name="connsiteY7" fmla="*/ 19952 h 270777"/>
                    <a:gd name="connsiteX8" fmla="*/ 1362075 w 1965325"/>
                    <a:gd name="connsiteY8" fmla="*/ 245377 h 270777"/>
                    <a:gd name="connsiteX9" fmla="*/ 1517650 w 1965325"/>
                    <a:gd name="connsiteY9" fmla="*/ 23127 h 270777"/>
                    <a:gd name="connsiteX10" fmla="*/ 1657350 w 1965325"/>
                    <a:gd name="connsiteY10" fmla="*/ 248552 h 270777"/>
                    <a:gd name="connsiteX11" fmla="*/ 1825625 w 1965325"/>
                    <a:gd name="connsiteY11" fmla="*/ 29477 h 270777"/>
                    <a:gd name="connsiteX12" fmla="*/ 1965325 w 1965325"/>
                    <a:gd name="connsiteY12" fmla="*/ 146952 h 27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65325" h="270777">
                      <a:moveTo>
                        <a:pt x="0" y="134252"/>
                      </a:moveTo>
                      <a:cubicBezTo>
                        <a:pt x="41804" y="57787"/>
                        <a:pt x="83608" y="-18677"/>
                        <a:pt x="139700" y="4077"/>
                      </a:cubicBezTo>
                      <a:cubicBezTo>
                        <a:pt x="195792" y="26831"/>
                        <a:pt x="271992" y="270248"/>
                        <a:pt x="336550" y="270777"/>
                      </a:cubicBezTo>
                      <a:cubicBezTo>
                        <a:pt x="401108" y="271306"/>
                        <a:pt x="467783" y="8310"/>
                        <a:pt x="527050" y="7252"/>
                      </a:cubicBezTo>
                      <a:cubicBezTo>
                        <a:pt x="586317" y="6194"/>
                        <a:pt x="632883" y="263898"/>
                        <a:pt x="692150" y="264427"/>
                      </a:cubicBezTo>
                      <a:cubicBezTo>
                        <a:pt x="751417" y="264956"/>
                        <a:pt x="823383" y="12544"/>
                        <a:pt x="882650" y="10427"/>
                      </a:cubicBezTo>
                      <a:cubicBezTo>
                        <a:pt x="941917" y="8310"/>
                        <a:pt x="994304" y="250140"/>
                        <a:pt x="1047750" y="251727"/>
                      </a:cubicBezTo>
                      <a:cubicBezTo>
                        <a:pt x="1101196" y="253314"/>
                        <a:pt x="1150938" y="21010"/>
                        <a:pt x="1203325" y="19952"/>
                      </a:cubicBezTo>
                      <a:cubicBezTo>
                        <a:pt x="1255712" y="18894"/>
                        <a:pt x="1309688" y="244848"/>
                        <a:pt x="1362075" y="245377"/>
                      </a:cubicBezTo>
                      <a:cubicBezTo>
                        <a:pt x="1414462" y="245906"/>
                        <a:pt x="1468438" y="22598"/>
                        <a:pt x="1517650" y="23127"/>
                      </a:cubicBezTo>
                      <a:cubicBezTo>
                        <a:pt x="1566862" y="23656"/>
                        <a:pt x="1606021" y="247494"/>
                        <a:pt x="1657350" y="248552"/>
                      </a:cubicBezTo>
                      <a:cubicBezTo>
                        <a:pt x="1708679" y="249610"/>
                        <a:pt x="1774296" y="46410"/>
                        <a:pt x="1825625" y="29477"/>
                      </a:cubicBezTo>
                      <a:cubicBezTo>
                        <a:pt x="1876954" y="12544"/>
                        <a:pt x="1921139" y="79748"/>
                        <a:pt x="1965325" y="146952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Arrow Connector 20"/>
                <p:cNvCxnSpPr>
                  <a:stCxn id="28" idx="0"/>
                </p:cNvCxnSpPr>
                <p:nvPr/>
              </p:nvCxnSpPr>
              <p:spPr>
                <a:xfrm flipV="1">
                  <a:off x="1477350" y="5702059"/>
                  <a:ext cx="0" cy="191316"/>
                </a:xfrm>
                <a:prstGeom prst="straightConnector1">
                  <a:avLst/>
                </a:prstGeom>
                <a:ln w="12700">
                  <a:solidFill>
                    <a:srgbClr val="0099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1514488" y="5564335"/>
                  <a:ext cx="153981" cy="1"/>
                </a:xfrm>
                <a:prstGeom prst="straightConnector1">
                  <a:avLst/>
                </a:prstGeom>
                <a:ln w="12700">
                  <a:solidFill>
                    <a:srgbClr val="0099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Group 22"/>
                <p:cNvGrpSpPr/>
                <p:nvPr/>
              </p:nvGrpSpPr>
              <p:grpSpPr>
                <a:xfrm rot="1265246">
                  <a:off x="364472" y="5113775"/>
                  <a:ext cx="745497" cy="293971"/>
                  <a:chOff x="752475" y="6165058"/>
                  <a:chExt cx="561976" cy="226217"/>
                </a:xfrm>
              </p:grpSpPr>
              <p:cxnSp>
                <p:nvCxnSpPr>
                  <p:cNvPr id="35" name="Straight Arrow Connector 34"/>
                  <p:cNvCxnSpPr/>
                  <p:nvPr/>
                </p:nvCxnSpPr>
                <p:spPr>
                  <a:xfrm flipV="1">
                    <a:off x="752475" y="6165058"/>
                    <a:ext cx="561976" cy="226217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V="1">
                    <a:off x="804868" y="6257326"/>
                    <a:ext cx="280988" cy="113109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23"/>
                <p:cNvGrpSpPr/>
                <p:nvPr/>
              </p:nvGrpSpPr>
              <p:grpSpPr>
                <a:xfrm rot="20878198">
                  <a:off x="1087610" y="4801843"/>
                  <a:ext cx="903977" cy="370029"/>
                  <a:chOff x="752475" y="6165058"/>
                  <a:chExt cx="561976" cy="226217"/>
                </a:xfrm>
              </p:grpSpPr>
              <p:cxnSp>
                <p:nvCxnSpPr>
                  <p:cNvPr id="33" name="Straight Arrow Connector 32"/>
                  <p:cNvCxnSpPr/>
                  <p:nvPr/>
                </p:nvCxnSpPr>
                <p:spPr>
                  <a:xfrm flipV="1">
                    <a:off x="752475" y="6165058"/>
                    <a:ext cx="561976" cy="226217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/>
                  <p:cNvCxnSpPr/>
                  <p:nvPr/>
                </p:nvCxnSpPr>
                <p:spPr>
                  <a:xfrm flipV="1">
                    <a:off x="804868" y="6257326"/>
                    <a:ext cx="280988" cy="113109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645286" y="6017698"/>
                  <a:ext cx="847724" cy="112614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642111" y="6056590"/>
                  <a:ext cx="819149" cy="163319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642110" y="6090870"/>
                  <a:ext cx="819150" cy="216597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1295755" y="5893375"/>
                  <a:ext cx="363190" cy="33080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Connector 28"/>
                <p:cNvCxnSpPr>
                  <a:stCxn id="31" idx="5"/>
                </p:cNvCxnSpPr>
                <p:nvPr/>
              </p:nvCxnSpPr>
              <p:spPr>
                <a:xfrm>
                  <a:off x="2140892" y="5722846"/>
                  <a:ext cx="503883" cy="253456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160588" y="5657961"/>
                  <a:ext cx="519112" cy="209360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/>
                <p:cNvSpPr/>
                <p:nvPr/>
              </p:nvSpPr>
              <p:spPr>
                <a:xfrm>
                  <a:off x="1807939" y="5397642"/>
                  <a:ext cx="390079" cy="38100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/>
                <p:cNvCxnSpPr>
                  <a:stCxn id="31" idx="7"/>
                </p:cNvCxnSpPr>
                <p:nvPr/>
              </p:nvCxnSpPr>
              <p:spPr>
                <a:xfrm flipV="1">
                  <a:off x="2140892" y="5238267"/>
                  <a:ext cx="503883" cy="215171"/>
                </a:xfrm>
                <a:prstGeom prst="line">
                  <a:avLst/>
                </a:prstGeom>
                <a:ln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TextBox 38"/>
          <p:cNvSpPr txBox="1"/>
          <p:nvPr/>
        </p:nvSpPr>
        <p:spPr>
          <a:xfrm>
            <a:off x="1066800" y="1828800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00200" y="1371600"/>
            <a:ext cx="373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V="1">
            <a:off x="197434" y="1162110"/>
            <a:ext cx="34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95400" y="304800"/>
            <a:ext cx="46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1219200"/>
            <a:ext cx="37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59945" y="173161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4600" y="762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53122" r="5249"/>
          <a:stretch/>
        </p:blipFill>
        <p:spPr bwMode="auto">
          <a:xfrm>
            <a:off x="2852159" y="4419600"/>
            <a:ext cx="6248006" cy="201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0" r="31739" b="53821"/>
          <a:stretch/>
        </p:blipFill>
        <p:spPr bwMode="auto">
          <a:xfrm>
            <a:off x="169919" y="4479229"/>
            <a:ext cx="2578372" cy="198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2452" y="37143"/>
            <a:ext cx="6779096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transverse</a:t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New approach continued: weighted asymmetries  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1143000"/>
            <a:ext cx="43268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Asymmetries obtained by weighting the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spin-dependent part of the cross-section with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powers of </a:t>
            </a:r>
            <a:r>
              <a:rPr lang="en-GB" sz="1600" i="1" dirty="0" err="1" smtClean="0">
                <a:solidFill>
                  <a:srgbClr val="000090"/>
                </a:solidFill>
              </a:rPr>
              <a:t>p</a:t>
            </a:r>
            <a:r>
              <a:rPr lang="en-GB" sz="1600" i="1" baseline="30000" dirty="0" err="1" smtClean="0">
                <a:solidFill>
                  <a:srgbClr val="000090"/>
                </a:solidFill>
              </a:rPr>
              <a:t>h</a:t>
            </a:r>
            <a:r>
              <a:rPr lang="en-GB" sz="1600" i="1" baseline="-25000" dirty="0" err="1" smtClean="0">
                <a:solidFill>
                  <a:srgbClr val="000090"/>
                </a:solidFill>
              </a:rPr>
              <a:t>T</a:t>
            </a:r>
            <a:r>
              <a:rPr lang="en-GB" sz="1600" dirty="0" smtClean="0">
                <a:solidFill>
                  <a:srgbClr val="000090"/>
                </a:solidFill>
              </a:rPr>
              <a:t>. </a:t>
            </a: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Main advantage - convolution integrals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becomes products </a:t>
            </a:r>
            <a:r>
              <a:rPr lang="en-GB" sz="1600" dirty="0" err="1" smtClean="0">
                <a:solidFill>
                  <a:srgbClr val="000090"/>
                </a:solidFill>
                <a:sym typeface="Wingdings"/>
              </a:rPr>
              <a:t></a:t>
            </a:r>
            <a:r>
              <a:rPr lang="en-GB" sz="16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GB" sz="1600" dirty="0" smtClean="0">
                <a:solidFill>
                  <a:srgbClr val="000090"/>
                </a:solidFill>
              </a:rPr>
              <a:t>no </a:t>
            </a:r>
            <a:r>
              <a:rPr lang="en-GB" sz="1600" dirty="0" err="1" smtClean="0">
                <a:solidFill>
                  <a:srgbClr val="000090"/>
                </a:solidFill>
              </a:rPr>
              <a:t>parametrization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of the unknown transverse momentum 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dependence of PDFs and FFs is needed.</a:t>
            </a:r>
            <a:endParaRPr lang="en-GB" sz="1600" dirty="0">
              <a:solidFill>
                <a:srgbClr val="00009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600"/>
            <a:ext cx="3811351" cy="889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334000"/>
            <a:ext cx="3810000" cy="66805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4343400"/>
            <a:ext cx="4199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>
                <a:solidFill>
                  <a:srgbClr val="000090"/>
                </a:solidFill>
              </a:rPr>
              <a:t>Important</a:t>
            </a:r>
            <a:r>
              <a:rPr lang="en-GB" sz="1600" dirty="0" smtClean="0">
                <a:solidFill>
                  <a:srgbClr val="000090"/>
                </a:solidFill>
              </a:rPr>
              <a:t>: large statistics, good acceptance.</a:t>
            </a:r>
          </a:p>
          <a:p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Allows to extract first moment of Sivers</a:t>
            </a:r>
            <a:endParaRPr lang="en-GB" sz="1600" dirty="0">
              <a:solidFill>
                <a:srgbClr val="00009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19600" y="5562600"/>
            <a:ext cx="3894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This is a first data on </a:t>
            </a:r>
            <a:r>
              <a:rPr lang="en-GB" sz="1600" i="1" dirty="0" err="1" smtClean="0">
                <a:solidFill>
                  <a:srgbClr val="000090"/>
                </a:solidFill>
              </a:rPr>
              <a:t>p</a:t>
            </a:r>
            <a:r>
              <a:rPr lang="en-GB" sz="1600" i="1" baseline="30000" dirty="0" err="1" smtClean="0">
                <a:solidFill>
                  <a:srgbClr val="000090"/>
                </a:solidFill>
              </a:rPr>
              <a:t>h</a:t>
            </a:r>
            <a:r>
              <a:rPr lang="en-GB" sz="1600" i="1" baseline="-25000" dirty="0" err="1" smtClean="0">
                <a:solidFill>
                  <a:srgbClr val="000090"/>
                </a:solidFill>
              </a:rPr>
              <a:t>T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000090"/>
                </a:solidFill>
              </a:rPr>
              <a:t>weighted Sivers</a:t>
            </a:r>
          </a:p>
          <a:p>
            <a:r>
              <a:rPr lang="en-GB" sz="1600" dirty="0" smtClean="0">
                <a:solidFill>
                  <a:srgbClr val="000090"/>
                </a:solidFill>
              </a:rPr>
              <a:t>asymmetry</a:t>
            </a:r>
            <a:endParaRPr lang="en-GB" sz="1600" dirty="0">
              <a:solidFill>
                <a:srgbClr val="00009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165" y="3233475"/>
            <a:ext cx="3410669" cy="2434552"/>
          </a:xfrm>
          <a:prstGeom prst="rect">
            <a:avLst/>
          </a:prstGeom>
        </p:spPr>
      </p:pic>
      <p:pic>
        <p:nvPicPr>
          <p:cNvPr id="15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918578"/>
            <a:ext cx="3479800" cy="23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0"/>
            <a:ext cx="7620000" cy="762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SIDIS transverse</a:t>
            </a:r>
            <a:br>
              <a:rPr lang="en-GB" sz="2800" dirty="0" smtClean="0">
                <a:solidFill>
                  <a:srgbClr val="000090"/>
                </a:solidFill>
              </a:rPr>
            </a:br>
            <a:r>
              <a:rPr lang="en-GB" sz="2000" dirty="0" smtClean="0">
                <a:solidFill>
                  <a:srgbClr val="000090"/>
                </a:solidFill>
              </a:rPr>
              <a:t>Sivers and TSA in the Drell-Yan Q</a:t>
            </a:r>
            <a:r>
              <a:rPr lang="en-GB" sz="2000" baseline="30000" dirty="0" smtClean="0">
                <a:solidFill>
                  <a:srgbClr val="000090"/>
                </a:solidFill>
              </a:rPr>
              <a:t>2</a:t>
            </a:r>
            <a:r>
              <a:rPr lang="en-GB" sz="2000" dirty="0" smtClean="0">
                <a:solidFill>
                  <a:srgbClr val="000090"/>
                </a:solidFill>
              </a:rPr>
              <a:t> bins</a:t>
            </a:r>
            <a:endParaRPr lang="en-GB" sz="2800" i="1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33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990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Sivers TMD PDF has a very particular feature -  it contributes with opposite sign to SIDIS and DY. It is considered to be an essential prediction of Quantum </a:t>
            </a:r>
            <a:r>
              <a:rPr lang="en-GB" sz="1600" dirty="0" err="1" smtClean="0">
                <a:solidFill>
                  <a:srgbClr val="000090"/>
                </a:solidFill>
              </a:rPr>
              <a:t>Chromodynamics</a:t>
            </a:r>
            <a:r>
              <a:rPr lang="en-GB" sz="1600" dirty="0" smtClean="0">
                <a:solidFill>
                  <a:srgbClr val="000090"/>
                </a:solidFill>
              </a:rPr>
              <a:t> (QCD) going to be tested by COMPASS. If Sivers function comparison SIDIS</a:t>
            </a:r>
            <a:r>
              <a:rPr lang="en-GB" sz="1600" dirty="0" smtClean="0">
                <a:solidFill>
                  <a:srgbClr val="000090"/>
                </a:solidFill>
                <a:sym typeface="Wingdings"/>
              </a:rPr>
              <a:t> DY is done at the same Q</a:t>
            </a:r>
            <a:r>
              <a:rPr lang="en-GB" sz="1600" baseline="30000" dirty="0" smtClean="0">
                <a:solidFill>
                  <a:srgbClr val="000090"/>
                </a:solidFill>
                <a:sym typeface="Wingdings"/>
              </a:rPr>
              <a:t>2</a:t>
            </a:r>
            <a:r>
              <a:rPr lang="en-GB" sz="1600" dirty="0" smtClean="0">
                <a:solidFill>
                  <a:srgbClr val="000090"/>
                </a:solidFill>
                <a:sym typeface="Wingdings"/>
              </a:rPr>
              <a:t> we drop the uncertainties from the unknown QCD evolution of the Sivers TMD.</a:t>
            </a:r>
            <a:endParaRPr lang="en-GB" sz="1600" dirty="0" smtClean="0">
              <a:solidFill>
                <a:srgbClr val="00009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2568677" cy="2235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2752252" cy="1905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114800"/>
            <a:ext cx="5791200" cy="2376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563562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(SI)DIS longitudinal I </a:t>
            </a:r>
            <a:r>
              <a:rPr lang="mr-IN" sz="2800" dirty="0" smtClean="0">
                <a:solidFill>
                  <a:srgbClr val="000090"/>
                </a:solidFill>
              </a:rPr>
              <a:t>–</a:t>
            </a:r>
            <a:r>
              <a:rPr lang="en-GB" sz="2800" dirty="0" smtClean="0">
                <a:solidFill>
                  <a:srgbClr val="000090"/>
                </a:solidFill>
              </a:rPr>
              <a:t> Final results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34</a:t>
            </a:fld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657600" y="762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rgbClr val="000090"/>
                </a:solidFill>
              </a:rPr>
              <a:t>Deuteron  </a:t>
            </a:r>
            <a:r>
              <a:rPr lang="en-GB" sz="1800" i="1" dirty="0" smtClean="0">
                <a:solidFill>
                  <a:srgbClr val="000090"/>
                </a:solidFill>
              </a:rPr>
              <a:t>g</a:t>
            </a:r>
            <a:r>
              <a:rPr lang="en-GB" sz="1800" i="1" baseline="-25000" dirty="0" smtClean="0">
                <a:solidFill>
                  <a:srgbClr val="000090"/>
                </a:solidFill>
              </a:rPr>
              <a:t>1</a:t>
            </a:r>
            <a:r>
              <a:rPr lang="en-GB" sz="1800" i="1" baseline="30000" dirty="0" smtClean="0">
                <a:solidFill>
                  <a:srgbClr val="000090"/>
                </a:solidFill>
              </a:rPr>
              <a:t>d</a:t>
            </a:r>
            <a:r>
              <a:rPr lang="en-GB" sz="1800" u="sng" dirty="0" smtClean="0">
                <a:solidFill>
                  <a:srgbClr val="000090"/>
                </a:solidFill>
              </a:rPr>
              <a:t> </a:t>
            </a:r>
            <a:r>
              <a:rPr lang="en-GB" sz="1800" i="1" u="sng" dirty="0" smtClean="0">
                <a:solidFill>
                  <a:srgbClr val="000090"/>
                </a:solidFill>
              </a:rPr>
              <a:t>Q</a:t>
            </a:r>
            <a:r>
              <a:rPr lang="en-GB" sz="1800" i="1" u="sng" baseline="30000" dirty="0" smtClean="0">
                <a:solidFill>
                  <a:srgbClr val="000090"/>
                </a:solidFill>
              </a:rPr>
              <a:t>2</a:t>
            </a:r>
            <a:r>
              <a:rPr lang="en-GB" sz="1800" u="sng" dirty="0" smtClean="0">
                <a:solidFill>
                  <a:srgbClr val="000090"/>
                </a:solidFill>
              </a:rPr>
              <a:t>&gt;1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429000" y="1295400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</a:rPr>
              <a:t>Published the final COMPASS result for double spin asymmetry </a:t>
            </a:r>
            <a:r>
              <a:rPr lang="en-GB" sz="1600" i="1" dirty="0" smtClean="0">
                <a:solidFill>
                  <a:srgbClr val="000090"/>
                </a:solidFill>
              </a:rPr>
              <a:t>A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i="1" baseline="30000" dirty="0" smtClean="0">
                <a:solidFill>
                  <a:srgbClr val="000090"/>
                </a:solidFill>
              </a:rPr>
              <a:t>d</a:t>
            </a:r>
            <a:r>
              <a:rPr lang="en-GB" sz="1600" dirty="0" smtClean="0">
                <a:solidFill>
                  <a:srgbClr val="000090"/>
                </a:solidFill>
              </a:rPr>
              <a:t> and longitudinal spin structure function </a:t>
            </a:r>
            <a:r>
              <a:rPr lang="en-GB" sz="1600" i="1" dirty="0" smtClean="0">
                <a:solidFill>
                  <a:srgbClr val="000090"/>
                </a:solidFill>
              </a:rPr>
              <a:t>g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i="1" baseline="30000" dirty="0" smtClean="0">
                <a:solidFill>
                  <a:srgbClr val="000090"/>
                </a:solidFill>
              </a:rPr>
              <a:t>d</a:t>
            </a:r>
            <a:r>
              <a:rPr lang="en-GB" sz="1600" dirty="0" smtClean="0">
                <a:solidFill>
                  <a:srgbClr val="000090"/>
                </a:solidFill>
              </a:rPr>
              <a:t>  (deuteron data set 2002-2004, 2006) </a:t>
            </a:r>
            <a:r>
              <a:rPr lang="it-IT" sz="1600" dirty="0" smtClean="0">
                <a:hlinkClick r:id="rId2"/>
              </a:rPr>
              <a:t>PLB 769 (2017) 034</a:t>
            </a:r>
            <a:r>
              <a:rPr lang="it-IT" sz="1600" dirty="0" smtClean="0"/>
              <a:t>.</a:t>
            </a:r>
            <a:endParaRPr lang="en-GB" sz="1600" dirty="0" smtClean="0">
              <a:solidFill>
                <a:srgbClr val="000090"/>
              </a:solidFill>
            </a:endParaRPr>
          </a:p>
          <a:p>
            <a:r>
              <a:rPr lang="en-GB" sz="1600" dirty="0" smtClean="0">
                <a:solidFill>
                  <a:srgbClr val="000090"/>
                </a:solidFill>
              </a:rPr>
              <a:t>Together with the results on the proton spin structure function </a:t>
            </a:r>
            <a:r>
              <a:rPr lang="en-GB" sz="1600" i="1" dirty="0" smtClean="0">
                <a:solidFill>
                  <a:srgbClr val="000090"/>
                </a:solidFill>
              </a:rPr>
              <a:t>g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i="1" baseline="30000" dirty="0" smtClean="0">
                <a:solidFill>
                  <a:srgbClr val="000090"/>
                </a:solidFill>
              </a:rPr>
              <a:t>p</a:t>
            </a:r>
            <a:r>
              <a:rPr lang="en-GB" sz="1600" i="1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000090"/>
                </a:solidFill>
              </a:rPr>
              <a:t>, these results constitute the COMPASS legacy on the measurements of the </a:t>
            </a:r>
            <a:r>
              <a:rPr lang="en-GB" sz="1600" i="1" dirty="0" smtClean="0">
                <a:solidFill>
                  <a:srgbClr val="000090"/>
                </a:solidFill>
              </a:rPr>
              <a:t>g</a:t>
            </a:r>
            <a:r>
              <a:rPr lang="en-GB" sz="1600" i="1" baseline="-25000" dirty="0" smtClean="0">
                <a:solidFill>
                  <a:srgbClr val="000090"/>
                </a:solidFill>
              </a:rPr>
              <a:t>1</a:t>
            </a:r>
            <a:r>
              <a:rPr lang="en-GB" sz="1600" i="1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000090"/>
                </a:solidFill>
              </a:rPr>
              <a:t>structure function. </a:t>
            </a:r>
          </a:p>
        </p:txBody>
      </p:sp>
      <p:pic>
        <p:nvPicPr>
          <p:cNvPr id="11" name="Picture 9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400"/>
            <a:ext cx="34256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895600"/>
            <a:ext cx="3467949" cy="346024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52400" y="3429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rgbClr val="000090"/>
                </a:solidFill>
              </a:rPr>
              <a:t>All Deuteron data </a:t>
            </a:r>
            <a:r>
              <a:rPr lang="en-GB" sz="1800" u="sng" dirty="0" err="1" smtClean="0">
                <a:solidFill>
                  <a:srgbClr val="000090"/>
                </a:solidFill>
              </a:rPr>
              <a:t>Δ</a:t>
            </a:r>
            <a:r>
              <a:rPr lang="en-GB" sz="1800" i="1" dirty="0" err="1" smtClean="0">
                <a:solidFill>
                  <a:srgbClr val="000090"/>
                </a:solidFill>
              </a:rPr>
              <a:t>g/g</a:t>
            </a:r>
            <a:r>
              <a:rPr lang="en-GB" sz="1800" u="sng" dirty="0" smtClean="0">
                <a:solidFill>
                  <a:srgbClr val="000090"/>
                </a:solidFill>
              </a:rPr>
              <a:t> </a:t>
            </a:r>
            <a:r>
              <a:rPr lang="en-GB" sz="1800" i="1" u="sng" dirty="0" smtClean="0">
                <a:solidFill>
                  <a:srgbClr val="000090"/>
                </a:solidFill>
              </a:rPr>
              <a:t> final result</a:t>
            </a:r>
          </a:p>
          <a:p>
            <a:r>
              <a:rPr lang="it-IT" sz="1800" dirty="0" smtClean="0">
                <a:hlinkClick r:id="rId5"/>
              </a:rPr>
              <a:t>EPJC 77 (2017) 209</a:t>
            </a:r>
            <a:r>
              <a:rPr lang="en-GB" sz="1800" u="sng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038600"/>
            <a:ext cx="3487725" cy="24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ase: </a:t>
            </a:r>
            <a:br>
              <a:rPr lang="de-DE" dirty="0" smtClean="0"/>
            </a:br>
            <a:r>
              <a:rPr lang="de-DE" dirty="0" smtClean="0"/>
              <a:t>Quantum </a:t>
            </a:r>
            <a:r>
              <a:rPr lang="de-DE" dirty="0" err="1" smtClean="0"/>
              <a:t>Chromodynamics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35</a:t>
            </a:fld>
            <a:endParaRPr lang="it-IT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00" y="2132856"/>
            <a:ext cx="3560936" cy="33935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560" y="1901372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Nucleons</a:t>
            </a:r>
            <a:r>
              <a:rPr lang="de-DE" sz="1800" dirty="0" smtClean="0"/>
              <a:t> (</a:t>
            </a:r>
            <a:r>
              <a:rPr lang="de-DE" sz="1800" dirty="0" err="1" smtClean="0"/>
              <a:t>and</a:t>
            </a:r>
            <a:r>
              <a:rPr lang="de-DE" sz="1800" dirty="0" smtClean="0"/>
              <a:t> all </a:t>
            </a:r>
            <a:r>
              <a:rPr lang="de-DE" sz="1800" dirty="0" err="1" smtClean="0"/>
              <a:t>hadrons</a:t>
            </a:r>
            <a:r>
              <a:rPr lang="de-DE" sz="1800" dirty="0" smtClean="0"/>
              <a:t>)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made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Dirac </a:t>
            </a:r>
            <a:r>
              <a:rPr lang="de-DE" sz="1800" dirty="0" err="1" smtClean="0"/>
              <a:t>particles</a:t>
            </a:r>
            <a:r>
              <a:rPr lang="de-DE" sz="1800" dirty="0" smtClean="0"/>
              <a:t> (Quarks) </a:t>
            </a:r>
            <a:r>
              <a:rPr lang="de-DE" sz="1800" dirty="0" err="1" smtClean="0"/>
              <a:t>bound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color</a:t>
            </a:r>
            <a:r>
              <a:rPr lang="de-DE" sz="1800" dirty="0" smtClean="0"/>
              <a:t> </a:t>
            </a:r>
            <a:r>
              <a:rPr lang="de-DE" sz="1800" dirty="0" err="1" smtClean="0"/>
              <a:t>force</a:t>
            </a:r>
            <a:r>
              <a:rPr lang="de-DE" sz="1800" dirty="0" smtClean="0"/>
              <a:t> (</a:t>
            </a:r>
            <a:r>
              <a:rPr lang="de-DE" sz="1800" dirty="0" err="1" smtClean="0"/>
              <a:t>Gluons</a:t>
            </a:r>
            <a:r>
              <a:rPr lang="de-DE" sz="1800" dirty="0" smtClean="0"/>
              <a:t>)</a:t>
            </a:r>
          </a:p>
          <a:p>
            <a:endParaRPr lang="de-DE" sz="1800" dirty="0"/>
          </a:p>
          <a:p>
            <a:r>
              <a:rPr lang="de-DE" sz="1800" dirty="0" smtClean="0"/>
              <a:t>The </a:t>
            </a:r>
            <a:r>
              <a:rPr lang="de-DE" sz="1800" dirty="0" err="1" smtClean="0"/>
              <a:t>properties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bound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not </a:t>
            </a:r>
            <a:r>
              <a:rPr lang="de-DE" sz="1800" dirty="0" err="1" smtClean="0"/>
              <a:t>calculable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first</a:t>
            </a:r>
            <a:r>
              <a:rPr lang="de-DE" sz="1800" dirty="0" smtClean="0"/>
              <a:t> </a:t>
            </a:r>
            <a:r>
              <a:rPr lang="de-DE" sz="1800" dirty="0" err="1" smtClean="0"/>
              <a:t>principles</a:t>
            </a:r>
            <a:r>
              <a:rPr lang="de-DE" sz="1800" dirty="0" smtClean="0"/>
              <a:t> but </a:t>
            </a:r>
            <a:r>
              <a:rPr lang="de-DE" sz="1800" dirty="0" err="1" smtClean="0"/>
              <a:t>need</a:t>
            </a:r>
            <a:r>
              <a:rPr lang="de-DE" sz="1800" dirty="0" smtClean="0"/>
              <a:t> </a:t>
            </a:r>
            <a:r>
              <a:rPr lang="de-DE" sz="1800" dirty="0" err="1" smtClean="0"/>
              <a:t>modelling</a:t>
            </a:r>
            <a:endParaRPr lang="de-DE" sz="1800" dirty="0"/>
          </a:p>
          <a:p>
            <a:endParaRPr lang="de-DE" sz="1800" dirty="0" smtClean="0"/>
          </a:p>
          <a:p>
            <a:r>
              <a:rPr lang="de-DE" sz="1800" dirty="0" err="1" smtClean="0"/>
              <a:t>Important</a:t>
            </a:r>
            <a:r>
              <a:rPr lang="de-DE" sz="1800" dirty="0" smtClean="0"/>
              <a:t> experimental </a:t>
            </a:r>
            <a:r>
              <a:rPr lang="de-DE" sz="1800" dirty="0" err="1" smtClean="0"/>
              <a:t>input</a:t>
            </a:r>
            <a:r>
              <a:rPr lang="de-DE" sz="1800" dirty="0" smtClean="0"/>
              <a:t> </a:t>
            </a:r>
            <a:r>
              <a:rPr lang="de-DE" sz="1800" dirty="0" err="1" smtClean="0"/>
              <a:t>comes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lepton-hadron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hadron-hadron</a:t>
            </a:r>
            <a:r>
              <a:rPr lang="de-DE" sz="1800" dirty="0" smtClean="0"/>
              <a:t> </a:t>
            </a:r>
            <a:r>
              <a:rPr lang="de-DE" sz="1800" dirty="0" err="1" smtClean="0"/>
              <a:t>scattering</a:t>
            </a:r>
            <a:r>
              <a:rPr lang="de-DE" sz="1800" dirty="0" smtClean="0"/>
              <a:t> </a:t>
            </a:r>
            <a:endParaRPr lang="de-DE" sz="1800" dirty="0"/>
          </a:p>
          <a:p>
            <a:endParaRPr lang="de-DE" sz="1800" dirty="0" smtClean="0"/>
          </a:p>
          <a:p>
            <a:r>
              <a:rPr lang="de-DE" sz="1800" dirty="0" err="1" smtClean="0"/>
              <a:t>Many</a:t>
            </a:r>
            <a:r>
              <a:rPr lang="de-DE" sz="1800" dirty="0" smtClean="0"/>
              <a:t> open </a:t>
            </a:r>
            <a:r>
              <a:rPr lang="de-DE" sz="1800" dirty="0" err="1" smtClean="0"/>
              <a:t>questions</a:t>
            </a:r>
            <a:r>
              <a:rPr lang="de-DE" sz="1800" dirty="0" smtClean="0"/>
              <a:t> (</a:t>
            </a:r>
            <a:r>
              <a:rPr lang="de-DE" sz="1800" dirty="0" err="1" smtClean="0"/>
              <a:t>quark</a:t>
            </a:r>
            <a:r>
              <a:rPr lang="de-DE" sz="1800" dirty="0" smtClean="0"/>
              <a:t>/</a:t>
            </a:r>
            <a:r>
              <a:rPr lang="de-DE" sz="1800" dirty="0" err="1" smtClean="0"/>
              <a:t>gluon</a:t>
            </a:r>
            <a:r>
              <a:rPr lang="de-DE" sz="1800" dirty="0" smtClean="0"/>
              <a:t> </a:t>
            </a:r>
            <a:r>
              <a:rPr lang="de-DE" sz="1800" dirty="0" err="1" smtClean="0"/>
              <a:t>distributions</a:t>
            </a:r>
            <a:r>
              <a:rPr lang="de-DE" sz="1800" dirty="0"/>
              <a:t>/</a:t>
            </a:r>
            <a:r>
              <a:rPr lang="de-DE" sz="1800" dirty="0" err="1" smtClean="0"/>
              <a:t>correlations</a:t>
            </a:r>
            <a:r>
              <a:rPr lang="de-DE" sz="1800" dirty="0" smtClean="0"/>
              <a:t>, </a:t>
            </a:r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sizes</a:t>
            </a:r>
            <a:r>
              <a:rPr lang="de-DE" sz="1800" dirty="0" smtClean="0"/>
              <a:t> </a:t>
            </a:r>
            <a:r>
              <a:rPr lang="de-DE" sz="1800" dirty="0" err="1" smtClean="0"/>
              <a:t>etc</a:t>
            </a:r>
            <a:r>
              <a:rPr lang="de-DE" sz="1800" dirty="0" smtClean="0"/>
              <a:t>) </a:t>
            </a:r>
            <a:r>
              <a:rPr lang="de-DE" sz="1800" dirty="0" err="1" smtClean="0">
                <a:solidFill>
                  <a:srgbClr val="0070C0"/>
                </a:solidFill>
              </a:rPr>
              <a:t>need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more</a:t>
            </a:r>
            <a:r>
              <a:rPr lang="de-DE" sz="1800" dirty="0" smtClean="0">
                <a:solidFill>
                  <a:srgbClr val="0070C0"/>
                </a:solidFill>
              </a:rPr>
              <a:t> experimental </a:t>
            </a:r>
            <a:r>
              <a:rPr lang="de-DE" sz="1800" dirty="0" err="1" smtClean="0">
                <a:solidFill>
                  <a:srgbClr val="0070C0"/>
                </a:solidFill>
              </a:rPr>
              <a:t>input</a:t>
            </a:r>
            <a:endParaRPr lang="de-DE" sz="1800" dirty="0">
              <a:solidFill>
                <a:srgbClr val="0070C0"/>
              </a:solidFill>
            </a:endParaRP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89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COMPASS QCD facility at SPS M2 beam line (CERN)</a:t>
            </a:r>
            <a:br>
              <a:rPr lang="en-GB" sz="24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secondary hadron and lepton beams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>
          <a:xfrm>
            <a:off x="3096000" y="659467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5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COMPASS QCD facility at SPS M2 beam line (CERN)</a:t>
            </a:r>
            <a:br>
              <a:rPr lang="en-GB" sz="24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secondary hadron and lepton beams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>
          <a:xfrm>
            <a:off x="3096000" y="659467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37</a:t>
            </a:fld>
            <a:endParaRPr lang="it-IT" dirty="0"/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" y="838200"/>
            <a:ext cx="9144000" cy="65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COMPASS QCD facility at SPS M2 beam line (CERN)</a:t>
            </a:r>
            <a:br>
              <a:rPr lang="en-GB" sz="24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secondary hadron and lepton beams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>
          <a:xfrm>
            <a:off x="3096000" y="659467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209"/>
            <a:ext cx="9144000" cy="65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COMPASS QCD facility at SPS M2 beam line (CERN)</a:t>
            </a:r>
            <a:br>
              <a:rPr lang="en-GB" sz="24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secondary hadron and lepton beams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>
          <a:xfrm>
            <a:off x="3096000" y="659467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5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>
          <a:xfrm>
            <a:off x="914400" y="229374"/>
            <a:ext cx="7315200" cy="487362"/>
          </a:xfrm>
        </p:spPr>
        <p:txBody>
          <a:bodyPr/>
          <a:lstStyle/>
          <a:p>
            <a:r>
              <a:rPr lang="en-GB" sz="2400" dirty="0" smtClean="0">
                <a:solidFill>
                  <a:srgbClr val="000090"/>
                </a:solidFill>
              </a:rPr>
              <a:t>COMPASS QCD facility at CERN (SPS) </a:t>
            </a:r>
          </a:p>
        </p:txBody>
      </p:sp>
      <p:sp>
        <p:nvSpPr>
          <p:cNvPr id="24579" name="Segnaposto contenuto 2"/>
          <p:cNvSpPr>
            <a:spLocks noGrp="1"/>
          </p:cNvSpPr>
          <p:nvPr>
            <p:ph idx="1"/>
          </p:nvPr>
        </p:nvSpPr>
        <p:spPr>
          <a:xfrm>
            <a:off x="3419872" y="2618005"/>
            <a:ext cx="2890664" cy="532656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24580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Arial" charset="0"/>
              </a:rPr>
              <a:t>20 November 2018</a:t>
            </a:r>
            <a:endParaRPr lang="it-IT" smtClean="0">
              <a:latin typeface="Arial" charset="0"/>
            </a:endParaRPr>
          </a:p>
        </p:txBody>
      </p:sp>
      <p:sp>
        <p:nvSpPr>
          <p:cNvPr id="24581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dirty="0" err="1" smtClean="0">
                <a:latin typeface="Arial" charset="0"/>
              </a:rPr>
              <a:t>Jan</a:t>
            </a:r>
            <a:r>
              <a:rPr lang="it-IT" dirty="0" smtClean="0">
                <a:latin typeface="Arial" charset="0"/>
              </a:rPr>
              <a:t> Friedrich</a:t>
            </a:r>
          </a:p>
        </p:txBody>
      </p:sp>
      <p:sp>
        <p:nvSpPr>
          <p:cNvPr id="2458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3F4A66-3204-9E40-99A6-445FDAFBEA1C}" type="slidenum">
              <a:rPr lang="it-IT" smtClean="0">
                <a:latin typeface="Arial" charset="0"/>
              </a:rPr>
              <a:pPr/>
              <a:t>4</a:t>
            </a:fld>
            <a:endParaRPr lang="it-IT" dirty="0" smtClean="0">
              <a:latin typeface="Arial" charset="0"/>
            </a:endParaRPr>
          </a:p>
        </p:txBody>
      </p:sp>
      <p:pic>
        <p:nvPicPr>
          <p:cNvPr id="24583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7948" y="932877"/>
            <a:ext cx="5508104" cy="33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838200" y="4315343"/>
            <a:ext cx="7467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993300"/>
                </a:solidFill>
              </a:rPr>
              <a:t>~</a:t>
            </a:r>
            <a:r>
              <a:rPr lang="en-GB" sz="2400" dirty="0" smtClean="0">
                <a:solidFill>
                  <a:srgbClr val="993300"/>
                </a:solidFill>
              </a:rPr>
              <a:t>210 </a:t>
            </a:r>
            <a:r>
              <a:rPr lang="en-GB" sz="2400" dirty="0" smtClean="0">
                <a:solidFill>
                  <a:srgbClr val="993300"/>
                </a:solidFill>
              </a:rPr>
              <a:t>physicists, 12 countries + CERN, 24 institutions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24677" y="4835789"/>
            <a:ext cx="6635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approved in 1997, running since 2002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huge scientific output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approved beam time 2021 (completion of program)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affected by ageing</a:t>
            </a:r>
          </a:p>
        </p:txBody>
      </p:sp>
    </p:spTree>
    <p:extLst>
      <p:ext uri="{BB962C8B-B14F-4D97-AF65-F5344CB8AC3E}">
        <p14:creationId xmlns:p14="http://schemas.microsoft.com/office/powerpoint/2010/main" val="14273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05600" cy="8382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solidFill>
                  <a:srgbClr val="000090"/>
                </a:solidFill>
              </a:rPr>
              <a:t>COMPASS QCD facility at SPS M2 beam line (CERN)</a:t>
            </a:r>
            <a:br>
              <a:rPr lang="en-GB" sz="2400" dirty="0" smtClean="0">
                <a:solidFill>
                  <a:srgbClr val="000090"/>
                </a:solidFill>
              </a:rPr>
            </a:br>
            <a:r>
              <a:rPr lang="en-GB" sz="2400" dirty="0" smtClean="0">
                <a:solidFill>
                  <a:srgbClr val="000090"/>
                </a:solidFill>
              </a:rPr>
              <a:t>secondary hadron and lepton beams</a:t>
            </a:r>
            <a:endParaRPr lang="en-GB" sz="2400" kern="1200" dirty="0">
              <a:solidFill>
                <a:srgbClr val="00009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>
          <a:xfrm>
            <a:off x="3096000" y="659467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Jan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" y="856972"/>
            <a:ext cx="9144000" cy="65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-21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Proton </a:t>
            </a:r>
            <a:r>
              <a:rPr lang="de-DE" sz="3600" dirty="0" err="1" smtClean="0"/>
              <a:t>radius</a:t>
            </a:r>
            <a:r>
              <a:rPr lang="de-DE" sz="3600" dirty="0" smtClean="0"/>
              <a:t> </a:t>
            </a:r>
            <a:r>
              <a:rPr lang="de-DE" sz="3600" dirty="0" err="1" smtClean="0"/>
              <a:t>measurement</a:t>
            </a:r>
            <a:r>
              <a:rPr lang="de-DE" sz="3600" dirty="0" smtClean="0"/>
              <a:t> </a:t>
            </a:r>
            <a:br>
              <a:rPr lang="de-DE" sz="3600" dirty="0" smtClean="0"/>
            </a:br>
            <a:r>
              <a:rPr lang="de-DE" sz="3600" dirty="0" smtClean="0"/>
              <a:t>at CERN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1331640" y="1153641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G</a:t>
            </a:r>
            <a:r>
              <a:rPr lang="de-DE" sz="1800" dirty="0" smtClean="0"/>
              <a:t>eneral </a:t>
            </a:r>
            <a:r>
              <a:rPr lang="de-DE" sz="1800" dirty="0" err="1" smtClean="0"/>
              <a:t>idea</a:t>
            </a:r>
            <a:r>
              <a:rPr lang="de-DE" sz="1800" dirty="0" smtClean="0"/>
              <a:t>: </a:t>
            </a:r>
            <a:r>
              <a:rPr lang="de-DE" sz="1800" dirty="0" err="1" smtClean="0"/>
              <a:t>measure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proton</a:t>
            </a:r>
            <a:r>
              <a:rPr lang="de-DE" sz="1800" dirty="0" smtClean="0"/>
              <a:t> form </a:t>
            </a:r>
            <a:r>
              <a:rPr lang="de-DE" sz="1800" dirty="0" err="1" smtClean="0"/>
              <a:t>factor</a:t>
            </a:r>
            <a:r>
              <a:rPr lang="de-DE" sz="1800" dirty="0" smtClean="0"/>
              <a:t> </a:t>
            </a:r>
            <a:r>
              <a:rPr lang="de-DE" sz="1800" dirty="0" err="1" smtClean="0"/>
              <a:t>slope</a:t>
            </a:r>
            <a:r>
              <a:rPr lang="de-DE" sz="1800" dirty="0" smtClean="0"/>
              <a:t> </a:t>
            </a:r>
            <a:r>
              <a:rPr lang="de-DE" sz="1800" dirty="0" err="1" smtClean="0"/>
              <a:t>using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smtClean="0">
                <a:solidFill>
                  <a:srgbClr val="0070C0"/>
                </a:solidFill>
              </a:rPr>
              <a:t>high-</a:t>
            </a:r>
            <a:r>
              <a:rPr lang="de-DE" sz="1800" dirty="0" err="1" smtClean="0">
                <a:solidFill>
                  <a:srgbClr val="0070C0"/>
                </a:solidFill>
              </a:rPr>
              <a:t>energy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muon</a:t>
            </a:r>
            <a:r>
              <a:rPr lang="de-DE" sz="1800" dirty="0" smtClean="0">
                <a:solidFill>
                  <a:srgbClr val="0070C0"/>
                </a:solidFill>
              </a:rPr>
              <a:t> beam</a:t>
            </a:r>
            <a:r>
              <a:rPr lang="de-DE" sz="1800" dirty="0" smtClean="0"/>
              <a:t> on a </a:t>
            </a:r>
            <a:r>
              <a:rPr lang="de-DE" sz="1800" dirty="0" smtClean="0">
                <a:solidFill>
                  <a:srgbClr val="0070C0"/>
                </a:solidFill>
              </a:rPr>
              <a:t>high-</a:t>
            </a:r>
            <a:r>
              <a:rPr lang="de-DE" sz="1800" dirty="0" err="1" smtClean="0">
                <a:solidFill>
                  <a:srgbClr val="0070C0"/>
                </a:solidFill>
              </a:rPr>
              <a:t>pressure</a:t>
            </a:r>
            <a:r>
              <a:rPr lang="de-DE" sz="1800" dirty="0" smtClean="0">
                <a:solidFill>
                  <a:srgbClr val="0070C0"/>
                </a:solidFill>
              </a:rPr>
              <a:t> hydroge</a:t>
            </a:r>
            <a:r>
              <a:rPr lang="de-DE" sz="1800" dirty="0" smtClean="0"/>
              <a:t>n </a:t>
            </a:r>
            <a:r>
              <a:rPr lang="de-DE" sz="1800" dirty="0" err="1" smtClean="0"/>
              <a:t>target</a:t>
            </a:r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In a </a:t>
            </a:r>
            <a:r>
              <a:rPr lang="de-DE" sz="1800" dirty="0" err="1" smtClean="0"/>
              <a:t>one-year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r>
              <a:rPr lang="de-DE" sz="1800" dirty="0" smtClean="0"/>
              <a:t>, </a:t>
            </a:r>
            <a:r>
              <a:rPr lang="de-DE" sz="1800" dirty="0" err="1" smtClean="0"/>
              <a:t>we</a:t>
            </a:r>
            <a:r>
              <a:rPr lang="de-DE" sz="1800" dirty="0" smtClean="0"/>
              <a:t> </a:t>
            </a:r>
            <a:r>
              <a:rPr lang="de-DE" sz="1800" dirty="0" err="1" smtClean="0"/>
              <a:t>estimate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achieve</a:t>
            </a:r>
            <a:r>
              <a:rPr lang="de-DE" sz="1800" dirty="0" smtClean="0"/>
              <a:t> a </a:t>
            </a:r>
            <a:r>
              <a:rPr lang="de-DE" sz="1800" dirty="0" err="1" smtClean="0"/>
              <a:t>precision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~0.01fm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proton</a:t>
            </a:r>
            <a:r>
              <a:rPr lang="de-DE" sz="1800" dirty="0" smtClean="0"/>
              <a:t> </a:t>
            </a:r>
            <a:r>
              <a:rPr lang="de-DE" sz="1800" dirty="0" err="1" smtClean="0"/>
              <a:t>radius</a:t>
            </a:r>
            <a:r>
              <a:rPr lang="de-DE" sz="1800" dirty="0" smtClean="0"/>
              <a:t>, </a:t>
            </a:r>
            <a:r>
              <a:rPr lang="de-DE" sz="1800" dirty="0" err="1" smtClean="0"/>
              <a:t>thus</a:t>
            </a:r>
            <a:r>
              <a:rPr lang="de-DE" sz="1800" dirty="0" smtClean="0"/>
              <a:t> </a:t>
            </a:r>
            <a:r>
              <a:rPr lang="de-DE" sz="1800" dirty="0" err="1" smtClean="0"/>
              <a:t>contribute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resolve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proton</a:t>
            </a:r>
            <a:r>
              <a:rPr lang="de-DE" sz="1800" dirty="0" smtClean="0"/>
              <a:t> </a:t>
            </a:r>
            <a:r>
              <a:rPr lang="de-DE" sz="1800" dirty="0" err="1" smtClean="0"/>
              <a:t>radius</a:t>
            </a:r>
            <a:r>
              <a:rPr lang="de-DE" sz="1800" dirty="0" smtClean="0"/>
              <a:t> puzzle </a:t>
            </a:r>
            <a:r>
              <a:rPr lang="de-DE" sz="1800" dirty="0" err="1" smtClean="0"/>
              <a:t>between</a:t>
            </a:r>
            <a:r>
              <a:rPr lang="de-DE" sz="1800" dirty="0" smtClean="0"/>
              <a:t> </a:t>
            </a:r>
          </a:p>
          <a:p>
            <a:r>
              <a:rPr lang="de-DE" sz="1800" dirty="0" smtClean="0"/>
              <a:t>  0.84 </a:t>
            </a:r>
            <a:r>
              <a:rPr lang="de-DE" sz="1800" dirty="0" err="1" smtClean="0"/>
              <a:t>fm</a:t>
            </a:r>
            <a:r>
              <a:rPr lang="de-DE" sz="1800" dirty="0" smtClean="0"/>
              <a:t>  (</a:t>
            </a:r>
            <a:r>
              <a:rPr lang="de-DE" sz="1800" dirty="0" err="1" smtClean="0"/>
              <a:t>muonic</a:t>
            </a:r>
            <a:r>
              <a:rPr lang="de-DE" sz="1800" dirty="0" smtClean="0"/>
              <a:t> hydrogen </a:t>
            </a:r>
            <a:r>
              <a:rPr lang="de-DE" sz="1800" dirty="0" err="1" smtClean="0"/>
              <a:t>laser</a:t>
            </a:r>
            <a:r>
              <a:rPr lang="de-DE" sz="1800" dirty="0" smtClean="0"/>
              <a:t> </a:t>
            </a:r>
            <a:r>
              <a:rPr lang="de-DE" sz="1800" dirty="0" err="1" smtClean="0"/>
              <a:t>spectroscopy</a:t>
            </a:r>
            <a:r>
              <a:rPr lang="de-DE" sz="1800" dirty="0" smtClean="0"/>
              <a:t>)</a:t>
            </a:r>
          </a:p>
          <a:p>
            <a:r>
              <a:rPr lang="de-DE" sz="1800" dirty="0" smtClean="0"/>
              <a:t>  0.88 </a:t>
            </a:r>
            <a:r>
              <a:rPr lang="de-DE" sz="1800" dirty="0" err="1" smtClean="0"/>
              <a:t>fm</a:t>
            </a:r>
            <a:r>
              <a:rPr lang="de-DE" sz="1800" dirty="0" smtClean="0"/>
              <a:t>  (</a:t>
            </a:r>
            <a:r>
              <a:rPr lang="de-DE" sz="1800" dirty="0" err="1" smtClean="0"/>
              <a:t>electron</a:t>
            </a:r>
            <a:r>
              <a:rPr lang="de-DE" sz="1800" dirty="0" smtClean="0"/>
              <a:t> </a:t>
            </a:r>
            <a:r>
              <a:rPr lang="de-DE" sz="1800" dirty="0" err="1" smtClean="0"/>
              <a:t>scattering</a:t>
            </a:r>
            <a:r>
              <a:rPr lang="de-DE" sz="1800" dirty="0" smtClean="0"/>
              <a:t>)</a:t>
            </a:r>
            <a:endParaRPr lang="de-DE" sz="1800" dirty="0"/>
          </a:p>
          <a:p>
            <a:endParaRPr lang="de-DE" sz="18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4" y="3429000"/>
            <a:ext cx="6794326" cy="195694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331640" y="538594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trigger</a:t>
            </a:r>
            <a:r>
              <a:rPr lang="de-DE" sz="1800" dirty="0" smtClean="0"/>
              <a:t> </a:t>
            </a:r>
            <a:r>
              <a:rPr lang="de-DE" sz="1800" dirty="0" err="1" smtClean="0"/>
              <a:t>concepts</a:t>
            </a:r>
            <a:r>
              <a:rPr lang="de-DE" sz="1800" dirty="0" smtClean="0"/>
              <a:t> </a:t>
            </a:r>
            <a:r>
              <a:rPr lang="de-DE" sz="1800" dirty="0" err="1" smtClean="0"/>
              <a:t>under</a:t>
            </a:r>
            <a:r>
              <a:rPr lang="de-DE" sz="1800" dirty="0" smtClean="0"/>
              <a:t> </a:t>
            </a:r>
            <a:r>
              <a:rPr lang="de-DE" sz="1800" dirty="0" err="1" smtClean="0"/>
              <a:t>study</a:t>
            </a:r>
            <a:r>
              <a:rPr lang="de-DE" sz="1800" dirty="0" smtClean="0"/>
              <a:t>:</a:t>
            </a:r>
          </a:p>
          <a:p>
            <a:r>
              <a:rPr lang="de-DE" sz="1800" dirty="0" smtClean="0"/>
              <a:t> </a:t>
            </a:r>
            <a:r>
              <a:rPr lang="de-DE" sz="1800" dirty="0" err="1" smtClean="0"/>
              <a:t>triggerless</a:t>
            </a:r>
            <a:r>
              <a:rPr lang="de-DE" sz="1800" dirty="0" smtClean="0"/>
              <a:t> </a:t>
            </a:r>
            <a:r>
              <a:rPr lang="de-DE" sz="1800" dirty="0" err="1" smtClean="0"/>
              <a:t>readout</a:t>
            </a:r>
            <a:r>
              <a:rPr lang="de-DE" sz="1800" dirty="0" smtClean="0"/>
              <a:t> (</a:t>
            </a:r>
            <a:r>
              <a:rPr lang="de-DE" sz="1800" dirty="0" err="1" smtClean="0"/>
              <a:t>for</a:t>
            </a:r>
            <a:r>
              <a:rPr lang="de-DE" sz="1800" dirty="0" smtClean="0"/>
              <a:t> 2e6</a:t>
            </a:r>
            <a:r>
              <a:rPr lang="mr-IN" sz="1800" dirty="0" smtClean="0"/>
              <a:t>…</a:t>
            </a:r>
            <a:r>
              <a:rPr lang="de-DE" sz="1800" dirty="0" smtClean="0"/>
              <a:t>2e7/s)</a:t>
            </a:r>
          </a:p>
          <a:p>
            <a:r>
              <a:rPr lang="de-DE" sz="1800" dirty="0" smtClean="0"/>
              <a:t> </a:t>
            </a:r>
            <a:r>
              <a:rPr lang="de-DE" sz="1800" dirty="0" err="1" smtClean="0"/>
              <a:t>kink</a:t>
            </a:r>
            <a:r>
              <a:rPr lang="de-DE" sz="1800" dirty="0" smtClean="0"/>
              <a:t> </a:t>
            </a:r>
            <a:r>
              <a:rPr lang="de-DE" sz="1800" dirty="0" err="1" smtClean="0"/>
              <a:t>trigger</a:t>
            </a:r>
            <a:r>
              <a:rPr lang="de-DE" sz="1800" dirty="0" smtClean="0"/>
              <a:t> (</a:t>
            </a:r>
            <a:r>
              <a:rPr lang="de-DE" sz="1800" dirty="0" err="1" smtClean="0"/>
              <a:t>for</a:t>
            </a:r>
            <a:r>
              <a:rPr lang="de-DE" sz="1800" dirty="0" smtClean="0"/>
              <a:t> Q</a:t>
            </a:r>
            <a:r>
              <a:rPr lang="de-DE" sz="1800" baseline="30000" dirty="0" smtClean="0"/>
              <a:t>2</a:t>
            </a:r>
            <a:r>
              <a:rPr lang="de-DE" sz="1800" dirty="0" smtClean="0"/>
              <a:t> &gt;3e-4)</a:t>
            </a:r>
            <a:endParaRPr lang="de-DE" sz="1800" baseline="30000" dirty="0"/>
          </a:p>
          <a:p>
            <a:endParaRPr lang="de-DE" sz="18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517375"/>
            <a:ext cx="3259584" cy="1204100"/>
          </a:xfrm>
          <a:prstGeom prst="rect">
            <a:avLst/>
          </a:prstGeom>
        </p:spPr>
      </p:pic>
      <p:pic>
        <p:nvPicPr>
          <p:cNvPr id="3073" name="Picture 1" descr="age2image27329758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-30865"/>
            <a:ext cx="8229600" cy="1143000"/>
          </a:xfrm>
        </p:spPr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new</a:t>
            </a:r>
            <a:r>
              <a:rPr lang="de-DE" dirty="0" smtClean="0"/>
              <a:t> TPC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68760"/>
            <a:ext cx="5029200" cy="33528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7200" y="1205240"/>
            <a:ext cx="3034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800" dirty="0" smtClean="0"/>
              <a:t>high-</a:t>
            </a:r>
            <a:r>
              <a:rPr lang="de-DE" sz="1800" dirty="0" err="1" smtClean="0"/>
              <a:t>pressure</a:t>
            </a:r>
            <a:r>
              <a:rPr lang="de-DE" sz="1800" dirty="0" smtClean="0"/>
              <a:t> hydrogen </a:t>
            </a:r>
            <a:r>
              <a:rPr lang="de-DE" sz="1800" dirty="0" err="1" smtClean="0"/>
              <a:t>target</a:t>
            </a:r>
            <a:r>
              <a:rPr lang="de-DE" sz="1800" dirty="0" smtClean="0"/>
              <a:t> 4-20 bar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recoil</a:t>
            </a:r>
            <a:r>
              <a:rPr lang="de-DE" sz="1800" dirty="0" smtClean="0"/>
              <a:t> </a:t>
            </a:r>
            <a:r>
              <a:rPr lang="de-DE" sz="1800" dirty="0" err="1" smtClean="0"/>
              <a:t>proton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wide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recoil</a:t>
            </a:r>
            <a:r>
              <a:rPr lang="de-DE" sz="1800" dirty="0" smtClean="0"/>
              <a:t> </a:t>
            </a:r>
            <a:r>
              <a:rPr lang="de-DE" sz="1800" dirty="0" err="1" smtClean="0"/>
              <a:t>energies</a:t>
            </a:r>
            <a:r>
              <a:rPr lang="de-DE" sz="1800" dirty="0" smtClean="0"/>
              <a:t> 0.5 </a:t>
            </a:r>
            <a:r>
              <a:rPr lang="mr-IN" sz="1800" dirty="0" smtClean="0"/>
              <a:t>–</a:t>
            </a:r>
            <a:r>
              <a:rPr lang="de-DE" sz="1800" dirty="0" smtClean="0"/>
              <a:t> 100 </a:t>
            </a:r>
            <a:r>
              <a:rPr lang="de-DE" sz="1800" dirty="0" err="1" smtClean="0"/>
              <a:t>MeV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required</a:t>
            </a:r>
            <a:r>
              <a:rPr lang="de-DE" sz="1800" dirty="0" smtClean="0"/>
              <a:t> </a:t>
            </a:r>
            <a:r>
              <a:rPr lang="de-DE" sz="1800" dirty="0" err="1" smtClean="0"/>
              <a:t>energy</a:t>
            </a:r>
            <a:r>
              <a:rPr lang="de-DE" sz="1800" dirty="0" smtClean="0"/>
              <a:t> </a:t>
            </a:r>
            <a:r>
              <a:rPr lang="de-DE" sz="1800" dirty="0" err="1" smtClean="0"/>
              <a:t>resolution</a:t>
            </a:r>
            <a:r>
              <a:rPr lang="de-DE" sz="1800" dirty="0" smtClean="0"/>
              <a:t> ~60 </a:t>
            </a:r>
            <a:r>
              <a:rPr lang="de-DE" sz="1800" dirty="0" err="1" smtClean="0"/>
              <a:t>keV</a:t>
            </a: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smtClean="0"/>
              <a:t>development </a:t>
            </a:r>
            <a:r>
              <a:rPr lang="de-DE" sz="1800" dirty="0" err="1" smtClean="0"/>
              <a:t>by</a:t>
            </a:r>
            <a:r>
              <a:rPr lang="de-DE" sz="1800" dirty="0" smtClean="0"/>
              <a:t> PNPI (</a:t>
            </a:r>
            <a:r>
              <a:rPr lang="de-DE" sz="1800" dirty="0" err="1" smtClean="0"/>
              <a:t>Gatchina</a:t>
            </a:r>
            <a:r>
              <a:rPr lang="de-DE" sz="1800" dirty="0" smtClean="0"/>
              <a:t>, St. Petersburg) </a:t>
            </a:r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1499320" y="4827235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A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dedicated</a:t>
            </a:r>
            <a:r>
              <a:rPr lang="de-DE" sz="2000" dirty="0" smtClean="0"/>
              <a:t> TPC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</a:t>
            </a:r>
            <a:r>
              <a:rPr lang="de-DE" sz="2000" dirty="0" smtClean="0"/>
              <a:t> at CERN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being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developed</a:t>
            </a:r>
            <a:r>
              <a:rPr lang="de-DE" sz="2000" dirty="0" smtClean="0"/>
              <a:t>, </a:t>
            </a:r>
            <a:r>
              <a:rPr lang="de-DE" sz="2000" dirty="0" smtClean="0">
                <a:solidFill>
                  <a:srgbClr val="FF0000"/>
                </a:solidFill>
              </a:rPr>
              <a:t>ATTRACT </a:t>
            </a:r>
            <a:r>
              <a:rPr lang="de-DE" sz="2000" dirty="0" err="1" smtClean="0">
                <a:solidFill>
                  <a:srgbClr val="FF0000"/>
                </a:solidFill>
              </a:rPr>
              <a:t>application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European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</a:t>
            </a:r>
            <a:r>
              <a:rPr lang="de-DE" sz="2000" dirty="0" err="1" smtClean="0"/>
              <a:t>funding</a:t>
            </a:r>
            <a:r>
              <a:rPr lang="de-DE" sz="2000" dirty="0" smtClean="0"/>
              <a:t> (GSI/TUM) , in </a:t>
            </a:r>
            <a:r>
              <a:rPr lang="de-DE" sz="2000" dirty="0" err="1" smtClean="0"/>
              <a:t>view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a </a:t>
            </a:r>
            <a:r>
              <a:rPr lang="de-DE" sz="2000" dirty="0" err="1" smtClean="0"/>
              <a:t>possible</a:t>
            </a:r>
            <a:r>
              <a:rPr lang="de-DE" sz="2000" dirty="0" smtClean="0"/>
              <a:t> </a:t>
            </a:r>
            <a:r>
              <a:rPr lang="de-DE" sz="2000" dirty="0" err="1" smtClean="0"/>
              <a:t>later</a:t>
            </a:r>
            <a:r>
              <a:rPr lang="de-DE" sz="2000" dirty="0" smtClean="0"/>
              <a:t> </a:t>
            </a:r>
            <a:r>
              <a:rPr lang="de-DE" sz="2000" dirty="0" err="1" smtClean="0"/>
              <a:t>usage</a:t>
            </a:r>
            <a:r>
              <a:rPr lang="de-DE" sz="2000" dirty="0" smtClean="0"/>
              <a:t> at FAIR R3B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401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43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31765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/>
              <a:t>T</a:t>
            </a:r>
            <a:r>
              <a:rPr lang="de-DE" sz="3600" dirty="0" smtClean="0"/>
              <a:t>est Measurement in 2018</a:t>
            </a:r>
            <a:endParaRPr lang="de-DE" sz="3600" dirty="0"/>
          </a:p>
        </p:txBody>
      </p:sp>
      <p:pic>
        <p:nvPicPr>
          <p:cNvPr id="2049" name="Picture 1" descr="age2image2732975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9" y="980728"/>
            <a:ext cx="8832261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07" y="4526145"/>
            <a:ext cx="6231993" cy="19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Proton </a:t>
            </a:r>
            <a:r>
              <a:rPr lang="de-DE" sz="3200" dirty="0" err="1" smtClean="0"/>
              <a:t>radius</a:t>
            </a:r>
            <a:r>
              <a:rPr lang="de-DE" sz="3200" dirty="0" smtClean="0"/>
              <a:t> </a:t>
            </a:r>
            <a:r>
              <a:rPr lang="de-DE" sz="3200" dirty="0" err="1" smtClean="0"/>
              <a:t>test</a:t>
            </a:r>
            <a:r>
              <a:rPr lang="de-DE" sz="3200" dirty="0" smtClean="0"/>
              <a:t> </a:t>
            </a:r>
            <a:r>
              <a:rPr lang="de-DE" sz="3200" dirty="0" err="1" smtClean="0"/>
              <a:t>measurement</a:t>
            </a:r>
            <a:r>
              <a:rPr lang="de-DE" sz="3200" dirty="0" smtClean="0"/>
              <a:t>:</a:t>
            </a:r>
            <a:br>
              <a:rPr lang="de-DE" sz="3200" dirty="0" smtClean="0"/>
            </a:br>
            <a:r>
              <a:rPr lang="de-DE" sz="3200" dirty="0" smtClean="0"/>
              <a:t>Vertex </a:t>
            </a:r>
            <a:r>
              <a:rPr lang="de-DE" sz="3200" dirty="0" err="1" smtClean="0"/>
              <a:t>position</a:t>
            </a:r>
            <a:r>
              <a:rPr lang="de-DE" sz="3200" dirty="0" smtClean="0"/>
              <a:t> (</a:t>
            </a:r>
            <a:r>
              <a:rPr lang="de-DE" sz="3200" dirty="0" err="1" smtClean="0"/>
              <a:t>silicon</a:t>
            </a:r>
            <a:r>
              <a:rPr lang="de-DE" sz="3200" dirty="0" smtClean="0"/>
              <a:t> </a:t>
            </a:r>
            <a:r>
              <a:rPr lang="de-DE" sz="3200" dirty="0" err="1" smtClean="0"/>
              <a:t>detectors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114800" cy="36576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0" y="1841692"/>
            <a:ext cx="35687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75639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Combined</a:t>
            </a:r>
            <a:r>
              <a:rPr lang="de-DE" sz="3200" dirty="0" smtClean="0"/>
              <a:t> </a:t>
            </a:r>
            <a:r>
              <a:rPr lang="de-DE" sz="3200" dirty="0" err="1" smtClean="0"/>
              <a:t>information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 TPC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silicons</a:t>
            </a:r>
            <a:endParaRPr lang="de-DE" sz="3200" dirty="0"/>
          </a:p>
        </p:txBody>
      </p:sp>
      <p:pic>
        <p:nvPicPr>
          <p:cNvPr id="4097" name="Picture 1" descr="age19image2692418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5308"/>
            <a:ext cx="7488832" cy="41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56455" y="5548883"/>
            <a:ext cx="7541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/>
              <a:t>recording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/>
              <a:t> </a:t>
            </a:r>
            <a:r>
              <a:rPr lang="de-DE" sz="1800" dirty="0" smtClean="0"/>
              <a:t>2 </a:t>
            </a:r>
            <a:r>
              <a:rPr lang="de-DE" sz="1800" dirty="0" err="1" smtClean="0"/>
              <a:t>independent</a:t>
            </a:r>
            <a:r>
              <a:rPr lang="de-DE" sz="1800" dirty="0" smtClean="0"/>
              <a:t> DAQ </a:t>
            </a:r>
            <a:r>
              <a:rPr lang="de-DE" sz="1800" dirty="0" err="1" smtClean="0"/>
              <a:t>systems</a:t>
            </a:r>
            <a:r>
              <a:rPr lang="de-DE" sz="1800" dirty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TPC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silicon</a:t>
            </a:r>
            <a:r>
              <a:rPr lang="de-DE" sz="1800" dirty="0" smtClean="0"/>
              <a:t> </a:t>
            </a:r>
            <a:r>
              <a:rPr lang="de-DE" sz="1800" dirty="0" err="1" smtClean="0"/>
              <a:t>detectors</a:t>
            </a:r>
            <a:r>
              <a:rPr lang="de-DE" sz="1800" dirty="0" smtClean="0"/>
              <a:t> </a:t>
            </a:r>
          </a:p>
          <a:p>
            <a:pPr algn="ctr"/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reading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of</a:t>
            </a:r>
            <a:r>
              <a:rPr lang="de-DE" sz="1800" dirty="0" smtClean="0">
                <a:sym typeface="Wingdings"/>
              </a:rPr>
              <a:t> a </a:t>
            </a:r>
            <a:r>
              <a:rPr lang="de-DE" sz="1800" dirty="0" err="1" smtClean="0">
                <a:sym typeface="Wingdings"/>
              </a:rPr>
              <a:t>common</a:t>
            </a:r>
            <a:r>
              <a:rPr lang="de-DE" sz="1800" dirty="0" smtClean="0">
                <a:sym typeface="Wingdings"/>
              </a:rPr>
              <a:t> „</a:t>
            </a:r>
            <a:r>
              <a:rPr lang="de-DE" sz="1800" dirty="0" err="1" smtClean="0">
                <a:sym typeface="Wingdings"/>
              </a:rPr>
              <a:t>speaking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clock</a:t>
            </a:r>
            <a:r>
              <a:rPr lang="de-DE" sz="1800" dirty="0" smtClean="0">
                <a:sym typeface="Wingdings"/>
              </a:rPr>
              <a:t>“ </a:t>
            </a:r>
            <a:r>
              <a:rPr lang="de-DE" sz="1800" dirty="0" err="1" smtClean="0">
                <a:sym typeface="Wingdings"/>
              </a:rPr>
              <a:t>as</a:t>
            </a:r>
            <a:r>
              <a:rPr lang="de-DE" sz="1800" dirty="0" smtClean="0">
                <a:sym typeface="Wingdings"/>
              </a:rPr>
              <a:t> time </a:t>
            </a:r>
            <a:r>
              <a:rPr lang="de-DE" sz="1800" dirty="0" err="1" smtClean="0">
                <a:sym typeface="Wingdings"/>
              </a:rPr>
              <a:t>reference</a:t>
            </a:r>
            <a:endParaRPr lang="de-DE" sz="1800" dirty="0" smtClean="0">
              <a:sym typeface="Wingdings"/>
            </a:endParaRPr>
          </a:p>
          <a:p>
            <a:pPr algn="ctr"/>
            <a:r>
              <a:rPr lang="de-DE" sz="1800" dirty="0" smtClean="0">
                <a:sym typeface="Wingdings"/>
              </a:rPr>
              <a:t>(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ongoing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analysis</a:t>
            </a:r>
            <a:r>
              <a:rPr lang="de-DE" sz="1800" dirty="0" smtClean="0">
                <a:sym typeface="Wingdings"/>
              </a:rPr>
              <a:t>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53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5296" y="0"/>
            <a:ext cx="8229600" cy="1143000"/>
          </a:xfrm>
        </p:spPr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099"/>
            <a:ext cx="9144000" cy="15902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43608" y="1412776"/>
            <a:ext cx="6624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800" dirty="0" smtClean="0"/>
              <a:t>a diverse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exciting</a:t>
            </a:r>
            <a:r>
              <a:rPr lang="de-DE" sz="1800" dirty="0" smtClean="0"/>
              <a:t> QCD </a:t>
            </a:r>
            <a:r>
              <a:rPr lang="de-DE" sz="1800" dirty="0" err="1" smtClean="0"/>
              <a:t>physics</a:t>
            </a:r>
            <a:r>
              <a:rPr lang="de-DE" sz="1800" dirty="0" smtClean="0"/>
              <a:t> </a:t>
            </a:r>
            <a:r>
              <a:rPr lang="de-DE" sz="1800" dirty="0" err="1" smtClean="0"/>
              <a:t>programme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collected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being</a:t>
            </a:r>
            <a:r>
              <a:rPr lang="de-DE" sz="1800" dirty="0" smtClean="0"/>
              <a:t> </a:t>
            </a:r>
            <a:r>
              <a:rPr lang="de-DE" sz="1800" dirty="0" err="1" smtClean="0"/>
              <a:t>carried</a:t>
            </a:r>
            <a:r>
              <a:rPr lang="de-DE" sz="1800" dirty="0" smtClean="0"/>
              <a:t> out at a powerful </a:t>
            </a:r>
            <a:r>
              <a:rPr lang="de-DE" sz="1800" dirty="0" err="1" smtClean="0"/>
              <a:t>future</a:t>
            </a:r>
            <a:r>
              <a:rPr lang="de-DE" sz="1800" dirty="0" smtClean="0"/>
              <a:t> </a:t>
            </a:r>
            <a:r>
              <a:rPr lang="de-DE" sz="1800" dirty="0" err="1" smtClean="0"/>
              <a:t>facility</a:t>
            </a:r>
            <a:r>
              <a:rPr lang="de-DE" sz="1800" dirty="0" smtClean="0"/>
              <a:t> at </a:t>
            </a:r>
            <a:r>
              <a:rPr lang="de-DE" sz="1800" dirty="0" err="1" smtClean="0"/>
              <a:t>the</a:t>
            </a:r>
            <a:r>
              <a:rPr lang="de-DE" sz="1800" dirty="0" smtClean="0"/>
              <a:t> M2 </a:t>
            </a:r>
            <a:r>
              <a:rPr lang="de-DE" sz="1800" dirty="0" err="1" smtClean="0"/>
              <a:t>beamline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CERN SPS</a:t>
            </a:r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further</a:t>
            </a:r>
            <a:r>
              <a:rPr lang="de-DE" sz="1800" dirty="0" smtClean="0"/>
              <a:t> </a:t>
            </a:r>
            <a:r>
              <a:rPr lang="de-DE" sz="1800" dirty="0" err="1" smtClean="0"/>
              <a:t>collaborators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currently</a:t>
            </a:r>
            <a:r>
              <a:rPr lang="de-DE" sz="1800" dirty="0" smtClean="0"/>
              <a:t> </a:t>
            </a:r>
            <a:r>
              <a:rPr lang="de-DE" sz="1800" dirty="0" err="1" smtClean="0"/>
              <a:t>searched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; </a:t>
            </a:r>
            <a:r>
              <a:rPr lang="de-DE" sz="1800" dirty="0" err="1" smtClean="0"/>
              <a:t>signatures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collected</a:t>
            </a:r>
            <a:r>
              <a:rPr lang="de-DE" sz="1800" dirty="0" smtClean="0"/>
              <a:t> </a:t>
            </a:r>
            <a:r>
              <a:rPr lang="de-DE" sz="1800" dirty="0" err="1" smtClean="0"/>
              <a:t>until</a:t>
            </a:r>
            <a:r>
              <a:rPr lang="de-DE" sz="1800" dirty="0" smtClean="0"/>
              <a:t> end </a:t>
            </a:r>
            <a:r>
              <a:rPr lang="de-DE" sz="1800" dirty="0" err="1" smtClean="0"/>
              <a:t>of</a:t>
            </a:r>
            <a:r>
              <a:rPr lang="de-DE" sz="1800" dirty="0" smtClean="0"/>
              <a:t> 2018</a:t>
            </a:r>
          </a:p>
          <a:p>
            <a:pPr marL="285750" indent="-285750">
              <a:buFont typeface="Arial" charset="0"/>
              <a:buChar char="•"/>
            </a:pPr>
            <a:endParaRPr lang="de-DE" sz="1800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800" dirty="0" err="1" smtClean="0"/>
              <a:t>if</a:t>
            </a:r>
            <a:r>
              <a:rPr lang="de-DE" sz="1800" dirty="0" smtClean="0"/>
              <a:t> </a:t>
            </a:r>
            <a:r>
              <a:rPr lang="de-DE" sz="1800" dirty="0" err="1" smtClean="0"/>
              <a:t>interested</a:t>
            </a:r>
            <a:r>
              <a:rPr lang="de-DE" sz="1800" dirty="0" smtClean="0"/>
              <a:t> </a:t>
            </a:r>
            <a:r>
              <a:rPr lang="de-DE" sz="1800" dirty="0" err="1" smtClean="0"/>
              <a:t>sign</a:t>
            </a:r>
            <a:r>
              <a:rPr lang="de-DE" sz="1800" dirty="0" smtClean="0"/>
              <a:t> </a:t>
            </a:r>
            <a:r>
              <a:rPr lang="de-DE" sz="1800" dirty="0" err="1" smtClean="0"/>
              <a:t>up</a:t>
            </a:r>
            <a:r>
              <a:rPr lang="de-DE" sz="1800" dirty="0" smtClean="0"/>
              <a:t> </a:t>
            </a:r>
            <a:r>
              <a:rPr lang="de-DE" sz="1800" dirty="0" err="1" smtClean="0"/>
              <a:t>through</a:t>
            </a:r>
            <a:r>
              <a:rPr lang="de-DE" sz="1800" dirty="0" smtClean="0"/>
              <a:t> </a:t>
            </a:r>
            <a:r>
              <a:rPr lang="de-DE" sz="1800" dirty="0" err="1" smtClean="0"/>
              <a:t>our</a:t>
            </a:r>
            <a:r>
              <a:rPr lang="de-DE" sz="1800" dirty="0" smtClean="0"/>
              <a:t> web </a:t>
            </a:r>
            <a:r>
              <a:rPr lang="de-DE" sz="1800" dirty="0" err="1" smtClean="0"/>
              <a:t>page</a:t>
            </a:r>
            <a:r>
              <a:rPr lang="de-DE" sz="1800" dirty="0" smtClean="0"/>
              <a:t>:</a:t>
            </a: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40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1270438" y="216565"/>
            <a:ext cx="6629400" cy="53340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Reminder</a:t>
            </a:r>
            <a:endParaRPr lang="en-GB" sz="2400" dirty="0" smtClean="0">
              <a:solidFill>
                <a:srgbClr val="000090"/>
              </a:solidFill>
            </a:endParaRPr>
          </a:p>
        </p:txBody>
      </p:sp>
      <p:sp>
        <p:nvSpPr>
          <p:cNvPr id="25603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Arial" charset="0"/>
              </a:rPr>
              <a:t>20 November 2018</a:t>
            </a:r>
            <a:endParaRPr lang="it-IT" smtClean="0">
              <a:latin typeface="Arial" charset="0"/>
            </a:endParaRPr>
          </a:p>
        </p:txBody>
      </p:sp>
      <p:sp>
        <p:nvSpPr>
          <p:cNvPr id="25604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Jan Friedrich</a:t>
            </a:r>
            <a:endParaRPr lang="it-IT" dirty="0" smtClean="0">
              <a:latin typeface="Arial" charset="0"/>
            </a:endParaRPr>
          </a:p>
        </p:txBody>
      </p:sp>
      <p:sp>
        <p:nvSpPr>
          <p:cNvPr id="2560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69762B-98DB-4549-A544-393FF4C0A971}" type="slidenum">
              <a:rPr lang="it-IT" smtClean="0">
                <a:latin typeface="Arial" charset="0"/>
              </a:rPr>
              <a:pPr/>
              <a:t>5</a:t>
            </a:fld>
            <a:endParaRPr lang="it-IT" smtClean="0">
              <a:latin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3810000"/>
            <a:ext cx="5334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000090"/>
                </a:solidFill>
                <a:latin typeface="Arial" pitchFamily="-1" charset="0"/>
              </a:rPr>
              <a:t>Versatile</a:t>
            </a:r>
            <a:r>
              <a:rPr lang="en-GB" sz="1800" dirty="0">
                <a:solidFill>
                  <a:srgbClr val="000090"/>
                </a:solidFill>
                <a:latin typeface="Arial" pitchFamily="-1" charset="0"/>
              </a:rPr>
              <a:t> </a:t>
            </a:r>
            <a:r>
              <a:rPr lang="en-GB" sz="1800" dirty="0" smtClean="0">
                <a:solidFill>
                  <a:srgbClr val="000090"/>
                </a:solidFill>
                <a:latin typeface="Arial" pitchFamily="-1" charset="0"/>
              </a:rPr>
              <a:t>apparatus to investigate QCD:</a:t>
            </a:r>
          </a:p>
          <a:p>
            <a:pPr>
              <a:defRPr/>
            </a:pPr>
            <a:r>
              <a:rPr lang="en-GB" sz="1800" dirty="0">
                <a:solidFill>
                  <a:srgbClr val="000090"/>
                </a:solidFill>
                <a:latin typeface="Arial" pitchFamily="-1" charset="0"/>
              </a:rPr>
              <a:t>T</a:t>
            </a:r>
            <a:r>
              <a:rPr lang="en-GB" sz="1800" dirty="0" smtClean="0">
                <a:solidFill>
                  <a:srgbClr val="000090"/>
                </a:solidFill>
                <a:latin typeface="Arial" pitchFamily="-1" charset="0"/>
              </a:rPr>
              <a:t>wo-stage COMPASS Spectrometer</a:t>
            </a:r>
            <a:endParaRPr lang="en-GB" sz="1800" dirty="0">
              <a:solidFill>
                <a:srgbClr val="000090"/>
              </a:solidFill>
              <a:latin typeface="Arial" pitchFamily="-1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Muon, electron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and 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hadron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beams with </a:t>
            </a:r>
          </a:p>
          <a:p>
            <a:pPr marL="342900" indent="-342900">
              <a:defRPr/>
            </a:pP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     momenta 20-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250 GeV and intensities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</a:t>
            </a:r>
          </a:p>
          <a:p>
            <a:pPr marL="342900" indent="-342900">
              <a:defRPr/>
            </a:pP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     up 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to 10</a:t>
            </a:r>
            <a:r>
              <a:rPr lang="en-GB" sz="1600" baseline="30000" dirty="0">
                <a:solidFill>
                  <a:srgbClr val="000090"/>
                </a:solidFill>
                <a:latin typeface="Arial" pitchFamily="-1" charset="0"/>
              </a:rPr>
              <a:t>8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 particles per 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second</a:t>
            </a:r>
          </a:p>
          <a:p>
            <a:pPr marL="342900" indent="-342900">
              <a:buAutoNum type="arabicPeriod" startAt="2"/>
              <a:defRPr/>
            </a:pP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Solid-state polarised (NH</a:t>
            </a:r>
            <a:r>
              <a:rPr lang="en-GB" sz="1600" baseline="-25000" dirty="0" smtClean="0">
                <a:solidFill>
                  <a:srgbClr val="000090"/>
                </a:solidFill>
                <a:latin typeface="Arial" pitchFamily="-1" charset="0"/>
              </a:rPr>
              <a:t>3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or </a:t>
            </a:r>
            <a:r>
              <a:rPr lang="en-GB" sz="1600" baseline="30000" dirty="0" smtClean="0">
                <a:solidFill>
                  <a:srgbClr val="000090"/>
                </a:solidFill>
                <a:latin typeface="Arial" pitchFamily="-1" charset="0"/>
              </a:rPr>
              <a:t>6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LiD), liquid hydrogen and nuclear targets</a:t>
            </a:r>
          </a:p>
          <a:p>
            <a:pPr marL="342900" indent="-342900">
              <a:buAutoNum type="arabicPeriod" startAt="3"/>
              <a:defRPr/>
            </a:pP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Powerful 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tracking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 (350 planes) and  PID systems  (Muon </a:t>
            </a:r>
            <a:r>
              <a:rPr lang="en-GB" sz="1600" dirty="0">
                <a:solidFill>
                  <a:srgbClr val="000090"/>
                </a:solidFill>
                <a:latin typeface="Arial" pitchFamily="-1" charset="0"/>
              </a:rPr>
              <a:t>Walls, Calorimeters, </a:t>
            </a:r>
            <a:r>
              <a:rPr lang="en-GB" sz="1600" dirty="0" smtClean="0">
                <a:solidFill>
                  <a:srgbClr val="000090"/>
                </a:solidFill>
                <a:latin typeface="Arial" pitchFamily="-1" charset="0"/>
              </a:rPr>
              <a:t>RICH)</a:t>
            </a:r>
            <a:endParaRPr lang="en-GB" sz="1600" dirty="0">
              <a:solidFill>
                <a:srgbClr val="000090"/>
              </a:solidFill>
              <a:latin typeface="Arial" pitchFamily="-1" charset="0"/>
            </a:endParaRPr>
          </a:p>
        </p:txBody>
      </p:sp>
      <p:pic>
        <p:nvPicPr>
          <p:cNvPr id="12" name="Immagine 11" descr="platchkov_HEPChile201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7189077" cy="28956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971800"/>
            <a:ext cx="3783317" cy="341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444" y="72340"/>
            <a:ext cx="8229600" cy="850106"/>
          </a:xfrm>
        </p:spPr>
        <p:txBody>
          <a:bodyPr>
            <a:normAutofit/>
          </a:bodyPr>
          <a:lstStyle/>
          <a:p>
            <a:r>
              <a:rPr lang="de-DE" sz="3200" dirty="0" smtClean="0"/>
              <a:t>Proton </a:t>
            </a:r>
            <a:r>
              <a:rPr lang="de-DE" sz="3200" dirty="0" err="1" smtClean="0"/>
              <a:t>radius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form </a:t>
            </a:r>
            <a:r>
              <a:rPr lang="de-DE" sz="3200" dirty="0" err="1" smtClean="0"/>
              <a:t>factors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58" y="5465126"/>
            <a:ext cx="3036992" cy="863972"/>
          </a:xfrm>
          <a:prstGeom prst="rect">
            <a:avLst/>
          </a:prstGeom>
        </p:spPr>
      </p:pic>
      <p:sp>
        <p:nvSpPr>
          <p:cNvPr id="8" name="AutoShape 2" descr="ildergebnis für form factor proton fourier transform"/>
          <p:cNvSpPr>
            <a:spLocks noChangeAspect="1" noChangeArrowheads="1"/>
          </p:cNvSpPr>
          <p:nvPr/>
        </p:nvSpPr>
        <p:spPr bwMode="auto">
          <a:xfrm>
            <a:off x="683568" y="1241239"/>
            <a:ext cx="23145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8819"/>
            <a:ext cx="3521968" cy="266789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19" y="1124687"/>
            <a:ext cx="3305323" cy="25036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628778" y="3560438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 Sick 2006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3788464" y="1931033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smtClean="0">
                <a:sym typeface="Wingdings"/>
              </a:rPr>
              <a:t> </a:t>
            </a:r>
            <a:r>
              <a:rPr lang="de-DE" sz="1600" smtClean="0"/>
              <a:t>Fourier </a:t>
            </a:r>
            <a:r>
              <a:rPr lang="de-DE" sz="1600" smtClean="0">
                <a:sym typeface="Wingdings"/>
              </a:rPr>
              <a:t></a:t>
            </a:r>
            <a:r>
              <a:rPr lang="de-DE" sz="1600" smtClean="0"/>
              <a:t> </a:t>
            </a:r>
            <a:r>
              <a:rPr lang="de-DE" sz="1600" dirty="0" err="1" smtClean="0"/>
              <a:t>transform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438444" y="3868215"/>
            <a:ext cx="506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The </a:t>
            </a:r>
            <a:r>
              <a:rPr lang="de-DE" sz="1600" dirty="0" err="1" smtClean="0"/>
              <a:t>proton</a:t>
            </a:r>
            <a:r>
              <a:rPr lang="de-DE" sz="1600" dirty="0" smtClean="0"/>
              <a:t> form </a:t>
            </a:r>
            <a:r>
              <a:rPr lang="de-DE" sz="1600" dirty="0" err="1" smtClean="0"/>
              <a:t>factors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measured</a:t>
            </a:r>
            <a:r>
              <a:rPr lang="de-DE" sz="1600" dirty="0" smtClean="0"/>
              <a:t> in </a:t>
            </a:r>
            <a:r>
              <a:rPr lang="de-DE" sz="1600" dirty="0" err="1" smtClean="0"/>
              <a:t>elastic</a:t>
            </a:r>
            <a:r>
              <a:rPr lang="de-DE" sz="1600" dirty="0" smtClean="0"/>
              <a:t> </a:t>
            </a:r>
            <a:r>
              <a:rPr lang="de-DE" sz="1600" dirty="0" err="1" smtClean="0"/>
              <a:t>lepton</a:t>
            </a:r>
            <a:r>
              <a:rPr lang="de-DE" sz="1600" dirty="0" smtClean="0"/>
              <a:t>-proton </a:t>
            </a:r>
            <a:r>
              <a:rPr lang="de-DE" sz="1600" dirty="0" err="1" smtClean="0"/>
              <a:t>scattering</a:t>
            </a:r>
            <a:r>
              <a:rPr lang="de-DE" sz="1600" dirty="0" smtClean="0"/>
              <a:t>.</a:t>
            </a:r>
          </a:p>
          <a:p>
            <a:endParaRPr lang="de-DE" sz="1600" dirty="0"/>
          </a:p>
          <a:p>
            <a:r>
              <a:rPr lang="de-DE" sz="1600" dirty="0" smtClean="0"/>
              <a:t>The finite-size </a:t>
            </a:r>
            <a:r>
              <a:rPr lang="de-DE" sz="1600" dirty="0" err="1" smtClean="0"/>
              <a:t>effect</a:t>
            </a:r>
            <a:r>
              <a:rPr lang="de-DE" sz="1600" dirty="0" smtClean="0"/>
              <a:t> also </a:t>
            </a:r>
            <a:r>
              <a:rPr lang="de-DE" sz="1600" dirty="0" err="1" smtClean="0"/>
              <a:t>enters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splitting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(</a:t>
            </a:r>
            <a:r>
              <a:rPr lang="de-DE" sz="1600" dirty="0" err="1" smtClean="0"/>
              <a:t>exotic</a:t>
            </a:r>
            <a:r>
              <a:rPr lang="de-DE" sz="1600" dirty="0" smtClean="0"/>
              <a:t>) </a:t>
            </a:r>
            <a:r>
              <a:rPr lang="de-DE" sz="1600" dirty="0" err="1" smtClean="0"/>
              <a:t>atom</a:t>
            </a:r>
            <a:r>
              <a:rPr lang="de-DE" sz="1600" dirty="0" smtClean="0"/>
              <a:t> </a:t>
            </a:r>
            <a:r>
              <a:rPr lang="de-DE" sz="1600" dirty="0" err="1" smtClean="0"/>
              <a:t>levels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measured</a:t>
            </a:r>
            <a:r>
              <a:rPr lang="de-DE" sz="1600" dirty="0" smtClean="0"/>
              <a:t> in </a:t>
            </a:r>
            <a:r>
              <a:rPr lang="de-DE" sz="1600" dirty="0" err="1" smtClean="0"/>
              <a:t>laser</a:t>
            </a:r>
            <a:r>
              <a:rPr lang="de-DE" sz="1600" dirty="0" smtClean="0"/>
              <a:t> </a:t>
            </a:r>
            <a:r>
              <a:rPr lang="de-DE" sz="1600" dirty="0" err="1" smtClean="0"/>
              <a:t>spectroscopy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4" y="4255679"/>
            <a:ext cx="3152278" cy="147337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508104" y="5707657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Proton </a:t>
            </a:r>
            <a:r>
              <a:rPr lang="de-DE" sz="1800" dirty="0" err="1" smtClean="0"/>
              <a:t>radius</a:t>
            </a:r>
            <a:r>
              <a:rPr lang="de-DE" sz="1800" dirty="0" smtClean="0"/>
              <a:t> puzzle:</a:t>
            </a:r>
          </a:p>
          <a:p>
            <a:r>
              <a:rPr lang="de-DE" sz="1800" dirty="0" err="1" smtClean="0"/>
              <a:t>without</a:t>
            </a:r>
            <a:r>
              <a:rPr lang="de-DE" sz="1800" dirty="0" smtClean="0"/>
              <a:t> H </a:t>
            </a:r>
            <a:r>
              <a:rPr lang="de-DE" sz="1800" dirty="0" err="1" smtClean="0"/>
              <a:t>spectroscopy</a:t>
            </a:r>
            <a:r>
              <a:rPr lang="de-DE" sz="1800" dirty="0" smtClean="0"/>
              <a:t> ~5</a:t>
            </a:r>
            <a:r>
              <a:rPr lang="de-DE" sz="1800" dirty="0" smtClean="0">
                <a:latin typeface="Symbol" charset="2"/>
              </a:rPr>
              <a:t>s</a:t>
            </a:r>
            <a:endParaRPr lang="de-DE" sz="1800" dirty="0"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52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9520" y="395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Proton </a:t>
            </a:r>
            <a:r>
              <a:rPr lang="de-DE" sz="3600" dirty="0" err="1" smtClean="0"/>
              <a:t>radius</a:t>
            </a:r>
            <a:r>
              <a:rPr lang="de-DE" sz="3600" dirty="0" smtClean="0"/>
              <a:t>: </a:t>
            </a:r>
            <a:br>
              <a:rPr lang="de-DE" sz="3600" dirty="0" smtClean="0"/>
            </a:br>
            <a:r>
              <a:rPr lang="de-DE" sz="2200" dirty="0" err="1" smtClean="0"/>
              <a:t>Discrepancy</a:t>
            </a:r>
            <a:r>
              <a:rPr lang="de-DE" sz="2200" dirty="0" smtClean="0"/>
              <a:t> in </a:t>
            </a:r>
            <a:r>
              <a:rPr lang="de-DE" sz="2200" dirty="0" err="1" smtClean="0"/>
              <a:t>terms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form </a:t>
            </a:r>
            <a:r>
              <a:rPr lang="de-DE" sz="2200" dirty="0" err="1" smtClean="0"/>
              <a:t>factor</a:t>
            </a:r>
            <a:r>
              <a:rPr lang="de-DE" sz="2200" dirty="0" smtClean="0"/>
              <a:t> </a:t>
            </a:r>
            <a:r>
              <a:rPr lang="de-DE" sz="2200" dirty="0" err="1" smtClean="0"/>
              <a:t>slope</a:t>
            </a:r>
            <a:endParaRPr lang="de-DE" sz="2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88661"/>
            <a:ext cx="5760640" cy="52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Why</a:t>
            </a:r>
            <a:r>
              <a:rPr lang="de-DE" sz="3200" dirty="0" smtClean="0"/>
              <a:t> high-</a:t>
            </a:r>
            <a:r>
              <a:rPr lang="de-DE" sz="3200" dirty="0" err="1" smtClean="0"/>
              <a:t>energy</a:t>
            </a:r>
            <a:r>
              <a:rPr lang="de-DE" sz="3200" dirty="0" smtClean="0"/>
              <a:t> </a:t>
            </a:r>
            <a:r>
              <a:rPr lang="de-DE" sz="3200" dirty="0" err="1" smtClean="0"/>
              <a:t>muons</a:t>
            </a:r>
            <a:r>
              <a:rPr lang="de-DE" sz="3200" dirty="0" smtClean="0"/>
              <a:t>?</a:t>
            </a:r>
            <a:endParaRPr lang="de-DE" sz="3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08653"/>
            <a:ext cx="7308304" cy="51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 November 2018</a:t>
            </a:r>
            <a:endParaRPr lang="it-I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Jan Friedrich</a:t>
            </a:r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2387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Why</a:t>
            </a:r>
            <a:r>
              <a:rPr lang="de-DE" sz="3200" dirty="0" smtClean="0"/>
              <a:t> high-</a:t>
            </a:r>
            <a:r>
              <a:rPr lang="de-DE" sz="3200" dirty="0" err="1" smtClean="0"/>
              <a:t>energy</a:t>
            </a:r>
            <a:r>
              <a:rPr lang="de-DE" sz="3200" dirty="0" smtClean="0"/>
              <a:t> </a:t>
            </a:r>
            <a:r>
              <a:rPr lang="de-DE" sz="3200" dirty="0" err="1" smtClean="0"/>
              <a:t>muons</a:t>
            </a:r>
            <a:r>
              <a:rPr lang="de-DE" sz="3200" dirty="0" smtClean="0"/>
              <a:t>?</a:t>
            </a:r>
            <a:endParaRPr lang="de-DE" sz="3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128792" cy="52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_compass_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2292</Words>
  <Application>Microsoft Macintosh PowerPoint</Application>
  <PresentationFormat>Bildschirmpräsentation (4:3)</PresentationFormat>
  <Paragraphs>413</Paragraphs>
  <Slides>46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58" baseType="lpstr">
      <vt:lpstr>Calibri</vt:lpstr>
      <vt:lpstr>Calibri Light</vt:lpstr>
      <vt:lpstr>Comic Sans MS</vt:lpstr>
      <vt:lpstr>Mangal</vt:lpstr>
      <vt:lpstr>ＭＳ Ｐゴシック</vt:lpstr>
      <vt:lpstr>Symbol</vt:lpstr>
      <vt:lpstr>Times New Roman</vt:lpstr>
      <vt:lpstr>Wingdings</vt:lpstr>
      <vt:lpstr>Arial</vt:lpstr>
      <vt:lpstr>cern_compass_tema</vt:lpstr>
      <vt:lpstr>1_Benutzerdefiniertes Design</vt:lpstr>
      <vt:lpstr>Benutzerdefiniertes Design</vt:lpstr>
      <vt:lpstr>Future Hadron Opportunities  20. November 2018</vt:lpstr>
      <vt:lpstr>  </vt:lpstr>
      <vt:lpstr>Letter of Intent for a New QCD Facility at CERN</vt:lpstr>
      <vt:lpstr>COMPASS QCD facility at CERN (SPS) </vt:lpstr>
      <vt:lpstr>Reminder</vt:lpstr>
      <vt:lpstr>Proton radius and form factors</vt:lpstr>
      <vt:lpstr>Proton radius:  Discrepancy in terms of form factor slope</vt:lpstr>
      <vt:lpstr>Why high-energy muons?</vt:lpstr>
      <vt:lpstr>Why high-energy muons?</vt:lpstr>
      <vt:lpstr>Other topics with „conventional beams“</vt:lpstr>
      <vt:lpstr>A new beamline: radio-frequency separation of hadron beams</vt:lpstr>
      <vt:lpstr>Physics with RF-separated K beams</vt:lpstr>
      <vt:lpstr>Blueprint for spectroscopy with kaon beam: COMPASS main results with pion beam</vt:lpstr>
      <vt:lpstr>Physics with hadron beams: meson spectroscopy main results</vt:lpstr>
      <vt:lpstr>Physics with hadron beams: meson spectroscopy main results</vt:lpstr>
      <vt:lpstr>Kaon excitation spectrum</vt:lpstr>
      <vt:lpstr>New data with RF-separated K beam</vt:lpstr>
      <vt:lpstr>Timelines</vt:lpstr>
      <vt:lpstr>Summary of Physics at a Future QCD facility at the SPS M2 beamline</vt:lpstr>
      <vt:lpstr>Thank you!</vt:lpstr>
      <vt:lpstr>Measurement of chiral dynamics in  reactions π- γ(*)  π- (nπ)</vt:lpstr>
      <vt:lpstr>SIDIS transverse &amp; longitudinal</vt:lpstr>
      <vt:lpstr>SIDIS longitudinal longitudinal target-spin-dependent asymmetries (LSA)</vt:lpstr>
      <vt:lpstr>SIDIS transverse New approach continued: weighted asymmetries  </vt:lpstr>
      <vt:lpstr>SIDIS transverse Proposal for 2021: transverse-deuteron run </vt:lpstr>
      <vt:lpstr>SIDIS (kaon) multiplicities </vt:lpstr>
      <vt:lpstr>PowerPoint-Präsentation</vt:lpstr>
      <vt:lpstr>PowerPoint-Präsentation</vt:lpstr>
      <vt:lpstr>PowerPoint-Präsentation</vt:lpstr>
      <vt:lpstr>Central production II</vt:lpstr>
      <vt:lpstr>SIDIS transverse&amp;longitudinal I</vt:lpstr>
      <vt:lpstr>SIDIS transverse New approach continued: weighted asymmetries  </vt:lpstr>
      <vt:lpstr>SIDIS transverse Sivers and TSA in the Drell-Yan Q2 bins</vt:lpstr>
      <vt:lpstr>(SI)DIS longitudinal I – Final results</vt:lpstr>
      <vt:lpstr>Physics Case:  Quantum Chromodynamics</vt:lpstr>
      <vt:lpstr>COMPASS QCD facility at SPS M2 beam line (CERN) secondary hadron and lepton beams</vt:lpstr>
      <vt:lpstr>COMPASS QCD facility at SPS M2 beam line (CERN) secondary hadron and lepton beams</vt:lpstr>
      <vt:lpstr>COMPASS QCD facility at SPS M2 beam line (CERN) secondary hadron and lepton beams</vt:lpstr>
      <vt:lpstr>COMPASS QCD facility at SPS M2 beam line (CERN) secondary hadron and lepton beams</vt:lpstr>
      <vt:lpstr>COMPASS QCD facility at SPS M2 beam line (CERN) secondary hadron and lepton beams</vt:lpstr>
      <vt:lpstr>Proton radius measurement  at CERN</vt:lpstr>
      <vt:lpstr>A new TPC</vt:lpstr>
      <vt:lpstr>Test Measurement in 2018</vt:lpstr>
      <vt:lpstr>Proton radius test measurement: Vertex position (silicon detectors)</vt:lpstr>
      <vt:lpstr>Combined information  from TPC and silicons</vt:lpstr>
      <vt:lpstr>we need you!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Drell-Yan physics at COMPASS</dc:title>
  <dc:creator>gkm</dc:creator>
  <cp:lastModifiedBy>Microsoft Office-Anwender</cp:lastModifiedBy>
  <cp:revision>707</cp:revision>
  <cp:lastPrinted>2018-10-17T09:55:03Z</cp:lastPrinted>
  <dcterms:created xsi:type="dcterms:W3CDTF">2017-06-20T05:09:48Z</dcterms:created>
  <dcterms:modified xsi:type="dcterms:W3CDTF">2018-11-20T12:18:55Z</dcterms:modified>
</cp:coreProperties>
</file>