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8.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09" r:id="rId2"/>
    <p:sldMasterId id="2147483721" r:id="rId3"/>
    <p:sldMasterId id="2147483724" r:id="rId4"/>
    <p:sldMasterId id="2147483727" r:id="rId5"/>
  </p:sldMasterIdLst>
  <p:notesMasterIdLst>
    <p:notesMasterId r:id="rId41"/>
  </p:notesMasterIdLst>
  <p:handoutMasterIdLst>
    <p:handoutMasterId r:id="rId42"/>
  </p:handoutMasterIdLst>
  <p:sldIdLst>
    <p:sldId id="256" r:id="rId6"/>
    <p:sldId id="709" r:id="rId7"/>
    <p:sldId id="680" r:id="rId8"/>
    <p:sldId id="681" r:id="rId9"/>
    <p:sldId id="685" r:id="rId10"/>
    <p:sldId id="684" r:id="rId11"/>
    <p:sldId id="686" r:id="rId12"/>
    <p:sldId id="687" r:id="rId13"/>
    <p:sldId id="710" r:id="rId14"/>
    <p:sldId id="688" r:id="rId15"/>
    <p:sldId id="689" r:id="rId16"/>
    <p:sldId id="690" r:id="rId17"/>
    <p:sldId id="707" r:id="rId18"/>
    <p:sldId id="708" r:id="rId19"/>
    <p:sldId id="691" r:id="rId20"/>
    <p:sldId id="669" r:id="rId21"/>
    <p:sldId id="692" r:id="rId22"/>
    <p:sldId id="693" r:id="rId23"/>
    <p:sldId id="694" r:id="rId24"/>
    <p:sldId id="695" r:id="rId25"/>
    <p:sldId id="697" r:id="rId26"/>
    <p:sldId id="712" r:id="rId27"/>
    <p:sldId id="696" r:id="rId28"/>
    <p:sldId id="713" r:id="rId29"/>
    <p:sldId id="698" r:id="rId30"/>
    <p:sldId id="699" r:id="rId31"/>
    <p:sldId id="700" r:id="rId32"/>
    <p:sldId id="701" r:id="rId33"/>
    <p:sldId id="714" r:id="rId34"/>
    <p:sldId id="715" r:id="rId35"/>
    <p:sldId id="706" r:id="rId36"/>
    <p:sldId id="702" r:id="rId37"/>
    <p:sldId id="703" r:id="rId38"/>
    <p:sldId id="704" r:id="rId39"/>
    <p:sldId id="705" r:id="rId40"/>
  </p:sldIdLst>
  <p:sldSz cx="9144000" cy="6858000" type="screen4x3"/>
  <p:notesSz cx="6794500" cy="99314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009900"/>
    <a:srgbClr val="FF0000"/>
    <a:srgbClr val="0066CC"/>
    <a:srgbClr val="FF9933"/>
    <a:srgbClr val="003366"/>
    <a:srgbClr val="333399"/>
    <a:srgbClr val="003399"/>
    <a:srgbClr val="2D2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21907" autoAdjust="0"/>
    <p:restoredTop sz="86410" autoAdjust="0"/>
  </p:normalViewPr>
  <p:slideViewPr>
    <p:cSldViewPr snapToObjects="1">
      <p:cViewPr varScale="1">
        <p:scale>
          <a:sx n="88" d="100"/>
          <a:sy n="88" d="100"/>
        </p:scale>
        <p:origin x="749" y="62"/>
      </p:cViewPr>
      <p:guideLst>
        <p:guide orient="horz" pos="2160"/>
        <p:guide pos="2880"/>
      </p:guideLst>
    </p:cSldViewPr>
  </p:slideViewPr>
  <p:outlineViewPr>
    <p:cViewPr>
      <p:scale>
        <a:sx n="33" d="100"/>
        <a:sy n="33" d="100"/>
      </p:scale>
      <p:origin x="0" y="184"/>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83" d="100"/>
          <a:sy n="83" d="100"/>
        </p:scale>
        <p:origin x="-3846" y="-78"/>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Arbeitsblatt.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Arbeitsblatt1.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de-DE" sz="1800"/>
              <a:t>Senior scientists</a:t>
            </a:r>
          </a:p>
          <a:p>
            <a:pPr>
              <a:defRPr sz="1800"/>
            </a:pPr>
            <a:r>
              <a:rPr lang="de-DE" sz="1800"/>
              <a:t>involved</a:t>
            </a:r>
          </a:p>
        </c:rich>
      </c:tx>
      <c:layout>
        <c:manualLayout>
          <c:xMode val="edge"/>
          <c:yMode val="edge"/>
          <c:x val="0.41476217156674799"/>
          <c:y val="0.43826908799616099"/>
        </c:manualLayout>
      </c:layout>
      <c:overlay val="0"/>
    </c:title>
    <c:autoTitleDeleted val="0"/>
    <c:plotArea>
      <c:layout>
        <c:manualLayout>
          <c:layoutTarget val="inner"/>
          <c:xMode val="edge"/>
          <c:yMode val="edge"/>
          <c:x val="0.250869860017498"/>
          <c:y val="2.09634733158355E-2"/>
          <c:w val="0.56770494313210895"/>
          <c:h val="0.946174905220181"/>
        </c:manualLayout>
      </c:layout>
      <c:doughnutChart>
        <c:varyColors val="1"/>
        <c:ser>
          <c:idx val="0"/>
          <c:order val="0"/>
          <c:dLbls>
            <c:dLbl>
              <c:idx val="0"/>
              <c:layout>
                <c:manualLayout>
                  <c:x val="-1.9933554817275701E-2"/>
                  <c:y val="-8.2475813184474597E-3"/>
                </c:manualLayout>
              </c:layout>
              <c:showLegendKey val="1"/>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9103-4AEA-8A7D-FD3E7DF6674C}"/>
                </c:ext>
              </c:extLst>
            </c:dLbl>
            <c:dLbl>
              <c:idx val="1"/>
              <c:layout>
                <c:manualLayout>
                  <c:x val="-8.8593576965669205E-3"/>
                  <c:y val="-4.15800415800416E-3"/>
                </c:manualLayout>
              </c:layout>
              <c:showLegendKey val="1"/>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9103-4AEA-8A7D-FD3E7DF6674C}"/>
                </c:ext>
              </c:extLst>
            </c:dLbl>
            <c:dLbl>
              <c:idx val="2"/>
              <c:layout>
                <c:manualLayout>
                  <c:x val="-1.10743715175138E-2"/>
                  <c:y val="4.0551999607117703E-3"/>
                </c:manualLayout>
              </c:layout>
              <c:showLegendKey val="1"/>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9103-4AEA-8A7D-FD3E7DF6674C}"/>
                </c:ext>
              </c:extLst>
            </c:dLbl>
            <c:dLbl>
              <c:idx val="3"/>
              <c:layout>
                <c:manualLayout>
                  <c:x val="-4.4296788482835001E-3"/>
                  <c:y val="2.48795979504641E-2"/>
                </c:manualLayout>
              </c:layout>
              <c:tx>
                <c:rich>
                  <a:bodyPr/>
                  <a:lstStyle/>
                  <a:p>
                    <a:r>
                      <a:rPr lang="en-US" sz="1400"/>
                      <a:t>UK</a:t>
                    </a:r>
                  </a:p>
                  <a:p>
                    <a:r>
                      <a:rPr lang="en-US" sz="1400"/>
                      <a:t>6.9%</a:t>
                    </a:r>
                    <a:endParaRPr lang="en-US"/>
                  </a:p>
                </c:rich>
              </c:tx>
              <c:showLegendKey val="1"/>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9103-4AEA-8A7D-FD3E7DF6674C}"/>
                </c:ext>
              </c:extLst>
            </c:dLbl>
            <c:dLbl>
              <c:idx val="4"/>
              <c:layout>
                <c:manualLayout>
                  <c:x val="-2.5561830235937898E-2"/>
                  <c:y val="4.0238620812837002E-2"/>
                </c:manualLayout>
              </c:layout>
              <c:showLegendKey val="1"/>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9103-4AEA-8A7D-FD3E7DF6674C}"/>
                </c:ext>
              </c:extLst>
            </c:dLbl>
            <c:dLbl>
              <c:idx val="5"/>
              <c:layout>
                <c:manualLayout>
                  <c:x val="-0.17229162076707999"/>
                  <c:y val="0.113584165436066"/>
                </c:manualLayout>
              </c:layout>
              <c:tx>
                <c:rich>
                  <a:bodyPr/>
                  <a:lstStyle/>
                  <a:p>
                    <a:fld id="{FCA3C331-F3FB-184F-8A7D-83DA681E2508}" type="CATEGORYNAME">
                      <a:rPr lang="en-US" smtClean="0">
                        <a:latin typeface="+mn-lt"/>
                      </a:rPr>
                      <a:pPr/>
                      <a:t>[RUBRIKENNAME]</a:t>
                    </a:fld>
                    <a:r>
                      <a:rPr lang="en-US" baseline="0" dirty="0" smtClean="0">
                        <a:latin typeface="+mn-lt"/>
                      </a:rPr>
                      <a:t> </a:t>
                    </a:r>
                    <a:fld id="{DD62A26C-6F02-CE4D-A70F-06971F1079F6}" type="VALUE">
                      <a:rPr lang="en-US" sz="1400" baseline="0" smtClean="0">
                        <a:latin typeface="+mn-lt"/>
                      </a:rPr>
                      <a:pPr/>
                      <a:t>[WERT]</a:t>
                    </a:fld>
                    <a:endParaRPr lang="en-US" baseline="0" dirty="0" smtClean="0">
                      <a:latin typeface="+mn-lt"/>
                    </a:endParaRPr>
                  </a:p>
                </c:rich>
              </c:tx>
              <c:showLegendKey val="1"/>
              <c:showVal val="1"/>
              <c:showCatName val="1"/>
              <c:showSerName val="0"/>
              <c:showPercent val="0"/>
              <c:showBubbleSize val="0"/>
              <c:separator>
</c:separator>
              <c:extLst>
                <c:ext xmlns:c15="http://schemas.microsoft.com/office/drawing/2012/chart" uri="{CE6537A1-D6FC-4f65-9D91-7224C49458BB}">
                  <c15:layout>
                    <c:manualLayout>
                      <c:w val="0.16159006305541701"/>
                      <c:h val="6.0232766249570399E-2"/>
                    </c:manualLayout>
                  </c15:layout>
                  <c15:dlblFieldTable/>
                  <c15:showDataLabelsRange val="0"/>
                </c:ext>
                <c:ext xmlns:c16="http://schemas.microsoft.com/office/drawing/2014/chart" uri="{C3380CC4-5D6E-409C-BE32-E72D297353CC}">
                  <c16:uniqueId val="{00000005-9103-4AEA-8A7D-FD3E7DF6674C}"/>
                </c:ext>
              </c:extLst>
            </c:dLbl>
            <c:dLbl>
              <c:idx val="6"/>
              <c:layout>
                <c:manualLayout>
                  <c:x val="-0.18812132343348401"/>
                  <c:y val="9.1199707362045607E-2"/>
                </c:manualLayout>
              </c:layout>
              <c:tx>
                <c:rich>
                  <a:bodyPr/>
                  <a:lstStyle/>
                  <a:p>
                    <a:fld id="{14B9575E-76B2-F144-9D86-052452D41930}" type="CATEGORYNAME">
                      <a:rPr lang="en-US" smtClean="0">
                        <a:latin typeface="+mn-lt"/>
                      </a:rPr>
                      <a:pPr/>
                      <a:t>[RUBRIKENNAME]</a:t>
                    </a:fld>
                    <a:r>
                      <a:rPr lang="en-US" baseline="0" dirty="0" smtClean="0"/>
                      <a:t> </a:t>
                    </a:r>
                    <a:fld id="{09B9F5B5-748B-A24A-8585-D4BA05764FAA}" type="VALUE">
                      <a:rPr lang="en-US" baseline="0" smtClean="0"/>
                      <a:pPr/>
                      <a:t>[WERT]</a:t>
                    </a:fld>
                    <a:endParaRPr lang="en-US" baseline="0" dirty="0" smtClean="0"/>
                  </a:p>
                </c:rich>
              </c:tx>
              <c:showLegendKey val="1"/>
              <c:showVal val="1"/>
              <c:showCatName val="1"/>
              <c:showSerName val="0"/>
              <c:showPercent val="0"/>
              <c:showBubbleSize val="0"/>
              <c:separator>
</c:separator>
              <c:extLst>
                <c:ext xmlns:c15="http://schemas.microsoft.com/office/drawing/2012/chart" uri="{CE6537A1-D6FC-4f65-9D91-7224C49458BB}">
                  <c15:layout>
                    <c:manualLayout>
                      <c:w val="0.13021751887949401"/>
                      <c:h val="6.3096901591917998E-2"/>
                    </c:manualLayout>
                  </c15:layout>
                  <c15:dlblFieldTable/>
                  <c15:showDataLabelsRange val="0"/>
                </c:ext>
                <c:ext xmlns:c16="http://schemas.microsoft.com/office/drawing/2014/chart" uri="{C3380CC4-5D6E-409C-BE32-E72D297353CC}">
                  <c16:uniqueId val="{00000006-9103-4AEA-8A7D-FD3E7DF6674C}"/>
                </c:ext>
              </c:extLst>
            </c:dLbl>
            <c:dLbl>
              <c:idx val="7"/>
              <c:layout>
                <c:manualLayout>
                  <c:x val="-0.18641768003432399"/>
                  <c:y val="4.29604514779389E-2"/>
                </c:manualLayout>
              </c:layout>
              <c:tx>
                <c:rich>
                  <a:bodyPr/>
                  <a:lstStyle/>
                  <a:p>
                    <a:fld id="{92DA1C17-7E6B-EC49-8D2C-5A36BF30B9C6}" type="CATEGORYNAME">
                      <a:rPr lang="en-US" sz="1400" smtClean="0">
                        <a:latin typeface="+mn-lt"/>
                      </a:rPr>
                      <a:pPr/>
                      <a:t>[RUBRIKENNAME]</a:t>
                    </a:fld>
                    <a:r>
                      <a:rPr lang="en-US" sz="1400" baseline="0" dirty="0" smtClean="0">
                        <a:latin typeface="+mn-lt"/>
                      </a:rPr>
                      <a:t> </a:t>
                    </a:r>
                    <a:fld id="{D154664A-D103-524F-9DAB-4C680DDF1806}" type="VALUE">
                      <a:rPr lang="en-US" sz="1400" baseline="0" smtClean="0">
                        <a:latin typeface="+mn-lt"/>
                      </a:rPr>
                      <a:pPr/>
                      <a:t>[WERT]</a:t>
                    </a:fld>
                    <a:endParaRPr lang="en-US" sz="1400" baseline="0" dirty="0" smtClean="0">
                      <a:latin typeface="+mn-lt"/>
                    </a:endParaRPr>
                  </a:p>
                </c:rich>
              </c:tx>
              <c:showLegendKey val="1"/>
              <c:showVal val="1"/>
              <c:showCatName val="1"/>
              <c:showSerName val="0"/>
              <c:showPercent val="0"/>
              <c:showBubbleSize val="0"/>
              <c:separator>
</c:separator>
              <c:extLst>
                <c:ext xmlns:c15="http://schemas.microsoft.com/office/drawing/2012/chart" uri="{CE6537A1-D6FC-4f65-9D91-7224C49458BB}">
                  <c15:layout>
                    <c:manualLayout>
                      <c:w val="0.143393987433382"/>
                      <c:h val="4.5912089537832303E-2"/>
                    </c:manualLayout>
                  </c15:layout>
                  <c15:dlblFieldTable/>
                  <c15:showDataLabelsRange val="0"/>
                </c:ext>
                <c:ext xmlns:c16="http://schemas.microsoft.com/office/drawing/2014/chart" uri="{C3380CC4-5D6E-409C-BE32-E72D297353CC}">
                  <c16:uniqueId val="{00000007-9103-4AEA-8A7D-FD3E7DF6674C}"/>
                </c:ext>
              </c:extLst>
            </c:dLbl>
            <c:dLbl>
              <c:idx val="8"/>
              <c:layout>
                <c:manualLayout>
                  <c:x val="-0.19349556994047101"/>
                  <c:y val="1.2335853471738E-2"/>
                </c:manualLayout>
              </c:layout>
              <c:tx>
                <c:rich>
                  <a:bodyPr/>
                  <a:lstStyle/>
                  <a:p>
                    <a:fld id="{B314945E-ADA1-E042-8B89-3DDA7A43AC04}" type="CATEGORYNAME">
                      <a:rPr lang="en-US" smtClean="0"/>
                      <a:pPr/>
                      <a:t>[RUBRIKENNAME]</a:t>
                    </a:fld>
                    <a:r>
                      <a:rPr lang="en-US" baseline="0" dirty="0" smtClean="0"/>
                      <a:t> </a:t>
                    </a:r>
                    <a:fld id="{E8479696-F826-A746-B1FF-B4096D48919E}" type="VALUE">
                      <a:rPr lang="en-US" baseline="0" smtClean="0"/>
                      <a:pPr/>
                      <a:t>[WERT]</a:t>
                    </a:fld>
                    <a:endParaRPr lang="en-US" baseline="0" dirty="0" smtClean="0"/>
                  </a:p>
                </c:rich>
              </c:tx>
              <c:showLegendKey val="1"/>
              <c:showVal val="1"/>
              <c:showCatName val="1"/>
              <c:showSerName val="0"/>
              <c:showPercent val="0"/>
              <c:showBubbleSize val="0"/>
              <c:separator>
</c:separator>
              <c:extLst>
                <c:ext xmlns:c15="http://schemas.microsoft.com/office/drawing/2012/chart" uri="{CE6537A1-D6FC-4f65-9D91-7224C49458BB}">
                  <c15:layout>
                    <c:manualLayout>
                      <c:w val="0.16747241508840299"/>
                      <c:h val="5.2069980523879698E-2"/>
                    </c:manualLayout>
                  </c15:layout>
                  <c15:dlblFieldTable/>
                  <c15:showDataLabelsRange val="0"/>
                </c:ext>
                <c:ext xmlns:c16="http://schemas.microsoft.com/office/drawing/2014/chart" uri="{C3380CC4-5D6E-409C-BE32-E72D297353CC}">
                  <c16:uniqueId val="{00000008-9103-4AEA-8A7D-FD3E7DF6674C}"/>
                </c:ext>
              </c:extLst>
            </c:dLbl>
            <c:dLbl>
              <c:idx val="9"/>
              <c:layout>
                <c:manualLayout>
                  <c:x val="-0.15547519600506499"/>
                  <c:y val="-1.4009906750970001E-2"/>
                </c:manualLayout>
              </c:layout>
              <c:tx>
                <c:rich>
                  <a:bodyPr/>
                  <a:lstStyle/>
                  <a:p>
                    <a:r>
                      <a:rPr lang="en-US" sz="1400" dirty="0"/>
                      <a:t> </a:t>
                    </a:r>
                    <a:r>
                      <a:rPr lang="en-US" sz="1400" dirty="0" err="1"/>
                      <a:t>Italy</a:t>
                    </a:r>
                    <a:r>
                      <a:rPr lang="en-US" sz="1400" baseline="0" dirty="0"/>
                      <a:t> </a:t>
                    </a:r>
                    <a:r>
                      <a:rPr lang="en-US" sz="1400" dirty="0"/>
                      <a:t>3.2%</a:t>
                    </a:r>
                    <a:endParaRPr lang="en-US" dirty="0"/>
                  </a:p>
                </c:rich>
              </c:tx>
              <c:showLegendKey val="1"/>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9103-4AEA-8A7D-FD3E7DF6674C}"/>
                </c:ext>
              </c:extLst>
            </c:dLbl>
            <c:dLbl>
              <c:idx val="10"/>
              <c:layout>
                <c:manualLayout>
                  <c:x val="-0.16288186461604701"/>
                  <c:y val="-2.88664248464417E-2"/>
                </c:manualLayout>
              </c:layout>
              <c:tx>
                <c:rich>
                  <a:bodyPr/>
                  <a:lstStyle/>
                  <a:p>
                    <a:r>
                      <a:rPr lang="en-US" sz="1400"/>
                      <a:t> Turkey 2.8%</a:t>
                    </a:r>
                    <a:endParaRPr lang="en-US"/>
                  </a:p>
                </c:rich>
              </c:tx>
              <c:showLegendKey val="1"/>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A-9103-4AEA-8A7D-FD3E7DF6674C}"/>
                </c:ext>
              </c:extLst>
            </c:dLbl>
            <c:dLbl>
              <c:idx val="11"/>
              <c:layout>
                <c:manualLayout>
                  <c:x val="-0.16168327796234799"/>
                  <c:y val="-5.4054054054054099E-2"/>
                </c:manualLayout>
              </c:layout>
              <c:tx>
                <c:rich>
                  <a:bodyPr/>
                  <a:lstStyle/>
                  <a:p>
                    <a:r>
                      <a:rPr lang="en-US" sz="1400"/>
                      <a:t> Finland 2.2%</a:t>
                    </a:r>
                    <a:endParaRPr lang="en-US"/>
                  </a:p>
                </c:rich>
              </c:tx>
              <c:showLegendKey val="1"/>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9103-4AEA-8A7D-FD3E7DF6674C}"/>
                </c:ext>
              </c:extLst>
            </c:dLbl>
            <c:dLbl>
              <c:idx val="12"/>
              <c:layout>
                <c:manualLayout>
                  <c:x val="-0.15282392026578101"/>
                  <c:y val="-8.6152209144335107E-2"/>
                </c:manualLayout>
              </c:layout>
              <c:tx>
                <c:rich>
                  <a:bodyPr/>
                  <a:lstStyle/>
                  <a:p>
                    <a:r>
                      <a:rPr lang="en-US" sz="1400"/>
                      <a:t> Poland 1.9%</a:t>
                    </a:r>
                    <a:endParaRPr lang="en-US"/>
                  </a:p>
                </c:rich>
              </c:tx>
              <c:showLegendKey val="1"/>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C-9103-4AEA-8A7D-FD3E7DF6674C}"/>
                </c:ext>
              </c:extLst>
            </c:dLbl>
            <c:dLbl>
              <c:idx val="13"/>
              <c:layout>
                <c:manualLayout>
                  <c:x val="-0.150791546890297"/>
                  <c:y val="-0.11383629955518"/>
                </c:manualLayout>
              </c:layout>
              <c:tx>
                <c:rich>
                  <a:bodyPr/>
                  <a:lstStyle/>
                  <a:p>
                    <a:r>
                      <a:rPr lang="en-US" sz="1400"/>
                      <a:t> Brazil 1.6%</a:t>
                    </a:r>
                    <a:endParaRPr lang="en-US"/>
                  </a:p>
                </c:rich>
              </c:tx>
              <c:showLegendKey val="1"/>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9103-4AEA-8A7D-FD3E7DF6674C}"/>
                </c:ext>
              </c:extLst>
            </c:dLbl>
            <c:dLbl>
              <c:idx val="14"/>
              <c:layout>
                <c:manualLayout>
                  <c:x val="-0.13510520487264699"/>
                  <c:y val="-0.14968814968815"/>
                </c:manualLayout>
              </c:layout>
              <c:tx>
                <c:rich>
                  <a:bodyPr/>
                  <a:lstStyle/>
                  <a:p>
                    <a:r>
                      <a:rPr lang="en-US" sz="1400"/>
                      <a:t> Romania 1.6%</a:t>
                    </a:r>
                    <a:endParaRPr lang="en-US"/>
                  </a:p>
                </c:rich>
              </c:tx>
              <c:showLegendKey val="1"/>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E-9103-4AEA-8A7D-FD3E7DF6674C}"/>
                </c:ext>
              </c:extLst>
            </c:dLbl>
            <c:dLbl>
              <c:idx val="15"/>
              <c:layout>
                <c:manualLayout>
                  <c:x val="-8.8593576965670003E-3"/>
                  <c:y val="-8.3160083160083199E-3"/>
                </c:manualLayout>
              </c:layout>
              <c:showLegendKey val="1"/>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9103-4AEA-8A7D-FD3E7DF6674C}"/>
                </c:ext>
              </c:extLst>
            </c:dLbl>
            <c:spPr>
              <a:noFill/>
              <a:ln>
                <a:noFill/>
              </a:ln>
              <a:effectLst/>
            </c:spPr>
            <c:txPr>
              <a:bodyPr/>
              <a:lstStyle/>
              <a:p>
                <a:pPr>
                  <a:defRPr sz="1400"/>
                </a:pPr>
                <a:endParaRPr lang="de-DE"/>
              </a:p>
            </c:txPr>
            <c:showLegendKey val="1"/>
            <c:showVal val="1"/>
            <c:showCatName val="1"/>
            <c:showSerName val="0"/>
            <c:showPercent val="0"/>
            <c:showBubbleSize val="0"/>
            <c:separator>
</c:separator>
            <c:showLeaderLines val="0"/>
            <c:extLst>
              <c:ext xmlns:c15="http://schemas.microsoft.com/office/drawing/2012/chart" uri="{CE6537A1-D6FC-4f65-9D91-7224C49458BB}"/>
            </c:extLst>
          </c:dLbls>
          <c:cat>
            <c:strRef>
              <c:f>SeniorScientists!$K$3:$K$18</c:f>
              <c:strCache>
                <c:ptCount val="16"/>
                <c:pt idx="0">
                  <c:v> Germany</c:v>
                </c:pt>
                <c:pt idx="1">
                  <c:v> France</c:v>
                </c:pt>
                <c:pt idx="2">
                  <c:v> Spain</c:v>
                </c:pt>
                <c:pt idx="3">
                  <c:v> United Kingdom</c:v>
                </c:pt>
                <c:pt idx="4">
                  <c:v> Russia</c:v>
                </c:pt>
                <c:pt idx="5">
                  <c:v> India</c:v>
                </c:pt>
                <c:pt idx="6">
                  <c:v> USA</c:v>
                </c:pt>
                <c:pt idx="7">
                  <c:v> Japan</c:v>
                </c:pt>
                <c:pt idx="8">
                  <c:v> Sweden</c:v>
                </c:pt>
                <c:pt idx="9">
                  <c:v> Italy</c:v>
                </c:pt>
                <c:pt idx="10">
                  <c:v> Turkey</c:v>
                </c:pt>
                <c:pt idx="11">
                  <c:v> Finland</c:v>
                </c:pt>
                <c:pt idx="12">
                  <c:v> Poland</c:v>
                </c:pt>
                <c:pt idx="13">
                  <c:v> Brazil</c:v>
                </c:pt>
                <c:pt idx="14">
                  <c:v> Romania</c:v>
                </c:pt>
                <c:pt idx="15">
                  <c:v> Others</c:v>
                </c:pt>
              </c:strCache>
            </c:strRef>
          </c:cat>
          <c:val>
            <c:numRef>
              <c:f>SeniorScientists!$M$3:$M$18</c:f>
              <c:numCache>
                <c:formatCode>0.0%</c:formatCode>
                <c:ptCount val="16"/>
                <c:pt idx="0">
                  <c:v>0.29093567251461999</c:v>
                </c:pt>
                <c:pt idx="1">
                  <c:v>7.4561403508771898E-2</c:v>
                </c:pt>
                <c:pt idx="2">
                  <c:v>7.30994152046784E-2</c:v>
                </c:pt>
                <c:pt idx="3">
                  <c:v>6.8713450292397699E-2</c:v>
                </c:pt>
                <c:pt idx="4">
                  <c:v>6.5789473684210495E-2</c:v>
                </c:pt>
                <c:pt idx="5">
                  <c:v>4.9707602339181298E-2</c:v>
                </c:pt>
                <c:pt idx="6">
                  <c:v>4.2397660818713503E-2</c:v>
                </c:pt>
                <c:pt idx="7">
                  <c:v>4.0935672514619902E-2</c:v>
                </c:pt>
                <c:pt idx="8">
                  <c:v>3.8011695906432698E-2</c:v>
                </c:pt>
                <c:pt idx="9">
                  <c:v>3.2163742690058499E-2</c:v>
                </c:pt>
                <c:pt idx="10">
                  <c:v>2.7777777777777801E-2</c:v>
                </c:pt>
                <c:pt idx="11">
                  <c:v>2.1929824561403501E-2</c:v>
                </c:pt>
                <c:pt idx="12">
                  <c:v>1.9005847953216401E-2</c:v>
                </c:pt>
                <c:pt idx="13">
                  <c:v>1.6081871345029201E-2</c:v>
                </c:pt>
                <c:pt idx="14">
                  <c:v>1.6081871345029201E-2</c:v>
                </c:pt>
                <c:pt idx="15">
                  <c:v>0.12280701754386</c:v>
                </c:pt>
              </c:numCache>
            </c:numRef>
          </c:val>
          <c:extLst>
            <c:ext xmlns:c16="http://schemas.microsoft.com/office/drawing/2014/chart" uri="{C3380CC4-5D6E-409C-BE32-E72D297353CC}">
              <c16:uniqueId val="{00000010-9103-4AEA-8A7D-FD3E7DF6674C}"/>
            </c:ext>
          </c:extLst>
        </c:ser>
        <c:dLbls>
          <c:showLegendKey val="0"/>
          <c:showVal val="0"/>
          <c:showCatName val="0"/>
          <c:showSerName val="0"/>
          <c:showPercent val="0"/>
          <c:showBubbleSize val="0"/>
          <c:showLeaderLines val="0"/>
        </c:dLbls>
        <c:firstSliceAng val="0"/>
        <c:holeSize val="50"/>
      </c:doughnutChart>
    </c:plotArea>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605632495082799"/>
          <c:y val="3.3449348539817403E-2"/>
          <c:w val="0.55598396345718204"/>
          <c:h val="0.65666099360607499"/>
        </c:manualLayout>
      </c:layout>
      <c:pieChart>
        <c:varyColors val="1"/>
        <c:ser>
          <c:idx val="0"/>
          <c:order val="0"/>
          <c:tx>
            <c:strRef>
              <c:f>Tabelle1!$B$1</c:f>
              <c:strCache>
                <c:ptCount val="1"/>
                <c:pt idx="0">
                  <c:v>Spalte1</c:v>
                </c:pt>
              </c:strCache>
            </c:strRef>
          </c:tx>
          <c:spP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scene3d>
              <a:camera prst="orthographicFront"/>
              <a:lightRig rig="threePt" dir="t"/>
            </a:scene3d>
            <a:sp3d>
              <a:bevelT w="190500" h="38100"/>
            </a:sp3d>
          </c:spPr>
          <c:dPt>
            <c:idx val="0"/>
            <c:bubble3D val="0"/>
            <c:spPr>
              <a:solidFill>
                <a:srgbClr val="92D050"/>
              </a:solidFill>
              <a:scene3d>
                <a:camera prst="orthographicFront"/>
                <a:lightRig rig="threePt" dir="t"/>
              </a:scene3d>
              <a:sp3d>
                <a:bevelT w="190500" h="38100"/>
              </a:sp3d>
            </c:spPr>
            <c:extLst>
              <c:ext xmlns:c16="http://schemas.microsoft.com/office/drawing/2014/chart" uri="{C3380CC4-5D6E-409C-BE32-E72D297353CC}">
                <c16:uniqueId val="{00000001-46A7-485C-AF71-40984A544435}"/>
              </c:ext>
            </c:extLst>
          </c:dPt>
          <c:dPt>
            <c:idx val="1"/>
            <c:bubble3D val="0"/>
            <c:spPr>
              <a:solidFill>
                <a:srgbClr val="148A17"/>
              </a:solidFill>
              <a:scene3d>
                <a:camera prst="orthographicFront"/>
                <a:lightRig rig="threePt" dir="t"/>
              </a:scene3d>
              <a:sp3d>
                <a:bevelT w="190500" h="38100"/>
              </a:sp3d>
            </c:spPr>
            <c:extLst>
              <c:ext xmlns:c16="http://schemas.microsoft.com/office/drawing/2014/chart" uri="{C3380CC4-5D6E-409C-BE32-E72D297353CC}">
                <c16:uniqueId val="{00000003-46A7-485C-AF71-40984A544435}"/>
              </c:ext>
            </c:extLst>
          </c:dPt>
          <c:dPt>
            <c:idx val="2"/>
            <c:bubble3D val="0"/>
            <c:spPr>
              <a:solidFill>
                <a:srgbClr val="FFC000"/>
              </a:solidFill>
              <a:scene3d>
                <a:camera prst="orthographicFront"/>
                <a:lightRig rig="threePt" dir="t"/>
              </a:scene3d>
              <a:sp3d>
                <a:bevelT w="190500" h="38100"/>
              </a:sp3d>
            </c:spPr>
            <c:extLst>
              <c:ext xmlns:c16="http://schemas.microsoft.com/office/drawing/2014/chart" uri="{C3380CC4-5D6E-409C-BE32-E72D297353CC}">
                <c16:uniqueId val="{00000005-46A7-485C-AF71-40984A544435}"/>
              </c:ext>
            </c:extLst>
          </c:dPt>
          <c:dPt>
            <c:idx val="3"/>
            <c:bubble3D val="0"/>
            <c:spPr>
              <a:solidFill>
                <a:srgbClr val="FF6600"/>
              </a:solidFill>
              <a:scene3d>
                <a:camera prst="orthographicFront"/>
                <a:lightRig rig="threePt" dir="t"/>
              </a:scene3d>
              <a:sp3d>
                <a:bevelT w="190500" h="38100"/>
              </a:sp3d>
            </c:spPr>
            <c:extLst>
              <c:ext xmlns:c16="http://schemas.microsoft.com/office/drawing/2014/chart" uri="{C3380CC4-5D6E-409C-BE32-E72D297353CC}">
                <c16:uniqueId val="{00000007-46A7-485C-AF71-40984A544435}"/>
              </c:ext>
            </c:extLst>
          </c:dPt>
          <c:dPt>
            <c:idx val="4"/>
            <c:bubble3D val="0"/>
            <c:spPr>
              <a:solidFill>
                <a:srgbClr val="C00000"/>
              </a:solidFill>
              <a:scene3d>
                <a:camera prst="orthographicFront"/>
                <a:lightRig rig="threePt" dir="t"/>
              </a:scene3d>
              <a:sp3d>
                <a:bevelT w="190500" h="38100"/>
              </a:sp3d>
            </c:spPr>
            <c:extLst>
              <c:ext xmlns:c16="http://schemas.microsoft.com/office/drawing/2014/chart" uri="{C3380CC4-5D6E-409C-BE32-E72D297353CC}">
                <c16:uniqueId val="{00000009-46A7-485C-AF71-40984A544435}"/>
              </c:ext>
            </c:extLst>
          </c:dPt>
          <c:dLbls>
            <c:dLbl>
              <c:idx val="0"/>
              <c:layout>
                <c:manualLayout>
                  <c:x val="-2.51489336339644E-2"/>
                  <c:y val="-0.15725293211590999"/>
                </c:manualLayout>
              </c:layout>
              <c:spPr/>
              <c:txPr>
                <a:bodyPr/>
                <a:lstStyle/>
                <a:p>
                  <a:pPr>
                    <a:defRPr sz="2400">
                      <a:solidFill>
                        <a:schemeClr val="tx1"/>
                      </a:solidFill>
                    </a:defRPr>
                  </a:pPr>
                  <a:endParaRPr lang="de-DE"/>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6A7-485C-AF71-40984A544435}"/>
                </c:ext>
              </c:extLst>
            </c:dLbl>
            <c:dLbl>
              <c:idx val="1"/>
              <c:layout>
                <c:manualLayout>
                  <c:x val="0.18083723955112899"/>
                  <c:y val="8.278281151202679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6A7-485C-AF71-40984A544435}"/>
                </c:ext>
              </c:extLst>
            </c:dLbl>
            <c:dLbl>
              <c:idx val="2"/>
              <c:layout>
                <c:manualLayout>
                  <c:x val="-0.108101308523833"/>
                  <c:y val="0.12582929743060101"/>
                </c:manualLayout>
              </c:layout>
              <c:spPr/>
              <c:txPr>
                <a:bodyPr/>
                <a:lstStyle/>
                <a:p>
                  <a:pPr>
                    <a:defRPr sz="2400">
                      <a:solidFill>
                        <a:schemeClr val="tx1"/>
                      </a:solidFill>
                    </a:defRPr>
                  </a:pPr>
                  <a:endParaRPr lang="de-DE"/>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6A7-485C-AF71-40984A544435}"/>
                </c:ext>
              </c:extLst>
            </c:dLbl>
            <c:dLbl>
              <c:idx val="3"/>
              <c:layout>
                <c:manualLayout>
                  <c:x val="-0.16613443984613799"/>
                  <c:y val="3.913265467074299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6A7-485C-AF71-40984A544435}"/>
                </c:ext>
              </c:extLst>
            </c:dLbl>
            <c:dLbl>
              <c:idx val="4"/>
              <c:layout>
                <c:manualLayout>
                  <c:x val="9.4707924651927303E-2"/>
                  <c:y val="9.527936539287129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6A7-485C-AF71-40984A544435}"/>
                </c:ext>
              </c:extLst>
            </c:dLbl>
            <c:spPr>
              <a:noFill/>
              <a:ln>
                <a:noFill/>
              </a:ln>
              <a:effectLst/>
            </c:spPr>
            <c:txPr>
              <a:bodyPr/>
              <a:lstStyle/>
              <a:p>
                <a:pPr>
                  <a:defRPr sz="2400">
                    <a:solidFill>
                      <a:schemeClr val="bg1"/>
                    </a:solidFill>
                  </a:defRPr>
                </a:pPr>
                <a:endParaRPr lang="de-DE"/>
              </a:p>
            </c:txPr>
            <c:showLegendKey val="0"/>
            <c:showVal val="0"/>
            <c:showCatName val="0"/>
            <c:showSerName val="0"/>
            <c:showPercent val="1"/>
            <c:showBubbleSize val="0"/>
            <c:showLeaderLines val="1"/>
            <c:extLst>
              <c:ext xmlns:c15="http://schemas.microsoft.com/office/drawing/2012/chart" uri="{CE6537A1-D6FC-4f65-9D91-7224C49458BB}"/>
            </c:extLst>
          </c:dLbls>
          <c:cat>
            <c:strRef>
              <c:f>Tabelle1!$A$2:$A$5</c:f>
              <c:strCache>
                <c:ptCount val="4"/>
                <c:pt idx="0">
                  <c:v>secured/expected FAIR</c:v>
                </c:pt>
                <c:pt idx="1">
                  <c:v>secured external</c:v>
                </c:pt>
                <c:pt idx="2">
                  <c:v>EoI</c:v>
                </c:pt>
                <c:pt idx="3">
                  <c:v>to be assigned</c:v>
                </c:pt>
              </c:strCache>
            </c:strRef>
          </c:cat>
          <c:val>
            <c:numRef>
              <c:f>Tabelle1!$B$2:$B$5</c:f>
              <c:numCache>
                <c:formatCode>0.000</c:formatCode>
                <c:ptCount val="4"/>
                <c:pt idx="0">
                  <c:v>0.47917513505903098</c:v>
                </c:pt>
                <c:pt idx="1">
                  <c:v>0.22308640825864101</c:v>
                </c:pt>
                <c:pt idx="2">
                  <c:v>0.19844991518360999</c:v>
                </c:pt>
                <c:pt idx="3">
                  <c:v>9.9288541498718103E-2</c:v>
                </c:pt>
              </c:numCache>
            </c:numRef>
          </c:val>
          <c:extLst>
            <c:ext xmlns:c16="http://schemas.microsoft.com/office/drawing/2014/chart" uri="{C3380CC4-5D6E-409C-BE32-E72D297353CC}">
              <c16:uniqueId val="{0000000A-46A7-485C-AF71-40984A544435}"/>
            </c:ext>
          </c:extLst>
        </c:ser>
        <c:dLbls>
          <c:showLegendKey val="0"/>
          <c:showVal val="0"/>
          <c:showCatName val="0"/>
          <c:showSerName val="0"/>
          <c:showPercent val="0"/>
          <c:showBubbleSize val="0"/>
          <c:showLeaderLines val="1"/>
        </c:dLbls>
        <c:firstSliceAng val="90"/>
      </c:pieChart>
    </c:plotArea>
    <c:legend>
      <c:legendPos val="b"/>
      <c:layout>
        <c:manualLayout>
          <c:xMode val="edge"/>
          <c:yMode val="edge"/>
          <c:x val="0"/>
          <c:y val="0.65415313936311603"/>
          <c:w val="0.82933196884324201"/>
          <c:h val="0.234799528447456"/>
        </c:manualLayout>
      </c:layout>
      <c:overlay val="0"/>
      <c:txPr>
        <a:bodyPr/>
        <a:lstStyle/>
        <a:p>
          <a:pPr>
            <a:defRPr sz="2000"/>
          </a:pPr>
          <a:endParaRPr lang="de-DE"/>
        </a:p>
      </c:txPr>
    </c:legend>
    <c:plotVisOnly val="1"/>
    <c:dispBlanksAs val="gap"/>
    <c:showDLblsOverMax val="0"/>
  </c:chart>
  <c:txPr>
    <a:bodyPr/>
    <a:lstStyle/>
    <a:p>
      <a:pPr>
        <a:defRPr sz="1800"/>
      </a:pPr>
      <a:endParaRPr lang="de-D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605632495082799"/>
          <c:y val="3.3449348539817403E-2"/>
          <c:w val="0.55598396345718204"/>
          <c:h val="0.65666099360607499"/>
        </c:manualLayout>
      </c:layout>
      <c:pieChart>
        <c:varyColors val="1"/>
        <c:ser>
          <c:idx val="0"/>
          <c:order val="0"/>
          <c:tx>
            <c:strRef>
              <c:f>Tabelle1!$B$1</c:f>
              <c:strCache>
                <c:ptCount val="1"/>
                <c:pt idx="0">
                  <c:v>Spalte1</c:v>
                </c:pt>
              </c:strCache>
            </c:strRef>
          </c:tx>
          <c:spP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scene3d>
              <a:camera prst="orthographicFront"/>
              <a:lightRig rig="threePt" dir="t"/>
            </a:scene3d>
            <a:sp3d>
              <a:bevelT w="190500" h="38100"/>
            </a:sp3d>
          </c:spPr>
          <c:dPt>
            <c:idx val="0"/>
            <c:bubble3D val="0"/>
            <c:spPr>
              <a:solidFill>
                <a:srgbClr val="92D050"/>
              </a:solidFill>
              <a:scene3d>
                <a:camera prst="orthographicFront"/>
                <a:lightRig rig="threePt" dir="t"/>
              </a:scene3d>
              <a:sp3d>
                <a:bevelT w="190500" h="38100"/>
              </a:sp3d>
            </c:spPr>
            <c:extLst>
              <c:ext xmlns:c16="http://schemas.microsoft.com/office/drawing/2014/chart" uri="{C3380CC4-5D6E-409C-BE32-E72D297353CC}">
                <c16:uniqueId val="{00000001-4EF4-4A83-8511-AFB740BBD3AC}"/>
              </c:ext>
            </c:extLst>
          </c:dPt>
          <c:dPt>
            <c:idx val="1"/>
            <c:bubble3D val="0"/>
            <c:spPr>
              <a:solidFill>
                <a:srgbClr val="148A17"/>
              </a:solidFill>
              <a:scene3d>
                <a:camera prst="orthographicFront"/>
                <a:lightRig rig="threePt" dir="t"/>
              </a:scene3d>
              <a:sp3d>
                <a:bevelT w="190500" h="38100"/>
              </a:sp3d>
            </c:spPr>
            <c:extLst>
              <c:ext xmlns:c16="http://schemas.microsoft.com/office/drawing/2014/chart" uri="{C3380CC4-5D6E-409C-BE32-E72D297353CC}">
                <c16:uniqueId val="{00000003-4EF4-4A83-8511-AFB740BBD3AC}"/>
              </c:ext>
            </c:extLst>
          </c:dPt>
          <c:dPt>
            <c:idx val="2"/>
            <c:bubble3D val="0"/>
            <c:spPr>
              <a:solidFill>
                <a:srgbClr val="FFC000"/>
              </a:solidFill>
              <a:scene3d>
                <a:camera prst="orthographicFront"/>
                <a:lightRig rig="threePt" dir="t"/>
              </a:scene3d>
              <a:sp3d>
                <a:bevelT w="190500" h="38100"/>
              </a:sp3d>
            </c:spPr>
            <c:extLst>
              <c:ext xmlns:c16="http://schemas.microsoft.com/office/drawing/2014/chart" uri="{C3380CC4-5D6E-409C-BE32-E72D297353CC}">
                <c16:uniqueId val="{00000005-4EF4-4A83-8511-AFB740BBD3AC}"/>
              </c:ext>
            </c:extLst>
          </c:dPt>
          <c:dPt>
            <c:idx val="3"/>
            <c:bubble3D val="0"/>
            <c:spPr>
              <a:solidFill>
                <a:srgbClr val="FF6600"/>
              </a:solidFill>
              <a:scene3d>
                <a:camera prst="orthographicFront"/>
                <a:lightRig rig="threePt" dir="t"/>
              </a:scene3d>
              <a:sp3d>
                <a:bevelT w="190500" h="38100"/>
              </a:sp3d>
            </c:spPr>
            <c:extLst>
              <c:ext xmlns:c16="http://schemas.microsoft.com/office/drawing/2014/chart" uri="{C3380CC4-5D6E-409C-BE32-E72D297353CC}">
                <c16:uniqueId val="{00000007-4EF4-4A83-8511-AFB740BBD3AC}"/>
              </c:ext>
            </c:extLst>
          </c:dPt>
          <c:dPt>
            <c:idx val="4"/>
            <c:bubble3D val="0"/>
            <c:spPr>
              <a:solidFill>
                <a:srgbClr val="C00000"/>
              </a:solidFill>
              <a:scene3d>
                <a:camera prst="orthographicFront"/>
                <a:lightRig rig="threePt" dir="t"/>
              </a:scene3d>
              <a:sp3d>
                <a:bevelT w="190500" h="38100"/>
              </a:sp3d>
            </c:spPr>
            <c:extLst>
              <c:ext xmlns:c16="http://schemas.microsoft.com/office/drawing/2014/chart" uri="{C3380CC4-5D6E-409C-BE32-E72D297353CC}">
                <c16:uniqueId val="{00000009-4EF4-4A83-8511-AFB740BBD3AC}"/>
              </c:ext>
            </c:extLst>
          </c:dPt>
          <c:dLbls>
            <c:dLbl>
              <c:idx val="0"/>
              <c:layout>
                <c:manualLayout>
                  <c:x val="0.15705286358437301"/>
                  <c:y val="-0.14636611021272"/>
                </c:manualLayout>
              </c:layout>
              <c:numFmt formatCode="0%" sourceLinked="0"/>
              <c:spPr/>
              <c:txPr>
                <a:bodyPr/>
                <a:lstStyle/>
                <a:p>
                  <a:pPr>
                    <a:defRPr sz="2400">
                      <a:solidFill>
                        <a:schemeClr val="tx1"/>
                      </a:solidFill>
                    </a:defRPr>
                  </a:pPr>
                  <a:endParaRPr lang="de-DE"/>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EF4-4A83-8511-AFB740BBD3AC}"/>
                </c:ext>
              </c:extLst>
            </c:dLbl>
            <c:dLbl>
              <c:idx val="1"/>
              <c:layout>
                <c:manualLayout>
                  <c:x val="-8.6557677750310494E-2"/>
                  <c:y val="0.13286263803335999"/>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EF4-4A83-8511-AFB740BBD3AC}"/>
                </c:ext>
              </c:extLst>
            </c:dLbl>
            <c:dLbl>
              <c:idx val="2"/>
              <c:layout>
                <c:manualLayout>
                  <c:x val="2.0630749600525699E-2"/>
                  <c:y val="-2.4411210825683299E-2"/>
                </c:manualLayout>
              </c:layout>
              <c:numFmt formatCode="0%" sourceLinked="0"/>
              <c:spPr/>
              <c:txPr>
                <a:bodyPr/>
                <a:lstStyle/>
                <a:p>
                  <a:pPr>
                    <a:defRPr sz="2400">
                      <a:solidFill>
                        <a:schemeClr val="tx1"/>
                      </a:solidFill>
                    </a:defRPr>
                  </a:pPr>
                  <a:endParaRPr lang="de-DE"/>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EF4-4A83-8511-AFB740BBD3AC}"/>
                </c:ext>
              </c:extLst>
            </c:dLbl>
            <c:dLbl>
              <c:idx val="3"/>
              <c:layout>
                <c:manualLayout>
                  <c:x val="4.2411165897046098E-2"/>
                  <c:y val="2.1167058255529901E-3"/>
                </c:manualLayout>
              </c:layout>
              <c:numFmt formatCode="0%" sourceLinked="0"/>
              <c:spPr/>
              <c:txPr>
                <a:bodyPr/>
                <a:lstStyle/>
                <a:p>
                  <a:pPr>
                    <a:defRPr sz="2400">
                      <a:solidFill>
                        <a:schemeClr val="tx1"/>
                      </a:solidFill>
                    </a:defRPr>
                  </a:pPr>
                  <a:endParaRPr lang="de-DE"/>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EF4-4A83-8511-AFB740BBD3AC}"/>
                </c:ext>
              </c:extLst>
            </c:dLbl>
            <c:dLbl>
              <c:idx val="4"/>
              <c:layout>
                <c:manualLayout>
                  <c:x val="9.4707924651927303E-2"/>
                  <c:y val="9.527936539287129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EF4-4A83-8511-AFB740BBD3AC}"/>
                </c:ext>
              </c:extLst>
            </c:dLbl>
            <c:numFmt formatCode="0%" sourceLinked="0"/>
            <c:spPr>
              <a:noFill/>
              <a:ln>
                <a:noFill/>
              </a:ln>
              <a:effectLst/>
            </c:spPr>
            <c:txPr>
              <a:bodyPr/>
              <a:lstStyle/>
              <a:p>
                <a:pPr>
                  <a:defRPr sz="2400">
                    <a:solidFill>
                      <a:schemeClr val="bg1"/>
                    </a:solidFill>
                  </a:defRPr>
                </a:pPr>
                <a:endParaRPr lang="de-DE"/>
              </a:p>
            </c:txPr>
            <c:showLegendKey val="0"/>
            <c:showVal val="0"/>
            <c:showCatName val="0"/>
            <c:showSerName val="0"/>
            <c:showPercent val="1"/>
            <c:showBubbleSize val="0"/>
            <c:showLeaderLines val="1"/>
            <c:extLst>
              <c:ext xmlns:c15="http://schemas.microsoft.com/office/drawing/2012/chart" uri="{CE6537A1-D6FC-4f65-9D91-7224C49458BB}"/>
            </c:extLst>
          </c:dLbls>
          <c:cat>
            <c:strRef>
              <c:f>Tabelle1!$A$2:$A$5</c:f>
              <c:strCache>
                <c:ptCount val="4"/>
                <c:pt idx="0">
                  <c:v>secured/expected FAIR</c:v>
                </c:pt>
                <c:pt idx="1">
                  <c:v>secured external</c:v>
                </c:pt>
                <c:pt idx="2">
                  <c:v>EoI</c:v>
                </c:pt>
                <c:pt idx="3">
                  <c:v>to be assigned</c:v>
                </c:pt>
              </c:strCache>
            </c:strRef>
          </c:cat>
          <c:val>
            <c:numRef>
              <c:f>Tabelle1!$B$2:$B$5</c:f>
              <c:numCache>
                <c:formatCode>0.000</c:formatCode>
                <c:ptCount val="4"/>
                <c:pt idx="0">
                  <c:v>0.65</c:v>
                </c:pt>
                <c:pt idx="1">
                  <c:v>0.27</c:v>
                </c:pt>
                <c:pt idx="2">
                  <c:v>7.0000000000000007E-2</c:v>
                </c:pt>
                <c:pt idx="3">
                  <c:v>0.01</c:v>
                </c:pt>
              </c:numCache>
            </c:numRef>
          </c:val>
          <c:extLst>
            <c:ext xmlns:c16="http://schemas.microsoft.com/office/drawing/2014/chart" uri="{C3380CC4-5D6E-409C-BE32-E72D297353CC}">
              <c16:uniqueId val="{0000000A-4EF4-4A83-8511-AFB740BBD3AC}"/>
            </c:ext>
          </c:extLst>
        </c:ser>
        <c:dLbls>
          <c:showLegendKey val="0"/>
          <c:showVal val="0"/>
          <c:showCatName val="0"/>
          <c:showSerName val="0"/>
          <c:showPercent val="0"/>
          <c:showBubbleSize val="0"/>
          <c:showLeaderLines val="1"/>
        </c:dLbls>
        <c:firstSliceAng val="90"/>
      </c:pieChart>
    </c:plotArea>
    <c:legend>
      <c:legendPos val="b"/>
      <c:layout>
        <c:manualLayout>
          <c:xMode val="edge"/>
          <c:yMode val="edge"/>
          <c:x val="0"/>
          <c:y val="0.65415313936311603"/>
          <c:w val="0.82221542860409702"/>
          <c:h val="0.234799528447456"/>
        </c:manualLayout>
      </c:layout>
      <c:overlay val="0"/>
      <c:txPr>
        <a:bodyPr/>
        <a:lstStyle/>
        <a:p>
          <a:pPr>
            <a:defRPr sz="2000"/>
          </a:pPr>
          <a:endParaRPr lang="de-DE"/>
        </a:p>
      </c:txPr>
    </c:legend>
    <c:plotVisOnly val="1"/>
    <c:dispBlanksAs val="gap"/>
    <c:showDLblsOverMax val="0"/>
  </c:chart>
  <c:txPr>
    <a:bodyPr/>
    <a:lstStyle/>
    <a:p>
      <a:pPr>
        <a:defRPr sz="1800"/>
      </a:pPr>
      <a:endParaRPr lang="de-DE"/>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1" y="0"/>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7" tIns="45734" rIns="91467" bIns="45734" numCol="1" anchor="t" anchorCtr="0" compatLnSpc="1">
            <a:prstTxWarp prst="textNoShape">
              <a:avLst/>
            </a:prstTxWarp>
          </a:bodyPr>
          <a:lstStyle>
            <a:lvl1pPr>
              <a:defRPr sz="1200"/>
            </a:lvl1pPr>
          </a:lstStyle>
          <a:p>
            <a:pPr>
              <a:defRPr/>
            </a:pPr>
            <a:endParaRPr lang="en-GB"/>
          </a:p>
        </p:txBody>
      </p:sp>
      <p:sp>
        <p:nvSpPr>
          <p:cNvPr id="7171" name="Rectangle 3"/>
          <p:cNvSpPr>
            <a:spLocks noGrp="1" noChangeArrowheads="1"/>
          </p:cNvSpPr>
          <p:nvPr>
            <p:ph type="dt" sz="quarter" idx="1"/>
          </p:nvPr>
        </p:nvSpPr>
        <p:spPr bwMode="auto">
          <a:xfrm>
            <a:off x="3848101" y="0"/>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7" tIns="45734" rIns="91467" bIns="45734" numCol="1" anchor="t" anchorCtr="0" compatLnSpc="1">
            <a:prstTxWarp prst="textNoShape">
              <a:avLst/>
            </a:prstTxWarp>
          </a:bodyPr>
          <a:lstStyle>
            <a:lvl1pPr algn="r">
              <a:defRPr sz="1200"/>
            </a:lvl1pPr>
          </a:lstStyle>
          <a:p>
            <a:pPr>
              <a:defRPr/>
            </a:pPr>
            <a:endParaRPr lang="en-GB"/>
          </a:p>
        </p:txBody>
      </p:sp>
      <p:sp>
        <p:nvSpPr>
          <p:cNvPr id="7172" name="Rectangle 4"/>
          <p:cNvSpPr>
            <a:spLocks noGrp="1" noChangeArrowheads="1"/>
          </p:cNvSpPr>
          <p:nvPr>
            <p:ph type="ftr" sz="quarter" idx="2"/>
          </p:nvPr>
        </p:nvSpPr>
        <p:spPr bwMode="auto">
          <a:xfrm>
            <a:off x="1" y="9432926"/>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7" tIns="45734" rIns="91467" bIns="45734" numCol="1" anchor="b" anchorCtr="0" compatLnSpc="1">
            <a:prstTxWarp prst="textNoShape">
              <a:avLst/>
            </a:prstTxWarp>
          </a:bodyPr>
          <a:lstStyle>
            <a:lvl1pPr>
              <a:defRPr sz="1200"/>
            </a:lvl1pPr>
          </a:lstStyle>
          <a:p>
            <a:pPr>
              <a:defRPr/>
            </a:pPr>
            <a:endParaRPr lang="en-GB"/>
          </a:p>
        </p:txBody>
      </p:sp>
      <p:sp>
        <p:nvSpPr>
          <p:cNvPr id="7173" name="Rectangle 5"/>
          <p:cNvSpPr>
            <a:spLocks noGrp="1" noChangeArrowheads="1"/>
          </p:cNvSpPr>
          <p:nvPr>
            <p:ph type="sldNum" sz="quarter" idx="3"/>
          </p:nvPr>
        </p:nvSpPr>
        <p:spPr bwMode="auto">
          <a:xfrm>
            <a:off x="3848101" y="9432926"/>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7" tIns="45734" rIns="91467" bIns="45734" numCol="1" anchor="b" anchorCtr="0" compatLnSpc="1">
            <a:prstTxWarp prst="textNoShape">
              <a:avLst/>
            </a:prstTxWarp>
          </a:bodyPr>
          <a:lstStyle>
            <a:lvl1pPr algn="r">
              <a:defRPr sz="1200"/>
            </a:lvl1pPr>
          </a:lstStyle>
          <a:p>
            <a:pPr>
              <a:defRPr/>
            </a:pPr>
            <a:fld id="{8510BFC1-B721-4BE4-919B-87AAF945A2A0}" type="slidenum">
              <a:rPr lang="en-GB"/>
              <a:pPr>
                <a:defRPr/>
              </a:pPr>
              <a:t>‹Nr.›</a:t>
            </a:fld>
            <a:endParaRPr lang="en-GB"/>
          </a:p>
        </p:txBody>
      </p:sp>
    </p:spTree>
    <p:extLst>
      <p:ext uri="{BB962C8B-B14F-4D97-AF65-F5344CB8AC3E}">
        <p14:creationId xmlns:p14="http://schemas.microsoft.com/office/powerpoint/2010/main" val="85978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0"/>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7" tIns="45734" rIns="91467" bIns="45734" numCol="1" anchor="t" anchorCtr="0" compatLnSpc="1">
            <a:prstTxWarp prst="textNoShape">
              <a:avLst/>
            </a:prstTxWarp>
          </a:bodyPr>
          <a:lstStyle>
            <a:lvl1pPr>
              <a:defRPr sz="1200"/>
            </a:lvl1pPr>
          </a:lstStyle>
          <a:p>
            <a:pPr>
              <a:defRPr/>
            </a:pPr>
            <a:endParaRPr lang="en-GB"/>
          </a:p>
        </p:txBody>
      </p:sp>
      <p:sp>
        <p:nvSpPr>
          <p:cNvPr id="8195" name="Rectangle 3"/>
          <p:cNvSpPr>
            <a:spLocks noGrp="1" noChangeArrowheads="1"/>
          </p:cNvSpPr>
          <p:nvPr>
            <p:ph type="dt" idx="1"/>
          </p:nvPr>
        </p:nvSpPr>
        <p:spPr bwMode="auto">
          <a:xfrm>
            <a:off x="3848101" y="0"/>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7" tIns="45734" rIns="91467" bIns="45734" numCol="1" anchor="t" anchorCtr="0" compatLnSpc="1">
            <a:prstTxWarp prst="textNoShape">
              <a:avLst/>
            </a:prstTxWarp>
          </a:bodyPr>
          <a:lstStyle>
            <a:lvl1pPr algn="r">
              <a:defRPr sz="1200"/>
            </a:lvl1pPr>
          </a:lstStyle>
          <a:p>
            <a:pPr>
              <a:defRPr/>
            </a:pPr>
            <a:endParaRPr lang="en-GB"/>
          </a:p>
        </p:txBody>
      </p:sp>
      <p:sp>
        <p:nvSpPr>
          <p:cNvPr id="25604" name="Rectangle 4"/>
          <p:cNvSpPr>
            <a:spLocks noGrp="1" noRot="1" noChangeAspect="1" noChangeArrowheads="1" noTextEdit="1"/>
          </p:cNvSpPr>
          <p:nvPr>
            <p:ph type="sldImg" idx="2"/>
          </p:nvPr>
        </p:nvSpPr>
        <p:spPr bwMode="auto">
          <a:xfrm>
            <a:off x="914400" y="744538"/>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79450" y="4716463"/>
            <a:ext cx="54356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7" tIns="45734" rIns="91467" bIns="45734" numCol="1" anchor="t" anchorCtr="0" compatLnSpc="1">
            <a:prstTxWarp prst="textNoShape">
              <a:avLst/>
            </a:prstTxWarp>
          </a:bodyPr>
          <a:lstStyle/>
          <a:p>
            <a:pPr lvl="0"/>
            <a:r>
              <a:rPr lang="en-GB" noProof="0" smtClean="0"/>
              <a:t>Textmasterformate durch Klicken bearbeiten</a:t>
            </a:r>
          </a:p>
          <a:p>
            <a:pPr lvl="1"/>
            <a:r>
              <a:rPr lang="en-GB" noProof="0" smtClean="0"/>
              <a:t>Zweite Ebene</a:t>
            </a:r>
          </a:p>
          <a:p>
            <a:pPr lvl="2"/>
            <a:r>
              <a:rPr lang="en-GB" noProof="0" smtClean="0"/>
              <a:t>Dritte Ebene</a:t>
            </a:r>
          </a:p>
          <a:p>
            <a:pPr lvl="3"/>
            <a:r>
              <a:rPr lang="en-GB" noProof="0" smtClean="0"/>
              <a:t>Vierte Ebene</a:t>
            </a:r>
          </a:p>
          <a:p>
            <a:pPr lvl="4"/>
            <a:r>
              <a:rPr lang="en-GB" noProof="0" smtClean="0"/>
              <a:t>Fünfte Ebene</a:t>
            </a:r>
          </a:p>
        </p:txBody>
      </p:sp>
      <p:sp>
        <p:nvSpPr>
          <p:cNvPr id="8198" name="Rectangle 6"/>
          <p:cNvSpPr>
            <a:spLocks noGrp="1" noChangeArrowheads="1"/>
          </p:cNvSpPr>
          <p:nvPr>
            <p:ph type="ftr" sz="quarter" idx="4"/>
          </p:nvPr>
        </p:nvSpPr>
        <p:spPr bwMode="auto">
          <a:xfrm>
            <a:off x="1" y="9432926"/>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7" tIns="45734" rIns="91467" bIns="45734" numCol="1" anchor="b" anchorCtr="0" compatLnSpc="1">
            <a:prstTxWarp prst="textNoShape">
              <a:avLst/>
            </a:prstTxWarp>
          </a:bodyPr>
          <a:lstStyle>
            <a:lvl1pPr>
              <a:defRPr sz="1200"/>
            </a:lvl1pPr>
          </a:lstStyle>
          <a:p>
            <a:pPr>
              <a:defRPr/>
            </a:pPr>
            <a:endParaRPr lang="en-GB"/>
          </a:p>
        </p:txBody>
      </p:sp>
      <p:sp>
        <p:nvSpPr>
          <p:cNvPr id="8199" name="Rectangle 7"/>
          <p:cNvSpPr>
            <a:spLocks noGrp="1" noChangeArrowheads="1"/>
          </p:cNvSpPr>
          <p:nvPr>
            <p:ph type="sldNum" sz="quarter" idx="5"/>
          </p:nvPr>
        </p:nvSpPr>
        <p:spPr bwMode="auto">
          <a:xfrm>
            <a:off x="3848101" y="9432926"/>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7" tIns="45734" rIns="91467" bIns="45734" numCol="1" anchor="b" anchorCtr="0" compatLnSpc="1">
            <a:prstTxWarp prst="textNoShape">
              <a:avLst/>
            </a:prstTxWarp>
          </a:bodyPr>
          <a:lstStyle>
            <a:lvl1pPr algn="r">
              <a:defRPr sz="1200"/>
            </a:lvl1pPr>
          </a:lstStyle>
          <a:p>
            <a:pPr>
              <a:defRPr/>
            </a:pPr>
            <a:fld id="{4E473513-892E-43E3-A2E0-925A6219F3F4}" type="slidenum">
              <a:rPr lang="en-GB"/>
              <a:pPr>
                <a:defRPr/>
              </a:pPr>
              <a:t>‹Nr.›</a:t>
            </a:fld>
            <a:endParaRPr lang="en-GB"/>
          </a:p>
        </p:txBody>
      </p:sp>
    </p:spTree>
    <p:extLst>
      <p:ext uri="{BB962C8B-B14F-4D97-AF65-F5344CB8AC3E}">
        <p14:creationId xmlns:p14="http://schemas.microsoft.com/office/powerpoint/2010/main" val="16091404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42211B7-910A-4438-BD7C-DFDAFADFFA8D}" type="slidenum">
              <a:rPr lang="en-GB" smtClean="0"/>
              <a:pPr eaLnBrk="1" hangingPunct="1"/>
              <a:t>1</a:t>
            </a:fld>
            <a:endParaRPr lang="en-GB"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6817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1064BCA-6CCF-4444-8245-850F8E68BF06}" type="slidenum">
              <a:rPr lang="de-DE" smtClean="0"/>
              <a:pPr>
                <a:defRPr/>
              </a:pPr>
              <a:t>18</a:t>
            </a:fld>
            <a:endParaRPr lang="de-DE"/>
          </a:p>
        </p:txBody>
      </p:sp>
    </p:spTree>
    <p:extLst>
      <p:ext uri="{BB962C8B-B14F-4D97-AF65-F5344CB8AC3E}">
        <p14:creationId xmlns:p14="http://schemas.microsoft.com/office/powerpoint/2010/main" val="1758538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1064BCA-6CCF-4444-8245-850F8E68BF06}" type="slidenum">
              <a:rPr lang="de-DE" smtClean="0"/>
              <a:pPr>
                <a:defRPr/>
              </a:pPr>
              <a:t>19</a:t>
            </a:fld>
            <a:endParaRPr lang="de-DE"/>
          </a:p>
        </p:txBody>
      </p:sp>
    </p:spTree>
    <p:extLst>
      <p:ext uri="{BB962C8B-B14F-4D97-AF65-F5344CB8AC3E}">
        <p14:creationId xmlns:p14="http://schemas.microsoft.com/office/powerpoint/2010/main" val="1710127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1064BCA-6CCF-4444-8245-850F8E68BF06}" type="slidenum">
              <a:rPr lang="de-DE" smtClean="0"/>
              <a:pPr>
                <a:defRPr/>
              </a:pPr>
              <a:t>20</a:t>
            </a:fld>
            <a:endParaRPr lang="de-DE"/>
          </a:p>
        </p:txBody>
      </p:sp>
    </p:spTree>
    <p:extLst>
      <p:ext uri="{BB962C8B-B14F-4D97-AF65-F5344CB8AC3E}">
        <p14:creationId xmlns:p14="http://schemas.microsoft.com/office/powerpoint/2010/main" val="3155204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The LASPEC </a:t>
            </a:r>
            <a:r>
              <a:rPr lang="de-DE" dirty="0" err="1" smtClean="0"/>
              <a:t>beamline</a:t>
            </a:r>
            <a:r>
              <a:rPr lang="de-DE" dirty="0" smtClean="0"/>
              <a:t> (</a:t>
            </a:r>
            <a:r>
              <a:rPr lang="de-DE" dirty="0" err="1" smtClean="0"/>
              <a:t>previously</a:t>
            </a:r>
            <a:r>
              <a:rPr lang="de-DE" dirty="0" smtClean="0"/>
              <a:t> TRIGA-LASER) </a:t>
            </a:r>
            <a:r>
              <a:rPr lang="de-DE" dirty="0" err="1" smtClean="0"/>
              <a:t>has</a:t>
            </a:r>
            <a:r>
              <a:rPr lang="de-DE" dirty="0" smtClean="0"/>
              <a:t> </a:t>
            </a:r>
            <a:r>
              <a:rPr lang="de-DE" dirty="0" err="1" smtClean="0"/>
              <a:t>now</a:t>
            </a:r>
            <a:r>
              <a:rPr lang="de-DE" dirty="0" smtClean="0"/>
              <a:t> </a:t>
            </a:r>
            <a:r>
              <a:rPr lang="de-DE" dirty="0" err="1" smtClean="0"/>
              <a:t>been</a:t>
            </a:r>
            <a:r>
              <a:rPr lang="de-DE" dirty="0" smtClean="0"/>
              <a:t> </a:t>
            </a:r>
            <a:r>
              <a:rPr lang="de-DE" dirty="0" err="1" smtClean="0"/>
              <a:t>installed</a:t>
            </a:r>
            <a:r>
              <a:rPr lang="de-DE" dirty="0" smtClean="0"/>
              <a:t> at </a:t>
            </a:r>
            <a:r>
              <a:rPr lang="de-DE" dirty="0" err="1" smtClean="0"/>
              <a:t>Argonne</a:t>
            </a:r>
            <a:r>
              <a:rPr lang="de-DE" dirty="0" smtClean="0"/>
              <a:t> National Lab </a:t>
            </a:r>
            <a:r>
              <a:rPr lang="de-DE" dirty="0" err="1" smtClean="0"/>
              <a:t>and</a:t>
            </a:r>
            <a:r>
              <a:rPr lang="de-DE" dirty="0" smtClean="0"/>
              <a:t> </a:t>
            </a:r>
            <a:r>
              <a:rPr lang="de-DE" dirty="0" err="1" smtClean="0"/>
              <a:t>first</a:t>
            </a:r>
            <a:r>
              <a:rPr lang="de-DE" dirty="0" smtClean="0"/>
              <a:t> </a:t>
            </a:r>
            <a:r>
              <a:rPr lang="de-DE" dirty="0" err="1" smtClean="0"/>
              <a:t>resonance</a:t>
            </a:r>
            <a:r>
              <a:rPr lang="de-DE" dirty="0" smtClean="0"/>
              <a:t> </a:t>
            </a:r>
            <a:r>
              <a:rPr lang="de-DE" dirty="0" err="1" smtClean="0"/>
              <a:t>signals</a:t>
            </a:r>
            <a:r>
              <a:rPr lang="de-DE" dirty="0" smtClean="0"/>
              <a:t> </a:t>
            </a:r>
            <a:r>
              <a:rPr lang="de-DE" dirty="0" err="1" smtClean="0"/>
              <a:t>of</a:t>
            </a:r>
            <a:r>
              <a:rPr lang="de-DE" dirty="0" smtClean="0"/>
              <a:t> </a:t>
            </a:r>
            <a:r>
              <a:rPr lang="de-DE" dirty="0" err="1" smtClean="0"/>
              <a:t>stable</a:t>
            </a:r>
            <a:r>
              <a:rPr lang="de-DE" dirty="0" smtClean="0"/>
              <a:t> </a:t>
            </a:r>
            <a:r>
              <a:rPr lang="de-DE" dirty="0" err="1" smtClean="0"/>
              <a:t>calcium</a:t>
            </a:r>
            <a:r>
              <a:rPr lang="de-DE" dirty="0" smtClean="0"/>
              <a:t> isotopes </a:t>
            </a:r>
            <a:r>
              <a:rPr lang="de-DE" dirty="0" err="1" smtClean="0"/>
              <a:t>were</a:t>
            </a:r>
            <a:r>
              <a:rPr lang="de-DE" dirty="0" smtClean="0"/>
              <a:t> </a:t>
            </a:r>
            <a:r>
              <a:rPr lang="de-DE" dirty="0" err="1" smtClean="0"/>
              <a:t>observed</a:t>
            </a:r>
            <a:r>
              <a:rPr lang="de-DE" baseline="0" dirty="0" smtClean="0"/>
              <a:t> </a:t>
            </a:r>
            <a:r>
              <a:rPr lang="de-DE" dirty="0" smtClean="0"/>
              <a:t>(</a:t>
            </a:r>
            <a:r>
              <a:rPr lang="de-DE" dirty="0" err="1" smtClean="0"/>
              <a:t>left</a:t>
            </a:r>
            <a:r>
              <a:rPr lang="de-DE" dirty="0" smtClean="0"/>
              <a:t> </a:t>
            </a:r>
            <a:r>
              <a:rPr lang="de-DE" dirty="0" err="1" smtClean="0"/>
              <a:t>figure</a:t>
            </a:r>
            <a:r>
              <a:rPr lang="de-DE" dirty="0" smtClean="0"/>
              <a:t>). </a:t>
            </a:r>
            <a:r>
              <a:rPr lang="de-DE" dirty="0" err="1" smtClean="0"/>
              <a:t>Th</a:t>
            </a:r>
            <a:r>
              <a:rPr lang="de-DE" dirty="0" smtClean="0"/>
              <a:t> </a:t>
            </a:r>
            <a:r>
              <a:rPr lang="de-DE" dirty="0" err="1" smtClean="0"/>
              <a:t>Its</a:t>
            </a:r>
            <a:r>
              <a:rPr lang="de-DE" dirty="0" smtClean="0"/>
              <a:t> </a:t>
            </a:r>
            <a:r>
              <a:rPr lang="de-DE" dirty="0" err="1" smtClean="0"/>
              <a:t>application</a:t>
            </a:r>
            <a:r>
              <a:rPr lang="de-DE" dirty="0" smtClean="0"/>
              <a:t> at CARIBU </a:t>
            </a:r>
            <a:r>
              <a:rPr lang="de-DE" dirty="0" err="1" smtClean="0"/>
              <a:t>is</a:t>
            </a:r>
            <a:r>
              <a:rPr lang="de-DE" dirty="0" smtClean="0"/>
              <a:t> </a:t>
            </a:r>
            <a:r>
              <a:rPr lang="de-DE" dirty="0" err="1" smtClean="0"/>
              <a:t>foreseen</a:t>
            </a:r>
            <a:r>
              <a:rPr lang="de-DE" dirty="0" smtClean="0"/>
              <a:t> in 2019</a:t>
            </a:r>
            <a:r>
              <a:rPr lang="de-DE" baseline="0" dirty="0" smtClean="0"/>
              <a:t> </a:t>
            </a:r>
            <a:r>
              <a:rPr lang="de-DE" baseline="0" dirty="0" err="1" smtClean="0"/>
              <a:t>to</a:t>
            </a:r>
            <a:r>
              <a:rPr lang="de-DE" baseline="0" dirty="0" smtClean="0"/>
              <a:t> </a:t>
            </a:r>
            <a:r>
              <a:rPr lang="de-DE" baseline="0" dirty="0" err="1" smtClean="0"/>
              <a:t>study</a:t>
            </a:r>
            <a:r>
              <a:rPr lang="de-DE" baseline="0" dirty="0" smtClean="0"/>
              <a:t> </a:t>
            </a:r>
            <a:r>
              <a:rPr lang="de-DE" baseline="0" dirty="0" err="1" smtClean="0"/>
              <a:t>Pd</a:t>
            </a:r>
            <a:r>
              <a:rPr lang="de-DE" baseline="0" dirty="0" smtClean="0"/>
              <a:t> isotopes. </a:t>
            </a:r>
          </a:p>
          <a:p>
            <a:r>
              <a:rPr lang="de-DE" baseline="0" dirty="0" smtClean="0"/>
              <a:t>At TU Darmstadt a </a:t>
            </a:r>
            <a:r>
              <a:rPr lang="de-DE" baseline="0" dirty="0" err="1" smtClean="0"/>
              <a:t>new</a:t>
            </a:r>
            <a:r>
              <a:rPr lang="de-DE" baseline="0" dirty="0" smtClean="0"/>
              <a:t> </a:t>
            </a:r>
            <a:r>
              <a:rPr lang="de-DE" baseline="0" dirty="0" err="1" smtClean="0"/>
              <a:t>collinear</a:t>
            </a:r>
            <a:r>
              <a:rPr lang="de-DE" baseline="0" dirty="0" smtClean="0"/>
              <a:t> </a:t>
            </a:r>
            <a:r>
              <a:rPr lang="de-DE" baseline="0" dirty="0" err="1" smtClean="0"/>
              <a:t>beamline</a:t>
            </a:r>
            <a:r>
              <a:rPr lang="de-DE" baseline="0" dirty="0" smtClean="0"/>
              <a:t> </a:t>
            </a:r>
            <a:r>
              <a:rPr lang="de-DE" baseline="0" dirty="0" err="1" smtClean="0"/>
              <a:t>has</a:t>
            </a:r>
            <a:r>
              <a:rPr lang="de-DE" baseline="0" dirty="0" smtClean="0"/>
              <a:t> </a:t>
            </a:r>
            <a:r>
              <a:rPr lang="de-DE" baseline="0" dirty="0" err="1" smtClean="0"/>
              <a:t>been</a:t>
            </a:r>
            <a:r>
              <a:rPr lang="de-DE" baseline="0" dirty="0" smtClean="0"/>
              <a:t> </a:t>
            </a:r>
            <a:r>
              <a:rPr lang="de-DE" baseline="0" dirty="0" err="1" smtClean="0"/>
              <a:t>established</a:t>
            </a:r>
            <a:r>
              <a:rPr lang="de-DE" baseline="0" dirty="0" smtClean="0"/>
              <a:t> </a:t>
            </a:r>
            <a:r>
              <a:rPr lang="de-DE" baseline="0" dirty="0" err="1" smtClean="0"/>
              <a:t>which</a:t>
            </a:r>
            <a:r>
              <a:rPr lang="de-DE" baseline="0" dirty="0" smtClean="0"/>
              <a:t> </a:t>
            </a:r>
            <a:r>
              <a:rPr lang="de-DE" baseline="0" dirty="0" err="1" smtClean="0"/>
              <a:t>is</a:t>
            </a:r>
            <a:r>
              <a:rPr lang="de-DE" baseline="0" dirty="0" smtClean="0"/>
              <a:t> </a:t>
            </a:r>
            <a:r>
              <a:rPr lang="de-DE" baseline="0" dirty="0" err="1" smtClean="0"/>
              <a:t>called</a:t>
            </a:r>
            <a:r>
              <a:rPr lang="de-DE" baseline="0" dirty="0" smtClean="0"/>
              <a:t> KOALA (</a:t>
            </a:r>
            <a:r>
              <a:rPr lang="de-DE" baseline="0" dirty="0" err="1" smtClean="0"/>
              <a:t>Collinear</a:t>
            </a:r>
            <a:r>
              <a:rPr lang="de-DE" baseline="0" dirty="0" smtClean="0"/>
              <a:t> </a:t>
            </a:r>
            <a:r>
              <a:rPr lang="de-DE" baseline="0" dirty="0" err="1" smtClean="0"/>
              <a:t>Apparatus</a:t>
            </a:r>
            <a:r>
              <a:rPr lang="de-DE" baseline="0" dirty="0" smtClean="0"/>
              <a:t> </a:t>
            </a:r>
            <a:r>
              <a:rPr lang="de-DE" baseline="0" dirty="0" err="1" smtClean="0"/>
              <a:t>for</a:t>
            </a:r>
            <a:r>
              <a:rPr lang="de-DE" baseline="0" dirty="0" smtClean="0"/>
              <a:t> Laser </a:t>
            </a:r>
            <a:r>
              <a:rPr lang="de-DE" baseline="0" dirty="0" err="1" smtClean="0"/>
              <a:t>spectroscopy</a:t>
            </a:r>
            <a:r>
              <a:rPr lang="de-DE" baseline="0" dirty="0" smtClean="0"/>
              <a:t> </a:t>
            </a:r>
            <a:r>
              <a:rPr lang="de-DE" baseline="0" dirty="0" err="1" smtClean="0"/>
              <a:t>and</a:t>
            </a:r>
            <a:r>
              <a:rPr lang="de-DE" baseline="0" dirty="0" smtClean="0"/>
              <a:t> Applied </a:t>
            </a:r>
            <a:r>
              <a:rPr lang="de-DE" baseline="0" dirty="0" err="1" smtClean="0"/>
              <a:t>physics</a:t>
            </a:r>
            <a:r>
              <a:rPr lang="de-DE" baseline="0" dirty="0" smtClean="0"/>
              <a:t>) </a:t>
            </a:r>
            <a:r>
              <a:rPr lang="de-DE" baseline="0" dirty="0" err="1" smtClean="0"/>
              <a:t>and</a:t>
            </a:r>
            <a:r>
              <a:rPr lang="de-DE" baseline="0" dirty="0" smtClean="0"/>
              <a:t> will </a:t>
            </a:r>
            <a:r>
              <a:rPr lang="de-DE" baseline="0" dirty="0" err="1" smtClean="0"/>
              <a:t>serve</a:t>
            </a:r>
            <a:r>
              <a:rPr lang="de-DE" baseline="0" dirty="0" smtClean="0"/>
              <a:t> </a:t>
            </a:r>
            <a:r>
              <a:rPr lang="de-DE" baseline="0" dirty="0" err="1" smtClean="0"/>
              <a:t>as</a:t>
            </a:r>
            <a:r>
              <a:rPr lang="de-DE" baseline="0" dirty="0" smtClean="0"/>
              <a:t> a </a:t>
            </a:r>
            <a:r>
              <a:rPr lang="de-DE" baseline="0" dirty="0" err="1" smtClean="0"/>
              <a:t>development</a:t>
            </a:r>
            <a:r>
              <a:rPr lang="de-DE" baseline="0" dirty="0" smtClean="0"/>
              <a:t> </a:t>
            </a:r>
            <a:r>
              <a:rPr lang="de-DE" baseline="0" dirty="0" err="1" smtClean="0"/>
              <a:t>platform</a:t>
            </a:r>
            <a:r>
              <a:rPr lang="de-DE" baseline="0" dirty="0" smtClean="0"/>
              <a:t> </a:t>
            </a:r>
            <a:r>
              <a:rPr lang="de-DE" baseline="0" dirty="0" err="1" smtClean="0"/>
              <a:t>for</a:t>
            </a:r>
            <a:r>
              <a:rPr lang="de-DE" baseline="0" dirty="0" smtClean="0"/>
              <a:t> LASPEC </a:t>
            </a:r>
            <a:r>
              <a:rPr lang="de-DE" baseline="0" dirty="0" err="1" smtClean="0"/>
              <a:t>related</a:t>
            </a:r>
            <a:r>
              <a:rPr lang="de-DE" baseline="0" dirty="0" smtClean="0"/>
              <a:t> </a:t>
            </a:r>
            <a:r>
              <a:rPr lang="de-DE" baseline="0" dirty="0" err="1" smtClean="0"/>
              <a:t>techniques</a:t>
            </a:r>
            <a:r>
              <a:rPr lang="de-DE" baseline="0" dirty="0" smtClean="0"/>
              <a:t>. First </a:t>
            </a:r>
            <a:r>
              <a:rPr lang="de-DE" baseline="0" dirty="0" err="1" smtClean="0"/>
              <a:t>results</a:t>
            </a:r>
            <a:r>
              <a:rPr lang="de-DE" baseline="0" dirty="0" smtClean="0"/>
              <a:t> </a:t>
            </a:r>
            <a:r>
              <a:rPr lang="de-DE" baseline="0" dirty="0" err="1" smtClean="0"/>
              <a:t>obtained</a:t>
            </a:r>
            <a:r>
              <a:rPr lang="de-DE" baseline="0" dirty="0" smtClean="0"/>
              <a:t> at </a:t>
            </a:r>
            <a:r>
              <a:rPr lang="de-DE" baseline="0" dirty="0" err="1" smtClean="0"/>
              <a:t>this</a:t>
            </a:r>
            <a:r>
              <a:rPr lang="de-DE" baseline="0" dirty="0" smtClean="0"/>
              <a:t> </a:t>
            </a:r>
            <a:r>
              <a:rPr lang="de-DE" baseline="0" dirty="0" err="1" smtClean="0"/>
              <a:t>beamline</a:t>
            </a:r>
            <a:r>
              <a:rPr lang="de-DE" baseline="0" dirty="0" smtClean="0"/>
              <a:t> on </a:t>
            </a:r>
            <a:r>
              <a:rPr lang="de-DE" baseline="0" dirty="0" err="1" smtClean="0"/>
              <a:t>stable</a:t>
            </a:r>
            <a:r>
              <a:rPr lang="de-DE" baseline="0" dirty="0" smtClean="0"/>
              <a:t> </a:t>
            </a:r>
            <a:r>
              <a:rPr lang="de-DE" baseline="0" dirty="0" err="1" smtClean="0"/>
              <a:t>Ba</a:t>
            </a:r>
            <a:r>
              <a:rPr lang="de-DE" baseline="0" dirty="0" smtClean="0"/>
              <a:t>+ isotopes </a:t>
            </a:r>
            <a:r>
              <a:rPr lang="de-DE" baseline="0" dirty="0" err="1" smtClean="0"/>
              <a:t>were</a:t>
            </a:r>
            <a:r>
              <a:rPr lang="de-DE" baseline="0" dirty="0" smtClean="0"/>
              <a:t> </a:t>
            </a:r>
            <a:r>
              <a:rPr lang="de-DE" baseline="0" dirty="0" err="1" smtClean="0"/>
              <a:t>recently</a:t>
            </a:r>
            <a:r>
              <a:rPr lang="de-DE" baseline="0" dirty="0" smtClean="0"/>
              <a:t> </a:t>
            </a:r>
            <a:r>
              <a:rPr lang="de-DE" baseline="0" dirty="0" err="1" smtClean="0"/>
              <a:t>submitted</a:t>
            </a:r>
            <a:r>
              <a:rPr lang="de-DE" baseline="0" dirty="0" smtClean="0"/>
              <a:t> </a:t>
            </a:r>
            <a:r>
              <a:rPr lang="de-DE" baseline="0" dirty="0" err="1" smtClean="0"/>
              <a:t>to</a:t>
            </a:r>
            <a:r>
              <a:rPr lang="de-DE" baseline="0" dirty="0" smtClean="0"/>
              <a:t> </a:t>
            </a:r>
            <a:r>
              <a:rPr lang="de-DE" baseline="0" dirty="0" err="1" smtClean="0"/>
              <a:t>Phys</a:t>
            </a:r>
            <a:r>
              <a:rPr lang="de-DE" baseline="0" dirty="0" smtClean="0"/>
              <a:t> </a:t>
            </a:r>
            <a:r>
              <a:rPr lang="de-DE" baseline="0" dirty="0" err="1" smtClean="0"/>
              <a:t>Rev</a:t>
            </a:r>
            <a:r>
              <a:rPr lang="de-DE" baseline="0" dirty="0" smtClean="0"/>
              <a:t> A. Transition </a:t>
            </a:r>
            <a:r>
              <a:rPr lang="de-DE" baseline="0" dirty="0" err="1" smtClean="0"/>
              <a:t>frequencies</a:t>
            </a:r>
            <a:r>
              <a:rPr lang="de-DE" baseline="0" dirty="0" smtClean="0"/>
              <a:t> </a:t>
            </a:r>
            <a:r>
              <a:rPr lang="de-DE" baseline="0" dirty="0" err="1" smtClean="0"/>
              <a:t>and</a:t>
            </a:r>
            <a:r>
              <a:rPr lang="de-DE" baseline="0" dirty="0" smtClean="0"/>
              <a:t> isotope </a:t>
            </a:r>
            <a:r>
              <a:rPr lang="de-DE" baseline="0" dirty="0" err="1" smtClean="0"/>
              <a:t>shifts</a:t>
            </a:r>
            <a:r>
              <a:rPr lang="de-DE" baseline="0" dirty="0" smtClean="0"/>
              <a:t> </a:t>
            </a:r>
            <a:r>
              <a:rPr lang="de-DE" baseline="0" dirty="0" err="1" smtClean="0"/>
              <a:t>were</a:t>
            </a:r>
            <a:r>
              <a:rPr lang="de-DE" baseline="0" dirty="0" smtClean="0"/>
              <a:t> </a:t>
            </a:r>
            <a:r>
              <a:rPr lang="de-DE" baseline="0" dirty="0" err="1" smtClean="0"/>
              <a:t>measured</a:t>
            </a:r>
            <a:r>
              <a:rPr lang="de-DE" baseline="0" dirty="0" smtClean="0"/>
              <a:t> </a:t>
            </a:r>
            <a:r>
              <a:rPr lang="de-DE" baseline="0" dirty="0" err="1" smtClean="0"/>
              <a:t>with</a:t>
            </a:r>
            <a:r>
              <a:rPr lang="de-DE" baseline="0" dirty="0" smtClean="0"/>
              <a:t> an </a:t>
            </a:r>
            <a:r>
              <a:rPr lang="de-DE" baseline="0" dirty="0" err="1" smtClean="0"/>
              <a:t>accuracy</a:t>
            </a:r>
            <a:r>
              <a:rPr lang="de-DE" baseline="0" dirty="0" smtClean="0"/>
              <a:t> </a:t>
            </a:r>
            <a:r>
              <a:rPr lang="de-DE" baseline="0" dirty="0" err="1" smtClean="0"/>
              <a:t>that</a:t>
            </a:r>
            <a:r>
              <a:rPr lang="de-DE" baseline="0" dirty="0" smtClean="0"/>
              <a:t> </a:t>
            </a:r>
            <a:r>
              <a:rPr lang="de-DE" baseline="0" dirty="0" err="1" smtClean="0"/>
              <a:t>is</a:t>
            </a:r>
            <a:r>
              <a:rPr lang="de-DE" baseline="0" dirty="0" smtClean="0"/>
              <a:t> </a:t>
            </a:r>
            <a:r>
              <a:rPr lang="de-DE" baseline="0" dirty="0" err="1" smtClean="0"/>
              <a:t>comparable</a:t>
            </a:r>
            <a:r>
              <a:rPr lang="de-DE" baseline="0" dirty="0" smtClean="0"/>
              <a:t> </a:t>
            </a:r>
            <a:r>
              <a:rPr lang="de-DE" baseline="0" dirty="0" err="1" smtClean="0"/>
              <a:t>or</a:t>
            </a:r>
            <a:r>
              <a:rPr lang="de-DE" baseline="0" dirty="0" smtClean="0"/>
              <a:t> </a:t>
            </a:r>
            <a:r>
              <a:rPr lang="de-DE" baseline="0" dirty="0" err="1" smtClean="0"/>
              <a:t>even</a:t>
            </a:r>
            <a:r>
              <a:rPr lang="de-DE" baseline="0" dirty="0" smtClean="0"/>
              <a:t> </a:t>
            </a:r>
            <a:r>
              <a:rPr lang="de-DE" baseline="0" dirty="0" err="1" smtClean="0"/>
              <a:t>slightly</a:t>
            </a:r>
            <a:r>
              <a:rPr lang="de-DE" baseline="0" dirty="0" smtClean="0"/>
              <a:t> </a:t>
            </a:r>
            <a:r>
              <a:rPr lang="de-DE" baseline="0" dirty="0" err="1" smtClean="0"/>
              <a:t>better</a:t>
            </a:r>
            <a:r>
              <a:rPr lang="de-DE" baseline="0" dirty="0" smtClean="0"/>
              <a:t> </a:t>
            </a:r>
            <a:r>
              <a:rPr lang="de-DE" baseline="0" dirty="0" err="1" smtClean="0"/>
              <a:t>than</a:t>
            </a:r>
            <a:r>
              <a:rPr lang="de-DE" baseline="0" dirty="0" smtClean="0"/>
              <a:t> </a:t>
            </a:r>
            <a:r>
              <a:rPr lang="de-DE" baseline="0" dirty="0" err="1" smtClean="0"/>
              <a:t>what</a:t>
            </a:r>
            <a:r>
              <a:rPr lang="de-DE" baseline="0" dirty="0" smtClean="0"/>
              <a:t> was </a:t>
            </a:r>
            <a:r>
              <a:rPr lang="de-DE" baseline="0" dirty="0" err="1" smtClean="0"/>
              <a:t>achieved</a:t>
            </a:r>
            <a:r>
              <a:rPr lang="de-DE" baseline="0" dirty="0" smtClean="0"/>
              <a:t> on </a:t>
            </a:r>
            <a:r>
              <a:rPr lang="de-DE" baseline="0" dirty="0" err="1" smtClean="0"/>
              <a:t>dipole</a:t>
            </a:r>
            <a:r>
              <a:rPr lang="de-DE" baseline="0" dirty="0" smtClean="0"/>
              <a:t> </a:t>
            </a:r>
            <a:r>
              <a:rPr lang="de-DE" baseline="0" dirty="0" err="1" smtClean="0"/>
              <a:t>transitions</a:t>
            </a:r>
            <a:r>
              <a:rPr lang="de-DE" baseline="0" dirty="0" smtClean="0"/>
              <a:t> </a:t>
            </a:r>
            <a:r>
              <a:rPr lang="de-DE" baseline="0" dirty="0" err="1" smtClean="0"/>
              <a:t>with</a:t>
            </a:r>
            <a:r>
              <a:rPr lang="de-DE" baseline="0" dirty="0" smtClean="0"/>
              <a:t> laser-</a:t>
            </a:r>
            <a:r>
              <a:rPr lang="de-DE" baseline="0" dirty="0" err="1" smtClean="0"/>
              <a:t>cooled</a:t>
            </a:r>
            <a:r>
              <a:rPr lang="de-DE" baseline="0" dirty="0" smtClean="0"/>
              <a:t> </a:t>
            </a:r>
            <a:r>
              <a:rPr lang="de-DE" baseline="0" dirty="0" err="1" smtClean="0"/>
              <a:t>ions</a:t>
            </a:r>
            <a:r>
              <a:rPr lang="de-DE" baseline="0" dirty="0" smtClean="0"/>
              <a:t> in Paul-traps so </a:t>
            </a:r>
            <a:r>
              <a:rPr lang="de-DE" baseline="0" dirty="0" err="1" smtClean="0"/>
              <a:t>far</a:t>
            </a:r>
            <a:r>
              <a:rPr lang="de-DE" baseline="0" dirty="0" smtClean="0"/>
              <a:t>. </a:t>
            </a:r>
            <a:r>
              <a:rPr lang="de-DE" baseline="0" dirty="0" err="1" smtClean="0"/>
              <a:t>They</a:t>
            </a:r>
            <a:r>
              <a:rPr lang="de-DE" baseline="0" dirty="0" smtClean="0"/>
              <a:t> </a:t>
            </a:r>
            <a:r>
              <a:rPr lang="de-DE" baseline="0" dirty="0" err="1" smtClean="0"/>
              <a:t>represent</a:t>
            </a:r>
            <a:r>
              <a:rPr lang="de-DE" baseline="0" dirty="0" smtClean="0"/>
              <a:t> </a:t>
            </a:r>
            <a:r>
              <a:rPr lang="de-DE" baseline="0" dirty="0" err="1" smtClean="0"/>
              <a:t>now</a:t>
            </a:r>
            <a:r>
              <a:rPr lang="de-DE" baseline="0" dirty="0" smtClean="0"/>
              <a:t> </a:t>
            </a:r>
            <a:r>
              <a:rPr lang="de-DE" baseline="0" dirty="0" err="1" smtClean="0"/>
              <a:t>the</a:t>
            </a:r>
            <a:r>
              <a:rPr lang="de-DE" baseline="0" dirty="0" smtClean="0"/>
              <a:t> </a:t>
            </a:r>
            <a:r>
              <a:rPr lang="de-DE" baseline="0" dirty="0" err="1" smtClean="0"/>
              <a:t>most</a:t>
            </a:r>
            <a:r>
              <a:rPr lang="de-DE" baseline="0" dirty="0" smtClean="0"/>
              <a:t> </a:t>
            </a:r>
            <a:r>
              <a:rPr lang="de-DE" baseline="0" dirty="0" err="1" smtClean="0"/>
              <a:t>accurate</a:t>
            </a:r>
            <a:r>
              <a:rPr lang="de-DE" baseline="0" dirty="0" smtClean="0"/>
              <a:t> </a:t>
            </a:r>
            <a:r>
              <a:rPr lang="de-DE" baseline="0" dirty="0" err="1" smtClean="0"/>
              <a:t>collinear</a:t>
            </a:r>
            <a:r>
              <a:rPr lang="de-DE" baseline="0" dirty="0" smtClean="0"/>
              <a:t> </a:t>
            </a:r>
            <a:r>
              <a:rPr lang="de-DE" baseline="0" dirty="0" err="1" smtClean="0"/>
              <a:t>measurements</a:t>
            </a:r>
            <a:r>
              <a:rPr lang="de-DE" baseline="0" dirty="0" smtClean="0"/>
              <a:t> </a:t>
            </a:r>
            <a:r>
              <a:rPr lang="de-DE" baseline="0" dirty="0" err="1" smtClean="0"/>
              <a:t>done</a:t>
            </a:r>
            <a:r>
              <a:rPr lang="de-DE" baseline="0" dirty="0" smtClean="0"/>
              <a:t> so </a:t>
            </a:r>
            <a:r>
              <a:rPr lang="de-DE" baseline="0" dirty="0" err="1" smtClean="0"/>
              <a:t>far</a:t>
            </a:r>
            <a:r>
              <a:rPr lang="de-DE" baseline="0" dirty="0" smtClean="0"/>
              <a:t>. The King-plot </a:t>
            </a:r>
            <a:r>
              <a:rPr lang="de-DE" baseline="0" dirty="0" err="1" smtClean="0"/>
              <a:t>shown</a:t>
            </a:r>
            <a:r>
              <a:rPr lang="de-DE" baseline="0" dirty="0" smtClean="0"/>
              <a:t> on </a:t>
            </a:r>
            <a:r>
              <a:rPr lang="de-DE" baseline="0" dirty="0" err="1" smtClean="0"/>
              <a:t>the</a:t>
            </a:r>
            <a:r>
              <a:rPr lang="de-DE" baseline="0" dirty="0" smtClean="0"/>
              <a:t> </a:t>
            </a:r>
            <a:r>
              <a:rPr lang="de-DE" baseline="0" dirty="0" err="1" smtClean="0"/>
              <a:t>right</a:t>
            </a:r>
            <a:r>
              <a:rPr lang="de-DE" baseline="0" dirty="0" smtClean="0"/>
              <a:t> </a:t>
            </a:r>
            <a:r>
              <a:rPr lang="de-DE" baseline="0" dirty="0" err="1" smtClean="0"/>
              <a:t>provides</a:t>
            </a:r>
            <a:r>
              <a:rPr lang="de-DE" baseline="0" dirty="0" smtClean="0"/>
              <a:t> </a:t>
            </a:r>
            <a:r>
              <a:rPr lang="de-DE" baseline="0" dirty="0" err="1" smtClean="0"/>
              <a:t>the</a:t>
            </a:r>
            <a:r>
              <a:rPr lang="de-DE" baseline="0" dirty="0" smtClean="0"/>
              <a:t> </a:t>
            </a:r>
            <a:r>
              <a:rPr lang="de-DE" baseline="0" dirty="0" err="1" smtClean="0"/>
              <a:t>ratio</a:t>
            </a:r>
            <a:r>
              <a:rPr lang="de-DE" baseline="0" dirty="0" smtClean="0"/>
              <a:t> o </a:t>
            </a:r>
            <a:r>
              <a:rPr lang="de-DE" baseline="0" dirty="0" err="1" smtClean="0"/>
              <a:t>the</a:t>
            </a:r>
            <a:r>
              <a:rPr lang="de-DE" baseline="0" dirty="0" smtClean="0"/>
              <a:t> </a:t>
            </a:r>
            <a:r>
              <a:rPr lang="de-DE" baseline="0" dirty="0" err="1" smtClean="0"/>
              <a:t>field</a:t>
            </a:r>
            <a:r>
              <a:rPr lang="de-DE" baseline="0" dirty="0" smtClean="0"/>
              <a:t> </a:t>
            </a:r>
            <a:r>
              <a:rPr lang="de-DE" baseline="0" dirty="0" err="1" smtClean="0"/>
              <a:t>shift</a:t>
            </a:r>
            <a:r>
              <a:rPr lang="de-DE" baseline="0" dirty="0" smtClean="0"/>
              <a:t> </a:t>
            </a:r>
            <a:r>
              <a:rPr lang="de-DE" baseline="0" dirty="0" err="1" smtClean="0"/>
              <a:t>factors</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two</a:t>
            </a:r>
            <a:r>
              <a:rPr lang="de-DE" baseline="0" dirty="0" smtClean="0"/>
              <a:t> </a:t>
            </a:r>
            <a:r>
              <a:rPr lang="de-DE" baseline="0" dirty="0" err="1" smtClean="0"/>
              <a:t>investigated</a:t>
            </a:r>
            <a:r>
              <a:rPr lang="de-DE" baseline="0" dirty="0" smtClean="0"/>
              <a:t> </a:t>
            </a:r>
            <a:r>
              <a:rPr lang="de-DE" baseline="0" dirty="0" err="1" smtClean="0"/>
              <a:t>transitions</a:t>
            </a:r>
            <a:r>
              <a:rPr lang="de-DE" baseline="0" dirty="0" smtClean="0"/>
              <a:t> (</a:t>
            </a:r>
            <a:r>
              <a:rPr lang="de-DE" baseline="0" dirty="0" err="1" smtClean="0"/>
              <a:t>this</a:t>
            </a:r>
            <a:r>
              <a:rPr lang="de-DE" baseline="0" dirty="0" smtClean="0"/>
              <a:t> </a:t>
            </a:r>
            <a:r>
              <a:rPr lang="de-DE" baseline="0" dirty="0" err="1" smtClean="0"/>
              <a:t>is</a:t>
            </a:r>
            <a:r>
              <a:rPr lang="de-DE" baseline="0" dirty="0" smtClean="0"/>
              <a:t> </a:t>
            </a:r>
            <a:r>
              <a:rPr lang="de-DE" baseline="0" dirty="0" err="1" smtClean="0"/>
              <a:t>the</a:t>
            </a:r>
            <a:r>
              <a:rPr lang="de-DE" baseline="0" dirty="0" smtClean="0"/>
              <a:t> </a:t>
            </a:r>
            <a:r>
              <a:rPr lang="de-DE" baseline="0" dirty="0" err="1" smtClean="0"/>
              <a:t>slope</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regression</a:t>
            </a:r>
            <a:r>
              <a:rPr lang="de-DE" baseline="0" dirty="0" smtClean="0"/>
              <a:t> </a:t>
            </a:r>
            <a:r>
              <a:rPr lang="de-DE" baseline="0" dirty="0" err="1" smtClean="0"/>
              <a:t>line</a:t>
            </a:r>
            <a:r>
              <a:rPr lang="de-DE" baseline="0" dirty="0" smtClean="0"/>
              <a:t>). The </a:t>
            </a:r>
            <a:r>
              <a:rPr lang="de-DE" baseline="0" dirty="0" err="1" smtClean="0"/>
              <a:t>deviation</a:t>
            </a:r>
            <a:r>
              <a:rPr lang="de-DE" baseline="0" dirty="0" smtClean="0"/>
              <a:t> </a:t>
            </a:r>
            <a:r>
              <a:rPr lang="de-DE" baseline="0" dirty="0" err="1" smtClean="0"/>
              <a:t>from</a:t>
            </a:r>
            <a:r>
              <a:rPr lang="de-DE" baseline="0" dirty="0" smtClean="0"/>
              <a:t> 1 </a:t>
            </a:r>
            <a:r>
              <a:rPr lang="de-DE" baseline="0" dirty="0" err="1" smtClean="0"/>
              <a:t>is</a:t>
            </a:r>
            <a:r>
              <a:rPr lang="de-DE" baseline="0" dirty="0" smtClean="0"/>
              <a:t> </a:t>
            </a:r>
            <a:r>
              <a:rPr lang="de-DE" baseline="0" dirty="0" err="1" smtClean="0"/>
              <a:t>caused</a:t>
            </a:r>
            <a:r>
              <a:rPr lang="de-DE" baseline="0" dirty="0" smtClean="0"/>
              <a:t> </a:t>
            </a:r>
            <a:r>
              <a:rPr lang="de-DE" baseline="0" dirty="0" err="1" smtClean="0"/>
              <a:t>by</a:t>
            </a:r>
            <a:r>
              <a:rPr lang="de-DE" baseline="0" dirty="0" smtClean="0"/>
              <a:t> </a:t>
            </a:r>
            <a:r>
              <a:rPr lang="de-DE" baseline="0" dirty="0" err="1" smtClean="0"/>
              <a:t>relatistic</a:t>
            </a:r>
            <a:r>
              <a:rPr lang="de-DE" baseline="0" dirty="0" smtClean="0"/>
              <a:t> </a:t>
            </a:r>
            <a:r>
              <a:rPr lang="de-DE" baseline="0" dirty="0" err="1" smtClean="0"/>
              <a:t>effects</a:t>
            </a:r>
            <a:r>
              <a:rPr lang="de-DE" baseline="0" dirty="0" smtClean="0"/>
              <a:t> </a:t>
            </a:r>
            <a:r>
              <a:rPr lang="de-DE" baseline="0" dirty="0" err="1" smtClean="0"/>
              <a:t>and</a:t>
            </a:r>
            <a:r>
              <a:rPr lang="de-DE" baseline="0" dirty="0" smtClean="0"/>
              <a:t> </a:t>
            </a:r>
            <a:r>
              <a:rPr lang="de-DE" baseline="0" dirty="0" err="1" smtClean="0"/>
              <a:t>the</a:t>
            </a:r>
            <a:r>
              <a:rPr lang="de-DE" baseline="0" dirty="0" smtClean="0"/>
              <a:t> experimental </a:t>
            </a:r>
            <a:r>
              <a:rPr lang="de-DE" baseline="0" dirty="0" err="1" smtClean="0"/>
              <a:t>result</a:t>
            </a:r>
            <a:r>
              <a:rPr lang="de-DE" baseline="0" dirty="0" smtClean="0"/>
              <a:t> </a:t>
            </a:r>
            <a:r>
              <a:rPr lang="de-DE" baseline="0" dirty="0" err="1" smtClean="0"/>
              <a:t>is</a:t>
            </a:r>
            <a:r>
              <a:rPr lang="de-DE" baseline="0" dirty="0" smtClean="0"/>
              <a:t> in </a:t>
            </a:r>
            <a:r>
              <a:rPr lang="de-DE" baseline="0" dirty="0" err="1" smtClean="0"/>
              <a:t>good</a:t>
            </a:r>
            <a:r>
              <a:rPr lang="de-DE" baseline="0" dirty="0" smtClean="0"/>
              <a:t> </a:t>
            </a:r>
            <a:r>
              <a:rPr lang="de-DE" baseline="0" dirty="0" err="1" smtClean="0"/>
              <a:t>agreement</a:t>
            </a:r>
            <a:r>
              <a:rPr lang="de-DE" baseline="0" dirty="0" smtClean="0"/>
              <a:t> </a:t>
            </a:r>
            <a:r>
              <a:rPr lang="de-DE" baseline="0" dirty="0" err="1" smtClean="0"/>
              <a:t>with</a:t>
            </a:r>
            <a:r>
              <a:rPr lang="de-DE" baseline="0" dirty="0" smtClean="0"/>
              <a:t> </a:t>
            </a:r>
            <a:r>
              <a:rPr lang="de-DE" baseline="0" dirty="0" err="1" smtClean="0"/>
              <a:t>theory</a:t>
            </a:r>
            <a:r>
              <a:rPr lang="de-DE" baseline="0" dirty="0" smtClean="0"/>
              <a:t>. </a:t>
            </a:r>
            <a:endParaRPr lang="de-DE" dirty="0"/>
          </a:p>
        </p:txBody>
      </p:sp>
      <p:sp>
        <p:nvSpPr>
          <p:cNvPr id="4" name="Foliennummernplatzhalter 3"/>
          <p:cNvSpPr>
            <a:spLocks noGrp="1"/>
          </p:cNvSpPr>
          <p:nvPr>
            <p:ph type="sldNum" sz="quarter" idx="10"/>
          </p:nvPr>
        </p:nvSpPr>
        <p:spPr/>
        <p:txBody>
          <a:bodyPr/>
          <a:lstStyle/>
          <a:p>
            <a:fld id="{DD3471D9-C0C0-4F9E-BE7B-D5DE85682182}" type="slidenum">
              <a:rPr lang="de-DE" smtClean="0"/>
              <a:t>22</a:t>
            </a:fld>
            <a:endParaRPr lang="de-DE"/>
          </a:p>
        </p:txBody>
      </p:sp>
    </p:spTree>
    <p:extLst>
      <p:ext uri="{BB962C8B-B14F-4D97-AF65-F5344CB8AC3E}">
        <p14:creationId xmlns:p14="http://schemas.microsoft.com/office/powerpoint/2010/main" val="2856949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1064BCA-6CCF-4444-8245-850F8E68BF06}" type="slidenum">
              <a:rPr lang="de-DE" smtClean="0"/>
              <a:pPr>
                <a:defRPr/>
              </a:pPr>
              <a:t>26</a:t>
            </a:fld>
            <a:endParaRPr lang="de-DE"/>
          </a:p>
        </p:txBody>
      </p:sp>
    </p:spTree>
    <p:extLst>
      <p:ext uri="{BB962C8B-B14F-4D97-AF65-F5344CB8AC3E}">
        <p14:creationId xmlns:p14="http://schemas.microsoft.com/office/powerpoint/2010/main" val="1029663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1064BCA-6CCF-4444-8245-850F8E68BF06}" type="slidenum">
              <a:rPr lang="de-DE" smtClean="0"/>
              <a:pPr>
                <a:defRPr/>
              </a:pPr>
              <a:t>27</a:t>
            </a:fld>
            <a:endParaRPr lang="de-DE"/>
          </a:p>
        </p:txBody>
      </p:sp>
    </p:spTree>
    <p:extLst>
      <p:ext uri="{BB962C8B-B14F-4D97-AF65-F5344CB8AC3E}">
        <p14:creationId xmlns:p14="http://schemas.microsoft.com/office/powerpoint/2010/main" val="661528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last few minutes</a:t>
            </a:r>
            <a:r>
              <a:rPr lang="en-GB" baseline="0" dirty="0" smtClean="0"/>
              <a:t> of my talk I would like use to give you an update on the financial and technical status. First the funding status needed for the full NUSTAR MSV configuration. I think it I worthwhile to note that funding has been secured (or is expected from </a:t>
            </a:r>
            <a:r>
              <a:rPr lang="en-GB" baseline="0" dirty="0" err="1" smtClean="0"/>
              <a:t>EoI</a:t>
            </a:r>
            <a:r>
              <a:rPr lang="en-GB" baseline="0" dirty="0" smtClean="0"/>
              <a:t>) from 19 countries including all 9 FAIR member countries. However, taking the no-secured funds account for ~33% of the full budget of 46.2 </a:t>
            </a:r>
            <a:r>
              <a:rPr lang="en-GB" baseline="0" dirty="0" err="1" smtClean="0"/>
              <a:t>Meuro</a:t>
            </a:r>
            <a:r>
              <a:rPr lang="en-GB" baseline="0" dirty="0" smtClean="0"/>
              <a:t>, which is one reason why it was decided to start with a reduced Day-1 configuration. </a:t>
            </a:r>
            <a:endParaRPr lang="en-GB" dirty="0"/>
          </a:p>
        </p:txBody>
      </p:sp>
      <p:sp>
        <p:nvSpPr>
          <p:cNvPr id="4" name="Slide Number Placeholder 3"/>
          <p:cNvSpPr>
            <a:spLocks noGrp="1"/>
          </p:cNvSpPr>
          <p:nvPr>
            <p:ph type="sldNum" sz="quarter" idx="10"/>
          </p:nvPr>
        </p:nvSpPr>
        <p:spPr/>
        <p:txBody>
          <a:bodyPr/>
          <a:lstStyle/>
          <a:p>
            <a:pPr>
              <a:defRPr/>
            </a:pPr>
            <a:fld id="{D1064BCA-6CCF-4444-8245-850F8E68BF06}" type="slidenum">
              <a:rPr lang="de-DE" smtClean="0"/>
              <a:pPr>
                <a:defRPr/>
              </a:pPr>
              <a:t>32</a:t>
            </a:fld>
            <a:endParaRPr lang="de-DE"/>
          </a:p>
        </p:txBody>
      </p:sp>
    </p:spTree>
    <p:extLst>
      <p:ext uri="{BB962C8B-B14F-4D97-AF65-F5344CB8AC3E}">
        <p14:creationId xmlns:p14="http://schemas.microsoft.com/office/powerpoint/2010/main" val="2186589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reduced start version has a cost estimate of 32.4 ME from which more than 90% are already secured. The remaining expenses are mainly related to infrastructure items for which local and external groups have difficulties to obtain funding. Therefore we will also request the provision of common funds for these items, but to a much smaller extend than other FAIR collaborations. Missing items are for R3B part of the calorimeter and 2 planes </a:t>
            </a:r>
            <a:r>
              <a:rPr lang="en-GB" baseline="0" dirty="0" err="1" smtClean="0"/>
              <a:t>NeuLAND</a:t>
            </a:r>
            <a:r>
              <a:rPr lang="en-GB" baseline="0" dirty="0" smtClean="0"/>
              <a:t>, for DESPEC some </a:t>
            </a:r>
            <a:r>
              <a:rPr lang="en-GB" baseline="0" smtClean="0"/>
              <a:t>DEGAS detectors and the </a:t>
            </a:r>
            <a:r>
              <a:rPr lang="en-GB" baseline="0" dirty="0" smtClean="0"/>
              <a:t>magnet for </a:t>
            </a:r>
            <a:r>
              <a:rPr lang="en-GB" baseline="0" smtClean="0"/>
              <a:t>g-factor measurements, for LASEPC the 2</a:t>
            </a:r>
            <a:r>
              <a:rPr lang="en-GB" baseline="30000" smtClean="0"/>
              <a:t>nd</a:t>
            </a:r>
            <a:r>
              <a:rPr lang="en-GB" baseline="0" smtClean="0"/>
              <a:t> beam </a:t>
            </a:r>
            <a:endParaRPr lang="en-GB" dirty="0"/>
          </a:p>
        </p:txBody>
      </p:sp>
      <p:sp>
        <p:nvSpPr>
          <p:cNvPr id="4" name="Slide Number Placeholder 3"/>
          <p:cNvSpPr>
            <a:spLocks noGrp="1"/>
          </p:cNvSpPr>
          <p:nvPr>
            <p:ph type="sldNum" sz="quarter" idx="10"/>
          </p:nvPr>
        </p:nvSpPr>
        <p:spPr/>
        <p:txBody>
          <a:bodyPr/>
          <a:lstStyle/>
          <a:p>
            <a:pPr>
              <a:defRPr/>
            </a:pPr>
            <a:fld id="{D1064BCA-6CCF-4444-8245-850F8E68BF06}" type="slidenum">
              <a:rPr lang="de-DE" smtClean="0"/>
              <a:pPr>
                <a:defRPr/>
              </a:pPr>
              <a:t>33</a:t>
            </a:fld>
            <a:endParaRPr lang="de-DE"/>
          </a:p>
        </p:txBody>
      </p:sp>
    </p:spTree>
    <p:extLst>
      <p:ext uri="{BB962C8B-B14F-4D97-AF65-F5344CB8AC3E}">
        <p14:creationId xmlns:p14="http://schemas.microsoft.com/office/powerpoint/2010/main" val="1254115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 this slide you find</a:t>
            </a:r>
            <a:r>
              <a:rPr lang="en-GB" baseline="0" dirty="0" smtClean="0"/>
              <a:t> more details for the different NUSTAR experiments, both in terms of funding, TDR approval, but also the construction progress. Besides certain manpower issues (which are difficult to explicit in these graphs) the situation of NUSTAR is mostly green and everything seems to be well on track for the Day-1 experiments.</a:t>
            </a:r>
            <a:endParaRPr lang="en-GB" dirty="0"/>
          </a:p>
        </p:txBody>
      </p:sp>
      <p:sp>
        <p:nvSpPr>
          <p:cNvPr id="4" name="Slide Number Placeholder 3"/>
          <p:cNvSpPr>
            <a:spLocks noGrp="1"/>
          </p:cNvSpPr>
          <p:nvPr>
            <p:ph type="sldNum" sz="quarter" idx="10"/>
          </p:nvPr>
        </p:nvSpPr>
        <p:spPr/>
        <p:txBody>
          <a:bodyPr/>
          <a:lstStyle/>
          <a:p>
            <a:pPr>
              <a:defRPr/>
            </a:pPr>
            <a:fld id="{D1064BCA-6CCF-4444-8245-850F8E68BF06}" type="slidenum">
              <a:rPr lang="de-DE" smtClean="0"/>
              <a:pPr>
                <a:defRPr/>
              </a:pPr>
              <a:t>34</a:t>
            </a:fld>
            <a:endParaRPr lang="de-DE"/>
          </a:p>
        </p:txBody>
      </p:sp>
    </p:spTree>
    <p:extLst>
      <p:ext uri="{BB962C8B-B14F-4D97-AF65-F5344CB8AC3E}">
        <p14:creationId xmlns:p14="http://schemas.microsoft.com/office/powerpoint/2010/main" val="1575936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a:defRPr/>
            </a:pPr>
            <a:fld id="{D1064BCA-6CCF-4444-8245-850F8E68BF06}" type="slidenum">
              <a:rPr lang="de-DE" smtClean="0"/>
              <a:pPr>
                <a:defRPr/>
              </a:pPr>
              <a:t>3</a:t>
            </a:fld>
            <a:endParaRPr lang="de-DE"/>
          </a:p>
        </p:txBody>
      </p:sp>
    </p:spTree>
    <p:extLst>
      <p:ext uri="{BB962C8B-B14F-4D97-AF65-F5344CB8AC3E}">
        <p14:creationId xmlns:p14="http://schemas.microsoft.com/office/powerpoint/2010/main" val="1195774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1064BCA-6CCF-4444-8245-850F8E68BF06}" type="slidenum">
              <a:rPr lang="de-DE" smtClean="0"/>
              <a:pPr>
                <a:defRPr/>
              </a:pPr>
              <a:t>4</a:t>
            </a:fld>
            <a:endParaRPr lang="de-DE"/>
          </a:p>
        </p:txBody>
      </p:sp>
    </p:spTree>
    <p:extLst>
      <p:ext uri="{BB962C8B-B14F-4D97-AF65-F5344CB8AC3E}">
        <p14:creationId xmlns:p14="http://schemas.microsoft.com/office/powerpoint/2010/main" val="285645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1064BCA-6CCF-4444-8245-850F8E68BF06}" type="slidenum">
              <a:rPr lang="de-DE" smtClean="0"/>
              <a:pPr>
                <a:defRPr/>
              </a:pPr>
              <a:t>5</a:t>
            </a:fld>
            <a:endParaRPr lang="de-DE"/>
          </a:p>
        </p:txBody>
      </p:sp>
    </p:spTree>
    <p:extLst>
      <p:ext uri="{BB962C8B-B14F-4D97-AF65-F5344CB8AC3E}">
        <p14:creationId xmlns:p14="http://schemas.microsoft.com/office/powerpoint/2010/main" val="409484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1064BCA-6CCF-4444-8245-850F8E68BF06}" type="slidenum">
              <a:rPr lang="de-DE" smtClean="0"/>
              <a:pPr>
                <a:defRPr/>
              </a:pPr>
              <a:t>6</a:t>
            </a:fld>
            <a:endParaRPr lang="de-DE"/>
          </a:p>
        </p:txBody>
      </p:sp>
    </p:spTree>
    <p:extLst>
      <p:ext uri="{BB962C8B-B14F-4D97-AF65-F5344CB8AC3E}">
        <p14:creationId xmlns:p14="http://schemas.microsoft.com/office/powerpoint/2010/main" val="1629453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1064BCA-6CCF-4444-8245-850F8E68BF06}" type="slidenum">
              <a:rPr lang="de-DE" smtClean="0"/>
              <a:pPr>
                <a:defRPr/>
              </a:pPr>
              <a:t>7</a:t>
            </a:fld>
            <a:endParaRPr lang="de-DE"/>
          </a:p>
        </p:txBody>
      </p:sp>
    </p:spTree>
    <p:extLst>
      <p:ext uri="{BB962C8B-B14F-4D97-AF65-F5344CB8AC3E}">
        <p14:creationId xmlns:p14="http://schemas.microsoft.com/office/powerpoint/2010/main" val="3200210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1064BCA-6CCF-4444-8245-850F8E68BF06}" type="slidenum">
              <a:rPr lang="de-DE" smtClean="0"/>
              <a:pPr>
                <a:defRPr/>
              </a:pPr>
              <a:t>8</a:t>
            </a:fld>
            <a:endParaRPr lang="de-DE"/>
          </a:p>
        </p:txBody>
      </p:sp>
    </p:spTree>
    <p:extLst>
      <p:ext uri="{BB962C8B-B14F-4D97-AF65-F5344CB8AC3E}">
        <p14:creationId xmlns:p14="http://schemas.microsoft.com/office/powerpoint/2010/main" val="483943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1064BCA-6CCF-4444-8245-850F8E68BF06}" type="slidenum">
              <a:rPr lang="de-DE" smtClean="0"/>
              <a:pPr>
                <a:defRPr/>
              </a:pPr>
              <a:t>10</a:t>
            </a:fld>
            <a:endParaRPr lang="de-DE"/>
          </a:p>
        </p:txBody>
      </p:sp>
    </p:spTree>
    <p:extLst>
      <p:ext uri="{BB962C8B-B14F-4D97-AF65-F5344CB8AC3E}">
        <p14:creationId xmlns:p14="http://schemas.microsoft.com/office/powerpoint/2010/main" val="1399274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7018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90" descr="image007"/>
          <p:cNvPicPr>
            <a:picLocks noChangeAspect="1" noChangeArrowheads="1"/>
          </p:cNvPicPr>
          <p:nvPr/>
        </p:nvPicPr>
        <p:blipFill>
          <a:blip r:embed="rId2">
            <a:extLst>
              <a:ext uri="{28A0092B-C50C-407E-A947-70E740481C1C}">
                <a14:useLocalDpi xmlns:a14="http://schemas.microsoft.com/office/drawing/2010/main" val="0"/>
              </a:ext>
            </a:extLst>
          </a:blip>
          <a:srcRect t="10201" b="9200"/>
          <a:stretch>
            <a:fillRect/>
          </a:stretch>
        </p:blipFill>
        <p:spPr bwMode="auto">
          <a:xfrm>
            <a:off x="6048375" y="0"/>
            <a:ext cx="316388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FCAR3________L____4___ Kopie"/>
          <p:cNvPicPr>
            <a:picLocks noChangeAspect="1" noChangeArrowheads="1"/>
          </p:cNvPicPr>
          <p:nvPr/>
        </p:nvPicPr>
        <p:blipFill>
          <a:blip r:embed="rId3">
            <a:extLst>
              <a:ext uri="{28A0092B-C50C-407E-A947-70E740481C1C}">
                <a14:useLocalDpi xmlns:a14="http://schemas.microsoft.com/office/drawing/2010/main" val="0"/>
              </a:ext>
            </a:extLst>
          </a:blip>
          <a:srcRect t="17075"/>
          <a:stretch>
            <a:fillRect/>
          </a:stretch>
        </p:blipFill>
        <p:spPr bwMode="auto">
          <a:xfrm>
            <a:off x="0" y="0"/>
            <a:ext cx="308292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1"/>
          <p:cNvPicPr>
            <a:picLocks noChangeAspect="1" noChangeArrowheads="1"/>
          </p:cNvPicPr>
          <p:nvPr/>
        </p:nvPicPr>
        <p:blipFill>
          <a:blip r:embed="rId4" cstate="print">
            <a:extLst>
              <a:ext uri="{28A0092B-C50C-407E-A947-70E740481C1C}">
                <a14:useLocalDpi xmlns:a14="http://schemas.microsoft.com/office/drawing/2010/main" val="0"/>
              </a:ext>
            </a:extLst>
          </a:blip>
          <a:srcRect l="33714" r="33855"/>
          <a:stretch>
            <a:fillRect/>
          </a:stretch>
        </p:blipFill>
        <p:spPr bwMode="auto">
          <a:xfrm>
            <a:off x="3082925" y="0"/>
            <a:ext cx="296545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76"/>
          <p:cNvSpPr>
            <a:spLocks noChangeShapeType="1"/>
          </p:cNvSpPr>
          <p:nvPr/>
        </p:nvSpPr>
        <p:spPr bwMode="auto">
          <a:xfrm>
            <a:off x="6048375" y="0"/>
            <a:ext cx="0" cy="193833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 name="Line 75"/>
          <p:cNvSpPr>
            <a:spLocks noChangeShapeType="1"/>
          </p:cNvSpPr>
          <p:nvPr/>
        </p:nvSpPr>
        <p:spPr bwMode="auto">
          <a:xfrm>
            <a:off x="3082925" y="0"/>
            <a:ext cx="0" cy="19319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 name="Rectangle 69"/>
          <p:cNvSpPr>
            <a:spLocks noChangeArrowheads="1"/>
          </p:cNvSpPr>
          <p:nvPr/>
        </p:nvSpPr>
        <p:spPr bwMode="auto">
          <a:xfrm>
            <a:off x="0" y="6035675"/>
            <a:ext cx="9144000" cy="8413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0" name="Rectangle 78"/>
          <p:cNvSpPr>
            <a:spLocks noChangeArrowheads="1"/>
          </p:cNvSpPr>
          <p:nvPr/>
        </p:nvSpPr>
        <p:spPr bwMode="auto">
          <a:xfrm>
            <a:off x="0" y="0"/>
            <a:ext cx="9144000" cy="1958975"/>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1" name="Rectangle 62"/>
          <p:cNvSpPr>
            <a:spLocks noChangeArrowheads="1"/>
          </p:cNvSpPr>
          <p:nvPr/>
        </p:nvSpPr>
        <p:spPr bwMode="auto">
          <a:xfrm>
            <a:off x="0" y="1919288"/>
            <a:ext cx="9144000" cy="4116387"/>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GB"/>
          </a:p>
        </p:txBody>
      </p:sp>
      <p:sp>
        <p:nvSpPr>
          <p:cNvPr id="12" name="Line 82"/>
          <p:cNvSpPr>
            <a:spLocks noChangeShapeType="1"/>
          </p:cNvSpPr>
          <p:nvPr/>
        </p:nvSpPr>
        <p:spPr bwMode="auto">
          <a:xfrm rot="16200000">
            <a:off x="4572000" y="-2633662"/>
            <a:ext cx="0" cy="9144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3" name="Picture 87" descr="FAIR_farb_RGB_3c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5938" y="6142038"/>
            <a:ext cx="898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503238" y="2419350"/>
            <a:ext cx="8064500" cy="1441450"/>
          </a:xfrm>
        </p:spPr>
        <p:txBody>
          <a:bodyPr/>
          <a:lstStyle>
            <a:lvl1pPr>
              <a:defRPr sz="3600">
                <a:solidFill>
                  <a:schemeClr val="bg1"/>
                </a:solidFill>
              </a:defRPr>
            </a:lvl1pPr>
          </a:lstStyle>
          <a:p>
            <a:r>
              <a:rPr lang="en-GB"/>
              <a:t>Titelmasterformat durch Klicken bearbeiten</a:t>
            </a:r>
          </a:p>
        </p:txBody>
      </p:sp>
      <p:sp>
        <p:nvSpPr>
          <p:cNvPr id="4099" name="Rectangle 3"/>
          <p:cNvSpPr>
            <a:spLocks noGrp="1" noChangeArrowheads="1"/>
          </p:cNvSpPr>
          <p:nvPr>
            <p:ph type="subTitle" idx="1"/>
          </p:nvPr>
        </p:nvSpPr>
        <p:spPr>
          <a:xfrm>
            <a:off x="503238" y="4124325"/>
            <a:ext cx="6127750" cy="1465263"/>
          </a:xfrm>
        </p:spPr>
        <p:txBody>
          <a:bodyPr anchor="b"/>
          <a:lstStyle>
            <a:lvl1pPr marL="0" indent="0">
              <a:defRPr>
                <a:solidFill>
                  <a:schemeClr val="bg1"/>
                </a:solidFill>
                <a:latin typeface="Arial Narrow" pitchFamily="34" charset="0"/>
              </a:defRPr>
            </a:lvl1pPr>
          </a:lstStyle>
          <a:p>
            <a:r>
              <a:rPr lang="en-GB"/>
              <a:t>Formatvorlage des Untertitelmasters durch Klicken bearbeiten</a:t>
            </a:r>
          </a:p>
        </p:txBody>
      </p:sp>
    </p:spTree>
    <p:extLst>
      <p:ext uri="{BB962C8B-B14F-4D97-AF65-F5344CB8AC3E}">
        <p14:creationId xmlns:p14="http://schemas.microsoft.com/office/powerpoint/2010/main" val="12883528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xfrm>
            <a:off x="-612576" y="4941168"/>
            <a:ext cx="4392613" cy="2508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89746731-5F80-4123-B1A6-25A22E36C029}" type="slidenum">
              <a:rPr lang="de-DE"/>
              <a:pPr>
                <a:defRPr/>
              </a:pPr>
              <a:t>‹Nr.›</a:t>
            </a:fld>
            <a:endParaRPr lang="de-DE"/>
          </a:p>
        </p:txBody>
      </p:sp>
    </p:spTree>
    <p:extLst>
      <p:ext uri="{BB962C8B-B14F-4D97-AF65-F5344CB8AC3E}">
        <p14:creationId xmlns:p14="http://schemas.microsoft.com/office/powerpoint/2010/main" val="1590507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3" y="225425"/>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38" y="225425"/>
            <a:ext cx="6302375" cy="61563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xfrm>
            <a:off x="-612576" y="4941168"/>
            <a:ext cx="4392613" cy="2508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CB3CC99-32E0-4A11-8C8E-AA7205F0ADF0}" type="slidenum">
              <a:rPr lang="de-DE"/>
              <a:pPr>
                <a:defRPr/>
              </a:pPr>
              <a:t>‹Nr.›</a:t>
            </a:fld>
            <a:endParaRPr lang="de-DE"/>
          </a:p>
        </p:txBody>
      </p:sp>
    </p:spTree>
    <p:extLst>
      <p:ext uri="{BB962C8B-B14F-4D97-AF65-F5344CB8AC3E}">
        <p14:creationId xmlns:p14="http://schemas.microsoft.com/office/powerpoint/2010/main" val="2377720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Leer">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02016513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5736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4733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8659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7395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5023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0807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6685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8318BF4F-15D2-4EE0-A03D-F50D946F8623}" type="slidenum">
              <a:rPr lang="de-DE"/>
              <a:pPr>
                <a:defRPr/>
              </a:pPr>
              <a:t>‹Nr.›</a:t>
            </a:fld>
            <a:endParaRPr lang="de-DE"/>
          </a:p>
        </p:txBody>
      </p:sp>
      <p:sp>
        <p:nvSpPr>
          <p:cNvPr id="6" name="Rectangle 5"/>
          <p:cNvSpPr txBox="1">
            <a:spLocks noChangeArrowheads="1"/>
          </p:cNvSpPr>
          <p:nvPr userDrawn="1"/>
        </p:nvSpPr>
        <p:spPr bwMode="auto">
          <a:xfrm>
            <a:off x="-16064" y="6607175"/>
            <a:ext cx="4392613"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defPPr>
              <a:defRPr lang="de-DE"/>
            </a:defPPr>
            <a:lvl1pPr algn="l" rtl="0" fontAlgn="base">
              <a:spcBef>
                <a:spcPct val="0"/>
              </a:spcBef>
              <a:spcAft>
                <a:spcPct val="0"/>
              </a:spcAft>
              <a:defRPr sz="1200" kern="1200">
                <a:solidFill>
                  <a:srgbClr val="00599D"/>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err="1" smtClean="0"/>
              <a:t>Bericht</a:t>
            </a:r>
            <a:r>
              <a:rPr lang="en-US" dirty="0" smtClean="0"/>
              <a:t> </a:t>
            </a:r>
            <a:r>
              <a:rPr lang="en-US" dirty="0" err="1" smtClean="0"/>
              <a:t>zu</a:t>
            </a:r>
            <a:r>
              <a:rPr lang="en-US" dirty="0" smtClean="0"/>
              <a:t> NUSTAR – </a:t>
            </a:r>
            <a:r>
              <a:rPr lang="en-US" dirty="0" err="1" smtClean="0"/>
              <a:t>Kernstruktur</a:t>
            </a:r>
            <a:r>
              <a:rPr lang="en-US" dirty="0" smtClean="0"/>
              <a:t> </a:t>
            </a:r>
            <a:r>
              <a:rPr lang="en-US" dirty="0" err="1" smtClean="0"/>
              <a:t>im</a:t>
            </a:r>
            <a:r>
              <a:rPr lang="en-US" dirty="0" smtClean="0"/>
              <a:t> </a:t>
            </a:r>
            <a:r>
              <a:rPr lang="en-US" dirty="0" err="1" smtClean="0"/>
              <a:t>Kosmos</a:t>
            </a:r>
            <a:endParaRPr lang="en-US" dirty="0"/>
          </a:p>
        </p:txBody>
      </p:sp>
    </p:spTree>
    <p:extLst>
      <p:ext uri="{BB962C8B-B14F-4D97-AF65-F5344CB8AC3E}">
        <p14:creationId xmlns:p14="http://schemas.microsoft.com/office/powerpoint/2010/main" val="412348436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2754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3403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2191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5688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8" name="Bild 7" descr="titel-bil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91005"/>
            <a:ext cx="9171216" cy="1783292"/>
          </a:xfrm>
          <a:prstGeom prst="rect">
            <a:avLst/>
          </a:prstGeom>
        </p:spPr>
      </p:pic>
      <p:sp>
        <p:nvSpPr>
          <p:cNvPr id="12" name="Fußzeilenplatzhalter 7"/>
          <p:cNvSpPr>
            <a:spLocks noGrp="1"/>
          </p:cNvSpPr>
          <p:nvPr>
            <p:ph type="ftr" sz="quarter" idx="3"/>
          </p:nvPr>
        </p:nvSpPr>
        <p:spPr>
          <a:xfrm>
            <a:off x="2038005" y="6583330"/>
            <a:ext cx="4825699" cy="357157"/>
          </a:xfrm>
          <a:prstGeom prst="rect">
            <a:avLst/>
          </a:prstGeom>
        </p:spPr>
        <p:txBody>
          <a:bodyPr vert="horz" lIns="91440" tIns="45720" rIns="91440" bIns="45720" rtlCol="0" anchor="ctr"/>
          <a:lstStyle>
            <a:lvl1pPr algn="ctr">
              <a:defRPr sz="1000">
                <a:solidFill>
                  <a:srgbClr val="333333"/>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a:ea typeface="+mn-ea"/>
                <a:cs typeface="+mn-cs"/>
              </a:rPr>
              <a:t>Name/Vortragstitel</a:t>
            </a:r>
          </a:p>
        </p:txBody>
      </p:sp>
      <p:sp>
        <p:nvSpPr>
          <p:cNvPr id="14" name="Foliennummernplatzhalter 5"/>
          <p:cNvSpPr>
            <a:spLocks noGrp="1"/>
          </p:cNvSpPr>
          <p:nvPr>
            <p:ph type="sldNum" sz="quarter" idx="4"/>
          </p:nvPr>
        </p:nvSpPr>
        <p:spPr>
          <a:xfrm>
            <a:off x="0" y="6632879"/>
            <a:ext cx="744898" cy="365125"/>
          </a:xfrm>
          <a:prstGeom prst="rect">
            <a:avLst/>
          </a:prstGeom>
        </p:spPr>
        <p:txBody>
          <a:bodyPr/>
          <a:lstStyle>
            <a:lvl1pPr>
              <a:defRPr sz="1000"/>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de-DE"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46492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5" y="271335"/>
            <a:ext cx="5584535" cy="787557"/>
          </a:xfrm>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5"/>
          <p:cNvSpPr>
            <a:spLocks noGrp="1"/>
          </p:cNvSpPr>
          <p:nvPr>
            <p:ph type="sldNum" sz="quarter" idx="12"/>
          </p:nvPr>
        </p:nvSpPr>
        <p:spPr>
          <a:xfrm>
            <a:off x="116392" y="6646241"/>
            <a:ext cx="744898" cy="42351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de-DE" sz="1000" b="0" i="0" u="none" strike="noStrike" kern="1200" cap="none" spc="0" normalizeH="0" baseline="0" noProof="0">
              <a:ln>
                <a:noFill/>
              </a:ln>
              <a:solidFill>
                <a:prstClr val="black"/>
              </a:solidFill>
              <a:effectLst/>
              <a:uLnTx/>
              <a:uFillTx/>
              <a:latin typeface="Arial"/>
              <a:ea typeface="+mn-ea"/>
              <a:cs typeface="+mn-cs"/>
            </a:endParaRPr>
          </a:p>
        </p:txBody>
      </p:sp>
      <p:sp>
        <p:nvSpPr>
          <p:cNvPr id="7"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a:ea typeface="+mn-ea"/>
                <a:cs typeface="+mn-cs"/>
              </a:rPr>
              <a:t>Name/Vortragstitel</a:t>
            </a:r>
          </a:p>
        </p:txBody>
      </p:sp>
    </p:spTree>
    <p:extLst>
      <p:ext uri="{BB962C8B-B14F-4D97-AF65-F5344CB8AC3E}">
        <p14:creationId xmlns:p14="http://schemas.microsoft.com/office/powerpoint/2010/main" val="970222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8" name="Bild 7" descr="titel-bil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91005"/>
            <a:ext cx="9171216" cy="1783292"/>
          </a:xfrm>
          <a:prstGeom prst="rect">
            <a:avLst/>
          </a:prstGeom>
        </p:spPr>
      </p:pic>
      <p:sp>
        <p:nvSpPr>
          <p:cNvPr id="12" name="Fußzeilenplatzhalter 7"/>
          <p:cNvSpPr>
            <a:spLocks noGrp="1"/>
          </p:cNvSpPr>
          <p:nvPr>
            <p:ph type="ftr" sz="quarter" idx="3"/>
          </p:nvPr>
        </p:nvSpPr>
        <p:spPr>
          <a:xfrm>
            <a:off x="2038005" y="6583330"/>
            <a:ext cx="4825699" cy="357157"/>
          </a:xfrm>
          <a:prstGeom prst="rect">
            <a:avLst/>
          </a:prstGeom>
        </p:spPr>
        <p:txBody>
          <a:bodyPr vert="horz" lIns="91440" tIns="45720" rIns="91440" bIns="45720" rtlCol="0" anchor="ctr"/>
          <a:lstStyle>
            <a:lvl1pPr algn="ctr">
              <a:defRPr sz="1000">
                <a:solidFill>
                  <a:srgbClr val="333333"/>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a:ea typeface="+mn-ea"/>
                <a:cs typeface="+mn-cs"/>
              </a:rPr>
              <a:t>Name/Vortragstitel</a:t>
            </a:r>
          </a:p>
        </p:txBody>
      </p:sp>
      <p:sp>
        <p:nvSpPr>
          <p:cNvPr id="14" name="Foliennummernplatzhalter 5"/>
          <p:cNvSpPr>
            <a:spLocks noGrp="1"/>
          </p:cNvSpPr>
          <p:nvPr>
            <p:ph type="sldNum" sz="quarter" idx="4"/>
          </p:nvPr>
        </p:nvSpPr>
        <p:spPr>
          <a:xfrm>
            <a:off x="0" y="6632879"/>
            <a:ext cx="744898" cy="365125"/>
          </a:xfrm>
          <a:prstGeom prst="rect">
            <a:avLst/>
          </a:prstGeom>
        </p:spPr>
        <p:txBody>
          <a:bodyPr/>
          <a:lstStyle>
            <a:lvl1pPr>
              <a:defRPr sz="1000"/>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de-DE"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07243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5" y="271335"/>
            <a:ext cx="5584535" cy="787557"/>
          </a:xfrm>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5"/>
          <p:cNvSpPr>
            <a:spLocks noGrp="1"/>
          </p:cNvSpPr>
          <p:nvPr>
            <p:ph type="sldNum" sz="quarter" idx="12"/>
          </p:nvPr>
        </p:nvSpPr>
        <p:spPr>
          <a:xfrm>
            <a:off x="116392" y="6646241"/>
            <a:ext cx="744898" cy="42351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de-DE" sz="1000" b="0" i="0" u="none" strike="noStrike" kern="1200" cap="none" spc="0" normalizeH="0" baseline="0" noProof="0">
              <a:ln>
                <a:noFill/>
              </a:ln>
              <a:solidFill>
                <a:prstClr val="black"/>
              </a:solidFill>
              <a:effectLst/>
              <a:uLnTx/>
              <a:uFillTx/>
              <a:latin typeface="Arial"/>
              <a:ea typeface="+mn-ea"/>
              <a:cs typeface="+mn-cs"/>
            </a:endParaRPr>
          </a:p>
        </p:txBody>
      </p:sp>
      <p:sp>
        <p:nvSpPr>
          <p:cNvPr id="7" name="Fußzeilenplatzhalter 7"/>
          <p:cNvSpPr>
            <a:spLocks noGrp="1"/>
          </p:cNvSpPr>
          <p:nvPr>
            <p:ph type="ftr" sz="quarter" idx="3"/>
          </p:nvPr>
        </p:nvSpPr>
        <p:spPr>
          <a:xfrm>
            <a:off x="2273300" y="6560611"/>
            <a:ext cx="4825699" cy="357157"/>
          </a:xfrm>
          <a:prstGeom prst="rect">
            <a:avLst/>
          </a:prstGeom>
        </p:spPr>
        <p:txBody>
          <a:bodyPr vert="horz" lIns="91440" tIns="45720" rIns="91440" bIns="45720" rtlCol="0" anchor="ctr"/>
          <a:lstStyle>
            <a:lvl1pPr algn="ctr">
              <a:defRPr sz="100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a:ea typeface="+mn-ea"/>
                <a:cs typeface="+mn-cs"/>
              </a:rPr>
              <a:t>Name/Vortragstitel</a:t>
            </a:r>
          </a:p>
        </p:txBody>
      </p:sp>
    </p:spTree>
    <p:extLst>
      <p:ext uri="{BB962C8B-B14F-4D97-AF65-F5344CB8AC3E}">
        <p14:creationId xmlns:p14="http://schemas.microsoft.com/office/powerpoint/2010/main" val="1839335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smtClean="0">
                <a:ln>
                  <a:noFill/>
                </a:ln>
                <a:solidFill>
                  <a:srgbClr val="333399"/>
                </a:solidFill>
                <a:effectLst/>
                <a:uLnTx/>
                <a:uFillTx/>
                <a:latin typeface="Arial" charset="0"/>
                <a:ea typeface="+mn-ea"/>
                <a:cs typeface="+mn-cs"/>
              </a:rPr>
              <a:t>FAIR NUSTAR JG</a:t>
            </a:r>
            <a:endParaRPr kumimoji="0" lang="de-DE" sz="1400" b="0" i="0" u="none" strike="noStrike" kern="1200" cap="none" spc="0" normalizeH="0" baseline="0" noProof="0">
              <a:ln>
                <a:noFill/>
              </a:ln>
              <a:solidFill>
                <a:srgbClr val="333399"/>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1917B0A-0D57-45AD-80F5-E7C80929C972}" type="slidenum">
              <a:rPr kumimoji="0" lang="de-DE"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‹Nr.›</a:t>
            </a:fld>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14175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smtClean="0">
                <a:ln>
                  <a:noFill/>
                </a:ln>
                <a:solidFill>
                  <a:srgbClr val="333399"/>
                </a:solidFill>
                <a:effectLst/>
                <a:uLnTx/>
                <a:uFillTx/>
                <a:latin typeface="Arial" charset="0"/>
                <a:ea typeface="+mn-ea"/>
                <a:cs typeface="+mn-cs"/>
              </a:rPr>
              <a:t>FAIR NUSTAR JG</a:t>
            </a:r>
            <a:endParaRPr kumimoji="0" lang="de-DE" sz="1400" b="0" i="0" u="none" strike="noStrike" kern="1200" cap="none" spc="0" normalizeH="0" baseline="0" noProof="0">
              <a:ln>
                <a:noFill/>
              </a:ln>
              <a:solidFill>
                <a:srgbClr val="333399"/>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85DF70-DC9E-4526-A969-3DB9397F8ECC}" type="slidenum">
              <a:rPr kumimoji="0" lang="de-DE"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‹Nr.›</a:t>
            </a:fld>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72688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5"/>
          <p:cNvSpPr>
            <a:spLocks noGrp="1" noChangeArrowheads="1"/>
          </p:cNvSpPr>
          <p:nvPr>
            <p:ph type="ftr" sz="quarter" idx="10"/>
          </p:nvPr>
        </p:nvSpPr>
        <p:spPr>
          <a:xfrm>
            <a:off x="-612576" y="4941168"/>
            <a:ext cx="4392613" cy="2508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4BD9814-CAC0-491B-9C48-3D5110D3B508}" type="slidenum">
              <a:rPr lang="de-DE"/>
              <a:pPr>
                <a:defRPr/>
              </a:pPr>
              <a:t>‹Nr.›</a:t>
            </a:fld>
            <a:endParaRPr lang="de-DE"/>
          </a:p>
        </p:txBody>
      </p:sp>
    </p:spTree>
    <p:extLst>
      <p:ext uri="{BB962C8B-B14F-4D97-AF65-F5344CB8AC3E}">
        <p14:creationId xmlns:p14="http://schemas.microsoft.com/office/powerpoint/2010/main" val="418766750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smtClean="0">
                <a:ln>
                  <a:noFill/>
                </a:ln>
                <a:solidFill>
                  <a:srgbClr val="333399"/>
                </a:solidFill>
                <a:effectLst/>
                <a:uLnTx/>
                <a:uFillTx/>
                <a:latin typeface="Arial" charset="0"/>
                <a:ea typeface="+mn-ea"/>
                <a:cs typeface="+mn-cs"/>
              </a:rPr>
              <a:t>FAIR NUSTAR JG</a:t>
            </a:r>
            <a:endParaRPr kumimoji="0" lang="de-DE" sz="1400" b="0" i="0" u="none" strike="noStrike" kern="1200" cap="none" spc="0" normalizeH="0" baseline="0" noProof="0">
              <a:ln>
                <a:noFill/>
              </a:ln>
              <a:solidFill>
                <a:srgbClr val="333399"/>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12A1A5-F8B7-4F0B-8B2D-D744AE578874}" type="slidenum">
              <a:rPr kumimoji="0" lang="de-DE"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‹Nr.›</a:t>
            </a:fld>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67009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smtClean="0">
                <a:ln>
                  <a:noFill/>
                </a:ln>
                <a:solidFill>
                  <a:srgbClr val="333399"/>
                </a:solidFill>
                <a:effectLst/>
                <a:uLnTx/>
                <a:uFillTx/>
                <a:latin typeface="Arial" charset="0"/>
                <a:ea typeface="+mn-ea"/>
                <a:cs typeface="+mn-cs"/>
              </a:rPr>
              <a:t>FAIR NUSTAR JG</a:t>
            </a:r>
            <a:endParaRPr kumimoji="0" lang="de-DE" sz="1400" b="0" i="0" u="none" strike="noStrike" kern="1200" cap="none" spc="0" normalizeH="0" baseline="0" noProof="0">
              <a:ln>
                <a:noFill/>
              </a:ln>
              <a:solidFill>
                <a:srgbClr val="333399"/>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3396C2-F67F-4EE6-9DFD-441053FB4BA3}" type="slidenum">
              <a:rPr kumimoji="0" lang="de-DE"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‹Nr.›</a:t>
            </a:fld>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18665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smtClean="0">
                <a:ln>
                  <a:noFill/>
                </a:ln>
                <a:solidFill>
                  <a:srgbClr val="333399"/>
                </a:solidFill>
                <a:effectLst/>
                <a:uLnTx/>
                <a:uFillTx/>
                <a:latin typeface="Arial" charset="0"/>
                <a:ea typeface="+mn-ea"/>
                <a:cs typeface="+mn-cs"/>
              </a:rPr>
              <a:t>FAIR NUSTAR JG</a:t>
            </a:r>
            <a:endParaRPr kumimoji="0" lang="de-DE" sz="1400" b="0" i="0" u="none" strike="noStrike" kern="1200" cap="none" spc="0" normalizeH="0" baseline="0" noProof="0">
              <a:ln>
                <a:noFill/>
              </a:ln>
              <a:solidFill>
                <a:srgbClr val="333399"/>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6CB76BB-018F-4E76-A840-9596C53EA621}" type="slidenum">
              <a:rPr kumimoji="0" lang="de-DE"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‹Nr.›</a:t>
            </a:fld>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72022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smtClean="0">
                <a:ln>
                  <a:noFill/>
                </a:ln>
                <a:solidFill>
                  <a:srgbClr val="333399"/>
                </a:solidFill>
                <a:effectLst/>
                <a:uLnTx/>
                <a:uFillTx/>
                <a:latin typeface="Arial" charset="0"/>
                <a:ea typeface="+mn-ea"/>
                <a:cs typeface="+mn-cs"/>
              </a:rPr>
              <a:t>FAIR NUSTAR JG</a:t>
            </a:r>
            <a:endParaRPr kumimoji="0" lang="de-DE" sz="1400" b="0" i="0" u="none" strike="noStrike" kern="1200" cap="none" spc="0" normalizeH="0" baseline="0" noProof="0">
              <a:ln>
                <a:noFill/>
              </a:ln>
              <a:solidFill>
                <a:srgbClr val="333399"/>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F1BF3AB-469A-4A6E-AC76-CA23CABA134B}" type="slidenum">
              <a:rPr kumimoji="0" lang="de-DE"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‹Nr.›</a:t>
            </a:fld>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930269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smtClean="0">
                <a:ln>
                  <a:noFill/>
                </a:ln>
                <a:solidFill>
                  <a:srgbClr val="333399"/>
                </a:solidFill>
                <a:effectLst/>
                <a:uLnTx/>
                <a:uFillTx/>
                <a:latin typeface="Arial" charset="0"/>
                <a:ea typeface="+mn-ea"/>
                <a:cs typeface="+mn-cs"/>
              </a:rPr>
              <a:t>FAIR NUSTAR JG</a:t>
            </a:r>
            <a:endParaRPr kumimoji="0" lang="de-DE" sz="1400" b="0" i="0" u="none" strike="noStrike" kern="1200" cap="none" spc="0" normalizeH="0" baseline="0" noProof="0">
              <a:ln>
                <a:noFill/>
              </a:ln>
              <a:solidFill>
                <a:srgbClr val="333399"/>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A988ED-A220-437E-8BA4-EFDB19FE2218}" type="slidenum">
              <a:rPr kumimoji="0" lang="de-DE"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‹Nr.›</a:t>
            </a:fld>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11333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smtClean="0">
                <a:ln>
                  <a:noFill/>
                </a:ln>
                <a:solidFill>
                  <a:srgbClr val="333399"/>
                </a:solidFill>
                <a:effectLst/>
                <a:uLnTx/>
                <a:uFillTx/>
                <a:latin typeface="Arial" charset="0"/>
                <a:ea typeface="+mn-ea"/>
                <a:cs typeface="+mn-cs"/>
              </a:rPr>
              <a:t>FAIR NUSTAR JG</a:t>
            </a:r>
            <a:endParaRPr kumimoji="0" lang="de-DE" sz="1400" b="0" i="0" u="none" strike="noStrike" kern="1200" cap="none" spc="0" normalizeH="0" baseline="0" noProof="0">
              <a:ln>
                <a:noFill/>
              </a:ln>
              <a:solidFill>
                <a:srgbClr val="333399"/>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D5BB4D-D210-4E57-A695-39D0136B8556}" type="slidenum">
              <a:rPr kumimoji="0" lang="de-DE"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‹Nr.›</a:t>
            </a:fld>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60196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smtClean="0">
                <a:ln>
                  <a:noFill/>
                </a:ln>
                <a:solidFill>
                  <a:srgbClr val="333399"/>
                </a:solidFill>
                <a:effectLst/>
                <a:uLnTx/>
                <a:uFillTx/>
                <a:latin typeface="Arial" charset="0"/>
                <a:ea typeface="+mn-ea"/>
                <a:cs typeface="+mn-cs"/>
              </a:rPr>
              <a:t>FAIR NUSTAR JG</a:t>
            </a:r>
            <a:endParaRPr kumimoji="0" lang="de-DE" sz="1400" b="0" i="0" u="none" strike="noStrike" kern="1200" cap="none" spc="0" normalizeH="0" baseline="0" noProof="0">
              <a:ln>
                <a:noFill/>
              </a:ln>
              <a:solidFill>
                <a:srgbClr val="333399"/>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84E1F9-BEB5-43DB-A16C-EA63C3B6AB38}" type="slidenum">
              <a:rPr kumimoji="0" lang="de-DE"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‹Nr.›</a:t>
            </a:fld>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43704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smtClean="0">
                <a:ln>
                  <a:noFill/>
                </a:ln>
                <a:solidFill>
                  <a:srgbClr val="333399"/>
                </a:solidFill>
                <a:effectLst/>
                <a:uLnTx/>
                <a:uFillTx/>
                <a:latin typeface="Arial" charset="0"/>
                <a:ea typeface="+mn-ea"/>
                <a:cs typeface="+mn-cs"/>
              </a:rPr>
              <a:t>FAIR NUSTAR JG</a:t>
            </a:r>
            <a:endParaRPr kumimoji="0" lang="de-DE" sz="1400" b="0" i="0" u="none" strike="noStrike" kern="1200" cap="none" spc="0" normalizeH="0" baseline="0" noProof="0">
              <a:ln>
                <a:noFill/>
              </a:ln>
              <a:solidFill>
                <a:srgbClr val="333399"/>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CFF8DD-B7FA-4B54-83A7-51D18739C7F9}" type="slidenum">
              <a:rPr kumimoji="0" lang="de-DE"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‹Nr.›</a:t>
            </a:fld>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652205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0"/>
            <a:ext cx="2171700" cy="612616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0" y="0"/>
            <a:ext cx="6362700" cy="6126163"/>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smtClean="0">
                <a:ln>
                  <a:noFill/>
                </a:ln>
                <a:solidFill>
                  <a:srgbClr val="333399"/>
                </a:solidFill>
                <a:effectLst/>
                <a:uLnTx/>
                <a:uFillTx/>
                <a:latin typeface="Arial" charset="0"/>
                <a:ea typeface="+mn-ea"/>
                <a:cs typeface="+mn-cs"/>
              </a:rPr>
              <a:t>FAIR NUSTAR JG</a:t>
            </a:r>
            <a:endParaRPr kumimoji="0" lang="de-DE" sz="1400" b="0" i="0" u="none" strike="noStrike" kern="1200" cap="none" spc="0" normalizeH="0" baseline="0" noProof="0">
              <a:ln>
                <a:noFill/>
              </a:ln>
              <a:solidFill>
                <a:srgbClr val="333399"/>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92B8871-B50E-47B6-AC09-92E2DF0BF637}" type="slidenum">
              <a:rPr kumimoji="0" lang="de-DE"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‹Nr.›</a:t>
            </a:fld>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58971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7740650" cy="1052513"/>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457200" y="1600200"/>
            <a:ext cx="8229600" cy="4525963"/>
          </a:xfrm>
        </p:spPr>
        <p:txBody>
          <a:bodyPr/>
          <a:lstStyle/>
          <a:p>
            <a:pPr lvl="0"/>
            <a:endParaRPr lang="de-DE" noProof="0" smtClean="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smtClean="0">
                <a:ln>
                  <a:noFill/>
                </a:ln>
                <a:solidFill>
                  <a:srgbClr val="333399"/>
                </a:solidFill>
                <a:effectLst/>
                <a:uLnTx/>
                <a:uFillTx/>
                <a:latin typeface="Arial" charset="0"/>
                <a:ea typeface="+mn-ea"/>
                <a:cs typeface="+mn-cs"/>
              </a:rPr>
              <a:t>FAIR NUSTAR JG</a:t>
            </a:r>
            <a:endParaRPr kumimoji="0" lang="de-DE" sz="1400" b="0" i="0" u="none" strike="noStrike" kern="1200" cap="none" spc="0" normalizeH="0" baseline="0" noProof="0">
              <a:ln>
                <a:noFill/>
              </a:ln>
              <a:solidFill>
                <a:srgbClr val="333399"/>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1671ED-76A2-443A-B5BB-DA8B3108D38C}" type="slidenum">
              <a:rPr kumimoji="0" lang="de-DE"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‹Nr.›</a:t>
            </a:fld>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34270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38" y="1125538"/>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ftr" sz="quarter" idx="10"/>
          </p:nvPr>
        </p:nvSpPr>
        <p:spPr>
          <a:xfrm>
            <a:off x="-612576" y="4941168"/>
            <a:ext cx="4392613" cy="2508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0D668B7B-EC26-4C78-BB35-37670BC2A15D}" type="slidenum">
              <a:rPr lang="de-DE"/>
              <a:pPr>
                <a:defRPr/>
              </a:pPr>
              <a:t>‹Nr.›</a:t>
            </a:fld>
            <a:endParaRPr lang="de-DE"/>
          </a:p>
        </p:txBody>
      </p:sp>
    </p:spTree>
    <p:extLst>
      <p:ext uri="{BB962C8B-B14F-4D97-AF65-F5344CB8AC3E}">
        <p14:creationId xmlns:p14="http://schemas.microsoft.com/office/powerpoint/2010/main" val="108230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ftr" sz="quarter" idx="10"/>
          </p:nvPr>
        </p:nvSpPr>
        <p:spPr>
          <a:xfrm>
            <a:off x="-612576" y="4941168"/>
            <a:ext cx="4392613" cy="250825"/>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E6AC9F41-D07B-4410-9654-75EAA4B54DBA}" type="slidenum">
              <a:rPr lang="de-DE"/>
              <a:pPr>
                <a:defRPr/>
              </a:pPr>
              <a:t>‹Nr.›</a:t>
            </a:fld>
            <a:endParaRPr lang="de-DE"/>
          </a:p>
        </p:txBody>
      </p:sp>
    </p:spTree>
    <p:extLst>
      <p:ext uri="{BB962C8B-B14F-4D97-AF65-F5344CB8AC3E}">
        <p14:creationId xmlns:p14="http://schemas.microsoft.com/office/powerpoint/2010/main" val="3866849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ftr" sz="quarter" idx="10"/>
          </p:nvPr>
        </p:nvSpPr>
        <p:spPr>
          <a:xfrm>
            <a:off x="-612576" y="4941168"/>
            <a:ext cx="4392613" cy="250825"/>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CFB9FAFC-0530-4BC0-8D3E-8612A5697BE4}" type="slidenum">
              <a:rPr lang="de-DE"/>
              <a:pPr>
                <a:defRPr/>
              </a:pPr>
              <a:t>‹Nr.›</a:t>
            </a:fld>
            <a:endParaRPr lang="de-DE"/>
          </a:p>
        </p:txBody>
      </p:sp>
    </p:spTree>
    <p:extLst>
      <p:ext uri="{BB962C8B-B14F-4D97-AF65-F5344CB8AC3E}">
        <p14:creationId xmlns:p14="http://schemas.microsoft.com/office/powerpoint/2010/main" val="3444787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612576" y="4941168"/>
            <a:ext cx="4392613" cy="250825"/>
          </a:xfrm>
          <a:prstGeom prst="rect">
            <a:avLst/>
          </a:prstGeom>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4EF7D6DD-AFDD-4A3B-9316-89710568036E}" type="slidenum">
              <a:rPr lang="de-DE"/>
              <a:pPr>
                <a:defRPr/>
              </a:pPr>
              <a:t>‹Nr.›</a:t>
            </a:fld>
            <a:endParaRPr lang="de-DE"/>
          </a:p>
        </p:txBody>
      </p:sp>
    </p:spTree>
    <p:extLst>
      <p:ext uri="{BB962C8B-B14F-4D97-AF65-F5344CB8AC3E}">
        <p14:creationId xmlns:p14="http://schemas.microsoft.com/office/powerpoint/2010/main" val="3501425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a:xfrm>
            <a:off x="-612576" y="4941168"/>
            <a:ext cx="4392613" cy="2508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7CF4BEBD-059B-4DF0-B698-FE3EF75F3179}" type="slidenum">
              <a:rPr lang="de-DE"/>
              <a:pPr>
                <a:defRPr/>
              </a:pPr>
              <a:t>‹Nr.›</a:t>
            </a:fld>
            <a:endParaRPr lang="de-DE"/>
          </a:p>
        </p:txBody>
      </p:sp>
    </p:spTree>
    <p:extLst>
      <p:ext uri="{BB962C8B-B14F-4D97-AF65-F5344CB8AC3E}">
        <p14:creationId xmlns:p14="http://schemas.microsoft.com/office/powerpoint/2010/main" val="4105923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a:xfrm>
            <a:off x="-612576" y="4941168"/>
            <a:ext cx="4392613" cy="2508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B92155D0-292B-49F3-A27F-0FE139FCDE04}" type="slidenum">
              <a:rPr lang="de-DE"/>
              <a:pPr>
                <a:defRPr/>
              </a:pPr>
              <a:t>‹Nr.›</a:t>
            </a:fld>
            <a:endParaRPr lang="de-DE"/>
          </a:p>
        </p:txBody>
      </p:sp>
    </p:spTree>
    <p:extLst>
      <p:ext uri="{BB962C8B-B14F-4D97-AF65-F5344CB8AC3E}">
        <p14:creationId xmlns:p14="http://schemas.microsoft.com/office/powerpoint/2010/main" val="2594505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8.jpe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7338" y="225425"/>
            <a:ext cx="86058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Titelmasterformat durch Klicken bearbeiten</a:t>
            </a:r>
          </a:p>
        </p:txBody>
      </p:sp>
      <p:sp>
        <p:nvSpPr>
          <p:cNvPr id="1027" name="Rectangle 3"/>
          <p:cNvSpPr>
            <a:spLocks noGrp="1" noChangeArrowheads="1"/>
          </p:cNvSpPr>
          <p:nvPr>
            <p:ph type="body" idx="1"/>
          </p:nvPr>
        </p:nvSpPr>
        <p:spPr bwMode="auto">
          <a:xfrm>
            <a:off x="287338" y="1125538"/>
            <a:ext cx="860583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3078" name="Rectangle 6"/>
          <p:cNvSpPr>
            <a:spLocks noGrp="1" noChangeArrowheads="1"/>
          </p:cNvSpPr>
          <p:nvPr>
            <p:ph type="sldNum" sz="quarter" idx="4"/>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lgn="r">
              <a:defRPr sz="1200">
                <a:solidFill>
                  <a:srgbClr val="00599D"/>
                </a:solidFill>
              </a:defRPr>
            </a:lvl1pPr>
          </a:lstStyle>
          <a:p>
            <a:pPr>
              <a:defRPr/>
            </a:pPr>
            <a:fld id="{5502A0CA-E80D-4C4D-8A6B-33CF28258D2B}" type="slidenum">
              <a:rPr lang="de-DE"/>
              <a:pPr>
                <a:defRPr/>
              </a:pPr>
              <a:t>‹Nr.›</a:t>
            </a:fld>
            <a:endParaRPr lang="de-DE"/>
          </a:p>
        </p:txBody>
      </p:sp>
      <p:sp>
        <p:nvSpPr>
          <p:cNvPr id="1030" name="Rectangle 8"/>
          <p:cNvSpPr>
            <a:spLocks noChangeArrowheads="1"/>
          </p:cNvSpPr>
          <p:nvPr/>
        </p:nvSpPr>
        <p:spPr bwMode="auto">
          <a:xfrm>
            <a:off x="4356100" y="6607175"/>
            <a:ext cx="1404938" cy="8413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031" name="Rectangle 9"/>
          <p:cNvSpPr>
            <a:spLocks noChangeArrowheads="1"/>
          </p:cNvSpPr>
          <p:nvPr/>
        </p:nvSpPr>
        <p:spPr bwMode="auto">
          <a:xfrm>
            <a:off x="5757863" y="6607175"/>
            <a:ext cx="1404937" cy="841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032" name="Rectangle 10"/>
          <p:cNvSpPr>
            <a:spLocks noChangeArrowheads="1"/>
          </p:cNvSpPr>
          <p:nvPr/>
        </p:nvSpPr>
        <p:spPr bwMode="auto">
          <a:xfrm>
            <a:off x="7162800" y="6607175"/>
            <a:ext cx="1404938" cy="84138"/>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033" name="Rectangle 11"/>
          <p:cNvSpPr>
            <a:spLocks noChangeArrowheads="1"/>
          </p:cNvSpPr>
          <p:nvPr/>
        </p:nvSpPr>
        <p:spPr bwMode="auto">
          <a:xfrm>
            <a:off x="0" y="6524625"/>
            <a:ext cx="9144000" cy="82550"/>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034" name="Rectangle 12"/>
          <p:cNvSpPr>
            <a:spLocks noChangeArrowheads="1"/>
          </p:cNvSpPr>
          <p:nvPr/>
        </p:nvSpPr>
        <p:spPr bwMode="auto">
          <a:xfrm>
            <a:off x="5757863" y="6691313"/>
            <a:ext cx="2809875" cy="82550"/>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035" name="Rectangle 13"/>
          <p:cNvSpPr>
            <a:spLocks noChangeArrowheads="1"/>
          </p:cNvSpPr>
          <p:nvPr/>
        </p:nvSpPr>
        <p:spPr bwMode="auto">
          <a:xfrm>
            <a:off x="4356100" y="6775450"/>
            <a:ext cx="1404938" cy="82550"/>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036" name="Rectangle 14"/>
          <p:cNvSpPr>
            <a:spLocks noChangeArrowheads="1"/>
          </p:cNvSpPr>
          <p:nvPr/>
        </p:nvSpPr>
        <p:spPr bwMode="auto">
          <a:xfrm>
            <a:off x="0" y="873125"/>
            <a:ext cx="9144000" cy="82550"/>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pic>
        <p:nvPicPr>
          <p:cNvPr id="1037" name="Picture 13" descr="FAIR_Logo_rgb_fre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00988" y="38100"/>
            <a:ext cx="992187"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2" name="Fußzeilenplatzhalter 3"/>
          <p:cNvSpPr txBox="1">
            <a:spLocks noGrp="1"/>
          </p:cNvSpPr>
          <p:nvPr userDrawn="1"/>
        </p:nvSpPr>
        <p:spPr bwMode="auto">
          <a:xfrm>
            <a:off x="-180528" y="5949280"/>
            <a:ext cx="4392613"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sz="1200" dirty="0" smtClean="0">
              <a:solidFill>
                <a:srgbClr val="00599D"/>
              </a:solidFill>
            </a:endParaRPr>
          </a:p>
        </p:txBody>
      </p:sp>
      <p:sp>
        <p:nvSpPr>
          <p:cNvPr id="15" name="Rectangle 5"/>
          <p:cNvSpPr txBox="1">
            <a:spLocks noChangeArrowheads="1"/>
          </p:cNvSpPr>
          <p:nvPr userDrawn="1"/>
        </p:nvSpPr>
        <p:spPr bwMode="auto">
          <a:xfrm>
            <a:off x="-16064" y="6607175"/>
            <a:ext cx="4392613"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defPPr>
              <a:defRPr lang="de-DE"/>
            </a:defPPr>
            <a:lvl1pPr algn="l" rtl="0" fontAlgn="base">
              <a:spcBef>
                <a:spcPct val="0"/>
              </a:spcBef>
              <a:spcAft>
                <a:spcPct val="0"/>
              </a:spcAft>
              <a:defRPr sz="1200" kern="1200">
                <a:solidFill>
                  <a:srgbClr val="00599D"/>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err="1" smtClean="0"/>
              <a:t>Bericht</a:t>
            </a:r>
            <a:r>
              <a:rPr lang="en-US" dirty="0" smtClean="0"/>
              <a:t> </a:t>
            </a:r>
            <a:r>
              <a:rPr lang="en-US" dirty="0" err="1" smtClean="0"/>
              <a:t>zu</a:t>
            </a:r>
            <a:r>
              <a:rPr lang="en-US" dirty="0" smtClean="0"/>
              <a:t> NUSTAR – </a:t>
            </a:r>
            <a:r>
              <a:rPr lang="en-US" dirty="0" err="1" smtClean="0"/>
              <a:t>Kernstruktur</a:t>
            </a:r>
            <a:r>
              <a:rPr lang="en-US" dirty="0" smtClean="0"/>
              <a:t> </a:t>
            </a:r>
            <a:r>
              <a:rPr lang="en-US" dirty="0" err="1" smtClean="0"/>
              <a:t>im</a:t>
            </a:r>
            <a:r>
              <a:rPr lang="en-US" dirty="0" smtClean="0"/>
              <a:t> </a:t>
            </a:r>
            <a:r>
              <a:rPr lang="en-US" dirty="0" err="1" smtClean="0"/>
              <a:t>Kosmos</a:t>
            </a:r>
            <a:endParaRPr lang="en-US" dirty="0"/>
          </a:p>
        </p:txBody>
      </p:sp>
    </p:spTree>
  </p:cSld>
  <p:clrMap bg1="lt1" tx1="dk1" bg2="lt2" tx2="dk2" accent1="accent1" accent2="accent2" accent3="accent3" accent4="accent4" accent5="accent5" accent6="accent6" hlink="hlink" folHlink="folHlink"/>
  <p:sldLayoutIdLst>
    <p:sldLayoutId id="2147483708"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40"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charset="0"/>
        </a:defRPr>
      </a:lvl2pPr>
      <a:lvl3pPr algn="l" rtl="0" eaLnBrk="0" fontAlgn="base" hangingPunct="0">
        <a:spcBef>
          <a:spcPct val="0"/>
        </a:spcBef>
        <a:spcAft>
          <a:spcPct val="0"/>
        </a:spcAft>
        <a:defRPr sz="2800">
          <a:solidFill>
            <a:srgbClr val="00599D"/>
          </a:solidFill>
          <a:latin typeface="Arial" charset="0"/>
        </a:defRPr>
      </a:lvl3pPr>
      <a:lvl4pPr algn="l" rtl="0" eaLnBrk="0" fontAlgn="base" hangingPunct="0">
        <a:spcBef>
          <a:spcPct val="0"/>
        </a:spcBef>
        <a:spcAft>
          <a:spcPct val="0"/>
        </a:spcAft>
        <a:defRPr sz="2800">
          <a:solidFill>
            <a:srgbClr val="00599D"/>
          </a:solidFill>
          <a:latin typeface="Arial" charset="0"/>
        </a:defRPr>
      </a:lvl4pPr>
      <a:lvl5pPr algn="l" rtl="0" eaLnBrk="0" fontAlgn="base" hangingPunct="0">
        <a:spcBef>
          <a:spcPct val="0"/>
        </a:spcBef>
        <a:spcAft>
          <a:spcPct val="0"/>
        </a:spcAft>
        <a:defRPr sz="2800">
          <a:solidFill>
            <a:srgbClr val="00599D"/>
          </a:solidFill>
          <a:latin typeface="Arial" charset="0"/>
        </a:defRPr>
      </a:lvl5pPr>
      <a:lvl6pPr marL="457200" algn="l" rtl="0" fontAlgn="base">
        <a:spcBef>
          <a:spcPct val="0"/>
        </a:spcBef>
        <a:spcAft>
          <a:spcPct val="0"/>
        </a:spcAft>
        <a:defRPr sz="2800">
          <a:solidFill>
            <a:srgbClr val="00599D"/>
          </a:solidFill>
          <a:latin typeface="Arial" charset="0"/>
        </a:defRPr>
      </a:lvl6pPr>
      <a:lvl7pPr marL="914400" algn="l" rtl="0" fontAlgn="base">
        <a:spcBef>
          <a:spcPct val="0"/>
        </a:spcBef>
        <a:spcAft>
          <a:spcPct val="0"/>
        </a:spcAft>
        <a:defRPr sz="2800">
          <a:solidFill>
            <a:srgbClr val="00599D"/>
          </a:solidFill>
          <a:latin typeface="Arial" charset="0"/>
        </a:defRPr>
      </a:lvl7pPr>
      <a:lvl8pPr marL="1371600" algn="l" rtl="0" fontAlgn="base">
        <a:spcBef>
          <a:spcPct val="0"/>
        </a:spcBef>
        <a:spcAft>
          <a:spcPct val="0"/>
        </a:spcAft>
        <a:defRPr sz="2800">
          <a:solidFill>
            <a:srgbClr val="00599D"/>
          </a:solidFill>
          <a:latin typeface="Arial" charset="0"/>
        </a:defRPr>
      </a:lvl8pPr>
      <a:lvl9pPr marL="1828800" algn="l" rtl="0" fontAlgn="base">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pitchFamily="2" charset="2"/>
        <a:defRPr sz="2400">
          <a:solidFill>
            <a:srgbClr val="00599D"/>
          </a:solidFill>
          <a:latin typeface="+mn-lt"/>
          <a:ea typeface="+mn-ea"/>
          <a:cs typeface="+mn-cs"/>
        </a:defRPr>
      </a:lvl1pPr>
      <a:lvl2pPr marL="419100" indent="-266700" algn="l" rtl="0" eaLnBrk="0" fontAlgn="base" hangingPunct="0">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indent="400050" algn="l" rtl="0" eaLnBrk="0" fontAlgn="base" hangingPunct="0">
        <a:spcBef>
          <a:spcPct val="20000"/>
        </a:spcBef>
        <a:spcAft>
          <a:spcPct val="0"/>
        </a:spcAft>
        <a:defRPr>
          <a:solidFill>
            <a:schemeClr val="tx1"/>
          </a:solidFill>
          <a:latin typeface="+mn-lt"/>
        </a:defRPr>
      </a:lvl3pPr>
      <a:lvl4pPr marL="714375" indent="-20638" algn="l" rtl="0" eaLnBrk="0" fontAlgn="base" hangingPunct="0">
        <a:spcBef>
          <a:spcPct val="20000"/>
        </a:spcBef>
        <a:spcAft>
          <a:spcPct val="0"/>
        </a:spcAft>
        <a:defRPr sz="1600" i="1">
          <a:solidFill>
            <a:srgbClr val="990000"/>
          </a:solidFill>
          <a:latin typeface="+mn-lt"/>
        </a:defRPr>
      </a:lvl4pPr>
      <a:lvl5pPr marL="2143125" indent="-1247775" algn="l" rtl="0" eaLnBrk="0" fontAlgn="base" hangingPunct="0">
        <a:spcBef>
          <a:spcPct val="20000"/>
        </a:spcBef>
        <a:spcAft>
          <a:spcPct val="0"/>
        </a:spcAft>
        <a:defRPr sz="1600">
          <a:solidFill>
            <a:srgbClr val="0066CC"/>
          </a:solidFill>
          <a:latin typeface="+mn-lt"/>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608068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p:cNvSpPr>
            <a:spLocks/>
          </p:cNvSpPr>
          <p:nvPr/>
        </p:nvSpPr>
        <p:spPr>
          <a:xfrm>
            <a:off x="0" y="6609871"/>
            <a:ext cx="9144001"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oliennummernplatzhalter 5"/>
          <p:cNvSpPr>
            <a:spLocks noGrp="1"/>
          </p:cNvSpPr>
          <p:nvPr>
            <p:ph type="sldNum" sz="quarter" idx="4"/>
          </p:nvPr>
        </p:nvSpPr>
        <p:spPr>
          <a:xfrm>
            <a:off x="279409" y="6624115"/>
            <a:ext cx="744898" cy="365125"/>
          </a:xfrm>
          <a:prstGeom prst="rect">
            <a:avLst/>
          </a:prstGeom>
        </p:spPr>
        <p:txBody>
          <a:bodyPr/>
          <a:lstStyle>
            <a:lvl1pPr>
              <a:defRPr sz="1000"/>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de-DE"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Textplatzhalter 2"/>
          <p:cNvSpPr>
            <a:spLocks noGrp="1"/>
          </p:cNvSpPr>
          <p:nvPr>
            <p:ph type="body" idx="1"/>
          </p:nvPr>
        </p:nvSpPr>
        <p:spPr>
          <a:xfrm>
            <a:off x="422565" y="1198873"/>
            <a:ext cx="8211834" cy="5155397"/>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platzhalter 1"/>
          <p:cNvSpPr>
            <a:spLocks noGrp="1"/>
          </p:cNvSpPr>
          <p:nvPr>
            <p:ph type="title"/>
          </p:nvPr>
        </p:nvSpPr>
        <p:spPr>
          <a:xfrm>
            <a:off x="422565" y="123498"/>
            <a:ext cx="5584535" cy="787557"/>
          </a:xfrm>
          <a:prstGeom prst="rect">
            <a:avLst/>
          </a:prstGeom>
        </p:spPr>
        <p:txBody>
          <a:bodyPr vert="horz" lIns="91440" tIns="45720" rIns="91440" bIns="45720" rtlCol="0" anchor="b" anchorCtr="0">
            <a:normAutofit/>
          </a:bodyPr>
          <a:lstStyle/>
          <a:p>
            <a:r>
              <a:rPr lang="de-DE" dirty="0"/>
              <a:t>Mastertitelformat bearbeiten</a:t>
            </a:r>
          </a:p>
        </p:txBody>
      </p:sp>
      <p:sp>
        <p:nvSpPr>
          <p:cNvPr id="4" name="Rechteck 3"/>
          <p:cNvSpPr>
            <a:spLocks/>
          </p:cNvSpPr>
          <p:nvPr/>
        </p:nvSpPr>
        <p:spPr>
          <a:xfrm>
            <a:off x="-1" y="-1901"/>
            <a:ext cx="293071" cy="31272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Fußzeilenplatzhalter 7"/>
          <p:cNvSpPr>
            <a:spLocks noGrp="1"/>
          </p:cNvSpPr>
          <p:nvPr>
            <p:ph type="ftr" sz="quarter" idx="3"/>
          </p:nvPr>
        </p:nvSpPr>
        <p:spPr>
          <a:xfrm>
            <a:off x="1721590" y="6599786"/>
            <a:ext cx="4825699" cy="357157"/>
          </a:xfrm>
          <a:prstGeom prst="rect">
            <a:avLst/>
          </a:prstGeom>
        </p:spPr>
        <p:txBody>
          <a:bodyPr vert="horz" lIns="91440" tIns="45720" rIns="91440" bIns="45720" rtlCol="0" anchor="ctr"/>
          <a:lstStyle>
            <a:lvl1pPr algn="ctr">
              <a:defRPr sz="1000">
                <a:solidFill>
                  <a:srgbClr val="333333"/>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a:ea typeface="+mn-ea"/>
                <a:cs typeface="+mn-cs"/>
              </a:rPr>
              <a:t>Name/Vortragstitel</a:t>
            </a:r>
          </a:p>
        </p:txBody>
      </p:sp>
      <p:sp>
        <p:nvSpPr>
          <p:cNvPr id="15" name="Rechteck 14"/>
          <p:cNvSpPr>
            <a:spLocks/>
          </p:cNvSpPr>
          <p:nvPr/>
        </p:nvSpPr>
        <p:spPr>
          <a:xfrm>
            <a:off x="281894" y="-5861"/>
            <a:ext cx="8972007" cy="31272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318707087"/>
      </p:ext>
    </p:extLst>
  </p:cSld>
  <p:clrMap bg1="lt1" tx1="dk1" bg2="lt2" tx2="dk2" accent1="accent1" accent2="accent2" accent3="accent3" accent4="accent4" accent5="accent5" accent6="accent6" hlink="hlink" folHlink="folHlink"/>
  <p:sldLayoutIdLst>
    <p:sldLayoutId id="2147483722" r:id="rId1"/>
    <p:sldLayoutId id="2147483723" r:id="rId2"/>
  </p:sldLayoutIdLst>
  <p:hf sldNum="0" hdr="0" ftr="0" dt="0"/>
  <p:txStyles>
    <p:titleStyle>
      <a:lvl1pPr algn="l" defTabSz="457200" rtl="0" eaLnBrk="1" latinLnBrk="0" hangingPunct="1">
        <a:spcBef>
          <a:spcPct val="0"/>
        </a:spcBef>
        <a:buNone/>
        <a:defRPr sz="2400" b="1" kern="1200">
          <a:solidFill>
            <a:srgbClr val="333333"/>
          </a:solidFill>
          <a:latin typeface="Arial"/>
          <a:ea typeface="+mj-ea"/>
          <a:cs typeface="Arial"/>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p:cNvSpPr>
            <a:spLocks/>
          </p:cNvSpPr>
          <p:nvPr/>
        </p:nvSpPr>
        <p:spPr>
          <a:xfrm>
            <a:off x="0" y="6609871"/>
            <a:ext cx="9144001"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oliennummernplatzhalter 5"/>
          <p:cNvSpPr>
            <a:spLocks noGrp="1"/>
          </p:cNvSpPr>
          <p:nvPr>
            <p:ph type="sldNum" sz="quarter" idx="4"/>
          </p:nvPr>
        </p:nvSpPr>
        <p:spPr>
          <a:xfrm>
            <a:off x="279409" y="6624115"/>
            <a:ext cx="744898" cy="365125"/>
          </a:xfrm>
          <a:prstGeom prst="rect">
            <a:avLst/>
          </a:prstGeom>
        </p:spPr>
        <p:txBody>
          <a:bodyPr/>
          <a:lstStyle>
            <a:lvl1pPr>
              <a:defRPr sz="1000"/>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de-DE"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Textplatzhalter 2"/>
          <p:cNvSpPr>
            <a:spLocks noGrp="1"/>
          </p:cNvSpPr>
          <p:nvPr>
            <p:ph type="body" idx="1"/>
          </p:nvPr>
        </p:nvSpPr>
        <p:spPr>
          <a:xfrm>
            <a:off x="422565" y="1198873"/>
            <a:ext cx="8211834" cy="5155397"/>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platzhalter 1"/>
          <p:cNvSpPr>
            <a:spLocks noGrp="1"/>
          </p:cNvSpPr>
          <p:nvPr>
            <p:ph type="title"/>
          </p:nvPr>
        </p:nvSpPr>
        <p:spPr>
          <a:xfrm>
            <a:off x="422565" y="123498"/>
            <a:ext cx="5584535" cy="787557"/>
          </a:xfrm>
          <a:prstGeom prst="rect">
            <a:avLst/>
          </a:prstGeom>
        </p:spPr>
        <p:txBody>
          <a:bodyPr vert="horz" lIns="91440" tIns="45720" rIns="91440" bIns="45720" rtlCol="0" anchor="b" anchorCtr="0">
            <a:normAutofit/>
          </a:bodyPr>
          <a:lstStyle/>
          <a:p>
            <a:r>
              <a:rPr lang="de-DE" dirty="0"/>
              <a:t>Mastertitelformat bearbeiten</a:t>
            </a:r>
          </a:p>
        </p:txBody>
      </p:sp>
      <p:sp>
        <p:nvSpPr>
          <p:cNvPr id="4" name="Rechteck 3"/>
          <p:cNvSpPr>
            <a:spLocks/>
          </p:cNvSpPr>
          <p:nvPr/>
        </p:nvSpPr>
        <p:spPr>
          <a:xfrm>
            <a:off x="-1" y="-1901"/>
            <a:ext cx="293071" cy="31272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Fußzeilenplatzhalter 7"/>
          <p:cNvSpPr>
            <a:spLocks noGrp="1"/>
          </p:cNvSpPr>
          <p:nvPr>
            <p:ph type="ftr" sz="quarter" idx="3"/>
          </p:nvPr>
        </p:nvSpPr>
        <p:spPr>
          <a:xfrm>
            <a:off x="1721590" y="6599786"/>
            <a:ext cx="4825699" cy="357157"/>
          </a:xfrm>
          <a:prstGeom prst="rect">
            <a:avLst/>
          </a:prstGeom>
        </p:spPr>
        <p:txBody>
          <a:bodyPr vert="horz" lIns="91440" tIns="45720" rIns="91440" bIns="45720" rtlCol="0" anchor="ctr"/>
          <a:lstStyle>
            <a:lvl1pPr algn="ctr">
              <a:defRPr sz="1000">
                <a:solidFill>
                  <a:srgbClr val="333333"/>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a:ea typeface="+mn-ea"/>
                <a:cs typeface="+mn-cs"/>
              </a:rPr>
              <a:t>Name/Vortragstitel</a:t>
            </a:r>
          </a:p>
        </p:txBody>
      </p:sp>
      <p:sp>
        <p:nvSpPr>
          <p:cNvPr id="15" name="Rechteck 14"/>
          <p:cNvSpPr>
            <a:spLocks/>
          </p:cNvSpPr>
          <p:nvPr/>
        </p:nvSpPr>
        <p:spPr>
          <a:xfrm>
            <a:off x="281894" y="-5861"/>
            <a:ext cx="8972007" cy="31272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41521210"/>
      </p:ext>
    </p:extLst>
  </p:cSld>
  <p:clrMap bg1="lt1" tx1="dk1" bg2="lt2" tx2="dk2" accent1="accent1" accent2="accent2" accent3="accent3" accent4="accent4" accent5="accent5" accent6="accent6" hlink="hlink" folHlink="folHlink"/>
  <p:sldLayoutIdLst>
    <p:sldLayoutId id="2147483725" r:id="rId1"/>
    <p:sldLayoutId id="2147483726" r:id="rId2"/>
  </p:sldLayoutIdLst>
  <p:hf sldNum="0" hdr="0" ftr="0" dt="0"/>
  <p:txStyles>
    <p:titleStyle>
      <a:lvl1pPr algn="l" defTabSz="457200" rtl="0" eaLnBrk="1" latinLnBrk="0" hangingPunct="1">
        <a:spcBef>
          <a:spcPct val="0"/>
        </a:spcBef>
        <a:buNone/>
        <a:defRPr sz="2400" b="1" kern="1200">
          <a:solidFill>
            <a:srgbClr val="333333"/>
          </a:solidFill>
          <a:latin typeface="Arial"/>
          <a:ea typeface="+mj-ea"/>
          <a:cs typeface="Arial"/>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userDrawn="1"/>
        </p:nvPicPr>
        <p:blipFill>
          <a:blip r:embed="rId14">
            <a:lum bright="6000"/>
            <a:extLst>
              <a:ext uri="{28A0092B-C50C-407E-A947-70E740481C1C}">
                <a14:useLocalDpi xmlns:a14="http://schemas.microsoft.com/office/drawing/2010/main" val="0"/>
              </a:ext>
            </a:extLst>
          </a:blip>
          <a:srcRect t="2449" b="1224"/>
          <a:stretch>
            <a:fillRect/>
          </a:stretch>
        </p:blipFill>
        <p:spPr bwMode="auto">
          <a:xfrm rot="-368531">
            <a:off x="-4763" y="765175"/>
            <a:ext cx="9144001"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0"/>
            <a:ext cx="7740650" cy="1052513"/>
          </a:xfrm>
          <a:prstGeom prst="rect">
            <a:avLst/>
          </a:prstGeom>
          <a:solidFill>
            <a:srgbClr val="CBD0D3">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de-DE" altLang="de-DE"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solidFill>
            <a:srgbClr val="FFFF99"/>
          </a:solidFill>
          <a:ln w="158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Click to edit Master text styles</a:t>
            </a:r>
          </a:p>
          <a:p>
            <a:pPr lvl="1"/>
            <a:r>
              <a:rPr lang="de-DE" altLang="de-DE" smtClean="0"/>
              <a:t>Second level</a:t>
            </a:r>
          </a:p>
          <a:p>
            <a:pPr lvl="2"/>
            <a:r>
              <a:rPr lang="de-DE" altLang="de-DE" smtClean="0"/>
              <a:t>Third level</a:t>
            </a:r>
          </a:p>
          <a:p>
            <a:pPr lvl="3"/>
            <a:r>
              <a:rPr lang="de-DE" altLang="de-DE" smtClean="0"/>
              <a:t>Fourth level</a:t>
            </a:r>
          </a:p>
          <a:p>
            <a:pPr lvl="4"/>
            <a:r>
              <a:rPr lang="de-DE" altLang="de-DE"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chemeClr val="tx1"/>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453188"/>
            <a:ext cx="2895600"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accent2"/>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smtClean="0">
                <a:ln>
                  <a:noFill/>
                </a:ln>
                <a:solidFill>
                  <a:srgbClr val="333399"/>
                </a:solidFill>
                <a:effectLst/>
                <a:uLnTx/>
                <a:uFillTx/>
                <a:latin typeface="Arial" charset="0"/>
                <a:ea typeface="+mn-ea"/>
                <a:cs typeface="+mn-cs"/>
              </a:rPr>
              <a:t>FAIR NUSTAR JG</a:t>
            </a:r>
            <a:endParaRPr kumimoji="0" lang="de-DE" sz="1400" b="0" i="0" u="none" strike="noStrike" kern="1200" cap="none" spc="0" normalizeH="0" baseline="0" noProof="0">
              <a:ln>
                <a:noFill/>
              </a:ln>
              <a:solidFill>
                <a:srgbClr val="333399"/>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07C520-4A4D-4570-9A7A-EE5BB9DF61F9}" type="slidenum">
              <a:rPr kumimoji="0" lang="de-DE"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‹Nr.›</a:t>
            </a:fld>
            <a:endParaRPr kumimoji="0" lang="de-DE"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032" name="Picture 8" descr="NUSTAR-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740650" y="0"/>
            <a:ext cx="140335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Line 10"/>
          <p:cNvSpPr>
            <a:spLocks noChangeShapeType="1"/>
          </p:cNvSpPr>
          <p:nvPr userDrawn="1"/>
        </p:nvSpPr>
        <p:spPr bwMode="auto">
          <a:xfrm>
            <a:off x="0" y="1052513"/>
            <a:ext cx="9144000" cy="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800" b="0" i="0" u="none" strike="noStrike" kern="1200" cap="none" spc="0" normalizeH="0" baseline="0" noProof="0">
              <a:ln>
                <a:noFill/>
              </a:ln>
              <a:solidFill>
                <a:srgbClr val="000066"/>
              </a:solidFill>
              <a:effectLst/>
              <a:uLnTx/>
              <a:uFillTx/>
              <a:latin typeface="Arial" pitchFamily="34" charset="0"/>
              <a:ea typeface="+mn-ea"/>
              <a:cs typeface="+mn-cs"/>
            </a:endParaRPr>
          </a:p>
        </p:txBody>
      </p:sp>
      <p:sp>
        <p:nvSpPr>
          <p:cNvPr id="1034" name="Line 11"/>
          <p:cNvSpPr>
            <a:spLocks noChangeShapeType="1"/>
          </p:cNvSpPr>
          <p:nvPr userDrawn="1"/>
        </p:nvSpPr>
        <p:spPr bwMode="auto">
          <a:xfrm>
            <a:off x="0" y="4763"/>
            <a:ext cx="9144000" cy="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800" b="0" i="0" u="none" strike="noStrike" kern="1200" cap="none" spc="0" normalizeH="0" baseline="0" noProof="0">
              <a:ln>
                <a:noFill/>
              </a:ln>
              <a:solidFill>
                <a:srgbClr val="000066"/>
              </a:solidFill>
              <a:effectLst/>
              <a:uLnTx/>
              <a:uFillTx/>
              <a:latin typeface="Arial" pitchFamily="34" charset="0"/>
              <a:ea typeface="+mn-ea"/>
              <a:cs typeface="+mn-cs"/>
            </a:endParaRPr>
          </a:p>
        </p:txBody>
      </p:sp>
    </p:spTree>
    <p:extLst>
      <p:ext uri="{BB962C8B-B14F-4D97-AF65-F5344CB8AC3E}">
        <p14:creationId xmlns:p14="http://schemas.microsoft.com/office/powerpoint/2010/main" val="177358184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sldNum="0" hdr="0" dt="0"/>
  <p:txStyles>
    <p:titleStyle>
      <a:lvl1pPr algn="ctr" rtl="0" eaLnBrk="0" fontAlgn="base" hangingPunct="0">
        <a:spcBef>
          <a:spcPct val="0"/>
        </a:spcBef>
        <a:spcAft>
          <a:spcPct val="0"/>
        </a:spcAft>
        <a:defRPr sz="2800">
          <a:solidFill>
            <a:schemeClr val="accent2"/>
          </a:solidFill>
          <a:latin typeface="+mj-lt"/>
          <a:ea typeface="+mj-ea"/>
          <a:cs typeface="+mj-cs"/>
        </a:defRPr>
      </a:lvl1pPr>
      <a:lvl2pPr algn="ctr" rtl="0" eaLnBrk="0" fontAlgn="base" hangingPunct="0">
        <a:spcBef>
          <a:spcPct val="0"/>
        </a:spcBef>
        <a:spcAft>
          <a:spcPct val="0"/>
        </a:spcAft>
        <a:defRPr sz="2800">
          <a:solidFill>
            <a:schemeClr val="accent2"/>
          </a:solidFill>
          <a:latin typeface="Arial" charset="0"/>
        </a:defRPr>
      </a:lvl2pPr>
      <a:lvl3pPr algn="ctr" rtl="0" eaLnBrk="0" fontAlgn="base" hangingPunct="0">
        <a:spcBef>
          <a:spcPct val="0"/>
        </a:spcBef>
        <a:spcAft>
          <a:spcPct val="0"/>
        </a:spcAft>
        <a:defRPr sz="2800">
          <a:solidFill>
            <a:schemeClr val="accent2"/>
          </a:solidFill>
          <a:latin typeface="Arial" charset="0"/>
        </a:defRPr>
      </a:lvl3pPr>
      <a:lvl4pPr algn="ctr" rtl="0" eaLnBrk="0" fontAlgn="base" hangingPunct="0">
        <a:spcBef>
          <a:spcPct val="0"/>
        </a:spcBef>
        <a:spcAft>
          <a:spcPct val="0"/>
        </a:spcAft>
        <a:defRPr sz="2800">
          <a:solidFill>
            <a:schemeClr val="accent2"/>
          </a:solidFill>
          <a:latin typeface="Arial" charset="0"/>
        </a:defRPr>
      </a:lvl4pPr>
      <a:lvl5pPr algn="ctr" rtl="0" eaLnBrk="0" fontAlgn="base" hangingPunct="0">
        <a:spcBef>
          <a:spcPct val="0"/>
        </a:spcBef>
        <a:spcAft>
          <a:spcPct val="0"/>
        </a:spcAft>
        <a:defRPr sz="2800">
          <a:solidFill>
            <a:schemeClr val="accent2"/>
          </a:solidFill>
          <a:latin typeface="Arial" charset="0"/>
        </a:defRPr>
      </a:lvl5pPr>
      <a:lvl6pPr marL="457200" algn="ctr" rtl="0" fontAlgn="base">
        <a:spcBef>
          <a:spcPct val="0"/>
        </a:spcBef>
        <a:spcAft>
          <a:spcPct val="0"/>
        </a:spcAft>
        <a:defRPr sz="2800">
          <a:solidFill>
            <a:schemeClr val="accent2"/>
          </a:solidFill>
          <a:latin typeface="Arial" charset="0"/>
        </a:defRPr>
      </a:lvl6pPr>
      <a:lvl7pPr marL="914400" algn="ctr" rtl="0" fontAlgn="base">
        <a:spcBef>
          <a:spcPct val="0"/>
        </a:spcBef>
        <a:spcAft>
          <a:spcPct val="0"/>
        </a:spcAft>
        <a:defRPr sz="2800">
          <a:solidFill>
            <a:schemeClr val="accent2"/>
          </a:solidFill>
          <a:latin typeface="Arial" charset="0"/>
        </a:defRPr>
      </a:lvl7pPr>
      <a:lvl8pPr marL="1371600" algn="ctr" rtl="0" fontAlgn="base">
        <a:spcBef>
          <a:spcPct val="0"/>
        </a:spcBef>
        <a:spcAft>
          <a:spcPct val="0"/>
        </a:spcAft>
        <a:defRPr sz="2800">
          <a:solidFill>
            <a:schemeClr val="accent2"/>
          </a:solidFill>
          <a:latin typeface="Arial" charset="0"/>
        </a:defRPr>
      </a:lvl8pPr>
      <a:lvl9pPr marL="1828800" algn="ctr" rtl="0" fontAlgn="base">
        <a:spcBef>
          <a:spcPct val="0"/>
        </a:spcBef>
        <a:spcAft>
          <a:spcPct val="0"/>
        </a:spcAft>
        <a:defRPr sz="28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jpeg"/><Relationship Id="rId3" Type="http://schemas.openxmlformats.org/officeDocument/2006/relationships/notesSlide" Target="../notesSlides/notesSlide1.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2.png"/><Relationship Id="rId11"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oleObject" Target="../embeddings/oleObject1.bin"/><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33.emf"/><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42.png"/><Relationship Id="rId12" Type="http://schemas.openxmlformats.org/officeDocument/2006/relationships/image" Target="../media/image45.emf"/><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41.emf"/><Relationship Id="rId11" Type="http://schemas.openxmlformats.org/officeDocument/2006/relationships/image" Target="../media/image36.png"/><Relationship Id="rId5" Type="http://schemas.openxmlformats.org/officeDocument/2006/relationships/image" Target="../media/image40.emf"/><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oleObject" Target="../embeddings/oleObject3.bin"/><Relationship Id="rId7" Type="http://schemas.openxmlformats.org/officeDocument/2006/relationships/image" Target="../media/image80.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9.wmf"/><Relationship Id="rId5" Type="http://schemas.openxmlformats.org/officeDocument/2006/relationships/oleObject" Target="../embeddings/oleObject4.bin"/><Relationship Id="rId4" Type="http://schemas.openxmlformats.org/officeDocument/2006/relationships/image" Target="../media/image78.wmf"/></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png"/><Relationship Id="rId1" Type="http://schemas.openxmlformats.org/officeDocument/2006/relationships/slideLayout" Target="../slideLayouts/slideLayout12.xml"/><Relationship Id="rId4" Type="http://schemas.openxmlformats.org/officeDocument/2006/relationships/image" Target="../media/image87.emf"/></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 Id="rId5" Type="http://schemas.openxmlformats.org/officeDocument/2006/relationships/image" Target="../media/image91.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03238" y="2419350"/>
            <a:ext cx="8461250" cy="1441450"/>
          </a:xfrm>
        </p:spPr>
        <p:txBody>
          <a:bodyPr/>
          <a:lstStyle/>
          <a:p>
            <a:pPr eaLnBrk="1" hangingPunct="1"/>
            <a:r>
              <a:rPr lang="en-US" dirty="0" err="1" smtClean="0"/>
              <a:t>Bericht</a:t>
            </a:r>
            <a:r>
              <a:rPr lang="en-US" dirty="0" smtClean="0"/>
              <a:t> </a:t>
            </a:r>
            <a:r>
              <a:rPr lang="en-US" dirty="0" err="1" smtClean="0"/>
              <a:t>zu</a:t>
            </a:r>
            <a:r>
              <a:rPr lang="en-US" dirty="0" smtClean="0"/>
              <a:t> NUSTAR 				   </a:t>
            </a:r>
            <a:r>
              <a:rPr lang="en-US" sz="2800" dirty="0" err="1" smtClean="0"/>
              <a:t>Kernstruktur</a:t>
            </a:r>
            <a:r>
              <a:rPr lang="en-US" sz="2800" dirty="0" smtClean="0"/>
              <a:t> </a:t>
            </a:r>
            <a:r>
              <a:rPr lang="en-US" sz="2800" dirty="0" err="1" smtClean="0"/>
              <a:t>im</a:t>
            </a:r>
            <a:r>
              <a:rPr lang="en-US" sz="2800" dirty="0" smtClean="0"/>
              <a:t> </a:t>
            </a:r>
            <a:r>
              <a:rPr lang="en-US" sz="2800" dirty="0" err="1" smtClean="0"/>
              <a:t>Kosmos</a:t>
            </a:r>
            <a:r>
              <a:rPr lang="en-US" sz="2800" dirty="0" smtClean="0"/>
              <a:t> </a:t>
            </a:r>
            <a:r>
              <a:rPr lang="en-GB" dirty="0" smtClean="0"/>
              <a:t/>
            </a:r>
            <a:br>
              <a:rPr lang="en-GB" dirty="0" smtClean="0"/>
            </a:br>
            <a:r>
              <a:rPr lang="en-US" sz="2400" dirty="0" smtClean="0"/>
              <a:t/>
            </a:r>
            <a:br>
              <a:rPr lang="en-US" sz="2400" dirty="0" smtClean="0"/>
            </a:br>
            <a:endParaRPr lang="en-GB" sz="2400" i="1" dirty="0" smtClean="0"/>
          </a:p>
        </p:txBody>
      </p:sp>
      <p:sp>
        <p:nvSpPr>
          <p:cNvPr id="3075" name="Rectangle 3"/>
          <p:cNvSpPr>
            <a:spLocks noGrp="1" noChangeArrowheads="1"/>
          </p:cNvSpPr>
          <p:nvPr>
            <p:ph type="subTitle" idx="1"/>
          </p:nvPr>
        </p:nvSpPr>
        <p:spPr>
          <a:xfrm>
            <a:off x="503238" y="4124325"/>
            <a:ext cx="7741170" cy="1465263"/>
          </a:xfrm>
        </p:spPr>
        <p:txBody>
          <a:bodyPr/>
          <a:lstStyle/>
          <a:p>
            <a:pPr eaLnBrk="1" hangingPunct="1">
              <a:lnSpc>
                <a:spcPct val="80000"/>
              </a:lnSpc>
            </a:pPr>
            <a:r>
              <a:rPr lang="en-GB" dirty="0" smtClean="0">
                <a:sym typeface="Symbol"/>
              </a:rPr>
              <a:t>Norbert </a:t>
            </a:r>
            <a:r>
              <a:rPr lang="en-GB" dirty="0" err="1" smtClean="0">
                <a:sym typeface="Symbol"/>
              </a:rPr>
              <a:t>Pietralla</a:t>
            </a:r>
            <a:r>
              <a:rPr lang="en-GB" dirty="0" smtClean="0">
                <a:sym typeface="Symbol"/>
              </a:rPr>
              <a:t>, </a:t>
            </a:r>
            <a:r>
              <a:rPr lang="en-GB" sz="2000" i="1" dirty="0" smtClean="0"/>
              <a:t>TU Darmstadt </a:t>
            </a:r>
          </a:p>
          <a:p>
            <a:pPr eaLnBrk="1" hangingPunct="1">
              <a:lnSpc>
                <a:spcPct val="80000"/>
              </a:lnSpc>
            </a:pPr>
            <a:r>
              <a:rPr lang="en-GB" sz="2000" i="1" dirty="0" err="1"/>
              <a:t>f</a:t>
            </a:r>
            <a:r>
              <a:rPr lang="en-GB" sz="2000" i="1" dirty="0" err="1" smtClean="0"/>
              <a:t>ür</a:t>
            </a:r>
            <a:r>
              <a:rPr lang="en-GB" sz="2000" i="1" dirty="0" smtClean="0"/>
              <a:t> die NUSTAR.de - Community</a:t>
            </a:r>
          </a:p>
          <a:p>
            <a:pPr eaLnBrk="1" hangingPunct="1">
              <a:lnSpc>
                <a:spcPct val="80000"/>
              </a:lnSpc>
            </a:pPr>
            <a:endParaRPr lang="en-GB" sz="2000" i="1" dirty="0"/>
          </a:p>
          <a:p>
            <a:pPr eaLnBrk="1" hangingPunct="1">
              <a:lnSpc>
                <a:spcPct val="80000"/>
              </a:lnSpc>
            </a:pPr>
            <a:r>
              <a:rPr lang="en-US" sz="2000" dirty="0" err="1" smtClean="0"/>
              <a:t>KHuK</a:t>
            </a:r>
            <a:r>
              <a:rPr lang="en-US" sz="2000" dirty="0" smtClean="0"/>
              <a:t> Meeting  </a:t>
            </a:r>
            <a:r>
              <a:rPr lang="en-US" sz="2000" dirty="0" err="1" smtClean="0"/>
              <a:t>Dez</a:t>
            </a:r>
            <a:r>
              <a:rPr lang="en-US" sz="2000" dirty="0" smtClean="0"/>
              <a:t>. 2018</a:t>
            </a:r>
          </a:p>
          <a:p>
            <a:pPr eaLnBrk="1" hangingPunct="1">
              <a:lnSpc>
                <a:spcPct val="80000"/>
              </a:lnSpc>
            </a:pPr>
            <a:r>
              <a:rPr lang="en-US" sz="2000" dirty="0" err="1" smtClean="0"/>
              <a:t>Physikzentrum</a:t>
            </a:r>
            <a:r>
              <a:rPr lang="en-US" sz="2000" dirty="0" smtClean="0"/>
              <a:t>, Bad </a:t>
            </a:r>
            <a:r>
              <a:rPr lang="en-US" sz="2000" dirty="0" err="1" smtClean="0"/>
              <a:t>Honnef</a:t>
            </a:r>
            <a:r>
              <a:rPr lang="en-US" sz="2000" dirty="0" smtClean="0"/>
              <a:t>, 7.12.2018</a:t>
            </a:r>
            <a:endParaRPr lang="en-GB" sz="2000" i="1" dirty="0" smtClean="0"/>
          </a:p>
        </p:txBody>
      </p:sp>
      <p:sp>
        <p:nvSpPr>
          <p:cNvPr id="3076" name="Text Box 20"/>
          <p:cNvSpPr txBox="1">
            <a:spLocks noChangeAspect="1" noChangeArrowheads="1"/>
          </p:cNvSpPr>
          <p:nvPr/>
        </p:nvSpPr>
        <p:spPr bwMode="auto">
          <a:xfrm>
            <a:off x="899592" y="6583363"/>
            <a:ext cx="539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t>France</a:t>
            </a:r>
          </a:p>
        </p:txBody>
      </p:sp>
      <p:pic>
        <p:nvPicPr>
          <p:cNvPr id="3078" name="Picture 1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2262" y="6340475"/>
            <a:ext cx="358775"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079" name="Text Box 11"/>
          <p:cNvSpPr txBox="1">
            <a:spLocks noChangeAspect="1" noChangeArrowheads="1"/>
          </p:cNvSpPr>
          <p:nvPr/>
        </p:nvSpPr>
        <p:spPr bwMode="auto">
          <a:xfrm>
            <a:off x="2025749" y="6583363"/>
            <a:ext cx="4318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t>India</a:t>
            </a:r>
          </a:p>
        </p:txBody>
      </p:sp>
      <p:pic>
        <p:nvPicPr>
          <p:cNvPr id="3080" name="Picture 16"/>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413" y="6340475"/>
            <a:ext cx="330200"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081" name="Text Box 17"/>
          <p:cNvSpPr txBox="1">
            <a:spLocks noChangeAspect="1" noChangeArrowheads="1"/>
          </p:cNvSpPr>
          <p:nvPr/>
        </p:nvSpPr>
        <p:spPr bwMode="auto">
          <a:xfrm>
            <a:off x="371475" y="6581775"/>
            <a:ext cx="558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t>Finland</a:t>
            </a:r>
          </a:p>
        </p:txBody>
      </p:sp>
      <p:pic>
        <p:nvPicPr>
          <p:cNvPr id="3082" name="Picture 19"/>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667" y="6340475"/>
            <a:ext cx="358775"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83" name="Picture 22"/>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399" y="6340475"/>
            <a:ext cx="400050"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084" name="Text Box 23"/>
          <p:cNvSpPr txBox="1">
            <a:spLocks noChangeAspect="1" noChangeArrowheads="1"/>
          </p:cNvSpPr>
          <p:nvPr/>
        </p:nvSpPr>
        <p:spPr bwMode="auto">
          <a:xfrm>
            <a:off x="1382812" y="6583363"/>
            <a:ext cx="6540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t>Germany</a:t>
            </a:r>
          </a:p>
        </p:txBody>
      </p:sp>
      <p:pic>
        <p:nvPicPr>
          <p:cNvPr id="3085" name="Picture 34"/>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0737" y="6340475"/>
            <a:ext cx="384175"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086" name="Text Box 35"/>
          <p:cNvSpPr txBox="1">
            <a:spLocks noChangeAspect="1" noChangeArrowheads="1"/>
          </p:cNvSpPr>
          <p:nvPr/>
        </p:nvSpPr>
        <p:spPr bwMode="auto">
          <a:xfrm>
            <a:off x="2467074" y="6583363"/>
            <a:ext cx="5397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t>Poland</a:t>
            </a:r>
          </a:p>
        </p:txBody>
      </p:sp>
      <p:pic>
        <p:nvPicPr>
          <p:cNvPr id="3089" name="Picture 46"/>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8694" y="6337300"/>
            <a:ext cx="384175"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090" name="Text Box 47"/>
          <p:cNvSpPr txBox="1">
            <a:spLocks noChangeAspect="1" noChangeArrowheads="1"/>
          </p:cNvSpPr>
          <p:nvPr/>
        </p:nvSpPr>
        <p:spPr bwMode="auto">
          <a:xfrm>
            <a:off x="4479156" y="6580188"/>
            <a:ext cx="5969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t>Sweden</a:t>
            </a:r>
          </a:p>
        </p:txBody>
      </p:sp>
      <p:graphicFrame>
        <p:nvGraphicFramePr>
          <p:cNvPr id="3091" name="Object 49"/>
          <p:cNvGraphicFramePr>
            <a:graphicFrameLocks noChangeAspect="1"/>
          </p:cNvGraphicFramePr>
          <p:nvPr>
            <p:extLst>
              <p:ext uri="{D42A27DB-BD31-4B8C-83A1-F6EECF244321}">
                <p14:modId xmlns:p14="http://schemas.microsoft.com/office/powerpoint/2010/main" val="144013648"/>
              </p:ext>
            </p:extLst>
          </p:nvPr>
        </p:nvGraphicFramePr>
        <p:xfrm>
          <a:off x="3095724" y="6340475"/>
          <a:ext cx="360363" cy="242888"/>
        </p:xfrm>
        <a:graphic>
          <a:graphicData uri="http://schemas.openxmlformats.org/presentationml/2006/ole">
            <mc:AlternateContent xmlns:mc="http://schemas.openxmlformats.org/markup-compatibility/2006">
              <mc:Choice xmlns:v="urn:schemas-microsoft-com:vml" Requires="v">
                <p:oleObj spid="_x0000_s3696" name="Photo Editor Photo" r:id="rId10" imgW="2723810" imgH="1695687" progId="MSPhotoEd.3">
                  <p:embed/>
                </p:oleObj>
              </mc:Choice>
              <mc:Fallback>
                <p:oleObj name="Photo Editor Photo" r:id="rId10" imgW="2723810" imgH="1695687" progId="MSPhotoEd.3">
                  <p:embed/>
                  <p:pic>
                    <p:nvPicPr>
                      <p:cNvPr id="0" name="Object 4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95724" y="6340475"/>
                        <a:ext cx="360363" cy="242888"/>
                      </a:xfrm>
                      <a:prstGeom prst="rect">
                        <a:avLst/>
                      </a:prstGeom>
                      <a:noFill/>
                      <a:ln w="9525" cap="rnd" algn="ctr">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2" name="Text Box 50"/>
          <p:cNvSpPr txBox="1">
            <a:spLocks noChangeAspect="1" noChangeArrowheads="1"/>
          </p:cNvSpPr>
          <p:nvPr/>
        </p:nvSpPr>
        <p:spPr bwMode="auto">
          <a:xfrm>
            <a:off x="2954437" y="6583363"/>
            <a:ext cx="6413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t>Romania</a:t>
            </a:r>
          </a:p>
        </p:txBody>
      </p:sp>
      <p:pic>
        <p:nvPicPr>
          <p:cNvPr id="3093" name="Picture 52"/>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91024" y="6338888"/>
            <a:ext cx="358775"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094" name="Text Box 53"/>
          <p:cNvSpPr txBox="1">
            <a:spLocks noChangeAspect="1" noChangeArrowheads="1"/>
          </p:cNvSpPr>
          <p:nvPr/>
        </p:nvSpPr>
        <p:spPr bwMode="auto">
          <a:xfrm>
            <a:off x="3498949" y="6581775"/>
            <a:ext cx="5334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t>Russia</a:t>
            </a:r>
          </a:p>
        </p:txBody>
      </p:sp>
      <p:sp>
        <p:nvSpPr>
          <p:cNvPr id="3095" name="Text Box 41"/>
          <p:cNvSpPr txBox="1">
            <a:spLocks noChangeAspect="1" noChangeArrowheads="1"/>
          </p:cNvSpPr>
          <p:nvPr/>
        </p:nvSpPr>
        <p:spPr bwMode="auto">
          <a:xfrm>
            <a:off x="3960912" y="6578600"/>
            <a:ext cx="6223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t>Slovenia</a:t>
            </a:r>
          </a:p>
        </p:txBody>
      </p:sp>
      <p:pic>
        <p:nvPicPr>
          <p:cNvPr id="3096" name="Picture 62" descr="slowenien-fahne-slowenia-flagge_0_g_60px"/>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1087" y="6340475"/>
            <a:ext cx="363538" cy="2413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5" name="Text Box 20"/>
          <p:cNvSpPr txBox="1">
            <a:spLocks noChangeAspect="1" noChangeArrowheads="1"/>
          </p:cNvSpPr>
          <p:nvPr/>
        </p:nvSpPr>
        <p:spPr bwMode="auto">
          <a:xfrm>
            <a:off x="5108364" y="6576271"/>
            <a:ext cx="3449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00" dirty="0" smtClean="0"/>
              <a:t>UK</a:t>
            </a:r>
            <a:endParaRPr lang="en-US" sz="900" dirty="0"/>
          </a:p>
        </p:txBody>
      </p:sp>
      <p:pic>
        <p:nvPicPr>
          <p:cNvPr id="2" name="Grafik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08364" y="6338887"/>
            <a:ext cx="358775" cy="24288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t>
            </a:r>
            <a:r>
              <a:rPr lang="en-GB" baseline="30000" dirty="0" smtClean="0"/>
              <a:t>3</a:t>
            </a:r>
            <a:r>
              <a:rPr lang="en-GB" dirty="0" smtClean="0"/>
              <a:t>B in the Super-FRS High-Energy Branch </a:t>
            </a:r>
            <a:endParaRPr lang="en-GB"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12" y="1354275"/>
            <a:ext cx="9144000" cy="4883039"/>
          </a:xfrm>
          <a:prstGeom prst="rect">
            <a:avLst/>
          </a:prstGeom>
        </p:spPr>
      </p:pic>
      <p:sp>
        <p:nvSpPr>
          <p:cNvPr id="6" name="Elipse 5"/>
          <p:cNvSpPr/>
          <p:nvPr/>
        </p:nvSpPr>
        <p:spPr>
          <a:xfrm rot="545893">
            <a:off x="4219621" y="2741061"/>
            <a:ext cx="3405719" cy="1725671"/>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Slide Number Placeholder 2"/>
          <p:cNvSpPr>
            <a:spLocks noGrp="1"/>
          </p:cNvSpPr>
          <p:nvPr>
            <p:ph type="sldNum" sz="quarter" idx="4294967295"/>
          </p:nvPr>
        </p:nvSpPr>
        <p:spPr/>
        <p:txBody>
          <a:bodyPr/>
          <a:lstStyle/>
          <a:p>
            <a:pPr>
              <a:defRPr/>
            </a:pPr>
            <a:fld id="{9885DF70-DC9E-4526-A969-3DB9397F8ECC}" type="slidenum">
              <a:rPr lang="de-DE" smtClean="0"/>
              <a:pPr>
                <a:defRPr/>
              </a:pPr>
              <a:t>10</a:t>
            </a:fld>
            <a:endParaRPr lang="de-DE" dirty="0"/>
          </a:p>
        </p:txBody>
      </p:sp>
      <p:sp>
        <p:nvSpPr>
          <p:cNvPr id="8" name="TextBox 7"/>
          <p:cNvSpPr txBox="1"/>
          <p:nvPr/>
        </p:nvSpPr>
        <p:spPr>
          <a:xfrm>
            <a:off x="20892" y="4509120"/>
            <a:ext cx="4685898" cy="2031325"/>
          </a:xfrm>
          <a:prstGeom prst="rect">
            <a:avLst/>
          </a:prstGeom>
          <a:noFill/>
        </p:spPr>
        <p:txBody>
          <a:bodyPr wrap="none" rtlCol="0">
            <a:spAutoFit/>
          </a:bodyPr>
          <a:lstStyle/>
          <a:p>
            <a:pPr algn="l"/>
            <a:r>
              <a:rPr lang="en-US" sz="1800" dirty="0" smtClean="0"/>
              <a:t>The R</a:t>
            </a:r>
            <a:r>
              <a:rPr lang="en-US" sz="1800" baseline="30000" dirty="0" smtClean="0"/>
              <a:t>3</a:t>
            </a:r>
            <a:r>
              <a:rPr lang="en-US" sz="1800" dirty="0" smtClean="0"/>
              <a:t>B collaboration performs</a:t>
            </a:r>
          </a:p>
          <a:p>
            <a:pPr algn="l"/>
            <a:r>
              <a:rPr lang="en-US" sz="1800" b="1" dirty="0" err="1" smtClean="0">
                <a:solidFill>
                  <a:srgbClr val="7030A0"/>
                </a:solidFill>
              </a:rPr>
              <a:t>kinematically</a:t>
            </a:r>
            <a:r>
              <a:rPr lang="en-US" sz="1800" b="1" dirty="0" smtClean="0">
                <a:solidFill>
                  <a:srgbClr val="7030A0"/>
                </a:solidFill>
              </a:rPr>
              <a:t> </a:t>
            </a:r>
            <a:r>
              <a:rPr lang="en-US" sz="1800" b="1" dirty="0">
                <a:solidFill>
                  <a:srgbClr val="7030A0"/>
                </a:solidFill>
              </a:rPr>
              <a:t>complete </a:t>
            </a:r>
            <a:r>
              <a:rPr lang="en-US" sz="1800" b="1" dirty="0" smtClean="0">
                <a:solidFill>
                  <a:srgbClr val="7030A0"/>
                </a:solidFill>
              </a:rPr>
              <a:t>measurement</a:t>
            </a:r>
            <a:r>
              <a:rPr lang="en-US" sz="1800" dirty="0" smtClean="0"/>
              <a:t> </a:t>
            </a:r>
          </a:p>
          <a:p>
            <a:pPr algn="l"/>
            <a:r>
              <a:rPr lang="en-US" sz="1800" dirty="0" smtClean="0"/>
              <a:t>of </a:t>
            </a:r>
            <a:r>
              <a:rPr lang="en-US" sz="1800" dirty="0"/>
              <a:t>peripheral reactions </a:t>
            </a:r>
            <a:r>
              <a:rPr lang="en-US" sz="1800" dirty="0" smtClean="0"/>
              <a:t>induced </a:t>
            </a:r>
            <a:r>
              <a:rPr lang="en-US" sz="1800" dirty="0"/>
              <a:t>by </a:t>
            </a:r>
            <a:endParaRPr lang="en-US" sz="1800" dirty="0" smtClean="0"/>
          </a:p>
          <a:p>
            <a:pPr algn="l"/>
            <a:r>
              <a:rPr lang="en-US" sz="1800" b="1" dirty="0" smtClean="0">
                <a:solidFill>
                  <a:srgbClr val="7030A0"/>
                </a:solidFill>
              </a:rPr>
              <a:t>relativistic heavy </a:t>
            </a:r>
            <a:r>
              <a:rPr lang="en-US" sz="1800" b="1" dirty="0">
                <a:solidFill>
                  <a:srgbClr val="7030A0"/>
                </a:solidFill>
              </a:rPr>
              <a:t>ion </a:t>
            </a:r>
            <a:r>
              <a:rPr lang="en-US" sz="1800" b="1" dirty="0" smtClean="0">
                <a:solidFill>
                  <a:srgbClr val="7030A0"/>
                </a:solidFill>
              </a:rPr>
              <a:t>beams</a:t>
            </a:r>
            <a:r>
              <a:rPr lang="en-US" sz="1800" b="1" dirty="0">
                <a:solidFill>
                  <a:srgbClr val="7030A0"/>
                </a:solidFill>
              </a:rPr>
              <a:t> </a:t>
            </a:r>
            <a:r>
              <a:rPr lang="en-US" sz="1800" dirty="0" smtClean="0"/>
              <a:t>using a</a:t>
            </a:r>
          </a:p>
          <a:p>
            <a:pPr algn="l"/>
            <a:r>
              <a:rPr lang="en-US" sz="1800" dirty="0" smtClean="0"/>
              <a:t>flexible </a:t>
            </a:r>
            <a:r>
              <a:rPr lang="en-US" sz="1800" dirty="0"/>
              <a:t>setup </a:t>
            </a:r>
            <a:r>
              <a:rPr lang="en-US" sz="1800" dirty="0" smtClean="0"/>
              <a:t>to accommodate experiments </a:t>
            </a:r>
          </a:p>
          <a:p>
            <a:pPr algn="l"/>
            <a:r>
              <a:rPr lang="en-US" sz="1800" dirty="0" smtClean="0"/>
              <a:t>utilizing </a:t>
            </a:r>
            <a:r>
              <a:rPr lang="en-US" sz="1800" b="1" dirty="0">
                <a:solidFill>
                  <a:srgbClr val="7030A0"/>
                </a:solidFill>
              </a:rPr>
              <a:t>different types of reactions </a:t>
            </a:r>
            <a:r>
              <a:rPr lang="en-US" sz="1800" dirty="0"/>
              <a:t>and </a:t>
            </a:r>
            <a:endParaRPr lang="en-US" sz="1800" dirty="0" smtClean="0"/>
          </a:p>
          <a:p>
            <a:pPr algn="l"/>
            <a:r>
              <a:rPr lang="en-US" sz="1800" dirty="0"/>
              <a:t>a</a:t>
            </a:r>
            <a:r>
              <a:rPr lang="en-US" sz="1800" dirty="0" smtClean="0"/>
              <a:t>ddressing </a:t>
            </a:r>
            <a:r>
              <a:rPr lang="en-US" sz="1800" b="1" dirty="0" smtClean="0">
                <a:solidFill>
                  <a:srgbClr val="7030A0"/>
                </a:solidFill>
              </a:rPr>
              <a:t>very different </a:t>
            </a:r>
            <a:r>
              <a:rPr lang="en-US" sz="1800" b="1" dirty="0">
                <a:solidFill>
                  <a:srgbClr val="7030A0"/>
                </a:solidFill>
              </a:rPr>
              <a:t>physics </a:t>
            </a:r>
            <a:r>
              <a:rPr lang="en-US" sz="1800" b="1" dirty="0" smtClean="0">
                <a:solidFill>
                  <a:srgbClr val="7030A0"/>
                </a:solidFill>
              </a:rPr>
              <a:t>goals</a:t>
            </a:r>
            <a:endParaRPr lang="en-US" sz="1800" b="1" dirty="0">
              <a:solidFill>
                <a:srgbClr val="7030A0"/>
              </a:solidFill>
            </a:endParaRPr>
          </a:p>
        </p:txBody>
      </p:sp>
    </p:spTree>
    <p:extLst>
      <p:ext uri="{BB962C8B-B14F-4D97-AF65-F5344CB8AC3E}">
        <p14:creationId xmlns:p14="http://schemas.microsoft.com/office/powerpoint/2010/main" val="27283222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599"/>
            <a:ext cx="9153872" cy="424913"/>
          </a:xfrm>
        </p:spPr>
        <p:txBody>
          <a:bodyPr/>
          <a:lstStyle/>
          <a:p>
            <a:r>
              <a:rPr lang="en-GB" dirty="0" smtClean="0"/>
              <a:t>               </a:t>
            </a:r>
            <a:r>
              <a:rPr lang="en-US" dirty="0"/>
              <a:t>Start version from Phase 0 to Day-1</a:t>
            </a:r>
            <a:endParaRPr lang="en-GB" dirty="0"/>
          </a:p>
        </p:txBody>
      </p:sp>
      <p:grpSp>
        <p:nvGrpSpPr>
          <p:cNvPr id="5" name="Gruppierung 13"/>
          <p:cNvGrpSpPr/>
          <p:nvPr/>
        </p:nvGrpSpPr>
        <p:grpSpPr>
          <a:xfrm>
            <a:off x="152778" y="1063528"/>
            <a:ext cx="8866063" cy="5438052"/>
            <a:chOff x="273088" y="1063528"/>
            <a:chExt cx="8866063" cy="5438052"/>
          </a:xfrm>
        </p:grpSpPr>
        <p:pic>
          <p:nvPicPr>
            <p:cNvPr id="6" name="Bild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9152" y="1063528"/>
              <a:ext cx="7291425" cy="4507176"/>
            </a:xfrm>
            <a:prstGeom prst="rect">
              <a:avLst/>
            </a:prstGeom>
          </p:spPr>
        </p:pic>
        <p:sp>
          <p:nvSpPr>
            <p:cNvPr id="7" name="Textfeld 5"/>
            <p:cNvSpPr txBox="1"/>
            <p:nvPr/>
          </p:nvSpPr>
          <p:spPr>
            <a:xfrm>
              <a:off x="5460112" y="1137518"/>
              <a:ext cx="3679038" cy="923330"/>
            </a:xfrm>
            <a:prstGeom prst="rect">
              <a:avLst/>
            </a:prstGeom>
            <a:solidFill>
              <a:schemeClr val="bg1"/>
            </a:solidFill>
          </p:spPr>
          <p:txBody>
            <a:bodyPr wrap="square" rtlCol="0">
              <a:spAutoFit/>
            </a:bodyPr>
            <a:lstStyle/>
            <a:p>
              <a:r>
                <a:rPr lang="en-US" sz="1800" b="1" dirty="0" err="1">
                  <a:solidFill>
                    <a:srgbClr val="000099"/>
                  </a:solidFill>
                </a:rPr>
                <a:t>NeuLAND</a:t>
              </a:r>
              <a:r>
                <a:rPr lang="en-US" sz="1800" b="1" dirty="0">
                  <a:solidFill>
                    <a:srgbClr val="000099"/>
                  </a:solidFill>
                </a:rPr>
                <a:t> (Germany, Russia, Netherlands):</a:t>
              </a:r>
            </a:p>
            <a:p>
              <a:r>
                <a:rPr lang="en-US" sz="1800" b="1" dirty="0" smtClean="0">
                  <a:solidFill>
                    <a:srgbClr val="00B050"/>
                  </a:solidFill>
                </a:rPr>
                <a:t>ready </a:t>
              </a:r>
              <a:r>
                <a:rPr lang="en-US" sz="1800" b="1" dirty="0">
                  <a:solidFill>
                    <a:srgbClr val="00B050"/>
                  </a:solidFill>
                </a:rPr>
                <a:t>in 2020</a:t>
              </a:r>
            </a:p>
          </p:txBody>
        </p:sp>
        <p:sp>
          <p:nvSpPr>
            <p:cNvPr id="8" name="Textfeld 6"/>
            <p:cNvSpPr txBox="1"/>
            <p:nvPr/>
          </p:nvSpPr>
          <p:spPr>
            <a:xfrm>
              <a:off x="5673688" y="3733800"/>
              <a:ext cx="3465463" cy="646331"/>
            </a:xfrm>
            <a:prstGeom prst="rect">
              <a:avLst/>
            </a:prstGeom>
            <a:solidFill>
              <a:schemeClr val="bg1"/>
            </a:solidFill>
          </p:spPr>
          <p:txBody>
            <a:bodyPr wrap="square" rtlCol="0">
              <a:spAutoFit/>
            </a:bodyPr>
            <a:lstStyle/>
            <a:p>
              <a:pPr algn="l"/>
              <a:r>
                <a:rPr lang="en-US" sz="1800" b="1" dirty="0">
                  <a:solidFill>
                    <a:srgbClr val="000099"/>
                  </a:solidFill>
                </a:rPr>
                <a:t>Tracking system (Germany):</a:t>
              </a:r>
            </a:p>
            <a:p>
              <a:pPr algn="l"/>
              <a:r>
                <a:rPr lang="en-US" sz="1800" b="1" dirty="0">
                  <a:solidFill>
                    <a:srgbClr val="00B050"/>
                  </a:solidFill>
                </a:rPr>
                <a:t>Reduced start version in 2018</a:t>
              </a:r>
            </a:p>
          </p:txBody>
        </p:sp>
        <p:sp>
          <p:nvSpPr>
            <p:cNvPr id="9" name="Textfeld 7"/>
            <p:cNvSpPr txBox="1"/>
            <p:nvPr/>
          </p:nvSpPr>
          <p:spPr>
            <a:xfrm>
              <a:off x="273088" y="5578250"/>
              <a:ext cx="6768752" cy="923330"/>
            </a:xfrm>
            <a:prstGeom prst="rect">
              <a:avLst/>
            </a:prstGeom>
            <a:solidFill>
              <a:schemeClr val="bg1"/>
            </a:solidFill>
          </p:spPr>
          <p:txBody>
            <a:bodyPr wrap="square" rtlCol="0">
              <a:spAutoFit/>
            </a:bodyPr>
            <a:lstStyle/>
            <a:p>
              <a:pPr algn="l"/>
              <a:r>
                <a:rPr lang="en-US" sz="1800" b="1" dirty="0">
                  <a:solidFill>
                    <a:srgbClr val="000099"/>
                  </a:solidFill>
                </a:rPr>
                <a:t>CALIFA (Sweden, Spain, Germany, Russia):</a:t>
              </a:r>
            </a:p>
            <a:p>
              <a:pPr algn="l"/>
              <a:r>
                <a:rPr lang="en-US" sz="1800" b="1" dirty="0">
                  <a:solidFill>
                    <a:srgbClr val="00B050"/>
                  </a:solidFill>
                </a:rPr>
                <a:t>Barrel    (90% secured) available from 2019</a:t>
              </a:r>
            </a:p>
            <a:p>
              <a:pPr algn="l"/>
              <a:r>
                <a:rPr lang="en-US" sz="1800" b="1" dirty="0">
                  <a:solidFill>
                    <a:srgbClr val="C00000"/>
                  </a:solidFill>
                </a:rPr>
                <a:t>Endcap  (75% secured) </a:t>
              </a:r>
              <a:r>
                <a:rPr lang="en-US" sz="1800" b="1" dirty="0">
                  <a:solidFill>
                    <a:srgbClr val="00B050"/>
                  </a:solidFill>
                </a:rPr>
                <a:t>available from 2019</a:t>
              </a:r>
              <a:endParaRPr lang="en-US" sz="1800" b="1" dirty="0">
                <a:solidFill>
                  <a:srgbClr val="C00000"/>
                </a:solidFill>
              </a:endParaRPr>
            </a:p>
          </p:txBody>
        </p:sp>
        <p:sp>
          <p:nvSpPr>
            <p:cNvPr id="10" name="Textfeld 8"/>
            <p:cNvSpPr txBox="1"/>
            <p:nvPr/>
          </p:nvSpPr>
          <p:spPr>
            <a:xfrm>
              <a:off x="325707" y="1756021"/>
              <a:ext cx="2160240" cy="646331"/>
            </a:xfrm>
            <a:prstGeom prst="rect">
              <a:avLst/>
            </a:prstGeom>
            <a:solidFill>
              <a:schemeClr val="bg1"/>
            </a:solidFill>
          </p:spPr>
          <p:txBody>
            <a:bodyPr wrap="square" rtlCol="0">
              <a:spAutoFit/>
            </a:bodyPr>
            <a:lstStyle/>
            <a:p>
              <a:pPr algn="l"/>
              <a:r>
                <a:rPr lang="en-US" sz="1800" b="1" dirty="0">
                  <a:solidFill>
                    <a:srgbClr val="000099"/>
                  </a:solidFill>
                </a:rPr>
                <a:t>Si tracker (UK):</a:t>
              </a:r>
            </a:p>
            <a:p>
              <a:pPr algn="l"/>
              <a:r>
                <a:rPr lang="en-US" sz="1800" b="1" dirty="0">
                  <a:solidFill>
                    <a:srgbClr val="00B050"/>
                  </a:solidFill>
                </a:rPr>
                <a:t>ready in 2019/20</a:t>
              </a:r>
            </a:p>
          </p:txBody>
        </p:sp>
        <p:sp>
          <p:nvSpPr>
            <p:cNvPr id="11" name="Textfeld 9"/>
            <p:cNvSpPr txBox="1"/>
            <p:nvPr/>
          </p:nvSpPr>
          <p:spPr>
            <a:xfrm>
              <a:off x="5225711" y="4823136"/>
              <a:ext cx="3913439" cy="646331"/>
            </a:xfrm>
            <a:prstGeom prst="rect">
              <a:avLst/>
            </a:prstGeom>
            <a:solidFill>
              <a:schemeClr val="bg1"/>
            </a:solidFill>
          </p:spPr>
          <p:txBody>
            <a:bodyPr wrap="square" rtlCol="0">
              <a:spAutoFit/>
            </a:bodyPr>
            <a:lstStyle/>
            <a:p>
              <a:pPr algn="l"/>
              <a:r>
                <a:rPr lang="en-US" sz="1800" b="1" dirty="0">
                  <a:solidFill>
                    <a:srgbClr val="000099"/>
                  </a:solidFill>
                </a:rPr>
                <a:t>GLAD (France, Germany):</a:t>
              </a:r>
            </a:p>
            <a:p>
              <a:pPr algn="l"/>
              <a:r>
                <a:rPr lang="en-US" sz="1800" b="1" dirty="0">
                  <a:solidFill>
                    <a:srgbClr val="00B050"/>
                  </a:solidFill>
                </a:rPr>
                <a:t>Commissioning ongoing</a:t>
              </a:r>
            </a:p>
          </p:txBody>
        </p:sp>
        <p:sp>
          <p:nvSpPr>
            <p:cNvPr id="12" name="Textfeld 10"/>
            <p:cNvSpPr txBox="1"/>
            <p:nvPr/>
          </p:nvSpPr>
          <p:spPr>
            <a:xfrm>
              <a:off x="2937384" y="2690384"/>
              <a:ext cx="2522728" cy="646331"/>
            </a:xfrm>
            <a:prstGeom prst="rect">
              <a:avLst/>
            </a:prstGeom>
            <a:solidFill>
              <a:schemeClr val="bg1"/>
            </a:solidFill>
          </p:spPr>
          <p:txBody>
            <a:bodyPr wrap="square" rtlCol="0">
              <a:spAutoFit/>
            </a:bodyPr>
            <a:lstStyle/>
            <a:p>
              <a:r>
                <a:rPr lang="en-US" sz="1800" b="1" dirty="0">
                  <a:solidFill>
                    <a:srgbClr val="000099"/>
                  </a:solidFill>
                </a:rPr>
                <a:t>Proton arm (Russia) :</a:t>
              </a:r>
            </a:p>
            <a:p>
              <a:r>
                <a:rPr lang="en-US" sz="1800" b="1" dirty="0">
                  <a:solidFill>
                    <a:srgbClr val="C00000"/>
                  </a:solidFill>
                </a:rPr>
                <a:t>ready in 2022</a:t>
              </a:r>
            </a:p>
          </p:txBody>
        </p:sp>
      </p:grpSp>
      <p:pic>
        <p:nvPicPr>
          <p:cNvPr id="13" name="3 Image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2" y="116632"/>
            <a:ext cx="1112342" cy="720080"/>
          </a:xfrm>
          <a:prstGeom prst="rect">
            <a:avLst/>
          </a:prstGeom>
        </p:spPr>
      </p:pic>
      <p:sp>
        <p:nvSpPr>
          <p:cNvPr id="15" name="TextBox 14"/>
          <p:cNvSpPr txBox="1"/>
          <p:nvPr/>
        </p:nvSpPr>
        <p:spPr>
          <a:xfrm>
            <a:off x="492371" y="3348111"/>
            <a:ext cx="184731" cy="523220"/>
          </a:xfrm>
          <a:prstGeom prst="rect">
            <a:avLst/>
          </a:prstGeom>
          <a:noFill/>
        </p:spPr>
        <p:txBody>
          <a:bodyPr wrap="none" rtlCol="0">
            <a:spAutoFit/>
          </a:bodyPr>
          <a:lstStyle/>
          <a:p>
            <a:endParaRPr lang="en-GB" dirty="0"/>
          </a:p>
        </p:txBody>
      </p:sp>
      <p:sp>
        <p:nvSpPr>
          <p:cNvPr id="3" name="Slide Number Placeholder 2"/>
          <p:cNvSpPr>
            <a:spLocks noGrp="1"/>
          </p:cNvSpPr>
          <p:nvPr>
            <p:ph type="sldNum" sz="quarter" idx="4294967295"/>
          </p:nvPr>
        </p:nvSpPr>
        <p:spPr/>
        <p:txBody>
          <a:bodyPr/>
          <a:lstStyle/>
          <a:p>
            <a:pPr>
              <a:defRPr/>
            </a:pPr>
            <a:fld id="{9885DF70-DC9E-4526-A969-3DB9397F8ECC}" type="slidenum">
              <a:rPr lang="de-DE" smtClean="0"/>
              <a:pPr>
                <a:defRPr/>
              </a:pPr>
              <a:t>11</a:t>
            </a:fld>
            <a:endParaRPr lang="de-DE" dirty="0"/>
          </a:p>
        </p:txBody>
      </p:sp>
    </p:spTree>
    <p:extLst>
      <p:ext uri="{BB962C8B-B14F-4D97-AF65-F5344CB8AC3E}">
        <p14:creationId xmlns:p14="http://schemas.microsoft.com/office/powerpoint/2010/main" val="40638954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3905"/>
            <a:ext cx="9143999" cy="445259"/>
          </a:xfrm>
        </p:spPr>
        <p:txBody>
          <a:bodyPr/>
          <a:lstStyle/>
          <a:p>
            <a:r>
              <a:rPr lang="en-GB" dirty="0" smtClean="0"/>
              <a:t>               </a:t>
            </a:r>
            <a:r>
              <a:rPr lang="en-GB" dirty="0" err="1" smtClean="0"/>
              <a:t>NeuLAND</a:t>
            </a:r>
            <a:r>
              <a:rPr lang="en-GB" dirty="0" smtClean="0"/>
              <a:t> Detector at RIKEN and GSI</a:t>
            </a:r>
            <a:endParaRPr lang="en-GB" dirty="0"/>
          </a:p>
        </p:txBody>
      </p:sp>
      <p:sp>
        <p:nvSpPr>
          <p:cNvPr id="7" name="Content Placeholder 2"/>
          <p:cNvSpPr>
            <a:spLocks noGrp="1"/>
          </p:cNvSpPr>
          <p:nvPr>
            <p:ph idx="1"/>
          </p:nvPr>
        </p:nvSpPr>
        <p:spPr>
          <a:xfrm>
            <a:off x="88275" y="1600202"/>
            <a:ext cx="5563847" cy="4525963"/>
          </a:xfrm>
        </p:spPr>
        <p:txBody>
          <a:bodyPr>
            <a:normAutofit fontScale="92500" lnSpcReduction="10000"/>
          </a:bodyPr>
          <a:lstStyle/>
          <a:p>
            <a:r>
              <a:rPr lang="en-US" dirty="0" err="1"/>
              <a:t>NeuLAND@SAMURAI</a:t>
            </a:r>
            <a:endParaRPr lang="en-US" dirty="0"/>
          </a:p>
          <a:p>
            <a:pPr marL="800100" lvl="1" indent="-342900"/>
            <a:r>
              <a:rPr lang="en-US" sz="1800" dirty="0"/>
              <a:t>Fully functional demonstrator (4 double-planes) sent to RIKEN for the time period from 2015 to 2017</a:t>
            </a:r>
          </a:p>
          <a:p>
            <a:pPr marL="800100" lvl="1" indent="-342900"/>
            <a:r>
              <a:rPr lang="en-US" sz="1800" dirty="0"/>
              <a:t>Joint operation with local NEBULA neutron detector for multi-neutron tracking (up to 4 neutrons)</a:t>
            </a:r>
          </a:p>
          <a:p>
            <a:pPr marL="800100" lvl="1" indent="-342900"/>
            <a:endParaRPr lang="en-US" sz="1800" dirty="0"/>
          </a:p>
          <a:p>
            <a:pPr marL="800100" lvl="1" indent="-342900"/>
            <a:endParaRPr lang="en-US" sz="1800" dirty="0"/>
          </a:p>
          <a:p>
            <a:r>
              <a:rPr lang="en-US" sz="2200" dirty="0" err="1"/>
              <a:t>NeuLAND@GSI</a:t>
            </a:r>
            <a:endParaRPr lang="en-US" sz="2200" dirty="0"/>
          </a:p>
          <a:p>
            <a:pPr marL="800100" lvl="1" indent="-342900"/>
            <a:r>
              <a:rPr lang="en-US" sz="1800" dirty="0"/>
              <a:t>Continuation of production of double planes</a:t>
            </a:r>
          </a:p>
          <a:p>
            <a:pPr marL="800100" lvl="1" indent="-342900"/>
            <a:r>
              <a:rPr lang="en-US" sz="1800" dirty="0"/>
              <a:t>Implementation on new electronics and HV system</a:t>
            </a:r>
          </a:p>
          <a:p>
            <a:pPr marL="800100" lvl="1" indent="-342900"/>
            <a:r>
              <a:rPr lang="en-US" sz="1800" dirty="0"/>
              <a:t>7 double planes installed at R3B for FAIR Phase-0 experimental program</a:t>
            </a:r>
          </a:p>
          <a:p>
            <a:pPr marL="800100" lvl="1" indent="-342900"/>
            <a:r>
              <a:rPr lang="en-US" sz="1800" dirty="0"/>
              <a:t>13 double planes produced</a:t>
            </a:r>
          </a:p>
        </p:txBody>
      </p:sp>
      <p:grpSp>
        <p:nvGrpSpPr>
          <p:cNvPr id="8" name="Gruppieren 4"/>
          <p:cNvGrpSpPr/>
          <p:nvPr/>
        </p:nvGrpSpPr>
        <p:grpSpPr>
          <a:xfrm>
            <a:off x="5724128" y="1700808"/>
            <a:ext cx="3351958" cy="2076542"/>
            <a:chOff x="790711" y="36306740"/>
            <a:chExt cx="7632655" cy="5688740"/>
          </a:xfrm>
        </p:grpSpPr>
        <p:pic>
          <p:nvPicPr>
            <p:cNvPr id="9" name="図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711" y="36306740"/>
              <a:ext cx="7632652" cy="5688212"/>
            </a:xfrm>
            <a:prstGeom prst="rect">
              <a:avLst/>
            </a:prstGeom>
          </p:spPr>
        </p:pic>
        <p:sp>
          <p:nvSpPr>
            <p:cNvPr id="10" name="Textfeld 7"/>
            <p:cNvSpPr txBox="1"/>
            <p:nvPr/>
          </p:nvSpPr>
          <p:spPr>
            <a:xfrm>
              <a:off x="1109763" y="36522765"/>
              <a:ext cx="1812526" cy="695609"/>
            </a:xfrm>
            <a:prstGeom prst="rect">
              <a:avLst/>
            </a:prstGeom>
            <a:solidFill>
              <a:srgbClr val="FFC000"/>
            </a:solidFill>
          </p:spPr>
          <p:txBody>
            <a:bodyPr wrap="square" rtlCol="0">
              <a:spAutoFit/>
            </a:bodyPr>
            <a:lstStyle/>
            <a:p>
              <a:r>
                <a:rPr lang="de-DE" sz="1050" b="1" dirty="0"/>
                <a:t>NEBULA</a:t>
              </a:r>
              <a:endParaRPr lang="de-DE" sz="1200" b="1" dirty="0"/>
            </a:p>
          </p:txBody>
        </p:sp>
        <p:sp>
          <p:nvSpPr>
            <p:cNvPr id="11" name="Textfeld 8"/>
            <p:cNvSpPr txBox="1"/>
            <p:nvPr/>
          </p:nvSpPr>
          <p:spPr>
            <a:xfrm>
              <a:off x="4040942" y="37045985"/>
              <a:ext cx="2160697" cy="695609"/>
            </a:xfrm>
            <a:prstGeom prst="rect">
              <a:avLst/>
            </a:prstGeom>
            <a:solidFill>
              <a:srgbClr val="FFC000"/>
            </a:solidFill>
          </p:spPr>
          <p:txBody>
            <a:bodyPr wrap="square" rtlCol="0">
              <a:spAutoFit/>
            </a:bodyPr>
            <a:lstStyle/>
            <a:p>
              <a:r>
                <a:rPr lang="de-DE" sz="1050" b="1" dirty="0"/>
                <a:t>NEULAND</a:t>
              </a:r>
              <a:endParaRPr lang="de-DE" sz="1200" b="1" dirty="0"/>
            </a:p>
          </p:txBody>
        </p:sp>
        <p:sp>
          <p:nvSpPr>
            <p:cNvPr id="12" name="Textfeld 9"/>
            <p:cNvSpPr txBox="1"/>
            <p:nvPr/>
          </p:nvSpPr>
          <p:spPr>
            <a:xfrm>
              <a:off x="6309773" y="36679417"/>
              <a:ext cx="2113593" cy="695609"/>
            </a:xfrm>
            <a:prstGeom prst="rect">
              <a:avLst/>
            </a:prstGeom>
            <a:solidFill>
              <a:srgbClr val="FFC000"/>
            </a:solidFill>
          </p:spPr>
          <p:txBody>
            <a:bodyPr wrap="square" rtlCol="0">
              <a:spAutoFit/>
            </a:bodyPr>
            <a:lstStyle/>
            <a:p>
              <a:r>
                <a:rPr lang="de-DE" sz="1050" b="1" dirty="0"/>
                <a:t>SAMURAI</a:t>
              </a:r>
              <a:endParaRPr lang="de-DE" sz="1200" b="1" dirty="0"/>
            </a:p>
          </p:txBody>
        </p:sp>
        <p:sp>
          <p:nvSpPr>
            <p:cNvPr id="13" name="Textfeld 10"/>
            <p:cNvSpPr txBox="1"/>
            <p:nvPr/>
          </p:nvSpPr>
          <p:spPr>
            <a:xfrm>
              <a:off x="6309773" y="41363110"/>
              <a:ext cx="2113593" cy="632370"/>
            </a:xfrm>
            <a:prstGeom prst="rect">
              <a:avLst/>
            </a:prstGeom>
            <a:solidFill>
              <a:schemeClr val="bg2"/>
            </a:solidFill>
          </p:spPr>
          <p:txBody>
            <a:bodyPr wrap="square" rtlCol="0">
              <a:spAutoFit/>
            </a:bodyPr>
            <a:lstStyle/>
            <a:p>
              <a:r>
                <a:rPr lang="de-DE" sz="900" b="1" dirty="0">
                  <a:solidFill>
                    <a:schemeClr val="bg1"/>
                  </a:solidFill>
                </a:rPr>
                <a:t>March 2015</a:t>
              </a:r>
            </a:p>
          </p:txBody>
        </p:sp>
      </p:grpSp>
      <p:grpSp>
        <p:nvGrpSpPr>
          <p:cNvPr id="14" name="Gruppieren 10"/>
          <p:cNvGrpSpPr/>
          <p:nvPr/>
        </p:nvGrpSpPr>
        <p:grpSpPr>
          <a:xfrm>
            <a:off x="5692868" y="3989443"/>
            <a:ext cx="3383216" cy="2041694"/>
            <a:chOff x="3798390" y="3724553"/>
            <a:chExt cx="3271921" cy="1823451"/>
          </a:xfrm>
        </p:grpSpPr>
        <p:pic>
          <p:nvPicPr>
            <p:cNvPr id="15" name="Picture 3" descr="\\WinFileSvG\Land$root\boretzky\Eigene Dateien\My Pictures\2016\SAMURAI-Cave\April-Mai\IMG-20160318-WA00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28621" y="3724553"/>
              <a:ext cx="3241690" cy="1823451"/>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2"/>
            <p:cNvSpPr txBox="1"/>
            <p:nvPr/>
          </p:nvSpPr>
          <p:spPr>
            <a:xfrm>
              <a:off x="3798390" y="5317172"/>
              <a:ext cx="711885" cy="206158"/>
            </a:xfrm>
            <a:prstGeom prst="rect">
              <a:avLst/>
            </a:prstGeom>
            <a:solidFill>
              <a:schemeClr val="bg2"/>
            </a:solidFill>
          </p:spPr>
          <p:txBody>
            <a:bodyPr wrap="none" rtlCol="0">
              <a:spAutoFit/>
            </a:bodyPr>
            <a:lstStyle/>
            <a:p>
              <a:r>
                <a:rPr lang="de-DE" sz="900" b="1" dirty="0">
                  <a:solidFill>
                    <a:schemeClr val="bg1"/>
                  </a:solidFill>
                </a:rPr>
                <a:t>April 2016</a:t>
              </a:r>
            </a:p>
          </p:txBody>
        </p:sp>
        <p:sp>
          <p:nvSpPr>
            <p:cNvPr id="17" name="Textfeld 13"/>
            <p:cNvSpPr txBox="1"/>
            <p:nvPr/>
          </p:nvSpPr>
          <p:spPr>
            <a:xfrm>
              <a:off x="5449466" y="3959553"/>
              <a:ext cx="1620845" cy="515395"/>
            </a:xfrm>
            <a:prstGeom prst="rect">
              <a:avLst/>
            </a:prstGeom>
            <a:solidFill>
              <a:srgbClr val="FFC000"/>
            </a:solidFill>
          </p:spPr>
          <p:txBody>
            <a:bodyPr wrap="square" rtlCol="0">
              <a:spAutoFit/>
            </a:bodyPr>
            <a:lstStyle/>
            <a:p>
              <a:r>
                <a:rPr lang="de-DE" sz="1050" b="1" dirty="0">
                  <a:sym typeface="Wingdings" panose="05000000000000000000" pitchFamily="2" charset="2"/>
                </a:rPr>
                <a:t></a:t>
              </a:r>
              <a:r>
                <a:rPr lang="de-DE" sz="1050" b="1" dirty="0"/>
                <a:t>NEULAND &amp; VETO at 30° </a:t>
              </a:r>
              <a:r>
                <a:rPr lang="de-DE" sz="1050" b="1" dirty="0" err="1"/>
                <a:t>position</a:t>
              </a:r>
              <a:r>
                <a:rPr lang="de-DE" sz="1050" b="1" dirty="0"/>
                <a:t> </a:t>
              </a:r>
              <a:r>
                <a:rPr lang="de-DE" sz="1050" b="1" dirty="0" err="1"/>
                <a:t>for</a:t>
              </a:r>
              <a:r>
                <a:rPr lang="de-DE" sz="1050" b="1" dirty="0"/>
                <a:t> </a:t>
              </a:r>
            </a:p>
            <a:p>
              <a:r>
                <a:rPr lang="de-DE" sz="1050" b="1" dirty="0"/>
                <a:t>S</a:t>
              </a:r>
              <a:r>
                <a:rPr lang="el-GR" sz="1050" b="1" dirty="0"/>
                <a:t>π</a:t>
              </a:r>
              <a:r>
                <a:rPr lang="de-DE" sz="1050" b="1" dirty="0" err="1"/>
                <a:t>rit</a:t>
              </a:r>
              <a:r>
                <a:rPr lang="de-DE" sz="1050" b="1" dirty="0"/>
                <a:t> </a:t>
              </a:r>
              <a:r>
                <a:rPr lang="de-DE" sz="1050" b="1" dirty="0" err="1"/>
                <a:t>experiment</a:t>
              </a:r>
              <a:endParaRPr lang="de-DE" sz="1200" b="1" dirty="0"/>
            </a:p>
          </p:txBody>
        </p:sp>
      </p:grpSp>
      <p:sp>
        <p:nvSpPr>
          <p:cNvPr id="3" name="Slide Number Placeholder 2"/>
          <p:cNvSpPr>
            <a:spLocks noGrp="1"/>
          </p:cNvSpPr>
          <p:nvPr>
            <p:ph type="sldNum" sz="quarter" idx="4294967295"/>
          </p:nvPr>
        </p:nvSpPr>
        <p:spPr/>
        <p:txBody>
          <a:bodyPr/>
          <a:lstStyle/>
          <a:p>
            <a:pPr>
              <a:defRPr/>
            </a:pPr>
            <a:fld id="{9885DF70-DC9E-4526-A969-3DB9397F8ECC}" type="slidenum">
              <a:rPr lang="de-DE" smtClean="0"/>
              <a:pPr>
                <a:defRPr/>
              </a:pPr>
              <a:t>12</a:t>
            </a:fld>
            <a:endParaRPr lang="de-DE" dirty="0"/>
          </a:p>
        </p:txBody>
      </p:sp>
      <p:pic>
        <p:nvPicPr>
          <p:cNvPr id="18" name="3 Image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12" y="116632"/>
            <a:ext cx="1112342" cy="720080"/>
          </a:xfrm>
          <a:prstGeom prst="rect">
            <a:avLst/>
          </a:prstGeom>
          <a:solidFill>
            <a:schemeClr val="bg2"/>
          </a:solidFill>
        </p:spPr>
      </p:pic>
    </p:spTree>
    <p:extLst>
      <p:ext uri="{BB962C8B-B14F-4D97-AF65-F5344CB8AC3E}">
        <p14:creationId xmlns:p14="http://schemas.microsoft.com/office/powerpoint/2010/main" val="8862048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65" y="271335"/>
            <a:ext cx="7237409" cy="787557"/>
          </a:xfrm>
        </p:spPr>
        <p:txBody>
          <a:bodyPr anchor="ctr" anchorCtr="0">
            <a:normAutofit fontScale="90000"/>
          </a:bodyPr>
          <a:lstStyle/>
          <a:p>
            <a:r>
              <a:rPr lang="en-US" dirty="0"/>
              <a:t>           Reactions with Relativistic Radioactive Beams</a:t>
            </a:r>
          </a:p>
        </p:txBody>
      </p:sp>
      <p:pic>
        <p:nvPicPr>
          <p:cNvPr id="5" name="Bild 12"/>
          <p:cNvPicPr>
            <a:picLocks noChangeAspect="1"/>
          </p:cNvPicPr>
          <p:nvPr/>
        </p:nvPicPr>
        <p:blipFill>
          <a:blip r:embed="rId3"/>
          <a:stretch>
            <a:fillRect/>
          </a:stretch>
        </p:blipFill>
        <p:spPr>
          <a:xfrm>
            <a:off x="304032" y="355805"/>
            <a:ext cx="929654" cy="601486"/>
          </a:xfrm>
          <a:prstGeom prst="rect">
            <a:avLst/>
          </a:prstGeom>
        </p:spPr>
      </p:pic>
      <p:pic>
        <p:nvPicPr>
          <p:cNvPr id="11" name="Picture 10">
            <a:extLst>
              <a:ext uri="{FF2B5EF4-FFF2-40B4-BE49-F238E27FC236}">
                <a16:creationId xmlns:a16="http://schemas.microsoft.com/office/drawing/2014/main" id="{AE16670C-C8A2-684B-B3CA-269F9CDBD332}"/>
              </a:ext>
            </a:extLst>
          </p:cNvPr>
          <p:cNvPicPr>
            <a:picLocks noChangeAspect="1"/>
          </p:cNvPicPr>
          <p:nvPr/>
        </p:nvPicPr>
        <p:blipFill>
          <a:blip r:embed="rId4"/>
          <a:stretch>
            <a:fillRect/>
          </a:stretch>
        </p:blipFill>
        <p:spPr>
          <a:xfrm>
            <a:off x="4110328" y="1179529"/>
            <a:ext cx="3429727" cy="2725408"/>
          </a:xfrm>
          <a:prstGeom prst="rect">
            <a:avLst/>
          </a:prstGeom>
        </p:spPr>
      </p:pic>
      <p:pic>
        <p:nvPicPr>
          <p:cNvPr id="12" name="Picture 11">
            <a:extLst>
              <a:ext uri="{FF2B5EF4-FFF2-40B4-BE49-F238E27FC236}">
                <a16:creationId xmlns:a16="http://schemas.microsoft.com/office/drawing/2014/main" id="{310A9720-8669-C14D-9439-B39CF8CB5B7B}"/>
              </a:ext>
            </a:extLst>
          </p:cNvPr>
          <p:cNvPicPr>
            <a:picLocks noChangeAspect="1"/>
          </p:cNvPicPr>
          <p:nvPr/>
        </p:nvPicPr>
        <p:blipFill>
          <a:blip r:embed="rId5"/>
          <a:stretch>
            <a:fillRect/>
          </a:stretch>
        </p:blipFill>
        <p:spPr>
          <a:xfrm>
            <a:off x="5580881" y="3869780"/>
            <a:ext cx="3341228" cy="2246204"/>
          </a:xfrm>
          <a:prstGeom prst="rect">
            <a:avLst/>
          </a:prstGeom>
        </p:spPr>
      </p:pic>
      <p:sp>
        <p:nvSpPr>
          <p:cNvPr id="3" name="Content Placeholder 2"/>
          <p:cNvSpPr>
            <a:spLocks noGrp="1"/>
          </p:cNvSpPr>
          <p:nvPr>
            <p:ph idx="1"/>
          </p:nvPr>
        </p:nvSpPr>
        <p:spPr>
          <a:xfrm>
            <a:off x="304032" y="1304143"/>
            <a:ext cx="5542794" cy="5201588"/>
          </a:xfrm>
        </p:spPr>
        <p:txBody>
          <a:bodyPr>
            <a:normAutofit fontScale="92500" lnSpcReduction="10000"/>
          </a:bodyPr>
          <a:lstStyle/>
          <a:p>
            <a:pPr marL="0" indent="0">
              <a:buNone/>
            </a:pPr>
            <a:r>
              <a:rPr lang="en-US" sz="1800" dirty="0">
                <a:solidFill>
                  <a:schemeClr val="tx1"/>
                </a:solidFill>
              </a:rPr>
              <a:t>New program at R3B </a:t>
            </a:r>
          </a:p>
          <a:p>
            <a:pPr marL="0" indent="0">
              <a:buNone/>
            </a:pPr>
            <a:r>
              <a:rPr lang="en-US" sz="1800" b="1" u="sng" dirty="0">
                <a:solidFill>
                  <a:srgbClr val="FDBB63"/>
                </a:solidFill>
              </a:rPr>
              <a:t>Pair correlations and  </a:t>
            </a:r>
          </a:p>
          <a:p>
            <a:pPr marL="0" indent="0">
              <a:buNone/>
            </a:pPr>
            <a:r>
              <a:rPr lang="en-US" sz="1800" b="1" u="sng" dirty="0">
                <a:solidFill>
                  <a:srgbClr val="FDBB63"/>
                </a:solidFill>
              </a:rPr>
              <a:t>2(4)-neutron resonances</a:t>
            </a:r>
            <a:endParaRPr lang="en-US" sz="1800" dirty="0">
              <a:solidFill>
                <a:schemeClr val="tx1"/>
              </a:solidFill>
            </a:endParaRPr>
          </a:p>
          <a:p>
            <a:pPr marL="0" indent="0">
              <a:buNone/>
            </a:pPr>
            <a:endParaRPr lang="en-US" sz="1800" dirty="0">
              <a:solidFill>
                <a:schemeClr val="tx1"/>
              </a:solidFill>
            </a:endParaRPr>
          </a:p>
          <a:p>
            <a:pPr marL="0" indent="0">
              <a:buNone/>
            </a:pPr>
            <a:r>
              <a:rPr lang="en-US" sz="1800" dirty="0">
                <a:solidFill>
                  <a:schemeClr val="tx1"/>
                </a:solidFill>
              </a:rPr>
              <a:t>First approach at R3B-LAND</a:t>
            </a:r>
          </a:p>
          <a:p>
            <a:pPr marL="0" indent="0">
              <a:buNone/>
            </a:pPr>
            <a:r>
              <a:rPr lang="en-US" sz="1800" baseline="30000" dirty="0">
                <a:solidFill>
                  <a:schemeClr val="tx1"/>
                </a:solidFill>
              </a:rPr>
              <a:t>19</a:t>
            </a:r>
            <a:r>
              <a:rPr lang="en-US" sz="1800" dirty="0">
                <a:solidFill>
                  <a:schemeClr val="tx1"/>
                </a:solidFill>
              </a:rPr>
              <a:t>N(p,2p)</a:t>
            </a:r>
            <a:r>
              <a:rPr lang="en-US" sz="1800" baseline="30000" dirty="0">
                <a:solidFill>
                  <a:schemeClr val="tx1"/>
                </a:solidFill>
              </a:rPr>
              <a:t>18</a:t>
            </a:r>
            <a:r>
              <a:rPr lang="en-US" sz="1800" dirty="0">
                <a:solidFill>
                  <a:schemeClr val="tx1"/>
                </a:solidFill>
              </a:rPr>
              <a:t>C*→</a:t>
            </a:r>
            <a:r>
              <a:rPr lang="en-US" sz="1800" baseline="30000" dirty="0">
                <a:solidFill>
                  <a:schemeClr val="tx1"/>
                </a:solidFill>
              </a:rPr>
              <a:t>16</a:t>
            </a:r>
            <a:r>
              <a:rPr lang="en-US" sz="1800" dirty="0">
                <a:solidFill>
                  <a:schemeClr val="tx1"/>
                </a:solidFill>
              </a:rPr>
              <a:t>C+n+n</a:t>
            </a:r>
          </a:p>
          <a:p>
            <a:pPr marL="0" indent="0">
              <a:buNone/>
            </a:pPr>
            <a:r>
              <a:rPr lang="en-US" sz="1800" dirty="0">
                <a:solidFill>
                  <a:schemeClr val="tx1"/>
                </a:solidFill>
              </a:rPr>
              <a:t>Direct </a:t>
            </a:r>
            <a:r>
              <a:rPr lang="en-US" sz="1800" dirty="0" smtClean="0">
                <a:solidFill>
                  <a:schemeClr val="tx1"/>
                </a:solidFill>
              </a:rPr>
              <a:t>neutron-pair </a:t>
            </a:r>
            <a:r>
              <a:rPr lang="en-US" sz="1800" dirty="0">
                <a:solidFill>
                  <a:schemeClr val="tx1"/>
                </a:solidFill>
              </a:rPr>
              <a:t>emission observed</a:t>
            </a:r>
          </a:p>
          <a:p>
            <a:pPr marL="0" indent="0">
              <a:buNone/>
            </a:pPr>
            <a:r>
              <a:rPr lang="en-US" sz="1800" dirty="0">
                <a:solidFill>
                  <a:schemeClr val="tx1"/>
                </a:solidFill>
              </a:rPr>
              <a:t>Strongest correlation so far observed </a:t>
            </a:r>
          </a:p>
          <a:p>
            <a:pPr marL="0" indent="0">
              <a:buNone/>
            </a:pPr>
            <a:r>
              <a:rPr lang="en-US" sz="1600" dirty="0">
                <a:solidFill>
                  <a:schemeClr val="tx1"/>
                </a:solidFill>
              </a:rPr>
              <a:t>(A. Revel et al., PRL 120, 152504 (2018))</a:t>
            </a:r>
          </a:p>
          <a:p>
            <a:pPr marL="0" indent="0">
              <a:buNone/>
            </a:pPr>
            <a:endParaRPr lang="en-US" sz="1400" dirty="0">
              <a:solidFill>
                <a:schemeClr val="tx1"/>
              </a:solidFill>
            </a:endParaRPr>
          </a:p>
          <a:p>
            <a:pPr marL="0" indent="0">
              <a:buNone/>
            </a:pPr>
            <a:r>
              <a:rPr lang="en-US" sz="1800" dirty="0">
                <a:solidFill>
                  <a:schemeClr val="tx1"/>
                </a:solidFill>
              </a:rPr>
              <a:t>FAIR-Phase0: Search for narrow 2n resonances 				 (with </a:t>
            </a:r>
            <a:r>
              <a:rPr lang="en-US" sz="1800" dirty="0" err="1">
                <a:solidFill>
                  <a:schemeClr val="tx1"/>
                </a:solidFill>
              </a:rPr>
              <a:t>NeuLAND</a:t>
            </a:r>
            <a:r>
              <a:rPr lang="en-US" sz="1800" dirty="0">
                <a:solidFill>
                  <a:schemeClr val="tx1"/>
                </a:solidFill>
              </a:rPr>
              <a:t>)</a:t>
            </a:r>
          </a:p>
          <a:p>
            <a:pPr marL="0" indent="0">
              <a:buNone/>
            </a:pPr>
            <a:r>
              <a:rPr lang="en-US" sz="1800" dirty="0">
                <a:solidFill>
                  <a:schemeClr val="tx1"/>
                </a:solidFill>
              </a:rPr>
              <a:t>Future: 4n resonances when </a:t>
            </a:r>
            <a:r>
              <a:rPr lang="en-US" sz="1800" dirty="0" err="1">
                <a:solidFill>
                  <a:schemeClr val="tx1"/>
                </a:solidFill>
              </a:rPr>
              <a:t>NeuLAND</a:t>
            </a:r>
            <a:r>
              <a:rPr lang="en-US" sz="1800" dirty="0">
                <a:solidFill>
                  <a:schemeClr val="tx1"/>
                </a:solidFill>
              </a:rPr>
              <a:t> is completed</a:t>
            </a:r>
            <a:endParaRPr lang="en-US" sz="1700" dirty="0"/>
          </a:p>
          <a:p>
            <a:pPr marL="0" indent="0">
              <a:buNone/>
            </a:pPr>
            <a:endParaRPr lang="en-US" sz="1600" dirty="0"/>
          </a:p>
          <a:p>
            <a:pPr marL="0" indent="0">
              <a:buNone/>
            </a:pPr>
            <a:r>
              <a:rPr lang="en-US" sz="1600" dirty="0"/>
              <a:t>Further R3B highlights 2018:</a:t>
            </a:r>
          </a:p>
          <a:p>
            <a:pPr marL="0" indent="0">
              <a:buNone/>
            </a:pPr>
            <a:r>
              <a:rPr lang="en-US" sz="1600" b="1" dirty="0"/>
              <a:t>- (p,2p) reactions along oxygen chain</a:t>
            </a:r>
            <a:r>
              <a:rPr lang="en-US" sz="1600" dirty="0"/>
              <a:t>: L. </a:t>
            </a:r>
            <a:r>
              <a:rPr lang="en-US" sz="1600" dirty="0" err="1"/>
              <a:t>Atar</a:t>
            </a:r>
            <a:r>
              <a:rPr lang="en-US" sz="1600" dirty="0"/>
              <a:t> et al., PRL 120</a:t>
            </a:r>
          </a:p>
          <a:p>
            <a:pPr marL="0" indent="0">
              <a:buNone/>
            </a:pPr>
            <a:r>
              <a:rPr lang="en-US" sz="1600" b="1" dirty="0"/>
              <a:t>- New method to constrain the </a:t>
            </a:r>
            <a:r>
              <a:rPr lang="en-US" sz="1600" b="1" dirty="0" err="1"/>
              <a:t>EoS</a:t>
            </a:r>
            <a:r>
              <a:rPr lang="en-US" sz="1600" b="1" dirty="0"/>
              <a:t> of n-rich matter</a:t>
            </a:r>
            <a:r>
              <a:rPr lang="en-US" sz="1600" dirty="0"/>
              <a:t>: </a:t>
            </a:r>
          </a:p>
          <a:p>
            <a:pPr marL="0" indent="0">
              <a:buNone/>
            </a:pPr>
            <a:r>
              <a:rPr lang="en-US" sz="1600" dirty="0"/>
              <a:t>                                                            T. Aumann et al., PRL 119 </a:t>
            </a:r>
          </a:p>
          <a:p>
            <a:pPr marL="0" indent="0">
              <a:buNone/>
            </a:pPr>
            <a:endParaRPr lang="en-US" sz="1600" dirty="0"/>
          </a:p>
          <a:p>
            <a:endParaRPr lang="en-US" sz="1600" dirty="0"/>
          </a:p>
          <a:p>
            <a:pPr marL="0" indent="0">
              <a:buNone/>
            </a:pPr>
            <a:endParaRPr lang="en-US" sz="1200" dirty="0"/>
          </a:p>
        </p:txBody>
      </p:sp>
      <p:pic>
        <p:nvPicPr>
          <p:cNvPr id="8" name="Picture 9" descr="tud_logo">
            <a:extLst>
              <a:ext uri="{FF2B5EF4-FFF2-40B4-BE49-F238E27FC236}">
                <a16:creationId xmlns:a16="http://schemas.microsoft.com/office/drawing/2014/main" id="{B2474449-D567-5D4A-A1A0-84B5F06993D4}"/>
              </a:ext>
            </a:extLst>
          </p:cNvPr>
          <p:cNvPicPr>
            <a:picLocks noChangeAspect="1" noChangeArrowheads="1"/>
          </p:cNvPicPr>
          <p:nvPr/>
        </p:nvPicPr>
        <p:blipFill>
          <a:blip r:embed="rId6" cstate="print">
            <a:lum contrast="4000"/>
          </a:blip>
          <a:srcRect/>
          <a:stretch>
            <a:fillRect/>
          </a:stretch>
        </p:blipFill>
        <p:spPr bwMode="auto">
          <a:xfrm>
            <a:off x="7741880" y="1628874"/>
            <a:ext cx="1386187" cy="586193"/>
          </a:xfrm>
          <a:prstGeom prst="rect">
            <a:avLst/>
          </a:prstGeom>
          <a:noFill/>
          <a:ln w="9525">
            <a:noFill/>
            <a:miter lim="800000"/>
            <a:headEnd/>
            <a:tailEnd/>
          </a:ln>
        </p:spPr>
      </p:pic>
      <p:pic>
        <p:nvPicPr>
          <p:cNvPr id="9" name="Bild 6" descr="GSI_Logo_rgb.png">
            <a:extLst>
              <a:ext uri="{FF2B5EF4-FFF2-40B4-BE49-F238E27FC236}">
                <a16:creationId xmlns:a16="http://schemas.microsoft.com/office/drawing/2014/main" id="{6D547E62-5C5F-B84E-AE3D-3DFC403FF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8064" y="504207"/>
            <a:ext cx="914045" cy="304682"/>
          </a:xfrm>
          <a:prstGeom prst="rect">
            <a:avLst/>
          </a:prstGeom>
        </p:spPr>
      </p:pic>
      <p:pic>
        <p:nvPicPr>
          <p:cNvPr id="10" name="Picture 6" descr="http://www.ikp.tu-darmstadt.de/media/ikp/bilder/logos/1000px-BMBF_Logosvg_182x0.png">
            <a:extLst>
              <a:ext uri="{FF2B5EF4-FFF2-40B4-BE49-F238E27FC236}">
                <a16:creationId xmlns:a16="http://schemas.microsoft.com/office/drawing/2014/main" id="{FD80B202-BCC9-4540-8F73-6193ADE69F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7812" y="954400"/>
            <a:ext cx="1354324" cy="6994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www.ikp.tu-darmstadt.de/media/ikp/bilder/logos/HIC-Log_182x0.png">
            <a:extLst>
              <a:ext uri="{FF2B5EF4-FFF2-40B4-BE49-F238E27FC236}">
                <a16:creationId xmlns:a16="http://schemas.microsoft.com/office/drawing/2014/main" id="{0F881C05-69C0-A745-9C5E-DC35B5A649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9049" y="2376974"/>
            <a:ext cx="1195990" cy="51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6454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 name="Rectangle 58"/>
          <p:cNvSpPr/>
          <p:nvPr/>
        </p:nvSpPr>
        <p:spPr>
          <a:xfrm>
            <a:off x="4337824" y="4314595"/>
            <a:ext cx="4655204" cy="222140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6" name="Picture 2" descr="_DSC0986_Resiz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2523" y="2635655"/>
            <a:ext cx="2442872" cy="16298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2565" y="271335"/>
            <a:ext cx="7237409" cy="787557"/>
          </a:xfrm>
        </p:spPr>
        <p:txBody>
          <a:bodyPr anchor="ctr" anchorCtr="0">
            <a:normAutofit/>
          </a:bodyPr>
          <a:lstStyle/>
          <a:p>
            <a:r>
              <a:rPr lang="en-US" dirty="0"/>
              <a:t>          </a:t>
            </a:r>
            <a:r>
              <a:rPr lang="en-US" dirty="0" err="1"/>
              <a:t>NeuLAND</a:t>
            </a:r>
            <a:r>
              <a:rPr lang="en-US" dirty="0"/>
              <a:t> @ RIBF - RIKEN</a:t>
            </a:r>
          </a:p>
        </p:txBody>
      </p:sp>
      <p:sp>
        <p:nvSpPr>
          <p:cNvPr id="3" name="Content Placeholder 2"/>
          <p:cNvSpPr>
            <a:spLocks noGrp="1"/>
          </p:cNvSpPr>
          <p:nvPr>
            <p:ph idx="1"/>
          </p:nvPr>
        </p:nvSpPr>
        <p:spPr>
          <a:xfrm>
            <a:off x="127361" y="1206045"/>
            <a:ext cx="4404000" cy="5182803"/>
          </a:xfrm>
        </p:spPr>
        <p:txBody>
          <a:bodyPr>
            <a:normAutofit fontScale="62500" lnSpcReduction="20000"/>
          </a:bodyPr>
          <a:lstStyle/>
          <a:p>
            <a:pPr marL="198900" indent="-198900">
              <a:lnSpc>
                <a:spcPct val="130000"/>
              </a:lnSpc>
              <a:spcBef>
                <a:spcPts val="0"/>
              </a:spcBef>
            </a:pPr>
            <a:r>
              <a:rPr lang="en-US" sz="2300" dirty="0"/>
              <a:t>Successful experimental campaign (2015-2017) with the R3B </a:t>
            </a:r>
            <a:r>
              <a:rPr lang="en-US" sz="2300" dirty="0" err="1"/>
              <a:t>NeuLAND</a:t>
            </a:r>
            <a:r>
              <a:rPr lang="en-US" sz="2300" dirty="0"/>
              <a:t> prototype</a:t>
            </a:r>
          </a:p>
          <a:p>
            <a:pPr marL="198900" indent="-198900">
              <a:lnSpc>
                <a:spcPct val="120000"/>
              </a:lnSpc>
              <a:spcBef>
                <a:spcPts val="0"/>
              </a:spcBef>
            </a:pPr>
            <a:r>
              <a:rPr lang="en-US" sz="2300" dirty="0"/>
              <a:t>4 double-planes added to SAMURAI-NEBULA configuration </a:t>
            </a:r>
          </a:p>
          <a:p>
            <a:pPr marL="285750" indent="-285750">
              <a:lnSpc>
                <a:spcPct val="120000"/>
              </a:lnSpc>
              <a:spcBef>
                <a:spcPts val="0"/>
              </a:spcBef>
              <a:spcAft>
                <a:spcPts val="300"/>
              </a:spcAft>
              <a:buFont typeface=".AppleSystemUIFont" charset="-120"/>
              <a:buChar char="→"/>
            </a:pPr>
            <a:r>
              <a:rPr lang="en-US" sz="2200" dirty="0"/>
              <a:t>four-neutron efficiency increased by more then an order of magnitude (to 1.6%)</a:t>
            </a:r>
          </a:p>
          <a:p>
            <a:pPr marL="285750" indent="-285750">
              <a:lnSpc>
                <a:spcPct val="120000"/>
              </a:lnSpc>
              <a:spcBef>
                <a:spcPts val="0"/>
              </a:spcBef>
              <a:spcAft>
                <a:spcPts val="300"/>
              </a:spcAft>
              <a:buFont typeface=".AppleSystemUIFont" charset="-120"/>
              <a:buChar char="→"/>
            </a:pPr>
            <a:r>
              <a:rPr lang="en-US" sz="2300" dirty="0"/>
              <a:t>4-Neutron decay measured for the first time</a:t>
            </a:r>
          </a:p>
          <a:p>
            <a:pPr marL="0" indent="0">
              <a:spcBef>
                <a:spcPts val="1200"/>
              </a:spcBef>
              <a:spcAft>
                <a:spcPts val="600"/>
              </a:spcAft>
              <a:buNone/>
            </a:pPr>
            <a:r>
              <a:rPr lang="en-US" sz="2600" u="sng" dirty="0"/>
              <a:t>Broad physics Program:</a:t>
            </a:r>
          </a:p>
          <a:p>
            <a:pPr marL="198900" indent="-198900">
              <a:spcBef>
                <a:spcPts val="0"/>
              </a:spcBef>
              <a:spcAft>
                <a:spcPts val="600"/>
              </a:spcAft>
            </a:pPr>
            <a:r>
              <a:rPr lang="en-US" sz="2300" dirty="0"/>
              <a:t>Spectroscopy of n-rich Ca isotopes</a:t>
            </a:r>
          </a:p>
          <a:p>
            <a:pPr marL="198900" indent="-198900">
              <a:spcBef>
                <a:spcPts val="0"/>
              </a:spcBef>
              <a:spcAft>
                <a:spcPts val="600"/>
              </a:spcAft>
            </a:pPr>
            <a:r>
              <a:rPr lang="en-US" sz="2300" dirty="0"/>
              <a:t>Dipole response of n-rich Ca isotopes</a:t>
            </a:r>
          </a:p>
          <a:p>
            <a:pPr marL="198900" indent="-198900">
              <a:spcBef>
                <a:spcPts val="0"/>
              </a:spcBef>
              <a:spcAft>
                <a:spcPts val="600"/>
              </a:spcAft>
            </a:pPr>
            <a:r>
              <a:rPr lang="en-US" sz="2300" dirty="0"/>
              <a:t>Soft dipole excitation of </a:t>
            </a:r>
            <a:r>
              <a:rPr lang="en-US" sz="2300" baseline="30000" dirty="0"/>
              <a:t>8</a:t>
            </a:r>
            <a:r>
              <a:rPr lang="en-US" sz="2300" dirty="0"/>
              <a:t>He</a:t>
            </a:r>
          </a:p>
          <a:p>
            <a:pPr marL="198900" indent="-198900">
              <a:spcBef>
                <a:spcPts val="0"/>
              </a:spcBef>
              <a:spcAft>
                <a:spcPts val="600"/>
              </a:spcAft>
            </a:pPr>
            <a:r>
              <a:rPr lang="en-US" sz="2300" dirty="0"/>
              <a:t>Deformed Halo nucleus </a:t>
            </a:r>
            <a:r>
              <a:rPr lang="en-US" sz="2300" baseline="30000" dirty="0"/>
              <a:t>31</a:t>
            </a:r>
            <a:r>
              <a:rPr lang="en-US" sz="2300" dirty="0"/>
              <a:t>Ne</a:t>
            </a:r>
          </a:p>
          <a:p>
            <a:pPr marL="198900" indent="-198900">
              <a:spcBef>
                <a:spcPts val="0"/>
              </a:spcBef>
              <a:spcAft>
                <a:spcPts val="600"/>
              </a:spcAft>
            </a:pPr>
            <a:r>
              <a:rPr lang="en-US" sz="2300" dirty="0" err="1"/>
              <a:t>EoS</a:t>
            </a:r>
            <a:r>
              <a:rPr lang="en-US" sz="2300" dirty="0"/>
              <a:t>: Heavy-ion collisions</a:t>
            </a:r>
          </a:p>
          <a:p>
            <a:pPr marL="0" indent="0">
              <a:spcBef>
                <a:spcPts val="600"/>
              </a:spcBef>
              <a:buNone/>
            </a:pPr>
            <a:r>
              <a:rPr lang="en-US" sz="2600" b="1" u="sng" dirty="0">
                <a:solidFill>
                  <a:srgbClr val="C00000"/>
                </a:solidFill>
              </a:rPr>
              <a:t>Highlights: beyond the neutron dripline</a:t>
            </a:r>
          </a:p>
          <a:p>
            <a:pPr marL="198900" indent="-198900">
              <a:spcBef>
                <a:spcPts val="600"/>
              </a:spcBef>
            </a:pPr>
            <a:r>
              <a:rPr lang="en-US" sz="2300" b="1" baseline="30000" dirty="0">
                <a:solidFill>
                  <a:srgbClr val="C00000"/>
                </a:solidFill>
              </a:rPr>
              <a:t>28</a:t>
            </a:r>
            <a:r>
              <a:rPr lang="en-US" sz="2300" b="1" dirty="0">
                <a:solidFill>
                  <a:srgbClr val="C00000"/>
                </a:solidFill>
              </a:rPr>
              <a:t>O → </a:t>
            </a:r>
            <a:r>
              <a:rPr lang="en-US" sz="2300" b="1" baseline="30000" dirty="0">
                <a:solidFill>
                  <a:srgbClr val="C00000"/>
                </a:solidFill>
              </a:rPr>
              <a:t>24</a:t>
            </a:r>
            <a:r>
              <a:rPr lang="en-US" sz="2300" b="1" dirty="0">
                <a:solidFill>
                  <a:srgbClr val="C00000"/>
                </a:solidFill>
              </a:rPr>
              <a:t>O+4n: Ground-state resonance energy</a:t>
            </a:r>
          </a:p>
          <a:p>
            <a:pPr marL="198900" indent="-198900">
              <a:spcBef>
                <a:spcPts val="600"/>
              </a:spcBef>
            </a:pPr>
            <a:r>
              <a:rPr lang="en-US" sz="2300" dirty="0"/>
              <a:t>Lifetime of </a:t>
            </a:r>
            <a:r>
              <a:rPr lang="en-US" sz="2300" baseline="30000" dirty="0"/>
              <a:t>26</a:t>
            </a:r>
            <a:r>
              <a:rPr lang="en-US" sz="2300" dirty="0"/>
              <a:t>O ground-state</a:t>
            </a:r>
          </a:p>
          <a:p>
            <a:pPr marL="198900" indent="-198900">
              <a:spcBef>
                <a:spcPts val="600"/>
              </a:spcBef>
            </a:pPr>
            <a:r>
              <a:rPr lang="en-US" sz="2300" b="1" dirty="0">
                <a:solidFill>
                  <a:srgbClr val="C00000"/>
                </a:solidFill>
              </a:rPr>
              <a:t>Search for the tetra neutron (run in July 2017)</a:t>
            </a:r>
          </a:p>
          <a:p>
            <a:pPr marL="198900" indent="-198900">
              <a:spcBef>
                <a:spcPts val="600"/>
              </a:spcBef>
            </a:pPr>
            <a:r>
              <a:rPr lang="en-US" sz="2300" dirty="0"/>
              <a:t>Super-heavy hydrogen </a:t>
            </a:r>
            <a:r>
              <a:rPr lang="en-US" sz="2300" baseline="30000" dirty="0"/>
              <a:t>7</a:t>
            </a:r>
            <a:r>
              <a:rPr lang="en-US" sz="2300" dirty="0"/>
              <a:t>H (run in July 2017)</a:t>
            </a:r>
          </a:p>
          <a:p>
            <a:pPr marL="0" indent="0">
              <a:buNone/>
            </a:pPr>
            <a:endParaRPr lang="en-US" sz="1800" dirty="0"/>
          </a:p>
        </p:txBody>
      </p:sp>
      <p:pic>
        <p:nvPicPr>
          <p:cNvPr id="5" name="Bild 12"/>
          <p:cNvPicPr>
            <a:picLocks noChangeAspect="1"/>
          </p:cNvPicPr>
          <p:nvPr/>
        </p:nvPicPr>
        <p:blipFill>
          <a:blip r:embed="rId4"/>
          <a:stretch>
            <a:fillRect/>
          </a:stretch>
        </p:blipFill>
        <p:spPr>
          <a:xfrm>
            <a:off x="304032" y="355805"/>
            <a:ext cx="929654" cy="601486"/>
          </a:xfrm>
          <a:prstGeom prst="rect">
            <a:avLst/>
          </a:prstGeom>
        </p:spPr>
      </p:pic>
      <p:pic>
        <p:nvPicPr>
          <p:cNvPr id="1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6978" y="4373469"/>
            <a:ext cx="1806602" cy="212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stretch>
            <a:fillRect/>
          </a:stretch>
        </p:blipFill>
        <p:spPr>
          <a:xfrm>
            <a:off x="6282697" y="4373469"/>
            <a:ext cx="2632274" cy="2013177"/>
          </a:xfrm>
          <a:prstGeom prst="rect">
            <a:avLst/>
          </a:prstGeom>
        </p:spPr>
      </p:pic>
      <p:sp>
        <p:nvSpPr>
          <p:cNvPr id="18" name="TextBox 17"/>
          <p:cNvSpPr txBox="1"/>
          <p:nvPr/>
        </p:nvSpPr>
        <p:spPr>
          <a:xfrm>
            <a:off x="0" y="6052827"/>
            <a:ext cx="3491969" cy="584775"/>
          </a:xfrm>
          <a:prstGeom prst="rect">
            <a:avLst/>
          </a:prstGeom>
          <a:solidFill>
            <a:schemeClr val="bg1">
              <a:lumMod val="85000"/>
            </a:schemeClr>
          </a:solidFill>
        </p:spPr>
        <p:txBody>
          <a:bodyPr vert="horz"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Detector is back at GSI and is being prepared for the 2019 beam-time</a:t>
            </a:r>
          </a:p>
        </p:txBody>
      </p:sp>
      <p:pic>
        <p:nvPicPr>
          <p:cNvPr id="57" name="Picture 56"/>
          <p:cNvPicPr>
            <a:picLocks noChangeAspect="1"/>
          </p:cNvPicPr>
          <p:nvPr/>
        </p:nvPicPr>
        <p:blipFill>
          <a:blip r:embed="rId7"/>
          <a:stretch>
            <a:fillRect/>
          </a:stretch>
        </p:blipFill>
        <p:spPr>
          <a:xfrm>
            <a:off x="6311637" y="2518535"/>
            <a:ext cx="2681391" cy="1742481"/>
          </a:xfrm>
          <a:prstGeom prst="rect">
            <a:avLst/>
          </a:prstGeom>
        </p:spPr>
      </p:pic>
      <p:pic>
        <p:nvPicPr>
          <p:cNvPr id="58" name="Picture 57"/>
          <p:cNvPicPr>
            <a:picLocks noChangeAspect="1"/>
          </p:cNvPicPr>
          <p:nvPr/>
        </p:nvPicPr>
        <p:blipFill>
          <a:blip r:embed="rId8"/>
          <a:stretch>
            <a:fillRect/>
          </a:stretch>
        </p:blipFill>
        <p:spPr>
          <a:xfrm>
            <a:off x="4766894" y="1089727"/>
            <a:ext cx="3201180" cy="1796060"/>
          </a:xfrm>
          <a:prstGeom prst="rect">
            <a:avLst/>
          </a:prstGeom>
        </p:spPr>
      </p:pic>
      <p:pic>
        <p:nvPicPr>
          <p:cNvPr id="12" name="Picture 11" descr="FB 1245 Logo">
            <a:extLst>
              <a:ext uri="{FF2B5EF4-FFF2-40B4-BE49-F238E27FC236}">
                <a16:creationId xmlns:a16="http://schemas.microsoft.com/office/drawing/2014/main" id="{56C42285-C277-B349-9A72-5B5FBB9B03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7341" y="1245642"/>
            <a:ext cx="969407" cy="703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tud_logo">
            <a:extLst>
              <a:ext uri="{FF2B5EF4-FFF2-40B4-BE49-F238E27FC236}">
                <a16:creationId xmlns:a16="http://schemas.microsoft.com/office/drawing/2014/main" id="{E1CC7718-0A85-0B45-BE1E-AD24CB61D3E0}"/>
              </a:ext>
            </a:extLst>
          </p:cNvPr>
          <p:cNvPicPr>
            <a:picLocks noChangeAspect="1" noChangeArrowheads="1"/>
          </p:cNvPicPr>
          <p:nvPr/>
        </p:nvPicPr>
        <p:blipFill>
          <a:blip r:embed="rId10" cstate="print">
            <a:lum contrast="4000"/>
          </a:blip>
          <a:srcRect/>
          <a:stretch>
            <a:fillRect/>
          </a:stretch>
        </p:blipFill>
        <p:spPr bwMode="auto">
          <a:xfrm>
            <a:off x="7233478" y="303850"/>
            <a:ext cx="1873250" cy="792163"/>
          </a:xfrm>
          <a:prstGeom prst="rect">
            <a:avLst/>
          </a:prstGeom>
          <a:noFill/>
          <a:ln w="9525">
            <a:noFill/>
            <a:miter lim="800000"/>
            <a:headEnd/>
            <a:tailEnd/>
          </a:ln>
        </p:spPr>
      </p:pic>
      <p:pic>
        <p:nvPicPr>
          <p:cNvPr id="14" name="Bild 6" descr="GSI_Logo_rgb.png">
            <a:extLst>
              <a:ext uri="{FF2B5EF4-FFF2-40B4-BE49-F238E27FC236}">
                <a16:creationId xmlns:a16="http://schemas.microsoft.com/office/drawing/2014/main" id="{BAA01468-06F5-2A4B-B9F4-0441BC3EE8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70745" y="2064498"/>
            <a:ext cx="914045" cy="304682"/>
          </a:xfrm>
          <a:prstGeom prst="rect">
            <a:avLst/>
          </a:prstGeom>
        </p:spPr>
      </p:pic>
      <p:pic>
        <p:nvPicPr>
          <p:cNvPr id="15" name="Picture 14">
            <a:extLst>
              <a:ext uri="{FF2B5EF4-FFF2-40B4-BE49-F238E27FC236}">
                <a16:creationId xmlns:a16="http://schemas.microsoft.com/office/drawing/2014/main" id="{2B23A691-41E1-D548-B150-4B9E1DD3ABE0}"/>
              </a:ext>
            </a:extLst>
          </p:cNvPr>
          <p:cNvPicPr>
            <a:picLocks noChangeAspect="1"/>
          </p:cNvPicPr>
          <p:nvPr/>
        </p:nvPicPr>
        <p:blipFill>
          <a:blip r:embed="rId12"/>
          <a:stretch>
            <a:fillRect/>
          </a:stretch>
        </p:blipFill>
        <p:spPr>
          <a:xfrm>
            <a:off x="8070745" y="1086339"/>
            <a:ext cx="587851" cy="204333"/>
          </a:xfrm>
          <a:prstGeom prst="rect">
            <a:avLst/>
          </a:prstGeom>
        </p:spPr>
      </p:pic>
    </p:spTree>
    <p:extLst>
      <p:ext uri="{BB962C8B-B14F-4D97-AF65-F5344CB8AC3E}">
        <p14:creationId xmlns:p14="http://schemas.microsoft.com/office/powerpoint/2010/main" val="1432344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501008"/>
            <a:ext cx="9144000" cy="3024336"/>
          </a:xfrm>
          <a:prstGeom prst="rect">
            <a:avLst/>
          </a:prstGeom>
        </p:spPr>
      </p:pic>
      <p:sp>
        <p:nvSpPr>
          <p:cNvPr id="6" name="Rectangle 5"/>
          <p:cNvSpPr/>
          <p:nvPr/>
        </p:nvSpPr>
        <p:spPr>
          <a:xfrm>
            <a:off x="2" y="1124746"/>
            <a:ext cx="9143999" cy="646331"/>
          </a:xfrm>
          <a:prstGeom prst="rect">
            <a:avLst/>
          </a:prstGeom>
        </p:spPr>
        <p:txBody>
          <a:bodyPr wrap="square">
            <a:spAutoFit/>
          </a:bodyPr>
          <a:lstStyle/>
          <a:p>
            <a:r>
              <a:rPr lang="en-US" sz="1800" dirty="0">
                <a:solidFill>
                  <a:srgbClr val="000000"/>
                </a:solidFill>
                <a:latin typeface="+mj-lt"/>
                <a:ea typeface="Calibri" charset="0"/>
                <a:cs typeface="Calibri" charset="0"/>
              </a:rPr>
              <a:t>High-resolution in-flight gamma-ray spectroscopy using </a:t>
            </a:r>
            <a:r>
              <a:rPr lang="en-US" sz="1800" b="1" dirty="0">
                <a:solidFill>
                  <a:schemeClr val="accent6"/>
                </a:solidFill>
                <a:latin typeface="+mj-lt"/>
                <a:ea typeface="Calibri" charset="0"/>
                <a:cs typeface="Calibri" charset="0"/>
              </a:rPr>
              <a:t>AGATA </a:t>
            </a:r>
            <a:r>
              <a:rPr lang="en-US" sz="1800" dirty="0">
                <a:solidFill>
                  <a:srgbClr val="000000"/>
                </a:solidFill>
                <a:latin typeface="+mj-lt"/>
              </a:rPr>
              <a:t>following secondary nuclear reactions induced by radioactive ion beams from </a:t>
            </a:r>
            <a:r>
              <a:rPr lang="en-US" sz="1800" b="1" dirty="0">
                <a:solidFill>
                  <a:schemeClr val="accent6"/>
                </a:solidFill>
                <a:latin typeface="+mj-lt"/>
              </a:rPr>
              <a:t>E~100 MeV/u to 1 GeV/u</a:t>
            </a:r>
            <a:endParaRPr lang="en-GB" sz="1800" b="1" dirty="0">
              <a:solidFill>
                <a:schemeClr val="accent6"/>
              </a:solidFill>
              <a:latin typeface="+mj-lt"/>
            </a:endParaRPr>
          </a:p>
        </p:txBody>
      </p:sp>
      <p:sp>
        <p:nvSpPr>
          <p:cNvPr id="8" name="Elipse 8"/>
          <p:cNvSpPr/>
          <p:nvPr/>
        </p:nvSpPr>
        <p:spPr>
          <a:xfrm>
            <a:off x="5076058" y="4077074"/>
            <a:ext cx="2232277" cy="910765"/>
          </a:xfrm>
          <a:prstGeom prst="ellipse">
            <a:avLst/>
          </a:prstGeom>
          <a:noFill/>
          <a:ln w="38100" cmpd="sng">
            <a:solidFill>
              <a:srgbClr val="FF0000"/>
            </a:solidFill>
          </a:ln>
          <a:scene3d>
            <a:camera prst="orthographicFront">
              <a:rot lat="0" lon="0" rev="1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CuadroTexto 13"/>
          <p:cNvSpPr txBox="1"/>
          <p:nvPr/>
        </p:nvSpPr>
        <p:spPr>
          <a:xfrm>
            <a:off x="6303454" y="3429000"/>
            <a:ext cx="2550698" cy="400110"/>
          </a:xfrm>
          <a:prstGeom prst="rect">
            <a:avLst/>
          </a:prstGeom>
          <a:noFill/>
        </p:spPr>
        <p:txBody>
          <a:bodyPr wrap="none" rtlCol="0">
            <a:spAutoFit/>
          </a:bodyPr>
          <a:lstStyle/>
          <a:p>
            <a:r>
              <a:rPr lang="es-ES" sz="2000" b="1" dirty="0" err="1">
                <a:latin typeface="+mn-lt"/>
                <a:cs typeface="Times New Roman"/>
              </a:rPr>
              <a:t>Low-energy</a:t>
            </a:r>
            <a:r>
              <a:rPr lang="es-ES" sz="2000" b="1" dirty="0">
                <a:latin typeface="+mn-lt"/>
                <a:cs typeface="Times New Roman"/>
              </a:rPr>
              <a:t> </a:t>
            </a:r>
            <a:r>
              <a:rPr lang="es-ES" sz="2000" b="1" dirty="0" err="1">
                <a:latin typeface="+mn-lt"/>
                <a:cs typeface="Times New Roman"/>
              </a:rPr>
              <a:t>branch</a:t>
            </a:r>
            <a:endParaRPr lang="es-ES" sz="2000" b="1" dirty="0">
              <a:latin typeface="+mn-lt"/>
              <a:cs typeface="Times New Roman"/>
            </a:endParaRPr>
          </a:p>
        </p:txBody>
      </p:sp>
      <p:sp>
        <p:nvSpPr>
          <p:cNvPr id="10" name="Rectángulo 38"/>
          <p:cNvSpPr/>
          <p:nvPr/>
        </p:nvSpPr>
        <p:spPr>
          <a:xfrm>
            <a:off x="251520" y="1835362"/>
            <a:ext cx="3451050" cy="215868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pic>
        <p:nvPicPr>
          <p:cNvPr id="11" name="Picture 1" descr="D:\user\NUSTAR\HISPEC-DESPEC\AGATA@FAIR\AIDA-DGAS-FLF6.png"/>
          <p:cNvPicPr/>
          <p:nvPr/>
        </p:nvPicPr>
        <p:blipFill rotWithShape="1">
          <a:blip r:embed="rId3" cstate="email">
            <a:extLst>
              <a:ext uri="{28A0092B-C50C-407E-A947-70E740481C1C}">
                <a14:useLocalDpi xmlns:a14="http://schemas.microsoft.com/office/drawing/2010/main"/>
              </a:ext>
            </a:extLst>
          </a:blip>
          <a:srcRect/>
          <a:stretch/>
        </p:blipFill>
        <p:spPr bwMode="auto">
          <a:xfrm>
            <a:off x="354157" y="1877481"/>
            <a:ext cx="3271036" cy="2090919"/>
          </a:xfrm>
          <a:prstGeom prst="rect">
            <a:avLst/>
          </a:prstGeom>
          <a:noFill/>
          <a:ln>
            <a:noFill/>
          </a:ln>
        </p:spPr>
      </p:pic>
      <p:sp>
        <p:nvSpPr>
          <p:cNvPr id="12" name="Elipse 40"/>
          <p:cNvSpPr/>
          <p:nvPr/>
        </p:nvSpPr>
        <p:spPr>
          <a:xfrm>
            <a:off x="519390" y="2852383"/>
            <a:ext cx="1694081" cy="691182"/>
          </a:xfrm>
          <a:prstGeom prst="ellipse">
            <a:avLst/>
          </a:prstGeom>
          <a:noFill/>
          <a:ln w="38100" cmpd="sng">
            <a:solidFill>
              <a:srgbClr val="FF0000"/>
            </a:solidFill>
          </a:ln>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CuadroTexto 19"/>
          <p:cNvSpPr txBox="1"/>
          <p:nvPr/>
        </p:nvSpPr>
        <p:spPr>
          <a:xfrm>
            <a:off x="1571670" y="2060850"/>
            <a:ext cx="1654620" cy="486287"/>
          </a:xfrm>
          <a:prstGeom prst="rect">
            <a:avLst/>
          </a:prstGeom>
          <a:solidFill>
            <a:srgbClr val="FFFFFF"/>
          </a:solidFill>
        </p:spPr>
        <p:txBody>
          <a:bodyPr wrap="none" rtlCol="0">
            <a:spAutoFit/>
          </a:bodyPr>
          <a:lstStyle/>
          <a:p>
            <a:pPr algn="ctr">
              <a:lnSpc>
                <a:spcPct val="80000"/>
              </a:lnSpc>
            </a:pPr>
            <a:r>
              <a:rPr lang="es-ES" sz="1600" dirty="0" err="1">
                <a:latin typeface="+mn-lt"/>
                <a:cs typeface="Times New Roman"/>
              </a:rPr>
              <a:t>Energy</a:t>
            </a:r>
            <a:r>
              <a:rPr lang="es-ES" sz="1600" dirty="0">
                <a:latin typeface="+mn-lt"/>
                <a:cs typeface="Times New Roman"/>
              </a:rPr>
              <a:t> </a:t>
            </a:r>
            <a:r>
              <a:rPr lang="es-ES" sz="1600" dirty="0" err="1">
                <a:latin typeface="+mn-lt"/>
                <a:cs typeface="Times New Roman"/>
              </a:rPr>
              <a:t>Buncher</a:t>
            </a:r>
            <a:endParaRPr lang="es-ES" sz="1600" dirty="0">
              <a:latin typeface="+mn-lt"/>
              <a:cs typeface="Times New Roman"/>
            </a:endParaRPr>
          </a:p>
          <a:p>
            <a:pPr algn="ctr">
              <a:lnSpc>
                <a:spcPct val="80000"/>
              </a:lnSpc>
            </a:pPr>
            <a:r>
              <a:rPr lang="es-ES" sz="1600" dirty="0" err="1">
                <a:latin typeface="+mn-lt"/>
                <a:cs typeface="Times New Roman"/>
              </a:rPr>
              <a:t>Spectrometer</a:t>
            </a:r>
            <a:endParaRPr lang="es-ES" sz="1600" dirty="0">
              <a:latin typeface="+mn-lt"/>
              <a:cs typeface="Times New Roman"/>
            </a:endParaRPr>
          </a:p>
        </p:txBody>
      </p:sp>
      <p:pic>
        <p:nvPicPr>
          <p:cNvPr id="14" name="Picture 5" descr="JS-agata240805-b"/>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95575" y="1835362"/>
            <a:ext cx="1527699" cy="1527699"/>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15" name="Conector recto de flecha 2"/>
          <p:cNvCxnSpPr/>
          <p:nvPr/>
        </p:nvCxnSpPr>
        <p:spPr>
          <a:xfrm>
            <a:off x="4973615" y="3188320"/>
            <a:ext cx="996950" cy="13208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Conector recto de flecha 16"/>
          <p:cNvCxnSpPr/>
          <p:nvPr/>
        </p:nvCxnSpPr>
        <p:spPr>
          <a:xfrm flipH="1">
            <a:off x="1404915" y="2591420"/>
            <a:ext cx="2273300" cy="3048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83568" y="260648"/>
            <a:ext cx="7632848" cy="791867"/>
          </a:xfrm>
        </p:spPr>
        <p:txBody>
          <a:bodyPr/>
          <a:lstStyle/>
          <a:p>
            <a:r>
              <a:rPr lang="en-US" dirty="0" smtClean="0">
                <a:latin typeface="+mn-lt"/>
                <a:ea typeface="Calibri" charset="0"/>
                <a:cs typeface="Calibri" charset="0"/>
              </a:rPr>
              <a:t>    HISPEC/DESPEC in Low-Energy </a:t>
            </a:r>
            <a:r>
              <a:rPr lang="en-US" dirty="0">
                <a:latin typeface="+mn-lt"/>
                <a:ea typeface="Calibri" charset="0"/>
                <a:cs typeface="Calibri" charset="0"/>
              </a:rPr>
              <a:t>B</a:t>
            </a:r>
            <a:r>
              <a:rPr lang="en-US" dirty="0" smtClean="0">
                <a:latin typeface="+mn-lt"/>
                <a:ea typeface="Calibri" charset="0"/>
                <a:cs typeface="Calibri" charset="0"/>
              </a:rPr>
              <a:t>ranch </a:t>
            </a:r>
            <a:endParaRPr lang="en-GB" dirty="0">
              <a:latin typeface="+mn-lt"/>
            </a:endParaRPr>
          </a:p>
        </p:txBody>
      </p:sp>
      <p:sp>
        <p:nvSpPr>
          <p:cNvPr id="3" name="Slide Number Placeholder 2"/>
          <p:cNvSpPr>
            <a:spLocks noGrp="1"/>
          </p:cNvSpPr>
          <p:nvPr>
            <p:ph type="sldNum" sz="quarter" idx="4294967295"/>
          </p:nvPr>
        </p:nvSpPr>
        <p:spPr/>
        <p:txBody>
          <a:bodyPr/>
          <a:lstStyle/>
          <a:p>
            <a:pPr>
              <a:defRPr/>
            </a:pPr>
            <a:fld id="{9885DF70-DC9E-4526-A969-3DB9397F8ECC}" type="slidenum">
              <a:rPr lang="de-DE" smtClean="0"/>
              <a:pPr>
                <a:defRPr/>
              </a:pPr>
              <a:t>15</a:t>
            </a:fld>
            <a:endParaRPr lang="de-DE" dirty="0"/>
          </a:p>
        </p:txBody>
      </p:sp>
    </p:spTree>
    <p:extLst>
      <p:ext uri="{BB962C8B-B14F-4D97-AF65-F5344CB8AC3E}">
        <p14:creationId xmlns:p14="http://schemas.microsoft.com/office/powerpoint/2010/main" val="42633752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HISPEC / </a:t>
            </a:r>
            <a:r>
              <a:rPr lang="de-DE" dirty="0" err="1" smtClean="0"/>
              <a:t>DeSPEC</a:t>
            </a:r>
            <a:r>
              <a:rPr lang="de-DE" dirty="0" smtClean="0"/>
              <a:t> </a:t>
            </a:r>
            <a:r>
              <a:rPr lang="de-DE" dirty="0" err="1" smtClean="0"/>
              <a:t>foreseen</a:t>
            </a:r>
            <a:r>
              <a:rPr lang="de-DE" dirty="0" smtClean="0"/>
              <a:t> </a:t>
            </a:r>
            <a:r>
              <a:rPr lang="de-DE" dirty="0" err="1" smtClean="0"/>
              <a:t>instrumentation</a:t>
            </a:r>
            <a:endParaRPr lang="de-DE" dirty="0"/>
          </a:p>
        </p:txBody>
      </p:sp>
      <p:sp>
        <p:nvSpPr>
          <p:cNvPr id="4" name="Foliennummernplatzhalter 3"/>
          <p:cNvSpPr>
            <a:spLocks noGrp="1"/>
          </p:cNvSpPr>
          <p:nvPr>
            <p:ph type="sldNum" sz="quarter" idx="11"/>
          </p:nvPr>
        </p:nvSpPr>
        <p:spPr/>
        <p:txBody>
          <a:bodyPr/>
          <a:lstStyle/>
          <a:p>
            <a:pPr>
              <a:defRPr/>
            </a:pPr>
            <a:fld id="{8318BF4F-15D2-4EE0-A03D-F50D946F8623}" type="slidenum">
              <a:rPr lang="de-DE" smtClean="0"/>
              <a:pPr>
                <a:defRPr/>
              </a:pPr>
              <a:t>16</a:t>
            </a:fld>
            <a:endParaRPr lang="de-DE"/>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1052736"/>
            <a:ext cx="8343900" cy="50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15536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0409"/>
            <a:ext cx="9143999" cy="591854"/>
          </a:xfrm>
        </p:spPr>
        <p:txBody>
          <a:bodyPr/>
          <a:lstStyle/>
          <a:p>
            <a:r>
              <a:rPr lang="en-GB" dirty="0" smtClean="0"/>
              <a:t>      HISPEC/DESPEC detector systems ready </a:t>
            </a:r>
            <a:br>
              <a:rPr lang="en-GB" dirty="0" smtClean="0"/>
            </a:br>
            <a:endParaRPr lang="en-GB" dirty="0"/>
          </a:p>
        </p:txBody>
      </p:sp>
      <p:sp>
        <p:nvSpPr>
          <p:cNvPr id="5" name="Foliennummernplatzhalter 3"/>
          <p:cNvSpPr>
            <a:spLocks noGrp="1"/>
          </p:cNvSpPr>
          <p:nvPr>
            <p:ph type="sldNum" sz="quarter" idx="4294967295"/>
          </p:nvPr>
        </p:nvSpPr>
        <p:spPr>
          <a:xfrm>
            <a:off x="8316913" y="6607175"/>
            <a:ext cx="728662" cy="250825"/>
          </a:xfrm>
          <a:prstGeom prst="rect">
            <a:avLst/>
          </a:prstGeom>
        </p:spPr>
        <p:txBody>
          <a:bodyPr/>
          <a:lstStyle/>
          <a:p>
            <a:pPr>
              <a:defRPr/>
            </a:pPr>
            <a:fld id="{8318BF4F-15D2-4EE0-A03D-F50D946F8623}" type="slidenum">
              <a:rPr lang="de-DE" smtClean="0"/>
              <a:pPr>
                <a:defRPr/>
              </a:pPr>
              <a:t>17</a:t>
            </a:fld>
            <a:endParaRPr lang="de-DE" dirty="0"/>
          </a:p>
        </p:txBody>
      </p:sp>
      <p:pic>
        <p:nvPicPr>
          <p:cNvPr id="6" name="Picture 1"/>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8813" y="3356992"/>
            <a:ext cx="5151259" cy="31139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12" y="963020"/>
            <a:ext cx="2698428" cy="2769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15816" y="1052385"/>
            <a:ext cx="3779912" cy="2650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57034" y="1723070"/>
            <a:ext cx="2940546" cy="4019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8"/>
          <p:cNvSpPr txBox="1"/>
          <p:nvPr/>
        </p:nvSpPr>
        <p:spPr>
          <a:xfrm>
            <a:off x="68813" y="1122905"/>
            <a:ext cx="1194558" cy="461665"/>
          </a:xfrm>
          <a:prstGeom prst="rect">
            <a:avLst/>
          </a:prstGeom>
          <a:solidFill>
            <a:schemeClr val="bg1"/>
          </a:solidFill>
          <a:ln>
            <a:solidFill>
              <a:schemeClr val="tx1"/>
            </a:solidFill>
          </a:ln>
        </p:spPr>
        <p:txBody>
          <a:bodyPr wrap="none" rtlCol="0">
            <a:spAutoFit/>
          </a:bodyPr>
          <a:lstStyle/>
          <a:p>
            <a:r>
              <a:rPr lang="de-DE" sz="2400" dirty="0" smtClean="0"/>
              <a:t>BELEN</a:t>
            </a:r>
            <a:endParaRPr lang="de-DE" sz="2400" dirty="0"/>
          </a:p>
        </p:txBody>
      </p:sp>
      <p:sp>
        <p:nvSpPr>
          <p:cNvPr id="11" name="Textfeld 16"/>
          <p:cNvSpPr txBox="1"/>
          <p:nvPr/>
        </p:nvSpPr>
        <p:spPr>
          <a:xfrm>
            <a:off x="163261" y="4005064"/>
            <a:ext cx="1189365" cy="461665"/>
          </a:xfrm>
          <a:prstGeom prst="rect">
            <a:avLst/>
          </a:prstGeom>
          <a:solidFill>
            <a:schemeClr val="bg1"/>
          </a:solidFill>
          <a:ln>
            <a:solidFill>
              <a:schemeClr val="tx1"/>
            </a:solidFill>
          </a:ln>
        </p:spPr>
        <p:txBody>
          <a:bodyPr wrap="none" rtlCol="0">
            <a:spAutoFit/>
          </a:bodyPr>
          <a:lstStyle/>
          <a:p>
            <a:r>
              <a:rPr lang="de-DE" sz="2400" dirty="0" smtClean="0"/>
              <a:t>LYCCA</a:t>
            </a:r>
            <a:endParaRPr lang="de-DE" sz="2400" dirty="0"/>
          </a:p>
        </p:txBody>
      </p:sp>
      <p:sp>
        <p:nvSpPr>
          <p:cNvPr id="12" name="Textfeld 17"/>
          <p:cNvSpPr txBox="1"/>
          <p:nvPr/>
        </p:nvSpPr>
        <p:spPr>
          <a:xfrm>
            <a:off x="2843808" y="5736623"/>
            <a:ext cx="1180964" cy="461665"/>
          </a:xfrm>
          <a:prstGeom prst="rect">
            <a:avLst/>
          </a:prstGeom>
          <a:solidFill>
            <a:schemeClr val="bg1"/>
          </a:solidFill>
          <a:ln>
            <a:solidFill>
              <a:schemeClr val="tx1"/>
            </a:solidFill>
          </a:ln>
        </p:spPr>
        <p:txBody>
          <a:bodyPr wrap="none" rtlCol="0">
            <a:spAutoFit/>
          </a:bodyPr>
          <a:lstStyle/>
          <a:p>
            <a:r>
              <a:rPr lang="de-DE" sz="2400" dirty="0" smtClean="0"/>
              <a:t>AGATA</a:t>
            </a:r>
            <a:endParaRPr lang="de-DE" sz="2400" dirty="0"/>
          </a:p>
        </p:txBody>
      </p:sp>
      <p:sp>
        <p:nvSpPr>
          <p:cNvPr id="13" name="Textfeld 18"/>
          <p:cNvSpPr txBox="1"/>
          <p:nvPr/>
        </p:nvSpPr>
        <p:spPr>
          <a:xfrm>
            <a:off x="5846929" y="1104869"/>
            <a:ext cx="982577" cy="461665"/>
          </a:xfrm>
          <a:prstGeom prst="rect">
            <a:avLst/>
          </a:prstGeom>
          <a:solidFill>
            <a:schemeClr val="bg1"/>
          </a:solidFill>
          <a:ln>
            <a:solidFill>
              <a:schemeClr val="tx1"/>
            </a:solidFill>
          </a:ln>
        </p:spPr>
        <p:txBody>
          <a:bodyPr wrap="none" rtlCol="0">
            <a:spAutoFit/>
          </a:bodyPr>
          <a:lstStyle/>
          <a:p>
            <a:r>
              <a:rPr lang="de-DE" sz="2400" dirty="0" smtClean="0"/>
              <a:t>DTAS</a:t>
            </a:r>
            <a:endParaRPr lang="de-DE" sz="2400" dirty="0"/>
          </a:p>
        </p:txBody>
      </p:sp>
      <p:sp>
        <p:nvSpPr>
          <p:cNvPr id="14" name="Textfeld 19"/>
          <p:cNvSpPr txBox="1"/>
          <p:nvPr/>
        </p:nvSpPr>
        <p:spPr>
          <a:xfrm>
            <a:off x="5999329" y="5085184"/>
            <a:ext cx="902811" cy="461665"/>
          </a:xfrm>
          <a:prstGeom prst="rect">
            <a:avLst/>
          </a:prstGeom>
          <a:solidFill>
            <a:schemeClr val="bg1"/>
          </a:solidFill>
          <a:ln>
            <a:solidFill>
              <a:schemeClr val="tx1"/>
            </a:solidFill>
          </a:ln>
        </p:spPr>
        <p:txBody>
          <a:bodyPr wrap="none" rtlCol="0">
            <a:spAutoFit/>
          </a:bodyPr>
          <a:lstStyle/>
          <a:p>
            <a:r>
              <a:rPr lang="de-DE" sz="2400" dirty="0" smtClean="0"/>
              <a:t>AIDA</a:t>
            </a:r>
            <a:endParaRPr lang="de-DE" sz="2400" dirty="0"/>
          </a:p>
        </p:txBody>
      </p:sp>
    </p:spTree>
    <p:extLst>
      <p:ext uri="{BB962C8B-B14F-4D97-AF65-F5344CB8AC3E}">
        <p14:creationId xmlns:p14="http://schemas.microsoft.com/office/powerpoint/2010/main" val="4233823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Super-FRS Low-Energy Branch</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1904" y="1628800"/>
            <a:ext cx="9144000" cy="4883039"/>
          </a:xfrm>
          <a:prstGeom prst="rect">
            <a:avLst/>
          </a:prstGeom>
        </p:spPr>
      </p:pic>
      <p:sp>
        <p:nvSpPr>
          <p:cNvPr id="11" name="Rectangle 10"/>
          <p:cNvSpPr/>
          <p:nvPr/>
        </p:nvSpPr>
        <p:spPr bwMode="auto">
          <a:xfrm>
            <a:off x="4427986" y="2482415"/>
            <a:ext cx="1158739" cy="65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GB">
              <a:latin typeface="Arial" charset="0"/>
            </a:endParaRPr>
          </a:p>
        </p:txBody>
      </p:sp>
      <p:sp>
        <p:nvSpPr>
          <p:cNvPr id="15" name="TextBox 14"/>
          <p:cNvSpPr txBox="1"/>
          <p:nvPr/>
        </p:nvSpPr>
        <p:spPr>
          <a:xfrm>
            <a:off x="2862560" y="1542437"/>
            <a:ext cx="1061368" cy="523220"/>
          </a:xfrm>
          <a:prstGeom prst="rect">
            <a:avLst/>
          </a:prstGeom>
          <a:solidFill>
            <a:srgbClr val="CCFFCC"/>
          </a:solidFill>
        </p:spPr>
        <p:txBody>
          <a:bodyPr wrap="square" rtlCol="0" anchor="ctr" anchorCtr="1">
            <a:spAutoFit/>
          </a:bodyPr>
          <a:lstStyle/>
          <a:p>
            <a:r>
              <a:rPr lang="en-GB"/>
              <a:t>LEB</a:t>
            </a:r>
          </a:p>
        </p:txBody>
      </p:sp>
      <p:sp>
        <p:nvSpPr>
          <p:cNvPr id="16" name="TextBox 15"/>
          <p:cNvSpPr txBox="1"/>
          <p:nvPr/>
        </p:nvSpPr>
        <p:spPr>
          <a:xfrm>
            <a:off x="4427985" y="2833772"/>
            <a:ext cx="961885" cy="523220"/>
          </a:xfrm>
          <a:prstGeom prst="rect">
            <a:avLst/>
          </a:prstGeom>
          <a:solidFill>
            <a:schemeClr val="bg1"/>
          </a:solidFill>
        </p:spPr>
        <p:txBody>
          <a:bodyPr wrap="square" rtlCol="0" anchor="ctr" anchorCtr="1">
            <a:spAutoFit/>
          </a:bodyPr>
          <a:lstStyle/>
          <a:p>
            <a:endParaRPr lang="en-GB"/>
          </a:p>
        </p:txBody>
      </p:sp>
      <p:sp>
        <p:nvSpPr>
          <p:cNvPr id="14" name="Elipse 8"/>
          <p:cNvSpPr/>
          <p:nvPr/>
        </p:nvSpPr>
        <p:spPr>
          <a:xfrm>
            <a:off x="2627757" y="1942173"/>
            <a:ext cx="2232277" cy="910765"/>
          </a:xfrm>
          <a:prstGeom prst="ellipse">
            <a:avLst/>
          </a:prstGeom>
          <a:noFill/>
          <a:ln w="38100" cmpd="sng">
            <a:solidFill>
              <a:srgbClr val="FF0000"/>
            </a:solidFill>
          </a:ln>
          <a:scene3d>
            <a:camera prst="orthographicFront">
              <a:rot lat="0" lon="0" rev="1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12" name="Group 11"/>
          <p:cNvGrpSpPr/>
          <p:nvPr/>
        </p:nvGrpSpPr>
        <p:grpSpPr>
          <a:xfrm>
            <a:off x="5328001" y="1196752"/>
            <a:ext cx="3348457" cy="3168352"/>
            <a:chOff x="467544" y="1556792"/>
            <a:chExt cx="3348457" cy="3168352"/>
          </a:xfrm>
        </p:grpSpPr>
        <p:pic>
          <p:nvPicPr>
            <p:cNvPr id="18" name="Picture 1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2078307"/>
              <a:ext cx="3348457" cy="264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48162" y="1556792"/>
              <a:ext cx="2723823" cy="369332"/>
            </a:xfrm>
            <a:prstGeom prst="rect">
              <a:avLst/>
            </a:prstGeom>
            <a:noFill/>
          </p:spPr>
          <p:txBody>
            <a:bodyPr wrap="none" rtlCol="0">
              <a:spAutoFit/>
            </a:bodyPr>
            <a:lstStyle/>
            <a:p>
              <a:r>
                <a:rPr lang="en-GB" sz="1800"/>
                <a:t>Cryogenic  Stopping </a:t>
              </a:r>
              <a:r>
                <a:rPr lang="en-GB" sz="1800" dirty="0"/>
                <a:t>Cell</a:t>
              </a:r>
            </a:p>
          </p:txBody>
        </p:sp>
      </p:grpSp>
      <p:sp>
        <p:nvSpPr>
          <p:cNvPr id="3" name="Slide Number Placeholder 2"/>
          <p:cNvSpPr>
            <a:spLocks noGrp="1"/>
          </p:cNvSpPr>
          <p:nvPr>
            <p:ph type="sldNum" sz="quarter" idx="4294967295"/>
          </p:nvPr>
        </p:nvSpPr>
        <p:spPr/>
        <p:txBody>
          <a:bodyPr/>
          <a:lstStyle/>
          <a:p>
            <a:pPr>
              <a:defRPr/>
            </a:pPr>
            <a:fld id="{9885DF70-DC9E-4526-A969-3DB9397F8ECC}" type="slidenum">
              <a:rPr lang="de-DE" smtClean="0"/>
              <a:pPr>
                <a:defRPr/>
              </a:pPr>
              <a:t>18</a:t>
            </a:fld>
            <a:endParaRPr lang="de-DE" dirty="0"/>
          </a:p>
        </p:txBody>
      </p:sp>
    </p:spTree>
    <p:extLst>
      <p:ext uri="{BB962C8B-B14F-4D97-AF65-F5344CB8AC3E}">
        <p14:creationId xmlns:p14="http://schemas.microsoft.com/office/powerpoint/2010/main" val="290736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LaSpec</a:t>
            </a:r>
            <a:r>
              <a:rPr lang="en-GB" dirty="0"/>
              <a:t> &amp; </a:t>
            </a:r>
            <a:r>
              <a:rPr lang="en-GB" dirty="0" smtClean="0"/>
              <a:t>MATS in the Low-Energy Branch</a:t>
            </a:r>
            <a:endParaRPr lang="en-GB"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1904" y="1628800"/>
            <a:ext cx="9144000" cy="4883039"/>
          </a:xfrm>
          <a:prstGeom prst="rect">
            <a:avLst/>
          </a:prstGeom>
        </p:spPr>
      </p:pic>
      <p:sp>
        <p:nvSpPr>
          <p:cNvPr id="11" name="Rectangle 10"/>
          <p:cNvSpPr/>
          <p:nvPr/>
        </p:nvSpPr>
        <p:spPr bwMode="auto">
          <a:xfrm>
            <a:off x="4427986" y="2482415"/>
            <a:ext cx="1158739" cy="65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GB">
              <a:latin typeface="Arial" charset="0"/>
            </a:endParaRPr>
          </a:p>
        </p:txBody>
      </p:sp>
      <p:sp>
        <p:nvSpPr>
          <p:cNvPr id="15" name="TextBox 14"/>
          <p:cNvSpPr txBox="1"/>
          <p:nvPr/>
        </p:nvSpPr>
        <p:spPr>
          <a:xfrm>
            <a:off x="2790552" y="1475238"/>
            <a:ext cx="862736" cy="523220"/>
          </a:xfrm>
          <a:prstGeom prst="rect">
            <a:avLst/>
          </a:prstGeom>
          <a:solidFill>
            <a:srgbClr val="CCFFCC"/>
          </a:solidFill>
        </p:spPr>
        <p:txBody>
          <a:bodyPr wrap="none" rtlCol="0" anchor="ctr" anchorCtr="1">
            <a:spAutoFit/>
          </a:bodyPr>
          <a:lstStyle/>
          <a:p>
            <a:r>
              <a:rPr lang="en-GB"/>
              <a:t>LEB</a:t>
            </a:r>
          </a:p>
        </p:txBody>
      </p:sp>
      <p:sp>
        <p:nvSpPr>
          <p:cNvPr id="16" name="TextBox 15"/>
          <p:cNvSpPr txBox="1"/>
          <p:nvPr/>
        </p:nvSpPr>
        <p:spPr>
          <a:xfrm>
            <a:off x="4427985" y="2833772"/>
            <a:ext cx="961885" cy="523220"/>
          </a:xfrm>
          <a:prstGeom prst="rect">
            <a:avLst/>
          </a:prstGeom>
          <a:solidFill>
            <a:schemeClr val="bg1"/>
          </a:solidFill>
        </p:spPr>
        <p:txBody>
          <a:bodyPr wrap="square" rtlCol="0" anchor="ctr" anchorCtr="1">
            <a:spAutoFit/>
          </a:bodyPr>
          <a:lstStyle/>
          <a:p>
            <a:endParaRPr lang="en-GB"/>
          </a:p>
        </p:txBody>
      </p:sp>
      <p:sp>
        <p:nvSpPr>
          <p:cNvPr id="14" name="Elipse 8"/>
          <p:cNvSpPr/>
          <p:nvPr/>
        </p:nvSpPr>
        <p:spPr>
          <a:xfrm>
            <a:off x="2627757" y="1942173"/>
            <a:ext cx="2232277" cy="910765"/>
          </a:xfrm>
          <a:prstGeom prst="ellipse">
            <a:avLst/>
          </a:prstGeom>
          <a:noFill/>
          <a:ln w="38100" cmpd="sng">
            <a:solidFill>
              <a:srgbClr val="FF0000"/>
            </a:solidFill>
          </a:ln>
          <a:scene3d>
            <a:camera prst="orthographicFront">
              <a:rot lat="0" lon="0" rev="1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3" name="Group 2"/>
          <p:cNvGrpSpPr/>
          <p:nvPr/>
        </p:nvGrpSpPr>
        <p:grpSpPr>
          <a:xfrm>
            <a:off x="5148064" y="1152000"/>
            <a:ext cx="3690000" cy="3348000"/>
            <a:chOff x="121945" y="2166044"/>
            <a:chExt cx="5155694" cy="4680000"/>
          </a:xfrm>
        </p:grpSpPr>
        <p:pic>
          <p:nvPicPr>
            <p:cNvPr id="6" name="Picture 2"/>
            <p:cNvPicPr/>
            <p:nvPr/>
          </p:nvPicPr>
          <p:blipFill rotWithShape="1">
            <a:blip r:embed="rId4" cstate="email">
              <a:extLst>
                <a:ext uri="{28A0092B-C50C-407E-A947-70E740481C1C}">
                  <a14:useLocalDpi xmlns:a14="http://schemas.microsoft.com/office/drawing/2010/main"/>
                </a:ext>
              </a:extLst>
            </a:blip>
            <a:srcRect/>
            <a:stretch/>
          </p:blipFill>
          <p:spPr>
            <a:xfrm>
              <a:off x="121945" y="2166044"/>
              <a:ext cx="5155694" cy="4680000"/>
            </a:xfrm>
            <a:prstGeom prst="rect">
              <a:avLst/>
            </a:prstGeom>
            <a:ln>
              <a:noFill/>
            </a:ln>
          </p:spPr>
        </p:pic>
        <p:sp>
          <p:nvSpPr>
            <p:cNvPr id="7" name="Abgerundetes Rechteck 8"/>
            <p:cNvSpPr/>
            <p:nvPr/>
          </p:nvSpPr>
          <p:spPr>
            <a:xfrm rot="2600214">
              <a:off x="3079714" y="2340750"/>
              <a:ext cx="610752" cy="2554781"/>
            </a:xfrm>
            <a:prstGeom prst="roundRect">
              <a:avLst/>
            </a:prstGeom>
            <a:solidFill>
              <a:schemeClr val="bg1">
                <a:lumMod val="8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9"/>
            <p:cNvSpPr txBox="1"/>
            <p:nvPr/>
          </p:nvSpPr>
          <p:spPr>
            <a:xfrm rot="18807895">
              <a:off x="2508877" y="3143927"/>
              <a:ext cx="1874887" cy="430028"/>
            </a:xfrm>
            <a:prstGeom prst="rect">
              <a:avLst/>
            </a:prstGeom>
            <a:noFill/>
          </p:spPr>
          <p:txBody>
            <a:bodyPr wrap="none" rtlCol="0">
              <a:spAutoFit/>
            </a:bodyPr>
            <a:lstStyle/>
            <a:p>
              <a:r>
                <a:rPr lang="de-DE" sz="1400" dirty="0" err="1"/>
                <a:t>LaSpec</a:t>
              </a:r>
              <a:r>
                <a:rPr lang="de-DE" sz="1400" dirty="0"/>
                <a:t> DAY-1</a:t>
              </a:r>
            </a:p>
          </p:txBody>
        </p:sp>
        <p:sp>
          <p:nvSpPr>
            <p:cNvPr id="9" name="CustomShape 12"/>
            <p:cNvSpPr/>
            <p:nvPr/>
          </p:nvSpPr>
          <p:spPr>
            <a:xfrm rot="18792007">
              <a:off x="2993841" y="3490700"/>
              <a:ext cx="1233216" cy="299968"/>
            </a:xfrm>
            <a:prstGeom prst="rect">
              <a:avLst/>
            </a:prstGeom>
            <a:noFill/>
            <a:ln>
              <a:noFill/>
            </a:ln>
          </p:spPr>
          <p:style>
            <a:lnRef idx="0">
              <a:scrgbClr r="0" g="0" b="0"/>
            </a:lnRef>
            <a:fillRef idx="0">
              <a:scrgbClr r="0" g="0" b="0"/>
            </a:fillRef>
            <a:effectRef idx="0">
              <a:scrgbClr r="0" g="0" b="0"/>
            </a:effectRef>
            <a:fontRef idx="minor"/>
          </p:style>
          <p:txBody>
            <a:bodyPr wrap="none"/>
            <a:lstStyle/>
            <a:p>
              <a:pPr>
                <a:lnSpc>
                  <a:spcPct val="100000"/>
                </a:lnSpc>
              </a:pPr>
              <a:r>
                <a:rPr lang="en-US" sz="1050" spc="-1" dirty="0">
                  <a:solidFill>
                    <a:srgbClr val="FFFFFF"/>
                  </a:solidFill>
                  <a:uFill>
                    <a:solidFill>
                      <a:srgbClr val="FFFFFF"/>
                    </a:solidFill>
                  </a:uFill>
                  <a:latin typeface="Arial"/>
                </a:rPr>
                <a:t>optical pumping</a:t>
              </a:r>
              <a:endParaRPr lang="en-US" sz="1050" spc="-1" dirty="0">
                <a:solidFill>
                  <a:srgbClr val="000000"/>
                </a:solidFill>
                <a:uFill>
                  <a:solidFill>
                    <a:srgbClr val="FFFFFF"/>
                  </a:solidFill>
                </a:uFill>
                <a:latin typeface="Arial"/>
              </a:endParaRPr>
            </a:p>
          </p:txBody>
        </p:sp>
        <p:sp>
          <p:nvSpPr>
            <p:cNvPr id="10" name="Textfeld 13"/>
            <p:cNvSpPr txBox="1"/>
            <p:nvPr/>
          </p:nvSpPr>
          <p:spPr>
            <a:xfrm rot="21027726">
              <a:off x="3696529" y="4011759"/>
              <a:ext cx="1176304" cy="430226"/>
            </a:xfrm>
            <a:prstGeom prst="rect">
              <a:avLst/>
            </a:prstGeom>
            <a:noFill/>
          </p:spPr>
          <p:txBody>
            <a:bodyPr wrap="none" rtlCol="0">
              <a:spAutoFit/>
            </a:bodyPr>
            <a:lstStyle/>
            <a:p>
              <a:r>
                <a:rPr lang="de-DE" sz="1400" dirty="0"/>
                <a:t>Phase 2</a:t>
              </a:r>
            </a:p>
          </p:txBody>
        </p:sp>
      </p:grpSp>
      <p:sp>
        <p:nvSpPr>
          <p:cNvPr id="4" name="Slide Number Placeholder 3"/>
          <p:cNvSpPr>
            <a:spLocks noGrp="1"/>
          </p:cNvSpPr>
          <p:nvPr>
            <p:ph type="sldNum" sz="quarter" idx="4294967295"/>
          </p:nvPr>
        </p:nvSpPr>
        <p:spPr/>
        <p:txBody>
          <a:bodyPr/>
          <a:lstStyle/>
          <a:p>
            <a:pPr>
              <a:defRPr/>
            </a:pPr>
            <a:fld id="{9885DF70-DC9E-4526-A969-3DB9397F8ECC}" type="slidenum">
              <a:rPr lang="de-DE" smtClean="0"/>
              <a:pPr>
                <a:defRPr/>
              </a:pPr>
              <a:t>19</a:t>
            </a:fld>
            <a:endParaRPr lang="de-DE" dirty="0"/>
          </a:p>
        </p:txBody>
      </p:sp>
    </p:spTree>
    <p:extLst>
      <p:ext uri="{BB962C8B-B14F-4D97-AF65-F5344CB8AC3E}">
        <p14:creationId xmlns:p14="http://schemas.microsoft.com/office/powerpoint/2010/main" val="31786241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CF036261-452C-0043-9792-13C31CBFE99D}"/>
              </a:ext>
            </a:extLst>
          </p:cNvPr>
          <p:cNvSpPr/>
          <p:nvPr/>
        </p:nvSpPr>
        <p:spPr>
          <a:xfrm>
            <a:off x="323850" y="1731963"/>
            <a:ext cx="4103688" cy="387985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hteck 5">
            <a:extLst>
              <a:ext uri="{FF2B5EF4-FFF2-40B4-BE49-F238E27FC236}">
                <a16:creationId xmlns:a16="http://schemas.microsoft.com/office/drawing/2014/main" id="{EC2EEEF4-A2E8-0D46-9742-DC90A85BA1F6}"/>
              </a:ext>
            </a:extLst>
          </p:cNvPr>
          <p:cNvSpPr/>
          <p:nvPr/>
        </p:nvSpPr>
        <p:spPr>
          <a:xfrm>
            <a:off x="4643438" y="1731963"/>
            <a:ext cx="4105275" cy="387985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30052" name="Textfeld 6">
            <a:extLst>
              <a:ext uri="{FF2B5EF4-FFF2-40B4-BE49-F238E27FC236}">
                <a16:creationId xmlns:a16="http://schemas.microsoft.com/office/drawing/2014/main" id="{C10FBE54-4E9B-E846-B0FB-2B03CEDDD6C2}"/>
              </a:ext>
            </a:extLst>
          </p:cNvPr>
          <p:cNvSpPr txBox="1">
            <a:spLocks noChangeArrowheads="1"/>
          </p:cNvSpPr>
          <p:nvPr/>
        </p:nvSpPr>
        <p:spPr bwMode="auto">
          <a:xfrm>
            <a:off x="107950" y="1363663"/>
            <a:ext cx="431958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DBB63"/>
              </a:buClr>
              <a:buFont typeface="Wingdings" pitchFamily="2" charset="2"/>
              <a:buChar char="§"/>
              <a:defRPr sz="2400">
                <a:solidFill>
                  <a:srgbClr val="333333"/>
                </a:solidFill>
                <a:latin typeface="Calibri" panose="020F0502020204030204" pitchFamily="34" charset="0"/>
                <a:cs typeface="Calibri" panose="020F0502020204030204" pitchFamily="34" charset="0"/>
              </a:defRPr>
            </a:lvl1pPr>
            <a:lvl2pPr marL="742950" indent="-285750">
              <a:spcBef>
                <a:spcPct val="20000"/>
              </a:spcBef>
              <a:buClr>
                <a:srgbClr val="FDBB63"/>
              </a:buClr>
              <a:buFont typeface="Wingdings" pitchFamily="2" charset="2"/>
              <a:buChar char="§"/>
              <a:defRPr sz="2000">
                <a:solidFill>
                  <a:srgbClr val="333333"/>
                </a:solidFill>
                <a:latin typeface="Calibri" panose="020F0502020204030204" pitchFamily="34" charset="0"/>
                <a:cs typeface="Calibri" panose="020F0502020204030204" pitchFamily="34" charset="0"/>
              </a:defRPr>
            </a:lvl2pPr>
            <a:lvl3pPr marL="1143000" indent="-228600">
              <a:spcBef>
                <a:spcPct val="20000"/>
              </a:spcBef>
              <a:buClr>
                <a:srgbClr val="FDBB63"/>
              </a:buClr>
              <a:buFont typeface="Wingdings" pitchFamily="2" charset="2"/>
              <a:buChar char="§"/>
              <a:defRPr>
                <a:solidFill>
                  <a:srgbClr val="333333"/>
                </a:solidFill>
                <a:latin typeface="Calibri" panose="020F0502020204030204" pitchFamily="34" charset="0"/>
                <a:cs typeface="Calibri" panose="020F0502020204030204" pitchFamily="34" charset="0"/>
              </a:defRPr>
            </a:lvl3pPr>
            <a:lvl4pPr marL="1600200" indent="-228600">
              <a:spcBef>
                <a:spcPct val="20000"/>
              </a:spcBef>
              <a:buClr>
                <a:srgbClr val="FDBB63"/>
              </a:buClr>
              <a:buFont typeface="Wingdings" pitchFamily="2" charset="2"/>
              <a:buChar char="§"/>
              <a:defRPr sz="1600">
                <a:solidFill>
                  <a:srgbClr val="333333"/>
                </a:solidFill>
                <a:latin typeface="Calibri" panose="020F0502020204030204" pitchFamily="34" charset="0"/>
                <a:cs typeface="Calibri" panose="020F0502020204030204" pitchFamily="34" charset="0"/>
              </a:defRPr>
            </a:lvl4pPr>
            <a:lvl5pPr marL="2057400" indent="-228600">
              <a:spcBef>
                <a:spcPct val="20000"/>
              </a:spcBef>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9pPr>
          </a:lstStyle>
          <a:p>
            <a:pPr algn="ctr" eaLnBrk="1" hangingPunct="1">
              <a:spcBef>
                <a:spcPct val="0"/>
              </a:spcBef>
              <a:buClrTx/>
              <a:buFontTx/>
              <a:buNone/>
            </a:pPr>
            <a:r>
              <a:rPr lang="en-US" altLang="de-DE" sz="2000" b="1">
                <a:solidFill>
                  <a:srgbClr val="000000"/>
                </a:solidFill>
                <a:latin typeface="Arial" panose="020B0604020202020204" pitchFamily="34" charset="0"/>
                <a:cs typeface="Arial" panose="020B0604020202020204" pitchFamily="34" charset="0"/>
              </a:rPr>
              <a:t>Neutron Star Mergers</a:t>
            </a:r>
          </a:p>
        </p:txBody>
      </p:sp>
      <p:sp>
        <p:nvSpPr>
          <p:cNvPr id="27" name="object 2">
            <a:extLst>
              <a:ext uri="{FF2B5EF4-FFF2-40B4-BE49-F238E27FC236}">
                <a16:creationId xmlns:a16="http://schemas.microsoft.com/office/drawing/2014/main" id="{B2981039-A348-4B4D-8FD8-6E184A565DC2}"/>
              </a:ext>
            </a:extLst>
          </p:cNvPr>
          <p:cNvSpPr txBox="1"/>
          <p:nvPr/>
        </p:nvSpPr>
        <p:spPr>
          <a:xfrm>
            <a:off x="4643438" y="1938338"/>
            <a:ext cx="3513137" cy="268287"/>
          </a:xfrm>
          <a:prstGeom prst="rect">
            <a:avLst/>
          </a:prstGeom>
        </p:spPr>
        <p:txBody>
          <a:bodyPr lIns="0" tIns="0" rIns="0" bIns="0">
            <a:spAutoFit/>
          </a:bodyPr>
          <a:lstStyle/>
          <a:p>
            <a:pPr marL="355600" indent="-342900" eaLnBrk="1" fontAlgn="auto" hangingPunct="1">
              <a:spcBef>
                <a:spcPts val="0"/>
              </a:spcBef>
              <a:spcAft>
                <a:spcPts val="0"/>
              </a:spcAft>
              <a:buClr>
                <a:srgbClr val="FCBA62"/>
              </a:buClr>
              <a:buFont typeface="Wingdings"/>
              <a:buChar char=""/>
              <a:tabLst>
                <a:tab pos="356235" algn="l"/>
              </a:tabLst>
              <a:defRPr/>
            </a:pPr>
            <a:r>
              <a:rPr sz="1700" spc="-20" dirty="0">
                <a:solidFill>
                  <a:srgbClr val="333333"/>
                </a:solidFill>
                <a:latin typeface="Arial"/>
                <a:cs typeface="Arial"/>
              </a:rPr>
              <a:t>E</a:t>
            </a:r>
            <a:r>
              <a:rPr sz="1700" spc="-60" dirty="0">
                <a:solidFill>
                  <a:srgbClr val="333333"/>
                </a:solidFill>
                <a:latin typeface="Arial"/>
                <a:cs typeface="Arial"/>
              </a:rPr>
              <a:t>qu</a:t>
            </a:r>
            <a:r>
              <a:rPr sz="1700" spc="15" dirty="0">
                <a:solidFill>
                  <a:srgbClr val="333333"/>
                </a:solidFill>
                <a:latin typeface="Arial"/>
                <a:cs typeface="Arial"/>
              </a:rPr>
              <a:t>a</a:t>
            </a:r>
            <a:r>
              <a:rPr sz="1700" spc="-35" dirty="0">
                <a:solidFill>
                  <a:srgbClr val="333333"/>
                </a:solidFill>
                <a:latin typeface="Arial"/>
                <a:cs typeface="Arial"/>
              </a:rPr>
              <a:t>t</a:t>
            </a:r>
            <a:r>
              <a:rPr sz="1700" spc="-10" dirty="0">
                <a:solidFill>
                  <a:srgbClr val="333333"/>
                </a:solidFill>
                <a:latin typeface="Arial"/>
                <a:cs typeface="Arial"/>
              </a:rPr>
              <a:t>i</a:t>
            </a:r>
            <a:r>
              <a:rPr sz="1700" spc="15" dirty="0">
                <a:solidFill>
                  <a:srgbClr val="333333"/>
                </a:solidFill>
                <a:latin typeface="Arial"/>
                <a:cs typeface="Arial"/>
              </a:rPr>
              <a:t>o</a:t>
            </a:r>
            <a:r>
              <a:rPr sz="1700" spc="5" dirty="0">
                <a:solidFill>
                  <a:srgbClr val="333333"/>
                </a:solidFill>
                <a:latin typeface="Arial"/>
                <a:cs typeface="Arial"/>
              </a:rPr>
              <a:t>n</a:t>
            </a:r>
            <a:r>
              <a:rPr sz="1700" spc="60" dirty="0">
                <a:solidFill>
                  <a:srgbClr val="333333"/>
                </a:solidFill>
                <a:latin typeface="Arial"/>
                <a:cs typeface="Arial"/>
              </a:rPr>
              <a:t> </a:t>
            </a:r>
            <a:r>
              <a:rPr sz="1700" spc="15" dirty="0">
                <a:solidFill>
                  <a:srgbClr val="333333"/>
                </a:solidFill>
                <a:latin typeface="Arial"/>
                <a:cs typeface="Arial"/>
              </a:rPr>
              <a:t>o</a:t>
            </a:r>
            <a:r>
              <a:rPr sz="1700" dirty="0">
                <a:solidFill>
                  <a:srgbClr val="333333"/>
                </a:solidFill>
                <a:latin typeface="Arial"/>
                <a:cs typeface="Arial"/>
              </a:rPr>
              <a:t>f</a:t>
            </a:r>
            <a:r>
              <a:rPr sz="1700" spc="-55" dirty="0">
                <a:solidFill>
                  <a:srgbClr val="333333"/>
                </a:solidFill>
                <a:latin typeface="Arial"/>
                <a:cs typeface="Arial"/>
              </a:rPr>
              <a:t> </a:t>
            </a:r>
            <a:r>
              <a:rPr sz="1700" spc="-20" dirty="0">
                <a:solidFill>
                  <a:srgbClr val="333333"/>
                </a:solidFill>
                <a:latin typeface="Arial"/>
                <a:cs typeface="Arial"/>
              </a:rPr>
              <a:t>S</a:t>
            </a:r>
            <a:r>
              <a:rPr sz="1700" spc="-35" dirty="0">
                <a:solidFill>
                  <a:srgbClr val="333333"/>
                </a:solidFill>
                <a:latin typeface="Arial"/>
                <a:cs typeface="Arial"/>
              </a:rPr>
              <a:t>t</a:t>
            </a:r>
            <a:r>
              <a:rPr sz="1700" spc="15" dirty="0">
                <a:solidFill>
                  <a:srgbClr val="333333"/>
                </a:solidFill>
                <a:latin typeface="Arial"/>
                <a:cs typeface="Arial"/>
              </a:rPr>
              <a:t>a</a:t>
            </a:r>
            <a:r>
              <a:rPr sz="1700" spc="-35" dirty="0">
                <a:solidFill>
                  <a:srgbClr val="333333"/>
                </a:solidFill>
                <a:latin typeface="Arial"/>
                <a:cs typeface="Arial"/>
              </a:rPr>
              <a:t>t</a:t>
            </a:r>
            <a:r>
              <a:rPr sz="1700" spc="5" dirty="0">
                <a:solidFill>
                  <a:srgbClr val="333333"/>
                </a:solidFill>
                <a:latin typeface="Arial"/>
                <a:cs typeface="Arial"/>
              </a:rPr>
              <a:t>e</a:t>
            </a:r>
            <a:r>
              <a:rPr sz="1700" spc="60" dirty="0">
                <a:solidFill>
                  <a:srgbClr val="333333"/>
                </a:solidFill>
                <a:latin typeface="Arial"/>
                <a:cs typeface="Arial"/>
              </a:rPr>
              <a:t> </a:t>
            </a:r>
            <a:r>
              <a:rPr sz="1700" spc="65" dirty="0">
                <a:solidFill>
                  <a:srgbClr val="333333"/>
                </a:solidFill>
                <a:latin typeface="Arial"/>
                <a:cs typeface="Arial"/>
              </a:rPr>
              <a:t>(</a:t>
            </a:r>
            <a:r>
              <a:rPr sz="1700" b="1" spc="35" dirty="0">
                <a:solidFill>
                  <a:srgbClr val="333333"/>
                </a:solidFill>
                <a:latin typeface="Arial"/>
                <a:cs typeface="Arial"/>
              </a:rPr>
              <a:t>H</a:t>
            </a:r>
            <a:r>
              <a:rPr sz="1700" b="1" spc="15" dirty="0">
                <a:solidFill>
                  <a:srgbClr val="333333"/>
                </a:solidFill>
                <a:latin typeface="Arial"/>
                <a:cs typeface="Arial"/>
              </a:rPr>
              <a:t>a</a:t>
            </a:r>
            <a:r>
              <a:rPr sz="1700" b="1" dirty="0">
                <a:solidFill>
                  <a:srgbClr val="333333"/>
                </a:solidFill>
                <a:latin typeface="Arial"/>
                <a:cs typeface="Arial"/>
              </a:rPr>
              <a:t>d</a:t>
            </a:r>
            <a:r>
              <a:rPr sz="1700" b="1" spc="15" dirty="0">
                <a:solidFill>
                  <a:srgbClr val="333333"/>
                </a:solidFill>
                <a:latin typeface="Arial"/>
                <a:cs typeface="Arial"/>
              </a:rPr>
              <a:t>es</a:t>
            </a:r>
            <a:r>
              <a:rPr sz="1700" b="1" dirty="0">
                <a:solidFill>
                  <a:srgbClr val="333333"/>
                </a:solidFill>
                <a:latin typeface="Arial"/>
                <a:cs typeface="Arial"/>
              </a:rPr>
              <a:t>,</a:t>
            </a:r>
            <a:r>
              <a:rPr sz="1700" b="1" spc="-204" dirty="0">
                <a:solidFill>
                  <a:srgbClr val="333333"/>
                </a:solidFill>
                <a:latin typeface="Arial"/>
                <a:cs typeface="Arial"/>
              </a:rPr>
              <a:t> </a:t>
            </a:r>
            <a:r>
              <a:rPr sz="1700" b="1" spc="35" dirty="0">
                <a:solidFill>
                  <a:srgbClr val="333333"/>
                </a:solidFill>
                <a:latin typeface="Arial"/>
                <a:cs typeface="Arial"/>
              </a:rPr>
              <a:t>CB</a:t>
            </a:r>
            <a:r>
              <a:rPr sz="1700" b="1" spc="15" dirty="0">
                <a:solidFill>
                  <a:srgbClr val="333333"/>
                </a:solidFill>
                <a:latin typeface="Arial"/>
                <a:cs typeface="Arial"/>
              </a:rPr>
              <a:t>M</a:t>
            </a:r>
            <a:r>
              <a:rPr sz="1700" spc="5" dirty="0">
                <a:solidFill>
                  <a:srgbClr val="333333"/>
                </a:solidFill>
                <a:latin typeface="Arial"/>
                <a:cs typeface="Arial"/>
              </a:rPr>
              <a:t>)</a:t>
            </a:r>
            <a:endParaRPr sz="1700" dirty="0">
              <a:solidFill>
                <a:prstClr val="black"/>
              </a:solidFill>
              <a:latin typeface="Arial"/>
              <a:cs typeface="Arial"/>
            </a:endParaRPr>
          </a:p>
        </p:txBody>
      </p:sp>
      <p:sp>
        <p:nvSpPr>
          <p:cNvPr id="28" name="object 3">
            <a:extLst>
              <a:ext uri="{FF2B5EF4-FFF2-40B4-BE49-F238E27FC236}">
                <a16:creationId xmlns:a16="http://schemas.microsoft.com/office/drawing/2014/main" id="{210B0591-8998-874C-A5C5-81B80A5F2271}"/>
              </a:ext>
            </a:extLst>
          </p:cNvPr>
          <p:cNvSpPr txBox="1"/>
          <p:nvPr/>
        </p:nvSpPr>
        <p:spPr>
          <a:xfrm>
            <a:off x="5102225" y="2190750"/>
            <a:ext cx="2409825" cy="709613"/>
          </a:xfrm>
          <a:prstGeom prst="rect">
            <a:avLst/>
          </a:prstGeom>
        </p:spPr>
        <p:txBody>
          <a:bodyPr lIns="0" tIns="0" rIns="0" bIns="0">
            <a:spAutoFit/>
          </a:bodyPr>
          <a:lstStyle/>
          <a:p>
            <a:pPr marL="298450" indent="-285750" eaLnBrk="1" fontAlgn="auto" hangingPunct="1">
              <a:spcBef>
                <a:spcPts val="0"/>
              </a:spcBef>
              <a:spcAft>
                <a:spcPts val="0"/>
              </a:spcAft>
              <a:buClr>
                <a:srgbClr val="FCBA62"/>
              </a:buClr>
              <a:buFont typeface="Wingdings"/>
              <a:buChar char=""/>
              <a:tabLst>
                <a:tab pos="299085" algn="l"/>
              </a:tabLst>
              <a:defRPr/>
            </a:pPr>
            <a:r>
              <a:rPr sz="1500" spc="30" dirty="0">
                <a:solidFill>
                  <a:srgbClr val="333333"/>
                </a:solidFill>
                <a:latin typeface="Arial"/>
                <a:cs typeface="Arial"/>
              </a:rPr>
              <a:t>G</a:t>
            </a:r>
            <a:r>
              <a:rPr sz="1500" spc="20" dirty="0">
                <a:solidFill>
                  <a:srgbClr val="333333"/>
                </a:solidFill>
                <a:latin typeface="Arial"/>
                <a:cs typeface="Arial"/>
              </a:rPr>
              <a:t>r</a:t>
            </a:r>
            <a:r>
              <a:rPr sz="1500" spc="-10" dirty="0">
                <a:solidFill>
                  <a:srgbClr val="333333"/>
                </a:solidFill>
                <a:latin typeface="Arial"/>
                <a:cs typeface="Arial"/>
              </a:rPr>
              <a:t>a</a:t>
            </a:r>
            <a:r>
              <a:rPr sz="1500" spc="-75" dirty="0">
                <a:solidFill>
                  <a:srgbClr val="333333"/>
                </a:solidFill>
                <a:latin typeface="Arial"/>
                <a:cs typeface="Arial"/>
              </a:rPr>
              <a:t>v</a:t>
            </a:r>
            <a:r>
              <a:rPr sz="1500" spc="-35" dirty="0">
                <a:solidFill>
                  <a:srgbClr val="333333"/>
                </a:solidFill>
                <a:latin typeface="Arial"/>
                <a:cs typeface="Arial"/>
              </a:rPr>
              <a:t>i</a:t>
            </a:r>
            <a:r>
              <a:rPr sz="1500" spc="30" dirty="0">
                <a:solidFill>
                  <a:srgbClr val="333333"/>
                </a:solidFill>
                <a:latin typeface="Arial"/>
                <a:cs typeface="Arial"/>
              </a:rPr>
              <a:t>t</a:t>
            </a:r>
            <a:r>
              <a:rPr sz="1500" spc="-10" dirty="0">
                <a:solidFill>
                  <a:srgbClr val="333333"/>
                </a:solidFill>
                <a:latin typeface="Arial"/>
                <a:cs typeface="Arial"/>
              </a:rPr>
              <a:t>a</a:t>
            </a:r>
            <a:r>
              <a:rPr sz="1500" spc="30" dirty="0">
                <a:solidFill>
                  <a:srgbClr val="333333"/>
                </a:solidFill>
                <a:latin typeface="Arial"/>
                <a:cs typeface="Arial"/>
              </a:rPr>
              <a:t>t</a:t>
            </a:r>
            <a:r>
              <a:rPr sz="1500" spc="-35" dirty="0">
                <a:solidFill>
                  <a:srgbClr val="333333"/>
                </a:solidFill>
                <a:latin typeface="Arial"/>
                <a:cs typeface="Arial"/>
              </a:rPr>
              <a:t>i</a:t>
            </a:r>
            <a:r>
              <a:rPr sz="1500" spc="-10" dirty="0">
                <a:solidFill>
                  <a:srgbClr val="333333"/>
                </a:solidFill>
                <a:latin typeface="Arial"/>
                <a:cs typeface="Arial"/>
              </a:rPr>
              <a:t>o</a:t>
            </a:r>
            <a:r>
              <a:rPr sz="1500" spc="-85" dirty="0">
                <a:solidFill>
                  <a:srgbClr val="333333"/>
                </a:solidFill>
                <a:latin typeface="Arial"/>
                <a:cs typeface="Arial"/>
              </a:rPr>
              <a:t>n</a:t>
            </a:r>
            <a:r>
              <a:rPr sz="1500" spc="-10" dirty="0">
                <a:solidFill>
                  <a:srgbClr val="333333"/>
                </a:solidFill>
                <a:latin typeface="Arial"/>
                <a:cs typeface="Arial"/>
              </a:rPr>
              <a:t>a</a:t>
            </a:r>
            <a:r>
              <a:rPr sz="1500" dirty="0">
                <a:solidFill>
                  <a:srgbClr val="333333"/>
                </a:solidFill>
                <a:latin typeface="Arial"/>
                <a:cs typeface="Arial"/>
              </a:rPr>
              <a:t>l</a:t>
            </a:r>
            <a:r>
              <a:rPr sz="1500" spc="145" dirty="0">
                <a:solidFill>
                  <a:srgbClr val="333333"/>
                </a:solidFill>
                <a:latin typeface="Arial"/>
                <a:cs typeface="Arial"/>
              </a:rPr>
              <a:t> </a:t>
            </a:r>
            <a:r>
              <a:rPr sz="1500" spc="40" dirty="0">
                <a:solidFill>
                  <a:srgbClr val="333333"/>
                </a:solidFill>
                <a:latin typeface="Arial"/>
                <a:cs typeface="Arial"/>
              </a:rPr>
              <a:t>w</a:t>
            </a:r>
            <a:r>
              <a:rPr sz="1500" spc="-10" dirty="0">
                <a:solidFill>
                  <a:srgbClr val="333333"/>
                </a:solidFill>
                <a:latin typeface="Arial"/>
                <a:cs typeface="Arial"/>
              </a:rPr>
              <a:t>a</a:t>
            </a:r>
            <a:r>
              <a:rPr sz="1500" spc="-75" dirty="0">
                <a:solidFill>
                  <a:srgbClr val="333333"/>
                </a:solidFill>
                <a:latin typeface="Arial"/>
                <a:cs typeface="Arial"/>
              </a:rPr>
              <a:t>v</a:t>
            </a:r>
            <a:r>
              <a:rPr sz="1500" dirty="0">
                <a:solidFill>
                  <a:srgbClr val="333333"/>
                </a:solidFill>
                <a:latin typeface="Arial"/>
                <a:cs typeface="Arial"/>
              </a:rPr>
              <a:t>e</a:t>
            </a:r>
            <a:r>
              <a:rPr lang="de-DE" sz="1500" dirty="0">
                <a:solidFill>
                  <a:srgbClr val="333333"/>
                </a:solidFill>
                <a:latin typeface="Arial"/>
                <a:cs typeface="Arial"/>
              </a:rPr>
              <a:t> </a:t>
            </a:r>
            <a:r>
              <a:rPr sz="1500" dirty="0">
                <a:solidFill>
                  <a:srgbClr val="333333"/>
                </a:solidFill>
                <a:latin typeface="Arial"/>
                <a:cs typeface="Arial"/>
              </a:rPr>
              <a:t>s</a:t>
            </a:r>
            <a:r>
              <a:rPr sz="1500" spc="-35" dirty="0">
                <a:solidFill>
                  <a:srgbClr val="333333"/>
                </a:solidFill>
                <a:latin typeface="Arial"/>
                <a:cs typeface="Arial"/>
              </a:rPr>
              <a:t>i</a:t>
            </a:r>
            <a:r>
              <a:rPr sz="1500" spc="-10" dirty="0">
                <a:solidFill>
                  <a:srgbClr val="333333"/>
                </a:solidFill>
                <a:latin typeface="Arial"/>
                <a:cs typeface="Arial"/>
              </a:rPr>
              <a:t>g</a:t>
            </a:r>
            <a:r>
              <a:rPr sz="1500" spc="-85" dirty="0">
                <a:solidFill>
                  <a:srgbClr val="333333"/>
                </a:solidFill>
                <a:latin typeface="Arial"/>
                <a:cs typeface="Arial"/>
              </a:rPr>
              <a:t>n</a:t>
            </a:r>
            <a:r>
              <a:rPr sz="1500" spc="-10" dirty="0">
                <a:solidFill>
                  <a:srgbClr val="333333"/>
                </a:solidFill>
                <a:latin typeface="Arial"/>
                <a:cs typeface="Arial"/>
              </a:rPr>
              <a:t>a</a:t>
            </a:r>
            <a:r>
              <a:rPr sz="1500" dirty="0">
                <a:solidFill>
                  <a:srgbClr val="333333"/>
                </a:solidFill>
                <a:latin typeface="Arial"/>
                <a:cs typeface="Arial"/>
              </a:rPr>
              <a:t>l</a:t>
            </a:r>
            <a:endParaRPr sz="1500" dirty="0">
              <a:solidFill>
                <a:prstClr val="black"/>
              </a:solidFill>
              <a:latin typeface="Arial"/>
              <a:cs typeface="Arial"/>
            </a:endParaRPr>
          </a:p>
          <a:p>
            <a:pPr marL="298450" indent="-285750" eaLnBrk="1" fontAlgn="auto" hangingPunct="1">
              <a:spcBef>
                <a:spcPts val="0"/>
              </a:spcBef>
              <a:spcAft>
                <a:spcPts val="0"/>
              </a:spcAft>
              <a:buClr>
                <a:srgbClr val="FCBA62"/>
              </a:buClr>
              <a:buFont typeface="Wingdings"/>
              <a:buChar char=""/>
              <a:tabLst>
                <a:tab pos="299085" algn="l"/>
              </a:tabLst>
              <a:defRPr/>
            </a:pPr>
            <a:r>
              <a:rPr sz="1500" spc="-30" dirty="0">
                <a:solidFill>
                  <a:srgbClr val="333333"/>
                </a:solidFill>
                <a:latin typeface="Arial"/>
                <a:cs typeface="Arial"/>
              </a:rPr>
              <a:t>A</a:t>
            </a:r>
            <a:r>
              <a:rPr sz="1500" spc="-50" dirty="0">
                <a:solidFill>
                  <a:srgbClr val="333333"/>
                </a:solidFill>
                <a:latin typeface="Arial"/>
                <a:cs typeface="Arial"/>
              </a:rPr>
              <a:t>m</a:t>
            </a:r>
            <a:r>
              <a:rPr sz="1500" spc="-10" dirty="0">
                <a:solidFill>
                  <a:srgbClr val="333333"/>
                </a:solidFill>
                <a:latin typeface="Arial"/>
                <a:cs typeface="Arial"/>
              </a:rPr>
              <a:t>o</a:t>
            </a:r>
            <a:r>
              <a:rPr sz="1500" spc="-85" dirty="0">
                <a:solidFill>
                  <a:srgbClr val="333333"/>
                </a:solidFill>
                <a:latin typeface="Arial"/>
                <a:cs typeface="Arial"/>
              </a:rPr>
              <a:t>un</a:t>
            </a:r>
            <a:r>
              <a:rPr sz="1500" dirty="0">
                <a:solidFill>
                  <a:srgbClr val="333333"/>
                </a:solidFill>
                <a:latin typeface="Arial"/>
                <a:cs typeface="Arial"/>
              </a:rPr>
              <a:t>t </a:t>
            </a:r>
            <a:r>
              <a:rPr sz="1500" spc="-204" dirty="0">
                <a:solidFill>
                  <a:srgbClr val="333333"/>
                </a:solidFill>
                <a:latin typeface="Arial"/>
                <a:cs typeface="Arial"/>
              </a:rPr>
              <a:t> </a:t>
            </a:r>
            <a:r>
              <a:rPr sz="1500" spc="-10" dirty="0">
                <a:solidFill>
                  <a:srgbClr val="333333"/>
                </a:solidFill>
                <a:latin typeface="Arial"/>
                <a:cs typeface="Arial"/>
              </a:rPr>
              <a:t>o</a:t>
            </a:r>
            <a:r>
              <a:rPr sz="1500" dirty="0">
                <a:solidFill>
                  <a:srgbClr val="333333"/>
                </a:solidFill>
                <a:latin typeface="Arial"/>
                <a:cs typeface="Arial"/>
              </a:rPr>
              <a:t>f</a:t>
            </a:r>
            <a:r>
              <a:rPr lang="de-DE" sz="1500" spc="60" dirty="0">
                <a:solidFill>
                  <a:srgbClr val="333333"/>
                </a:solidFill>
                <a:latin typeface="Arial"/>
                <a:cs typeface="Arial"/>
              </a:rPr>
              <a:t> </a:t>
            </a:r>
            <a:r>
              <a:rPr sz="1500" spc="-10" dirty="0">
                <a:solidFill>
                  <a:srgbClr val="333333"/>
                </a:solidFill>
                <a:latin typeface="Arial"/>
                <a:cs typeface="Arial"/>
              </a:rPr>
              <a:t>e</a:t>
            </a:r>
            <a:r>
              <a:rPr sz="1500" spc="-35" dirty="0">
                <a:solidFill>
                  <a:srgbClr val="333333"/>
                </a:solidFill>
                <a:latin typeface="Arial"/>
                <a:cs typeface="Arial"/>
              </a:rPr>
              <a:t>j</a:t>
            </a:r>
            <a:r>
              <a:rPr sz="1500" spc="-10" dirty="0">
                <a:solidFill>
                  <a:srgbClr val="333333"/>
                </a:solidFill>
                <a:latin typeface="Arial"/>
                <a:cs typeface="Arial"/>
              </a:rPr>
              <a:t>e</a:t>
            </a:r>
            <a:r>
              <a:rPr sz="1500" dirty="0">
                <a:solidFill>
                  <a:srgbClr val="333333"/>
                </a:solidFill>
                <a:latin typeface="Arial"/>
                <a:cs typeface="Arial"/>
              </a:rPr>
              <a:t>c</a:t>
            </a:r>
            <a:r>
              <a:rPr sz="1500" spc="30" dirty="0">
                <a:solidFill>
                  <a:srgbClr val="333333"/>
                </a:solidFill>
                <a:latin typeface="Arial"/>
                <a:cs typeface="Arial"/>
              </a:rPr>
              <a:t>t</a:t>
            </a:r>
            <a:r>
              <a:rPr sz="1500" dirty="0">
                <a:solidFill>
                  <a:srgbClr val="333333"/>
                </a:solidFill>
                <a:latin typeface="Arial"/>
                <a:cs typeface="Arial"/>
              </a:rPr>
              <a:t>a</a:t>
            </a:r>
            <a:endParaRPr lang="de-DE" sz="1500" dirty="0">
              <a:solidFill>
                <a:srgbClr val="333333"/>
              </a:solidFill>
              <a:latin typeface="Arial"/>
              <a:cs typeface="Arial"/>
            </a:endParaRPr>
          </a:p>
          <a:p>
            <a:pPr marL="298450" indent="-285750" eaLnBrk="1" fontAlgn="auto" hangingPunct="1">
              <a:spcBef>
                <a:spcPts val="0"/>
              </a:spcBef>
              <a:spcAft>
                <a:spcPts val="0"/>
              </a:spcAft>
              <a:buClr>
                <a:srgbClr val="FCBA62"/>
              </a:buClr>
              <a:buFont typeface="Wingdings"/>
              <a:buChar char=""/>
              <a:tabLst>
                <a:tab pos="299085" algn="l"/>
              </a:tabLst>
              <a:defRPr/>
            </a:pPr>
            <a:endParaRPr sz="1500" dirty="0">
              <a:solidFill>
                <a:prstClr val="black"/>
              </a:solidFill>
              <a:latin typeface="Arial"/>
              <a:cs typeface="Arial"/>
            </a:endParaRPr>
          </a:p>
        </p:txBody>
      </p:sp>
      <p:sp>
        <p:nvSpPr>
          <p:cNvPr id="29" name="object 4">
            <a:extLst>
              <a:ext uri="{FF2B5EF4-FFF2-40B4-BE49-F238E27FC236}">
                <a16:creationId xmlns:a16="http://schemas.microsoft.com/office/drawing/2014/main" id="{04B915AE-4083-7A44-B33C-6B2BAE5A62FC}"/>
              </a:ext>
            </a:extLst>
          </p:cNvPr>
          <p:cNvSpPr txBox="1"/>
          <p:nvPr/>
        </p:nvSpPr>
        <p:spPr>
          <a:xfrm>
            <a:off x="4643438" y="2897188"/>
            <a:ext cx="4249737" cy="268287"/>
          </a:xfrm>
          <a:prstGeom prst="rect">
            <a:avLst/>
          </a:prstGeom>
        </p:spPr>
        <p:txBody>
          <a:bodyPr lIns="0" tIns="0" rIns="0" bIns="0">
            <a:spAutoFit/>
          </a:bodyPr>
          <a:lstStyle/>
          <a:p>
            <a:pPr marL="355600" indent="-342900" eaLnBrk="1" fontAlgn="auto" hangingPunct="1">
              <a:spcBef>
                <a:spcPts val="0"/>
              </a:spcBef>
              <a:spcAft>
                <a:spcPts val="0"/>
              </a:spcAft>
              <a:buClr>
                <a:srgbClr val="FCBA62"/>
              </a:buClr>
              <a:buFont typeface="Wingdings"/>
              <a:buChar char=""/>
              <a:tabLst>
                <a:tab pos="356235" algn="l"/>
              </a:tabLst>
              <a:defRPr/>
            </a:pPr>
            <a:r>
              <a:rPr lang="de-DE" sz="1700" spc="35" dirty="0">
                <a:solidFill>
                  <a:srgbClr val="333333"/>
                </a:solidFill>
                <a:latin typeface="Arial"/>
                <a:cs typeface="Arial"/>
              </a:rPr>
              <a:t>Baryon-Baryon interaction</a:t>
            </a:r>
            <a:r>
              <a:rPr sz="1700" spc="-65" dirty="0">
                <a:solidFill>
                  <a:srgbClr val="333333"/>
                </a:solidFill>
                <a:latin typeface="Arial"/>
                <a:cs typeface="Arial"/>
              </a:rPr>
              <a:t> </a:t>
            </a:r>
            <a:r>
              <a:rPr sz="1700" spc="85" dirty="0">
                <a:solidFill>
                  <a:srgbClr val="333333"/>
                </a:solidFill>
                <a:latin typeface="Arial"/>
                <a:cs typeface="Arial"/>
              </a:rPr>
              <a:t>(</a:t>
            </a:r>
            <a:r>
              <a:rPr sz="1700" b="1" spc="-20" dirty="0">
                <a:solidFill>
                  <a:srgbClr val="333333"/>
                </a:solidFill>
                <a:latin typeface="Arial"/>
                <a:cs typeface="Arial"/>
              </a:rPr>
              <a:t>P</a:t>
            </a:r>
            <a:r>
              <a:rPr lang="de-DE" sz="1700" b="1" spc="15" dirty="0">
                <a:solidFill>
                  <a:srgbClr val="333333"/>
                </a:solidFill>
                <a:latin typeface="Arial"/>
                <a:cs typeface="Arial"/>
              </a:rPr>
              <a:t>ANDA</a:t>
            </a:r>
            <a:r>
              <a:rPr sz="1700" spc="5" dirty="0">
                <a:solidFill>
                  <a:srgbClr val="333333"/>
                </a:solidFill>
                <a:latin typeface="Arial"/>
                <a:cs typeface="Arial"/>
              </a:rPr>
              <a:t>)</a:t>
            </a:r>
            <a:endParaRPr sz="1700" dirty="0">
              <a:solidFill>
                <a:prstClr val="black"/>
              </a:solidFill>
              <a:latin typeface="Arial"/>
              <a:cs typeface="Arial"/>
            </a:endParaRPr>
          </a:p>
        </p:txBody>
      </p:sp>
      <p:sp>
        <p:nvSpPr>
          <p:cNvPr id="31" name="object 6">
            <a:extLst>
              <a:ext uri="{FF2B5EF4-FFF2-40B4-BE49-F238E27FC236}">
                <a16:creationId xmlns:a16="http://schemas.microsoft.com/office/drawing/2014/main" id="{EB3C9E84-4E7C-0B4B-9435-72CC8E279C27}"/>
              </a:ext>
            </a:extLst>
          </p:cNvPr>
          <p:cNvSpPr txBox="1"/>
          <p:nvPr/>
        </p:nvSpPr>
        <p:spPr>
          <a:xfrm>
            <a:off x="4643438" y="3592513"/>
            <a:ext cx="3894137" cy="268287"/>
          </a:xfrm>
          <a:prstGeom prst="rect">
            <a:avLst/>
          </a:prstGeom>
        </p:spPr>
        <p:txBody>
          <a:bodyPr lIns="0" tIns="0" rIns="0" bIns="0">
            <a:spAutoFit/>
          </a:bodyPr>
          <a:lstStyle/>
          <a:p>
            <a:pPr marL="355600" indent="-342900" eaLnBrk="1" fontAlgn="auto" hangingPunct="1">
              <a:spcBef>
                <a:spcPts val="0"/>
              </a:spcBef>
              <a:spcAft>
                <a:spcPts val="0"/>
              </a:spcAft>
              <a:buClr>
                <a:srgbClr val="FCBA62"/>
              </a:buClr>
              <a:buFont typeface="Wingdings"/>
              <a:buChar char=""/>
              <a:tabLst>
                <a:tab pos="356235" algn="l"/>
              </a:tabLst>
              <a:defRPr/>
            </a:pPr>
            <a:r>
              <a:rPr sz="1700" spc="-20" dirty="0">
                <a:solidFill>
                  <a:srgbClr val="333333"/>
                </a:solidFill>
                <a:latin typeface="Arial"/>
                <a:cs typeface="Arial"/>
              </a:rPr>
              <a:t>E</a:t>
            </a:r>
            <a:r>
              <a:rPr sz="1700" spc="-35" dirty="0">
                <a:solidFill>
                  <a:srgbClr val="333333"/>
                </a:solidFill>
                <a:latin typeface="Arial"/>
                <a:cs typeface="Arial"/>
              </a:rPr>
              <a:t>x</a:t>
            </a:r>
            <a:r>
              <a:rPr sz="1700" spc="15" dirty="0">
                <a:solidFill>
                  <a:srgbClr val="333333"/>
                </a:solidFill>
                <a:latin typeface="Arial"/>
                <a:cs typeface="Arial"/>
              </a:rPr>
              <a:t>o</a:t>
            </a:r>
            <a:r>
              <a:rPr sz="1700" spc="-35" dirty="0">
                <a:solidFill>
                  <a:srgbClr val="333333"/>
                </a:solidFill>
                <a:latin typeface="Arial"/>
                <a:cs typeface="Arial"/>
              </a:rPr>
              <a:t>t</a:t>
            </a:r>
            <a:r>
              <a:rPr sz="1700" spc="-10" dirty="0">
                <a:solidFill>
                  <a:srgbClr val="333333"/>
                </a:solidFill>
                <a:latin typeface="Arial"/>
                <a:cs typeface="Arial"/>
              </a:rPr>
              <a:t>i</a:t>
            </a:r>
            <a:r>
              <a:rPr sz="1700" spc="5" dirty="0">
                <a:solidFill>
                  <a:srgbClr val="333333"/>
                </a:solidFill>
                <a:latin typeface="Arial"/>
                <a:cs typeface="Arial"/>
              </a:rPr>
              <a:t>c</a:t>
            </a:r>
            <a:r>
              <a:rPr sz="1700" spc="10" dirty="0">
                <a:solidFill>
                  <a:srgbClr val="333333"/>
                </a:solidFill>
                <a:latin typeface="Arial"/>
                <a:cs typeface="Arial"/>
              </a:rPr>
              <a:t> </a:t>
            </a:r>
            <a:r>
              <a:rPr sz="1700" spc="-60" dirty="0">
                <a:solidFill>
                  <a:srgbClr val="333333"/>
                </a:solidFill>
                <a:latin typeface="Arial"/>
                <a:cs typeface="Arial"/>
              </a:rPr>
              <a:t>n</a:t>
            </a:r>
            <a:r>
              <a:rPr sz="1700" spc="15" dirty="0">
                <a:solidFill>
                  <a:srgbClr val="333333"/>
                </a:solidFill>
                <a:latin typeface="Arial"/>
                <a:cs typeface="Arial"/>
              </a:rPr>
              <a:t>e</a:t>
            </a:r>
            <a:r>
              <a:rPr sz="1700" spc="-60" dirty="0">
                <a:solidFill>
                  <a:srgbClr val="333333"/>
                </a:solidFill>
                <a:latin typeface="Arial"/>
                <a:cs typeface="Arial"/>
              </a:rPr>
              <a:t>u</a:t>
            </a:r>
            <a:r>
              <a:rPr sz="1700" spc="-35" dirty="0">
                <a:solidFill>
                  <a:srgbClr val="333333"/>
                </a:solidFill>
                <a:latin typeface="Arial"/>
                <a:cs typeface="Arial"/>
              </a:rPr>
              <a:t>t</a:t>
            </a:r>
            <a:r>
              <a:rPr sz="1700" spc="25" dirty="0">
                <a:solidFill>
                  <a:srgbClr val="333333"/>
                </a:solidFill>
                <a:latin typeface="Arial"/>
                <a:cs typeface="Arial"/>
              </a:rPr>
              <a:t>r</a:t>
            </a:r>
            <a:r>
              <a:rPr sz="1700" spc="15" dirty="0">
                <a:solidFill>
                  <a:srgbClr val="333333"/>
                </a:solidFill>
                <a:latin typeface="Arial"/>
                <a:cs typeface="Arial"/>
              </a:rPr>
              <a:t>o</a:t>
            </a:r>
            <a:r>
              <a:rPr sz="1700" spc="-35" dirty="0">
                <a:solidFill>
                  <a:srgbClr val="333333"/>
                </a:solidFill>
                <a:latin typeface="Arial"/>
                <a:cs typeface="Arial"/>
              </a:rPr>
              <a:t>n</a:t>
            </a:r>
            <a:r>
              <a:rPr sz="1700" spc="25" dirty="0">
                <a:solidFill>
                  <a:srgbClr val="333333"/>
                </a:solidFill>
                <a:latin typeface="Arial"/>
                <a:cs typeface="Arial"/>
              </a:rPr>
              <a:t>-</a:t>
            </a:r>
            <a:r>
              <a:rPr sz="1700" spc="30" dirty="0">
                <a:solidFill>
                  <a:srgbClr val="333333"/>
                </a:solidFill>
                <a:latin typeface="Arial"/>
                <a:cs typeface="Arial"/>
              </a:rPr>
              <a:t>r</a:t>
            </a:r>
            <a:r>
              <a:rPr sz="1700" spc="-10" dirty="0">
                <a:solidFill>
                  <a:srgbClr val="333333"/>
                </a:solidFill>
                <a:latin typeface="Arial"/>
                <a:cs typeface="Arial"/>
              </a:rPr>
              <a:t>i</a:t>
            </a:r>
            <a:r>
              <a:rPr sz="1700" spc="40" dirty="0">
                <a:solidFill>
                  <a:srgbClr val="333333"/>
                </a:solidFill>
                <a:latin typeface="Arial"/>
                <a:cs typeface="Arial"/>
              </a:rPr>
              <a:t>c</a:t>
            </a:r>
            <a:r>
              <a:rPr sz="1700" spc="5" dirty="0">
                <a:solidFill>
                  <a:srgbClr val="333333"/>
                </a:solidFill>
                <a:latin typeface="Arial"/>
                <a:cs typeface="Arial"/>
              </a:rPr>
              <a:t>h</a:t>
            </a:r>
            <a:r>
              <a:rPr sz="1700" spc="-10" dirty="0">
                <a:solidFill>
                  <a:srgbClr val="333333"/>
                </a:solidFill>
                <a:latin typeface="Arial"/>
                <a:cs typeface="Arial"/>
              </a:rPr>
              <a:t> </a:t>
            </a:r>
            <a:r>
              <a:rPr sz="1700" spc="-55" dirty="0">
                <a:solidFill>
                  <a:srgbClr val="333333"/>
                </a:solidFill>
                <a:latin typeface="Arial"/>
                <a:cs typeface="Arial"/>
              </a:rPr>
              <a:t>nu</a:t>
            </a:r>
            <a:r>
              <a:rPr sz="1700" spc="40" dirty="0">
                <a:solidFill>
                  <a:srgbClr val="333333"/>
                </a:solidFill>
                <a:latin typeface="Arial"/>
                <a:cs typeface="Arial"/>
              </a:rPr>
              <a:t>c</a:t>
            </a:r>
            <a:r>
              <a:rPr sz="1700" spc="-85" dirty="0">
                <a:solidFill>
                  <a:srgbClr val="333333"/>
                </a:solidFill>
                <a:latin typeface="Arial"/>
                <a:cs typeface="Arial"/>
              </a:rPr>
              <a:t>l</a:t>
            </a:r>
            <a:r>
              <a:rPr sz="1700" spc="20" dirty="0">
                <a:solidFill>
                  <a:srgbClr val="333333"/>
                </a:solidFill>
                <a:latin typeface="Arial"/>
                <a:cs typeface="Arial"/>
              </a:rPr>
              <a:t>e</a:t>
            </a:r>
            <a:r>
              <a:rPr sz="1700" dirty="0">
                <a:solidFill>
                  <a:srgbClr val="333333"/>
                </a:solidFill>
                <a:latin typeface="Arial"/>
                <a:cs typeface="Arial"/>
              </a:rPr>
              <a:t>i</a:t>
            </a:r>
            <a:r>
              <a:rPr sz="1700" spc="45" dirty="0">
                <a:solidFill>
                  <a:srgbClr val="333333"/>
                </a:solidFill>
                <a:latin typeface="Arial"/>
                <a:cs typeface="Arial"/>
              </a:rPr>
              <a:t> </a:t>
            </a:r>
            <a:r>
              <a:rPr sz="1700" spc="20" dirty="0">
                <a:solidFill>
                  <a:srgbClr val="333333"/>
                </a:solidFill>
                <a:latin typeface="Arial"/>
                <a:cs typeface="Arial"/>
              </a:rPr>
              <a:t>(</a:t>
            </a:r>
            <a:r>
              <a:rPr sz="1700" b="1" spc="35" dirty="0">
                <a:solidFill>
                  <a:srgbClr val="333333"/>
                </a:solidFill>
                <a:latin typeface="Arial"/>
                <a:cs typeface="Arial"/>
              </a:rPr>
              <a:t>N</a:t>
            </a:r>
            <a:r>
              <a:rPr lang="de-DE" sz="1700" b="1" spc="75" dirty="0">
                <a:solidFill>
                  <a:srgbClr val="333333"/>
                </a:solidFill>
                <a:latin typeface="Arial"/>
                <a:cs typeface="Arial"/>
              </a:rPr>
              <a:t>U</a:t>
            </a:r>
            <a:r>
              <a:rPr sz="1700" b="1" spc="-20" dirty="0">
                <a:solidFill>
                  <a:srgbClr val="333333"/>
                </a:solidFill>
                <a:latin typeface="Arial"/>
                <a:cs typeface="Arial"/>
              </a:rPr>
              <a:t>S</a:t>
            </a:r>
            <a:r>
              <a:rPr sz="1700" b="1" spc="-75" dirty="0">
                <a:solidFill>
                  <a:srgbClr val="333333"/>
                </a:solidFill>
                <a:latin typeface="Arial"/>
                <a:cs typeface="Arial"/>
              </a:rPr>
              <a:t>T</a:t>
            </a:r>
            <a:r>
              <a:rPr sz="1700" b="1" spc="35" dirty="0">
                <a:solidFill>
                  <a:srgbClr val="333333"/>
                </a:solidFill>
                <a:latin typeface="Arial"/>
                <a:cs typeface="Arial"/>
              </a:rPr>
              <a:t>A</a:t>
            </a:r>
            <a:r>
              <a:rPr sz="1700" b="1" spc="-25" dirty="0">
                <a:solidFill>
                  <a:srgbClr val="333333"/>
                </a:solidFill>
                <a:latin typeface="Arial"/>
                <a:cs typeface="Arial"/>
              </a:rPr>
              <a:t>R</a:t>
            </a:r>
            <a:r>
              <a:rPr sz="1700" spc="5" dirty="0">
                <a:solidFill>
                  <a:srgbClr val="333333"/>
                </a:solidFill>
                <a:latin typeface="Arial"/>
                <a:cs typeface="Arial"/>
              </a:rPr>
              <a:t>)</a:t>
            </a:r>
            <a:endParaRPr sz="1700" dirty="0">
              <a:solidFill>
                <a:prstClr val="black"/>
              </a:solidFill>
              <a:latin typeface="Arial"/>
              <a:cs typeface="Arial"/>
            </a:endParaRPr>
          </a:p>
        </p:txBody>
      </p:sp>
      <p:sp>
        <p:nvSpPr>
          <p:cNvPr id="32" name="object 7">
            <a:extLst>
              <a:ext uri="{FF2B5EF4-FFF2-40B4-BE49-F238E27FC236}">
                <a16:creationId xmlns:a16="http://schemas.microsoft.com/office/drawing/2014/main" id="{2DA5314F-561B-C849-9BF0-07D05C1CD50B}"/>
              </a:ext>
            </a:extLst>
          </p:cNvPr>
          <p:cNvSpPr txBox="1"/>
          <p:nvPr/>
        </p:nvSpPr>
        <p:spPr>
          <a:xfrm>
            <a:off x="4643438" y="3854450"/>
            <a:ext cx="4105275" cy="1667123"/>
          </a:xfrm>
          <a:prstGeom prst="rect">
            <a:avLst/>
          </a:prstGeom>
        </p:spPr>
        <p:txBody>
          <a:bodyPr lIns="0" tIns="0" rIns="0" bIns="0">
            <a:spAutoFit/>
          </a:bodyPr>
          <a:lstStyle/>
          <a:p>
            <a:pPr marL="756285" indent="-286385" eaLnBrk="1" fontAlgn="auto" hangingPunct="1">
              <a:lnSpc>
                <a:spcPts val="1775"/>
              </a:lnSpc>
              <a:spcBef>
                <a:spcPts val="0"/>
              </a:spcBef>
              <a:spcAft>
                <a:spcPts val="0"/>
              </a:spcAft>
              <a:buClr>
                <a:srgbClr val="FCBA62"/>
              </a:buClr>
              <a:buFont typeface="Wingdings"/>
              <a:buChar char=""/>
              <a:tabLst>
                <a:tab pos="756285" algn="l"/>
              </a:tabLst>
              <a:defRPr/>
            </a:pPr>
            <a:r>
              <a:rPr lang="de-DE" sz="1500" spc="-35" dirty="0">
                <a:solidFill>
                  <a:srgbClr val="333333"/>
                </a:solidFill>
                <a:latin typeface="Arial"/>
                <a:cs typeface="Arial"/>
              </a:rPr>
              <a:t>r</a:t>
            </a:r>
            <a:r>
              <a:rPr sz="1500" spc="25" dirty="0">
                <a:solidFill>
                  <a:srgbClr val="333333"/>
                </a:solidFill>
                <a:latin typeface="Arial"/>
                <a:cs typeface="Arial"/>
              </a:rPr>
              <a:t>-</a:t>
            </a:r>
            <a:r>
              <a:rPr sz="1500" spc="-15" dirty="0">
                <a:solidFill>
                  <a:srgbClr val="333333"/>
                </a:solidFill>
                <a:latin typeface="Arial"/>
                <a:cs typeface="Arial"/>
              </a:rPr>
              <a:t>p</a:t>
            </a:r>
            <a:r>
              <a:rPr sz="1500" spc="20" dirty="0">
                <a:solidFill>
                  <a:srgbClr val="333333"/>
                </a:solidFill>
                <a:latin typeface="Arial"/>
                <a:cs typeface="Arial"/>
              </a:rPr>
              <a:t>r</a:t>
            </a:r>
            <a:r>
              <a:rPr sz="1500" spc="-15" dirty="0">
                <a:solidFill>
                  <a:srgbClr val="333333"/>
                </a:solidFill>
                <a:latin typeface="Arial"/>
                <a:cs typeface="Arial"/>
              </a:rPr>
              <a:t>o</a:t>
            </a:r>
            <a:r>
              <a:rPr sz="1500" dirty="0">
                <a:solidFill>
                  <a:srgbClr val="333333"/>
                </a:solidFill>
                <a:latin typeface="Arial"/>
                <a:cs typeface="Arial"/>
              </a:rPr>
              <a:t>c</a:t>
            </a:r>
            <a:r>
              <a:rPr sz="1500" spc="-15" dirty="0">
                <a:solidFill>
                  <a:srgbClr val="333333"/>
                </a:solidFill>
                <a:latin typeface="Arial"/>
                <a:cs typeface="Arial"/>
              </a:rPr>
              <a:t>e</a:t>
            </a:r>
            <a:r>
              <a:rPr sz="1500" dirty="0">
                <a:solidFill>
                  <a:srgbClr val="333333"/>
                </a:solidFill>
                <a:latin typeface="Arial"/>
                <a:cs typeface="Arial"/>
              </a:rPr>
              <a:t>ss</a:t>
            </a:r>
            <a:r>
              <a:rPr sz="1500" spc="25" dirty="0">
                <a:solidFill>
                  <a:srgbClr val="333333"/>
                </a:solidFill>
                <a:latin typeface="Arial"/>
                <a:cs typeface="Arial"/>
              </a:rPr>
              <a:t> </a:t>
            </a:r>
            <a:r>
              <a:rPr sz="1500" spc="-90" dirty="0">
                <a:solidFill>
                  <a:srgbClr val="333333"/>
                </a:solidFill>
                <a:latin typeface="Arial"/>
                <a:cs typeface="Arial"/>
              </a:rPr>
              <a:t>nu</a:t>
            </a:r>
            <a:r>
              <a:rPr sz="1500" dirty="0">
                <a:solidFill>
                  <a:srgbClr val="333333"/>
                </a:solidFill>
                <a:latin typeface="Arial"/>
                <a:cs typeface="Arial"/>
              </a:rPr>
              <a:t>c</a:t>
            </a:r>
            <a:r>
              <a:rPr sz="1500" spc="-35" dirty="0">
                <a:solidFill>
                  <a:srgbClr val="333333"/>
                </a:solidFill>
                <a:latin typeface="Arial"/>
                <a:cs typeface="Arial"/>
              </a:rPr>
              <a:t>l</a:t>
            </a:r>
            <a:r>
              <a:rPr sz="1500" spc="-15" dirty="0">
                <a:solidFill>
                  <a:srgbClr val="333333"/>
                </a:solidFill>
                <a:latin typeface="Arial"/>
                <a:cs typeface="Arial"/>
              </a:rPr>
              <a:t>eo</a:t>
            </a:r>
            <a:r>
              <a:rPr sz="1500" dirty="0">
                <a:solidFill>
                  <a:srgbClr val="333333"/>
                </a:solidFill>
                <a:latin typeface="Arial"/>
                <a:cs typeface="Arial"/>
              </a:rPr>
              <a:t>sy</a:t>
            </a:r>
            <a:r>
              <a:rPr sz="1500" spc="-90" dirty="0">
                <a:solidFill>
                  <a:srgbClr val="333333"/>
                </a:solidFill>
                <a:latin typeface="Arial"/>
                <a:cs typeface="Arial"/>
              </a:rPr>
              <a:t>n</a:t>
            </a:r>
            <a:r>
              <a:rPr sz="1500" spc="30" dirty="0">
                <a:solidFill>
                  <a:srgbClr val="333333"/>
                </a:solidFill>
                <a:latin typeface="Arial"/>
                <a:cs typeface="Arial"/>
              </a:rPr>
              <a:t>t</a:t>
            </a:r>
            <a:r>
              <a:rPr sz="1500" spc="-90" dirty="0">
                <a:solidFill>
                  <a:srgbClr val="333333"/>
                </a:solidFill>
                <a:latin typeface="Arial"/>
                <a:cs typeface="Arial"/>
              </a:rPr>
              <a:t>h</a:t>
            </a:r>
            <a:r>
              <a:rPr sz="1500" spc="-15" dirty="0">
                <a:solidFill>
                  <a:srgbClr val="333333"/>
                </a:solidFill>
                <a:latin typeface="Arial"/>
                <a:cs typeface="Arial"/>
              </a:rPr>
              <a:t>e</a:t>
            </a:r>
            <a:r>
              <a:rPr sz="1500" dirty="0">
                <a:solidFill>
                  <a:srgbClr val="333333"/>
                </a:solidFill>
                <a:latin typeface="Arial"/>
                <a:cs typeface="Arial"/>
              </a:rPr>
              <a:t>s</a:t>
            </a:r>
            <a:r>
              <a:rPr sz="1500" spc="-35" dirty="0">
                <a:solidFill>
                  <a:srgbClr val="333333"/>
                </a:solidFill>
                <a:latin typeface="Arial"/>
                <a:cs typeface="Arial"/>
              </a:rPr>
              <a:t>i</a:t>
            </a:r>
            <a:r>
              <a:rPr sz="1500" dirty="0">
                <a:solidFill>
                  <a:srgbClr val="333333"/>
                </a:solidFill>
                <a:latin typeface="Arial"/>
                <a:cs typeface="Arial"/>
              </a:rPr>
              <a:t>s</a:t>
            </a:r>
            <a:r>
              <a:rPr lang="de-DE" sz="1500" dirty="0">
                <a:solidFill>
                  <a:srgbClr val="333333"/>
                </a:solidFill>
                <a:latin typeface="Arial"/>
                <a:cs typeface="Arial"/>
              </a:rPr>
              <a:t> </a:t>
            </a:r>
            <a:r>
              <a:rPr lang="de-DE" sz="1500" dirty="0" err="1">
                <a:solidFill>
                  <a:srgbClr val="333333"/>
                </a:solidFill>
                <a:latin typeface="Arial"/>
                <a:cs typeface="Arial"/>
              </a:rPr>
              <a:t>and</a:t>
            </a:r>
            <a:r>
              <a:rPr lang="de-DE" sz="1500" dirty="0">
                <a:solidFill>
                  <a:srgbClr val="333333"/>
                </a:solidFill>
                <a:latin typeface="Arial"/>
                <a:cs typeface="Arial"/>
              </a:rPr>
              <a:t> </a:t>
            </a:r>
            <a:r>
              <a:rPr lang="de-DE" sz="1500" dirty="0" err="1" smtClean="0">
                <a:solidFill>
                  <a:srgbClr val="333333"/>
                </a:solidFill>
                <a:latin typeface="Arial"/>
                <a:cs typeface="Arial"/>
              </a:rPr>
              <a:t>abundances</a:t>
            </a:r>
            <a:r>
              <a:rPr lang="de-DE" sz="1500" dirty="0" smtClean="0">
                <a:solidFill>
                  <a:srgbClr val="333333"/>
                </a:solidFill>
                <a:latin typeface="Arial"/>
                <a:cs typeface="Arial"/>
              </a:rPr>
              <a:t> </a:t>
            </a:r>
            <a:r>
              <a:rPr lang="de-DE" sz="1500" dirty="0">
                <a:solidFill>
                  <a:srgbClr val="333333"/>
                </a:solidFill>
                <a:latin typeface="Arial"/>
                <a:cs typeface="Arial"/>
              </a:rPr>
              <a:t>of the </a:t>
            </a:r>
            <a:r>
              <a:rPr lang="de-DE" sz="1500" dirty="0" err="1">
                <a:solidFill>
                  <a:srgbClr val="333333"/>
                </a:solidFill>
                <a:latin typeface="Arial"/>
                <a:cs typeface="Arial"/>
              </a:rPr>
              <a:t>heaviest</a:t>
            </a:r>
            <a:r>
              <a:rPr lang="de-DE" sz="1500" dirty="0">
                <a:solidFill>
                  <a:srgbClr val="333333"/>
                </a:solidFill>
                <a:latin typeface="Arial"/>
                <a:cs typeface="Arial"/>
              </a:rPr>
              <a:t> </a:t>
            </a:r>
            <a:r>
              <a:rPr lang="de-DE" sz="1500" dirty="0" err="1" smtClean="0">
                <a:solidFill>
                  <a:srgbClr val="333333"/>
                </a:solidFill>
                <a:latin typeface="Arial"/>
                <a:cs typeface="Arial"/>
              </a:rPr>
              <a:t>elements</a:t>
            </a:r>
            <a:endParaRPr lang="de-DE" sz="1500" dirty="0" smtClean="0">
              <a:solidFill>
                <a:srgbClr val="333333"/>
              </a:solidFill>
              <a:latin typeface="Arial"/>
              <a:cs typeface="Arial"/>
            </a:endParaRPr>
          </a:p>
          <a:p>
            <a:pPr marL="756285" indent="-286385" eaLnBrk="1" fontAlgn="auto" hangingPunct="1">
              <a:lnSpc>
                <a:spcPts val="1775"/>
              </a:lnSpc>
              <a:spcBef>
                <a:spcPts val="0"/>
              </a:spcBef>
              <a:spcAft>
                <a:spcPts val="0"/>
              </a:spcAft>
              <a:buClr>
                <a:srgbClr val="FCBA62"/>
              </a:buClr>
              <a:buFont typeface="Wingdings"/>
              <a:buChar char=""/>
              <a:tabLst>
                <a:tab pos="756285" algn="l"/>
              </a:tabLst>
              <a:defRPr/>
            </a:pPr>
            <a:r>
              <a:rPr lang="de-DE" sz="1500" dirty="0" err="1" smtClean="0">
                <a:solidFill>
                  <a:srgbClr val="333333"/>
                </a:solidFill>
                <a:latin typeface="Arial"/>
                <a:cs typeface="Arial"/>
              </a:rPr>
              <a:t>Nuclear</a:t>
            </a:r>
            <a:r>
              <a:rPr lang="de-DE" sz="1500" dirty="0" smtClean="0">
                <a:solidFill>
                  <a:srgbClr val="333333"/>
                </a:solidFill>
                <a:latin typeface="Arial"/>
                <a:cs typeface="Arial"/>
              </a:rPr>
              <a:t> </a:t>
            </a:r>
            <a:r>
              <a:rPr lang="de-DE" sz="1500" dirty="0" err="1">
                <a:solidFill>
                  <a:srgbClr val="333333"/>
                </a:solidFill>
                <a:latin typeface="Arial"/>
                <a:cs typeface="Arial"/>
              </a:rPr>
              <a:t>e</a:t>
            </a:r>
            <a:r>
              <a:rPr lang="de-DE" sz="1500" dirty="0" err="1" smtClean="0">
                <a:solidFill>
                  <a:srgbClr val="333333"/>
                </a:solidFill>
                <a:latin typeface="Arial"/>
                <a:cs typeface="Arial"/>
              </a:rPr>
              <a:t>quation</a:t>
            </a:r>
            <a:r>
              <a:rPr lang="de-DE" sz="1500" dirty="0" smtClean="0">
                <a:solidFill>
                  <a:srgbClr val="333333"/>
                </a:solidFill>
                <a:latin typeface="Arial"/>
                <a:cs typeface="Arial"/>
              </a:rPr>
              <a:t> </a:t>
            </a:r>
            <a:r>
              <a:rPr lang="de-DE" sz="1500" dirty="0" err="1" smtClean="0">
                <a:solidFill>
                  <a:srgbClr val="333333"/>
                </a:solidFill>
                <a:latin typeface="Arial"/>
                <a:cs typeface="Arial"/>
              </a:rPr>
              <a:t>of</a:t>
            </a:r>
            <a:r>
              <a:rPr lang="de-DE" sz="1500" dirty="0" smtClean="0">
                <a:solidFill>
                  <a:srgbClr val="333333"/>
                </a:solidFill>
                <a:latin typeface="Arial"/>
                <a:cs typeface="Arial"/>
              </a:rPr>
              <a:t> </a:t>
            </a:r>
            <a:r>
              <a:rPr lang="de-DE" sz="1500" dirty="0" err="1" smtClean="0">
                <a:solidFill>
                  <a:srgbClr val="333333"/>
                </a:solidFill>
                <a:latin typeface="Arial"/>
                <a:cs typeface="Arial"/>
              </a:rPr>
              <a:t>state</a:t>
            </a:r>
            <a:endParaRPr lang="de-DE" sz="1500" dirty="0">
              <a:solidFill>
                <a:srgbClr val="333333"/>
              </a:solidFill>
              <a:latin typeface="Arial"/>
              <a:cs typeface="Arial"/>
            </a:endParaRPr>
          </a:p>
          <a:p>
            <a:pPr marL="756285" lvl="1" indent="-286385" fontAlgn="auto">
              <a:lnSpc>
                <a:spcPts val="1775"/>
              </a:lnSpc>
              <a:spcBef>
                <a:spcPts val="0"/>
              </a:spcBef>
              <a:spcAft>
                <a:spcPts val="0"/>
              </a:spcAft>
              <a:buClr>
                <a:srgbClr val="FCBA62"/>
              </a:buClr>
              <a:buFont typeface="Wingdings"/>
              <a:buChar char=""/>
              <a:tabLst>
                <a:tab pos="756285" algn="l"/>
              </a:tabLst>
              <a:defRPr/>
            </a:pPr>
            <a:r>
              <a:rPr lang="de-DE" sz="1600" spc="-15" dirty="0">
                <a:solidFill>
                  <a:srgbClr val="333333"/>
                </a:solidFill>
                <a:latin typeface="Arial"/>
                <a:cs typeface="Arial"/>
              </a:rPr>
              <a:t>K</a:t>
            </a:r>
            <a:r>
              <a:rPr lang="de-DE" sz="1600" spc="20" dirty="0">
                <a:solidFill>
                  <a:srgbClr val="333333"/>
                </a:solidFill>
                <a:latin typeface="Arial"/>
                <a:cs typeface="Arial"/>
              </a:rPr>
              <a:t>i</a:t>
            </a:r>
            <a:r>
              <a:rPr lang="de-DE" sz="1600" spc="-55" dirty="0">
                <a:solidFill>
                  <a:srgbClr val="333333"/>
                </a:solidFill>
                <a:latin typeface="Arial"/>
                <a:cs typeface="Arial"/>
              </a:rPr>
              <a:t>l</a:t>
            </a:r>
            <a:r>
              <a:rPr lang="de-DE" sz="1600" spc="-30" dirty="0">
                <a:solidFill>
                  <a:srgbClr val="333333"/>
                </a:solidFill>
                <a:latin typeface="Arial"/>
                <a:cs typeface="Arial"/>
              </a:rPr>
              <a:t>ono</a:t>
            </a:r>
            <a:r>
              <a:rPr lang="de-DE" sz="1600" spc="-105" dirty="0">
                <a:solidFill>
                  <a:srgbClr val="333333"/>
                </a:solidFill>
                <a:latin typeface="Arial"/>
                <a:cs typeface="Arial"/>
              </a:rPr>
              <a:t>v</a:t>
            </a:r>
            <a:r>
              <a:rPr lang="de-DE" sz="1600" spc="10" dirty="0">
                <a:solidFill>
                  <a:srgbClr val="333333"/>
                </a:solidFill>
                <a:latin typeface="Arial"/>
                <a:cs typeface="Arial"/>
              </a:rPr>
              <a:t>a</a:t>
            </a:r>
            <a:r>
              <a:rPr lang="de-DE" sz="1600" dirty="0">
                <a:solidFill>
                  <a:srgbClr val="333333"/>
                </a:solidFill>
                <a:latin typeface="Arial"/>
                <a:cs typeface="Arial"/>
              </a:rPr>
              <a:t> </a:t>
            </a:r>
            <a:r>
              <a:rPr lang="de-DE" sz="1600" dirty="0" smtClean="0">
                <a:solidFill>
                  <a:srgbClr val="333333"/>
                </a:solidFill>
                <a:latin typeface="Arial"/>
                <a:cs typeface="Arial"/>
              </a:rPr>
              <a:t>EM </a:t>
            </a:r>
            <a:r>
              <a:rPr lang="de-DE" sz="1600" spc="-50" dirty="0" smtClean="0">
                <a:solidFill>
                  <a:srgbClr val="333333"/>
                </a:solidFill>
                <a:latin typeface="Arial"/>
                <a:cs typeface="Arial"/>
              </a:rPr>
              <a:t>t</a:t>
            </a:r>
            <a:r>
              <a:rPr lang="de-DE" sz="1600" spc="25" dirty="0" smtClean="0">
                <a:solidFill>
                  <a:srgbClr val="333333"/>
                </a:solidFill>
                <a:latin typeface="Arial"/>
                <a:cs typeface="Arial"/>
              </a:rPr>
              <a:t>r</a:t>
            </a:r>
            <a:r>
              <a:rPr lang="de-DE" sz="1600" spc="-30" dirty="0" smtClean="0">
                <a:solidFill>
                  <a:srgbClr val="333333"/>
                </a:solidFill>
                <a:latin typeface="Arial"/>
                <a:cs typeface="Arial"/>
              </a:rPr>
              <a:t>ans</a:t>
            </a:r>
            <a:r>
              <a:rPr lang="de-DE" sz="1600" spc="20" dirty="0" smtClean="0">
                <a:solidFill>
                  <a:srgbClr val="333333"/>
                </a:solidFill>
                <a:latin typeface="Arial"/>
                <a:cs typeface="Arial"/>
              </a:rPr>
              <a:t>i</a:t>
            </a:r>
            <a:r>
              <a:rPr lang="de-DE" sz="1600" spc="-30" dirty="0" smtClean="0">
                <a:solidFill>
                  <a:srgbClr val="333333"/>
                </a:solidFill>
                <a:latin typeface="Arial"/>
                <a:cs typeface="Arial"/>
              </a:rPr>
              <a:t>en</a:t>
            </a:r>
            <a:r>
              <a:rPr lang="de-DE" sz="1600" spc="5" dirty="0" smtClean="0">
                <a:solidFill>
                  <a:srgbClr val="333333"/>
                </a:solidFill>
                <a:latin typeface="Arial"/>
                <a:cs typeface="Arial"/>
              </a:rPr>
              <a:t>t </a:t>
            </a:r>
            <a:r>
              <a:rPr lang="de-DE" sz="1600" spc="5" dirty="0" err="1" smtClean="0">
                <a:solidFill>
                  <a:srgbClr val="333333"/>
                </a:solidFill>
                <a:latin typeface="Arial"/>
                <a:cs typeface="Arial"/>
              </a:rPr>
              <a:t>lifetime</a:t>
            </a:r>
            <a:endParaRPr lang="de-DE" sz="1600" dirty="0">
              <a:solidFill>
                <a:prstClr val="black"/>
              </a:solidFill>
              <a:latin typeface="Arial"/>
              <a:cs typeface="Arial"/>
            </a:endParaRPr>
          </a:p>
          <a:p>
            <a:pPr marL="756285" indent="-286385" eaLnBrk="1" fontAlgn="auto" hangingPunct="1">
              <a:lnSpc>
                <a:spcPts val="1775"/>
              </a:lnSpc>
              <a:spcBef>
                <a:spcPts val="0"/>
              </a:spcBef>
              <a:spcAft>
                <a:spcPts val="0"/>
              </a:spcAft>
              <a:buClr>
                <a:srgbClr val="FCBA62"/>
              </a:buClr>
              <a:buFont typeface="Wingdings"/>
              <a:buChar char=""/>
              <a:tabLst>
                <a:tab pos="756285" algn="l"/>
              </a:tabLst>
              <a:defRPr/>
            </a:pPr>
            <a:endParaRPr sz="1500" dirty="0">
              <a:solidFill>
                <a:prstClr val="black"/>
              </a:solidFill>
              <a:latin typeface="Arial"/>
              <a:cs typeface="Arial"/>
            </a:endParaRPr>
          </a:p>
          <a:p>
            <a:pPr marL="355600" indent="-342900" eaLnBrk="1" fontAlgn="auto" hangingPunct="1">
              <a:lnSpc>
                <a:spcPts val="2014"/>
              </a:lnSpc>
              <a:spcBef>
                <a:spcPts val="0"/>
              </a:spcBef>
              <a:spcAft>
                <a:spcPts val="0"/>
              </a:spcAft>
              <a:buClr>
                <a:srgbClr val="FCBA62"/>
              </a:buClr>
              <a:buFont typeface="Wingdings"/>
              <a:buChar char=""/>
              <a:tabLst>
                <a:tab pos="356235" algn="l"/>
              </a:tabLst>
              <a:defRPr/>
            </a:pPr>
            <a:r>
              <a:rPr sz="1700" spc="-20" dirty="0">
                <a:solidFill>
                  <a:srgbClr val="333333"/>
                </a:solidFill>
                <a:latin typeface="Arial"/>
                <a:cs typeface="Arial"/>
              </a:rPr>
              <a:t>P</a:t>
            </a:r>
            <a:r>
              <a:rPr sz="1700" spc="-85" dirty="0">
                <a:solidFill>
                  <a:srgbClr val="333333"/>
                </a:solidFill>
                <a:latin typeface="Arial"/>
                <a:cs typeface="Arial"/>
              </a:rPr>
              <a:t>l</a:t>
            </a:r>
            <a:r>
              <a:rPr sz="1700" spc="15" dirty="0">
                <a:solidFill>
                  <a:srgbClr val="333333"/>
                </a:solidFill>
                <a:latin typeface="Arial"/>
                <a:cs typeface="Arial"/>
              </a:rPr>
              <a:t>a</a:t>
            </a:r>
            <a:r>
              <a:rPr sz="1700" spc="35" dirty="0">
                <a:solidFill>
                  <a:srgbClr val="333333"/>
                </a:solidFill>
                <a:latin typeface="Arial"/>
                <a:cs typeface="Arial"/>
              </a:rPr>
              <a:t>s</a:t>
            </a:r>
            <a:r>
              <a:rPr sz="1700" spc="-80" dirty="0">
                <a:solidFill>
                  <a:srgbClr val="333333"/>
                </a:solidFill>
                <a:latin typeface="Arial"/>
                <a:cs typeface="Arial"/>
              </a:rPr>
              <a:t>m</a:t>
            </a:r>
            <a:r>
              <a:rPr sz="1700" spc="5" dirty="0">
                <a:solidFill>
                  <a:srgbClr val="333333"/>
                </a:solidFill>
                <a:latin typeface="Arial"/>
                <a:cs typeface="Arial"/>
              </a:rPr>
              <a:t>a</a:t>
            </a:r>
            <a:r>
              <a:rPr sz="1700" spc="60" dirty="0">
                <a:solidFill>
                  <a:srgbClr val="333333"/>
                </a:solidFill>
                <a:latin typeface="Arial"/>
                <a:cs typeface="Arial"/>
              </a:rPr>
              <a:t> </a:t>
            </a:r>
            <a:r>
              <a:rPr sz="1700" spc="15" dirty="0">
                <a:solidFill>
                  <a:srgbClr val="333333"/>
                </a:solidFill>
                <a:latin typeface="Arial"/>
                <a:cs typeface="Arial"/>
              </a:rPr>
              <a:t>a</a:t>
            </a:r>
            <a:r>
              <a:rPr sz="1700" spc="-60" dirty="0">
                <a:solidFill>
                  <a:srgbClr val="333333"/>
                </a:solidFill>
                <a:latin typeface="Arial"/>
                <a:cs typeface="Arial"/>
              </a:rPr>
              <a:t>n</a:t>
            </a:r>
            <a:r>
              <a:rPr sz="1700" spc="5" dirty="0">
                <a:solidFill>
                  <a:srgbClr val="333333"/>
                </a:solidFill>
                <a:latin typeface="Arial"/>
                <a:cs typeface="Arial"/>
              </a:rPr>
              <a:t>d</a:t>
            </a:r>
            <a:r>
              <a:rPr sz="1700" spc="-10" dirty="0">
                <a:solidFill>
                  <a:srgbClr val="333333"/>
                </a:solidFill>
                <a:latin typeface="Arial"/>
                <a:cs typeface="Arial"/>
              </a:rPr>
              <a:t> </a:t>
            </a:r>
            <a:r>
              <a:rPr sz="1700" spc="15" dirty="0">
                <a:solidFill>
                  <a:srgbClr val="333333"/>
                </a:solidFill>
                <a:latin typeface="Arial"/>
                <a:cs typeface="Arial"/>
              </a:rPr>
              <a:t>a</a:t>
            </a:r>
            <a:r>
              <a:rPr sz="1700" spc="-35" dirty="0">
                <a:solidFill>
                  <a:srgbClr val="333333"/>
                </a:solidFill>
                <a:latin typeface="Arial"/>
                <a:cs typeface="Arial"/>
              </a:rPr>
              <a:t>t</a:t>
            </a:r>
            <a:r>
              <a:rPr sz="1700" spc="15" dirty="0">
                <a:solidFill>
                  <a:srgbClr val="333333"/>
                </a:solidFill>
                <a:latin typeface="Arial"/>
                <a:cs typeface="Arial"/>
              </a:rPr>
              <a:t>o</a:t>
            </a:r>
            <a:r>
              <a:rPr sz="1700" spc="-80" dirty="0">
                <a:solidFill>
                  <a:srgbClr val="333333"/>
                </a:solidFill>
                <a:latin typeface="Arial"/>
                <a:cs typeface="Arial"/>
              </a:rPr>
              <a:t>m</a:t>
            </a:r>
            <a:r>
              <a:rPr sz="1700" spc="-10" dirty="0">
                <a:solidFill>
                  <a:srgbClr val="333333"/>
                </a:solidFill>
                <a:latin typeface="Arial"/>
                <a:cs typeface="Arial"/>
              </a:rPr>
              <a:t>i</a:t>
            </a:r>
            <a:r>
              <a:rPr sz="1700" spc="5" dirty="0">
                <a:solidFill>
                  <a:srgbClr val="333333"/>
                </a:solidFill>
                <a:latin typeface="Arial"/>
                <a:cs typeface="Arial"/>
              </a:rPr>
              <a:t>c</a:t>
            </a:r>
            <a:r>
              <a:rPr sz="1700" spc="10" dirty="0">
                <a:solidFill>
                  <a:srgbClr val="333333"/>
                </a:solidFill>
                <a:latin typeface="Arial"/>
                <a:cs typeface="Arial"/>
              </a:rPr>
              <a:t> </a:t>
            </a:r>
            <a:r>
              <a:rPr sz="1700" spc="15" dirty="0">
                <a:solidFill>
                  <a:srgbClr val="333333"/>
                </a:solidFill>
                <a:latin typeface="Arial"/>
                <a:cs typeface="Arial"/>
              </a:rPr>
              <a:t>o</a:t>
            </a:r>
            <a:r>
              <a:rPr sz="1700" spc="-60" dirty="0">
                <a:solidFill>
                  <a:srgbClr val="333333"/>
                </a:solidFill>
                <a:latin typeface="Arial"/>
                <a:cs typeface="Arial"/>
              </a:rPr>
              <a:t>p</a:t>
            </a:r>
            <a:r>
              <a:rPr sz="1700" spc="15" dirty="0">
                <a:solidFill>
                  <a:srgbClr val="333333"/>
                </a:solidFill>
                <a:latin typeface="Arial"/>
                <a:cs typeface="Arial"/>
              </a:rPr>
              <a:t>a</a:t>
            </a:r>
            <a:r>
              <a:rPr sz="1700" spc="35" dirty="0">
                <a:solidFill>
                  <a:srgbClr val="333333"/>
                </a:solidFill>
                <a:latin typeface="Arial"/>
                <a:cs typeface="Arial"/>
              </a:rPr>
              <a:t>c</a:t>
            </a:r>
            <a:r>
              <a:rPr sz="1700" spc="-10" dirty="0">
                <a:solidFill>
                  <a:srgbClr val="333333"/>
                </a:solidFill>
                <a:latin typeface="Arial"/>
                <a:cs typeface="Arial"/>
              </a:rPr>
              <a:t>i</a:t>
            </a:r>
            <a:r>
              <a:rPr sz="1700" spc="-35" dirty="0">
                <a:solidFill>
                  <a:srgbClr val="333333"/>
                </a:solidFill>
                <a:latin typeface="Arial"/>
                <a:cs typeface="Arial"/>
              </a:rPr>
              <a:t>t</a:t>
            </a:r>
            <a:r>
              <a:rPr sz="1700" spc="-10" dirty="0">
                <a:solidFill>
                  <a:srgbClr val="333333"/>
                </a:solidFill>
                <a:latin typeface="Arial"/>
                <a:cs typeface="Arial"/>
              </a:rPr>
              <a:t>i</a:t>
            </a:r>
            <a:r>
              <a:rPr sz="1700" spc="15" dirty="0">
                <a:solidFill>
                  <a:srgbClr val="333333"/>
                </a:solidFill>
                <a:latin typeface="Arial"/>
                <a:cs typeface="Arial"/>
              </a:rPr>
              <a:t>e</a:t>
            </a:r>
            <a:r>
              <a:rPr sz="1700" spc="5" dirty="0">
                <a:solidFill>
                  <a:srgbClr val="333333"/>
                </a:solidFill>
                <a:latin typeface="Arial"/>
                <a:cs typeface="Arial"/>
              </a:rPr>
              <a:t>s</a:t>
            </a:r>
            <a:r>
              <a:rPr sz="1700" spc="-65" dirty="0">
                <a:solidFill>
                  <a:srgbClr val="333333"/>
                </a:solidFill>
                <a:latin typeface="Arial"/>
                <a:cs typeface="Arial"/>
              </a:rPr>
              <a:t> </a:t>
            </a:r>
            <a:r>
              <a:rPr sz="1700" spc="85" dirty="0">
                <a:solidFill>
                  <a:srgbClr val="333333"/>
                </a:solidFill>
                <a:latin typeface="Arial"/>
                <a:cs typeface="Arial"/>
              </a:rPr>
              <a:t>(</a:t>
            </a:r>
            <a:r>
              <a:rPr sz="1700" b="1" spc="35" dirty="0">
                <a:solidFill>
                  <a:srgbClr val="333333"/>
                </a:solidFill>
                <a:latin typeface="Arial"/>
                <a:cs typeface="Arial"/>
              </a:rPr>
              <a:t>A</a:t>
            </a:r>
            <a:r>
              <a:rPr sz="1700" b="1" spc="-20" dirty="0">
                <a:solidFill>
                  <a:srgbClr val="333333"/>
                </a:solidFill>
                <a:latin typeface="Arial"/>
                <a:cs typeface="Arial"/>
              </a:rPr>
              <a:t>P</a:t>
            </a:r>
            <a:r>
              <a:rPr sz="1700" b="1" spc="-170" dirty="0">
                <a:solidFill>
                  <a:srgbClr val="333333"/>
                </a:solidFill>
                <a:latin typeface="Arial"/>
                <a:cs typeface="Arial"/>
              </a:rPr>
              <a:t>P</a:t>
            </a:r>
            <a:r>
              <a:rPr sz="1700" b="1" spc="40" dirty="0">
                <a:solidFill>
                  <a:srgbClr val="333333"/>
                </a:solidFill>
                <a:latin typeface="Arial"/>
                <a:cs typeface="Arial"/>
              </a:rPr>
              <a:t>A</a:t>
            </a:r>
            <a:r>
              <a:rPr sz="1700" spc="5" dirty="0" smtClean="0">
                <a:solidFill>
                  <a:srgbClr val="333333"/>
                </a:solidFill>
                <a:latin typeface="Arial"/>
                <a:cs typeface="Arial"/>
              </a:rPr>
              <a:t>)</a:t>
            </a:r>
            <a:endParaRPr lang="de-DE" sz="1700" spc="5" dirty="0" smtClean="0">
              <a:solidFill>
                <a:srgbClr val="333333"/>
              </a:solidFill>
              <a:latin typeface="Arial"/>
              <a:cs typeface="Arial"/>
            </a:endParaRPr>
          </a:p>
          <a:p>
            <a:pPr marL="12700" eaLnBrk="1" fontAlgn="auto" hangingPunct="1">
              <a:lnSpc>
                <a:spcPts val="2014"/>
              </a:lnSpc>
              <a:spcBef>
                <a:spcPts val="0"/>
              </a:spcBef>
              <a:spcAft>
                <a:spcPts val="0"/>
              </a:spcAft>
              <a:buClr>
                <a:srgbClr val="FCBA62"/>
              </a:buClr>
              <a:tabLst>
                <a:tab pos="356235" algn="l"/>
              </a:tabLst>
              <a:defRPr/>
            </a:pPr>
            <a:endParaRPr sz="1700" dirty="0">
              <a:solidFill>
                <a:prstClr val="black"/>
              </a:solidFill>
              <a:latin typeface="Arial"/>
              <a:cs typeface="Arial"/>
            </a:endParaRPr>
          </a:p>
        </p:txBody>
      </p:sp>
      <p:pic>
        <p:nvPicPr>
          <p:cNvPr id="130058" name="Picture 2" descr="C:\Users\gross\AppData\Local\Microsoft\Windows\Temporary Internet Files\Content.Outlook\HKTKM784\NeutronStarCollision_S.JPG">
            <a:extLst>
              <a:ext uri="{FF2B5EF4-FFF2-40B4-BE49-F238E27FC236}">
                <a16:creationId xmlns:a16="http://schemas.microsoft.com/office/drawing/2014/main" id="{FDC7ED17-8D76-474B-89DE-15C63C980C3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r="-17826"/>
          <a:stretch>
            <a:fillRect/>
          </a:stretch>
        </p:blipFill>
        <p:spPr bwMode="auto">
          <a:xfrm>
            <a:off x="468313" y="1938338"/>
            <a:ext cx="4492625"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9" name="Textfeld 24">
            <a:extLst>
              <a:ext uri="{FF2B5EF4-FFF2-40B4-BE49-F238E27FC236}">
                <a16:creationId xmlns:a16="http://schemas.microsoft.com/office/drawing/2014/main" id="{5FD5EFF7-6E9E-5B47-AACB-939ECA601DC4}"/>
              </a:ext>
            </a:extLst>
          </p:cNvPr>
          <p:cNvSpPr txBox="1">
            <a:spLocks noChangeArrowheads="1"/>
          </p:cNvSpPr>
          <p:nvPr/>
        </p:nvSpPr>
        <p:spPr bwMode="auto">
          <a:xfrm>
            <a:off x="1476375" y="1866900"/>
            <a:ext cx="302418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DBB63"/>
              </a:buClr>
              <a:buFont typeface="Wingdings" pitchFamily="2" charset="2"/>
              <a:buChar char="§"/>
              <a:defRPr sz="2400">
                <a:solidFill>
                  <a:srgbClr val="333333"/>
                </a:solidFill>
                <a:latin typeface="Calibri" panose="020F0502020204030204" pitchFamily="34" charset="0"/>
                <a:cs typeface="Calibri" panose="020F0502020204030204" pitchFamily="34" charset="0"/>
              </a:defRPr>
            </a:lvl1pPr>
            <a:lvl2pPr marL="742950" indent="-285750">
              <a:spcBef>
                <a:spcPct val="20000"/>
              </a:spcBef>
              <a:buClr>
                <a:srgbClr val="FDBB63"/>
              </a:buClr>
              <a:buFont typeface="Wingdings" pitchFamily="2" charset="2"/>
              <a:buChar char="§"/>
              <a:defRPr sz="2000">
                <a:solidFill>
                  <a:srgbClr val="333333"/>
                </a:solidFill>
                <a:latin typeface="Calibri" panose="020F0502020204030204" pitchFamily="34" charset="0"/>
                <a:cs typeface="Calibri" panose="020F0502020204030204" pitchFamily="34" charset="0"/>
              </a:defRPr>
            </a:lvl2pPr>
            <a:lvl3pPr marL="1143000" indent="-228600">
              <a:spcBef>
                <a:spcPct val="20000"/>
              </a:spcBef>
              <a:buClr>
                <a:srgbClr val="FDBB63"/>
              </a:buClr>
              <a:buFont typeface="Wingdings" pitchFamily="2" charset="2"/>
              <a:buChar char="§"/>
              <a:defRPr>
                <a:solidFill>
                  <a:srgbClr val="333333"/>
                </a:solidFill>
                <a:latin typeface="Calibri" panose="020F0502020204030204" pitchFamily="34" charset="0"/>
                <a:cs typeface="Calibri" panose="020F0502020204030204" pitchFamily="34" charset="0"/>
              </a:defRPr>
            </a:lvl3pPr>
            <a:lvl4pPr marL="1600200" indent="-228600">
              <a:spcBef>
                <a:spcPct val="20000"/>
              </a:spcBef>
              <a:buClr>
                <a:srgbClr val="FDBB63"/>
              </a:buClr>
              <a:buFont typeface="Wingdings" pitchFamily="2" charset="2"/>
              <a:buChar char="§"/>
              <a:defRPr sz="1600">
                <a:solidFill>
                  <a:srgbClr val="333333"/>
                </a:solidFill>
                <a:latin typeface="Calibri" panose="020F0502020204030204" pitchFamily="34" charset="0"/>
                <a:cs typeface="Calibri" panose="020F0502020204030204" pitchFamily="34" charset="0"/>
              </a:defRPr>
            </a:lvl4pPr>
            <a:lvl5pPr marL="2057400" indent="-228600">
              <a:spcBef>
                <a:spcPct val="20000"/>
              </a:spcBef>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9pPr>
          </a:lstStyle>
          <a:p>
            <a:pPr eaLnBrk="1" hangingPunct="1">
              <a:spcBef>
                <a:spcPct val="0"/>
              </a:spcBef>
              <a:buClrTx/>
              <a:buFontTx/>
              <a:buNone/>
            </a:pPr>
            <a:r>
              <a:rPr lang="de-DE" altLang="de-DE" sz="1000">
                <a:solidFill>
                  <a:srgbClr val="FFFFFF"/>
                </a:solidFill>
                <a:latin typeface="Arial" panose="020B0604020202020204" pitchFamily="34" charset="0"/>
                <a:cs typeface="Arial" panose="020B0604020202020204" pitchFamily="34" charset="0"/>
              </a:rPr>
              <a:t>Copyright: Dana Berry, SkyWorks Digital, Inc</a:t>
            </a:r>
            <a:endParaRPr lang="en-US" altLang="de-DE" sz="1000">
              <a:solidFill>
                <a:srgbClr val="FFFFFF"/>
              </a:solidFill>
              <a:latin typeface="Arial" panose="020B0604020202020204" pitchFamily="34" charset="0"/>
              <a:cs typeface="Arial" panose="020B0604020202020204" pitchFamily="34" charset="0"/>
            </a:endParaRPr>
          </a:p>
          <a:p>
            <a:pPr eaLnBrk="1" hangingPunct="1">
              <a:spcBef>
                <a:spcPct val="0"/>
              </a:spcBef>
              <a:buClrTx/>
              <a:buFontTx/>
              <a:buNone/>
            </a:pPr>
            <a:endParaRPr lang="en-US" altLang="de-DE" sz="1800">
              <a:solidFill>
                <a:srgbClr val="000000"/>
              </a:solidFill>
              <a:latin typeface="Arial" panose="020B0604020202020204" pitchFamily="34" charset="0"/>
              <a:cs typeface="Arial" panose="020B0604020202020204" pitchFamily="34" charset="0"/>
            </a:endParaRPr>
          </a:p>
        </p:txBody>
      </p:sp>
      <p:sp>
        <p:nvSpPr>
          <p:cNvPr id="130060" name="Textfeld 25">
            <a:extLst>
              <a:ext uri="{FF2B5EF4-FFF2-40B4-BE49-F238E27FC236}">
                <a16:creationId xmlns:a16="http://schemas.microsoft.com/office/drawing/2014/main" id="{964B2F6E-C275-EA4B-B81D-A84DE87023FC}"/>
              </a:ext>
            </a:extLst>
          </p:cNvPr>
          <p:cNvSpPr txBox="1">
            <a:spLocks noChangeArrowheads="1"/>
          </p:cNvSpPr>
          <p:nvPr/>
        </p:nvSpPr>
        <p:spPr bwMode="auto">
          <a:xfrm>
            <a:off x="4284663" y="1363663"/>
            <a:ext cx="43195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DBB63"/>
              </a:buClr>
              <a:buFont typeface="Wingdings" pitchFamily="2" charset="2"/>
              <a:buChar char="§"/>
              <a:defRPr sz="2400">
                <a:solidFill>
                  <a:srgbClr val="333333"/>
                </a:solidFill>
                <a:latin typeface="Calibri" panose="020F0502020204030204" pitchFamily="34" charset="0"/>
                <a:cs typeface="Calibri" panose="020F0502020204030204" pitchFamily="34" charset="0"/>
              </a:defRPr>
            </a:lvl1pPr>
            <a:lvl2pPr marL="742950" indent="-285750">
              <a:spcBef>
                <a:spcPct val="20000"/>
              </a:spcBef>
              <a:buClr>
                <a:srgbClr val="FDBB63"/>
              </a:buClr>
              <a:buFont typeface="Wingdings" pitchFamily="2" charset="2"/>
              <a:buChar char="§"/>
              <a:defRPr sz="2000">
                <a:solidFill>
                  <a:srgbClr val="333333"/>
                </a:solidFill>
                <a:latin typeface="Calibri" panose="020F0502020204030204" pitchFamily="34" charset="0"/>
                <a:cs typeface="Calibri" panose="020F0502020204030204" pitchFamily="34" charset="0"/>
              </a:defRPr>
            </a:lvl2pPr>
            <a:lvl3pPr marL="1143000" indent="-228600">
              <a:spcBef>
                <a:spcPct val="20000"/>
              </a:spcBef>
              <a:buClr>
                <a:srgbClr val="FDBB63"/>
              </a:buClr>
              <a:buFont typeface="Wingdings" pitchFamily="2" charset="2"/>
              <a:buChar char="§"/>
              <a:defRPr>
                <a:solidFill>
                  <a:srgbClr val="333333"/>
                </a:solidFill>
                <a:latin typeface="Calibri" panose="020F0502020204030204" pitchFamily="34" charset="0"/>
                <a:cs typeface="Calibri" panose="020F0502020204030204" pitchFamily="34" charset="0"/>
              </a:defRPr>
            </a:lvl3pPr>
            <a:lvl4pPr marL="1600200" indent="-228600">
              <a:spcBef>
                <a:spcPct val="20000"/>
              </a:spcBef>
              <a:buClr>
                <a:srgbClr val="FDBB63"/>
              </a:buClr>
              <a:buFont typeface="Wingdings" pitchFamily="2" charset="2"/>
              <a:buChar char="§"/>
              <a:defRPr sz="1600">
                <a:solidFill>
                  <a:srgbClr val="333333"/>
                </a:solidFill>
                <a:latin typeface="Calibri" panose="020F0502020204030204" pitchFamily="34" charset="0"/>
                <a:cs typeface="Calibri" panose="020F0502020204030204" pitchFamily="34" charset="0"/>
              </a:defRPr>
            </a:lvl4pPr>
            <a:lvl5pPr marL="2057400" indent="-228600">
              <a:spcBef>
                <a:spcPct val="20000"/>
              </a:spcBef>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9pPr>
          </a:lstStyle>
          <a:p>
            <a:pPr algn="ctr" eaLnBrk="1" hangingPunct="1">
              <a:spcBef>
                <a:spcPct val="0"/>
              </a:spcBef>
              <a:buClrTx/>
              <a:buFontTx/>
              <a:buNone/>
            </a:pPr>
            <a:r>
              <a:rPr lang="en-US" altLang="de-DE" sz="2000" b="1">
                <a:solidFill>
                  <a:srgbClr val="000000"/>
                </a:solidFill>
                <a:latin typeface="Arial" panose="020B0604020202020204" pitchFamily="34" charset="0"/>
                <a:cs typeface="Arial" panose="020B0604020202020204" pitchFamily="34" charset="0"/>
              </a:rPr>
              <a:t>FAIR Research Pillars</a:t>
            </a:r>
          </a:p>
        </p:txBody>
      </p:sp>
      <p:sp>
        <p:nvSpPr>
          <p:cNvPr id="130061" name="Textfeld 3">
            <a:extLst>
              <a:ext uri="{FF2B5EF4-FFF2-40B4-BE49-F238E27FC236}">
                <a16:creationId xmlns:a16="http://schemas.microsoft.com/office/drawing/2014/main" id="{D04D9610-0DBF-9847-B944-9F88C4909765}"/>
              </a:ext>
            </a:extLst>
          </p:cNvPr>
          <p:cNvSpPr txBox="1">
            <a:spLocks noChangeArrowheads="1"/>
          </p:cNvSpPr>
          <p:nvPr/>
        </p:nvSpPr>
        <p:spPr bwMode="auto">
          <a:xfrm>
            <a:off x="179388" y="5754688"/>
            <a:ext cx="8713787"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DBB63"/>
              </a:buClr>
              <a:buFont typeface="Wingdings" pitchFamily="2" charset="2"/>
              <a:buChar char="§"/>
              <a:defRPr sz="2400">
                <a:solidFill>
                  <a:srgbClr val="333333"/>
                </a:solidFill>
                <a:latin typeface="Calibri" panose="020F0502020204030204" pitchFamily="34" charset="0"/>
                <a:cs typeface="Calibri" panose="020F0502020204030204" pitchFamily="34" charset="0"/>
              </a:defRPr>
            </a:lvl1pPr>
            <a:lvl2pPr marL="742950" indent="-285750">
              <a:spcBef>
                <a:spcPct val="20000"/>
              </a:spcBef>
              <a:buClr>
                <a:srgbClr val="FDBB63"/>
              </a:buClr>
              <a:buFont typeface="Wingdings" pitchFamily="2" charset="2"/>
              <a:buChar char="§"/>
              <a:defRPr sz="2000">
                <a:solidFill>
                  <a:srgbClr val="333333"/>
                </a:solidFill>
                <a:latin typeface="Calibri" panose="020F0502020204030204" pitchFamily="34" charset="0"/>
                <a:cs typeface="Calibri" panose="020F0502020204030204" pitchFamily="34" charset="0"/>
              </a:defRPr>
            </a:lvl2pPr>
            <a:lvl3pPr marL="1143000" indent="-228600">
              <a:spcBef>
                <a:spcPct val="20000"/>
              </a:spcBef>
              <a:buClr>
                <a:srgbClr val="FDBB63"/>
              </a:buClr>
              <a:buFont typeface="Wingdings" pitchFamily="2" charset="2"/>
              <a:buChar char="§"/>
              <a:defRPr>
                <a:solidFill>
                  <a:srgbClr val="333333"/>
                </a:solidFill>
                <a:latin typeface="Calibri" panose="020F0502020204030204" pitchFamily="34" charset="0"/>
                <a:cs typeface="Calibri" panose="020F0502020204030204" pitchFamily="34" charset="0"/>
              </a:defRPr>
            </a:lvl3pPr>
            <a:lvl4pPr marL="1600200" indent="-228600">
              <a:spcBef>
                <a:spcPct val="20000"/>
              </a:spcBef>
              <a:buClr>
                <a:srgbClr val="FDBB63"/>
              </a:buClr>
              <a:buFont typeface="Wingdings" pitchFamily="2" charset="2"/>
              <a:buChar char="§"/>
              <a:defRPr sz="1600">
                <a:solidFill>
                  <a:srgbClr val="333333"/>
                </a:solidFill>
                <a:latin typeface="Calibri" panose="020F0502020204030204" pitchFamily="34" charset="0"/>
                <a:cs typeface="Calibri" panose="020F0502020204030204" pitchFamily="34" charset="0"/>
              </a:defRPr>
            </a:lvl4pPr>
            <a:lvl5pPr marL="2057400" indent="-228600">
              <a:spcBef>
                <a:spcPct val="20000"/>
              </a:spcBef>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9pPr>
          </a:lstStyle>
          <a:p>
            <a:pPr algn="ctr" eaLnBrk="1" hangingPunct="1">
              <a:spcBef>
                <a:spcPct val="0"/>
              </a:spcBef>
              <a:buClrTx/>
              <a:buFontTx/>
              <a:buNone/>
            </a:pPr>
            <a:r>
              <a:rPr lang="en-US" altLang="de-DE" sz="1800" b="1">
                <a:solidFill>
                  <a:srgbClr val="1F497D"/>
                </a:solidFill>
                <a:latin typeface="Arial" panose="020B0604020202020204" pitchFamily="34" charset="0"/>
                <a:cs typeface="Arial" panose="020B0604020202020204" pitchFamily="34" charset="0"/>
              </a:rPr>
              <a:t>FAIR offers unique opportunities for studying these fundamental questions!</a:t>
            </a:r>
          </a:p>
        </p:txBody>
      </p:sp>
      <p:sp>
        <p:nvSpPr>
          <p:cNvPr id="130062" name="Foliennummernplatzhalter 1">
            <a:extLst>
              <a:ext uri="{FF2B5EF4-FFF2-40B4-BE49-F238E27FC236}">
                <a16:creationId xmlns:a16="http://schemas.microsoft.com/office/drawing/2014/main" id="{09E8B20B-27BF-454E-9ABF-3E2FA403EAD8}"/>
              </a:ext>
            </a:extLst>
          </p:cNvPr>
          <p:cNvSpPr txBox="1">
            <a:spLocks/>
          </p:cNvSpPr>
          <p:nvPr/>
        </p:nvSpPr>
        <p:spPr bwMode="auto">
          <a:xfrm>
            <a:off x="8534400" y="6602413"/>
            <a:ext cx="15875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DBB63"/>
              </a:buClr>
              <a:buFont typeface="Wingdings" pitchFamily="2" charset="2"/>
              <a:buChar char="§"/>
              <a:defRPr sz="2400">
                <a:solidFill>
                  <a:srgbClr val="333333"/>
                </a:solidFill>
                <a:latin typeface="Calibri" panose="020F0502020204030204" pitchFamily="34" charset="0"/>
                <a:cs typeface="Calibri" panose="020F0502020204030204" pitchFamily="34" charset="0"/>
              </a:defRPr>
            </a:lvl1pPr>
            <a:lvl2pPr marL="742950" indent="-285750">
              <a:spcBef>
                <a:spcPct val="20000"/>
              </a:spcBef>
              <a:buClr>
                <a:srgbClr val="FDBB63"/>
              </a:buClr>
              <a:buFont typeface="Wingdings" pitchFamily="2" charset="2"/>
              <a:buChar char="§"/>
              <a:defRPr sz="2000">
                <a:solidFill>
                  <a:srgbClr val="333333"/>
                </a:solidFill>
                <a:latin typeface="Calibri" panose="020F0502020204030204" pitchFamily="34" charset="0"/>
                <a:cs typeface="Calibri" panose="020F0502020204030204" pitchFamily="34" charset="0"/>
              </a:defRPr>
            </a:lvl2pPr>
            <a:lvl3pPr marL="1143000" indent="-228600">
              <a:spcBef>
                <a:spcPct val="20000"/>
              </a:spcBef>
              <a:buClr>
                <a:srgbClr val="FDBB63"/>
              </a:buClr>
              <a:buFont typeface="Wingdings" pitchFamily="2" charset="2"/>
              <a:buChar char="§"/>
              <a:defRPr>
                <a:solidFill>
                  <a:srgbClr val="333333"/>
                </a:solidFill>
                <a:latin typeface="Calibri" panose="020F0502020204030204" pitchFamily="34" charset="0"/>
                <a:cs typeface="Calibri" panose="020F0502020204030204" pitchFamily="34" charset="0"/>
              </a:defRPr>
            </a:lvl3pPr>
            <a:lvl4pPr marL="1600200" indent="-228600">
              <a:spcBef>
                <a:spcPct val="20000"/>
              </a:spcBef>
              <a:buClr>
                <a:srgbClr val="FDBB63"/>
              </a:buClr>
              <a:buFont typeface="Wingdings" pitchFamily="2" charset="2"/>
              <a:buChar char="§"/>
              <a:defRPr sz="1600">
                <a:solidFill>
                  <a:srgbClr val="333333"/>
                </a:solidFill>
                <a:latin typeface="Calibri" panose="020F0502020204030204" pitchFamily="34" charset="0"/>
                <a:cs typeface="Calibri" panose="020F0502020204030204" pitchFamily="34" charset="0"/>
              </a:defRPr>
            </a:lvl4pPr>
            <a:lvl5pPr marL="2057400" indent="-228600">
              <a:spcBef>
                <a:spcPct val="20000"/>
              </a:spcBef>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9pPr>
          </a:lstStyle>
          <a:p>
            <a:pPr eaLnBrk="1" hangingPunct="1">
              <a:spcBef>
                <a:spcPct val="0"/>
              </a:spcBef>
              <a:buClrTx/>
              <a:buFontTx/>
              <a:buNone/>
            </a:pPr>
            <a:fld id="{3AEA85CD-5173-254C-9885-789FC7B615DD}" type="slidenum">
              <a:rPr lang="de-DE" altLang="de-DE" sz="1000">
                <a:solidFill>
                  <a:srgbClr val="000000"/>
                </a:solidFill>
                <a:latin typeface="Arial" panose="020B0604020202020204" pitchFamily="34" charset="0"/>
              </a:rPr>
              <a:pPr eaLnBrk="1" hangingPunct="1">
                <a:spcBef>
                  <a:spcPct val="0"/>
                </a:spcBef>
                <a:buClrTx/>
                <a:buFontTx/>
                <a:buNone/>
              </a:pPr>
              <a:t>2</a:t>
            </a:fld>
            <a:endParaRPr lang="de-DE" altLang="de-DE" sz="1000">
              <a:solidFill>
                <a:srgbClr val="000000"/>
              </a:solidFill>
              <a:latin typeface="Arial" panose="020B0604020202020204" pitchFamily="34" charset="0"/>
            </a:endParaRPr>
          </a:p>
        </p:txBody>
      </p:sp>
      <p:sp>
        <p:nvSpPr>
          <p:cNvPr id="130063" name="Titel 1">
            <a:extLst>
              <a:ext uri="{FF2B5EF4-FFF2-40B4-BE49-F238E27FC236}">
                <a16:creationId xmlns:a16="http://schemas.microsoft.com/office/drawing/2014/main" id="{B6F0C075-2907-C84E-9FEA-A24F79C19C4A}"/>
              </a:ext>
            </a:extLst>
          </p:cNvPr>
          <p:cNvSpPr txBox="1">
            <a:spLocks/>
          </p:cNvSpPr>
          <p:nvPr/>
        </p:nvSpPr>
        <p:spPr bwMode="auto">
          <a:xfrm>
            <a:off x="221933" y="195218"/>
            <a:ext cx="69421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rgbClr val="FDBB63"/>
              </a:buClr>
              <a:buFont typeface="Wingdings" pitchFamily="2" charset="2"/>
              <a:buChar char="§"/>
              <a:defRPr sz="2400">
                <a:solidFill>
                  <a:srgbClr val="333333"/>
                </a:solidFill>
                <a:latin typeface="Calibri" panose="020F0502020204030204" pitchFamily="34" charset="0"/>
                <a:cs typeface="Calibri" panose="020F0502020204030204" pitchFamily="34" charset="0"/>
              </a:defRPr>
            </a:lvl1pPr>
            <a:lvl2pPr marL="742950" indent="-285750">
              <a:spcBef>
                <a:spcPct val="20000"/>
              </a:spcBef>
              <a:buClr>
                <a:srgbClr val="FDBB63"/>
              </a:buClr>
              <a:buFont typeface="Wingdings" pitchFamily="2" charset="2"/>
              <a:buChar char="§"/>
              <a:defRPr sz="2000">
                <a:solidFill>
                  <a:srgbClr val="333333"/>
                </a:solidFill>
                <a:latin typeface="Calibri" panose="020F0502020204030204" pitchFamily="34" charset="0"/>
                <a:cs typeface="Calibri" panose="020F0502020204030204" pitchFamily="34" charset="0"/>
              </a:defRPr>
            </a:lvl2pPr>
            <a:lvl3pPr marL="1143000" indent="-228600">
              <a:spcBef>
                <a:spcPct val="20000"/>
              </a:spcBef>
              <a:buClr>
                <a:srgbClr val="FDBB63"/>
              </a:buClr>
              <a:buFont typeface="Wingdings" pitchFamily="2" charset="2"/>
              <a:buChar char="§"/>
              <a:defRPr>
                <a:solidFill>
                  <a:srgbClr val="333333"/>
                </a:solidFill>
                <a:latin typeface="Calibri" panose="020F0502020204030204" pitchFamily="34" charset="0"/>
                <a:cs typeface="Calibri" panose="020F0502020204030204" pitchFamily="34" charset="0"/>
              </a:defRPr>
            </a:lvl3pPr>
            <a:lvl4pPr marL="1600200" indent="-228600">
              <a:spcBef>
                <a:spcPct val="20000"/>
              </a:spcBef>
              <a:buClr>
                <a:srgbClr val="FDBB63"/>
              </a:buClr>
              <a:buFont typeface="Wingdings" pitchFamily="2" charset="2"/>
              <a:buChar char="§"/>
              <a:defRPr sz="1600">
                <a:solidFill>
                  <a:srgbClr val="333333"/>
                </a:solidFill>
                <a:latin typeface="Calibri" panose="020F0502020204030204" pitchFamily="34" charset="0"/>
                <a:cs typeface="Calibri" panose="020F0502020204030204" pitchFamily="34" charset="0"/>
              </a:defRPr>
            </a:lvl4pPr>
            <a:lvl5pPr marL="2057400" indent="-228600">
              <a:spcBef>
                <a:spcPct val="20000"/>
              </a:spcBef>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Calibri" panose="020F0502020204030204" pitchFamily="34" charset="0"/>
                <a:cs typeface="Calibri" panose="020F0502020204030204" pitchFamily="34" charset="0"/>
              </a:defRPr>
            </a:lvl9pPr>
          </a:lstStyle>
          <a:p>
            <a:pPr eaLnBrk="1" hangingPunct="1">
              <a:spcBef>
                <a:spcPct val="0"/>
              </a:spcBef>
              <a:buClrTx/>
              <a:buFontTx/>
              <a:buNone/>
            </a:pPr>
            <a:r>
              <a:rPr lang="en-US" altLang="en-US" b="1" dirty="0">
                <a:solidFill>
                  <a:srgbClr val="000000"/>
                </a:solidFill>
                <a:latin typeface="Arial" panose="020B0604020202020204" pitchFamily="34" charset="0"/>
                <a:cs typeface="Arial" panose="020B0604020202020204" pitchFamily="34" charset="0"/>
              </a:rPr>
              <a:t>Interdisciplinary Research Approach:</a:t>
            </a:r>
            <a:r>
              <a:rPr lang="en-US" altLang="en-US" sz="2800" b="1" dirty="0">
                <a:solidFill>
                  <a:srgbClr val="000000"/>
                </a:solidFill>
                <a:latin typeface="Arial" panose="020B0604020202020204" pitchFamily="34" charset="0"/>
                <a:cs typeface="Arial" panose="020B0604020202020204" pitchFamily="34" charset="0"/>
              </a:rPr>
              <a:t/>
            </a:r>
            <a:br>
              <a:rPr lang="en-US" altLang="en-US" sz="2800" b="1" dirty="0">
                <a:solidFill>
                  <a:srgbClr val="000000"/>
                </a:solidFill>
                <a:latin typeface="Arial" panose="020B0604020202020204" pitchFamily="34" charset="0"/>
                <a:cs typeface="Arial" panose="020B0604020202020204" pitchFamily="34" charset="0"/>
              </a:rPr>
            </a:br>
            <a:r>
              <a:rPr lang="en-US" altLang="en-US" sz="2200" b="1" dirty="0">
                <a:solidFill>
                  <a:srgbClr val="000000"/>
                </a:solidFill>
                <a:latin typeface="Arial" panose="020B0604020202020204" pitchFamily="34" charset="0"/>
                <a:cs typeface="Arial" panose="020B0604020202020204" pitchFamily="34" charset="0"/>
              </a:rPr>
              <a:t>Neutron Star Mergers and FAIR science …</a:t>
            </a:r>
          </a:p>
        </p:txBody>
      </p:sp>
      <p:sp>
        <p:nvSpPr>
          <p:cNvPr id="2" name="Slide Number Placeholder 1">
            <a:extLst>
              <a:ext uri="{FF2B5EF4-FFF2-40B4-BE49-F238E27FC236}">
                <a16:creationId xmlns:a16="http://schemas.microsoft.com/office/drawing/2014/main" id="{EF7489DD-FC23-084E-A8F5-8B8BF1E62CB1}"/>
              </a:ext>
            </a:extLst>
          </p:cNvPr>
          <p:cNvSpPr>
            <a:spLocks noGrp="1"/>
          </p:cNvSpPr>
          <p:nvPr>
            <p:ph type="sldNum" sz="quarter" idx="4294967295"/>
          </p:nvPr>
        </p:nvSpPr>
        <p:spPr/>
        <p:txBody>
          <a:bodyPr/>
          <a:lstStyle/>
          <a:p>
            <a:fld id="{125CBDDA-5CCF-8748-8988-9DC6C8981774}" type="slidenum">
              <a:rPr lang="de-DE" smtClean="0"/>
              <a:pPr/>
              <a:t>2</a:t>
            </a:fld>
            <a:endParaRPr lang="de-DE"/>
          </a:p>
        </p:txBody>
      </p:sp>
    </p:spTree>
    <p:extLst>
      <p:ext uri="{BB962C8B-B14F-4D97-AF65-F5344CB8AC3E}">
        <p14:creationId xmlns:p14="http://schemas.microsoft.com/office/powerpoint/2010/main" val="2055117079"/>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1904" y="1628800"/>
            <a:ext cx="9144000" cy="4883039"/>
          </a:xfrm>
          <a:prstGeom prst="rect">
            <a:avLst/>
          </a:prstGeom>
        </p:spPr>
      </p:pic>
      <p:sp>
        <p:nvSpPr>
          <p:cNvPr id="11" name="Rectangle 10"/>
          <p:cNvSpPr/>
          <p:nvPr/>
        </p:nvSpPr>
        <p:spPr bwMode="auto">
          <a:xfrm>
            <a:off x="4427986" y="2482415"/>
            <a:ext cx="1158739" cy="65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endParaRPr lang="en-GB">
              <a:latin typeface="Arial" charset="0"/>
            </a:endParaRPr>
          </a:p>
        </p:txBody>
      </p:sp>
      <p:sp>
        <p:nvSpPr>
          <p:cNvPr id="15" name="TextBox 14"/>
          <p:cNvSpPr txBox="1"/>
          <p:nvPr/>
        </p:nvSpPr>
        <p:spPr>
          <a:xfrm>
            <a:off x="2790552" y="1475238"/>
            <a:ext cx="862736" cy="523220"/>
          </a:xfrm>
          <a:prstGeom prst="rect">
            <a:avLst/>
          </a:prstGeom>
          <a:solidFill>
            <a:srgbClr val="CCFFCC"/>
          </a:solidFill>
        </p:spPr>
        <p:txBody>
          <a:bodyPr wrap="none" rtlCol="0" anchor="ctr" anchorCtr="1">
            <a:spAutoFit/>
          </a:bodyPr>
          <a:lstStyle/>
          <a:p>
            <a:r>
              <a:rPr lang="en-GB"/>
              <a:t>LEB</a:t>
            </a:r>
          </a:p>
        </p:txBody>
      </p:sp>
      <p:sp>
        <p:nvSpPr>
          <p:cNvPr id="16" name="TextBox 15"/>
          <p:cNvSpPr txBox="1"/>
          <p:nvPr/>
        </p:nvSpPr>
        <p:spPr>
          <a:xfrm>
            <a:off x="4464072" y="2761764"/>
            <a:ext cx="828008" cy="523220"/>
          </a:xfrm>
          <a:prstGeom prst="rect">
            <a:avLst/>
          </a:prstGeom>
          <a:solidFill>
            <a:schemeClr val="bg1"/>
          </a:solidFill>
        </p:spPr>
        <p:txBody>
          <a:bodyPr wrap="square" rtlCol="0" anchor="ctr" anchorCtr="1">
            <a:spAutoFit/>
          </a:bodyPr>
          <a:lstStyle/>
          <a:p>
            <a:endParaRPr lang="en-GB"/>
          </a:p>
        </p:txBody>
      </p:sp>
      <p:pic>
        <p:nvPicPr>
          <p:cNvPr id="26"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48000" y="1152000"/>
            <a:ext cx="3688296" cy="3348000"/>
          </a:xfrm>
          <a:prstGeom prst="rect">
            <a:avLst/>
          </a:prstGeom>
          <a:ln>
            <a:noFill/>
          </a:ln>
        </p:spPr>
      </p:pic>
      <p:sp>
        <p:nvSpPr>
          <p:cNvPr id="27" name="Abgerundetes Rechteck 8"/>
          <p:cNvSpPr/>
          <p:nvPr/>
        </p:nvSpPr>
        <p:spPr>
          <a:xfrm rot="5400000">
            <a:off x="6889981" y="2623188"/>
            <a:ext cx="504056" cy="1827651"/>
          </a:xfrm>
          <a:prstGeom prst="roundRect">
            <a:avLst/>
          </a:prstGeom>
          <a:solidFill>
            <a:schemeClr val="bg1">
              <a:lumMod val="8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9"/>
          <p:cNvSpPr txBox="1"/>
          <p:nvPr/>
        </p:nvSpPr>
        <p:spPr>
          <a:xfrm>
            <a:off x="8100394" y="3265820"/>
            <a:ext cx="684033" cy="523220"/>
          </a:xfrm>
          <a:prstGeom prst="rect">
            <a:avLst/>
          </a:prstGeom>
          <a:noFill/>
        </p:spPr>
        <p:txBody>
          <a:bodyPr wrap="none" rtlCol="0">
            <a:spAutoFit/>
          </a:bodyPr>
          <a:lstStyle/>
          <a:p>
            <a:r>
              <a:rPr lang="de-DE" sz="1400"/>
              <a:t>Mats </a:t>
            </a:r>
          </a:p>
          <a:p>
            <a:r>
              <a:rPr lang="de-DE" sz="1400" dirty="0"/>
              <a:t>DAY-1</a:t>
            </a:r>
          </a:p>
        </p:txBody>
      </p:sp>
      <p:sp>
        <p:nvSpPr>
          <p:cNvPr id="3" name="Slide Number Placeholder 2"/>
          <p:cNvSpPr>
            <a:spLocks noGrp="1"/>
          </p:cNvSpPr>
          <p:nvPr>
            <p:ph type="sldNum" sz="quarter" idx="4294967295"/>
          </p:nvPr>
        </p:nvSpPr>
        <p:spPr/>
        <p:txBody>
          <a:bodyPr/>
          <a:lstStyle/>
          <a:p>
            <a:pPr>
              <a:defRPr/>
            </a:pPr>
            <a:fld id="{9885DF70-DC9E-4526-A969-3DB9397F8ECC}" type="slidenum">
              <a:rPr lang="de-DE" smtClean="0"/>
              <a:pPr>
                <a:defRPr/>
              </a:pPr>
              <a:t>20</a:t>
            </a:fld>
            <a:endParaRPr lang="de-DE" dirty="0"/>
          </a:p>
        </p:txBody>
      </p:sp>
      <p:sp>
        <p:nvSpPr>
          <p:cNvPr id="14" name="Title 1"/>
          <p:cNvSpPr>
            <a:spLocks noGrp="1"/>
          </p:cNvSpPr>
          <p:nvPr>
            <p:ph type="title"/>
          </p:nvPr>
        </p:nvSpPr>
        <p:spPr/>
        <p:txBody>
          <a:bodyPr/>
          <a:lstStyle/>
          <a:p>
            <a:r>
              <a:rPr lang="en-GB" dirty="0" err="1"/>
              <a:t>LaSpec</a:t>
            </a:r>
            <a:r>
              <a:rPr lang="en-GB" dirty="0"/>
              <a:t> &amp; </a:t>
            </a:r>
            <a:r>
              <a:rPr lang="en-GB" dirty="0" smtClean="0"/>
              <a:t>MATS in the Low-Energy Branch</a:t>
            </a:r>
            <a:endParaRPr lang="en-GB" dirty="0"/>
          </a:p>
        </p:txBody>
      </p:sp>
    </p:spTree>
    <p:extLst>
      <p:ext uri="{BB962C8B-B14F-4D97-AF65-F5344CB8AC3E}">
        <p14:creationId xmlns:p14="http://schemas.microsoft.com/office/powerpoint/2010/main" val="1894708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3999" cy="1052513"/>
          </a:xfrm>
        </p:spPr>
        <p:txBody>
          <a:bodyPr/>
          <a:lstStyle/>
          <a:p>
            <a:r>
              <a:rPr lang="en-GB" dirty="0" err="1">
                <a:latin typeface="Arial" panose="020B0604020202020204" pitchFamily="34" charset="0"/>
                <a:cs typeface="Arial" panose="020B0604020202020204" pitchFamily="34" charset="0"/>
              </a:rPr>
              <a:t>LaSpec</a:t>
            </a:r>
            <a:r>
              <a:rPr lang="en-GB" dirty="0">
                <a:latin typeface="Arial" panose="020B0604020202020204" pitchFamily="34" charset="0"/>
                <a:cs typeface="Arial" panose="020B0604020202020204" pitchFamily="34" charset="0"/>
              </a:rPr>
              <a:t> – Phase 0 towards Phase 1</a:t>
            </a:r>
            <a:endParaRPr lang="en-GB" dirty="0"/>
          </a:p>
        </p:txBody>
      </p:sp>
      <p:sp>
        <p:nvSpPr>
          <p:cNvPr id="4" name="Slide Number Placeholder 3"/>
          <p:cNvSpPr>
            <a:spLocks noGrp="1"/>
          </p:cNvSpPr>
          <p:nvPr>
            <p:ph type="sldNum" sz="quarter" idx="4294967295"/>
          </p:nvPr>
        </p:nvSpPr>
        <p:spPr/>
        <p:txBody>
          <a:bodyPr/>
          <a:lstStyle/>
          <a:p>
            <a:pPr>
              <a:defRPr/>
            </a:pPr>
            <a:fld id="{9885DF70-DC9E-4526-A969-3DB9397F8ECC}" type="slidenum">
              <a:rPr lang="de-DE" smtClean="0"/>
              <a:pPr>
                <a:defRPr/>
              </a:pPr>
              <a:t>21</a:t>
            </a:fld>
            <a:endParaRPr lang="de-DE" dirty="0"/>
          </a:p>
        </p:txBody>
      </p:sp>
      <p:pic>
        <p:nvPicPr>
          <p:cNvPr id="25" name="Picture 2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54" y="1594774"/>
            <a:ext cx="4946983"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145633" y="2628086"/>
            <a:ext cx="1282723" cy="400110"/>
          </a:xfrm>
          <a:prstGeom prst="rect">
            <a:avLst/>
          </a:prstGeom>
          <a:noFill/>
        </p:spPr>
        <p:txBody>
          <a:bodyPr wrap="none" rtlCol="0">
            <a:spAutoFit/>
          </a:bodyPr>
          <a:lstStyle/>
          <a:p>
            <a:pPr algn="l" fontAlgn="auto">
              <a:spcBef>
                <a:spcPts val="0"/>
              </a:spcBef>
              <a:spcAft>
                <a:spcPts val="0"/>
              </a:spcAft>
            </a:pPr>
            <a:r>
              <a:rPr lang="fi-FI" sz="2000" dirty="0" smtClean="0">
                <a:solidFill>
                  <a:srgbClr val="0000FF"/>
                </a:solidFill>
                <a:latin typeface="Calibri"/>
              </a:rPr>
              <a:t>Z=40 </a:t>
            </a:r>
            <a:r>
              <a:rPr lang="fi-FI" sz="2000" dirty="0" smtClean="0">
                <a:solidFill>
                  <a:srgbClr val="0000FF"/>
                </a:solidFill>
                <a:latin typeface="Cambria" panose="02040503050406030204" pitchFamily="18" charset="0"/>
              </a:rPr>
              <a:t>→</a:t>
            </a:r>
            <a:r>
              <a:rPr lang="fi-FI" sz="2000" dirty="0" smtClean="0">
                <a:solidFill>
                  <a:srgbClr val="0000FF"/>
                </a:solidFill>
                <a:latin typeface="Calibri"/>
              </a:rPr>
              <a:t> 47</a:t>
            </a:r>
            <a:endParaRPr lang="fi-FI" sz="2000" dirty="0">
              <a:solidFill>
                <a:srgbClr val="0000FF"/>
              </a:solidFill>
              <a:latin typeface="Calibri"/>
            </a:endParaRPr>
          </a:p>
        </p:txBody>
      </p:sp>
      <p:sp>
        <p:nvSpPr>
          <p:cNvPr id="27" name="Oval 26"/>
          <p:cNvSpPr/>
          <p:nvPr/>
        </p:nvSpPr>
        <p:spPr>
          <a:xfrm>
            <a:off x="1539118" y="3521898"/>
            <a:ext cx="792088" cy="288032"/>
          </a:xfrm>
          <a:prstGeom prst="ellipse">
            <a:avLst/>
          </a:prstGeom>
          <a:noFill/>
          <a:ln w="38100" cap="flat" cmpd="sng" algn="ctr">
            <a:solidFill>
              <a:srgbClr val="3333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smtClean="0">
              <a:ln>
                <a:noFill/>
              </a:ln>
              <a:solidFill>
                <a:prstClr val="white"/>
              </a:solidFill>
              <a:effectLst/>
              <a:uLnTx/>
              <a:uFillTx/>
              <a:latin typeface="Calibri"/>
              <a:ea typeface=""/>
              <a:cs typeface=""/>
            </a:endParaRPr>
          </a:p>
        </p:txBody>
      </p:sp>
      <p:sp>
        <p:nvSpPr>
          <p:cNvPr id="28" name="TextBox 27"/>
          <p:cNvSpPr txBox="1"/>
          <p:nvPr/>
        </p:nvSpPr>
        <p:spPr>
          <a:xfrm>
            <a:off x="1044517" y="1196420"/>
            <a:ext cx="6974794" cy="461665"/>
          </a:xfrm>
          <a:prstGeom prst="rect">
            <a:avLst/>
          </a:prstGeom>
          <a:noFill/>
        </p:spPr>
        <p:txBody>
          <a:bodyPr wrap="none" rtlCol="0">
            <a:spAutoFit/>
          </a:bodyPr>
          <a:lstStyle/>
          <a:p>
            <a:pPr algn="l" fontAlgn="auto">
              <a:spcBef>
                <a:spcPts val="0"/>
              </a:spcBef>
              <a:spcAft>
                <a:spcPts val="0"/>
              </a:spcAft>
            </a:pPr>
            <a:r>
              <a:rPr lang="en-GB" sz="2400" dirty="0" smtClean="0">
                <a:solidFill>
                  <a:srgbClr val="3333FF"/>
                </a:solidFill>
                <a:latin typeface="Calibri"/>
              </a:rPr>
              <a:t>Laser spectroscopy in the region </a:t>
            </a:r>
            <a:r>
              <a:rPr lang="en-GB" sz="2400" dirty="0" err="1" smtClean="0">
                <a:solidFill>
                  <a:srgbClr val="3333FF"/>
                </a:solidFill>
                <a:latin typeface="Calibri"/>
              </a:rPr>
              <a:t>Zr</a:t>
            </a:r>
            <a:r>
              <a:rPr lang="en-GB" sz="2400" dirty="0" smtClean="0">
                <a:solidFill>
                  <a:srgbClr val="3333FF"/>
                </a:solidFill>
                <a:latin typeface="Calibri"/>
              </a:rPr>
              <a:t> (Z=40) </a:t>
            </a:r>
            <a:r>
              <a:rPr lang="en-GB" sz="2400" dirty="0" smtClean="0">
                <a:solidFill>
                  <a:srgbClr val="3333FF"/>
                </a:solidFill>
                <a:latin typeface="Cambria" panose="02040503050406030204" pitchFamily="18" charset="0"/>
              </a:rPr>
              <a:t>→</a:t>
            </a:r>
            <a:r>
              <a:rPr lang="en-GB" sz="2400" dirty="0" smtClean="0">
                <a:solidFill>
                  <a:srgbClr val="3333FF"/>
                </a:solidFill>
                <a:latin typeface="Calibri"/>
              </a:rPr>
              <a:t> Ag (Z=47)</a:t>
            </a:r>
            <a:endParaRPr lang="en-GB" sz="2400" dirty="0">
              <a:solidFill>
                <a:srgbClr val="3333FF"/>
              </a:solidFill>
              <a:latin typeface="Calibri"/>
            </a:endParaRPr>
          </a:p>
        </p:txBody>
      </p:sp>
      <p:cxnSp>
        <p:nvCxnSpPr>
          <p:cNvPr id="29" name="Straight Arrow Connector 28"/>
          <p:cNvCxnSpPr>
            <a:stCxn id="29" idx="2"/>
          </p:cNvCxnSpPr>
          <p:nvPr/>
        </p:nvCxnSpPr>
        <p:spPr>
          <a:xfrm>
            <a:off x="786995" y="3028196"/>
            <a:ext cx="853798" cy="502248"/>
          </a:xfrm>
          <a:prstGeom prst="straightConnector1">
            <a:avLst/>
          </a:prstGeom>
          <a:noFill/>
          <a:ln w="25400" cap="flat" cmpd="sng" algn="ctr">
            <a:solidFill>
              <a:srgbClr val="3333FF"/>
            </a:solidFill>
            <a:prstDash val="solid"/>
            <a:tailEnd type="arrow"/>
          </a:ln>
          <a:effectLst/>
        </p:spPr>
      </p:cxnSp>
      <p:sp>
        <p:nvSpPr>
          <p:cNvPr id="30" name="TextBox 29"/>
          <p:cNvSpPr txBox="1"/>
          <p:nvPr/>
        </p:nvSpPr>
        <p:spPr>
          <a:xfrm>
            <a:off x="4967037" y="1991168"/>
            <a:ext cx="4059251" cy="1446550"/>
          </a:xfrm>
          <a:prstGeom prst="rect">
            <a:avLst/>
          </a:prstGeom>
          <a:noFill/>
          <a:ln w="19050">
            <a:solidFill>
              <a:srgbClr val="FF0000"/>
            </a:solidFill>
          </a:ln>
        </p:spPr>
        <p:txBody>
          <a:bodyPr wrap="square" rtlCol="0">
            <a:spAutoFit/>
          </a:bodyPr>
          <a:lstStyle/>
          <a:p>
            <a:pPr algn="l" fontAlgn="auto">
              <a:spcBef>
                <a:spcPts val="0"/>
              </a:spcBef>
              <a:spcAft>
                <a:spcPts val="0"/>
              </a:spcAft>
            </a:pPr>
            <a:r>
              <a:rPr lang="en-GB" sz="1800" u="sng" dirty="0" smtClean="0">
                <a:solidFill>
                  <a:prstClr val="black"/>
                </a:solidFill>
                <a:latin typeface="Calibri"/>
              </a:rPr>
              <a:t>Challenges</a:t>
            </a:r>
          </a:p>
          <a:p>
            <a:pPr marL="285750" indent="-285750" algn="l" fontAlgn="auto">
              <a:spcBef>
                <a:spcPts val="0"/>
              </a:spcBef>
              <a:spcAft>
                <a:spcPts val="0"/>
              </a:spcAft>
              <a:buFont typeface="Arial" panose="020B0604020202020204" pitchFamily="34" charset="0"/>
              <a:buChar char="•"/>
            </a:pPr>
            <a:r>
              <a:rPr lang="en-GB" sz="1400" dirty="0" smtClean="0">
                <a:solidFill>
                  <a:prstClr val="black"/>
                </a:solidFill>
                <a:latin typeface="Calibri"/>
              </a:rPr>
              <a:t>The region of interest is primarily refractory</a:t>
            </a:r>
          </a:p>
          <a:p>
            <a:pPr marL="285750" indent="-285750" algn="l" fontAlgn="auto">
              <a:spcBef>
                <a:spcPts val="0"/>
              </a:spcBef>
              <a:spcAft>
                <a:spcPts val="0"/>
              </a:spcAft>
              <a:buFont typeface="Arial" panose="020B0604020202020204" pitchFamily="34" charset="0"/>
              <a:buChar char="•"/>
            </a:pPr>
            <a:r>
              <a:rPr lang="en-GB" sz="1400" dirty="0" smtClean="0">
                <a:solidFill>
                  <a:prstClr val="black"/>
                </a:solidFill>
                <a:latin typeface="Calibri"/>
              </a:rPr>
              <a:t>Transition metals (</a:t>
            </a:r>
            <a:r>
              <a:rPr lang="en-GB" sz="1400" dirty="0" smtClean="0">
                <a:solidFill>
                  <a:prstClr val="black"/>
                </a:solidFill>
                <a:latin typeface="Cambria" panose="02040503050406030204" pitchFamily="18" charset="0"/>
              </a:rPr>
              <a:t>=</a:t>
            </a:r>
            <a:r>
              <a:rPr lang="en-GB" sz="1400" dirty="0" smtClean="0">
                <a:solidFill>
                  <a:prstClr val="black"/>
                </a:solidFill>
                <a:latin typeface="Calibri"/>
              </a:rPr>
              <a:t> complex atomic structure)</a:t>
            </a:r>
          </a:p>
          <a:p>
            <a:pPr marL="285750" indent="-285750" algn="l" fontAlgn="auto">
              <a:spcBef>
                <a:spcPts val="0"/>
              </a:spcBef>
              <a:spcAft>
                <a:spcPts val="0"/>
              </a:spcAft>
              <a:buFont typeface="Arial" panose="020B0604020202020204" pitchFamily="34" charset="0"/>
              <a:buChar char="•"/>
            </a:pPr>
            <a:r>
              <a:rPr lang="en-GB" sz="1400" dirty="0" smtClean="0">
                <a:solidFill>
                  <a:prstClr val="black"/>
                </a:solidFill>
                <a:latin typeface="Calibri"/>
              </a:rPr>
              <a:t>Tc (Z=43) to Ag (Z=47) require spectroscopy on atomic transitions</a:t>
            </a:r>
          </a:p>
          <a:p>
            <a:pPr marL="285750" indent="-285750" algn="l" fontAlgn="auto">
              <a:spcBef>
                <a:spcPts val="0"/>
              </a:spcBef>
              <a:spcAft>
                <a:spcPts val="0"/>
              </a:spcAft>
              <a:buFont typeface="Arial" panose="020B0604020202020204" pitchFamily="34" charset="0"/>
              <a:buChar char="•"/>
            </a:pPr>
            <a:r>
              <a:rPr lang="en-GB" sz="1400" dirty="0" err="1" smtClean="0">
                <a:solidFill>
                  <a:prstClr val="black"/>
                </a:solidFill>
                <a:latin typeface="Calibri"/>
              </a:rPr>
              <a:t>Zr</a:t>
            </a:r>
            <a:r>
              <a:rPr lang="en-GB" sz="1400" dirty="0" smtClean="0">
                <a:solidFill>
                  <a:prstClr val="black"/>
                </a:solidFill>
                <a:latin typeface="Calibri"/>
              </a:rPr>
              <a:t> (Z=40) to Mo (Z=42) can use ionic transitions</a:t>
            </a:r>
            <a:endParaRPr lang="en-GB" sz="1400" dirty="0">
              <a:solidFill>
                <a:prstClr val="black"/>
              </a:solidFill>
              <a:latin typeface="Calibri"/>
            </a:endParaRPr>
          </a:p>
        </p:txBody>
      </p:sp>
      <p:pic>
        <p:nvPicPr>
          <p:cNvPr id="3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4341" y="3665914"/>
            <a:ext cx="4151570" cy="290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6841175" y="5499863"/>
            <a:ext cx="1795684" cy="307777"/>
          </a:xfrm>
          <a:prstGeom prst="rect">
            <a:avLst/>
          </a:prstGeom>
          <a:noFill/>
        </p:spPr>
        <p:txBody>
          <a:bodyPr wrap="none" rtlCol="0">
            <a:spAutoFit/>
          </a:bodyPr>
          <a:lstStyle/>
          <a:p>
            <a:pPr algn="l" fontAlgn="auto">
              <a:spcBef>
                <a:spcPts val="0"/>
              </a:spcBef>
              <a:spcAft>
                <a:spcPts val="0"/>
              </a:spcAft>
            </a:pPr>
            <a:r>
              <a:rPr lang="fi-FI" sz="1400" dirty="0" smtClean="0">
                <a:solidFill>
                  <a:prstClr val="black"/>
                </a:solidFill>
                <a:latin typeface="Comic Sans MS" panose="030F0702030302020204" pitchFamily="66" charset="0"/>
              </a:rPr>
              <a:t>N=60 </a:t>
            </a:r>
            <a:r>
              <a:rPr lang="fi-FI" sz="1400" dirty="0" err="1" smtClean="0">
                <a:solidFill>
                  <a:prstClr val="black"/>
                </a:solidFill>
                <a:latin typeface="Comic Sans MS" panose="030F0702030302020204" pitchFamily="66" charset="0"/>
              </a:rPr>
              <a:t>shape</a:t>
            </a:r>
            <a:r>
              <a:rPr lang="fi-FI" sz="1400" dirty="0" smtClean="0">
                <a:solidFill>
                  <a:prstClr val="black"/>
                </a:solidFill>
                <a:latin typeface="Comic Sans MS" panose="030F0702030302020204" pitchFamily="66" charset="0"/>
              </a:rPr>
              <a:t> </a:t>
            </a:r>
            <a:r>
              <a:rPr lang="fi-FI" sz="1400" dirty="0" err="1" smtClean="0">
                <a:solidFill>
                  <a:prstClr val="black"/>
                </a:solidFill>
                <a:latin typeface="Comic Sans MS" panose="030F0702030302020204" pitchFamily="66" charset="0"/>
              </a:rPr>
              <a:t>change</a:t>
            </a:r>
            <a:endParaRPr lang="fi-FI" sz="1400" dirty="0" smtClean="0">
              <a:solidFill>
                <a:prstClr val="black"/>
              </a:solidFill>
              <a:latin typeface="Comic Sans MS" panose="030F0702030302020204" pitchFamily="66" charset="0"/>
            </a:endParaRPr>
          </a:p>
        </p:txBody>
      </p:sp>
      <p:cxnSp>
        <p:nvCxnSpPr>
          <p:cNvPr id="34" name="Straight Arrow Connector 33"/>
          <p:cNvCxnSpPr/>
          <p:nvPr/>
        </p:nvCxnSpPr>
        <p:spPr>
          <a:xfrm flipH="1" flipV="1">
            <a:off x="6043543" y="4782281"/>
            <a:ext cx="765113" cy="791762"/>
          </a:xfrm>
          <a:prstGeom prst="straightConnector1">
            <a:avLst/>
          </a:prstGeom>
          <a:noFill/>
          <a:ln w="25400" cap="flat" cmpd="sng" algn="ctr">
            <a:solidFill>
              <a:srgbClr val="0000FF"/>
            </a:solidFill>
            <a:prstDash val="solid"/>
            <a:tailEnd type="arrow"/>
          </a:ln>
          <a:effectLst/>
        </p:spPr>
      </p:cxnSp>
      <p:sp>
        <p:nvSpPr>
          <p:cNvPr id="35" name="Right Brace 34"/>
          <p:cNvSpPr/>
          <p:nvPr/>
        </p:nvSpPr>
        <p:spPr>
          <a:xfrm>
            <a:off x="6554624" y="3521898"/>
            <a:ext cx="182741" cy="870640"/>
          </a:xfrm>
          <a:prstGeom prst="rightBrace">
            <a:avLst/>
          </a:prstGeom>
          <a:noFill/>
          <a:ln w="22225" cap="flat" cmpd="sng" algn="ctr">
            <a:solidFill>
              <a:srgbClr val="FF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i-FI" sz="1800" b="1" i="0" u="none" strike="noStrike" kern="0" cap="none" spc="0" normalizeH="0" baseline="0" noProof="0" dirty="0" smtClean="0">
              <a:ln>
                <a:noFill/>
              </a:ln>
              <a:solidFill>
                <a:prstClr val="black"/>
              </a:solidFill>
              <a:effectLst/>
              <a:uLnTx/>
              <a:uFillTx/>
              <a:latin typeface="Calibri"/>
              <a:ea typeface=""/>
              <a:cs typeface=""/>
            </a:endParaRPr>
          </a:p>
        </p:txBody>
      </p:sp>
      <p:sp>
        <p:nvSpPr>
          <p:cNvPr id="36" name="TextBox 35"/>
          <p:cNvSpPr txBox="1"/>
          <p:nvPr/>
        </p:nvSpPr>
        <p:spPr>
          <a:xfrm>
            <a:off x="6797707" y="3593525"/>
            <a:ext cx="2202205" cy="1169551"/>
          </a:xfrm>
          <a:prstGeom prst="rect">
            <a:avLst/>
          </a:prstGeom>
          <a:noFill/>
        </p:spPr>
        <p:txBody>
          <a:bodyPr wrap="square" rtlCol="0">
            <a:spAutoFit/>
          </a:bodyPr>
          <a:lstStyle/>
          <a:p>
            <a:pPr algn="l" fontAlgn="auto">
              <a:spcBef>
                <a:spcPts val="0"/>
              </a:spcBef>
              <a:spcAft>
                <a:spcPts val="0"/>
              </a:spcAft>
            </a:pPr>
            <a:r>
              <a:rPr lang="en-GB" sz="1400" dirty="0" smtClean="0">
                <a:solidFill>
                  <a:srgbClr val="FF0000"/>
                </a:solidFill>
                <a:latin typeface="Calibri"/>
              </a:rPr>
              <a:t>Refractory elements, towards new neutron-rich isotopes (new regions of shape evolution, onset of </a:t>
            </a:r>
            <a:r>
              <a:rPr lang="en-GB" sz="1400" dirty="0" err="1" smtClean="0">
                <a:solidFill>
                  <a:srgbClr val="FF0000"/>
                </a:solidFill>
                <a:latin typeface="Calibri"/>
              </a:rPr>
              <a:t>triaxiality</a:t>
            </a:r>
            <a:r>
              <a:rPr lang="en-GB" sz="1400" dirty="0" smtClean="0">
                <a:solidFill>
                  <a:srgbClr val="FF0000"/>
                </a:solidFill>
                <a:latin typeface="Calibri"/>
              </a:rPr>
              <a:t>….)</a:t>
            </a:r>
            <a:endParaRPr lang="en-GB" sz="1400" dirty="0">
              <a:solidFill>
                <a:srgbClr val="FF0000"/>
              </a:solidFill>
              <a:latin typeface="Calibri"/>
            </a:endParaRPr>
          </a:p>
        </p:txBody>
      </p:sp>
      <p:pic>
        <p:nvPicPr>
          <p:cNvPr id="37" name="Picture 4" descr="Image result for ferrero roche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44517" y="5213126"/>
            <a:ext cx="625229" cy="60364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mage result for pancakes and syrup"/>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6037" y="5331313"/>
            <a:ext cx="661264" cy="48546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result for easter eg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78412" y="5156513"/>
            <a:ext cx="575041" cy="71935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273699" y="5960248"/>
            <a:ext cx="2338782" cy="338554"/>
          </a:xfrm>
          <a:prstGeom prst="rect">
            <a:avLst/>
          </a:prstGeom>
          <a:noFill/>
        </p:spPr>
        <p:txBody>
          <a:bodyPr wrap="none" rtlCol="0">
            <a:spAutoFit/>
          </a:bodyPr>
          <a:lstStyle/>
          <a:p>
            <a:pPr algn="l" fontAlgn="auto">
              <a:spcBef>
                <a:spcPts val="0"/>
              </a:spcBef>
              <a:spcAft>
                <a:spcPts val="0"/>
              </a:spcAft>
            </a:pPr>
            <a:r>
              <a:rPr lang="en-GB" sz="1600" dirty="0" smtClean="0">
                <a:solidFill>
                  <a:srgbClr val="0000FF"/>
                </a:solidFill>
                <a:latin typeface="Calibri"/>
              </a:rPr>
              <a:t>Different shapes and sizes</a:t>
            </a:r>
            <a:endParaRPr lang="en-GB" sz="1600" dirty="0">
              <a:solidFill>
                <a:srgbClr val="0000FF"/>
              </a:solidFill>
              <a:latin typeface="Calibri"/>
            </a:endParaRPr>
          </a:p>
        </p:txBody>
      </p:sp>
      <p:sp>
        <p:nvSpPr>
          <p:cNvPr id="41" name="TextBox 40"/>
          <p:cNvSpPr txBox="1"/>
          <p:nvPr/>
        </p:nvSpPr>
        <p:spPr>
          <a:xfrm>
            <a:off x="5363185" y="4024442"/>
            <a:ext cx="303288" cy="400110"/>
          </a:xfrm>
          <a:prstGeom prst="rect">
            <a:avLst/>
          </a:prstGeom>
          <a:noFill/>
        </p:spPr>
        <p:txBody>
          <a:bodyPr wrap="none" rtlCol="0">
            <a:spAutoFit/>
          </a:bodyPr>
          <a:lstStyle/>
          <a:p>
            <a:pPr algn="l" fontAlgn="auto">
              <a:spcBef>
                <a:spcPts val="0"/>
              </a:spcBef>
              <a:spcAft>
                <a:spcPts val="0"/>
              </a:spcAft>
            </a:pPr>
            <a:r>
              <a:rPr lang="fi-FI" sz="2000" b="1" dirty="0" smtClean="0">
                <a:solidFill>
                  <a:prstClr val="black"/>
                </a:solidFill>
                <a:latin typeface="Calibri"/>
              </a:rPr>
              <a:t>?</a:t>
            </a:r>
            <a:endParaRPr lang="fi-FI" sz="2000" b="1" dirty="0">
              <a:solidFill>
                <a:prstClr val="black"/>
              </a:solidFill>
              <a:latin typeface="Calibri"/>
            </a:endParaRPr>
          </a:p>
        </p:txBody>
      </p:sp>
      <p:pic>
        <p:nvPicPr>
          <p:cNvPr id="24" name="Grafik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28882" y="1702102"/>
            <a:ext cx="879303" cy="680336"/>
          </a:xfrm>
          <a:prstGeom prst="rect">
            <a:avLst/>
          </a:prstGeom>
        </p:spPr>
      </p:pic>
    </p:spTree>
    <p:extLst>
      <p:ext uri="{BB962C8B-B14F-4D97-AF65-F5344CB8AC3E}">
        <p14:creationId xmlns:p14="http://schemas.microsoft.com/office/powerpoint/2010/main" val="40464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l="11041" t="5199" r="66439" b="10000"/>
          <a:stretch/>
        </p:blipFill>
        <p:spPr>
          <a:xfrm>
            <a:off x="6792257" y="886561"/>
            <a:ext cx="879303" cy="680336"/>
          </a:xfrm>
          <a:prstGeom prst="rect">
            <a:avLst/>
          </a:prstGeom>
        </p:spPr>
      </p:pic>
      <p:sp>
        <p:nvSpPr>
          <p:cNvPr id="15" name="Titel 14"/>
          <p:cNvSpPr>
            <a:spLocks noGrp="1"/>
          </p:cNvSpPr>
          <p:nvPr>
            <p:ph type="title"/>
          </p:nvPr>
        </p:nvSpPr>
        <p:spPr>
          <a:xfrm>
            <a:off x="269334" y="995126"/>
            <a:ext cx="7886700" cy="537262"/>
          </a:xfrm>
        </p:spPr>
        <p:txBody>
          <a:bodyPr/>
          <a:lstStyle/>
          <a:p>
            <a:r>
              <a:rPr lang="de-DE" dirty="0" smtClean="0"/>
              <a:t>LASPEC - 2018</a:t>
            </a:r>
            <a:endParaRPr lang="de-DE" dirty="0"/>
          </a:p>
        </p:txBody>
      </p:sp>
      <p:sp>
        <p:nvSpPr>
          <p:cNvPr id="16" name="Textfeld 15"/>
          <p:cNvSpPr txBox="1"/>
          <p:nvPr/>
        </p:nvSpPr>
        <p:spPr>
          <a:xfrm>
            <a:off x="128593" y="1873626"/>
            <a:ext cx="3055328" cy="1477328"/>
          </a:xfrm>
          <a:prstGeom prst="rect">
            <a:avLst/>
          </a:prstGeom>
          <a:noFill/>
        </p:spPr>
        <p:txBody>
          <a:bodyPr wrap="square" rtlCol="0">
            <a:spAutoFit/>
          </a:bodyPr>
          <a:lstStyle/>
          <a:p>
            <a:r>
              <a:rPr lang="de-DE" dirty="0"/>
              <a:t>LASPEC-</a:t>
            </a:r>
            <a:r>
              <a:rPr lang="de-DE" dirty="0" err="1"/>
              <a:t>Beamline</a:t>
            </a:r>
            <a:r>
              <a:rPr lang="de-DE" dirty="0"/>
              <a:t> @ </a:t>
            </a:r>
            <a:r>
              <a:rPr lang="de-DE" dirty="0" err="1"/>
              <a:t>Argonne</a:t>
            </a:r>
            <a:endParaRPr lang="de-DE" dirty="0"/>
          </a:p>
          <a:p>
            <a:pPr marL="214313" indent="-214313">
              <a:buFont typeface="Arial" panose="020B0604020202020204" pitchFamily="34" charset="0"/>
              <a:buChar char="•"/>
            </a:pPr>
            <a:r>
              <a:rPr lang="de-DE" dirty="0" err="1" smtClean="0"/>
              <a:t>Installed</a:t>
            </a:r>
            <a:r>
              <a:rPr lang="de-DE" dirty="0" smtClean="0"/>
              <a:t> </a:t>
            </a:r>
            <a:r>
              <a:rPr lang="de-DE" dirty="0" err="1" smtClean="0"/>
              <a:t>and</a:t>
            </a:r>
            <a:r>
              <a:rPr lang="de-DE" dirty="0" smtClean="0"/>
              <a:t> in </a:t>
            </a:r>
            <a:r>
              <a:rPr lang="de-DE" dirty="0" err="1" smtClean="0"/>
              <a:t>operation</a:t>
            </a:r>
            <a:endParaRPr lang="de-DE" dirty="0" smtClean="0"/>
          </a:p>
          <a:p>
            <a:pPr marL="214313" indent="-214313">
              <a:buFont typeface="Arial" panose="020B0604020202020204" pitchFamily="34" charset="0"/>
              <a:buChar char="•"/>
            </a:pPr>
            <a:r>
              <a:rPr lang="de-DE" dirty="0" smtClean="0"/>
              <a:t>On-line </a:t>
            </a:r>
            <a:r>
              <a:rPr lang="de-DE" dirty="0" err="1" smtClean="0"/>
              <a:t>application</a:t>
            </a:r>
            <a:r>
              <a:rPr lang="de-DE" dirty="0" smtClean="0"/>
              <a:t> at CARIBU in 2019</a:t>
            </a:r>
          </a:p>
        </p:txBody>
      </p:sp>
      <p:sp>
        <p:nvSpPr>
          <p:cNvPr id="18" name="Textfeld 17"/>
          <p:cNvSpPr txBox="1"/>
          <p:nvPr/>
        </p:nvSpPr>
        <p:spPr>
          <a:xfrm>
            <a:off x="3507132" y="1665517"/>
            <a:ext cx="5520550" cy="1077218"/>
          </a:xfrm>
          <a:prstGeom prst="rect">
            <a:avLst/>
          </a:prstGeom>
          <a:noFill/>
        </p:spPr>
        <p:txBody>
          <a:bodyPr wrap="none" rtlCol="0">
            <a:spAutoFit/>
          </a:bodyPr>
          <a:lstStyle/>
          <a:p>
            <a:r>
              <a:rPr lang="de-DE" sz="1600" dirty="0"/>
              <a:t>KOALA-</a:t>
            </a:r>
            <a:r>
              <a:rPr lang="de-DE" sz="1600" dirty="0" err="1"/>
              <a:t>Beamline</a:t>
            </a:r>
            <a:r>
              <a:rPr lang="de-DE" sz="1600" dirty="0"/>
              <a:t> @ TU-Darmstadt</a:t>
            </a:r>
          </a:p>
          <a:p>
            <a:pPr marL="214313" indent="-214313">
              <a:buFont typeface="Arial" panose="020B0604020202020204" pitchFamily="34" charset="0"/>
              <a:buChar char="•"/>
            </a:pPr>
            <a:r>
              <a:rPr lang="de-DE" sz="1600" dirty="0" err="1" smtClean="0"/>
              <a:t>new</a:t>
            </a:r>
            <a:r>
              <a:rPr lang="de-DE" sz="1600" dirty="0" smtClean="0"/>
              <a:t> </a:t>
            </a:r>
            <a:r>
              <a:rPr lang="de-DE" sz="1600" dirty="0" err="1" smtClean="0"/>
              <a:t>local</a:t>
            </a:r>
            <a:r>
              <a:rPr lang="de-DE" sz="1600" dirty="0" smtClean="0"/>
              <a:t> </a:t>
            </a:r>
            <a:r>
              <a:rPr lang="de-DE" sz="1600" dirty="0" err="1" smtClean="0"/>
              <a:t>development</a:t>
            </a:r>
            <a:r>
              <a:rPr lang="de-DE" sz="1600" dirty="0" smtClean="0"/>
              <a:t> </a:t>
            </a:r>
            <a:r>
              <a:rPr lang="de-DE" sz="1600" dirty="0" err="1" smtClean="0"/>
              <a:t>platform</a:t>
            </a:r>
            <a:r>
              <a:rPr lang="de-DE" sz="1600" dirty="0" smtClean="0"/>
              <a:t> </a:t>
            </a:r>
            <a:r>
              <a:rPr lang="de-DE" sz="1600" dirty="0" err="1" smtClean="0"/>
              <a:t>for</a:t>
            </a:r>
            <a:r>
              <a:rPr lang="de-DE" sz="1600" dirty="0" smtClean="0"/>
              <a:t> LASPEC </a:t>
            </a:r>
          </a:p>
          <a:p>
            <a:pPr marL="214313" indent="-214313">
              <a:buFont typeface="Arial" panose="020B0604020202020204" pitchFamily="34" charset="0"/>
              <a:buChar char="•"/>
            </a:pPr>
            <a:r>
              <a:rPr lang="de-DE" sz="1600" dirty="0" smtClean="0"/>
              <a:t>high-</a:t>
            </a:r>
            <a:r>
              <a:rPr lang="de-DE" sz="1600" dirty="0" err="1" smtClean="0"/>
              <a:t>accuracy</a:t>
            </a:r>
            <a:r>
              <a:rPr lang="de-DE" sz="1600" dirty="0" smtClean="0"/>
              <a:t> </a:t>
            </a:r>
            <a:r>
              <a:rPr lang="de-DE" sz="1600" dirty="0" err="1" smtClean="0"/>
              <a:t>masurements</a:t>
            </a:r>
            <a:r>
              <a:rPr lang="de-DE" sz="1600" dirty="0" smtClean="0"/>
              <a:t> </a:t>
            </a:r>
            <a:r>
              <a:rPr lang="de-DE" sz="1600" dirty="0" err="1" smtClean="0"/>
              <a:t>of</a:t>
            </a:r>
            <a:r>
              <a:rPr lang="de-DE" sz="1600" dirty="0" smtClean="0"/>
              <a:t> </a:t>
            </a:r>
            <a:r>
              <a:rPr lang="de-DE" sz="1600" dirty="0" err="1" smtClean="0"/>
              <a:t>Ba</a:t>
            </a:r>
            <a:r>
              <a:rPr lang="de-DE" sz="1600" baseline="30000" dirty="0" smtClean="0"/>
              <a:t>+</a:t>
            </a:r>
            <a:r>
              <a:rPr lang="de-DE" sz="1600" dirty="0" smtClean="0"/>
              <a:t> D1/D2 </a:t>
            </a:r>
            <a:r>
              <a:rPr lang="de-DE" sz="1600" dirty="0" err="1" smtClean="0"/>
              <a:t>transitions</a:t>
            </a:r>
            <a:endParaRPr lang="de-DE" sz="1600" dirty="0" smtClean="0"/>
          </a:p>
          <a:p>
            <a:pPr marL="214313" indent="-214313">
              <a:buFont typeface="Arial" panose="020B0604020202020204" pitchFamily="34" charset="0"/>
              <a:buChar char="•"/>
            </a:pPr>
            <a:r>
              <a:rPr lang="de-DE" sz="1600" dirty="0" err="1"/>
              <a:t>excellent</a:t>
            </a:r>
            <a:r>
              <a:rPr lang="de-DE" sz="1600" dirty="0"/>
              <a:t> </a:t>
            </a:r>
            <a:r>
              <a:rPr lang="de-DE" sz="1600" dirty="0" err="1" smtClean="0"/>
              <a:t>agreement</a:t>
            </a:r>
            <a:r>
              <a:rPr lang="de-DE" sz="1600" dirty="0" smtClean="0"/>
              <a:t> </a:t>
            </a:r>
            <a:r>
              <a:rPr lang="de-DE" sz="1600" dirty="0" err="1" smtClean="0"/>
              <a:t>with</a:t>
            </a:r>
            <a:r>
              <a:rPr lang="de-DE" sz="1600" dirty="0" smtClean="0"/>
              <a:t> </a:t>
            </a:r>
            <a:r>
              <a:rPr lang="de-DE" sz="1600" dirty="0" err="1" smtClean="0"/>
              <a:t>theory</a:t>
            </a:r>
            <a:r>
              <a:rPr lang="de-DE" sz="1600" dirty="0" smtClean="0"/>
              <a:t>, </a:t>
            </a:r>
            <a:r>
              <a:rPr lang="de-DE" sz="1600" dirty="0" err="1" smtClean="0"/>
              <a:t>no</a:t>
            </a:r>
            <a:r>
              <a:rPr lang="de-DE" sz="1600" dirty="0" smtClean="0"/>
              <a:t> </a:t>
            </a:r>
            <a:r>
              <a:rPr lang="de-DE" sz="1600" dirty="0" err="1" smtClean="0"/>
              <a:t>anomaly</a:t>
            </a:r>
            <a:r>
              <a:rPr lang="de-DE" sz="1600" dirty="0" smtClean="0"/>
              <a:t> </a:t>
            </a:r>
            <a:r>
              <a:rPr lang="de-DE" sz="1600" dirty="0" err="1" smtClean="0"/>
              <a:t>as</a:t>
            </a:r>
            <a:r>
              <a:rPr lang="de-DE" sz="1600" dirty="0" smtClean="0"/>
              <a:t> in </a:t>
            </a:r>
            <a:r>
              <a:rPr lang="de-DE" sz="1600" dirty="0" err="1" smtClean="0"/>
              <a:t>Ca</a:t>
            </a:r>
            <a:r>
              <a:rPr lang="de-DE" sz="1600" baseline="30000" dirty="0" smtClean="0"/>
              <a:t>+</a:t>
            </a:r>
            <a:r>
              <a:rPr lang="de-DE" sz="1600" dirty="0" smtClean="0"/>
              <a:t> : </a:t>
            </a:r>
          </a:p>
        </p:txBody>
      </p:sp>
      <p:grpSp>
        <p:nvGrpSpPr>
          <p:cNvPr id="6" name="Gruppieren 5"/>
          <p:cNvGrpSpPr/>
          <p:nvPr/>
        </p:nvGrpSpPr>
        <p:grpSpPr>
          <a:xfrm>
            <a:off x="4231668" y="2998975"/>
            <a:ext cx="3772688" cy="3021481"/>
            <a:chOff x="4764296" y="2370351"/>
            <a:chExt cx="5030250" cy="4028641"/>
          </a:xfrm>
        </p:grpSpPr>
        <p:pic>
          <p:nvPicPr>
            <p:cNvPr id="19" name="Grafik 18"/>
            <p:cNvPicPr>
              <a:picLocks noChangeAspect="1"/>
            </p:cNvPicPr>
            <p:nvPr/>
          </p:nvPicPr>
          <p:blipFill>
            <a:blip r:embed="rId4"/>
            <a:stretch>
              <a:fillRect/>
            </a:stretch>
          </p:blipFill>
          <p:spPr>
            <a:xfrm>
              <a:off x="4764296" y="2370351"/>
              <a:ext cx="4987481" cy="4028641"/>
            </a:xfrm>
            <a:prstGeom prst="rect">
              <a:avLst/>
            </a:prstGeom>
          </p:spPr>
        </p:pic>
        <p:sp>
          <p:nvSpPr>
            <p:cNvPr id="20" name="Textfeld 19"/>
            <p:cNvSpPr txBox="1"/>
            <p:nvPr/>
          </p:nvSpPr>
          <p:spPr>
            <a:xfrm>
              <a:off x="6951459" y="4392287"/>
              <a:ext cx="2843087" cy="615553"/>
            </a:xfrm>
            <a:prstGeom prst="rect">
              <a:avLst/>
            </a:prstGeom>
            <a:noFill/>
          </p:spPr>
          <p:txBody>
            <a:bodyPr wrap="none" rtlCol="0">
              <a:spAutoFit/>
            </a:bodyPr>
            <a:lstStyle/>
            <a:p>
              <a:r>
                <a:rPr lang="de-DE" sz="1200" dirty="0" smtClean="0"/>
                <a:t>F</a:t>
              </a:r>
              <a:r>
                <a:rPr lang="de-DE" sz="1200" baseline="-25000" dirty="0" smtClean="0"/>
                <a:t>D2</a:t>
              </a:r>
              <a:r>
                <a:rPr lang="de-DE" sz="1200" dirty="0" smtClean="0"/>
                <a:t>/F</a:t>
              </a:r>
              <a:r>
                <a:rPr lang="de-DE" sz="1200" baseline="-25000" dirty="0" smtClean="0"/>
                <a:t>D1</a:t>
              </a:r>
              <a:r>
                <a:rPr lang="de-DE" sz="1200" dirty="0" smtClean="0"/>
                <a:t> = 1.0186(9) [</a:t>
              </a:r>
              <a:r>
                <a:rPr lang="de-DE" sz="1200" dirty="0" err="1" smtClean="0"/>
                <a:t>exp</a:t>
              </a:r>
              <a:r>
                <a:rPr lang="de-DE" sz="1200" dirty="0" smtClean="0"/>
                <a:t>]  </a:t>
              </a:r>
            </a:p>
            <a:p>
              <a:r>
                <a:rPr lang="de-DE" sz="1200" dirty="0" smtClean="0"/>
                <a:t>                 1.0206(7) [</a:t>
              </a:r>
              <a:r>
                <a:rPr lang="de-DE" sz="1200" dirty="0" err="1" smtClean="0"/>
                <a:t>theory</a:t>
              </a:r>
              <a:r>
                <a:rPr lang="de-DE" sz="1200" dirty="0" smtClean="0"/>
                <a:t>]</a:t>
              </a:r>
              <a:endParaRPr lang="de-DE" sz="1200" dirty="0"/>
            </a:p>
          </p:txBody>
        </p:sp>
        <p:sp>
          <p:nvSpPr>
            <p:cNvPr id="21" name="Textfeld 20"/>
            <p:cNvSpPr txBox="1"/>
            <p:nvPr/>
          </p:nvSpPr>
          <p:spPr>
            <a:xfrm>
              <a:off x="6159413" y="3180850"/>
              <a:ext cx="2080056" cy="410369"/>
            </a:xfrm>
            <a:prstGeom prst="rect">
              <a:avLst/>
            </a:prstGeom>
            <a:noFill/>
          </p:spPr>
          <p:txBody>
            <a:bodyPr wrap="none" rtlCol="0">
              <a:spAutoFit/>
            </a:bodyPr>
            <a:lstStyle/>
            <a:p>
              <a:r>
                <a:rPr lang="de-DE" sz="1400" dirty="0" err="1" smtClean="0"/>
                <a:t>Submited</a:t>
              </a:r>
              <a:r>
                <a:rPr lang="de-DE" sz="1400" dirty="0" smtClean="0"/>
                <a:t> </a:t>
              </a:r>
              <a:r>
                <a:rPr lang="de-DE" sz="1400" dirty="0" err="1" smtClean="0"/>
                <a:t>to</a:t>
              </a:r>
              <a:r>
                <a:rPr lang="de-DE" sz="1400" dirty="0" smtClean="0"/>
                <a:t> PRA</a:t>
              </a:r>
            </a:p>
          </p:txBody>
        </p:sp>
        <p:sp>
          <p:nvSpPr>
            <p:cNvPr id="22" name="Textfeld 21"/>
            <p:cNvSpPr txBox="1"/>
            <p:nvPr/>
          </p:nvSpPr>
          <p:spPr>
            <a:xfrm>
              <a:off x="6186389" y="2493410"/>
              <a:ext cx="2885833" cy="615553"/>
            </a:xfrm>
            <a:prstGeom prst="rect">
              <a:avLst/>
            </a:prstGeom>
            <a:noFill/>
          </p:spPr>
          <p:txBody>
            <a:bodyPr wrap="none" rtlCol="0">
              <a:spAutoFit/>
            </a:bodyPr>
            <a:lstStyle/>
            <a:p>
              <a:r>
                <a:rPr lang="de-DE" sz="1200" dirty="0" err="1"/>
                <a:t>m</a:t>
              </a:r>
              <a:r>
                <a:rPr lang="de-DE" sz="1200" dirty="0" err="1" smtClean="0"/>
                <a:t>ost</a:t>
              </a:r>
              <a:r>
                <a:rPr lang="de-DE" sz="1200" dirty="0" smtClean="0"/>
                <a:t> </a:t>
              </a:r>
              <a:r>
                <a:rPr lang="de-DE" sz="1200" dirty="0" err="1" smtClean="0"/>
                <a:t>accurate</a:t>
              </a:r>
              <a:r>
                <a:rPr lang="de-DE" sz="1200" dirty="0" smtClean="0"/>
                <a:t> </a:t>
              </a:r>
              <a:r>
                <a:rPr lang="de-DE" sz="1200" dirty="0" err="1" smtClean="0"/>
                <a:t>collinear</a:t>
              </a:r>
              <a:r>
                <a:rPr lang="de-DE" sz="1200" dirty="0" smtClean="0"/>
                <a:t> </a:t>
              </a:r>
            </a:p>
            <a:p>
              <a:r>
                <a:rPr lang="de-DE" sz="1200" dirty="0" smtClean="0"/>
                <a:t>Measurement </a:t>
              </a:r>
              <a:r>
                <a:rPr lang="de-DE" sz="1200" dirty="0" err="1" smtClean="0"/>
                <a:t>reported</a:t>
              </a:r>
              <a:r>
                <a:rPr lang="de-DE" sz="1200" dirty="0" smtClean="0"/>
                <a:t> so </a:t>
              </a:r>
              <a:r>
                <a:rPr lang="de-DE" sz="1200" dirty="0" err="1" smtClean="0"/>
                <a:t>far</a:t>
              </a:r>
              <a:endParaRPr lang="de-DE" sz="1200" dirty="0"/>
            </a:p>
          </p:txBody>
        </p:sp>
      </p:grpSp>
      <p:pic>
        <p:nvPicPr>
          <p:cNvPr id="11" name="Picture 9" descr="tud_logo"/>
          <p:cNvPicPr>
            <a:picLocks noChangeAspect="1" noChangeArrowheads="1"/>
          </p:cNvPicPr>
          <p:nvPr/>
        </p:nvPicPr>
        <p:blipFill>
          <a:blip r:embed="rId5" cstate="print"/>
          <a:srcRect r="5453"/>
          <a:stretch>
            <a:fillRect/>
          </a:stretch>
        </p:blipFill>
        <p:spPr bwMode="auto">
          <a:xfrm>
            <a:off x="5660197" y="956956"/>
            <a:ext cx="1136984" cy="480809"/>
          </a:xfrm>
          <a:prstGeom prst="rect">
            <a:avLst/>
          </a:prstGeom>
          <a:noFill/>
          <a:ln w="9525">
            <a:noFill/>
            <a:miter lim="800000"/>
            <a:headEnd/>
            <a:tailEnd/>
          </a:ln>
        </p:spPr>
      </p:pic>
      <p:grpSp>
        <p:nvGrpSpPr>
          <p:cNvPr id="3" name="Gruppieren 2"/>
          <p:cNvGrpSpPr/>
          <p:nvPr/>
        </p:nvGrpSpPr>
        <p:grpSpPr>
          <a:xfrm>
            <a:off x="139337" y="3028446"/>
            <a:ext cx="3224369" cy="2196703"/>
            <a:chOff x="204788" y="2414588"/>
            <a:chExt cx="5644505" cy="3609975"/>
          </a:xfrm>
        </p:grpSpPr>
        <p:pic>
          <p:nvPicPr>
            <p:cNvPr id="1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788" y="2414588"/>
              <a:ext cx="5343525"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Gerade Verbindung 2"/>
            <p:cNvCxnSpPr/>
            <p:nvPr/>
          </p:nvCxnSpPr>
          <p:spPr>
            <a:xfrm>
              <a:off x="1198142" y="4867275"/>
              <a:ext cx="3518740"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2000250" y="4819649"/>
              <a:ext cx="2826385" cy="455209"/>
            </a:xfrm>
            <a:prstGeom prst="rect">
              <a:avLst/>
            </a:prstGeom>
            <a:noFill/>
          </p:spPr>
          <p:txBody>
            <a:bodyPr wrap="none" rtlCol="0">
              <a:spAutoFit/>
            </a:bodyPr>
            <a:lstStyle/>
            <a:p>
              <a:r>
                <a:rPr lang="de-DE" sz="1200" i="1"/>
                <a:t>low background level</a:t>
              </a:r>
              <a:endParaRPr lang="en-US" sz="1200" i="1"/>
            </a:p>
          </p:txBody>
        </p:sp>
        <p:sp>
          <p:nvSpPr>
            <p:cNvPr id="25" name="Rechteck 24"/>
            <p:cNvSpPr/>
            <p:nvPr/>
          </p:nvSpPr>
          <p:spPr>
            <a:xfrm>
              <a:off x="3724274" y="2504266"/>
              <a:ext cx="1895475" cy="14914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400" b="1" dirty="0" err="1">
                  <a:solidFill>
                    <a:schemeClr val="tx1"/>
                  </a:solidFill>
                </a:rPr>
                <a:t>Ca</a:t>
              </a:r>
              <a:r>
                <a:rPr lang="de-DE" sz="1400" b="1" dirty="0">
                  <a:solidFill>
                    <a:schemeClr val="tx1"/>
                  </a:solidFill>
                </a:rPr>
                <a:t> D1</a:t>
              </a:r>
              <a:endParaRPr lang="en-US" sz="1400" b="1" dirty="0">
                <a:solidFill>
                  <a:schemeClr val="tx1"/>
                </a:solidFill>
              </a:endParaRPr>
            </a:p>
          </p:txBody>
        </p:sp>
        <p:sp>
          <p:nvSpPr>
            <p:cNvPr id="26" name="Textfeld 25"/>
            <p:cNvSpPr txBox="1"/>
            <p:nvPr/>
          </p:nvSpPr>
          <p:spPr>
            <a:xfrm>
              <a:off x="4619625" y="2707243"/>
              <a:ext cx="1229668" cy="455209"/>
            </a:xfrm>
            <a:prstGeom prst="rect">
              <a:avLst/>
            </a:prstGeom>
            <a:noFill/>
          </p:spPr>
          <p:txBody>
            <a:bodyPr wrap="none" rtlCol="0">
              <a:spAutoFit/>
            </a:bodyPr>
            <a:lstStyle/>
            <a:p>
              <a:r>
                <a:rPr lang="de-DE" sz="1200" dirty="0" smtClean="0"/>
                <a:t>4p </a:t>
              </a:r>
              <a:r>
                <a:rPr lang="de-DE" sz="1200" baseline="30000" dirty="0" smtClean="0"/>
                <a:t>2</a:t>
              </a:r>
              <a:r>
                <a:rPr lang="de-DE" sz="1200" dirty="0" smtClean="0"/>
                <a:t>P</a:t>
              </a:r>
              <a:r>
                <a:rPr lang="de-DE" sz="1200" baseline="-25000" dirty="0" smtClean="0"/>
                <a:t>3/2</a:t>
              </a:r>
              <a:endParaRPr lang="en-US" sz="1200" baseline="-25000" dirty="0"/>
            </a:p>
          </p:txBody>
        </p:sp>
        <p:sp>
          <p:nvSpPr>
            <p:cNvPr id="27" name="Textfeld 26"/>
            <p:cNvSpPr txBox="1"/>
            <p:nvPr/>
          </p:nvSpPr>
          <p:spPr>
            <a:xfrm>
              <a:off x="3771900" y="3640693"/>
              <a:ext cx="1215637" cy="455209"/>
            </a:xfrm>
            <a:prstGeom prst="rect">
              <a:avLst/>
            </a:prstGeom>
            <a:noFill/>
          </p:spPr>
          <p:txBody>
            <a:bodyPr wrap="none" rtlCol="0">
              <a:spAutoFit/>
            </a:bodyPr>
            <a:lstStyle/>
            <a:p>
              <a:r>
                <a:rPr lang="de-DE" sz="1200" dirty="0" smtClean="0"/>
                <a:t>4s </a:t>
              </a:r>
              <a:r>
                <a:rPr lang="de-DE" sz="1200" baseline="30000" dirty="0" smtClean="0"/>
                <a:t>2</a:t>
              </a:r>
              <a:r>
                <a:rPr lang="de-DE" sz="1200" dirty="0" smtClean="0"/>
                <a:t>S</a:t>
              </a:r>
              <a:r>
                <a:rPr lang="de-DE" sz="1200" baseline="-25000" dirty="0" smtClean="0"/>
                <a:t>1/2</a:t>
              </a:r>
              <a:endParaRPr lang="en-US" sz="1200" baseline="-25000" dirty="0"/>
            </a:p>
          </p:txBody>
        </p:sp>
        <p:cxnSp>
          <p:nvCxnSpPr>
            <p:cNvPr id="28" name="Gerade Verbindung 29"/>
            <p:cNvCxnSpPr/>
            <p:nvPr/>
          </p:nvCxnSpPr>
          <p:spPr>
            <a:xfrm>
              <a:off x="4438648" y="3228975"/>
              <a:ext cx="9429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flipV="1">
              <a:off x="4213504" y="3076575"/>
              <a:ext cx="472796" cy="564119"/>
            </a:xfrm>
            <a:prstGeom prst="straightConnector1">
              <a:avLst/>
            </a:prstGeom>
            <a:ln w="38100">
              <a:solidFill>
                <a:schemeClr val="accent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Gerade Verbindung 6"/>
            <p:cNvCxnSpPr/>
            <p:nvPr/>
          </p:nvCxnSpPr>
          <p:spPr>
            <a:xfrm>
              <a:off x="4438648" y="3067050"/>
              <a:ext cx="9429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22"/>
            <p:cNvCxnSpPr/>
            <p:nvPr/>
          </p:nvCxnSpPr>
          <p:spPr>
            <a:xfrm>
              <a:off x="3867150" y="3657600"/>
              <a:ext cx="9429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4391024" y="3282434"/>
              <a:ext cx="963082" cy="379340"/>
            </a:xfrm>
            <a:prstGeom prst="rect">
              <a:avLst/>
            </a:prstGeom>
            <a:noFill/>
            <a:ln>
              <a:noFill/>
            </a:ln>
          </p:spPr>
          <p:txBody>
            <a:bodyPr wrap="none" rtlCol="0">
              <a:spAutoFit/>
            </a:bodyPr>
            <a:lstStyle/>
            <a:p>
              <a:r>
                <a:rPr lang="de-DE" sz="900" b="1">
                  <a:solidFill>
                    <a:schemeClr val="tx2"/>
                  </a:solidFill>
                </a:rPr>
                <a:t>393nm</a:t>
              </a:r>
              <a:endParaRPr lang="en-US" sz="900" b="1">
                <a:solidFill>
                  <a:schemeClr val="tx2"/>
                </a:solidFill>
              </a:endParaRPr>
            </a:p>
          </p:txBody>
        </p:sp>
      </p:grpSp>
      <p:sp>
        <p:nvSpPr>
          <p:cNvPr id="5" name="Textfeld 4"/>
          <p:cNvSpPr txBox="1"/>
          <p:nvPr/>
        </p:nvSpPr>
        <p:spPr>
          <a:xfrm>
            <a:off x="255081" y="5323681"/>
            <a:ext cx="2841473" cy="923330"/>
          </a:xfrm>
          <a:prstGeom prst="rect">
            <a:avLst/>
          </a:prstGeom>
          <a:noFill/>
        </p:spPr>
        <p:txBody>
          <a:bodyPr wrap="square" rtlCol="0">
            <a:spAutoFit/>
          </a:bodyPr>
          <a:lstStyle/>
          <a:p>
            <a:r>
              <a:rPr lang="de-DE" dirty="0" err="1" smtClean="0"/>
              <a:t>Asymmetry</a:t>
            </a:r>
            <a:r>
              <a:rPr lang="de-DE" dirty="0" smtClean="0"/>
              <a:t> </a:t>
            </a:r>
            <a:r>
              <a:rPr lang="de-DE" dirty="0" err="1" smtClean="0"/>
              <a:t>caused</a:t>
            </a:r>
            <a:r>
              <a:rPr lang="de-DE" dirty="0" smtClean="0"/>
              <a:t> </a:t>
            </a:r>
            <a:r>
              <a:rPr lang="de-DE" dirty="0" err="1" smtClean="0"/>
              <a:t>by</a:t>
            </a:r>
            <a:r>
              <a:rPr lang="de-DE" dirty="0" smtClean="0"/>
              <a:t> </a:t>
            </a:r>
            <a:r>
              <a:rPr lang="de-DE" dirty="0" err="1" smtClean="0"/>
              <a:t>the</a:t>
            </a:r>
            <a:r>
              <a:rPr lang="de-DE" dirty="0" smtClean="0"/>
              <a:t> </a:t>
            </a:r>
            <a:r>
              <a:rPr lang="de-DE" dirty="0" err="1" smtClean="0"/>
              <a:t>ion</a:t>
            </a:r>
            <a:r>
              <a:rPr lang="de-DE" dirty="0" smtClean="0"/>
              <a:t> </a:t>
            </a:r>
            <a:r>
              <a:rPr lang="de-DE" dirty="0" err="1" smtClean="0"/>
              <a:t>source</a:t>
            </a:r>
            <a:r>
              <a:rPr lang="de-DE" dirty="0" smtClean="0"/>
              <a:t>, </a:t>
            </a:r>
            <a:r>
              <a:rPr lang="de-DE" dirty="0" err="1" smtClean="0"/>
              <a:t>no</a:t>
            </a:r>
            <a:r>
              <a:rPr lang="de-DE" dirty="0" smtClean="0"/>
              <a:t> </a:t>
            </a:r>
            <a:r>
              <a:rPr lang="de-DE" dirty="0" err="1" smtClean="0"/>
              <a:t>restriction</a:t>
            </a:r>
            <a:r>
              <a:rPr lang="de-DE" dirty="0" smtClean="0"/>
              <a:t> </a:t>
            </a:r>
            <a:r>
              <a:rPr lang="de-DE" dirty="0" err="1" smtClean="0"/>
              <a:t>for</a:t>
            </a:r>
            <a:r>
              <a:rPr lang="de-DE" dirty="0" smtClean="0"/>
              <a:t> on-line </a:t>
            </a:r>
            <a:r>
              <a:rPr lang="de-DE" dirty="0" err="1" smtClean="0"/>
              <a:t>work</a:t>
            </a:r>
            <a:endParaRPr lang="de-DE" dirty="0" smtClean="0"/>
          </a:p>
        </p:txBody>
      </p:sp>
      <p:cxnSp>
        <p:nvCxnSpPr>
          <p:cNvPr id="8" name="Gerader Verbinder 7"/>
          <p:cNvCxnSpPr/>
          <p:nvPr/>
        </p:nvCxnSpPr>
        <p:spPr>
          <a:xfrm>
            <a:off x="3371850" y="1783080"/>
            <a:ext cx="34290" cy="3873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242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MATS – Programme for Phase-0 </a:t>
            </a:r>
            <a:r>
              <a:rPr lang="en-GB" dirty="0" smtClean="0"/>
              <a:t>and Day-1</a:t>
            </a:r>
            <a:endParaRPr lang="en-GB" dirty="0"/>
          </a:p>
        </p:txBody>
      </p:sp>
      <p:sp>
        <p:nvSpPr>
          <p:cNvPr id="5" name="Inhaltsplatzhalter 2"/>
          <p:cNvSpPr>
            <a:spLocks noGrp="1"/>
          </p:cNvSpPr>
          <p:nvPr>
            <p:ph idx="1"/>
          </p:nvPr>
        </p:nvSpPr>
        <p:spPr>
          <a:xfrm>
            <a:off x="269083" y="1340768"/>
            <a:ext cx="8605837" cy="3240360"/>
          </a:xfrm>
          <a:noFill/>
        </p:spPr>
        <p:txBody>
          <a:bodyPr/>
          <a:lstStyle/>
          <a:p>
            <a:pPr marL="0" indent="0">
              <a:buNone/>
            </a:pPr>
            <a:r>
              <a:rPr lang="en-US" b="1" dirty="0" smtClean="0"/>
              <a:t>FAIR </a:t>
            </a:r>
            <a:r>
              <a:rPr lang="en-US" b="1" dirty="0"/>
              <a:t>phase 0: </a:t>
            </a:r>
          </a:p>
          <a:p>
            <a:pPr marL="457200" indent="-457200">
              <a:buFont typeface="Arial" charset="0"/>
              <a:buChar char="•"/>
            </a:pPr>
            <a:r>
              <a:rPr lang="en-US" sz="2000" dirty="0"/>
              <a:t>operation of MATS prototype TRIGA-TRAP at TRIGA Mainz for technical and methodical developments:</a:t>
            </a:r>
          </a:p>
          <a:p>
            <a:pPr marL="790575" lvl="1" indent="-457200">
              <a:buFont typeface="Arial" charset="0"/>
              <a:buChar char="•"/>
            </a:pPr>
            <a:r>
              <a:rPr lang="en-US" dirty="0"/>
              <a:t>single</a:t>
            </a:r>
            <a:r>
              <a:rPr lang="mr-IN" dirty="0"/>
              <a:t>–</a:t>
            </a:r>
            <a:r>
              <a:rPr lang="en-US" dirty="0"/>
              <a:t>ion mass spectrometry with cryogenic trapping systems </a:t>
            </a:r>
          </a:p>
          <a:p>
            <a:pPr marL="790575" lvl="1" indent="-457200">
              <a:buFont typeface="Arial" charset="0"/>
              <a:buChar char="•"/>
            </a:pPr>
            <a:r>
              <a:rPr lang="en-US" dirty="0"/>
              <a:t>optimization of novel phase-imaging technique (PI-ICR) for short-lived nuclides and low-lying isomers</a:t>
            </a:r>
            <a:endParaRPr lang="de-DE" dirty="0"/>
          </a:p>
          <a:p>
            <a:pPr marL="457200" indent="-457200">
              <a:buFont typeface="Arial" charset="0"/>
              <a:buChar char="•"/>
            </a:pPr>
            <a:r>
              <a:rPr lang="en-US" sz="2000" dirty="0"/>
              <a:t>construction of RFQ system at JYFL</a:t>
            </a:r>
          </a:p>
          <a:p>
            <a:pPr marL="457200" indent="-457200">
              <a:buFont typeface="Arial" charset="0"/>
              <a:buChar char="•"/>
            </a:pPr>
            <a:r>
              <a:rPr lang="en-US" sz="2000" dirty="0"/>
              <a:t>on-line experiments at different laboratories within the collaboration: ISOLTRAP, JYFLTRAP, SHIPTRAP ...</a:t>
            </a:r>
          </a:p>
        </p:txBody>
      </p:sp>
      <p:sp>
        <p:nvSpPr>
          <p:cNvPr id="6" name="Rechteck 5">
            <a:extLst>
              <a:ext uri="{FF2B5EF4-FFF2-40B4-BE49-F238E27FC236}">
                <a16:creationId xmlns:a16="http://schemas.microsoft.com/office/drawing/2014/main" id="{1AEBCFE9-7FFB-4B4D-A7B5-E90B9632F41B}"/>
              </a:ext>
            </a:extLst>
          </p:cNvPr>
          <p:cNvSpPr/>
          <p:nvPr/>
        </p:nvSpPr>
        <p:spPr>
          <a:xfrm>
            <a:off x="269083" y="4797377"/>
            <a:ext cx="8605837" cy="1384995"/>
          </a:xfrm>
          <a:prstGeom prst="rect">
            <a:avLst/>
          </a:prstGeom>
          <a:ln>
            <a:solidFill>
              <a:schemeClr val="accent2"/>
            </a:solidFill>
          </a:ln>
        </p:spPr>
        <p:txBody>
          <a:bodyPr wrap="square">
            <a:spAutoFit/>
          </a:bodyPr>
          <a:lstStyle/>
          <a:p>
            <a:pPr algn="l"/>
            <a:r>
              <a:rPr lang="en-US" sz="2400" b="1" dirty="0">
                <a:solidFill>
                  <a:schemeClr val="accent2"/>
                </a:solidFill>
                <a:latin typeface="+mn-lt"/>
              </a:rPr>
              <a:t>FAIR phase 1: </a:t>
            </a:r>
          </a:p>
          <a:p>
            <a:pPr marL="342900" indent="-342900" algn="l">
              <a:buFont typeface="Arial" panose="020B0604020202020204" pitchFamily="34" charset="0"/>
              <a:buChar char="•"/>
            </a:pPr>
            <a:r>
              <a:rPr lang="en-US" sz="2000" dirty="0">
                <a:solidFill>
                  <a:schemeClr val="accent2"/>
                </a:solidFill>
                <a:latin typeface="+mn-lt"/>
              </a:rPr>
              <a:t>Experiments on neutron-rich nuclides relevant for </a:t>
            </a:r>
            <a:br>
              <a:rPr lang="en-US" sz="2000" dirty="0">
                <a:solidFill>
                  <a:schemeClr val="accent2"/>
                </a:solidFill>
                <a:latin typeface="+mn-lt"/>
              </a:rPr>
            </a:br>
            <a:r>
              <a:rPr lang="en-US" sz="2000" dirty="0">
                <a:solidFill>
                  <a:schemeClr val="accent2"/>
                </a:solidFill>
                <a:latin typeface="+mn-lt"/>
              </a:rPr>
              <a:t>3</a:t>
            </a:r>
            <a:r>
              <a:rPr lang="en-US" sz="2000" baseline="30000" dirty="0">
                <a:solidFill>
                  <a:schemeClr val="accent2"/>
                </a:solidFill>
                <a:latin typeface="+mn-lt"/>
              </a:rPr>
              <a:t>rd</a:t>
            </a:r>
            <a:r>
              <a:rPr lang="en-US" sz="2000" dirty="0">
                <a:solidFill>
                  <a:schemeClr val="accent2"/>
                </a:solidFill>
                <a:latin typeface="+mn-lt"/>
              </a:rPr>
              <a:t> r-process peak at LEB</a:t>
            </a:r>
          </a:p>
          <a:p>
            <a:pPr marL="342900" indent="-342900" algn="l">
              <a:buFont typeface="Arial" panose="020B0604020202020204" pitchFamily="34" charset="0"/>
              <a:buChar char="•"/>
            </a:pPr>
            <a:r>
              <a:rPr lang="en-US" sz="2000" dirty="0">
                <a:solidFill>
                  <a:schemeClr val="accent2"/>
                </a:solidFill>
                <a:latin typeface="+mn-lt"/>
              </a:rPr>
              <a:t>Experiments on </a:t>
            </a:r>
            <a:r>
              <a:rPr lang="en-US" sz="2000" dirty="0" smtClean="0">
                <a:solidFill>
                  <a:schemeClr val="accent2"/>
                </a:solidFill>
                <a:latin typeface="+mn-lt"/>
              </a:rPr>
              <a:t>selected </a:t>
            </a:r>
            <a:r>
              <a:rPr lang="en-US" sz="2000" dirty="0">
                <a:solidFill>
                  <a:schemeClr val="accent2"/>
                </a:solidFill>
                <a:latin typeface="+mn-lt"/>
              </a:rPr>
              <a:t>neutron-rich isotopes, </a:t>
            </a:r>
            <a:r>
              <a:rPr lang="en-US" sz="2000" dirty="0" err="1">
                <a:solidFill>
                  <a:schemeClr val="accent2"/>
                </a:solidFill>
                <a:latin typeface="+mn-lt"/>
              </a:rPr>
              <a:t>e.g</a:t>
            </a:r>
            <a:r>
              <a:rPr lang="en-US" sz="2000" dirty="0">
                <a:solidFill>
                  <a:schemeClr val="accent2"/>
                </a:solidFill>
                <a:latin typeface="+mn-lt"/>
              </a:rPr>
              <a:t> </a:t>
            </a:r>
            <a:r>
              <a:rPr lang="en-US" sz="2000" dirty="0" err="1">
                <a:solidFill>
                  <a:schemeClr val="accent2"/>
                </a:solidFill>
                <a:latin typeface="+mn-lt"/>
              </a:rPr>
              <a:t>Zr</a:t>
            </a:r>
            <a:r>
              <a:rPr lang="en-US" sz="2000" dirty="0">
                <a:solidFill>
                  <a:schemeClr val="accent2"/>
                </a:solidFill>
                <a:latin typeface="+mn-lt"/>
              </a:rPr>
              <a:t> isotopes</a:t>
            </a:r>
          </a:p>
        </p:txBody>
      </p:sp>
      <p:sp>
        <p:nvSpPr>
          <p:cNvPr id="3" name="Slide Number Placeholder 2"/>
          <p:cNvSpPr>
            <a:spLocks noGrp="1"/>
          </p:cNvSpPr>
          <p:nvPr>
            <p:ph type="sldNum" sz="quarter" idx="4294967295"/>
          </p:nvPr>
        </p:nvSpPr>
        <p:spPr/>
        <p:txBody>
          <a:bodyPr/>
          <a:lstStyle/>
          <a:p>
            <a:pPr>
              <a:defRPr/>
            </a:pPr>
            <a:fld id="{9885DF70-DC9E-4526-A969-3DB9397F8ECC}" type="slidenum">
              <a:rPr lang="de-DE" smtClean="0"/>
              <a:pPr>
                <a:defRPr/>
              </a:pPr>
              <a:t>23</a:t>
            </a:fld>
            <a:endParaRPr lang="de-DE" dirty="0"/>
          </a:p>
        </p:txBody>
      </p:sp>
    </p:spTree>
    <p:extLst>
      <p:ext uri="{BB962C8B-B14F-4D97-AF65-F5344CB8AC3E}">
        <p14:creationId xmlns:p14="http://schemas.microsoft.com/office/powerpoint/2010/main" val="18988652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143000" y="977111"/>
            <a:ext cx="6858000" cy="358378"/>
          </a:xfrm>
          <a:prstGeom prst="rect">
            <a:avLst/>
          </a:prstGeom>
          <a:noFill/>
          <a:ln w="9525">
            <a:noFill/>
            <a:miter lim="800000"/>
            <a:headEnd/>
            <a:tailEnd/>
          </a:ln>
        </p:spPr>
        <p:txBody>
          <a:bodyPr anchor="ctr"/>
          <a:lstStyle/>
          <a:p>
            <a:pPr algn="ctr" fontAlgn="base">
              <a:spcBef>
                <a:spcPct val="0"/>
              </a:spcBef>
              <a:spcAft>
                <a:spcPct val="0"/>
              </a:spcAft>
              <a:defRPr/>
            </a:pPr>
            <a:r>
              <a:rPr lang="en-US" sz="1650" b="1" dirty="0">
                <a:solidFill>
                  <a:srgbClr val="FFFFFF"/>
                </a:solidFill>
                <a:latin typeface="Arial"/>
                <a:ea typeface="ヒラギノ角ゴ ProN W3"/>
                <a:sym typeface="Arial" pitchFamily="34" charset="0"/>
              </a:rPr>
              <a:t>Recent results from the MATS collaboration</a:t>
            </a:r>
          </a:p>
        </p:txBody>
      </p:sp>
      <p:sp>
        <p:nvSpPr>
          <p:cNvPr id="7" name="Textfeld 6"/>
          <p:cNvSpPr txBox="1"/>
          <p:nvPr/>
        </p:nvSpPr>
        <p:spPr>
          <a:xfrm>
            <a:off x="553845" y="1181672"/>
            <a:ext cx="8554659" cy="2362185"/>
          </a:xfrm>
          <a:prstGeom prst="rect">
            <a:avLst/>
          </a:prstGeom>
          <a:noFill/>
        </p:spPr>
        <p:txBody>
          <a:bodyPr wrap="square" rtlCol="0">
            <a:spAutoFit/>
          </a:bodyPr>
          <a:lstStyle/>
          <a:p>
            <a:pPr marL="257175" indent="-257175">
              <a:lnSpc>
                <a:spcPct val="150000"/>
              </a:lnSpc>
              <a:spcAft>
                <a:spcPts val="450"/>
              </a:spcAft>
              <a:buFont typeface="Arial" charset="0"/>
              <a:buChar char="•"/>
              <a:defRPr/>
            </a:pPr>
            <a:r>
              <a:rPr lang="en-US" dirty="0">
                <a:latin typeface="Arial"/>
              </a:rPr>
              <a:t>Two-week SHIPTRAP beamtime campaign at GSI in June/July 2018</a:t>
            </a:r>
          </a:p>
          <a:p>
            <a:pPr marL="257175" indent="-257175">
              <a:lnSpc>
                <a:spcPct val="150000"/>
              </a:lnSpc>
              <a:spcAft>
                <a:spcPts val="450"/>
              </a:spcAft>
              <a:buFont typeface="Arial" charset="0"/>
              <a:buChar char="•"/>
              <a:defRPr/>
            </a:pPr>
            <a:r>
              <a:rPr lang="en-US" dirty="0">
                <a:latin typeface="Arial"/>
              </a:rPr>
              <a:t>new / improved mass values for </a:t>
            </a:r>
            <a:r>
              <a:rPr lang="en-US" baseline="30000" dirty="0">
                <a:latin typeface="Arial"/>
              </a:rPr>
              <a:t>251,251m,254,254m</a:t>
            </a:r>
            <a:r>
              <a:rPr lang="en-US" dirty="0">
                <a:latin typeface="Arial"/>
              </a:rPr>
              <a:t>No</a:t>
            </a:r>
            <a:r>
              <a:rPr lang="en-US" dirty="0"/>
              <a:t> and </a:t>
            </a:r>
            <a:r>
              <a:rPr lang="en-US" baseline="30000" dirty="0">
                <a:latin typeface="Arial"/>
              </a:rPr>
              <a:t>254,254m,255m,255,256</a:t>
            </a:r>
            <a:r>
              <a:rPr lang="en-US" dirty="0">
                <a:latin typeface="Arial"/>
              </a:rPr>
              <a:t>Lr</a:t>
            </a:r>
            <a:endParaRPr lang="en-US" dirty="0"/>
          </a:p>
          <a:p>
            <a:pPr marL="257175" indent="-257175">
              <a:lnSpc>
                <a:spcPct val="150000"/>
              </a:lnSpc>
              <a:spcAft>
                <a:spcPts val="450"/>
              </a:spcAft>
              <a:buFont typeface="Arial" charset="0"/>
              <a:buChar char="•"/>
              <a:defRPr/>
            </a:pPr>
            <a:r>
              <a:rPr lang="en-US" dirty="0">
                <a:latin typeface="Arial"/>
              </a:rPr>
              <a:t>pinned down nuclear isomers with supreme resolving power of </a:t>
            </a:r>
            <a:br>
              <a:rPr lang="en-US" dirty="0">
                <a:latin typeface="Arial"/>
              </a:rPr>
            </a:br>
            <a:r>
              <a:rPr lang="en-US" dirty="0">
                <a:latin typeface="Arial"/>
              </a:rPr>
              <a:t>novel PI-ICR technique of up to </a:t>
            </a:r>
            <a:r>
              <a:rPr lang="en-US" dirty="0">
                <a:solidFill>
                  <a:srgbClr val="C00000"/>
                </a:solidFill>
                <a:latin typeface="Arial"/>
              </a:rPr>
              <a:t>m/</a:t>
            </a:r>
            <a:r>
              <a:rPr lang="en-US" dirty="0" err="1">
                <a:solidFill>
                  <a:srgbClr val="C00000"/>
                </a:solidFill>
                <a:latin typeface="Symbol" pitchFamily="2" charset="2"/>
              </a:rPr>
              <a:t>D</a:t>
            </a:r>
            <a:r>
              <a:rPr lang="en-US" dirty="0" err="1">
                <a:solidFill>
                  <a:srgbClr val="C00000"/>
                </a:solidFill>
                <a:latin typeface="Arial"/>
              </a:rPr>
              <a:t>m</a:t>
            </a:r>
            <a:r>
              <a:rPr lang="en-US" dirty="0">
                <a:solidFill>
                  <a:srgbClr val="C00000"/>
                </a:solidFill>
                <a:latin typeface="Arial"/>
              </a:rPr>
              <a:t> = 10</a:t>
            </a:r>
            <a:r>
              <a:rPr lang="en-US" baseline="30000" dirty="0">
                <a:solidFill>
                  <a:srgbClr val="C00000"/>
                </a:solidFill>
                <a:latin typeface="Arial"/>
              </a:rPr>
              <a:t>7 </a:t>
            </a:r>
            <a:r>
              <a:rPr lang="en-US" dirty="0">
                <a:solidFill>
                  <a:srgbClr val="C00000"/>
                </a:solidFill>
                <a:latin typeface="Arial"/>
              </a:rPr>
              <a:t> </a:t>
            </a:r>
            <a:endParaRPr lang="en-US" dirty="0">
              <a:solidFill>
                <a:srgbClr val="C00000"/>
              </a:solidFill>
              <a:latin typeface="Arial"/>
              <a:sym typeface="Arial" pitchFamily="34" charset="0"/>
            </a:endParaRPr>
          </a:p>
          <a:p>
            <a:pPr marL="257175" indent="-257175">
              <a:lnSpc>
                <a:spcPct val="150000"/>
              </a:lnSpc>
              <a:spcAft>
                <a:spcPts val="450"/>
              </a:spcAft>
              <a:buFont typeface="Arial" charset="0"/>
              <a:buChar char="•"/>
              <a:defRPr/>
            </a:pPr>
            <a:r>
              <a:rPr lang="en-US" baseline="30000" dirty="0"/>
              <a:t>257g,m</a:t>
            </a:r>
            <a:r>
              <a:rPr lang="en-US" dirty="0"/>
              <a:t>Rf (Z=104) measurement at a rate of about 1 event per shift</a:t>
            </a:r>
            <a:endParaRPr lang="en-US" dirty="0">
              <a:latin typeface="Arial"/>
            </a:endParaRPr>
          </a:p>
        </p:txBody>
      </p:sp>
      <p:grpSp>
        <p:nvGrpSpPr>
          <p:cNvPr id="13" name="Gruppieren 12"/>
          <p:cNvGrpSpPr>
            <a:grpSpLocks noChangeAspect="1"/>
          </p:cNvGrpSpPr>
          <p:nvPr/>
        </p:nvGrpSpPr>
        <p:grpSpPr>
          <a:xfrm>
            <a:off x="731815" y="3617456"/>
            <a:ext cx="2684794" cy="2399436"/>
            <a:chOff x="1796486" y="1414462"/>
            <a:chExt cx="5113901" cy="4570355"/>
          </a:xfrm>
        </p:grpSpPr>
        <p:pic>
          <p:nvPicPr>
            <p:cNvPr id="14" name="Picture 7">
              <a:extLst>
                <a:ext uri="{FF2B5EF4-FFF2-40B4-BE49-F238E27FC236}">
                  <a16:creationId xmlns:a16="http://schemas.microsoft.com/office/drawing/2014/main" id="{3E07A661-6D78-4D26-94CF-D05DBE84A21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0957" y1="59338" x2="30957" y2="59338"/>
                          <a14:foregroundMark x1="39715" y1="61229" x2="39715" y2="61229"/>
                          <a14:foregroundMark x1="36864" y1="53428" x2="36864" y2="53428"/>
                          <a14:foregroundMark x1="48880" y1="56265" x2="48880" y2="56265"/>
                          <a14:foregroundMark x1="48065" y1="63121" x2="48065" y2="63121"/>
                          <a14:foregroundMark x1="46640" y1="67376" x2="46640" y2="67376"/>
                          <a14:foregroundMark x1="53360" y1="67376" x2="53360" y2="67376"/>
                          <a14:foregroundMark x1="53971" y1="61939" x2="53971" y2="61939"/>
                          <a14:foregroundMark x1="61507" y1="65485" x2="61507" y2="65485"/>
                          <a14:backgroundMark x1="28310" y1="37589" x2="41141" y2="29314"/>
                          <a14:backgroundMark x1="41141" y1="29314" x2="55804" y2="26241"/>
                          <a14:backgroundMark x1="55804" y1="26241" x2="69043" y2="29078"/>
                          <a14:backgroundMark x1="69043" y1="29078" x2="78411" y2="40189"/>
                          <a14:backgroundMark x1="78411" y1="40189" x2="78004" y2="53664"/>
                          <a14:backgroundMark x1="78004" y1="53664" x2="77597" y2="54137"/>
                          <a14:backgroundMark x1="30754" y1="42317" x2="25458" y2="54846"/>
                          <a14:backgroundMark x1="25458" y1="54846" x2="27495" y2="66903"/>
                          <a14:backgroundMark x1="27495" y1="66903" x2="34827" y2="79196"/>
                          <a14:backgroundMark x1="34827" y1="79196" x2="45010" y2="85579"/>
                          <a14:backgroundMark x1="45010" y1="85579" x2="55601" y2="87943"/>
                          <a14:backgroundMark x1="55601" y1="87943" x2="71283" y2="86998"/>
                          <a14:backgroundMark x1="71283" y1="86998" x2="78004" y2="78014"/>
                          <a14:backgroundMark x1="78004" y1="78014" x2="79633" y2="65248"/>
                          <a14:backgroundMark x1="79633" y1="65248" x2="79022" y2="61939"/>
                          <a14:backgroundMark x1="48880" y1="56738" x2="48880" y2="56738"/>
                          <a14:backgroundMark x1="49084" y1="56028" x2="49084" y2="56028"/>
                          <a14:backgroundMark x1="49084" y1="56265" x2="49084" y2="56265"/>
                          <a14:backgroundMark x1="48880" y1="56501" x2="48880" y2="56501"/>
                        </a14:backgroundRemoval>
                      </a14:imgEffect>
                    </a14:imgLayer>
                  </a14:imgProps>
                </a:ext>
                <a:ext uri="{28A0092B-C50C-407E-A947-70E740481C1C}">
                  <a14:useLocalDpi xmlns:a14="http://schemas.microsoft.com/office/drawing/2010/main"/>
                </a:ext>
              </a:extLst>
            </a:blip>
            <a:stretch>
              <a:fillRect/>
            </a:stretch>
          </p:blipFill>
          <p:spPr>
            <a:xfrm>
              <a:off x="2233612" y="1414462"/>
              <a:ext cx="4676775" cy="4029075"/>
            </a:xfrm>
            <a:prstGeom prst="rect">
              <a:avLst/>
            </a:prstGeom>
          </p:spPr>
        </p:pic>
        <p:grpSp>
          <p:nvGrpSpPr>
            <p:cNvPr id="15" name="Gruppieren 14"/>
            <p:cNvGrpSpPr/>
            <p:nvPr/>
          </p:nvGrpSpPr>
          <p:grpSpPr>
            <a:xfrm>
              <a:off x="1796486" y="1752600"/>
              <a:ext cx="4451914" cy="4232217"/>
              <a:chOff x="1796486" y="1752600"/>
              <a:chExt cx="4451914" cy="4232217"/>
            </a:xfrm>
          </p:grpSpPr>
          <p:sp>
            <p:nvSpPr>
              <p:cNvPr id="17" name="Rectangle 3">
                <a:extLst>
                  <a:ext uri="{FF2B5EF4-FFF2-40B4-BE49-F238E27FC236}">
                    <a16:creationId xmlns:a16="http://schemas.microsoft.com/office/drawing/2014/main" id="{A682E2E4-2F08-4F98-AEC9-8C783B77C9A5}"/>
                  </a:ext>
                </a:extLst>
              </p:cNvPr>
              <p:cNvSpPr/>
              <p:nvPr/>
            </p:nvSpPr>
            <p:spPr>
              <a:xfrm>
                <a:off x="2894625" y="1752600"/>
                <a:ext cx="3353775" cy="33528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Picture 10">
                <a:extLst>
                  <a:ext uri="{FF2B5EF4-FFF2-40B4-BE49-F238E27FC236}">
                    <a16:creationId xmlns:a16="http://schemas.microsoft.com/office/drawing/2014/main" id="{D99FEA19-2C05-4C80-93E3-08EA7A63339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backgroundMark x1="0" y1="96250" x2="2062" y2="98750"/>
                          </a14:backgroundRemoval>
                        </a14:imgEffect>
                      </a14:imgLayer>
                    </a14:imgProps>
                  </a:ext>
                  <a:ext uri="{28A0092B-C50C-407E-A947-70E740481C1C}">
                    <a14:useLocalDpi xmlns:a14="http://schemas.microsoft.com/office/drawing/2010/main"/>
                  </a:ext>
                </a:extLst>
              </a:blip>
              <a:srcRect/>
              <a:stretch/>
            </p:blipFill>
            <p:spPr>
              <a:xfrm>
                <a:off x="4343399" y="2743201"/>
                <a:ext cx="914401" cy="762000"/>
              </a:xfrm>
              <a:prstGeom prst="rect">
                <a:avLst/>
              </a:prstGeom>
            </p:spPr>
          </p:pic>
          <p:sp>
            <p:nvSpPr>
              <p:cNvPr id="19" name="TextBox 17">
                <a:extLst>
                  <a:ext uri="{FF2B5EF4-FFF2-40B4-BE49-F238E27FC236}">
                    <a16:creationId xmlns:a16="http://schemas.microsoft.com/office/drawing/2014/main" id="{04F40563-60D0-474E-923D-36E81EA02C40}"/>
                  </a:ext>
                </a:extLst>
              </p:cNvPr>
              <p:cNvSpPr txBox="1"/>
              <p:nvPr/>
            </p:nvSpPr>
            <p:spPr>
              <a:xfrm>
                <a:off x="2388760" y="3124228"/>
                <a:ext cx="556321" cy="615552"/>
              </a:xfrm>
              <a:prstGeom prst="rect">
                <a:avLst/>
              </a:prstGeom>
              <a:noFill/>
            </p:spPr>
            <p:txBody>
              <a:bodyPr wrap="none" rtlCol="0">
                <a:spAutoFit/>
              </a:bodyPr>
              <a:lstStyle/>
              <a:p>
                <a:r>
                  <a:rPr lang="de-DE" sz="1500" b="1" dirty="0">
                    <a:latin typeface="Arial" panose="020B0604020202020204" pitchFamily="34" charset="0"/>
                    <a:cs typeface="Arial" panose="020B0604020202020204" pitchFamily="34" charset="0"/>
                  </a:rPr>
                  <a:t>0</a:t>
                </a:r>
              </a:p>
            </p:txBody>
          </p:sp>
          <p:sp>
            <p:nvSpPr>
              <p:cNvPr id="20" name="TextBox 18">
                <a:extLst>
                  <a:ext uri="{FF2B5EF4-FFF2-40B4-BE49-F238E27FC236}">
                    <a16:creationId xmlns:a16="http://schemas.microsoft.com/office/drawing/2014/main" id="{64A434E7-20C9-4A33-95BE-8FC655C1462A}"/>
                  </a:ext>
                </a:extLst>
              </p:cNvPr>
              <p:cNvSpPr txBox="1"/>
              <p:nvPr/>
            </p:nvSpPr>
            <p:spPr>
              <a:xfrm>
                <a:off x="4411616" y="5081343"/>
                <a:ext cx="513574" cy="527617"/>
              </a:xfrm>
              <a:prstGeom prst="rect">
                <a:avLst/>
              </a:prstGeom>
              <a:noFill/>
            </p:spPr>
            <p:txBody>
              <a:bodyPr wrap="none" rtlCol="0">
                <a:spAutoFit/>
              </a:bodyPr>
              <a:lstStyle/>
              <a:p>
                <a:r>
                  <a:rPr lang="de-DE" sz="1200" b="1" dirty="0">
                    <a:latin typeface="Arial" panose="020B0604020202020204" pitchFamily="34" charset="0"/>
                    <a:cs typeface="Arial" panose="020B0604020202020204" pitchFamily="34" charset="0"/>
                  </a:rPr>
                  <a:t>0</a:t>
                </a:r>
              </a:p>
            </p:txBody>
          </p:sp>
          <p:sp>
            <p:nvSpPr>
              <p:cNvPr id="21" name="TextBox 21">
                <a:extLst>
                  <a:ext uri="{FF2B5EF4-FFF2-40B4-BE49-F238E27FC236}">
                    <a16:creationId xmlns:a16="http://schemas.microsoft.com/office/drawing/2014/main" id="{53F6A00A-7DAF-45DE-A843-0F66A0174555}"/>
                  </a:ext>
                </a:extLst>
              </p:cNvPr>
              <p:cNvSpPr txBox="1"/>
              <p:nvPr/>
            </p:nvSpPr>
            <p:spPr>
              <a:xfrm>
                <a:off x="3412055" y="5457200"/>
                <a:ext cx="2336419" cy="527617"/>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x-position [mm]</a:t>
                </a:r>
              </a:p>
            </p:txBody>
          </p:sp>
          <p:sp>
            <p:nvSpPr>
              <p:cNvPr id="22" name="TextBox 22">
                <a:extLst>
                  <a:ext uri="{FF2B5EF4-FFF2-40B4-BE49-F238E27FC236}">
                    <a16:creationId xmlns:a16="http://schemas.microsoft.com/office/drawing/2014/main" id="{B5A4AF4A-DAA6-4051-855A-915F1D214E79}"/>
                  </a:ext>
                </a:extLst>
              </p:cNvPr>
              <p:cNvSpPr txBox="1"/>
              <p:nvPr/>
            </p:nvSpPr>
            <p:spPr>
              <a:xfrm rot="16200000">
                <a:off x="892087" y="3165188"/>
                <a:ext cx="2336415" cy="527618"/>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y-position [mm]</a:t>
                </a:r>
              </a:p>
            </p:txBody>
          </p:sp>
          <p:sp>
            <p:nvSpPr>
              <p:cNvPr id="23" name="TextBox 23">
                <a:extLst>
                  <a:ext uri="{FF2B5EF4-FFF2-40B4-BE49-F238E27FC236}">
                    <a16:creationId xmlns:a16="http://schemas.microsoft.com/office/drawing/2014/main" id="{3F1ED315-3D6C-4A1B-9F45-5ECE288A2EB9}"/>
                  </a:ext>
                </a:extLst>
              </p:cNvPr>
              <p:cNvSpPr txBox="1"/>
              <p:nvPr/>
            </p:nvSpPr>
            <p:spPr>
              <a:xfrm>
                <a:off x="5403797" y="5092248"/>
                <a:ext cx="675399" cy="527617"/>
              </a:xfrm>
              <a:prstGeom prst="rect">
                <a:avLst/>
              </a:prstGeom>
              <a:noFill/>
            </p:spPr>
            <p:txBody>
              <a:bodyPr wrap="none" rtlCol="0">
                <a:spAutoFit/>
              </a:bodyPr>
              <a:lstStyle/>
              <a:p>
                <a:r>
                  <a:rPr lang="de-DE" sz="1200" b="1" dirty="0">
                    <a:latin typeface="Arial" panose="020B0604020202020204" pitchFamily="34" charset="0"/>
                    <a:cs typeface="Arial" panose="020B0604020202020204" pitchFamily="34" charset="0"/>
                  </a:rPr>
                  <a:t>10</a:t>
                </a:r>
              </a:p>
            </p:txBody>
          </p:sp>
          <p:sp>
            <p:nvSpPr>
              <p:cNvPr id="24" name="TextBox 24">
                <a:extLst>
                  <a:ext uri="{FF2B5EF4-FFF2-40B4-BE49-F238E27FC236}">
                    <a16:creationId xmlns:a16="http://schemas.microsoft.com/office/drawing/2014/main" id="{76C910A4-6AA5-4E86-BA73-F2DC2E056C05}"/>
                  </a:ext>
                </a:extLst>
              </p:cNvPr>
              <p:cNvSpPr txBox="1"/>
              <p:nvPr/>
            </p:nvSpPr>
            <p:spPr>
              <a:xfrm>
                <a:off x="3178843" y="5081390"/>
                <a:ext cx="773106" cy="527617"/>
              </a:xfrm>
              <a:prstGeom prst="rect">
                <a:avLst/>
              </a:prstGeom>
              <a:noFill/>
            </p:spPr>
            <p:txBody>
              <a:bodyPr wrap="none" rtlCol="0">
                <a:spAutoFit/>
              </a:bodyPr>
              <a:lstStyle/>
              <a:p>
                <a:r>
                  <a:rPr lang="de-DE" sz="1200" b="1" dirty="0">
                    <a:latin typeface="Arial" panose="020B0604020202020204" pitchFamily="34" charset="0"/>
                    <a:cs typeface="Arial" panose="020B0604020202020204" pitchFamily="34" charset="0"/>
                  </a:rPr>
                  <a:t>-10</a:t>
                </a:r>
              </a:p>
            </p:txBody>
          </p:sp>
          <p:sp>
            <p:nvSpPr>
              <p:cNvPr id="25" name="TextBox 25">
                <a:extLst>
                  <a:ext uri="{FF2B5EF4-FFF2-40B4-BE49-F238E27FC236}">
                    <a16:creationId xmlns:a16="http://schemas.microsoft.com/office/drawing/2014/main" id="{114E1A59-BEC3-4832-98D0-6B4108BE99DD}"/>
                  </a:ext>
                </a:extLst>
              </p:cNvPr>
              <p:cNvSpPr txBox="1"/>
              <p:nvPr/>
            </p:nvSpPr>
            <p:spPr>
              <a:xfrm>
                <a:off x="2222277" y="4217015"/>
                <a:ext cx="883026" cy="615552"/>
              </a:xfrm>
              <a:prstGeom prst="rect">
                <a:avLst/>
              </a:prstGeom>
              <a:noFill/>
            </p:spPr>
            <p:txBody>
              <a:bodyPr wrap="none" rtlCol="0">
                <a:spAutoFit/>
              </a:bodyPr>
              <a:lstStyle/>
              <a:p>
                <a:r>
                  <a:rPr lang="de-DE" sz="1500" b="1" dirty="0">
                    <a:latin typeface="Arial" panose="020B0604020202020204" pitchFamily="34" charset="0"/>
                    <a:cs typeface="Arial" panose="020B0604020202020204" pitchFamily="34" charset="0"/>
                  </a:rPr>
                  <a:t>-10</a:t>
                </a:r>
              </a:p>
            </p:txBody>
          </p:sp>
          <p:sp>
            <p:nvSpPr>
              <p:cNvPr id="26" name="TextBox 26">
                <a:extLst>
                  <a:ext uri="{FF2B5EF4-FFF2-40B4-BE49-F238E27FC236}">
                    <a16:creationId xmlns:a16="http://schemas.microsoft.com/office/drawing/2014/main" id="{4E2DA79F-3BFA-44CC-B7C3-AF4C1DCF43E4}"/>
                  </a:ext>
                </a:extLst>
              </p:cNvPr>
              <p:cNvSpPr txBox="1"/>
              <p:nvPr/>
            </p:nvSpPr>
            <p:spPr>
              <a:xfrm>
                <a:off x="2296879" y="2084472"/>
                <a:ext cx="760893" cy="615552"/>
              </a:xfrm>
              <a:prstGeom prst="rect">
                <a:avLst/>
              </a:prstGeom>
              <a:noFill/>
            </p:spPr>
            <p:txBody>
              <a:bodyPr wrap="none" rtlCol="0">
                <a:spAutoFit/>
              </a:bodyPr>
              <a:lstStyle/>
              <a:p>
                <a:r>
                  <a:rPr lang="de-DE" sz="1500" b="1" dirty="0">
                    <a:latin typeface="Arial" panose="020B0604020202020204" pitchFamily="34" charset="0"/>
                    <a:cs typeface="Arial" panose="020B0604020202020204" pitchFamily="34" charset="0"/>
                  </a:rPr>
                  <a:t>10</a:t>
                </a:r>
              </a:p>
            </p:txBody>
          </p:sp>
          <p:cxnSp>
            <p:nvCxnSpPr>
              <p:cNvPr id="27" name="Straight Connector 28">
                <a:extLst>
                  <a:ext uri="{FF2B5EF4-FFF2-40B4-BE49-F238E27FC236}">
                    <a16:creationId xmlns:a16="http://schemas.microsoft.com/office/drawing/2014/main" id="{244CE36D-8006-4066-AFBA-6E2D0550F4B2}"/>
                  </a:ext>
                </a:extLst>
              </p:cNvPr>
              <p:cNvCxnSpPr>
                <a:cxnSpLocks/>
              </p:cNvCxnSpPr>
              <p:nvPr/>
            </p:nvCxnSpPr>
            <p:spPr>
              <a:xfrm>
                <a:off x="2894625" y="2895600"/>
                <a:ext cx="7717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8" name="Straight Connector 29">
                <a:extLst>
                  <a:ext uri="{FF2B5EF4-FFF2-40B4-BE49-F238E27FC236}">
                    <a16:creationId xmlns:a16="http://schemas.microsoft.com/office/drawing/2014/main" id="{BF2CFE9D-60B2-4DBE-9D27-3FE26C9CB1C6}"/>
                  </a:ext>
                </a:extLst>
              </p:cNvPr>
              <p:cNvCxnSpPr>
                <a:cxnSpLocks/>
              </p:cNvCxnSpPr>
              <p:nvPr/>
            </p:nvCxnSpPr>
            <p:spPr>
              <a:xfrm>
                <a:off x="2907507" y="3428998"/>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9" name="Straight Connector 30">
                <a:extLst>
                  <a:ext uri="{FF2B5EF4-FFF2-40B4-BE49-F238E27FC236}">
                    <a16:creationId xmlns:a16="http://schemas.microsoft.com/office/drawing/2014/main" id="{0667548E-FB1E-48FD-9257-7545E037EC88}"/>
                  </a:ext>
                </a:extLst>
              </p:cNvPr>
              <p:cNvCxnSpPr>
                <a:cxnSpLocks/>
              </p:cNvCxnSpPr>
              <p:nvPr/>
            </p:nvCxnSpPr>
            <p:spPr>
              <a:xfrm>
                <a:off x="2907507" y="4493567"/>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0" name="Straight Connector 31">
                <a:extLst>
                  <a:ext uri="{FF2B5EF4-FFF2-40B4-BE49-F238E27FC236}">
                    <a16:creationId xmlns:a16="http://schemas.microsoft.com/office/drawing/2014/main" id="{1BEA684D-B5DD-40DF-8714-379544B9C96E}"/>
                  </a:ext>
                </a:extLst>
              </p:cNvPr>
              <p:cNvCxnSpPr>
                <a:cxnSpLocks/>
              </p:cNvCxnSpPr>
              <p:nvPr/>
            </p:nvCxnSpPr>
            <p:spPr>
              <a:xfrm>
                <a:off x="2897529" y="2362200"/>
                <a:ext cx="7427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1" name="Straight Connector 32">
                <a:extLst>
                  <a:ext uri="{FF2B5EF4-FFF2-40B4-BE49-F238E27FC236}">
                    <a16:creationId xmlns:a16="http://schemas.microsoft.com/office/drawing/2014/main" id="{35BE4775-CA2F-4D47-A615-53E8A867DD56}"/>
                  </a:ext>
                </a:extLst>
              </p:cNvPr>
              <p:cNvCxnSpPr>
                <a:cxnSpLocks/>
              </p:cNvCxnSpPr>
              <p:nvPr/>
            </p:nvCxnSpPr>
            <p:spPr>
              <a:xfrm>
                <a:off x="2907507" y="3962400"/>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2" name="Straight Connector 33">
                <a:extLst>
                  <a:ext uri="{FF2B5EF4-FFF2-40B4-BE49-F238E27FC236}">
                    <a16:creationId xmlns:a16="http://schemas.microsoft.com/office/drawing/2014/main" id="{4B1F3309-E580-49CA-9858-052BE456954F}"/>
                  </a:ext>
                </a:extLst>
              </p:cNvPr>
              <p:cNvCxnSpPr>
                <a:cxnSpLocks/>
              </p:cNvCxnSpPr>
              <p:nvPr/>
            </p:nvCxnSpPr>
            <p:spPr>
              <a:xfrm>
                <a:off x="2907507" y="1828800"/>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3" name="Straight Connector 34">
                <a:extLst>
                  <a:ext uri="{FF2B5EF4-FFF2-40B4-BE49-F238E27FC236}">
                    <a16:creationId xmlns:a16="http://schemas.microsoft.com/office/drawing/2014/main" id="{6EDCE667-7D7D-4FC6-B5E4-F6CDDCB081E7}"/>
                  </a:ext>
                </a:extLst>
              </p:cNvPr>
              <p:cNvCxnSpPr>
                <a:cxnSpLocks/>
              </p:cNvCxnSpPr>
              <p:nvPr/>
            </p:nvCxnSpPr>
            <p:spPr>
              <a:xfrm>
                <a:off x="2907507" y="5029200"/>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4" name="Straight Connector 35">
                <a:extLst>
                  <a:ext uri="{FF2B5EF4-FFF2-40B4-BE49-F238E27FC236}">
                    <a16:creationId xmlns:a16="http://schemas.microsoft.com/office/drawing/2014/main" id="{D7FBB29E-7701-4BA8-ABB6-DA2D56703EB2}"/>
                  </a:ext>
                </a:extLst>
              </p:cNvPr>
              <p:cNvCxnSpPr>
                <a:cxnSpLocks/>
              </p:cNvCxnSpPr>
              <p:nvPr/>
            </p:nvCxnSpPr>
            <p:spPr>
              <a:xfrm flipV="1">
                <a:off x="4571999" y="5026444"/>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5" name="Straight Connector 40">
                <a:extLst>
                  <a:ext uri="{FF2B5EF4-FFF2-40B4-BE49-F238E27FC236}">
                    <a16:creationId xmlns:a16="http://schemas.microsoft.com/office/drawing/2014/main" id="{E88DE3CE-1D6E-40CA-B2D4-3FE22ACCAFC4}"/>
                  </a:ext>
                </a:extLst>
              </p:cNvPr>
              <p:cNvCxnSpPr>
                <a:cxnSpLocks/>
              </p:cNvCxnSpPr>
              <p:nvPr/>
            </p:nvCxnSpPr>
            <p:spPr>
              <a:xfrm flipV="1">
                <a:off x="5105400" y="5029200"/>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6" name="Straight Connector 41">
                <a:extLst>
                  <a:ext uri="{FF2B5EF4-FFF2-40B4-BE49-F238E27FC236}">
                    <a16:creationId xmlns:a16="http://schemas.microsoft.com/office/drawing/2014/main" id="{D7BD267F-F0D6-4E36-90C1-CCA87F63A439}"/>
                  </a:ext>
                </a:extLst>
              </p:cNvPr>
              <p:cNvCxnSpPr>
                <a:cxnSpLocks/>
              </p:cNvCxnSpPr>
              <p:nvPr/>
            </p:nvCxnSpPr>
            <p:spPr>
              <a:xfrm flipV="1">
                <a:off x="5638800" y="5029200"/>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7" name="Straight Connector 42">
                <a:extLst>
                  <a:ext uri="{FF2B5EF4-FFF2-40B4-BE49-F238E27FC236}">
                    <a16:creationId xmlns:a16="http://schemas.microsoft.com/office/drawing/2014/main" id="{F8B8EAB3-2180-4AE5-90E6-6A048D6B692A}"/>
                  </a:ext>
                </a:extLst>
              </p:cNvPr>
              <p:cNvCxnSpPr>
                <a:cxnSpLocks/>
              </p:cNvCxnSpPr>
              <p:nvPr/>
            </p:nvCxnSpPr>
            <p:spPr>
              <a:xfrm flipV="1">
                <a:off x="6172200" y="5029200"/>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8" name="Straight Connector 43">
                <a:extLst>
                  <a:ext uri="{FF2B5EF4-FFF2-40B4-BE49-F238E27FC236}">
                    <a16:creationId xmlns:a16="http://schemas.microsoft.com/office/drawing/2014/main" id="{52854263-0C6E-4D0C-97DF-EB7E7627C86B}"/>
                  </a:ext>
                </a:extLst>
              </p:cNvPr>
              <p:cNvCxnSpPr>
                <a:cxnSpLocks/>
              </p:cNvCxnSpPr>
              <p:nvPr/>
            </p:nvCxnSpPr>
            <p:spPr>
              <a:xfrm flipV="1">
                <a:off x="4038600" y="5029200"/>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9" name="Straight Connector 44">
                <a:extLst>
                  <a:ext uri="{FF2B5EF4-FFF2-40B4-BE49-F238E27FC236}">
                    <a16:creationId xmlns:a16="http://schemas.microsoft.com/office/drawing/2014/main" id="{8227E0AD-B98A-4488-A961-F4B7D4918A51}"/>
                  </a:ext>
                </a:extLst>
              </p:cNvPr>
              <p:cNvCxnSpPr>
                <a:cxnSpLocks/>
              </p:cNvCxnSpPr>
              <p:nvPr/>
            </p:nvCxnSpPr>
            <p:spPr>
              <a:xfrm flipV="1">
                <a:off x="3505200" y="5029200"/>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0" name="Straight Connector 45">
                <a:extLst>
                  <a:ext uri="{FF2B5EF4-FFF2-40B4-BE49-F238E27FC236}">
                    <a16:creationId xmlns:a16="http://schemas.microsoft.com/office/drawing/2014/main" id="{D683460E-0984-435C-BCC4-CFAD71DFAC4B}"/>
                  </a:ext>
                </a:extLst>
              </p:cNvPr>
              <p:cNvCxnSpPr>
                <a:cxnSpLocks/>
              </p:cNvCxnSpPr>
              <p:nvPr/>
            </p:nvCxnSpPr>
            <p:spPr>
              <a:xfrm flipV="1">
                <a:off x="2971800" y="5029200"/>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1" name="Straight Connector 54">
                <a:extLst>
                  <a:ext uri="{FF2B5EF4-FFF2-40B4-BE49-F238E27FC236}">
                    <a16:creationId xmlns:a16="http://schemas.microsoft.com/office/drawing/2014/main" id="{78541BF8-C445-4ED5-B3AC-B917CD675F55}"/>
                  </a:ext>
                </a:extLst>
              </p:cNvPr>
              <p:cNvCxnSpPr>
                <a:cxnSpLocks/>
              </p:cNvCxnSpPr>
              <p:nvPr/>
            </p:nvCxnSpPr>
            <p:spPr>
              <a:xfrm flipV="1">
                <a:off x="4571999" y="1752600"/>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2" name="Straight Connector 55">
                <a:extLst>
                  <a:ext uri="{FF2B5EF4-FFF2-40B4-BE49-F238E27FC236}">
                    <a16:creationId xmlns:a16="http://schemas.microsoft.com/office/drawing/2014/main" id="{AE8CD19B-94B0-423D-BA7E-5C1B8BF8F970}"/>
                  </a:ext>
                </a:extLst>
              </p:cNvPr>
              <p:cNvCxnSpPr>
                <a:cxnSpLocks/>
              </p:cNvCxnSpPr>
              <p:nvPr/>
            </p:nvCxnSpPr>
            <p:spPr>
              <a:xfrm flipV="1">
                <a:off x="5105400" y="1755356"/>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3" name="Straight Connector 56">
                <a:extLst>
                  <a:ext uri="{FF2B5EF4-FFF2-40B4-BE49-F238E27FC236}">
                    <a16:creationId xmlns:a16="http://schemas.microsoft.com/office/drawing/2014/main" id="{C3E1E5DE-DEA9-4F4A-A47A-C1E6A0206FC8}"/>
                  </a:ext>
                </a:extLst>
              </p:cNvPr>
              <p:cNvCxnSpPr>
                <a:cxnSpLocks/>
              </p:cNvCxnSpPr>
              <p:nvPr/>
            </p:nvCxnSpPr>
            <p:spPr>
              <a:xfrm flipV="1">
                <a:off x="5638800" y="1755356"/>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4" name="Straight Connector 57">
                <a:extLst>
                  <a:ext uri="{FF2B5EF4-FFF2-40B4-BE49-F238E27FC236}">
                    <a16:creationId xmlns:a16="http://schemas.microsoft.com/office/drawing/2014/main" id="{9D425255-A5FE-4FEC-8164-5C86619FE85C}"/>
                  </a:ext>
                </a:extLst>
              </p:cNvPr>
              <p:cNvCxnSpPr>
                <a:cxnSpLocks/>
              </p:cNvCxnSpPr>
              <p:nvPr/>
            </p:nvCxnSpPr>
            <p:spPr>
              <a:xfrm flipV="1">
                <a:off x="6172200" y="1755356"/>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5" name="Straight Connector 58">
                <a:extLst>
                  <a:ext uri="{FF2B5EF4-FFF2-40B4-BE49-F238E27FC236}">
                    <a16:creationId xmlns:a16="http://schemas.microsoft.com/office/drawing/2014/main" id="{300D109B-310A-45EC-A57A-A3242801C74A}"/>
                  </a:ext>
                </a:extLst>
              </p:cNvPr>
              <p:cNvCxnSpPr>
                <a:cxnSpLocks/>
              </p:cNvCxnSpPr>
              <p:nvPr/>
            </p:nvCxnSpPr>
            <p:spPr>
              <a:xfrm flipV="1">
                <a:off x="4038600" y="1755356"/>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6" name="Straight Connector 59">
                <a:extLst>
                  <a:ext uri="{FF2B5EF4-FFF2-40B4-BE49-F238E27FC236}">
                    <a16:creationId xmlns:a16="http://schemas.microsoft.com/office/drawing/2014/main" id="{7E034610-0D82-42BB-A6FA-B2476C21BD32}"/>
                  </a:ext>
                </a:extLst>
              </p:cNvPr>
              <p:cNvCxnSpPr>
                <a:cxnSpLocks/>
              </p:cNvCxnSpPr>
              <p:nvPr/>
            </p:nvCxnSpPr>
            <p:spPr>
              <a:xfrm flipV="1">
                <a:off x="3505200" y="1755356"/>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7" name="Straight Connector 60">
                <a:extLst>
                  <a:ext uri="{FF2B5EF4-FFF2-40B4-BE49-F238E27FC236}">
                    <a16:creationId xmlns:a16="http://schemas.microsoft.com/office/drawing/2014/main" id="{C2D4F7B3-4CCC-4319-9F80-9E10E9928888}"/>
                  </a:ext>
                </a:extLst>
              </p:cNvPr>
              <p:cNvCxnSpPr>
                <a:cxnSpLocks/>
              </p:cNvCxnSpPr>
              <p:nvPr/>
            </p:nvCxnSpPr>
            <p:spPr>
              <a:xfrm flipV="1">
                <a:off x="2971800" y="1755356"/>
                <a:ext cx="0" cy="7620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8" name="Straight Connector 61">
                <a:extLst>
                  <a:ext uri="{FF2B5EF4-FFF2-40B4-BE49-F238E27FC236}">
                    <a16:creationId xmlns:a16="http://schemas.microsoft.com/office/drawing/2014/main" id="{1D622097-07D3-40E0-9AB7-C8A6599574E7}"/>
                  </a:ext>
                </a:extLst>
              </p:cNvPr>
              <p:cNvCxnSpPr>
                <a:cxnSpLocks/>
              </p:cNvCxnSpPr>
              <p:nvPr/>
            </p:nvCxnSpPr>
            <p:spPr>
              <a:xfrm>
                <a:off x="6171225" y="2895600"/>
                <a:ext cx="7717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49" name="Straight Connector 62">
                <a:extLst>
                  <a:ext uri="{FF2B5EF4-FFF2-40B4-BE49-F238E27FC236}">
                    <a16:creationId xmlns:a16="http://schemas.microsoft.com/office/drawing/2014/main" id="{30E97144-E9D3-44B9-B1A8-7DD7670B4F2E}"/>
                  </a:ext>
                </a:extLst>
              </p:cNvPr>
              <p:cNvCxnSpPr>
                <a:cxnSpLocks/>
              </p:cNvCxnSpPr>
              <p:nvPr/>
            </p:nvCxnSpPr>
            <p:spPr>
              <a:xfrm>
                <a:off x="6184107" y="3428998"/>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50" name="Straight Connector 63">
                <a:extLst>
                  <a:ext uri="{FF2B5EF4-FFF2-40B4-BE49-F238E27FC236}">
                    <a16:creationId xmlns:a16="http://schemas.microsoft.com/office/drawing/2014/main" id="{CDA3C1C7-3D0A-4E84-A0AA-1FA9E15D7FD5}"/>
                  </a:ext>
                </a:extLst>
              </p:cNvPr>
              <p:cNvCxnSpPr>
                <a:cxnSpLocks/>
              </p:cNvCxnSpPr>
              <p:nvPr/>
            </p:nvCxnSpPr>
            <p:spPr>
              <a:xfrm>
                <a:off x="6184107" y="4493567"/>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51" name="Straight Connector 64">
                <a:extLst>
                  <a:ext uri="{FF2B5EF4-FFF2-40B4-BE49-F238E27FC236}">
                    <a16:creationId xmlns:a16="http://schemas.microsoft.com/office/drawing/2014/main" id="{4CE4E99B-A009-41E9-82C3-888D1B1D13DA}"/>
                  </a:ext>
                </a:extLst>
              </p:cNvPr>
              <p:cNvCxnSpPr>
                <a:cxnSpLocks/>
              </p:cNvCxnSpPr>
              <p:nvPr/>
            </p:nvCxnSpPr>
            <p:spPr>
              <a:xfrm>
                <a:off x="6174129" y="2362200"/>
                <a:ext cx="7427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52" name="Straight Connector 65">
                <a:extLst>
                  <a:ext uri="{FF2B5EF4-FFF2-40B4-BE49-F238E27FC236}">
                    <a16:creationId xmlns:a16="http://schemas.microsoft.com/office/drawing/2014/main" id="{A55213F4-AB1D-4350-9E6E-7CEDD9B6BC18}"/>
                  </a:ext>
                </a:extLst>
              </p:cNvPr>
              <p:cNvCxnSpPr>
                <a:cxnSpLocks/>
              </p:cNvCxnSpPr>
              <p:nvPr/>
            </p:nvCxnSpPr>
            <p:spPr>
              <a:xfrm>
                <a:off x="6184107" y="3962400"/>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53" name="Straight Connector 66">
                <a:extLst>
                  <a:ext uri="{FF2B5EF4-FFF2-40B4-BE49-F238E27FC236}">
                    <a16:creationId xmlns:a16="http://schemas.microsoft.com/office/drawing/2014/main" id="{1CA39555-1808-45C2-9EDF-C4FA03D37488}"/>
                  </a:ext>
                </a:extLst>
              </p:cNvPr>
              <p:cNvCxnSpPr>
                <a:cxnSpLocks/>
              </p:cNvCxnSpPr>
              <p:nvPr/>
            </p:nvCxnSpPr>
            <p:spPr>
              <a:xfrm>
                <a:off x="6184107" y="1828800"/>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54" name="Straight Connector 67">
                <a:extLst>
                  <a:ext uri="{FF2B5EF4-FFF2-40B4-BE49-F238E27FC236}">
                    <a16:creationId xmlns:a16="http://schemas.microsoft.com/office/drawing/2014/main" id="{31563722-0C27-43C3-9A6F-898524CB3502}"/>
                  </a:ext>
                </a:extLst>
              </p:cNvPr>
              <p:cNvCxnSpPr>
                <a:cxnSpLocks/>
              </p:cNvCxnSpPr>
              <p:nvPr/>
            </p:nvCxnSpPr>
            <p:spPr>
              <a:xfrm>
                <a:off x="6184107" y="5029200"/>
                <a:ext cx="6429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55" name="Straight Connector 70">
                <a:extLst>
                  <a:ext uri="{FF2B5EF4-FFF2-40B4-BE49-F238E27FC236}">
                    <a16:creationId xmlns:a16="http://schemas.microsoft.com/office/drawing/2014/main" id="{901C7CA8-3904-467C-A732-70801BBDB599}"/>
                  </a:ext>
                </a:extLst>
              </p:cNvPr>
              <p:cNvCxnSpPr>
                <a:cxnSpLocks/>
              </p:cNvCxnSpPr>
              <p:nvPr/>
            </p:nvCxnSpPr>
            <p:spPr>
              <a:xfrm flipH="1">
                <a:off x="2890884" y="2895600"/>
                <a:ext cx="14344"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56" name="Straight Connector 71">
                <a:extLst>
                  <a:ext uri="{FF2B5EF4-FFF2-40B4-BE49-F238E27FC236}">
                    <a16:creationId xmlns:a16="http://schemas.microsoft.com/office/drawing/2014/main" id="{C2EB4C86-0BA6-4A48-BFD6-7288F574EC71}"/>
                  </a:ext>
                </a:extLst>
              </p:cNvPr>
              <p:cNvCxnSpPr>
                <a:cxnSpLocks/>
                <a:stCxn id="17" idx="1"/>
              </p:cNvCxnSpPr>
              <p:nvPr/>
            </p:nvCxnSpPr>
            <p:spPr>
              <a:xfrm flipH="1" flipV="1">
                <a:off x="2890884" y="3428998"/>
                <a:ext cx="3740" cy="2"/>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57" name="Straight Connector 74">
                <a:extLst>
                  <a:ext uri="{FF2B5EF4-FFF2-40B4-BE49-F238E27FC236}">
                    <a16:creationId xmlns:a16="http://schemas.microsoft.com/office/drawing/2014/main" id="{E0AF5E58-FA24-4F1B-BCE4-FCA693E39103}"/>
                  </a:ext>
                </a:extLst>
              </p:cNvPr>
              <p:cNvCxnSpPr>
                <a:cxnSpLocks/>
              </p:cNvCxnSpPr>
              <p:nvPr/>
            </p:nvCxnSpPr>
            <p:spPr>
              <a:xfrm flipH="1">
                <a:off x="2890884" y="3962400"/>
                <a:ext cx="664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58" name="Straight Connector 75">
                <a:extLst>
                  <a:ext uri="{FF2B5EF4-FFF2-40B4-BE49-F238E27FC236}">
                    <a16:creationId xmlns:a16="http://schemas.microsoft.com/office/drawing/2014/main" id="{8A764A81-E0DE-4BFE-B34B-C3E09E07CD61}"/>
                  </a:ext>
                </a:extLst>
              </p:cNvPr>
              <p:cNvCxnSpPr>
                <a:cxnSpLocks/>
              </p:cNvCxnSpPr>
              <p:nvPr/>
            </p:nvCxnSpPr>
            <p:spPr>
              <a:xfrm>
                <a:off x="2890884" y="1828800"/>
                <a:ext cx="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59" name="Straight Connector 76">
                <a:extLst>
                  <a:ext uri="{FF2B5EF4-FFF2-40B4-BE49-F238E27FC236}">
                    <a16:creationId xmlns:a16="http://schemas.microsoft.com/office/drawing/2014/main" id="{CFAA2ABE-5DBA-4B99-A1B7-6BB4C6618A7D}"/>
                  </a:ext>
                </a:extLst>
              </p:cNvPr>
              <p:cNvCxnSpPr>
                <a:cxnSpLocks/>
              </p:cNvCxnSpPr>
              <p:nvPr/>
            </p:nvCxnSpPr>
            <p:spPr>
              <a:xfrm flipH="1">
                <a:off x="2890884" y="5029200"/>
                <a:ext cx="664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60" name="Oval 77">
                <a:extLst>
                  <a:ext uri="{FF2B5EF4-FFF2-40B4-BE49-F238E27FC236}">
                    <a16:creationId xmlns:a16="http://schemas.microsoft.com/office/drawing/2014/main" id="{40D33A44-0436-46C1-B29E-E28D3CE4F380}"/>
                  </a:ext>
                </a:extLst>
              </p:cNvPr>
              <p:cNvSpPr/>
              <p:nvPr/>
            </p:nvSpPr>
            <p:spPr>
              <a:xfrm>
                <a:off x="3725684" y="2024085"/>
                <a:ext cx="2141716" cy="2166915"/>
              </a:xfrm>
              <a:prstGeom prst="ellipse">
                <a:avLst/>
              </a:prstGeom>
              <a:noFill/>
              <a:ln w="317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1" name="Straight Connector 79">
                <a:extLst>
                  <a:ext uri="{FF2B5EF4-FFF2-40B4-BE49-F238E27FC236}">
                    <a16:creationId xmlns:a16="http://schemas.microsoft.com/office/drawing/2014/main" id="{9701F411-87C7-45CE-8A32-A489B1F03F1A}"/>
                  </a:ext>
                </a:extLst>
              </p:cNvPr>
              <p:cNvCxnSpPr>
                <a:cxnSpLocks/>
              </p:cNvCxnSpPr>
              <p:nvPr/>
            </p:nvCxnSpPr>
            <p:spPr>
              <a:xfrm flipH="1">
                <a:off x="4026692" y="3143400"/>
                <a:ext cx="769850" cy="60833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82">
                <a:extLst>
                  <a:ext uri="{FF2B5EF4-FFF2-40B4-BE49-F238E27FC236}">
                    <a16:creationId xmlns:a16="http://schemas.microsoft.com/office/drawing/2014/main" id="{0B8E0EB4-0B7A-48F4-9BD5-92CB70EBD049}"/>
                  </a:ext>
                </a:extLst>
              </p:cNvPr>
              <p:cNvCxnSpPr>
                <a:cxnSpLocks/>
                <a:endCxn id="60" idx="4"/>
              </p:cNvCxnSpPr>
              <p:nvPr/>
            </p:nvCxnSpPr>
            <p:spPr>
              <a:xfrm>
                <a:off x="4796542" y="3124201"/>
                <a:ext cx="0" cy="106679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3" name="Oval 85">
                <a:extLst>
                  <a:ext uri="{FF2B5EF4-FFF2-40B4-BE49-F238E27FC236}">
                    <a16:creationId xmlns:a16="http://schemas.microsoft.com/office/drawing/2014/main" id="{32C51022-041A-4583-BB0A-A4B2C8FD6BBE}"/>
                  </a:ext>
                </a:extLst>
              </p:cNvPr>
              <p:cNvSpPr/>
              <p:nvPr/>
            </p:nvSpPr>
            <p:spPr>
              <a:xfrm>
                <a:off x="3733800" y="3571875"/>
                <a:ext cx="493371" cy="466725"/>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Oval 86">
                <a:extLst>
                  <a:ext uri="{FF2B5EF4-FFF2-40B4-BE49-F238E27FC236}">
                    <a16:creationId xmlns:a16="http://schemas.microsoft.com/office/drawing/2014/main" id="{87DA2A34-EAA1-49D6-87DD-908505C35891}"/>
                  </a:ext>
                </a:extLst>
              </p:cNvPr>
              <p:cNvSpPr/>
              <p:nvPr/>
            </p:nvSpPr>
            <p:spPr>
              <a:xfrm>
                <a:off x="4553913" y="3886200"/>
                <a:ext cx="493371" cy="466725"/>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Arc 89">
                <a:extLst>
                  <a:ext uri="{FF2B5EF4-FFF2-40B4-BE49-F238E27FC236}">
                    <a16:creationId xmlns:a16="http://schemas.microsoft.com/office/drawing/2014/main" id="{4A22ADD7-EEA9-45EB-8DA9-8C1C140DF281}"/>
                  </a:ext>
                </a:extLst>
              </p:cNvPr>
              <p:cNvSpPr/>
              <p:nvPr/>
            </p:nvSpPr>
            <p:spPr>
              <a:xfrm>
                <a:off x="4326867" y="2740446"/>
                <a:ext cx="914401" cy="888019"/>
              </a:xfrm>
              <a:prstGeom prst="arc">
                <a:avLst>
                  <a:gd name="adj1" fmla="val 5516464"/>
                  <a:gd name="adj2" fmla="val 860542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6" name="TextBox 90">
                <a:extLst>
                  <a:ext uri="{FF2B5EF4-FFF2-40B4-BE49-F238E27FC236}">
                    <a16:creationId xmlns:a16="http://schemas.microsoft.com/office/drawing/2014/main" id="{29A1F53E-DBD0-4E56-87D2-5CF30797F694}"/>
                  </a:ext>
                </a:extLst>
              </p:cNvPr>
              <p:cNvSpPr txBox="1"/>
              <p:nvPr/>
            </p:nvSpPr>
            <p:spPr>
              <a:xfrm>
                <a:off x="4462548" y="3270339"/>
                <a:ext cx="696774" cy="703490"/>
              </a:xfrm>
              <a:prstGeom prst="rect">
                <a:avLst/>
              </a:prstGeom>
              <a:noFill/>
            </p:spPr>
            <p:txBody>
              <a:bodyPr wrap="none" rtlCol="0">
                <a:spAutoFit/>
              </a:bodyPr>
              <a:lstStyle/>
              <a:p>
                <a:r>
                  <a:rPr lang="el-GR" dirty="0">
                    <a:latin typeface="Cambria Math" panose="02040503050406030204" pitchFamily="18" charset="0"/>
                    <a:ea typeface="Cambria Math" panose="02040503050406030204" pitchFamily="18" charset="0"/>
                  </a:rPr>
                  <a:t>Φ</a:t>
                </a:r>
                <a:endParaRPr lang="de-DE" dirty="0"/>
              </a:p>
            </p:txBody>
          </p:sp>
          <p:sp>
            <p:nvSpPr>
              <p:cNvPr id="67" name="TextBox 92">
                <a:extLst>
                  <a:ext uri="{FF2B5EF4-FFF2-40B4-BE49-F238E27FC236}">
                    <a16:creationId xmlns:a16="http://schemas.microsoft.com/office/drawing/2014/main" id="{AAD73CAA-1154-4193-99EE-9DBDD42354FF}"/>
                  </a:ext>
                </a:extLst>
              </p:cNvPr>
              <p:cNvSpPr txBox="1"/>
              <p:nvPr/>
            </p:nvSpPr>
            <p:spPr>
              <a:xfrm>
                <a:off x="3184564" y="4097806"/>
                <a:ext cx="1270802" cy="615552"/>
              </a:xfrm>
              <a:prstGeom prst="rect">
                <a:avLst/>
              </a:prstGeom>
              <a:noFill/>
            </p:spPr>
            <p:txBody>
              <a:bodyPr wrap="none" rtlCol="0">
                <a:spAutoFit/>
              </a:bodyPr>
              <a:lstStyle/>
              <a:p>
                <a:r>
                  <a:rPr lang="de-DE" sz="1500" b="1" baseline="30000" dirty="0">
                    <a:solidFill>
                      <a:srgbClr val="C00000"/>
                    </a:solidFill>
                    <a:latin typeface="Arial" panose="020B0604020202020204" pitchFamily="34" charset="0"/>
                    <a:cs typeface="Arial" panose="020B0604020202020204" pitchFamily="34" charset="0"/>
                  </a:rPr>
                  <a:t>255g</a:t>
                </a:r>
                <a:r>
                  <a:rPr lang="de-DE" sz="1500" b="1" dirty="0">
                    <a:solidFill>
                      <a:srgbClr val="C00000"/>
                    </a:solidFill>
                    <a:latin typeface="Arial" panose="020B0604020202020204" pitchFamily="34" charset="0"/>
                    <a:cs typeface="Arial" panose="020B0604020202020204" pitchFamily="34" charset="0"/>
                  </a:rPr>
                  <a:t>Lr</a:t>
                </a:r>
              </a:p>
            </p:txBody>
          </p:sp>
          <p:sp>
            <p:nvSpPr>
              <p:cNvPr id="68" name="TextBox 93">
                <a:extLst>
                  <a:ext uri="{FF2B5EF4-FFF2-40B4-BE49-F238E27FC236}">
                    <a16:creationId xmlns:a16="http://schemas.microsoft.com/office/drawing/2014/main" id="{6F50D295-CB70-4368-909C-60BD2BB39BCA}"/>
                  </a:ext>
                </a:extLst>
              </p:cNvPr>
              <p:cNvSpPr txBox="1"/>
              <p:nvPr/>
            </p:nvSpPr>
            <p:spPr>
              <a:xfrm>
                <a:off x="4284422" y="4464409"/>
                <a:ext cx="1337976" cy="615552"/>
              </a:xfrm>
              <a:prstGeom prst="rect">
                <a:avLst/>
              </a:prstGeom>
              <a:noFill/>
            </p:spPr>
            <p:txBody>
              <a:bodyPr wrap="none" rtlCol="0">
                <a:spAutoFit/>
              </a:bodyPr>
              <a:lstStyle/>
              <a:p>
                <a:r>
                  <a:rPr lang="de-DE" sz="1500" b="1" baseline="30000" dirty="0">
                    <a:solidFill>
                      <a:srgbClr val="C00000"/>
                    </a:solidFill>
                    <a:latin typeface="Arial" panose="020B0604020202020204" pitchFamily="34" charset="0"/>
                    <a:cs typeface="Arial" panose="020B0604020202020204" pitchFamily="34" charset="0"/>
                  </a:rPr>
                  <a:t>255m</a:t>
                </a:r>
                <a:r>
                  <a:rPr lang="de-DE" sz="1500" b="1" dirty="0">
                    <a:solidFill>
                      <a:srgbClr val="C00000"/>
                    </a:solidFill>
                    <a:latin typeface="Arial" panose="020B0604020202020204" pitchFamily="34" charset="0"/>
                    <a:cs typeface="Arial" panose="020B0604020202020204" pitchFamily="34" charset="0"/>
                  </a:rPr>
                  <a:t>Lr</a:t>
                </a:r>
              </a:p>
            </p:txBody>
          </p:sp>
          <p:sp>
            <p:nvSpPr>
              <p:cNvPr id="69" name="TextBox 94">
                <a:extLst>
                  <a:ext uri="{FF2B5EF4-FFF2-40B4-BE49-F238E27FC236}">
                    <a16:creationId xmlns:a16="http://schemas.microsoft.com/office/drawing/2014/main" id="{99229FC2-BB2D-441D-B7B0-4E152582C688}"/>
                  </a:ext>
                </a:extLst>
              </p:cNvPr>
              <p:cNvSpPr txBox="1"/>
              <p:nvPr/>
            </p:nvSpPr>
            <p:spPr>
              <a:xfrm>
                <a:off x="4807200" y="2449116"/>
                <a:ext cx="1228055" cy="703490"/>
              </a:xfrm>
              <a:prstGeom prst="rect">
                <a:avLst/>
              </a:prstGeom>
              <a:noFill/>
            </p:spPr>
            <p:txBody>
              <a:bodyPr wrap="none" rtlCol="0">
                <a:spAutoFit/>
              </a:bodyPr>
              <a:lstStyle/>
              <a:p>
                <a:r>
                  <a:rPr lang="de-DE" b="1" baseline="30000" dirty="0">
                    <a:solidFill>
                      <a:srgbClr val="C00000"/>
                    </a:solidFill>
                    <a:latin typeface="Arial" panose="020B0604020202020204" pitchFamily="34" charset="0"/>
                    <a:cs typeface="Arial" panose="020B0604020202020204" pitchFamily="34" charset="0"/>
                  </a:rPr>
                  <a:t>center</a:t>
                </a:r>
                <a:endParaRPr lang="de-DE" b="1" dirty="0">
                  <a:solidFill>
                    <a:srgbClr val="C00000"/>
                  </a:solidFill>
                  <a:latin typeface="Arial" panose="020B0604020202020204" pitchFamily="34" charset="0"/>
                  <a:cs typeface="Arial" panose="020B0604020202020204" pitchFamily="34" charset="0"/>
                </a:endParaRPr>
              </a:p>
            </p:txBody>
          </p:sp>
        </p:grpSp>
        <p:sp>
          <p:nvSpPr>
            <p:cNvPr id="16" name="TextBox 106">
              <a:extLst>
                <a:ext uri="{FF2B5EF4-FFF2-40B4-BE49-F238E27FC236}">
                  <a16:creationId xmlns:a16="http://schemas.microsoft.com/office/drawing/2014/main" id="{2B751E0B-7D64-4165-98BA-149A3AD0F0F0}"/>
                </a:ext>
              </a:extLst>
            </p:cNvPr>
            <p:cNvSpPr txBox="1"/>
            <p:nvPr/>
          </p:nvSpPr>
          <p:spPr>
            <a:xfrm rot="19259199">
              <a:off x="2876158" y="2479742"/>
              <a:ext cx="3107443" cy="615552"/>
            </a:xfrm>
            <a:prstGeom prst="rect">
              <a:avLst/>
            </a:prstGeom>
            <a:noFill/>
            <a:ln>
              <a:noFill/>
            </a:ln>
          </p:spPr>
          <p:txBody>
            <a:bodyPr wrap="square" rtlCol="0">
              <a:spAutoFit/>
            </a:bodyPr>
            <a:lstStyle/>
            <a:p>
              <a:r>
                <a:rPr lang="de-DE" sz="1500" dirty="0">
                  <a:solidFill>
                    <a:schemeClr val="tx1">
                      <a:alpha val="4000"/>
                    </a:schemeClr>
                  </a:solidFill>
                  <a:latin typeface="Arial" panose="020B0604020202020204" pitchFamily="34" charset="0"/>
                  <a:cs typeface="Arial" panose="020B0604020202020204" pitchFamily="34" charset="0"/>
                </a:rPr>
                <a:t>PRELIMINARY</a:t>
              </a:r>
            </a:p>
          </p:txBody>
        </p:sp>
      </p:grpSp>
      <p:sp>
        <p:nvSpPr>
          <p:cNvPr id="70" name="TextBox 103">
            <a:extLst>
              <a:ext uri="{FF2B5EF4-FFF2-40B4-BE49-F238E27FC236}">
                <a16:creationId xmlns:a16="http://schemas.microsoft.com/office/drawing/2014/main" id="{C938D8A5-9AD8-4949-93C1-875810E11CA6}"/>
              </a:ext>
            </a:extLst>
          </p:cNvPr>
          <p:cNvSpPr txBox="1"/>
          <p:nvPr/>
        </p:nvSpPr>
        <p:spPr>
          <a:xfrm>
            <a:off x="3656108" y="3703039"/>
            <a:ext cx="4036503" cy="1754326"/>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de-DE" dirty="0"/>
              <a:t>10 </a:t>
            </a:r>
            <a:r>
              <a:rPr lang="de-DE" dirty="0" err="1"/>
              <a:t>hour</a:t>
            </a:r>
            <a:r>
              <a:rPr lang="de-DE" dirty="0"/>
              <a:t> </a:t>
            </a:r>
            <a:r>
              <a:rPr lang="de-DE" dirty="0" err="1"/>
              <a:t>measurement</a:t>
            </a:r>
            <a:endParaRPr lang="de-DE" dirty="0"/>
          </a:p>
          <a:p>
            <a:pPr marL="214313" indent="-214313">
              <a:lnSpc>
                <a:spcPct val="150000"/>
              </a:lnSpc>
              <a:buFont typeface="Arial" panose="020B0604020202020204" pitchFamily="34" charset="0"/>
              <a:buChar char="•"/>
            </a:pPr>
            <a:r>
              <a:rPr lang="de-DE" dirty="0"/>
              <a:t>1.2 s </a:t>
            </a:r>
            <a:r>
              <a:rPr lang="de-DE" dirty="0" err="1"/>
              <a:t>phase</a:t>
            </a:r>
            <a:r>
              <a:rPr lang="de-DE" dirty="0"/>
              <a:t> </a:t>
            </a:r>
            <a:r>
              <a:rPr lang="de-DE" dirty="0" err="1"/>
              <a:t>acc</a:t>
            </a:r>
            <a:r>
              <a:rPr lang="de-DE" dirty="0"/>
              <a:t>. time</a:t>
            </a:r>
          </a:p>
          <a:p>
            <a:pPr marL="214313" indent="-214313">
              <a:lnSpc>
                <a:spcPct val="150000"/>
              </a:lnSpc>
              <a:buFont typeface="Arial" panose="020B0604020202020204" pitchFamily="34" charset="0"/>
              <a:buChar char="•"/>
            </a:pPr>
            <a:r>
              <a:rPr lang="en-US" dirty="0">
                <a:solidFill>
                  <a:srgbClr val="C00000"/>
                </a:solidFill>
              </a:rPr>
              <a:t>m/</a:t>
            </a:r>
            <a:r>
              <a:rPr lang="en-US" dirty="0" err="1">
                <a:solidFill>
                  <a:srgbClr val="C00000"/>
                </a:solidFill>
                <a:latin typeface="Symbol" panose="05050102010706020507" pitchFamily="18" charset="2"/>
              </a:rPr>
              <a:t>D</a:t>
            </a:r>
            <a:r>
              <a:rPr lang="en-US" dirty="0" err="1">
                <a:solidFill>
                  <a:srgbClr val="C00000"/>
                </a:solidFill>
              </a:rPr>
              <a:t>m</a:t>
            </a:r>
            <a:r>
              <a:rPr lang="en-US" dirty="0">
                <a:solidFill>
                  <a:srgbClr val="C00000"/>
                </a:solidFill>
              </a:rPr>
              <a:t> </a:t>
            </a:r>
            <a:r>
              <a:rPr lang="de-DE" dirty="0">
                <a:solidFill>
                  <a:srgbClr val="C00000"/>
                </a:solidFill>
                <a:ea typeface="Cambria Math" panose="02040503050406030204" pitchFamily="18" charset="0"/>
              </a:rPr>
              <a:t>≈ </a:t>
            </a:r>
            <a:r>
              <a:rPr lang="en-US" dirty="0">
                <a:solidFill>
                  <a:srgbClr val="C00000"/>
                </a:solidFill>
                <a:latin typeface="Arial"/>
              </a:rPr>
              <a:t>10</a:t>
            </a:r>
            <a:r>
              <a:rPr lang="en-US" baseline="30000" dirty="0">
                <a:solidFill>
                  <a:srgbClr val="C00000"/>
                </a:solidFill>
                <a:latin typeface="Arial"/>
              </a:rPr>
              <a:t>7</a:t>
            </a:r>
            <a:endParaRPr lang="de-DE" dirty="0">
              <a:solidFill>
                <a:srgbClr val="C00000"/>
              </a:solidFill>
              <a:ea typeface="Cambria Math" panose="02040503050406030204" pitchFamily="18" charset="0"/>
            </a:endParaRPr>
          </a:p>
          <a:p>
            <a:pPr marL="214313" indent="-214313">
              <a:lnSpc>
                <a:spcPct val="150000"/>
              </a:lnSpc>
              <a:buFont typeface="Arial" panose="020B0604020202020204" pitchFamily="34" charset="0"/>
              <a:buChar char="•"/>
            </a:pPr>
            <a:r>
              <a:rPr lang="de-DE" dirty="0">
                <a:solidFill>
                  <a:srgbClr val="C00000"/>
                </a:solidFill>
                <a:ea typeface="Cambria Math" panose="02040503050406030204" pitchFamily="18" charset="0"/>
              </a:rPr>
              <a:t>35 </a:t>
            </a:r>
            <a:r>
              <a:rPr lang="de-DE" dirty="0" err="1">
                <a:solidFill>
                  <a:srgbClr val="C00000"/>
                </a:solidFill>
                <a:ea typeface="Cambria Math" panose="02040503050406030204" pitchFamily="18" charset="0"/>
              </a:rPr>
              <a:t>keV</a:t>
            </a:r>
            <a:r>
              <a:rPr lang="de-DE" dirty="0">
                <a:solidFill>
                  <a:srgbClr val="C00000"/>
                </a:solidFill>
                <a:ea typeface="Cambria Math" panose="02040503050406030204" pitchFamily="18" charset="0"/>
              </a:rPr>
              <a:t> isomer </a:t>
            </a:r>
            <a:r>
              <a:rPr lang="de-DE" dirty="0" err="1">
                <a:solidFill>
                  <a:srgbClr val="C00000"/>
                </a:solidFill>
                <a:ea typeface="Cambria Math" panose="02040503050406030204" pitchFamily="18" charset="0"/>
              </a:rPr>
              <a:t>resolved</a:t>
            </a:r>
            <a:endParaRPr lang="de-DE" dirty="0">
              <a:solidFill>
                <a:srgbClr val="C00000"/>
              </a:solidFill>
              <a:ea typeface="Cambria Math" panose="02040503050406030204" pitchFamily="18" charset="0"/>
            </a:endParaRPr>
          </a:p>
        </p:txBody>
      </p:sp>
      <p:grpSp>
        <p:nvGrpSpPr>
          <p:cNvPr id="12" name="Gruppieren 11"/>
          <p:cNvGrpSpPr/>
          <p:nvPr/>
        </p:nvGrpSpPr>
        <p:grpSpPr>
          <a:xfrm>
            <a:off x="7092280" y="4029294"/>
            <a:ext cx="1371601" cy="1371600"/>
            <a:chOff x="6294214" y="3878248"/>
            <a:chExt cx="1828801" cy="1828800"/>
          </a:xfrm>
        </p:grpSpPr>
        <p:sp>
          <p:nvSpPr>
            <p:cNvPr id="6" name="Rechteck 5"/>
            <p:cNvSpPr>
              <a:spLocks noChangeAspect="1"/>
            </p:cNvSpPr>
            <p:nvPr/>
          </p:nvSpPr>
          <p:spPr bwMode="auto">
            <a:xfrm>
              <a:off x="6294215" y="3878248"/>
              <a:ext cx="1828800" cy="1828800"/>
            </a:xfrm>
            <a:prstGeom prst="rect">
              <a:avLst/>
            </a:prstGeom>
            <a:solidFill>
              <a:srgbClr val="FFFF00"/>
            </a:solidFill>
            <a:ln w="381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fontAlgn="base">
                <a:spcBef>
                  <a:spcPct val="0"/>
                </a:spcBef>
                <a:spcAft>
                  <a:spcPct val="0"/>
                </a:spcAft>
              </a:pPr>
              <a:r>
                <a:rPr lang="en-US" sz="3000" baseline="30000" dirty="0">
                  <a:solidFill>
                    <a:srgbClr val="000000"/>
                  </a:solidFill>
                  <a:latin typeface="Arial Black" panose="020B0A04020102020204" pitchFamily="34" charset="0"/>
                  <a:ea typeface="ヒラギノ角ゴ ProN W3" charset="-128"/>
                  <a:cs typeface="ヒラギノ角ゴ ProN W3" charset="-128"/>
                  <a:sym typeface="Arial" charset="0"/>
                </a:rPr>
                <a:t>255</a:t>
              </a:r>
              <a:r>
                <a:rPr lang="en-US" sz="3000" dirty="0">
                  <a:solidFill>
                    <a:srgbClr val="000000"/>
                  </a:solidFill>
                  <a:latin typeface="Arial Black" panose="020B0A04020102020204" pitchFamily="34" charset="0"/>
                  <a:ea typeface="ヒラギノ角ゴ ProN W3" charset="-128"/>
                  <a:cs typeface="ヒラギノ角ゴ ProN W3" charset="-128"/>
                  <a:sym typeface="Arial" charset="0"/>
                </a:rPr>
                <a:t>Lr</a:t>
              </a:r>
              <a:endParaRPr lang="en-US" sz="1200" dirty="0">
                <a:solidFill>
                  <a:srgbClr val="000000"/>
                </a:solidFill>
                <a:latin typeface="Arial Black" panose="020B0A04020102020204" pitchFamily="34" charset="0"/>
                <a:ea typeface="ヒラギノ角ゴ ProN W3" charset="-128"/>
                <a:cs typeface="ヒラギノ角ゴ ProN W3" charset="-128"/>
                <a:sym typeface="Arial" charset="0"/>
              </a:endParaRPr>
            </a:p>
          </p:txBody>
        </p:sp>
        <p:sp>
          <p:nvSpPr>
            <p:cNvPr id="9" name="Gleichschenkliges Dreieck 8"/>
            <p:cNvSpPr/>
            <p:nvPr/>
          </p:nvSpPr>
          <p:spPr bwMode="auto">
            <a:xfrm>
              <a:off x="7192109" y="4660982"/>
              <a:ext cx="914400" cy="1031608"/>
            </a:xfrm>
            <a:prstGeom prst="triangle">
              <a:avLst>
                <a:gd name="adj" fmla="val 100000"/>
              </a:avLst>
            </a:prstGeom>
            <a:solidFill>
              <a:srgbClr val="FF9999"/>
            </a:solidFill>
            <a:ln w="127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900">
                <a:solidFill>
                  <a:srgbClr val="000000"/>
                </a:solidFill>
                <a:ea typeface="ヒラギノ角ゴ ProN W3" charset="-128"/>
                <a:cs typeface="ヒラギノ角ゴ ProN W3" charset="-128"/>
                <a:sym typeface="Arial" charset="0"/>
              </a:endParaRPr>
            </a:p>
          </p:txBody>
        </p:sp>
        <p:sp>
          <p:nvSpPr>
            <p:cNvPr id="71" name="Gleichschenkliges Dreieck 70"/>
            <p:cNvSpPr/>
            <p:nvPr/>
          </p:nvSpPr>
          <p:spPr bwMode="auto">
            <a:xfrm>
              <a:off x="6294214" y="4658252"/>
              <a:ext cx="914400" cy="1031608"/>
            </a:xfrm>
            <a:prstGeom prst="triangle">
              <a:avLst>
                <a:gd name="adj" fmla="val 100000"/>
              </a:avLst>
            </a:prstGeom>
            <a:solidFill>
              <a:schemeClr val="bg1"/>
            </a:solidFill>
            <a:ln w="127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900">
                <a:solidFill>
                  <a:srgbClr val="000000"/>
                </a:solidFill>
                <a:ea typeface="ヒラギノ角ゴ ProN W3" charset="-128"/>
                <a:cs typeface="ヒラギノ角ゴ ProN W3" charset="-128"/>
                <a:sym typeface="Arial" charset="0"/>
              </a:endParaRPr>
            </a:p>
          </p:txBody>
        </p:sp>
        <p:sp>
          <p:nvSpPr>
            <p:cNvPr id="10" name="Rechteck 9"/>
            <p:cNvSpPr/>
            <p:nvPr/>
          </p:nvSpPr>
          <p:spPr>
            <a:xfrm>
              <a:off x="7340496" y="4582331"/>
              <a:ext cx="586059" cy="338555"/>
            </a:xfrm>
            <a:prstGeom prst="rect">
              <a:avLst/>
            </a:prstGeom>
          </p:spPr>
          <p:txBody>
            <a:bodyPr wrap="none">
              <a:spAutoFit/>
            </a:bodyPr>
            <a:lstStyle/>
            <a:p>
              <a:r>
                <a:rPr lang="de-DE" sz="1050" dirty="0"/>
                <a:t>22 s</a:t>
              </a:r>
              <a:endParaRPr lang="en-US" sz="1050" dirty="0"/>
            </a:p>
          </p:txBody>
        </p:sp>
        <p:sp>
          <p:nvSpPr>
            <p:cNvPr id="72" name="Rechteck 71"/>
            <p:cNvSpPr/>
            <p:nvPr/>
          </p:nvSpPr>
          <p:spPr>
            <a:xfrm>
              <a:off x="6426095" y="4594359"/>
              <a:ext cx="635216" cy="338555"/>
            </a:xfrm>
            <a:prstGeom prst="rect">
              <a:avLst/>
            </a:prstGeom>
          </p:spPr>
          <p:txBody>
            <a:bodyPr wrap="none">
              <a:spAutoFit/>
            </a:bodyPr>
            <a:lstStyle/>
            <a:p>
              <a:r>
                <a:rPr lang="de-DE" sz="1050" dirty="0"/>
                <a:t>2.5 s</a:t>
              </a:r>
              <a:endParaRPr lang="en-US" sz="1050" dirty="0"/>
            </a:p>
          </p:txBody>
        </p:sp>
      </p:grpSp>
      <p:sp>
        <p:nvSpPr>
          <p:cNvPr id="2" name="Textfeld 1">
            <a:extLst>
              <a:ext uri="{FF2B5EF4-FFF2-40B4-BE49-F238E27FC236}">
                <a16:creationId xmlns:a16="http://schemas.microsoft.com/office/drawing/2014/main" id="{49A3A6BB-2443-8940-8F9C-4A70F6B33F03}"/>
              </a:ext>
            </a:extLst>
          </p:cNvPr>
          <p:cNvSpPr txBox="1"/>
          <p:nvPr/>
        </p:nvSpPr>
        <p:spPr>
          <a:xfrm>
            <a:off x="683557" y="3536945"/>
            <a:ext cx="184731" cy="369332"/>
          </a:xfrm>
          <a:prstGeom prst="rect">
            <a:avLst/>
          </a:prstGeom>
          <a:noFill/>
        </p:spPr>
        <p:txBody>
          <a:bodyPr wrap="none" rtlCol="0">
            <a:spAutoFit/>
          </a:bodyPr>
          <a:lstStyle/>
          <a:p>
            <a:endParaRPr lang="de-DE" dirty="0"/>
          </a:p>
        </p:txBody>
      </p:sp>
      <p:sp>
        <p:nvSpPr>
          <p:cNvPr id="3" name="Textfeld 2">
            <a:extLst>
              <a:ext uri="{FF2B5EF4-FFF2-40B4-BE49-F238E27FC236}">
                <a16:creationId xmlns:a16="http://schemas.microsoft.com/office/drawing/2014/main" id="{4072DBC1-64D1-E844-87FE-186469BFB73C}"/>
              </a:ext>
            </a:extLst>
          </p:cNvPr>
          <p:cNvSpPr txBox="1"/>
          <p:nvPr/>
        </p:nvSpPr>
        <p:spPr>
          <a:xfrm>
            <a:off x="3954066" y="5255782"/>
            <a:ext cx="2710999" cy="369332"/>
          </a:xfrm>
          <a:prstGeom prst="rect">
            <a:avLst/>
          </a:prstGeom>
          <a:noFill/>
        </p:spPr>
        <p:txBody>
          <a:bodyPr wrap="none" rtlCol="0">
            <a:spAutoFit/>
          </a:bodyPr>
          <a:lstStyle/>
          <a:p>
            <a:r>
              <a:rPr lang="de-DE" dirty="0"/>
              <a:t>M. Block, O. </a:t>
            </a:r>
            <a:r>
              <a:rPr lang="de-DE" dirty="0" err="1"/>
              <a:t>Kaleja</a:t>
            </a:r>
            <a:r>
              <a:rPr lang="de-DE" dirty="0"/>
              <a:t> et al.</a:t>
            </a:r>
          </a:p>
        </p:txBody>
      </p:sp>
    </p:spTree>
    <p:extLst>
      <p:ext uri="{BB962C8B-B14F-4D97-AF65-F5344CB8AC3E}">
        <p14:creationId xmlns:p14="http://schemas.microsoft.com/office/powerpoint/2010/main" val="3976433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
            <a:ext cx="6769050" cy="1052513"/>
          </a:xfrm>
        </p:spPr>
        <p:txBody>
          <a:bodyPr/>
          <a:lstStyle/>
          <a:p>
            <a:r>
              <a:rPr lang="en-GB" dirty="0" smtClean="0"/>
              <a:t>ILIMA in the Collector Ring (CR)</a:t>
            </a:r>
            <a:endParaRPr lang="en-GB"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40770"/>
            <a:ext cx="9144000" cy="4883039"/>
          </a:xfrm>
          <a:prstGeom prst="rect">
            <a:avLst/>
          </a:prstGeom>
        </p:spPr>
      </p:pic>
      <p:pic>
        <p:nvPicPr>
          <p:cNvPr id="6" name="Picture 5" descr="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64" y="50207"/>
            <a:ext cx="1345451" cy="1002531"/>
          </a:xfrm>
          <a:prstGeom prst="rect">
            <a:avLst/>
          </a:prstGeom>
          <a:ln w="12700">
            <a:miter lim="400000"/>
          </a:ln>
        </p:spPr>
      </p:pic>
      <p:sp>
        <p:nvSpPr>
          <p:cNvPr id="8" name="Elipse 5"/>
          <p:cNvSpPr/>
          <p:nvPr/>
        </p:nvSpPr>
        <p:spPr>
          <a:xfrm>
            <a:off x="5781329" y="3704092"/>
            <a:ext cx="3399185" cy="274924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Slide Number Placeholder 2"/>
          <p:cNvSpPr>
            <a:spLocks noGrp="1"/>
          </p:cNvSpPr>
          <p:nvPr>
            <p:ph type="sldNum" sz="quarter" idx="4294967295"/>
          </p:nvPr>
        </p:nvSpPr>
        <p:spPr/>
        <p:txBody>
          <a:bodyPr/>
          <a:lstStyle/>
          <a:p>
            <a:pPr>
              <a:defRPr/>
            </a:pPr>
            <a:fld id="{9885DF70-DC9E-4526-A969-3DB9397F8ECC}" type="slidenum">
              <a:rPr lang="de-DE" smtClean="0"/>
              <a:pPr>
                <a:defRPr/>
              </a:pPr>
              <a:t>25</a:t>
            </a:fld>
            <a:endParaRPr lang="de-DE" dirty="0"/>
          </a:p>
        </p:txBody>
      </p:sp>
    </p:spTree>
    <p:extLst>
      <p:ext uri="{BB962C8B-B14F-4D97-AF65-F5344CB8AC3E}">
        <p14:creationId xmlns:p14="http://schemas.microsoft.com/office/powerpoint/2010/main" val="40338689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7" name="Grafik 6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538" y="438692"/>
            <a:ext cx="8593938" cy="6662716"/>
          </a:xfrm>
          <a:prstGeom prst="rect">
            <a:avLst/>
          </a:prstGeom>
          <a:effectLst/>
        </p:spPr>
      </p:pic>
      <p:grpSp>
        <p:nvGrpSpPr>
          <p:cNvPr id="158" name="Group 157"/>
          <p:cNvGrpSpPr/>
          <p:nvPr/>
        </p:nvGrpSpPr>
        <p:grpSpPr>
          <a:xfrm>
            <a:off x="3161597" y="4558975"/>
            <a:ext cx="2426677" cy="932565"/>
            <a:chOff x="3036888" y="4623759"/>
            <a:chExt cx="2628900" cy="1010279"/>
          </a:xfrm>
        </p:grpSpPr>
        <p:sp>
          <p:nvSpPr>
            <p:cNvPr id="159" name="Text Box 8"/>
            <p:cNvSpPr txBox="1">
              <a:spLocks noChangeArrowheads="1"/>
            </p:cNvSpPr>
            <p:nvPr/>
          </p:nvSpPr>
          <p:spPr bwMode="auto">
            <a:xfrm>
              <a:off x="3036888" y="4623759"/>
              <a:ext cx="1065333" cy="463782"/>
            </a:xfrm>
            <a:prstGeom prst="rect">
              <a:avLst/>
            </a:prstGeom>
            <a:solidFill>
              <a:sysClr val="window" lastClr="FFFFFF"/>
            </a:solidFill>
            <a:ln>
              <a:noFill/>
            </a:ln>
            <a:effectLst/>
            <a:extLst/>
          </p:spPr>
          <p:txBody>
            <a:bodyPr wrap="none" lIns="83077" tIns="43200" rIns="83077" bIns="43200">
              <a:spAutoFit/>
            </a:bodyPr>
            <a:lstStyle>
              <a:lvl1pPr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algn="l" eaLnBrk="1" fontAlgn="auto" hangingPunct="1">
                <a:spcBef>
                  <a:spcPts val="0"/>
                </a:spcBef>
                <a:spcAft>
                  <a:spcPts val="0"/>
                </a:spcAft>
                <a:defRPr/>
              </a:pPr>
              <a:r>
                <a:rPr kumimoji="1" lang="de-DE" altLang="de-DE" sz="2215" kern="0" dirty="0">
                  <a:solidFill>
                    <a:srgbClr val="33CC33"/>
                  </a:solidFill>
                </a:rPr>
                <a:t>TOF-2</a:t>
              </a:r>
            </a:p>
          </p:txBody>
        </p:sp>
        <p:sp>
          <p:nvSpPr>
            <p:cNvPr id="160" name="Text Box 6"/>
            <p:cNvSpPr txBox="1">
              <a:spLocks noChangeArrowheads="1"/>
            </p:cNvSpPr>
            <p:nvPr/>
          </p:nvSpPr>
          <p:spPr bwMode="auto">
            <a:xfrm>
              <a:off x="3815525" y="5038617"/>
              <a:ext cx="765252" cy="340763"/>
            </a:xfrm>
            <a:prstGeom prst="rect">
              <a:avLst/>
            </a:prstGeom>
            <a:solidFill>
              <a:sysClr val="window" lastClr="FFFFFF"/>
            </a:solidFill>
            <a:ln>
              <a:noFill/>
            </a:ln>
            <a:effectLst/>
            <a:extLst/>
          </p:spPr>
          <p:txBody>
            <a:bodyPr wrap="none" lIns="83077" tIns="43200" rIns="83077" bIns="43200">
              <a:spAutoFit/>
            </a:bodyPr>
            <a:lstStyle>
              <a:lvl1pPr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algn="l" eaLnBrk="1" fontAlgn="auto" hangingPunct="1">
                <a:spcBef>
                  <a:spcPts val="0"/>
                </a:spcBef>
                <a:spcAft>
                  <a:spcPts val="0"/>
                </a:spcAft>
                <a:defRPr/>
              </a:pPr>
              <a:r>
                <a:rPr kumimoji="1" lang="en-US" altLang="de-DE" sz="1477" kern="0" dirty="0">
                  <a:solidFill>
                    <a:srgbClr val="4472C4">
                      <a:lumMod val="75000"/>
                    </a:srgbClr>
                  </a:solidFill>
                </a:rPr>
                <a:t>16.8m</a:t>
              </a:r>
              <a:endParaRPr kumimoji="1" lang="de-DE" altLang="de-DE" sz="1477" kern="0" dirty="0">
                <a:solidFill>
                  <a:srgbClr val="4472C4">
                    <a:lumMod val="75000"/>
                  </a:srgbClr>
                </a:solidFill>
              </a:endParaRPr>
            </a:p>
          </p:txBody>
        </p:sp>
        <p:sp>
          <p:nvSpPr>
            <p:cNvPr id="161" name="Rectangle 6"/>
            <p:cNvSpPr>
              <a:spLocks noChangeArrowheads="1"/>
            </p:cNvSpPr>
            <p:nvPr/>
          </p:nvSpPr>
          <p:spPr bwMode="auto">
            <a:xfrm>
              <a:off x="4941888" y="5143500"/>
              <a:ext cx="114300" cy="490538"/>
            </a:xfrm>
            <a:prstGeom prst="rect">
              <a:avLst/>
            </a:prstGeom>
            <a:solidFill>
              <a:srgbClr val="00FF00">
                <a:alpha val="76077"/>
              </a:srgbClr>
            </a:solidFill>
            <a:ln w="127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077" tIns="43200" rIns="83077" bIns="43200" anchor="ctr"/>
            <a:lstStyle>
              <a:lvl1pPr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algn="l" eaLnBrk="1" fontAlgn="auto" hangingPunct="1">
                <a:spcBef>
                  <a:spcPts val="0"/>
                </a:spcBef>
                <a:spcAft>
                  <a:spcPts val="0"/>
                </a:spcAft>
                <a:defRPr/>
              </a:pPr>
              <a:endParaRPr kumimoji="1" lang="de-DE" altLang="de-DE" sz="1846" b="0" kern="0">
                <a:solidFill>
                  <a:prstClr val="black"/>
                </a:solidFill>
              </a:endParaRPr>
            </a:p>
          </p:txBody>
        </p:sp>
        <p:sp>
          <p:nvSpPr>
            <p:cNvPr id="162" name="Rectangle 9"/>
            <p:cNvSpPr>
              <a:spLocks noChangeArrowheads="1"/>
            </p:cNvSpPr>
            <p:nvPr/>
          </p:nvSpPr>
          <p:spPr bwMode="auto">
            <a:xfrm>
              <a:off x="3509963" y="5134084"/>
              <a:ext cx="114300" cy="490537"/>
            </a:xfrm>
            <a:prstGeom prst="rect">
              <a:avLst/>
            </a:prstGeom>
            <a:solidFill>
              <a:srgbClr val="00FF00">
                <a:alpha val="76077"/>
              </a:srgbClr>
            </a:solidFill>
            <a:ln w="127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077" tIns="43200" rIns="83077" bIns="43200" anchor="ctr"/>
            <a:lstStyle>
              <a:lvl1pPr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algn="l" eaLnBrk="1" fontAlgn="auto" hangingPunct="1">
                <a:spcBef>
                  <a:spcPts val="0"/>
                </a:spcBef>
                <a:spcAft>
                  <a:spcPts val="0"/>
                </a:spcAft>
                <a:defRPr/>
              </a:pPr>
              <a:endParaRPr kumimoji="1" lang="de-DE" altLang="de-DE" sz="1846" b="0" kern="0">
                <a:solidFill>
                  <a:prstClr val="black"/>
                </a:solidFill>
              </a:endParaRPr>
            </a:p>
          </p:txBody>
        </p:sp>
        <p:sp>
          <p:nvSpPr>
            <p:cNvPr id="163" name="Text Box 7"/>
            <p:cNvSpPr txBox="1">
              <a:spLocks noChangeArrowheads="1"/>
            </p:cNvSpPr>
            <p:nvPr/>
          </p:nvSpPr>
          <p:spPr bwMode="auto">
            <a:xfrm>
              <a:off x="4446589" y="4663969"/>
              <a:ext cx="1219199" cy="463782"/>
            </a:xfrm>
            <a:prstGeom prst="rect">
              <a:avLst/>
            </a:prstGeom>
            <a:solidFill>
              <a:sysClr val="window" lastClr="FFFFFF"/>
            </a:solidFill>
            <a:ln>
              <a:noFill/>
            </a:ln>
            <a:effectLst/>
            <a:extLst/>
          </p:spPr>
          <p:txBody>
            <a:bodyPr wrap="square" lIns="83077" tIns="43200" rIns="83077" bIns="43200">
              <a:spAutoFit/>
            </a:bodyPr>
            <a:lstStyle>
              <a:lvl1pPr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algn="l" eaLnBrk="1" fontAlgn="auto" hangingPunct="1">
                <a:spcBef>
                  <a:spcPts val="0"/>
                </a:spcBef>
                <a:spcAft>
                  <a:spcPts val="0"/>
                </a:spcAft>
                <a:defRPr/>
              </a:pPr>
              <a:r>
                <a:rPr kumimoji="1" lang="de-DE" altLang="de-DE" sz="2215" kern="0" dirty="0">
                  <a:solidFill>
                    <a:srgbClr val="33CC33"/>
                  </a:solidFill>
                </a:rPr>
                <a:t>TOF-1</a:t>
              </a:r>
            </a:p>
          </p:txBody>
        </p:sp>
        <p:cxnSp>
          <p:nvCxnSpPr>
            <p:cNvPr id="164" name="Straight Arrow Connector 163"/>
            <p:cNvCxnSpPr/>
            <p:nvPr/>
          </p:nvCxnSpPr>
          <p:spPr bwMode="auto">
            <a:xfrm flipH="1" flipV="1">
              <a:off x="3567112" y="5296009"/>
              <a:ext cx="1431925" cy="9416"/>
            </a:xfrm>
            <a:prstGeom prst="straightConnector1">
              <a:avLst/>
            </a:prstGeom>
            <a:gradFill rotWithShape="0">
              <a:gsLst>
                <a:gs pos="0">
                  <a:srgbClr val="4472C4"/>
                </a:gs>
                <a:gs pos="100000">
                  <a:sysClr val="window" lastClr="FFFFFF"/>
                </a:gs>
              </a:gsLst>
              <a:lin ang="0" scaled="1"/>
            </a:gradFill>
            <a:ln w="28575" cap="flat" cmpd="sng" algn="ctr">
              <a:solidFill>
                <a:srgbClr val="339966"/>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65" name="Rectangle 164"/>
          <p:cNvSpPr/>
          <p:nvPr/>
        </p:nvSpPr>
        <p:spPr bwMode="auto">
          <a:xfrm>
            <a:off x="2882059" y="2682382"/>
            <a:ext cx="3525014" cy="1426371"/>
          </a:xfrm>
          <a:prstGeom prst="rect">
            <a:avLst/>
          </a:prstGeom>
          <a:solidFill>
            <a:sysClr val="window" lastClr="FFFFFF"/>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fontAlgn="auto">
              <a:spcBef>
                <a:spcPts val="0"/>
              </a:spcBef>
              <a:spcAft>
                <a:spcPts val="0"/>
              </a:spcAft>
              <a:defRPr/>
            </a:pPr>
            <a:endParaRPr lang="en-US" sz="2585" b="1" kern="0">
              <a:solidFill>
                <a:prstClr val="black"/>
              </a:solidFill>
              <a:latin typeface="Arial" charset="0"/>
            </a:endParaRPr>
          </a:p>
        </p:txBody>
      </p:sp>
      <p:sp>
        <p:nvSpPr>
          <p:cNvPr id="166" name="Oval 165"/>
          <p:cNvSpPr/>
          <p:nvPr/>
        </p:nvSpPr>
        <p:spPr bwMode="auto">
          <a:xfrm>
            <a:off x="5723792" y="1380396"/>
            <a:ext cx="123092" cy="202223"/>
          </a:xfrm>
          <a:prstGeom prst="ellipse">
            <a:avLst/>
          </a:prstGeom>
          <a:solidFill>
            <a:srgbClr val="1447EA">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167" name="Oval 166"/>
          <p:cNvSpPr/>
          <p:nvPr/>
        </p:nvSpPr>
        <p:spPr bwMode="auto">
          <a:xfrm>
            <a:off x="6576646" y="1674938"/>
            <a:ext cx="123092" cy="202223"/>
          </a:xfrm>
          <a:prstGeom prst="ellipse">
            <a:avLst/>
          </a:prstGeom>
          <a:solidFill>
            <a:srgbClr val="1447EA">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169" name="Oval 168"/>
          <p:cNvSpPr/>
          <p:nvPr/>
        </p:nvSpPr>
        <p:spPr bwMode="auto">
          <a:xfrm>
            <a:off x="4847492" y="1375998"/>
            <a:ext cx="123092" cy="202223"/>
          </a:xfrm>
          <a:prstGeom prst="ellipse">
            <a:avLst/>
          </a:prstGeom>
          <a:solidFill>
            <a:srgbClr val="1447EA">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170" name="Oval 169"/>
          <p:cNvSpPr/>
          <p:nvPr/>
        </p:nvSpPr>
        <p:spPr bwMode="auto">
          <a:xfrm>
            <a:off x="7265376" y="2255229"/>
            <a:ext cx="123092" cy="202223"/>
          </a:xfrm>
          <a:prstGeom prst="ellipse">
            <a:avLst/>
          </a:prstGeom>
          <a:solidFill>
            <a:srgbClr val="1447EA">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171" name="Oval 170"/>
          <p:cNvSpPr/>
          <p:nvPr/>
        </p:nvSpPr>
        <p:spPr bwMode="auto">
          <a:xfrm>
            <a:off x="7599484" y="3244125"/>
            <a:ext cx="123092" cy="202223"/>
          </a:xfrm>
          <a:prstGeom prst="ellipse">
            <a:avLst/>
          </a:prstGeom>
          <a:solidFill>
            <a:srgbClr val="1447EA">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172" name="Oval 171"/>
          <p:cNvSpPr/>
          <p:nvPr/>
        </p:nvSpPr>
        <p:spPr bwMode="auto">
          <a:xfrm>
            <a:off x="1128345" y="3397990"/>
            <a:ext cx="123092" cy="202223"/>
          </a:xfrm>
          <a:prstGeom prst="ellipse">
            <a:avLst/>
          </a:prstGeom>
          <a:solidFill>
            <a:srgbClr val="1447EA">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173" name="Oval 172"/>
          <p:cNvSpPr/>
          <p:nvPr/>
        </p:nvSpPr>
        <p:spPr bwMode="auto">
          <a:xfrm>
            <a:off x="6526822" y="5035798"/>
            <a:ext cx="123092" cy="202223"/>
          </a:xfrm>
          <a:prstGeom prst="ellipse">
            <a:avLst/>
          </a:prstGeom>
          <a:solidFill>
            <a:srgbClr val="1447EA">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174" name="Oval 173"/>
          <p:cNvSpPr/>
          <p:nvPr/>
        </p:nvSpPr>
        <p:spPr bwMode="auto">
          <a:xfrm>
            <a:off x="2148253" y="5015273"/>
            <a:ext cx="123092" cy="202223"/>
          </a:xfrm>
          <a:prstGeom prst="ellipse">
            <a:avLst/>
          </a:prstGeom>
          <a:solidFill>
            <a:srgbClr val="1447EA">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175" name="Oval 174"/>
          <p:cNvSpPr/>
          <p:nvPr/>
        </p:nvSpPr>
        <p:spPr bwMode="auto">
          <a:xfrm>
            <a:off x="1462453" y="4387365"/>
            <a:ext cx="123092" cy="202223"/>
          </a:xfrm>
          <a:prstGeom prst="ellipse">
            <a:avLst/>
          </a:prstGeom>
          <a:solidFill>
            <a:srgbClr val="1447EA">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176" name="Oval 175"/>
          <p:cNvSpPr/>
          <p:nvPr/>
        </p:nvSpPr>
        <p:spPr bwMode="auto">
          <a:xfrm>
            <a:off x="2981558" y="5289317"/>
            <a:ext cx="123092" cy="202223"/>
          </a:xfrm>
          <a:prstGeom prst="ellipse">
            <a:avLst/>
          </a:prstGeom>
          <a:solidFill>
            <a:srgbClr val="1447EA">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177" name="Oval 176"/>
          <p:cNvSpPr/>
          <p:nvPr/>
        </p:nvSpPr>
        <p:spPr bwMode="auto">
          <a:xfrm>
            <a:off x="1312277" y="2457451"/>
            <a:ext cx="123092" cy="202223"/>
          </a:xfrm>
          <a:prstGeom prst="ellipse">
            <a:avLst/>
          </a:prstGeom>
          <a:solidFill>
            <a:srgbClr val="FFC000">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178" name="Oval 177"/>
          <p:cNvSpPr/>
          <p:nvPr/>
        </p:nvSpPr>
        <p:spPr bwMode="auto">
          <a:xfrm>
            <a:off x="1362101" y="2373927"/>
            <a:ext cx="123092" cy="202223"/>
          </a:xfrm>
          <a:prstGeom prst="ellipse">
            <a:avLst/>
          </a:prstGeom>
          <a:solidFill>
            <a:srgbClr val="1447EA">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179" name="Oval 178"/>
          <p:cNvSpPr/>
          <p:nvPr/>
        </p:nvSpPr>
        <p:spPr bwMode="auto">
          <a:xfrm>
            <a:off x="1339361" y="2457452"/>
            <a:ext cx="123092" cy="202223"/>
          </a:xfrm>
          <a:prstGeom prst="ellipse">
            <a:avLst/>
          </a:prstGeom>
          <a:solidFill>
            <a:srgbClr val="1447EA">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180" name="Oval 179"/>
          <p:cNvSpPr/>
          <p:nvPr/>
        </p:nvSpPr>
        <p:spPr bwMode="auto">
          <a:xfrm>
            <a:off x="2186352" y="1657352"/>
            <a:ext cx="123092" cy="202223"/>
          </a:xfrm>
          <a:prstGeom prst="ellipse">
            <a:avLst/>
          </a:prstGeom>
          <a:solidFill>
            <a:srgbClr val="1447EA">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183" name="Oval 182"/>
          <p:cNvSpPr/>
          <p:nvPr/>
        </p:nvSpPr>
        <p:spPr bwMode="auto">
          <a:xfrm>
            <a:off x="6515100" y="1582619"/>
            <a:ext cx="123092" cy="202223"/>
          </a:xfrm>
          <a:prstGeom prst="ellipse">
            <a:avLst/>
          </a:prstGeom>
          <a:solidFill>
            <a:srgbClr val="C00000">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184" name="Oval 183"/>
          <p:cNvSpPr/>
          <p:nvPr/>
        </p:nvSpPr>
        <p:spPr bwMode="auto">
          <a:xfrm>
            <a:off x="2209799" y="5043743"/>
            <a:ext cx="123092" cy="202223"/>
          </a:xfrm>
          <a:prstGeom prst="ellipse">
            <a:avLst/>
          </a:prstGeom>
          <a:solidFill>
            <a:srgbClr val="C00000">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186" name="Rounded Rectangle 185"/>
          <p:cNvSpPr/>
          <p:nvPr/>
        </p:nvSpPr>
        <p:spPr bwMode="auto">
          <a:xfrm>
            <a:off x="211017" y="1789234"/>
            <a:ext cx="316523" cy="276958"/>
          </a:xfrm>
          <a:prstGeom prst="roundRect">
            <a:avLst/>
          </a:prstGeom>
          <a:solidFill>
            <a:sysClr val="window" lastClr="FFFFFF"/>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fontAlgn="auto">
              <a:spcBef>
                <a:spcPts val="0"/>
              </a:spcBef>
              <a:spcAft>
                <a:spcPts val="0"/>
              </a:spcAft>
              <a:defRPr/>
            </a:pPr>
            <a:endParaRPr lang="en-US" sz="2585" b="1" kern="0">
              <a:solidFill>
                <a:prstClr val="black"/>
              </a:solidFill>
              <a:latin typeface="Arial" charset="0"/>
            </a:endParaRPr>
          </a:p>
        </p:txBody>
      </p:sp>
      <p:sp>
        <p:nvSpPr>
          <p:cNvPr id="190" name="Rounded Rectangle 189"/>
          <p:cNvSpPr/>
          <p:nvPr/>
        </p:nvSpPr>
        <p:spPr bwMode="auto">
          <a:xfrm>
            <a:off x="6742030" y="655026"/>
            <a:ext cx="316523" cy="276958"/>
          </a:xfrm>
          <a:prstGeom prst="roundRect">
            <a:avLst/>
          </a:prstGeom>
          <a:solidFill>
            <a:sysClr val="window" lastClr="FFFFFF"/>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fontAlgn="auto">
              <a:spcBef>
                <a:spcPts val="0"/>
              </a:spcBef>
              <a:spcAft>
                <a:spcPts val="0"/>
              </a:spcAft>
              <a:defRPr/>
            </a:pPr>
            <a:endParaRPr lang="en-US" sz="2585" b="1" kern="0">
              <a:solidFill>
                <a:prstClr val="black"/>
              </a:solidFill>
              <a:latin typeface="Arial" charset="0"/>
            </a:endParaRPr>
          </a:p>
        </p:txBody>
      </p:sp>
      <p:sp>
        <p:nvSpPr>
          <p:cNvPr id="191" name="Rounded Rectangle 190"/>
          <p:cNvSpPr/>
          <p:nvPr/>
        </p:nvSpPr>
        <p:spPr bwMode="auto">
          <a:xfrm>
            <a:off x="8379365" y="4897315"/>
            <a:ext cx="316523" cy="276958"/>
          </a:xfrm>
          <a:prstGeom prst="roundRect">
            <a:avLst/>
          </a:prstGeom>
          <a:solidFill>
            <a:sysClr val="window" lastClr="FFFFFF"/>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fontAlgn="auto">
              <a:spcBef>
                <a:spcPts val="0"/>
              </a:spcBef>
              <a:spcAft>
                <a:spcPts val="0"/>
              </a:spcAft>
              <a:defRPr/>
            </a:pPr>
            <a:endParaRPr lang="en-US" sz="2585" b="1" kern="0">
              <a:solidFill>
                <a:prstClr val="black"/>
              </a:solidFill>
              <a:latin typeface="Arial" charset="0"/>
            </a:endParaRPr>
          </a:p>
        </p:txBody>
      </p:sp>
      <p:sp>
        <p:nvSpPr>
          <p:cNvPr id="192" name="Rounded Rectangle 191"/>
          <p:cNvSpPr/>
          <p:nvPr/>
        </p:nvSpPr>
        <p:spPr bwMode="auto">
          <a:xfrm>
            <a:off x="7300547" y="6000751"/>
            <a:ext cx="316523" cy="276958"/>
          </a:xfrm>
          <a:prstGeom prst="roundRect">
            <a:avLst/>
          </a:prstGeom>
          <a:solidFill>
            <a:sysClr val="window" lastClr="FFFFFF"/>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fontAlgn="auto">
              <a:spcBef>
                <a:spcPts val="0"/>
              </a:spcBef>
              <a:spcAft>
                <a:spcPts val="0"/>
              </a:spcAft>
              <a:defRPr/>
            </a:pPr>
            <a:endParaRPr lang="en-US" sz="2585" b="1" kern="0">
              <a:solidFill>
                <a:prstClr val="black"/>
              </a:solidFill>
              <a:latin typeface="Arial" charset="0"/>
            </a:endParaRPr>
          </a:p>
        </p:txBody>
      </p:sp>
      <p:sp>
        <p:nvSpPr>
          <p:cNvPr id="193" name="Rounded Rectangle 192"/>
          <p:cNvSpPr/>
          <p:nvPr/>
        </p:nvSpPr>
        <p:spPr bwMode="auto">
          <a:xfrm>
            <a:off x="4795237" y="6392011"/>
            <a:ext cx="316523" cy="276958"/>
          </a:xfrm>
          <a:prstGeom prst="roundRect">
            <a:avLst/>
          </a:prstGeom>
          <a:solidFill>
            <a:sysClr val="window" lastClr="FFFFFF"/>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fontAlgn="auto">
              <a:spcBef>
                <a:spcPts val="0"/>
              </a:spcBef>
              <a:spcAft>
                <a:spcPts val="0"/>
              </a:spcAft>
              <a:defRPr/>
            </a:pPr>
            <a:endParaRPr lang="en-US" sz="2585" b="1" kern="0">
              <a:solidFill>
                <a:prstClr val="black"/>
              </a:solidFill>
              <a:latin typeface="Arial" charset="0"/>
            </a:endParaRPr>
          </a:p>
        </p:txBody>
      </p:sp>
      <p:sp>
        <p:nvSpPr>
          <p:cNvPr id="194" name="Rounded Rectangle 193"/>
          <p:cNvSpPr/>
          <p:nvPr/>
        </p:nvSpPr>
        <p:spPr bwMode="auto">
          <a:xfrm>
            <a:off x="3525380" y="6455752"/>
            <a:ext cx="316523" cy="276958"/>
          </a:xfrm>
          <a:prstGeom prst="roundRect">
            <a:avLst/>
          </a:prstGeom>
          <a:solidFill>
            <a:sysClr val="window" lastClr="FFFFFF"/>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fontAlgn="auto">
              <a:spcBef>
                <a:spcPts val="0"/>
              </a:spcBef>
              <a:spcAft>
                <a:spcPts val="0"/>
              </a:spcAft>
              <a:defRPr/>
            </a:pPr>
            <a:endParaRPr lang="en-US" sz="2585" b="1" kern="0">
              <a:solidFill>
                <a:prstClr val="black"/>
              </a:solidFill>
              <a:latin typeface="Arial" charset="0"/>
            </a:endParaRPr>
          </a:p>
        </p:txBody>
      </p:sp>
      <p:sp>
        <p:nvSpPr>
          <p:cNvPr id="195" name="Rounded Rectangle 194"/>
          <p:cNvSpPr/>
          <p:nvPr/>
        </p:nvSpPr>
        <p:spPr bwMode="auto">
          <a:xfrm>
            <a:off x="1585547" y="6238142"/>
            <a:ext cx="316523" cy="276958"/>
          </a:xfrm>
          <a:prstGeom prst="roundRect">
            <a:avLst/>
          </a:prstGeom>
          <a:solidFill>
            <a:sysClr val="window" lastClr="FFFFFF"/>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fontAlgn="auto">
              <a:spcBef>
                <a:spcPts val="0"/>
              </a:spcBef>
              <a:spcAft>
                <a:spcPts val="0"/>
              </a:spcAft>
              <a:defRPr/>
            </a:pPr>
            <a:endParaRPr lang="en-US" sz="2585" b="1" kern="0">
              <a:solidFill>
                <a:prstClr val="black"/>
              </a:solidFill>
              <a:latin typeface="Arial" charset="0"/>
            </a:endParaRPr>
          </a:p>
        </p:txBody>
      </p:sp>
      <p:sp>
        <p:nvSpPr>
          <p:cNvPr id="196" name="Rounded Rectangle 195"/>
          <p:cNvSpPr/>
          <p:nvPr/>
        </p:nvSpPr>
        <p:spPr bwMode="auto">
          <a:xfrm>
            <a:off x="401853" y="4772767"/>
            <a:ext cx="316523" cy="276958"/>
          </a:xfrm>
          <a:prstGeom prst="roundRect">
            <a:avLst/>
          </a:prstGeom>
          <a:solidFill>
            <a:sysClr val="window" lastClr="FFFFFF"/>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fontAlgn="auto">
              <a:spcBef>
                <a:spcPts val="0"/>
              </a:spcBef>
              <a:spcAft>
                <a:spcPts val="0"/>
              </a:spcAft>
              <a:defRPr/>
            </a:pPr>
            <a:endParaRPr lang="en-US" sz="2585" b="1" kern="0">
              <a:solidFill>
                <a:prstClr val="black"/>
              </a:solidFill>
              <a:latin typeface="Arial" charset="0"/>
            </a:endParaRPr>
          </a:p>
        </p:txBody>
      </p:sp>
      <p:sp>
        <p:nvSpPr>
          <p:cNvPr id="197" name="Oval 196"/>
          <p:cNvSpPr/>
          <p:nvPr/>
        </p:nvSpPr>
        <p:spPr bwMode="auto">
          <a:xfrm>
            <a:off x="1400907" y="4309635"/>
            <a:ext cx="123092" cy="202223"/>
          </a:xfrm>
          <a:prstGeom prst="ellipse">
            <a:avLst/>
          </a:prstGeom>
          <a:solidFill>
            <a:srgbClr val="C00000">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198" name="Oval 197"/>
          <p:cNvSpPr/>
          <p:nvPr/>
        </p:nvSpPr>
        <p:spPr bwMode="auto">
          <a:xfrm>
            <a:off x="7335715" y="2361197"/>
            <a:ext cx="123092" cy="202223"/>
          </a:xfrm>
          <a:prstGeom prst="ellipse">
            <a:avLst/>
          </a:prstGeom>
          <a:solidFill>
            <a:srgbClr val="C00000">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pic>
        <p:nvPicPr>
          <p:cNvPr id="19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19180" y="4839318"/>
            <a:ext cx="2538074" cy="1974058"/>
          </a:xfrm>
          <a:prstGeom prst="rect">
            <a:avLst/>
          </a:prstGeom>
          <a:noFill/>
          <a:ln w="3810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pic>
        <p:nvPicPr>
          <p:cNvPr id="20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18385" y="1196752"/>
            <a:ext cx="1190121" cy="4099306"/>
          </a:xfrm>
          <a:prstGeom prst="rect">
            <a:avLst/>
          </a:prstGeom>
          <a:noFill/>
          <a:ln w="381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201"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0911" y="4933938"/>
            <a:ext cx="2029784" cy="1807492"/>
          </a:xfrm>
          <a:prstGeom prst="rect">
            <a:avLst/>
          </a:prstGeom>
          <a:noFill/>
          <a:ln w="38100">
            <a:solidFill>
              <a:srgbClr val="CC0000"/>
            </a:solidFill>
            <a:miter lim="800000"/>
            <a:headEnd/>
            <a:tailEnd/>
          </a:ln>
          <a:extLst>
            <a:ext uri="{909E8E84-426E-40DD-AFC4-6F175D3DCCD1}">
              <a14:hiddenFill xmlns:a14="http://schemas.microsoft.com/office/drawing/2010/main">
                <a:solidFill>
                  <a:schemeClr val="accent1"/>
                </a:solidFill>
              </a14:hiddenFill>
            </a:ext>
          </a:extLst>
        </p:spPr>
      </p:pic>
      <p:grpSp>
        <p:nvGrpSpPr>
          <p:cNvPr id="208" name="Group 207"/>
          <p:cNvGrpSpPr/>
          <p:nvPr/>
        </p:nvGrpSpPr>
        <p:grpSpPr>
          <a:xfrm>
            <a:off x="3374380" y="2924944"/>
            <a:ext cx="3069828" cy="1297276"/>
            <a:chOff x="2866706" y="2692910"/>
            <a:chExt cx="3069828" cy="1297276"/>
          </a:xfrm>
        </p:grpSpPr>
        <p:sp>
          <p:nvSpPr>
            <p:cNvPr id="168" name="Text Box 7"/>
            <p:cNvSpPr txBox="1">
              <a:spLocks noChangeArrowheads="1"/>
            </p:cNvSpPr>
            <p:nvPr/>
          </p:nvSpPr>
          <p:spPr bwMode="auto">
            <a:xfrm>
              <a:off x="3030828" y="2692910"/>
              <a:ext cx="2905706" cy="579686"/>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077" tIns="43200" rIns="83077" bIns="43200">
              <a:spAutoFit/>
            </a:bodyPr>
            <a:lstStyle>
              <a:lvl1pPr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algn="l" eaLnBrk="1" fontAlgn="auto" hangingPunct="1">
                <a:spcBef>
                  <a:spcPts val="0"/>
                </a:spcBef>
                <a:spcAft>
                  <a:spcPts val="0"/>
                </a:spcAft>
                <a:defRPr/>
              </a:pPr>
              <a:r>
                <a:rPr kumimoji="1" lang="de-DE" altLang="de-DE" sz="1600" kern="0" dirty="0" err="1">
                  <a:solidFill>
                    <a:srgbClr val="131DDD"/>
                  </a:solidFill>
                </a:rPr>
                <a:t>Schottky</a:t>
              </a:r>
              <a:r>
                <a:rPr kumimoji="1" lang="de-DE" altLang="de-DE" sz="1600" kern="0" dirty="0">
                  <a:solidFill>
                    <a:srgbClr val="131DDD"/>
                  </a:solidFill>
                </a:rPr>
                <a:t> </a:t>
              </a:r>
              <a:r>
                <a:rPr kumimoji="1" lang="de-DE" altLang="de-DE" sz="1600" kern="0" dirty="0" err="1">
                  <a:solidFill>
                    <a:srgbClr val="131DDD"/>
                  </a:solidFill>
                </a:rPr>
                <a:t>pickups</a:t>
              </a:r>
              <a:r>
                <a:rPr kumimoji="1" lang="de-DE" altLang="de-DE" sz="1600" kern="0" dirty="0">
                  <a:solidFill>
                    <a:srgbClr val="131DDD"/>
                  </a:solidFill>
                </a:rPr>
                <a:t> </a:t>
              </a:r>
            </a:p>
            <a:p>
              <a:pPr algn="l" eaLnBrk="1" fontAlgn="auto" hangingPunct="1">
                <a:spcBef>
                  <a:spcPts val="0"/>
                </a:spcBef>
                <a:spcAft>
                  <a:spcPts val="0"/>
                </a:spcAft>
                <a:defRPr/>
              </a:pPr>
              <a:r>
                <a:rPr kumimoji="1" lang="de-DE" altLang="de-DE" sz="1600" kern="0" dirty="0">
                  <a:solidFill>
                    <a:srgbClr val="131DDD"/>
                  </a:solidFill>
                </a:rPr>
                <a:t>longitudinal </a:t>
              </a:r>
              <a:r>
                <a:rPr kumimoji="1" lang="de-DE" altLang="de-DE" sz="1600" kern="0" dirty="0" err="1">
                  <a:solidFill>
                    <a:srgbClr val="131DDD"/>
                  </a:solidFill>
                </a:rPr>
                <a:t>and</a:t>
              </a:r>
              <a:r>
                <a:rPr kumimoji="1" lang="de-DE" altLang="de-DE" sz="1600" kern="0" dirty="0">
                  <a:solidFill>
                    <a:srgbClr val="131DDD"/>
                  </a:solidFill>
                </a:rPr>
                <a:t> transversal</a:t>
              </a:r>
            </a:p>
          </p:txBody>
        </p:sp>
        <p:sp>
          <p:nvSpPr>
            <p:cNvPr id="181" name="Oval 180"/>
            <p:cNvSpPr/>
            <p:nvPr/>
          </p:nvSpPr>
          <p:spPr bwMode="auto">
            <a:xfrm>
              <a:off x="2868374" y="2817577"/>
              <a:ext cx="123092" cy="202223"/>
            </a:xfrm>
            <a:prstGeom prst="ellipse">
              <a:avLst/>
            </a:prstGeom>
            <a:solidFill>
              <a:srgbClr val="1447EA">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182" name="Text Box 7"/>
            <p:cNvSpPr txBox="1">
              <a:spLocks noChangeArrowheads="1"/>
            </p:cNvSpPr>
            <p:nvPr/>
          </p:nvSpPr>
          <p:spPr bwMode="auto">
            <a:xfrm>
              <a:off x="3024967" y="3285375"/>
              <a:ext cx="1831694" cy="333465"/>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077" tIns="43200" rIns="83077" bIns="43200">
              <a:spAutoFit/>
            </a:bodyPr>
            <a:lstStyle>
              <a:lvl1pPr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algn="l" eaLnBrk="1" fontAlgn="auto" hangingPunct="1">
                <a:spcBef>
                  <a:spcPts val="0"/>
                </a:spcBef>
                <a:spcAft>
                  <a:spcPts val="0"/>
                </a:spcAft>
                <a:defRPr/>
              </a:pPr>
              <a:r>
                <a:rPr kumimoji="1" lang="de-DE" altLang="de-DE" sz="1600" kern="0" dirty="0" err="1">
                  <a:solidFill>
                    <a:srgbClr val="C00000"/>
                  </a:solidFill>
                </a:rPr>
                <a:t>Detector</a:t>
              </a:r>
              <a:r>
                <a:rPr kumimoji="1" lang="de-DE" altLang="de-DE" sz="1600" kern="0" dirty="0">
                  <a:solidFill>
                    <a:srgbClr val="C00000"/>
                  </a:solidFill>
                </a:rPr>
                <a:t> </a:t>
              </a:r>
              <a:r>
                <a:rPr kumimoji="1" lang="de-DE" altLang="de-DE" sz="1600" kern="0" dirty="0" err="1">
                  <a:solidFill>
                    <a:srgbClr val="C00000"/>
                  </a:solidFill>
                </a:rPr>
                <a:t>pockets</a:t>
              </a:r>
              <a:endParaRPr kumimoji="1" lang="de-DE" altLang="de-DE" sz="1600" kern="0" dirty="0">
                <a:solidFill>
                  <a:srgbClr val="C00000"/>
                </a:solidFill>
              </a:endParaRPr>
            </a:p>
          </p:txBody>
        </p:sp>
        <p:sp>
          <p:nvSpPr>
            <p:cNvPr id="185" name="Oval 184"/>
            <p:cNvSpPr/>
            <p:nvPr/>
          </p:nvSpPr>
          <p:spPr bwMode="auto">
            <a:xfrm>
              <a:off x="2866706" y="3373221"/>
              <a:ext cx="123092" cy="202223"/>
            </a:xfrm>
            <a:prstGeom prst="ellipse">
              <a:avLst/>
            </a:prstGeom>
            <a:solidFill>
              <a:srgbClr val="C00000">
                <a:alpha val="58824"/>
              </a:srgbClr>
            </a:solidFill>
            <a:ln w="50800" cap="flat" cmpd="sng" algn="ctr">
              <a:noFill/>
              <a:prstDash val="solid"/>
              <a:round/>
              <a:headEnd type="none" w="med" len="med"/>
              <a:tailEnd type="none" w="med" len="med"/>
            </a:ln>
            <a:effectLst/>
            <a:extLst/>
          </p:spPr>
          <p:txBody>
            <a:bodyPr vert="horz" wrap="none" lIns="83077" tIns="43200" rIns="83077" bIns="43200" numCol="1" rtlCol="0" anchor="t" anchorCtr="0" compatLnSpc="1">
              <a:prstTxWarp prst="textNoShape">
                <a:avLst/>
              </a:prstTxWarp>
            </a:bodyPr>
            <a:lstStyle/>
            <a:p>
              <a:pPr algn="l"/>
              <a:endParaRPr lang="en-US" sz="2585" b="1">
                <a:solidFill>
                  <a:prstClr val="black"/>
                </a:solidFill>
                <a:latin typeface="Arial" charset="0"/>
              </a:endParaRPr>
            </a:p>
          </p:txBody>
        </p:sp>
        <p:sp>
          <p:nvSpPr>
            <p:cNvPr id="202" name="Text Box 7"/>
            <p:cNvSpPr txBox="1">
              <a:spLocks noChangeArrowheads="1"/>
            </p:cNvSpPr>
            <p:nvPr/>
          </p:nvSpPr>
          <p:spPr bwMode="auto">
            <a:xfrm>
              <a:off x="3024966" y="3656721"/>
              <a:ext cx="1523917" cy="333465"/>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lin ang="0" scaled="1"/>
                  </a:gra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077" tIns="43200" rIns="83077" bIns="43200">
              <a:spAutoFit/>
            </a:bodyPr>
            <a:lstStyle>
              <a:lvl1pPr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algn="l" eaLnBrk="1" fontAlgn="auto" hangingPunct="1">
                <a:spcBef>
                  <a:spcPts val="0"/>
                </a:spcBef>
                <a:spcAft>
                  <a:spcPts val="0"/>
                </a:spcAft>
                <a:defRPr/>
              </a:pPr>
              <a:r>
                <a:rPr kumimoji="1" lang="de-DE" altLang="de-DE" sz="1600" kern="0" dirty="0" err="1">
                  <a:solidFill>
                    <a:srgbClr val="00B050"/>
                  </a:solidFill>
                </a:rPr>
                <a:t>ToF</a:t>
              </a:r>
              <a:r>
                <a:rPr kumimoji="1" lang="de-DE" altLang="de-DE" sz="1600" kern="0" dirty="0">
                  <a:solidFill>
                    <a:srgbClr val="00B050"/>
                  </a:solidFill>
                </a:rPr>
                <a:t> </a:t>
              </a:r>
              <a:r>
                <a:rPr kumimoji="1" lang="de-DE" altLang="de-DE" sz="1600" kern="0" dirty="0" err="1">
                  <a:solidFill>
                    <a:srgbClr val="00B050"/>
                  </a:solidFill>
                </a:rPr>
                <a:t>detectors</a:t>
              </a:r>
              <a:endParaRPr kumimoji="1" lang="de-DE" altLang="de-DE" sz="1600" kern="0" dirty="0">
                <a:solidFill>
                  <a:srgbClr val="00B050"/>
                </a:solidFill>
              </a:endParaRPr>
            </a:p>
          </p:txBody>
        </p:sp>
        <p:sp>
          <p:nvSpPr>
            <p:cNvPr id="203" name="Rectangle 6"/>
            <p:cNvSpPr>
              <a:spLocks noChangeArrowheads="1"/>
            </p:cNvSpPr>
            <p:nvPr/>
          </p:nvSpPr>
          <p:spPr bwMode="auto">
            <a:xfrm>
              <a:off x="2867507" y="3737998"/>
              <a:ext cx="112626" cy="226402"/>
            </a:xfrm>
            <a:prstGeom prst="rect">
              <a:avLst/>
            </a:prstGeom>
            <a:solidFill>
              <a:srgbClr val="00FF00">
                <a:alpha val="76077"/>
              </a:srgbClr>
            </a:solidFill>
            <a:ln w="127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077" tIns="43200" rIns="83077" bIns="43200" anchor="ctr"/>
            <a:lstStyle>
              <a:lvl1pPr eaLnBrk="0" hangingPunct="0">
                <a:defRPr sz="2800" b="1">
                  <a:solidFill>
                    <a:schemeClr val="tx1"/>
                  </a:solidFill>
                  <a:latin typeface="Arial" charset="0"/>
                </a:defRPr>
              </a:lvl1pPr>
              <a:lvl2pPr marL="742950" indent="-285750" eaLnBrk="0" hangingPunct="0">
                <a:defRPr sz="2800" b="1">
                  <a:solidFill>
                    <a:schemeClr val="tx1"/>
                  </a:solidFill>
                  <a:latin typeface="Arial" charset="0"/>
                </a:defRPr>
              </a:lvl2pPr>
              <a:lvl3pPr marL="1143000" indent="-228600" eaLnBrk="0" hangingPunct="0">
                <a:defRPr sz="2800" b="1">
                  <a:solidFill>
                    <a:schemeClr val="tx1"/>
                  </a:solidFill>
                  <a:latin typeface="Arial" charset="0"/>
                </a:defRPr>
              </a:lvl3pPr>
              <a:lvl4pPr marL="1600200" indent="-228600" eaLnBrk="0" hangingPunct="0">
                <a:defRPr sz="2800" b="1">
                  <a:solidFill>
                    <a:schemeClr val="tx1"/>
                  </a:solidFill>
                  <a:latin typeface="Arial" charset="0"/>
                </a:defRPr>
              </a:lvl4pPr>
              <a:lvl5pPr marL="2057400" indent="-228600" eaLnBrk="0" hangingPunct="0">
                <a:defRPr sz="2800" b="1">
                  <a:solidFill>
                    <a:schemeClr val="tx1"/>
                  </a:solidFill>
                  <a:latin typeface="Arial" charset="0"/>
                </a:defRPr>
              </a:lvl5pPr>
              <a:lvl6pPr marL="2514600" indent="-228600" eaLnBrk="0" fontAlgn="base" hangingPunct="0">
                <a:spcBef>
                  <a:spcPct val="0"/>
                </a:spcBef>
                <a:spcAft>
                  <a:spcPct val="0"/>
                </a:spcAft>
                <a:defRPr sz="2800" b="1">
                  <a:solidFill>
                    <a:schemeClr val="tx1"/>
                  </a:solidFill>
                  <a:latin typeface="Arial" charset="0"/>
                </a:defRPr>
              </a:lvl6pPr>
              <a:lvl7pPr marL="2971800" indent="-228600" eaLnBrk="0" fontAlgn="base" hangingPunct="0">
                <a:spcBef>
                  <a:spcPct val="0"/>
                </a:spcBef>
                <a:spcAft>
                  <a:spcPct val="0"/>
                </a:spcAft>
                <a:defRPr sz="2800" b="1">
                  <a:solidFill>
                    <a:schemeClr val="tx1"/>
                  </a:solidFill>
                  <a:latin typeface="Arial" charset="0"/>
                </a:defRPr>
              </a:lvl7pPr>
              <a:lvl8pPr marL="3429000" indent="-228600" eaLnBrk="0" fontAlgn="base" hangingPunct="0">
                <a:spcBef>
                  <a:spcPct val="0"/>
                </a:spcBef>
                <a:spcAft>
                  <a:spcPct val="0"/>
                </a:spcAft>
                <a:defRPr sz="2800" b="1">
                  <a:solidFill>
                    <a:schemeClr val="tx1"/>
                  </a:solidFill>
                  <a:latin typeface="Arial" charset="0"/>
                </a:defRPr>
              </a:lvl8pPr>
              <a:lvl9pPr marL="3886200" indent="-228600" eaLnBrk="0" fontAlgn="base" hangingPunct="0">
                <a:spcBef>
                  <a:spcPct val="0"/>
                </a:spcBef>
                <a:spcAft>
                  <a:spcPct val="0"/>
                </a:spcAft>
                <a:defRPr sz="2800" b="1">
                  <a:solidFill>
                    <a:schemeClr val="tx1"/>
                  </a:solidFill>
                  <a:latin typeface="Arial" charset="0"/>
                </a:defRPr>
              </a:lvl9pPr>
            </a:lstStyle>
            <a:p>
              <a:pPr algn="l" eaLnBrk="1" fontAlgn="auto" hangingPunct="1">
                <a:spcBef>
                  <a:spcPts val="0"/>
                </a:spcBef>
                <a:spcAft>
                  <a:spcPts val="0"/>
                </a:spcAft>
                <a:defRPr/>
              </a:pPr>
              <a:endParaRPr kumimoji="1" lang="de-DE" altLang="de-DE" sz="1846" b="0" kern="0">
                <a:solidFill>
                  <a:prstClr val="black"/>
                </a:solidFill>
              </a:endParaRPr>
            </a:p>
          </p:txBody>
        </p:sp>
      </p:grpSp>
      <p:sp>
        <p:nvSpPr>
          <p:cNvPr id="204" name="テキスト ボックス 2">
            <a:extLst>
              <a:ext uri="{FF2B5EF4-FFF2-40B4-BE49-F238E27FC236}">
                <a16:creationId xmlns:a16="http://schemas.microsoft.com/office/drawing/2014/main" id="{219DA01E-21C3-9345-950D-D36CD7E5B555}"/>
              </a:ext>
            </a:extLst>
          </p:cNvPr>
          <p:cNvSpPr txBox="1"/>
          <p:nvPr/>
        </p:nvSpPr>
        <p:spPr>
          <a:xfrm>
            <a:off x="54452" y="4869160"/>
            <a:ext cx="1710596" cy="369332"/>
          </a:xfrm>
          <a:prstGeom prst="rect">
            <a:avLst/>
          </a:prstGeom>
          <a:noFill/>
        </p:spPr>
        <p:txBody>
          <a:bodyPr wrap="none" rtlCol="0">
            <a:spAutoFit/>
          </a:bodyPr>
          <a:lstStyle/>
          <a:p>
            <a:pPr algn="l" fontAlgn="auto">
              <a:spcBef>
                <a:spcPts val="0"/>
              </a:spcBef>
              <a:spcAft>
                <a:spcPts val="0"/>
              </a:spcAft>
            </a:pPr>
            <a:r>
              <a:rPr kumimoji="1" lang="de-DE" altLang="de-DE" sz="1800" b="1" dirty="0" err="1">
                <a:solidFill>
                  <a:prstClr val="white"/>
                </a:solidFill>
                <a:latin typeface="Calibri" panose="020F0502020204030204"/>
              </a:rPr>
              <a:t>Detector</a:t>
            </a:r>
            <a:r>
              <a:rPr kumimoji="1" lang="de-DE" altLang="de-DE" sz="1800" b="1" dirty="0">
                <a:solidFill>
                  <a:prstClr val="white"/>
                </a:solidFill>
                <a:latin typeface="Calibri" panose="020F0502020204030204"/>
              </a:rPr>
              <a:t> </a:t>
            </a:r>
            <a:r>
              <a:rPr kumimoji="1" lang="de-DE" altLang="de-DE" sz="1800" b="1" dirty="0" err="1">
                <a:solidFill>
                  <a:prstClr val="white"/>
                </a:solidFill>
                <a:latin typeface="Calibri" panose="020F0502020204030204"/>
              </a:rPr>
              <a:t>pocket</a:t>
            </a:r>
            <a:endParaRPr kumimoji="1" lang="de-DE" altLang="de-DE" sz="1800" b="1" dirty="0">
              <a:solidFill>
                <a:prstClr val="white"/>
              </a:solidFill>
              <a:latin typeface="Calibri" panose="020F0502020204030204"/>
            </a:endParaRPr>
          </a:p>
        </p:txBody>
      </p:sp>
      <p:sp>
        <p:nvSpPr>
          <p:cNvPr id="205" name="テキスト ボックス 3">
            <a:extLst>
              <a:ext uri="{FF2B5EF4-FFF2-40B4-BE49-F238E27FC236}">
                <a16:creationId xmlns:a16="http://schemas.microsoft.com/office/drawing/2014/main" id="{4BDD94A1-2052-3649-AE9C-F99101CBA3C8}"/>
              </a:ext>
            </a:extLst>
          </p:cNvPr>
          <p:cNvSpPr txBox="1"/>
          <p:nvPr/>
        </p:nvSpPr>
        <p:spPr>
          <a:xfrm>
            <a:off x="5563220" y="4886062"/>
            <a:ext cx="1357231" cy="369332"/>
          </a:xfrm>
          <a:prstGeom prst="rect">
            <a:avLst/>
          </a:prstGeom>
          <a:noFill/>
        </p:spPr>
        <p:txBody>
          <a:bodyPr wrap="none" rtlCol="0">
            <a:spAutoFit/>
          </a:bodyPr>
          <a:lstStyle/>
          <a:p>
            <a:pPr algn="l" fontAlgn="auto">
              <a:spcBef>
                <a:spcPts val="0"/>
              </a:spcBef>
              <a:spcAft>
                <a:spcPts val="0"/>
              </a:spcAft>
            </a:pPr>
            <a:r>
              <a:rPr kumimoji="1" lang="de-DE" altLang="de-DE" sz="1800" b="1" dirty="0" err="1">
                <a:solidFill>
                  <a:prstClr val="white"/>
                </a:solidFill>
                <a:latin typeface="Calibri" panose="020F0502020204030204"/>
              </a:rPr>
              <a:t>ToF</a:t>
            </a:r>
            <a:r>
              <a:rPr kumimoji="1" lang="de-DE" altLang="de-DE" sz="1800" b="1" dirty="0">
                <a:solidFill>
                  <a:prstClr val="white"/>
                </a:solidFill>
                <a:latin typeface="Calibri" panose="020F0502020204030204"/>
              </a:rPr>
              <a:t> </a:t>
            </a:r>
            <a:r>
              <a:rPr kumimoji="1" lang="de-DE" altLang="de-DE" sz="1800" b="1" dirty="0" err="1">
                <a:solidFill>
                  <a:prstClr val="white"/>
                </a:solidFill>
                <a:latin typeface="Calibri" panose="020F0502020204030204"/>
              </a:rPr>
              <a:t>detector</a:t>
            </a:r>
            <a:endParaRPr kumimoji="1" lang="de-DE" altLang="de-DE" sz="1800" b="1" dirty="0">
              <a:solidFill>
                <a:prstClr val="white"/>
              </a:solidFill>
              <a:latin typeface="Calibri" panose="020F0502020204030204"/>
            </a:endParaRPr>
          </a:p>
        </p:txBody>
      </p:sp>
      <p:sp>
        <p:nvSpPr>
          <p:cNvPr id="206" name="テキスト ボックス 4">
            <a:extLst>
              <a:ext uri="{FF2B5EF4-FFF2-40B4-BE49-F238E27FC236}">
                <a16:creationId xmlns:a16="http://schemas.microsoft.com/office/drawing/2014/main" id="{2B87BCF0-F628-9A4D-861C-6A911B5CC5F9}"/>
              </a:ext>
            </a:extLst>
          </p:cNvPr>
          <p:cNvSpPr txBox="1"/>
          <p:nvPr/>
        </p:nvSpPr>
        <p:spPr>
          <a:xfrm>
            <a:off x="8015693" y="1196754"/>
            <a:ext cx="1013932" cy="646331"/>
          </a:xfrm>
          <a:prstGeom prst="rect">
            <a:avLst/>
          </a:prstGeom>
          <a:noFill/>
        </p:spPr>
        <p:txBody>
          <a:bodyPr wrap="none" rtlCol="0">
            <a:spAutoFit/>
          </a:bodyPr>
          <a:lstStyle/>
          <a:p>
            <a:pPr fontAlgn="auto">
              <a:spcBef>
                <a:spcPts val="0"/>
              </a:spcBef>
              <a:spcAft>
                <a:spcPts val="0"/>
              </a:spcAft>
            </a:pPr>
            <a:r>
              <a:rPr kumimoji="1" lang="de-DE" altLang="de-DE" sz="1800" b="1" dirty="0" err="1">
                <a:solidFill>
                  <a:prstClr val="white"/>
                </a:solidFill>
                <a:latin typeface="Calibri" panose="020F0502020204030204"/>
              </a:rPr>
              <a:t>Schottky</a:t>
            </a:r>
            <a:endParaRPr kumimoji="1" lang="de-DE" altLang="de-DE" sz="1800" b="1" dirty="0">
              <a:solidFill>
                <a:prstClr val="white"/>
              </a:solidFill>
              <a:latin typeface="Calibri" panose="020F0502020204030204"/>
            </a:endParaRPr>
          </a:p>
          <a:p>
            <a:pPr fontAlgn="auto">
              <a:spcBef>
                <a:spcPts val="0"/>
              </a:spcBef>
              <a:spcAft>
                <a:spcPts val="0"/>
              </a:spcAft>
            </a:pPr>
            <a:r>
              <a:rPr kumimoji="1" lang="de-DE" altLang="de-DE" sz="1800" b="1" dirty="0" err="1">
                <a:solidFill>
                  <a:prstClr val="white"/>
                </a:solidFill>
                <a:latin typeface="Calibri" panose="020F0502020204030204"/>
              </a:rPr>
              <a:t>pickup</a:t>
            </a:r>
            <a:endParaRPr kumimoji="1" lang="de-DE" altLang="de-DE" sz="1800" b="1" dirty="0">
              <a:solidFill>
                <a:prstClr val="white"/>
              </a:solidFill>
              <a:latin typeface="Calibri" panose="020F0502020204030204"/>
            </a:endParaRPr>
          </a:p>
        </p:txBody>
      </p:sp>
      <p:sp>
        <p:nvSpPr>
          <p:cNvPr id="2" name="Title 1"/>
          <p:cNvSpPr>
            <a:spLocks noGrp="1"/>
          </p:cNvSpPr>
          <p:nvPr>
            <p:ph type="title"/>
          </p:nvPr>
        </p:nvSpPr>
        <p:spPr>
          <a:xfrm>
            <a:off x="1251438" y="2"/>
            <a:ext cx="6489213" cy="1052513"/>
          </a:xfrm>
        </p:spPr>
        <p:txBody>
          <a:bodyPr/>
          <a:lstStyle/>
          <a:p>
            <a:r>
              <a:rPr lang="en-GB" dirty="0"/>
              <a:t>ILIMA </a:t>
            </a:r>
            <a:r>
              <a:rPr lang="en-GB" dirty="0" smtClean="0"/>
              <a:t>Phase1@CR</a:t>
            </a:r>
            <a:r>
              <a:rPr lang="en-GB" dirty="0"/>
              <a:t/>
            </a:r>
            <a:br>
              <a:rPr lang="en-GB" dirty="0"/>
            </a:br>
            <a:r>
              <a:rPr lang="en-GB" dirty="0"/>
              <a:t>Isomeric beams, Lifetimes and Masses</a:t>
            </a:r>
          </a:p>
        </p:txBody>
      </p:sp>
      <p:pic>
        <p:nvPicPr>
          <p:cNvPr id="209" name="Picture 5" descr="Picture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064" y="50207"/>
            <a:ext cx="1345451" cy="1002531"/>
          </a:xfrm>
          <a:prstGeom prst="rect">
            <a:avLst/>
          </a:prstGeom>
          <a:ln w="12700">
            <a:miter lim="400000"/>
          </a:ln>
        </p:spPr>
      </p:pic>
      <p:sp>
        <p:nvSpPr>
          <p:cNvPr id="3" name="Slide Number Placeholder 2"/>
          <p:cNvSpPr>
            <a:spLocks noGrp="1"/>
          </p:cNvSpPr>
          <p:nvPr>
            <p:ph type="sldNum" sz="quarter" idx="4294967295"/>
          </p:nvPr>
        </p:nvSpPr>
        <p:spPr/>
        <p:txBody>
          <a:bodyPr/>
          <a:lstStyle/>
          <a:p>
            <a:pPr>
              <a:defRPr/>
            </a:pPr>
            <a:fld id="{9885DF70-DC9E-4526-A969-3DB9397F8ECC}" type="slidenum">
              <a:rPr lang="de-DE" smtClean="0"/>
              <a:pPr>
                <a:defRPr/>
              </a:pPr>
              <a:t>26</a:t>
            </a:fld>
            <a:endParaRPr lang="de-DE" dirty="0"/>
          </a:p>
        </p:txBody>
      </p:sp>
    </p:spTree>
    <p:extLst>
      <p:ext uri="{BB962C8B-B14F-4D97-AF65-F5344CB8AC3E}">
        <p14:creationId xmlns:p14="http://schemas.microsoft.com/office/powerpoint/2010/main" val="22248065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304987"/>
            <a:ext cx="8605837" cy="410976"/>
          </a:xfrm>
        </p:spPr>
        <p:txBody>
          <a:bodyPr/>
          <a:lstStyle/>
          <a:p>
            <a:pPr lvl="1"/>
            <a:r>
              <a:rPr lang="en-GB" sz="2000" dirty="0" smtClean="0"/>
              <a:t>ILIMA collaboration: Isomeric beams, Lifetimes and Masses</a:t>
            </a:r>
            <a:endParaRPr lang="en-GB" sz="2000" dirty="0"/>
          </a:p>
        </p:txBody>
      </p:sp>
      <p:pic>
        <p:nvPicPr>
          <p:cNvPr id="5" name="Picture 5" descr="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161" y="1157164"/>
            <a:ext cx="1841761" cy="2236857"/>
          </a:xfrm>
          <a:prstGeom prst="rect">
            <a:avLst/>
          </a:prstGeom>
          <a:ln w="12700">
            <a:miter lim="400000"/>
          </a:ln>
        </p:spPr>
      </p:pic>
      <p:sp>
        <p:nvSpPr>
          <p:cNvPr id="6" name="Text Box 4"/>
          <p:cNvSpPr txBox="1"/>
          <p:nvPr/>
        </p:nvSpPr>
        <p:spPr>
          <a:xfrm>
            <a:off x="957568" y="2588769"/>
            <a:ext cx="1438756" cy="805250"/>
          </a:xfrm>
          <a:prstGeom prst="rect">
            <a:avLst/>
          </a:prstGeom>
          <a:ln w="12700">
            <a:solidFill>
              <a:srgbClr val="EA1F0A"/>
            </a:solidFill>
            <a:miter/>
          </a:ln>
          <a:extLst>
            <a:ext uri="{C572A759-6A51-4108-AA02-DFA0A04FC94B}">
              <ma14:wrappingTextBoxFlag xmlns:ma14="http://schemas.microsoft.com/office/mac/drawingml/2011/main" xmlns="" val="1"/>
            </a:ext>
          </a:extLst>
        </p:spPr>
        <p:txBody>
          <a:bodyPr wrap="none" lIns="32971" tIns="32971" rIns="32971" bIns="32971" anchor="ctr">
            <a:spAutoFit/>
          </a:bodyPr>
          <a:lstStyle/>
          <a:p>
            <a:pPr>
              <a:defRPr sz="3400">
                <a:solidFill>
                  <a:srgbClr val="FF0000"/>
                </a:solidFill>
              </a:defRPr>
            </a:pPr>
            <a:r>
              <a:rPr sz="1600" b="1" dirty="0"/>
              <a:t>1</a:t>
            </a:r>
            <a:r>
              <a:rPr lang="en-US" altLang="ja-JP" sz="1600" b="1" dirty="0"/>
              <a:t>23</a:t>
            </a:r>
            <a:r>
              <a:rPr sz="1600" b="1" dirty="0"/>
              <a:t> </a:t>
            </a:r>
            <a:r>
              <a:rPr sz="1600" b="1" dirty="0">
                <a:latin typeface="Calibri" charset="0"/>
                <a:ea typeface="Calibri" charset="0"/>
                <a:cs typeface="Calibri" charset="0"/>
              </a:rPr>
              <a:t>scientists</a:t>
            </a:r>
            <a:r>
              <a:rPr sz="1600" b="1" dirty="0"/>
              <a:t> </a:t>
            </a:r>
          </a:p>
          <a:p>
            <a:pPr>
              <a:defRPr sz="3400">
                <a:solidFill>
                  <a:srgbClr val="FF0000"/>
                </a:solidFill>
              </a:defRPr>
            </a:pPr>
            <a:r>
              <a:rPr sz="1600" b="1" dirty="0"/>
              <a:t>  37 institutes </a:t>
            </a:r>
          </a:p>
          <a:p>
            <a:pPr>
              <a:defRPr sz="3400">
                <a:solidFill>
                  <a:srgbClr val="FF0000"/>
                </a:solidFill>
              </a:defRPr>
            </a:pPr>
            <a:r>
              <a:rPr sz="1600" b="1" dirty="0"/>
              <a:t>  </a:t>
            </a:r>
            <a:r>
              <a:rPr lang="en-US" altLang="ja-JP" sz="1600" b="1" dirty="0"/>
              <a:t>21</a:t>
            </a:r>
            <a:r>
              <a:rPr sz="1600" b="1" dirty="0"/>
              <a:t> countries</a:t>
            </a:r>
          </a:p>
        </p:txBody>
      </p:sp>
      <p:pic>
        <p:nvPicPr>
          <p:cNvPr id="7" name="イメージ" descr="イメージ">
            <a:extLst>
              <a:ext uri="{FF2B5EF4-FFF2-40B4-BE49-F238E27FC236}">
                <a16:creationId xmlns:a16="http://schemas.microsoft.com/office/drawing/2014/main" id="{64ACCC9F-8DBB-6C4E-85D3-BC6D63BECADB}"/>
              </a:ext>
            </a:extLst>
          </p:cNvPr>
          <p:cNvPicPr>
            <a:picLocks noChangeAspect="1"/>
          </p:cNvPicPr>
          <p:nvPr/>
        </p:nvPicPr>
        <p:blipFill>
          <a:blip r:embed="rId4">
            <a:extLst/>
          </a:blip>
          <a:stretch>
            <a:fillRect/>
          </a:stretch>
        </p:blipFill>
        <p:spPr>
          <a:xfrm>
            <a:off x="6212409" y="3926135"/>
            <a:ext cx="2570587" cy="2804275"/>
          </a:xfrm>
          <a:prstGeom prst="rect">
            <a:avLst/>
          </a:prstGeom>
          <a:ln w="12700">
            <a:miter lim="400000"/>
          </a:ln>
        </p:spPr>
      </p:pic>
      <p:sp>
        <p:nvSpPr>
          <p:cNvPr id="8" name="テキスト ボックス 7">
            <a:extLst>
              <a:ext uri="{FF2B5EF4-FFF2-40B4-BE49-F238E27FC236}">
                <a16:creationId xmlns:a16="http://schemas.microsoft.com/office/drawing/2014/main" id="{49DC3F02-358D-8A47-9434-53D6793F940A}"/>
              </a:ext>
            </a:extLst>
          </p:cNvPr>
          <p:cNvSpPr txBox="1"/>
          <p:nvPr/>
        </p:nvSpPr>
        <p:spPr>
          <a:xfrm>
            <a:off x="2430385" y="1212655"/>
            <a:ext cx="6616551" cy="646331"/>
          </a:xfrm>
          <a:prstGeom prst="rect">
            <a:avLst/>
          </a:prstGeom>
          <a:noFill/>
        </p:spPr>
        <p:txBody>
          <a:bodyPr wrap="square" rtlCol="0">
            <a:spAutoFit/>
          </a:bodyPr>
          <a:lstStyle/>
          <a:p>
            <a:r>
              <a:rPr kumimoji="1" lang="en-US" altLang="ja-JP" sz="1800" i="1" dirty="0">
                <a:solidFill>
                  <a:srgbClr val="0070C0"/>
                </a:solidFill>
                <a:latin typeface="Calibri" charset="0"/>
                <a:ea typeface="Calibri" charset="0"/>
                <a:cs typeface="Calibri" charset="0"/>
              </a:rPr>
              <a:t>Precision measurements of nuclear masses and lifetimes of stored exotic nuclei a</a:t>
            </a:r>
            <a:r>
              <a:rPr lang="en-US" altLang="ja-JP" sz="1800" i="1" dirty="0">
                <a:solidFill>
                  <a:srgbClr val="0070C0"/>
                </a:solidFill>
                <a:latin typeface="Calibri" charset="0"/>
                <a:ea typeface="Calibri" charset="0"/>
                <a:cs typeface="Calibri" charset="0"/>
              </a:rPr>
              <a:t>t relativistic energies and studies with isomeric beams</a:t>
            </a:r>
            <a:endParaRPr kumimoji="1" lang="ja-JP" altLang="en-US" sz="1800" i="1" dirty="0">
              <a:solidFill>
                <a:srgbClr val="0070C0"/>
              </a:solidFill>
              <a:latin typeface="Calibri" charset="0"/>
              <a:ea typeface="Calibri" charset="0"/>
              <a:cs typeface="Calibri" charset="0"/>
            </a:endParaRPr>
          </a:p>
        </p:txBody>
      </p:sp>
      <p:pic>
        <p:nvPicPr>
          <p:cNvPr id="9" name="図 1">
            <a:extLst>
              <a:ext uri="{FF2B5EF4-FFF2-40B4-BE49-F238E27FC236}">
                <a16:creationId xmlns:a16="http://schemas.microsoft.com/office/drawing/2014/main" id="{3658D9F6-5167-044C-A285-930F7EDA65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49362" y="4118721"/>
            <a:ext cx="2692847" cy="2192538"/>
          </a:xfrm>
          <a:prstGeom prst="rect">
            <a:avLst/>
          </a:prstGeom>
        </p:spPr>
      </p:pic>
      <p:sp>
        <p:nvSpPr>
          <p:cNvPr id="10" name="テキスト ボックス 2">
            <a:extLst>
              <a:ext uri="{FF2B5EF4-FFF2-40B4-BE49-F238E27FC236}">
                <a16:creationId xmlns:a16="http://schemas.microsoft.com/office/drawing/2014/main" id="{7E27F2B0-9C11-6948-B88D-8611325F4841}"/>
              </a:ext>
            </a:extLst>
          </p:cNvPr>
          <p:cNvSpPr txBox="1"/>
          <p:nvPr/>
        </p:nvSpPr>
        <p:spPr>
          <a:xfrm>
            <a:off x="2586771" y="1988606"/>
            <a:ext cx="6460165" cy="1200329"/>
          </a:xfrm>
          <a:prstGeom prst="rect">
            <a:avLst/>
          </a:prstGeom>
          <a:noFill/>
        </p:spPr>
        <p:txBody>
          <a:bodyPr wrap="square" rtlCol="0">
            <a:spAutoFit/>
          </a:bodyPr>
          <a:lstStyle/>
          <a:p>
            <a:pPr algn="l"/>
            <a:r>
              <a:rPr kumimoji="1" lang="en-US" altLang="ja-JP" sz="2400" b="1" dirty="0">
                <a:solidFill>
                  <a:srgbClr val="C00000"/>
                </a:solidFill>
                <a:latin typeface="Calibri" charset="0"/>
                <a:ea typeface="Calibri" charset="0"/>
                <a:cs typeface="Calibri" charset="0"/>
              </a:rPr>
              <a:t>Phase-0 at the GSI-ESR:</a:t>
            </a:r>
          </a:p>
          <a:p>
            <a:pPr algn="l"/>
            <a:r>
              <a:rPr lang="en-US" altLang="ja-JP" sz="2400" b="1" dirty="0">
                <a:solidFill>
                  <a:srgbClr val="C00000"/>
                </a:solidFill>
                <a:latin typeface="Calibri" charset="0"/>
                <a:ea typeface="Calibri" charset="0"/>
                <a:cs typeface="Calibri" charset="0"/>
              </a:rPr>
              <a:t>Measurement of the bound-state beta decay of bare </a:t>
            </a:r>
            <a:r>
              <a:rPr lang="en-US" altLang="ja-JP" sz="2400" b="1" baseline="30000" dirty="0">
                <a:solidFill>
                  <a:srgbClr val="C00000"/>
                </a:solidFill>
                <a:latin typeface="Calibri" charset="0"/>
                <a:ea typeface="Calibri" charset="0"/>
                <a:cs typeface="Calibri" charset="0"/>
              </a:rPr>
              <a:t>205</a:t>
            </a:r>
            <a:r>
              <a:rPr lang="en-US" altLang="ja-JP" sz="2400" b="1" dirty="0">
                <a:solidFill>
                  <a:srgbClr val="C00000"/>
                </a:solidFill>
                <a:latin typeface="Calibri" charset="0"/>
                <a:ea typeface="Calibri" charset="0"/>
                <a:cs typeface="Calibri" charset="0"/>
              </a:rPr>
              <a:t>Tl ions</a:t>
            </a:r>
            <a:endParaRPr kumimoji="1" lang="ja-JP" altLang="en-US" sz="2400" b="1" dirty="0">
              <a:solidFill>
                <a:srgbClr val="C00000"/>
              </a:solidFill>
              <a:latin typeface="Calibri" charset="0"/>
              <a:ea typeface="Calibri" charset="0"/>
              <a:cs typeface="Calibri" charset="0"/>
            </a:endParaRPr>
          </a:p>
        </p:txBody>
      </p:sp>
      <p:pic>
        <p:nvPicPr>
          <p:cNvPr id="11" name="図 3">
            <a:extLst>
              <a:ext uri="{FF2B5EF4-FFF2-40B4-BE49-F238E27FC236}">
                <a16:creationId xmlns:a16="http://schemas.microsoft.com/office/drawing/2014/main" id="{2370B0BA-3683-394F-836E-E07B3EF5A3B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65327" y="3742660"/>
            <a:ext cx="4643247" cy="2827221"/>
          </a:xfrm>
          <a:prstGeom prst="rect">
            <a:avLst/>
          </a:prstGeom>
        </p:spPr>
      </p:pic>
      <p:sp>
        <p:nvSpPr>
          <p:cNvPr id="12" name="テキスト ボックス 5">
            <a:extLst>
              <a:ext uri="{FF2B5EF4-FFF2-40B4-BE49-F238E27FC236}">
                <a16:creationId xmlns:a16="http://schemas.microsoft.com/office/drawing/2014/main" id="{9851F160-4584-F04B-BC4F-3B59F6570FC5}"/>
              </a:ext>
            </a:extLst>
          </p:cNvPr>
          <p:cNvSpPr txBox="1"/>
          <p:nvPr/>
        </p:nvSpPr>
        <p:spPr>
          <a:xfrm>
            <a:off x="2627002" y="3289032"/>
            <a:ext cx="5225148" cy="646331"/>
          </a:xfrm>
          <a:prstGeom prst="rect">
            <a:avLst/>
          </a:prstGeom>
          <a:noFill/>
        </p:spPr>
        <p:txBody>
          <a:bodyPr wrap="none" rtlCol="0">
            <a:spAutoFit/>
          </a:bodyPr>
          <a:lstStyle/>
          <a:p>
            <a:pPr marL="342900" indent="-342900">
              <a:buAutoNum type="arabicPeriod"/>
            </a:pPr>
            <a:r>
              <a:rPr kumimoji="1" lang="en-US" altLang="ja-JP" sz="1800" b="1" baseline="30000" dirty="0">
                <a:latin typeface="Calibri" charset="0"/>
                <a:ea typeface="Calibri" charset="0"/>
                <a:cs typeface="Calibri" charset="0"/>
              </a:rPr>
              <a:t>205</a:t>
            </a:r>
            <a:r>
              <a:rPr kumimoji="1" lang="en-US" altLang="ja-JP" sz="1800" b="1" dirty="0">
                <a:latin typeface="Calibri" charset="0"/>
                <a:ea typeface="Calibri" charset="0"/>
                <a:cs typeface="Calibri" charset="0"/>
              </a:rPr>
              <a:t>Pb/</a:t>
            </a:r>
            <a:r>
              <a:rPr kumimoji="1" lang="en-US" altLang="ja-JP" sz="1800" b="1" baseline="30000" dirty="0">
                <a:latin typeface="Calibri" charset="0"/>
                <a:ea typeface="Calibri" charset="0"/>
                <a:cs typeface="Calibri" charset="0"/>
              </a:rPr>
              <a:t>205</a:t>
            </a:r>
            <a:r>
              <a:rPr kumimoji="1" lang="en-US" altLang="ja-JP" sz="1800" b="1" dirty="0">
                <a:latin typeface="Calibri" charset="0"/>
                <a:ea typeface="Calibri" charset="0"/>
                <a:cs typeface="Calibri" charset="0"/>
              </a:rPr>
              <a:t>Tl pair as a s-process </a:t>
            </a:r>
            <a:r>
              <a:rPr kumimoji="1" lang="en-US" altLang="ja-JP" sz="1800" b="1" dirty="0" err="1">
                <a:latin typeface="Calibri" charset="0"/>
                <a:ea typeface="Calibri" charset="0"/>
                <a:cs typeface="Calibri" charset="0"/>
              </a:rPr>
              <a:t>cosmochronometer</a:t>
            </a:r>
            <a:endParaRPr kumimoji="1" lang="en-US" altLang="ja-JP" sz="1800" b="1" dirty="0">
              <a:latin typeface="Calibri" charset="0"/>
              <a:ea typeface="Calibri" charset="0"/>
              <a:cs typeface="Calibri" charset="0"/>
            </a:endParaRPr>
          </a:p>
          <a:p>
            <a:pPr marL="342900" indent="-342900">
              <a:buAutoNum type="arabicPeriod"/>
            </a:pPr>
            <a:r>
              <a:rPr lang="en-US" altLang="ja-JP" sz="1800" b="1" dirty="0">
                <a:latin typeface="Calibri" charset="0"/>
                <a:ea typeface="Calibri" charset="0"/>
                <a:cs typeface="Calibri" charset="0"/>
              </a:rPr>
              <a:t>The flux of solar pp neutrinos (LOREX project)</a:t>
            </a:r>
            <a:endParaRPr kumimoji="1" lang="ja-JP" altLang="en-US" sz="1800" b="1" dirty="0">
              <a:latin typeface="Calibri" charset="0"/>
              <a:ea typeface="Calibri" charset="0"/>
              <a:cs typeface="Calibri" charset="0"/>
            </a:endParaRPr>
          </a:p>
        </p:txBody>
      </p:sp>
      <p:sp>
        <p:nvSpPr>
          <p:cNvPr id="13" name="テキスト ボックス 8">
            <a:extLst>
              <a:ext uri="{FF2B5EF4-FFF2-40B4-BE49-F238E27FC236}">
                <a16:creationId xmlns:a16="http://schemas.microsoft.com/office/drawing/2014/main" id="{34713CAE-12FA-764D-85D5-F05830E835B4}"/>
              </a:ext>
            </a:extLst>
          </p:cNvPr>
          <p:cNvSpPr txBox="1"/>
          <p:nvPr/>
        </p:nvSpPr>
        <p:spPr>
          <a:xfrm>
            <a:off x="6223042" y="3936677"/>
            <a:ext cx="2633880" cy="1200329"/>
          </a:xfrm>
          <a:prstGeom prst="rect">
            <a:avLst/>
          </a:prstGeom>
          <a:noFill/>
        </p:spPr>
        <p:txBody>
          <a:bodyPr wrap="square" rtlCol="0">
            <a:spAutoFit/>
          </a:bodyPr>
          <a:lstStyle/>
          <a:p>
            <a:r>
              <a:rPr kumimoji="1" lang="en-US" altLang="ja-JP" sz="1800" b="1" dirty="0">
                <a:solidFill>
                  <a:schemeClr val="bg1"/>
                </a:solidFill>
                <a:latin typeface="Calibri" charset="0"/>
                <a:ea typeface="Calibri" charset="0"/>
                <a:cs typeface="Calibri" charset="0"/>
              </a:rPr>
              <a:t>ESR pocket</a:t>
            </a:r>
          </a:p>
          <a:p>
            <a:r>
              <a:rPr lang="en-US" altLang="ja-JP" sz="1800" b="1" dirty="0">
                <a:solidFill>
                  <a:schemeClr val="bg1"/>
                </a:solidFill>
                <a:latin typeface="Calibri" charset="0"/>
                <a:ea typeface="Calibri" charset="0"/>
                <a:cs typeface="Calibri" charset="0"/>
              </a:rPr>
              <a:t>Heavy-ion detector </a:t>
            </a:r>
          </a:p>
          <a:p>
            <a:r>
              <a:rPr kumimoji="1" lang="en-US" altLang="ja-JP" sz="1800" b="1" dirty="0">
                <a:solidFill>
                  <a:schemeClr val="bg1"/>
                </a:solidFill>
                <a:latin typeface="Calibri" charset="0"/>
                <a:ea typeface="Calibri" charset="0"/>
                <a:cs typeface="Calibri" charset="0"/>
              </a:rPr>
              <a:t>Development completed</a:t>
            </a:r>
          </a:p>
          <a:p>
            <a:r>
              <a:rPr lang="en-US" altLang="ja-JP" sz="1800" b="1" dirty="0">
                <a:solidFill>
                  <a:schemeClr val="bg1"/>
                </a:solidFill>
                <a:latin typeface="Calibri" charset="0"/>
                <a:ea typeface="Calibri" charset="0"/>
                <a:cs typeface="Calibri" charset="0"/>
              </a:rPr>
              <a:t>TDR submitted</a:t>
            </a:r>
            <a:endParaRPr kumimoji="1" lang="ja-JP" altLang="en-US" sz="1800" b="1" dirty="0">
              <a:solidFill>
                <a:schemeClr val="bg1"/>
              </a:solidFill>
              <a:latin typeface="Calibri" charset="0"/>
              <a:ea typeface="Calibri" charset="0"/>
              <a:cs typeface="Calibri" charset="0"/>
            </a:endParaRPr>
          </a:p>
        </p:txBody>
      </p:sp>
      <p:sp>
        <p:nvSpPr>
          <p:cNvPr id="14" name="正方形/長方形 9">
            <a:extLst>
              <a:ext uri="{FF2B5EF4-FFF2-40B4-BE49-F238E27FC236}">
                <a16:creationId xmlns:a16="http://schemas.microsoft.com/office/drawing/2014/main" id="{1FC36A17-24B8-D148-BA64-C023302A8EC1}"/>
              </a:ext>
            </a:extLst>
          </p:cNvPr>
          <p:cNvSpPr/>
          <p:nvPr/>
        </p:nvSpPr>
        <p:spPr>
          <a:xfrm>
            <a:off x="2586769" y="1988606"/>
            <a:ext cx="6270152" cy="120032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0">
            <a:extLst>
              <a:ext uri="{FF2B5EF4-FFF2-40B4-BE49-F238E27FC236}">
                <a16:creationId xmlns:a16="http://schemas.microsoft.com/office/drawing/2014/main" id="{C76459CF-FA83-8F43-9E0F-BBB180F971CC}"/>
              </a:ext>
            </a:extLst>
          </p:cNvPr>
          <p:cNvSpPr txBox="1"/>
          <p:nvPr/>
        </p:nvSpPr>
        <p:spPr>
          <a:xfrm>
            <a:off x="2070676" y="6425584"/>
            <a:ext cx="7047186" cy="369332"/>
          </a:xfrm>
          <a:prstGeom prst="rect">
            <a:avLst/>
          </a:prstGeom>
          <a:solidFill>
            <a:schemeClr val="bg1"/>
          </a:solidFill>
        </p:spPr>
        <p:txBody>
          <a:bodyPr wrap="none" rtlCol="0">
            <a:spAutoFit/>
          </a:bodyPr>
          <a:lstStyle/>
          <a:p>
            <a:r>
              <a:rPr kumimoji="1" lang="en-US" altLang="ja-JP" sz="1800" b="1" baseline="30000" dirty="0">
                <a:latin typeface="Calibri" charset="0"/>
                <a:ea typeface="Calibri" charset="0"/>
                <a:cs typeface="Calibri" charset="0"/>
              </a:rPr>
              <a:t>205</a:t>
            </a:r>
            <a:r>
              <a:rPr kumimoji="1" lang="en-US" altLang="ja-JP" sz="1800" b="1" dirty="0">
                <a:latin typeface="Calibri" charset="0"/>
                <a:ea typeface="Calibri" charset="0"/>
                <a:cs typeface="Calibri" charset="0"/>
              </a:rPr>
              <a:t>Pb</a:t>
            </a:r>
            <a:r>
              <a:rPr kumimoji="1" lang="en-US" altLang="ja-JP" sz="1800" b="1" baseline="30000" dirty="0">
                <a:latin typeface="Calibri" charset="0"/>
                <a:ea typeface="Calibri" charset="0"/>
                <a:cs typeface="Calibri" charset="0"/>
              </a:rPr>
              <a:t>81+</a:t>
            </a:r>
            <a:r>
              <a:rPr kumimoji="1" lang="en-US" altLang="ja-JP" sz="1800" b="1" dirty="0">
                <a:latin typeface="Calibri" charset="0"/>
                <a:ea typeface="Calibri" charset="0"/>
                <a:cs typeface="Calibri" charset="0"/>
              </a:rPr>
              <a:t> will be detected</a:t>
            </a:r>
            <a:r>
              <a:rPr lang="en-US" altLang="ja-JP" sz="1800" b="1" dirty="0">
                <a:latin typeface="Calibri" charset="0"/>
                <a:ea typeface="Calibri" charset="0"/>
                <a:cs typeface="Calibri" charset="0"/>
              </a:rPr>
              <a:t> with the in-ring detector after ESR gas stripping</a:t>
            </a:r>
            <a:endParaRPr kumimoji="1" lang="en-US" altLang="ja-JP" sz="1800" b="1" dirty="0">
              <a:latin typeface="Calibri" charset="0"/>
              <a:ea typeface="Calibri" charset="0"/>
              <a:cs typeface="Calibri" charset="0"/>
            </a:endParaRPr>
          </a:p>
        </p:txBody>
      </p:sp>
      <p:pic>
        <p:nvPicPr>
          <p:cNvPr id="16" name="図 12">
            <a:extLst>
              <a:ext uri="{FF2B5EF4-FFF2-40B4-BE49-F238E27FC236}">
                <a16:creationId xmlns:a16="http://schemas.microsoft.com/office/drawing/2014/main" id="{76DAB0A4-F693-CA42-804D-123BF1E53F6E}"/>
              </a:ext>
            </a:extLst>
          </p:cNvPr>
          <p:cNvPicPr>
            <a:picLocks noChangeAspect="1"/>
          </p:cNvPicPr>
          <p:nvPr/>
        </p:nvPicPr>
        <p:blipFill>
          <a:blip r:embed="rId7"/>
          <a:stretch>
            <a:fillRect/>
          </a:stretch>
        </p:blipFill>
        <p:spPr>
          <a:xfrm>
            <a:off x="5123230" y="2795208"/>
            <a:ext cx="2844800" cy="279400"/>
          </a:xfrm>
          <a:prstGeom prst="rect">
            <a:avLst/>
          </a:prstGeom>
        </p:spPr>
      </p:pic>
      <p:sp>
        <p:nvSpPr>
          <p:cNvPr id="17" name="テキスト ボックス 14">
            <a:extLst>
              <a:ext uri="{FF2B5EF4-FFF2-40B4-BE49-F238E27FC236}">
                <a16:creationId xmlns:a16="http://schemas.microsoft.com/office/drawing/2014/main" id="{33B40AC3-3F72-F341-9596-AE7CC9287E20}"/>
              </a:ext>
            </a:extLst>
          </p:cNvPr>
          <p:cNvSpPr txBox="1"/>
          <p:nvPr/>
        </p:nvSpPr>
        <p:spPr>
          <a:xfrm rot="19991283">
            <a:off x="253712" y="4894660"/>
            <a:ext cx="2079415" cy="523220"/>
          </a:xfrm>
          <a:prstGeom prst="rect">
            <a:avLst/>
          </a:prstGeom>
          <a:noFill/>
        </p:spPr>
        <p:txBody>
          <a:bodyPr wrap="none" rtlCol="0">
            <a:spAutoFit/>
          </a:bodyPr>
          <a:lstStyle/>
          <a:p>
            <a:r>
              <a:rPr kumimoji="1" lang="en-US" altLang="ja-JP" b="1" dirty="0">
                <a:solidFill>
                  <a:srgbClr val="FF0000"/>
                </a:solidFill>
              </a:rPr>
              <a:t>GSI unique</a:t>
            </a:r>
            <a:endParaRPr kumimoji="1" lang="ja-JP" altLang="en-US" b="1">
              <a:solidFill>
                <a:srgbClr val="FF0000"/>
              </a:solidFill>
            </a:endParaRPr>
          </a:p>
        </p:txBody>
      </p:sp>
      <p:sp>
        <p:nvSpPr>
          <p:cNvPr id="3" name="Slide Number Placeholder 2"/>
          <p:cNvSpPr>
            <a:spLocks noGrp="1"/>
          </p:cNvSpPr>
          <p:nvPr>
            <p:ph type="sldNum" sz="quarter" idx="4294967295"/>
          </p:nvPr>
        </p:nvSpPr>
        <p:spPr/>
        <p:txBody>
          <a:bodyPr/>
          <a:lstStyle/>
          <a:p>
            <a:pPr>
              <a:defRPr/>
            </a:pPr>
            <a:fld id="{9885DF70-DC9E-4526-A969-3DB9397F8ECC}" type="slidenum">
              <a:rPr lang="de-DE" smtClean="0"/>
              <a:pPr>
                <a:defRPr/>
              </a:pPr>
              <a:t>27</a:t>
            </a:fld>
            <a:endParaRPr lang="de-DE" dirty="0"/>
          </a:p>
        </p:txBody>
      </p:sp>
    </p:spTree>
    <p:extLst>
      <p:ext uri="{BB962C8B-B14F-4D97-AF65-F5344CB8AC3E}">
        <p14:creationId xmlns:p14="http://schemas.microsoft.com/office/powerpoint/2010/main" val="6393973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420" y="26780"/>
            <a:ext cx="8605837" cy="490538"/>
          </a:xfrm>
        </p:spPr>
        <p:txBody>
          <a:bodyPr/>
          <a:lstStyle/>
          <a:p>
            <a:r>
              <a:rPr lang="en-US" dirty="0"/>
              <a:t>SHE Phase 0 (2018-2020)</a:t>
            </a:r>
            <a:br>
              <a:rPr lang="en-US" dirty="0"/>
            </a:br>
            <a:r>
              <a:rPr lang="en-US" b="1" i="1" dirty="0">
                <a:solidFill>
                  <a:srgbClr val="FF0000"/>
                </a:solidFill>
                <a:effectLst>
                  <a:outerShdw blurRad="38100" dist="38100" dir="2700000" algn="tl">
                    <a:srgbClr val="000000">
                      <a:alpha val="43137"/>
                    </a:srgbClr>
                  </a:outerShdw>
                </a:effectLst>
              </a:rPr>
              <a:t>TASCA</a:t>
            </a:r>
            <a:r>
              <a:rPr lang="en-US" dirty="0"/>
              <a:t> Experiments with approved </a:t>
            </a:r>
            <a:r>
              <a:rPr lang="en-US" dirty="0" err="1"/>
              <a:t>beamtime</a:t>
            </a:r>
            <a:endParaRPr lang="de-DE" dirty="0"/>
          </a:p>
        </p:txBody>
      </p:sp>
      <p:sp>
        <p:nvSpPr>
          <p:cNvPr id="25" name="Rectangle 24"/>
          <p:cNvSpPr/>
          <p:nvPr/>
        </p:nvSpPr>
        <p:spPr>
          <a:xfrm>
            <a:off x="4834701" y="1965502"/>
            <a:ext cx="4178670" cy="288000"/>
          </a:xfrm>
          <a:prstGeom prst="rect">
            <a:avLst/>
          </a:prstGeom>
          <a:solidFill>
            <a:srgbClr val="FDBB63">
              <a:alpha val="54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457200" fontAlgn="auto">
              <a:spcBef>
                <a:spcPts val="0"/>
              </a:spcBef>
              <a:spcAft>
                <a:spcPts val="0"/>
              </a:spcAft>
              <a:defRPr/>
            </a:pPr>
            <a:endParaRPr lang="de-DE" sz="1800">
              <a:solidFill>
                <a:prstClr val="white"/>
              </a:solidFill>
              <a:latin typeface="Arial"/>
            </a:endParaRPr>
          </a:p>
        </p:txBody>
      </p:sp>
      <p:sp>
        <p:nvSpPr>
          <p:cNvPr id="26" name="Rectangle 25"/>
          <p:cNvSpPr/>
          <p:nvPr/>
        </p:nvSpPr>
        <p:spPr>
          <a:xfrm>
            <a:off x="4834701" y="2248245"/>
            <a:ext cx="4178670" cy="288000"/>
          </a:xfrm>
          <a:prstGeom prst="rect">
            <a:avLst/>
          </a:prstGeom>
          <a:solidFill>
            <a:schemeClr val="tx2">
              <a:lumMod val="60000"/>
              <a:lumOff val="40000"/>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457200" fontAlgn="auto">
              <a:spcBef>
                <a:spcPts val="0"/>
              </a:spcBef>
              <a:spcAft>
                <a:spcPts val="0"/>
              </a:spcAft>
              <a:defRPr/>
            </a:pPr>
            <a:endParaRPr lang="de-DE" sz="1800">
              <a:solidFill>
                <a:prstClr val="white"/>
              </a:solidFill>
              <a:latin typeface="Arial"/>
            </a:endParaRPr>
          </a:p>
        </p:txBody>
      </p:sp>
      <p:graphicFrame>
        <p:nvGraphicFramePr>
          <p:cNvPr id="27" name="Object 26"/>
          <p:cNvGraphicFramePr>
            <a:graphicFrameLocks noChangeAspect="1"/>
          </p:cNvGraphicFramePr>
          <p:nvPr>
            <p:extLst/>
          </p:nvPr>
        </p:nvGraphicFramePr>
        <p:xfrm>
          <a:off x="273463" y="2946120"/>
          <a:ext cx="4248679" cy="2245859"/>
        </p:xfrm>
        <a:graphic>
          <a:graphicData uri="http://schemas.openxmlformats.org/presentationml/2006/ole">
            <mc:AlternateContent xmlns:mc="http://schemas.openxmlformats.org/markup-compatibility/2006">
              <mc:Choice xmlns:v="urn:schemas-microsoft-com:vml" Requires="v">
                <p:oleObj spid="_x0000_s7198" r:id="rId3" imgW="8991720" imgH="4753080" progId="">
                  <p:embed/>
                </p:oleObj>
              </mc:Choice>
              <mc:Fallback>
                <p:oleObj r:id="rId3" imgW="8991720" imgH="4753080" progId="">
                  <p:embed/>
                  <p:pic>
                    <p:nvPicPr>
                      <p:cNvPr id="27" name="Object 26"/>
                      <p:cNvPicPr/>
                      <p:nvPr/>
                    </p:nvPicPr>
                    <p:blipFill>
                      <a:blip r:embed="rId4"/>
                      <a:stretch>
                        <a:fillRect/>
                      </a:stretch>
                    </p:blipFill>
                    <p:spPr>
                      <a:xfrm>
                        <a:off x="273463" y="2946120"/>
                        <a:ext cx="4248679" cy="2245859"/>
                      </a:xfrm>
                      <a:prstGeom prst="rect">
                        <a:avLst/>
                      </a:prstGeom>
                    </p:spPr>
                  </p:pic>
                </p:oleObj>
              </mc:Fallback>
            </mc:AlternateContent>
          </a:graphicData>
        </a:graphic>
      </p:graphicFrame>
      <p:sp>
        <p:nvSpPr>
          <p:cNvPr id="28" name="TextBox 27"/>
          <p:cNvSpPr txBox="1"/>
          <p:nvPr/>
        </p:nvSpPr>
        <p:spPr>
          <a:xfrm>
            <a:off x="1" y="1219861"/>
            <a:ext cx="4452566" cy="615553"/>
          </a:xfrm>
          <a:prstGeom prst="rect">
            <a:avLst/>
          </a:prstGeom>
        </p:spPr>
        <p:txBody>
          <a:bodyPr vert="horz" wrap="square" lIns="91440" tIns="45720" rIns="91440" bIns="45720" rtlCol="0" anchor="t">
            <a:spAutoFit/>
          </a:bodyPr>
          <a:lstStyle/>
          <a:p>
            <a:pPr algn="l" defTabSz="457200" fontAlgn="auto">
              <a:spcBef>
                <a:spcPts val="0"/>
              </a:spcBef>
              <a:spcAft>
                <a:spcPts val="0"/>
              </a:spcAft>
              <a:defRPr/>
            </a:pPr>
            <a:r>
              <a:rPr lang="en-US" sz="1800" b="1" dirty="0">
                <a:solidFill>
                  <a:prstClr val="black"/>
                </a:solidFill>
                <a:latin typeface="Arial"/>
              </a:rPr>
              <a:t>Chemical properties of element 113, </a:t>
            </a:r>
            <a:r>
              <a:rPr lang="en-US" sz="1800" b="1" dirty="0" err="1">
                <a:solidFill>
                  <a:prstClr val="black"/>
                </a:solidFill>
                <a:latin typeface="Arial"/>
              </a:rPr>
              <a:t>Nh</a:t>
            </a:r>
            <a:endParaRPr lang="en-US" sz="1800" b="1" dirty="0">
              <a:solidFill>
                <a:prstClr val="black"/>
              </a:solidFill>
              <a:latin typeface="Arial"/>
            </a:endParaRPr>
          </a:p>
          <a:p>
            <a:pPr algn="l" defTabSz="457200" fontAlgn="auto">
              <a:spcBef>
                <a:spcPts val="0"/>
              </a:spcBef>
              <a:spcAft>
                <a:spcPts val="0"/>
              </a:spcAft>
              <a:defRPr/>
            </a:pPr>
            <a:r>
              <a:rPr lang="en-US" sz="1600" i="1" dirty="0">
                <a:solidFill>
                  <a:prstClr val="black"/>
                </a:solidFill>
                <a:latin typeface="Arial"/>
              </a:rPr>
              <a:t>Spokesperson: A. Yakushev, GSI</a:t>
            </a:r>
            <a:endParaRPr lang="de-DE" sz="1600" i="1" dirty="0">
              <a:solidFill>
                <a:prstClr val="black"/>
              </a:solidFill>
              <a:latin typeface="Arial"/>
            </a:endParaRPr>
          </a:p>
        </p:txBody>
      </p:sp>
      <p:sp>
        <p:nvSpPr>
          <p:cNvPr id="29" name="TextBox 28"/>
          <p:cNvSpPr txBox="1"/>
          <p:nvPr/>
        </p:nvSpPr>
        <p:spPr>
          <a:xfrm>
            <a:off x="4800602" y="1194391"/>
            <a:ext cx="4343401" cy="615553"/>
          </a:xfrm>
          <a:prstGeom prst="rect">
            <a:avLst/>
          </a:prstGeom>
        </p:spPr>
        <p:txBody>
          <a:bodyPr vert="horz" wrap="square" lIns="91440" tIns="45720" rIns="91440" bIns="45720" rtlCol="0" anchor="t">
            <a:spAutoFit/>
          </a:bodyPr>
          <a:lstStyle/>
          <a:p>
            <a:pPr algn="l" defTabSz="457200" fontAlgn="auto">
              <a:spcBef>
                <a:spcPts val="0"/>
              </a:spcBef>
              <a:spcAft>
                <a:spcPts val="0"/>
              </a:spcAft>
              <a:defRPr/>
            </a:pPr>
            <a:r>
              <a:rPr lang="en-US" sz="1800" b="1" dirty="0">
                <a:solidFill>
                  <a:prstClr val="black"/>
                </a:solidFill>
                <a:latin typeface="Arial"/>
              </a:rPr>
              <a:t>Nuclear structure along </a:t>
            </a:r>
            <a:r>
              <a:rPr lang="en-US" sz="1800" b="1" baseline="-25000" dirty="0">
                <a:solidFill>
                  <a:prstClr val="black"/>
                </a:solidFill>
                <a:latin typeface="Arial"/>
              </a:rPr>
              <a:t>114</a:t>
            </a:r>
            <a:r>
              <a:rPr lang="en-US" sz="1800" b="1" dirty="0">
                <a:solidFill>
                  <a:prstClr val="black"/>
                </a:solidFill>
                <a:latin typeface="Arial"/>
              </a:rPr>
              <a:t>Fl chains</a:t>
            </a:r>
          </a:p>
          <a:p>
            <a:pPr algn="l" defTabSz="457200" fontAlgn="auto">
              <a:spcBef>
                <a:spcPts val="0"/>
              </a:spcBef>
              <a:spcAft>
                <a:spcPts val="0"/>
              </a:spcAft>
              <a:defRPr/>
            </a:pPr>
            <a:r>
              <a:rPr lang="en-US" sz="1600" i="1" dirty="0">
                <a:solidFill>
                  <a:prstClr val="black"/>
                </a:solidFill>
                <a:latin typeface="Arial"/>
              </a:rPr>
              <a:t>Spokesperson: D. Rudolph, Lund U.</a:t>
            </a:r>
            <a:endParaRPr lang="de-DE" sz="1600" i="1" dirty="0">
              <a:solidFill>
                <a:prstClr val="black"/>
              </a:solidFill>
              <a:latin typeface="Arial"/>
            </a:endParaRPr>
          </a:p>
        </p:txBody>
      </p:sp>
      <p:graphicFrame>
        <p:nvGraphicFramePr>
          <p:cNvPr id="30" name="Object 29"/>
          <p:cNvGraphicFramePr>
            <a:graphicFrameLocks noChangeAspect="1"/>
          </p:cNvGraphicFramePr>
          <p:nvPr>
            <p:extLst/>
          </p:nvPr>
        </p:nvGraphicFramePr>
        <p:xfrm>
          <a:off x="4887686" y="2641733"/>
          <a:ext cx="3972832" cy="3051440"/>
        </p:xfrm>
        <a:graphic>
          <a:graphicData uri="http://schemas.openxmlformats.org/presentationml/2006/ole">
            <mc:AlternateContent xmlns:mc="http://schemas.openxmlformats.org/markup-compatibility/2006">
              <mc:Choice xmlns:v="urn:schemas-microsoft-com:vml" Requires="v">
                <p:oleObj spid="_x0000_s7199" r:id="rId5" imgW="13649400" imgH="10487160" progId="">
                  <p:embed/>
                </p:oleObj>
              </mc:Choice>
              <mc:Fallback>
                <p:oleObj r:id="rId5" imgW="13649400" imgH="10487160" progId="">
                  <p:embed/>
                  <p:pic>
                    <p:nvPicPr>
                      <p:cNvPr id="30" name="Object 29"/>
                      <p:cNvPicPr/>
                      <p:nvPr/>
                    </p:nvPicPr>
                    <p:blipFill>
                      <a:blip r:embed="rId6"/>
                      <a:stretch>
                        <a:fillRect/>
                      </a:stretch>
                    </p:blipFill>
                    <p:spPr>
                      <a:xfrm>
                        <a:off x="4887686" y="2641733"/>
                        <a:ext cx="3972832" cy="3051440"/>
                      </a:xfrm>
                      <a:prstGeom prst="rect">
                        <a:avLst/>
                      </a:prstGeom>
                    </p:spPr>
                  </p:pic>
                </p:oleObj>
              </mc:Fallback>
            </mc:AlternateContent>
          </a:graphicData>
        </a:graphic>
      </p:graphicFrame>
      <p:sp>
        <p:nvSpPr>
          <p:cNvPr id="31" name="TextBox 30"/>
          <p:cNvSpPr txBox="1"/>
          <p:nvPr/>
        </p:nvSpPr>
        <p:spPr>
          <a:xfrm>
            <a:off x="4756343" y="1926269"/>
            <a:ext cx="4387658" cy="646331"/>
          </a:xfrm>
          <a:prstGeom prst="rect">
            <a:avLst/>
          </a:prstGeom>
        </p:spPr>
        <p:txBody>
          <a:bodyPr vert="horz" wrap="square" lIns="91440" tIns="45720" rIns="91440" bIns="45720" rtlCol="0" anchor="t">
            <a:spAutoFit/>
          </a:bodyPr>
          <a:lstStyle/>
          <a:p>
            <a:pPr algn="l" defTabSz="457200" fontAlgn="auto">
              <a:spcBef>
                <a:spcPts val="0"/>
              </a:spcBef>
              <a:spcAft>
                <a:spcPts val="0"/>
              </a:spcAft>
              <a:defRPr/>
            </a:pPr>
            <a:r>
              <a:rPr lang="en-US" sz="1800" dirty="0">
                <a:solidFill>
                  <a:prstClr val="black"/>
                </a:solidFill>
                <a:latin typeface="Arial"/>
              </a:rPr>
              <a:t>Study of odd-A chains A=287,289 chains</a:t>
            </a:r>
          </a:p>
          <a:p>
            <a:pPr algn="l" defTabSz="457200" fontAlgn="auto">
              <a:spcBef>
                <a:spcPts val="0"/>
              </a:spcBef>
              <a:spcAft>
                <a:spcPts val="0"/>
              </a:spcAft>
              <a:defRPr/>
            </a:pPr>
            <a:r>
              <a:rPr lang="en-US" sz="1800" dirty="0">
                <a:solidFill>
                  <a:prstClr val="black"/>
                </a:solidFill>
                <a:latin typeface="Arial"/>
              </a:rPr>
              <a:t>Search for new isotope </a:t>
            </a:r>
            <a:r>
              <a:rPr lang="en-US" sz="1800" baseline="30000" dirty="0">
                <a:solidFill>
                  <a:prstClr val="black"/>
                </a:solidFill>
                <a:latin typeface="Arial"/>
              </a:rPr>
              <a:t>290</a:t>
            </a:r>
            <a:r>
              <a:rPr lang="en-US" sz="1800" dirty="0">
                <a:solidFill>
                  <a:prstClr val="black"/>
                </a:solidFill>
                <a:latin typeface="Arial"/>
              </a:rPr>
              <a:t>Fl</a:t>
            </a:r>
            <a:endParaRPr lang="de-DE" sz="1800" dirty="0">
              <a:solidFill>
                <a:prstClr val="black"/>
              </a:solidFill>
              <a:latin typeface="Arial"/>
            </a:endParaRPr>
          </a:p>
        </p:txBody>
      </p:sp>
      <p:sp>
        <p:nvSpPr>
          <p:cNvPr id="32" name="TextBox 31"/>
          <p:cNvSpPr txBox="1"/>
          <p:nvPr/>
        </p:nvSpPr>
        <p:spPr>
          <a:xfrm>
            <a:off x="4800602" y="5826865"/>
            <a:ext cx="4212771" cy="646331"/>
          </a:xfrm>
          <a:prstGeom prst="rect">
            <a:avLst/>
          </a:prstGeom>
        </p:spPr>
        <p:txBody>
          <a:bodyPr vert="horz" wrap="square" lIns="91440" tIns="45720" rIns="91440" bIns="45720" rtlCol="0" anchor="t">
            <a:spAutoFit/>
          </a:bodyPr>
          <a:lstStyle/>
          <a:p>
            <a:pPr algn="l" defTabSz="457200" fontAlgn="auto">
              <a:spcBef>
                <a:spcPts val="0"/>
              </a:spcBef>
              <a:spcAft>
                <a:spcPts val="0"/>
              </a:spcAft>
              <a:defRPr/>
            </a:pPr>
            <a:r>
              <a:rPr lang="en-US" sz="1800" dirty="0">
                <a:solidFill>
                  <a:prstClr val="black"/>
                </a:solidFill>
                <a:latin typeface="Symbol" panose="05050102010706020507" pitchFamily="18" charset="2"/>
              </a:rPr>
              <a:t>a</a:t>
            </a:r>
            <a:r>
              <a:rPr lang="en-US" sz="1800" dirty="0">
                <a:solidFill>
                  <a:prstClr val="black"/>
                </a:solidFill>
                <a:latin typeface="Arial"/>
              </a:rPr>
              <a:t>-</a:t>
            </a:r>
            <a:r>
              <a:rPr lang="en-US" sz="1800" dirty="0">
                <a:solidFill>
                  <a:prstClr val="black"/>
                </a:solidFill>
                <a:latin typeface="Symbol" panose="05050102010706020507" pitchFamily="18" charset="2"/>
              </a:rPr>
              <a:t>g</a:t>
            </a:r>
            <a:r>
              <a:rPr lang="en-US" sz="1800" dirty="0">
                <a:solidFill>
                  <a:prstClr val="black"/>
                </a:solidFill>
                <a:latin typeface="Arial"/>
              </a:rPr>
              <a:t>-coincidence spectroscopy with </a:t>
            </a:r>
            <a:r>
              <a:rPr lang="en-US" sz="1800" dirty="0" err="1">
                <a:solidFill>
                  <a:prstClr val="black"/>
                </a:solidFill>
                <a:latin typeface="Arial"/>
              </a:rPr>
              <a:t>TASISpec</a:t>
            </a:r>
            <a:r>
              <a:rPr lang="en-US" sz="1800" dirty="0">
                <a:solidFill>
                  <a:prstClr val="black"/>
                </a:solidFill>
                <a:latin typeface="Arial"/>
              </a:rPr>
              <a:t>++/LUNDIUM</a:t>
            </a:r>
            <a:endParaRPr lang="de-DE" sz="1800" dirty="0">
              <a:solidFill>
                <a:prstClr val="black"/>
              </a:solidFill>
              <a:latin typeface="Arial"/>
            </a:endParaRPr>
          </a:p>
        </p:txBody>
      </p:sp>
      <p:sp>
        <p:nvSpPr>
          <p:cNvPr id="33" name="TextBox 32"/>
          <p:cNvSpPr txBox="1"/>
          <p:nvPr/>
        </p:nvSpPr>
        <p:spPr>
          <a:xfrm>
            <a:off x="1" y="1887959"/>
            <a:ext cx="4343400" cy="646331"/>
          </a:xfrm>
          <a:prstGeom prst="rect">
            <a:avLst/>
          </a:prstGeom>
        </p:spPr>
        <p:txBody>
          <a:bodyPr vert="horz" wrap="square" lIns="91440" tIns="45720" rIns="91440" bIns="45720" rtlCol="0" anchor="t">
            <a:spAutoFit/>
          </a:bodyPr>
          <a:lstStyle/>
          <a:p>
            <a:pPr algn="l" defTabSz="457200" fontAlgn="auto">
              <a:spcBef>
                <a:spcPts val="0"/>
              </a:spcBef>
              <a:spcAft>
                <a:spcPts val="0"/>
              </a:spcAft>
              <a:defRPr/>
            </a:pPr>
            <a:r>
              <a:rPr lang="en-US" sz="1800" dirty="0">
                <a:solidFill>
                  <a:prstClr val="black"/>
                </a:solidFill>
                <a:latin typeface="Arial"/>
              </a:rPr>
              <a:t>Study of volatility and reactivity of </a:t>
            </a:r>
            <a:r>
              <a:rPr lang="en-US" sz="1800" dirty="0" err="1">
                <a:solidFill>
                  <a:prstClr val="black"/>
                </a:solidFill>
                <a:latin typeface="Arial"/>
              </a:rPr>
              <a:t>Nh</a:t>
            </a:r>
            <a:r>
              <a:rPr lang="en-US" sz="1800" dirty="0">
                <a:solidFill>
                  <a:prstClr val="black"/>
                </a:solidFill>
                <a:latin typeface="Arial"/>
              </a:rPr>
              <a:t> on SiO</a:t>
            </a:r>
            <a:r>
              <a:rPr lang="en-US" sz="1800" baseline="-25000" dirty="0">
                <a:solidFill>
                  <a:prstClr val="black"/>
                </a:solidFill>
                <a:latin typeface="Arial"/>
              </a:rPr>
              <a:t>2</a:t>
            </a:r>
            <a:r>
              <a:rPr lang="en-US" sz="1800" dirty="0">
                <a:solidFill>
                  <a:prstClr val="black"/>
                </a:solidFill>
                <a:latin typeface="Arial"/>
              </a:rPr>
              <a:t> and Au surface</a:t>
            </a:r>
            <a:endParaRPr lang="de-DE" sz="1800" dirty="0">
              <a:solidFill>
                <a:prstClr val="black"/>
              </a:solidFill>
              <a:latin typeface="Arial"/>
            </a:endParaRPr>
          </a:p>
        </p:txBody>
      </p:sp>
      <p:sp>
        <p:nvSpPr>
          <p:cNvPr id="34" name="TextBox 33"/>
          <p:cNvSpPr txBox="1"/>
          <p:nvPr/>
        </p:nvSpPr>
        <p:spPr>
          <a:xfrm>
            <a:off x="1" y="2570239"/>
            <a:ext cx="2499146" cy="338554"/>
          </a:xfrm>
          <a:prstGeom prst="rect">
            <a:avLst/>
          </a:prstGeom>
        </p:spPr>
        <p:txBody>
          <a:bodyPr vert="horz" wrap="square" lIns="91440" tIns="45720" rIns="91440" bIns="45720" rtlCol="0" anchor="t">
            <a:spAutoFit/>
          </a:bodyPr>
          <a:lstStyle/>
          <a:p>
            <a:pPr algn="l" defTabSz="457200" fontAlgn="auto">
              <a:spcBef>
                <a:spcPts val="0"/>
              </a:spcBef>
              <a:spcAft>
                <a:spcPts val="0"/>
              </a:spcAft>
              <a:defRPr/>
            </a:pPr>
            <a:r>
              <a:rPr lang="en-US" sz="1600" i="1" dirty="0">
                <a:solidFill>
                  <a:prstClr val="black"/>
                </a:solidFill>
                <a:latin typeface="Arial"/>
              </a:rPr>
              <a:t>Experiment:</a:t>
            </a:r>
            <a:endParaRPr lang="de-DE" sz="1600" i="1" dirty="0">
              <a:solidFill>
                <a:prstClr val="black"/>
              </a:solidFill>
              <a:latin typeface="Arial"/>
            </a:endParaRPr>
          </a:p>
        </p:txBody>
      </p:sp>
      <p:sp>
        <p:nvSpPr>
          <p:cNvPr id="35" name="TextBox 34"/>
          <p:cNvSpPr txBox="1"/>
          <p:nvPr/>
        </p:nvSpPr>
        <p:spPr>
          <a:xfrm>
            <a:off x="59105" y="5177453"/>
            <a:ext cx="2499146" cy="338554"/>
          </a:xfrm>
          <a:prstGeom prst="rect">
            <a:avLst/>
          </a:prstGeom>
        </p:spPr>
        <p:txBody>
          <a:bodyPr vert="horz" wrap="square" lIns="91440" tIns="45720" rIns="91440" bIns="45720" rtlCol="0" anchor="t">
            <a:spAutoFit/>
          </a:bodyPr>
          <a:lstStyle/>
          <a:p>
            <a:pPr algn="l" defTabSz="457200" fontAlgn="auto">
              <a:spcBef>
                <a:spcPts val="0"/>
              </a:spcBef>
              <a:spcAft>
                <a:spcPts val="0"/>
              </a:spcAft>
              <a:defRPr/>
            </a:pPr>
            <a:r>
              <a:rPr lang="en-US" sz="1600" i="1" dirty="0">
                <a:solidFill>
                  <a:prstClr val="black"/>
                </a:solidFill>
                <a:latin typeface="Arial"/>
              </a:rPr>
              <a:t>Theory:</a:t>
            </a:r>
            <a:endParaRPr lang="de-DE" sz="1600" i="1" dirty="0">
              <a:solidFill>
                <a:prstClr val="black"/>
              </a:solidFill>
              <a:latin typeface="Arial"/>
            </a:endParaRPr>
          </a:p>
        </p:txBody>
      </p:sp>
      <p:sp>
        <p:nvSpPr>
          <p:cNvPr id="36" name="TextBox 35"/>
          <p:cNvSpPr txBox="1"/>
          <p:nvPr/>
        </p:nvSpPr>
        <p:spPr>
          <a:xfrm>
            <a:off x="1845706" y="6228020"/>
            <a:ext cx="1765417" cy="369332"/>
          </a:xfrm>
          <a:prstGeom prst="rect">
            <a:avLst/>
          </a:prstGeom>
        </p:spPr>
        <p:txBody>
          <a:bodyPr vert="horz" wrap="square" lIns="91440" tIns="45720" rIns="91440" bIns="45720" rtlCol="0" anchor="t">
            <a:spAutoFit/>
          </a:bodyPr>
          <a:lstStyle/>
          <a:p>
            <a:pPr algn="l" defTabSz="457200" fontAlgn="auto">
              <a:spcBef>
                <a:spcPts val="0"/>
              </a:spcBef>
              <a:spcAft>
                <a:spcPts val="0"/>
              </a:spcAft>
              <a:defRPr/>
            </a:pPr>
            <a:r>
              <a:rPr lang="en-US" sz="1800" dirty="0" err="1">
                <a:solidFill>
                  <a:prstClr val="black"/>
                </a:solidFill>
                <a:latin typeface="Arial"/>
              </a:rPr>
              <a:t>Nh</a:t>
            </a:r>
            <a:r>
              <a:rPr lang="en-US" sz="1800" dirty="0">
                <a:solidFill>
                  <a:prstClr val="black"/>
                </a:solidFill>
                <a:latin typeface="Arial"/>
              </a:rPr>
              <a:t> on Au</a:t>
            </a:r>
            <a:endParaRPr lang="de-DE" sz="1800" baseline="-25000" dirty="0">
              <a:solidFill>
                <a:prstClr val="black"/>
              </a:solidFill>
              <a:latin typeface="Arial"/>
            </a:endParaRPr>
          </a:p>
        </p:txBody>
      </p:sp>
      <p:pic>
        <p:nvPicPr>
          <p:cNvPr id="37" name="Picture 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35877" y="5480013"/>
            <a:ext cx="1160855" cy="788047"/>
          </a:xfrm>
          <a:prstGeom prst="rect">
            <a:avLst/>
          </a:prstGeom>
        </p:spPr>
      </p:pic>
      <p:pic>
        <p:nvPicPr>
          <p:cNvPr id="38" name="Picture 3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3234" y="5501485"/>
            <a:ext cx="1676309" cy="845633"/>
          </a:xfrm>
          <a:prstGeom prst="rect">
            <a:avLst/>
          </a:prstGeom>
        </p:spPr>
      </p:pic>
      <p:sp>
        <p:nvSpPr>
          <p:cNvPr id="39" name="TextBox 38"/>
          <p:cNvSpPr txBox="1"/>
          <p:nvPr/>
        </p:nvSpPr>
        <p:spPr>
          <a:xfrm>
            <a:off x="3403066" y="5858688"/>
            <a:ext cx="1431637" cy="738664"/>
          </a:xfrm>
          <a:prstGeom prst="rect">
            <a:avLst/>
          </a:prstGeom>
        </p:spPr>
        <p:txBody>
          <a:bodyPr vert="horz" wrap="square" lIns="91440" tIns="45720" rIns="91440" bIns="45720" rtlCol="0" anchor="t">
            <a:spAutoFit/>
          </a:bodyPr>
          <a:lstStyle/>
          <a:p>
            <a:pPr algn="l" defTabSz="457200" fontAlgn="auto">
              <a:spcBef>
                <a:spcPts val="0"/>
              </a:spcBef>
              <a:spcAft>
                <a:spcPts val="0"/>
              </a:spcAft>
              <a:defRPr/>
            </a:pPr>
            <a:r>
              <a:rPr lang="en-US" sz="1400" dirty="0">
                <a:solidFill>
                  <a:prstClr val="black"/>
                </a:solidFill>
                <a:latin typeface="Arial"/>
              </a:rPr>
              <a:t>Theory: </a:t>
            </a:r>
          </a:p>
          <a:p>
            <a:pPr algn="l" defTabSz="457200" fontAlgn="auto">
              <a:spcBef>
                <a:spcPts val="0"/>
              </a:spcBef>
              <a:spcAft>
                <a:spcPts val="0"/>
              </a:spcAft>
              <a:defRPr/>
            </a:pPr>
            <a:r>
              <a:rPr lang="en-US" sz="1400" dirty="0">
                <a:solidFill>
                  <a:prstClr val="black"/>
                </a:solidFill>
                <a:latin typeface="Arial"/>
              </a:rPr>
              <a:t>V. </a:t>
            </a:r>
            <a:r>
              <a:rPr lang="en-US" sz="1400" dirty="0" err="1">
                <a:solidFill>
                  <a:prstClr val="black"/>
                </a:solidFill>
                <a:latin typeface="Arial"/>
              </a:rPr>
              <a:t>Pershina</a:t>
            </a:r>
            <a:r>
              <a:rPr lang="en-US" sz="1400" dirty="0">
                <a:solidFill>
                  <a:prstClr val="black"/>
                </a:solidFill>
                <a:latin typeface="Arial"/>
              </a:rPr>
              <a:t>, 2016&amp;2018</a:t>
            </a:r>
            <a:endParaRPr lang="de-DE" sz="1400" dirty="0">
              <a:solidFill>
                <a:prstClr val="black"/>
              </a:solidFill>
              <a:latin typeface="Arial"/>
            </a:endParaRPr>
          </a:p>
        </p:txBody>
      </p:sp>
      <p:cxnSp>
        <p:nvCxnSpPr>
          <p:cNvPr id="40" name="Straight Connector 39"/>
          <p:cNvCxnSpPr/>
          <p:nvPr/>
        </p:nvCxnSpPr>
        <p:spPr>
          <a:xfrm>
            <a:off x="4639241" y="1270341"/>
            <a:ext cx="0" cy="525009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153720" y="6222822"/>
            <a:ext cx="1765417" cy="369332"/>
          </a:xfrm>
          <a:prstGeom prst="rect">
            <a:avLst/>
          </a:prstGeom>
        </p:spPr>
        <p:txBody>
          <a:bodyPr vert="horz" wrap="square" lIns="91440" tIns="45720" rIns="91440" bIns="45720" rtlCol="0" anchor="t">
            <a:spAutoFit/>
          </a:bodyPr>
          <a:lstStyle/>
          <a:p>
            <a:pPr algn="l" defTabSz="457200" fontAlgn="auto">
              <a:spcBef>
                <a:spcPts val="0"/>
              </a:spcBef>
              <a:spcAft>
                <a:spcPts val="0"/>
              </a:spcAft>
              <a:defRPr/>
            </a:pPr>
            <a:r>
              <a:rPr lang="en-US" sz="1800" dirty="0" err="1">
                <a:solidFill>
                  <a:prstClr val="black"/>
                </a:solidFill>
                <a:latin typeface="Arial"/>
              </a:rPr>
              <a:t>Nh</a:t>
            </a:r>
            <a:r>
              <a:rPr lang="en-US" sz="1800" dirty="0">
                <a:solidFill>
                  <a:prstClr val="black"/>
                </a:solidFill>
                <a:latin typeface="Arial"/>
              </a:rPr>
              <a:t> on SiO</a:t>
            </a:r>
            <a:r>
              <a:rPr lang="en-US" sz="1800" baseline="-25000" dirty="0">
                <a:solidFill>
                  <a:prstClr val="black"/>
                </a:solidFill>
                <a:latin typeface="Arial"/>
              </a:rPr>
              <a:t>2</a:t>
            </a:r>
            <a:endParaRPr lang="de-DE" sz="1800" baseline="-25000" dirty="0">
              <a:solidFill>
                <a:prstClr val="black"/>
              </a:solidFill>
              <a:latin typeface="Arial"/>
            </a:endParaRPr>
          </a:p>
        </p:txBody>
      </p:sp>
      <p:sp>
        <p:nvSpPr>
          <p:cNvPr id="42" name="Down Arrow 41"/>
          <p:cNvSpPr/>
          <p:nvPr/>
        </p:nvSpPr>
        <p:spPr>
          <a:xfrm rot="2585661">
            <a:off x="5313753" y="2377304"/>
            <a:ext cx="577624" cy="1789336"/>
          </a:xfrm>
          <a:prstGeom prst="downArrow">
            <a:avLst/>
          </a:prstGeom>
          <a:solidFill>
            <a:srgbClr val="FDBB63">
              <a:alpha val="54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457200" fontAlgn="auto">
              <a:spcBef>
                <a:spcPts val="0"/>
              </a:spcBef>
              <a:spcAft>
                <a:spcPts val="0"/>
              </a:spcAft>
              <a:defRPr/>
            </a:pPr>
            <a:endParaRPr lang="de-DE" sz="1800">
              <a:solidFill>
                <a:prstClr val="white"/>
              </a:solidFill>
              <a:latin typeface="Arial"/>
            </a:endParaRPr>
          </a:p>
        </p:txBody>
      </p:sp>
      <p:sp>
        <p:nvSpPr>
          <p:cNvPr id="43" name="Down Arrow 42"/>
          <p:cNvSpPr/>
          <p:nvPr/>
        </p:nvSpPr>
        <p:spPr>
          <a:xfrm rot="2585661">
            <a:off x="5777247" y="2310165"/>
            <a:ext cx="577624" cy="2406440"/>
          </a:xfrm>
          <a:prstGeom prst="downArrow">
            <a:avLst/>
          </a:prstGeom>
          <a:solidFill>
            <a:srgbClr val="FDBB63">
              <a:alpha val="54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457200" fontAlgn="auto">
              <a:spcBef>
                <a:spcPts val="0"/>
              </a:spcBef>
              <a:spcAft>
                <a:spcPts val="0"/>
              </a:spcAft>
              <a:defRPr/>
            </a:pPr>
            <a:endParaRPr lang="de-DE" sz="1800">
              <a:solidFill>
                <a:prstClr val="white"/>
              </a:solidFill>
              <a:latin typeface="Arial"/>
            </a:endParaRPr>
          </a:p>
        </p:txBody>
      </p:sp>
      <p:sp>
        <p:nvSpPr>
          <p:cNvPr id="44" name="Down Arrow 43"/>
          <p:cNvSpPr/>
          <p:nvPr/>
        </p:nvSpPr>
        <p:spPr>
          <a:xfrm rot="2585661">
            <a:off x="6399447" y="2377112"/>
            <a:ext cx="577624" cy="1789558"/>
          </a:xfrm>
          <a:prstGeom prst="downArrow">
            <a:avLst/>
          </a:prstGeom>
          <a:solidFill>
            <a:schemeClr val="tx2">
              <a:lumMod val="60000"/>
              <a:lumOff val="40000"/>
              <a:alpha val="54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457200" fontAlgn="auto">
              <a:spcBef>
                <a:spcPts val="0"/>
              </a:spcBef>
              <a:spcAft>
                <a:spcPts val="0"/>
              </a:spcAft>
              <a:defRPr/>
            </a:pPr>
            <a:endParaRPr lang="de-DE" sz="1800">
              <a:solidFill>
                <a:prstClr val="white"/>
              </a:solidFill>
              <a:latin typeface="Arial"/>
            </a:endParaRPr>
          </a:p>
        </p:txBody>
      </p:sp>
      <p:sp>
        <p:nvSpPr>
          <p:cNvPr id="3" name="Slide Number Placeholder 2"/>
          <p:cNvSpPr>
            <a:spLocks noGrp="1"/>
          </p:cNvSpPr>
          <p:nvPr>
            <p:ph type="sldNum" sz="quarter" idx="4294967295"/>
          </p:nvPr>
        </p:nvSpPr>
        <p:spPr/>
        <p:txBody>
          <a:bodyPr/>
          <a:lstStyle/>
          <a:p>
            <a:pPr>
              <a:defRPr/>
            </a:pPr>
            <a:fld id="{9885DF70-DC9E-4526-A969-3DB9397F8ECC}" type="slidenum">
              <a:rPr lang="de-DE" smtClean="0"/>
              <a:pPr>
                <a:defRPr/>
              </a:pPr>
              <a:t>28</a:t>
            </a:fld>
            <a:endParaRPr lang="de-DE" dirty="0"/>
          </a:p>
        </p:txBody>
      </p:sp>
    </p:spTree>
    <p:extLst>
      <p:ext uri="{BB962C8B-B14F-4D97-AF65-F5344CB8AC3E}">
        <p14:creationId xmlns:p14="http://schemas.microsoft.com/office/powerpoint/2010/main" val="15740843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 name="Grafik 6" descr="Grafik 6"/>
          <p:cNvPicPr>
            <a:picLocks noChangeAspect="1"/>
          </p:cNvPicPr>
          <p:nvPr/>
        </p:nvPicPr>
        <p:blipFill>
          <a:blip r:embed="rId2">
            <a:extLst/>
          </a:blip>
          <a:stretch>
            <a:fillRect/>
          </a:stretch>
        </p:blipFill>
        <p:spPr>
          <a:xfrm>
            <a:off x="426596" y="1717233"/>
            <a:ext cx="4026688" cy="2671763"/>
          </a:xfrm>
          <a:prstGeom prst="rect">
            <a:avLst/>
          </a:prstGeom>
          <a:ln w="3175">
            <a:miter lim="400000"/>
          </a:ln>
        </p:spPr>
      </p:pic>
      <p:sp>
        <p:nvSpPr>
          <p:cNvPr id="52" name="Rechteck 5"/>
          <p:cNvSpPr txBox="1"/>
          <p:nvPr/>
        </p:nvSpPr>
        <p:spPr>
          <a:xfrm>
            <a:off x="111630" y="1476443"/>
            <a:ext cx="1617430" cy="85837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575" tIns="28575" rIns="28575" bIns="28575">
            <a:spAutoFit/>
          </a:bodyPr>
          <a:lstStyle>
            <a:lvl1pPr algn="ctr">
              <a:lnSpc>
                <a:spcPct val="100000"/>
              </a:lnSpc>
              <a:defRPr sz="7400" b="1">
                <a:ln w="36547">
                  <a:solidFill>
                    <a:srgbClr val="333399"/>
                  </a:solidFill>
                </a:ln>
                <a:solidFill>
                  <a:srgbClr val="A3A3E0"/>
                </a:solidFill>
                <a:latin typeface="+mj-lt"/>
                <a:ea typeface="+mj-ea"/>
                <a:cs typeface="+mj-cs"/>
                <a:sym typeface="Arial"/>
              </a:defRPr>
            </a:lvl1pPr>
          </a:lstStyle>
          <a:p>
            <a:r>
              <a:rPr sz="5203"/>
              <a:t>SHIP</a:t>
            </a:r>
          </a:p>
        </p:txBody>
      </p:sp>
      <p:sp>
        <p:nvSpPr>
          <p:cNvPr id="53" name="Shape 1617"/>
          <p:cNvSpPr txBox="1">
            <a:spLocks noGrp="1"/>
          </p:cNvSpPr>
          <p:nvPr>
            <p:ph type="title"/>
          </p:nvPr>
        </p:nvSpPr>
        <p:spPr>
          <a:prstGeom prst="rect">
            <a:avLst/>
          </a:prstGeom>
        </p:spPr>
        <p:txBody>
          <a:bodyPr/>
          <a:lstStyle/>
          <a:p>
            <a:r>
              <a:t>RADRIS: Laser Spectroscopy of No</a:t>
            </a:r>
          </a:p>
        </p:txBody>
      </p:sp>
      <p:sp>
        <p:nvSpPr>
          <p:cNvPr id="54" name="Slide Number"/>
          <p:cNvSpPr txBox="1">
            <a:spLocks noGrp="1"/>
          </p:cNvSpPr>
          <p:nvPr>
            <p:ph type="sldNum" sz="quarter" idx="2"/>
          </p:nvPr>
        </p:nvSpPr>
        <p:spPr>
          <a:xfrm>
            <a:off x="2670732" y="6533899"/>
            <a:ext cx="164525" cy="2143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70000" lnSpcReduction="20000"/>
          </a:bodyPr>
          <a:lstStyle/>
          <a:p>
            <a:fld id="{86CB4B4D-7CA3-9044-876B-883B54F8677D}" type="slidenum">
              <a:t>29</a:t>
            </a:fld>
            <a:endParaRPr/>
          </a:p>
        </p:txBody>
      </p:sp>
      <p:sp>
        <p:nvSpPr>
          <p:cNvPr id="55" name="Shape 1635"/>
          <p:cNvSpPr txBox="1"/>
          <p:nvPr/>
        </p:nvSpPr>
        <p:spPr>
          <a:xfrm>
            <a:off x="250825" y="5849541"/>
            <a:ext cx="3790781" cy="43268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2000"/>
            </a:pPr>
            <a:r>
              <a:rPr sz="1406"/>
              <a:t>M.Laatiaoui et al., Eur. Phys. J. D </a:t>
            </a:r>
            <a:r>
              <a:rPr sz="1406">
                <a:latin typeface="San Francisco Text Bold"/>
                <a:ea typeface="San Francisco Text Bold"/>
                <a:cs typeface="San Francisco Text Bold"/>
                <a:sym typeface="San Francisco Text Bold"/>
              </a:rPr>
              <a:t>68</a:t>
            </a:r>
            <a:r>
              <a:rPr sz="1406"/>
              <a:t>, 71 (2014)</a:t>
            </a:r>
          </a:p>
          <a:p>
            <a:pPr>
              <a:defRPr sz="2000"/>
            </a:pPr>
            <a:r>
              <a:rPr sz="1406"/>
              <a:t>H. Backe et al., Eur. Phys. J. D </a:t>
            </a:r>
            <a:r>
              <a:rPr sz="1406">
                <a:latin typeface="San Francisco Text Bold"/>
                <a:ea typeface="San Francisco Text Bold"/>
                <a:cs typeface="San Francisco Text Bold"/>
                <a:sym typeface="San Francisco Text Bold"/>
              </a:rPr>
              <a:t>45</a:t>
            </a:r>
            <a:r>
              <a:rPr sz="1406"/>
              <a:t>, 99 (2007)</a:t>
            </a:r>
          </a:p>
        </p:txBody>
      </p:sp>
      <p:grpSp>
        <p:nvGrpSpPr>
          <p:cNvPr id="65" name="Group"/>
          <p:cNvGrpSpPr/>
          <p:nvPr/>
        </p:nvGrpSpPr>
        <p:grpSpPr>
          <a:xfrm>
            <a:off x="4744337" y="1595369"/>
            <a:ext cx="4186071" cy="3413453"/>
            <a:chOff x="413942" y="0"/>
            <a:chExt cx="5953522" cy="4854687"/>
          </a:xfrm>
        </p:grpSpPr>
        <p:pic>
          <p:nvPicPr>
            <p:cNvPr id="56" name="Grafik 3" descr="Grafik 3"/>
            <p:cNvPicPr>
              <a:picLocks noChangeAspect="1"/>
            </p:cNvPicPr>
            <p:nvPr/>
          </p:nvPicPr>
          <p:blipFill>
            <a:blip r:embed="rId3">
              <a:extLst/>
            </a:blip>
            <a:stretch>
              <a:fillRect/>
            </a:stretch>
          </p:blipFill>
          <p:spPr>
            <a:xfrm>
              <a:off x="3456761" y="124037"/>
              <a:ext cx="2910703" cy="4730650"/>
            </a:xfrm>
            <a:prstGeom prst="rect">
              <a:avLst/>
            </a:prstGeom>
            <a:ln w="3175" cap="flat">
              <a:noFill/>
              <a:miter lim="400000"/>
            </a:ln>
            <a:effectLst/>
          </p:spPr>
        </p:pic>
        <p:pic>
          <p:nvPicPr>
            <p:cNvPr id="57" name="Grafik 1" descr="Grafik 1"/>
            <p:cNvPicPr>
              <a:picLocks noChangeAspect="1"/>
            </p:cNvPicPr>
            <p:nvPr/>
          </p:nvPicPr>
          <p:blipFill>
            <a:blip r:embed="rId4">
              <a:extLst/>
            </a:blip>
            <a:stretch>
              <a:fillRect/>
            </a:stretch>
          </p:blipFill>
          <p:spPr>
            <a:xfrm>
              <a:off x="413942" y="0"/>
              <a:ext cx="1827476" cy="1669118"/>
            </a:xfrm>
            <a:prstGeom prst="rect">
              <a:avLst/>
            </a:prstGeom>
            <a:ln w="3175" cap="flat">
              <a:noFill/>
              <a:miter lim="400000"/>
            </a:ln>
            <a:effectLst/>
          </p:spPr>
        </p:pic>
        <p:sp>
          <p:nvSpPr>
            <p:cNvPr id="58" name="Rechteck 9"/>
            <p:cNvSpPr txBox="1"/>
            <p:nvPr/>
          </p:nvSpPr>
          <p:spPr>
            <a:xfrm>
              <a:off x="1908700" y="2265518"/>
              <a:ext cx="1831153" cy="108337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p>
              <a:pPr algn="ctr">
                <a:lnSpc>
                  <a:spcPct val="100000"/>
                </a:lnSpc>
                <a:defRPr sz="3200">
                  <a:solidFill>
                    <a:srgbClr val="72BFC5"/>
                  </a:solidFill>
                  <a:latin typeface="+mj-lt"/>
                  <a:ea typeface="+mj-ea"/>
                  <a:cs typeface="+mj-cs"/>
                  <a:sym typeface="Arial"/>
                </a:defRPr>
              </a:pPr>
              <a:r>
                <a:rPr sz="2250"/>
                <a:t>100 mbar</a:t>
              </a:r>
            </a:p>
            <a:p>
              <a:pPr algn="ctr">
                <a:lnSpc>
                  <a:spcPct val="100000"/>
                </a:lnSpc>
                <a:defRPr sz="3200">
                  <a:solidFill>
                    <a:srgbClr val="72BFC5"/>
                  </a:solidFill>
                  <a:latin typeface="+mj-lt"/>
                  <a:ea typeface="+mj-ea"/>
                  <a:cs typeface="+mj-cs"/>
                  <a:sym typeface="Arial"/>
                </a:defRPr>
              </a:pPr>
              <a:r>
                <a:rPr sz="2250"/>
                <a:t>argon</a:t>
              </a:r>
            </a:p>
          </p:txBody>
        </p:sp>
        <p:sp>
          <p:nvSpPr>
            <p:cNvPr id="59" name="Gerade Verbindung mit Pfeil 4"/>
            <p:cNvSpPr/>
            <p:nvPr/>
          </p:nvSpPr>
          <p:spPr>
            <a:xfrm>
              <a:off x="2174470" y="958596"/>
              <a:ext cx="1301895" cy="97747"/>
            </a:xfrm>
            <a:prstGeom prst="line">
              <a:avLst/>
            </a:prstGeom>
            <a:noFill/>
            <a:ln w="50800" cap="flat">
              <a:solidFill>
                <a:srgbClr val="FF0000"/>
              </a:solidFill>
              <a:prstDash val="solid"/>
              <a:bevel/>
              <a:tailEnd type="triangle" w="med" len="med"/>
            </a:ln>
            <a:effectLst>
              <a:outerShdw blurRad="25400" dist="12700" dir="5400000" rotWithShape="0">
                <a:srgbClr val="000000">
                  <a:alpha val="38000"/>
                </a:srgbClr>
              </a:outerShdw>
            </a:effectLst>
          </p:spPr>
          <p:txBody>
            <a:bodyPr wrap="square" lIns="34289" tIns="34289" rIns="34289" bIns="34289" numCol="1" anchor="t">
              <a:noAutofit/>
            </a:bodyPr>
            <a:lstStyle/>
            <a:p>
              <a:pPr defTabSz="1097241">
                <a:defRPr sz="3200">
                  <a:latin typeface="Helvetica"/>
                  <a:ea typeface="Helvetica"/>
                  <a:cs typeface="Helvetica"/>
                  <a:sym typeface="Helvetica"/>
                </a:defRPr>
              </a:pPr>
              <a:endParaRPr sz="2250"/>
            </a:p>
          </p:txBody>
        </p:sp>
        <p:sp>
          <p:nvSpPr>
            <p:cNvPr id="60" name="Oval 7"/>
            <p:cNvSpPr/>
            <p:nvPr/>
          </p:nvSpPr>
          <p:spPr>
            <a:xfrm>
              <a:off x="4642601" y="1134694"/>
              <a:ext cx="262738" cy="308656"/>
            </a:xfrm>
            <a:prstGeom prst="ellipse">
              <a:avLst/>
            </a:prstGeom>
            <a:solidFill>
              <a:srgbClr val="FF0000"/>
            </a:solidFill>
            <a:ln w="12700" cap="flat">
              <a:solidFill>
                <a:srgbClr val="FF0000"/>
              </a:solidFill>
              <a:prstDash val="solid"/>
              <a:bevel/>
            </a:ln>
            <a:effectLst>
              <a:outerShdw blurRad="25400" dist="12700" dir="5400000" rotWithShape="0">
                <a:srgbClr val="000000">
                  <a:alpha val="35000"/>
                </a:srgbClr>
              </a:outerShdw>
            </a:effectLst>
          </p:spPr>
          <p:txBody>
            <a:bodyPr wrap="square" lIns="34289" tIns="34289" rIns="34289" bIns="34289" numCol="1" anchor="ctr">
              <a:noAutofit/>
            </a:bodyPr>
            <a:lstStyle/>
            <a:p>
              <a:pPr defTabSz="1097241">
                <a:defRPr sz="3200">
                  <a:latin typeface="+mj-lt"/>
                  <a:ea typeface="+mj-ea"/>
                  <a:cs typeface="+mj-cs"/>
                  <a:sym typeface="Arial"/>
                </a:defRPr>
              </a:pPr>
              <a:endParaRPr sz="2250"/>
            </a:p>
          </p:txBody>
        </p:sp>
        <p:sp>
          <p:nvSpPr>
            <p:cNvPr id="61" name="Oval 10"/>
            <p:cNvSpPr/>
            <p:nvPr/>
          </p:nvSpPr>
          <p:spPr>
            <a:xfrm>
              <a:off x="4642601" y="3664533"/>
              <a:ext cx="262738" cy="308656"/>
            </a:xfrm>
            <a:prstGeom prst="ellipse">
              <a:avLst/>
            </a:prstGeom>
            <a:solidFill>
              <a:srgbClr val="FF0000"/>
            </a:solidFill>
            <a:ln w="12700" cap="flat">
              <a:solidFill>
                <a:srgbClr val="FF0000"/>
              </a:solidFill>
              <a:prstDash val="solid"/>
              <a:bevel/>
            </a:ln>
            <a:effectLst>
              <a:outerShdw blurRad="25400" dist="12700" dir="5400000" rotWithShape="0">
                <a:srgbClr val="000000">
                  <a:alpha val="35000"/>
                </a:srgbClr>
              </a:outerShdw>
            </a:effectLst>
          </p:spPr>
          <p:txBody>
            <a:bodyPr wrap="square" lIns="34289" tIns="34289" rIns="34289" bIns="34289" numCol="1" anchor="ctr">
              <a:noAutofit/>
            </a:bodyPr>
            <a:lstStyle/>
            <a:p>
              <a:pPr defTabSz="1097241">
                <a:defRPr sz="3200">
                  <a:latin typeface="+mj-lt"/>
                  <a:ea typeface="+mj-ea"/>
                  <a:cs typeface="+mj-cs"/>
                  <a:sym typeface="Arial"/>
                </a:defRPr>
              </a:pPr>
              <a:endParaRPr sz="2250"/>
            </a:p>
          </p:txBody>
        </p:sp>
        <p:sp>
          <p:nvSpPr>
            <p:cNvPr id="62" name="Gewitterblitz 12"/>
            <p:cNvSpPr/>
            <p:nvPr/>
          </p:nvSpPr>
          <p:spPr>
            <a:xfrm>
              <a:off x="5278385" y="4240092"/>
              <a:ext cx="487681" cy="487681"/>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0432FF"/>
            </a:solidFill>
            <a:ln w="3175" cap="flat">
              <a:noFill/>
              <a:miter lim="400000"/>
            </a:ln>
            <a:effectLst>
              <a:outerShdw blurRad="25400" dist="12700" dir="5400000" rotWithShape="0">
                <a:srgbClr val="000000">
                  <a:alpha val="35000"/>
                </a:srgbClr>
              </a:outerShdw>
            </a:effectLst>
          </p:spPr>
          <p:txBody>
            <a:bodyPr wrap="square" lIns="34289" tIns="34289" rIns="34289" bIns="34289" numCol="1" anchor="ctr">
              <a:noAutofit/>
            </a:bodyPr>
            <a:lstStyle/>
            <a:p>
              <a:pPr defTabSz="1097241">
                <a:defRPr sz="3200">
                  <a:latin typeface="+mj-lt"/>
                  <a:ea typeface="+mj-ea"/>
                  <a:cs typeface="+mj-cs"/>
                  <a:sym typeface="Arial"/>
                </a:defRPr>
              </a:pPr>
              <a:endParaRPr sz="2250"/>
            </a:p>
          </p:txBody>
        </p:sp>
        <p:sp>
          <p:nvSpPr>
            <p:cNvPr id="63" name="Eingebuchteter Pfeil nach rechts 11"/>
            <p:cNvSpPr/>
            <p:nvPr/>
          </p:nvSpPr>
          <p:spPr>
            <a:xfrm rot="10229827">
              <a:off x="5174346" y="870434"/>
              <a:ext cx="870579" cy="203848"/>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9071" y="5400"/>
                  </a:lnTo>
                  <a:lnTo>
                    <a:pt x="19071" y="0"/>
                  </a:lnTo>
                  <a:lnTo>
                    <a:pt x="21600" y="10800"/>
                  </a:lnTo>
                  <a:lnTo>
                    <a:pt x="19071" y="21600"/>
                  </a:lnTo>
                  <a:lnTo>
                    <a:pt x="19071" y="16200"/>
                  </a:lnTo>
                  <a:lnTo>
                    <a:pt x="0" y="16200"/>
                  </a:lnTo>
                  <a:lnTo>
                    <a:pt x="1264" y="10800"/>
                  </a:lnTo>
                  <a:close/>
                </a:path>
              </a:pathLst>
            </a:custGeom>
            <a:solidFill>
              <a:srgbClr val="0432FF"/>
            </a:solidFill>
            <a:ln w="3175" cap="flat">
              <a:noFill/>
              <a:miter lim="400000"/>
            </a:ln>
            <a:effectLst>
              <a:outerShdw blurRad="25400" dist="12700" dir="5400000" rotWithShape="0">
                <a:srgbClr val="000000">
                  <a:alpha val="35000"/>
                </a:srgbClr>
              </a:outerShdw>
            </a:effectLst>
          </p:spPr>
          <p:txBody>
            <a:bodyPr wrap="square" lIns="34289" tIns="34289" rIns="34289" bIns="34289" numCol="1" anchor="ctr">
              <a:noAutofit/>
            </a:bodyPr>
            <a:lstStyle/>
            <a:p>
              <a:pPr defTabSz="1097241">
                <a:defRPr sz="3200">
                  <a:latin typeface="+mj-lt"/>
                  <a:ea typeface="+mj-ea"/>
                  <a:cs typeface="+mj-cs"/>
                  <a:sym typeface="Arial"/>
                </a:defRPr>
              </a:pPr>
              <a:endParaRPr sz="2250"/>
            </a:p>
          </p:txBody>
        </p:sp>
        <p:sp>
          <p:nvSpPr>
            <p:cNvPr id="64" name="Eingebuchteter Pfeil nach rechts 13"/>
            <p:cNvSpPr/>
            <p:nvPr/>
          </p:nvSpPr>
          <p:spPr>
            <a:xfrm rot="7660129">
              <a:off x="4780593" y="554195"/>
              <a:ext cx="870580" cy="2038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9071" y="5400"/>
                  </a:lnTo>
                  <a:lnTo>
                    <a:pt x="19071" y="0"/>
                  </a:lnTo>
                  <a:lnTo>
                    <a:pt x="21600" y="10800"/>
                  </a:lnTo>
                  <a:lnTo>
                    <a:pt x="19071" y="21600"/>
                  </a:lnTo>
                  <a:lnTo>
                    <a:pt x="19071" y="16200"/>
                  </a:lnTo>
                  <a:lnTo>
                    <a:pt x="0" y="16200"/>
                  </a:lnTo>
                  <a:lnTo>
                    <a:pt x="1264" y="10800"/>
                  </a:lnTo>
                  <a:close/>
                </a:path>
              </a:pathLst>
            </a:custGeom>
            <a:solidFill>
              <a:srgbClr val="0432FF"/>
            </a:solidFill>
            <a:ln w="3175" cap="flat">
              <a:noFill/>
              <a:miter lim="400000"/>
            </a:ln>
            <a:effectLst>
              <a:outerShdw blurRad="25400" dist="12700" dir="5400000" rotWithShape="0">
                <a:srgbClr val="000000">
                  <a:alpha val="35000"/>
                </a:srgbClr>
              </a:outerShdw>
            </a:effectLst>
          </p:spPr>
          <p:txBody>
            <a:bodyPr wrap="square" lIns="34289" tIns="34289" rIns="34289" bIns="34289" numCol="1" anchor="ctr">
              <a:noAutofit/>
            </a:bodyPr>
            <a:lstStyle/>
            <a:p>
              <a:pPr defTabSz="1097241">
                <a:defRPr sz="3200">
                  <a:latin typeface="+mj-lt"/>
                  <a:ea typeface="+mj-ea"/>
                  <a:cs typeface="+mj-cs"/>
                  <a:sym typeface="Arial"/>
                </a:defRPr>
              </a:pPr>
              <a:endParaRPr sz="2250"/>
            </a:p>
          </p:txBody>
        </p:sp>
      </p:grpSp>
      <p:sp>
        <p:nvSpPr>
          <p:cNvPr id="66" name="Textfeld 14"/>
          <p:cNvSpPr txBox="1"/>
          <p:nvPr/>
        </p:nvSpPr>
        <p:spPr>
          <a:xfrm>
            <a:off x="4893194" y="4721901"/>
            <a:ext cx="2587629" cy="173124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p>
            <a:pPr marL="381477" indent="-353602">
              <a:buSzPct val="100000"/>
              <a:buAutoNum type="arabicPeriod"/>
            </a:pPr>
            <a:r>
              <a:t>Slow down particles</a:t>
            </a:r>
          </a:p>
          <a:p>
            <a:pPr marL="381477" indent="-353602">
              <a:buSzPct val="100000"/>
              <a:buAutoNum type="arabicPeriod"/>
            </a:pPr>
            <a:r>
              <a:t>Neutralize</a:t>
            </a:r>
          </a:p>
          <a:p>
            <a:pPr marL="381477" indent="-353602">
              <a:buSzPct val="100000"/>
              <a:buAutoNum type="arabicPeriod"/>
            </a:pPr>
            <a:r>
              <a:t>Evaporate atoms</a:t>
            </a:r>
          </a:p>
          <a:p>
            <a:pPr marL="381477" indent="-353602">
              <a:buSzPct val="100000"/>
              <a:buAutoNum type="arabicPeriod"/>
            </a:pPr>
            <a:r>
              <a:t>Excite by laser light</a:t>
            </a:r>
          </a:p>
          <a:p>
            <a:pPr marL="381477" indent="-353602">
              <a:buSzPct val="100000"/>
              <a:buAutoNum type="arabicPeriod"/>
            </a:pPr>
            <a:r>
              <a:t>Transport to detector</a:t>
            </a:r>
          </a:p>
          <a:p>
            <a:pPr marL="381477" indent="-353602">
              <a:buSzPct val="100000"/>
              <a:buAutoNum type="arabicPeriod"/>
            </a:pPr>
            <a:r>
              <a:t>Register decay</a:t>
            </a:r>
          </a:p>
        </p:txBody>
      </p:sp>
    </p:spTree>
    <p:extLst>
      <p:ext uri="{BB962C8B-B14F-4D97-AF65-F5344CB8AC3E}">
        <p14:creationId xmlns:p14="http://schemas.microsoft.com/office/powerpoint/2010/main" val="337034153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i="1" dirty="0" err="1">
                <a:solidFill>
                  <a:srgbClr val="FF0066"/>
                </a:solidFill>
                <a:ea typeface="ＭＳ Ｐゴシック" charset="0"/>
              </a:rPr>
              <a:t>NU</a:t>
            </a:r>
            <a:r>
              <a:rPr lang="de-DE" i="1" dirty="0" err="1">
                <a:solidFill>
                  <a:srgbClr val="333399"/>
                </a:solidFill>
                <a:ea typeface="ＭＳ Ｐゴシック" charset="0"/>
              </a:rPr>
              <a:t>clear</a:t>
            </a:r>
            <a:r>
              <a:rPr lang="de-DE" i="1" dirty="0">
                <a:solidFill>
                  <a:srgbClr val="333399"/>
                </a:solidFill>
                <a:ea typeface="ＭＳ Ｐゴシック" charset="0"/>
              </a:rPr>
              <a:t> </a:t>
            </a:r>
            <a:r>
              <a:rPr lang="de-DE" i="1" dirty="0" err="1">
                <a:solidFill>
                  <a:srgbClr val="FF0066"/>
                </a:solidFill>
                <a:ea typeface="ＭＳ Ｐゴシック" charset="0"/>
              </a:rPr>
              <a:t>ST</a:t>
            </a:r>
            <a:r>
              <a:rPr lang="de-DE" i="1" dirty="0" err="1">
                <a:solidFill>
                  <a:srgbClr val="333399"/>
                </a:solidFill>
                <a:ea typeface="ＭＳ Ｐゴシック" charset="0"/>
              </a:rPr>
              <a:t>ructure</a:t>
            </a:r>
            <a:r>
              <a:rPr lang="de-DE" i="1" dirty="0">
                <a:solidFill>
                  <a:srgbClr val="333399"/>
                </a:solidFill>
                <a:ea typeface="ＭＳ Ｐゴシック" charset="0"/>
              </a:rPr>
              <a:t> </a:t>
            </a:r>
            <a:r>
              <a:rPr lang="de-DE" i="1" dirty="0" err="1">
                <a:solidFill>
                  <a:srgbClr val="FF0066"/>
                </a:solidFill>
                <a:ea typeface="ＭＳ Ｐゴシック" charset="0"/>
              </a:rPr>
              <a:t>A</a:t>
            </a:r>
            <a:r>
              <a:rPr lang="de-DE" i="1" dirty="0" err="1">
                <a:solidFill>
                  <a:srgbClr val="333399"/>
                </a:solidFill>
                <a:ea typeface="ＭＳ Ｐゴシック" charset="0"/>
              </a:rPr>
              <a:t>strophysics</a:t>
            </a:r>
            <a:r>
              <a:rPr lang="de-DE" i="1" dirty="0">
                <a:solidFill>
                  <a:srgbClr val="333399"/>
                </a:solidFill>
                <a:ea typeface="ＭＳ Ｐゴシック" charset="0"/>
              </a:rPr>
              <a:t> </a:t>
            </a:r>
            <a:r>
              <a:rPr lang="de-DE" i="1" dirty="0" err="1">
                <a:solidFill>
                  <a:srgbClr val="333399"/>
                </a:solidFill>
                <a:ea typeface="ＭＳ Ｐゴシック" charset="0"/>
              </a:rPr>
              <a:t>and</a:t>
            </a:r>
            <a:r>
              <a:rPr lang="de-DE" i="1" dirty="0">
                <a:solidFill>
                  <a:srgbClr val="333399"/>
                </a:solidFill>
                <a:ea typeface="ＭＳ Ｐゴシック" charset="0"/>
              </a:rPr>
              <a:t> </a:t>
            </a:r>
            <a:r>
              <a:rPr lang="de-DE" i="1" dirty="0" err="1" smtClean="0">
                <a:solidFill>
                  <a:srgbClr val="FF0066"/>
                </a:solidFill>
                <a:ea typeface="ＭＳ Ｐゴシック" charset="0"/>
              </a:rPr>
              <a:t>R</a:t>
            </a:r>
            <a:r>
              <a:rPr lang="de-DE" i="1" dirty="0" err="1" smtClean="0">
                <a:solidFill>
                  <a:srgbClr val="333399"/>
                </a:solidFill>
                <a:ea typeface="ＭＳ Ｐゴシック" charset="0"/>
              </a:rPr>
              <a:t>eactions</a:t>
            </a:r>
            <a:endParaRPr lang="en-GB" dirty="0"/>
          </a:p>
        </p:txBody>
      </p:sp>
      <p:pic>
        <p:nvPicPr>
          <p:cNvPr id="5" name="Picture 1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1124744"/>
            <a:ext cx="8568952" cy="562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TextBox 5"/>
          <p:cNvSpPr txBox="1"/>
          <p:nvPr/>
        </p:nvSpPr>
        <p:spPr>
          <a:xfrm>
            <a:off x="395538" y="1196754"/>
            <a:ext cx="6074099" cy="1323439"/>
          </a:xfrm>
          <a:prstGeom prst="rect">
            <a:avLst/>
          </a:prstGeom>
          <a:noFill/>
        </p:spPr>
        <p:txBody>
          <a:bodyPr wrap="none" rtlCol="0">
            <a:spAutoFit/>
          </a:bodyPr>
          <a:lstStyle/>
          <a:p>
            <a:pPr marL="285750" indent="-285750" algn="l">
              <a:buFont typeface="Wingdings" charset="2"/>
              <a:buChar char="Ø"/>
            </a:pPr>
            <a:r>
              <a:rPr lang="en-GB" sz="1600" dirty="0"/>
              <a:t>The limits of nuclear existence (lifetimes, decays, </a:t>
            </a:r>
            <a:r>
              <a:rPr lang="mr-IN" sz="1600" dirty="0"/>
              <a:t>…</a:t>
            </a:r>
            <a:r>
              <a:rPr lang="en-GB" sz="1600" dirty="0"/>
              <a:t>)</a:t>
            </a:r>
          </a:p>
          <a:p>
            <a:pPr marL="285750" indent="-285750" algn="l">
              <a:buFont typeface="Wingdings" charset="2"/>
              <a:buChar char="Ø"/>
            </a:pPr>
            <a:r>
              <a:rPr lang="en-GB" sz="1600" dirty="0"/>
              <a:t>Ground state properties (masses, radii, </a:t>
            </a:r>
            <a:r>
              <a:rPr lang="mr-IN" sz="1600" dirty="0"/>
              <a:t>…</a:t>
            </a:r>
            <a:r>
              <a:rPr lang="en-US" sz="1600" dirty="0"/>
              <a:t>)</a:t>
            </a:r>
          </a:p>
          <a:p>
            <a:pPr marL="285750" indent="-285750" algn="l">
              <a:buFont typeface="Wingdings" charset="2"/>
              <a:buChar char="Ø"/>
            </a:pPr>
            <a:r>
              <a:rPr lang="en-US" sz="1600" dirty="0"/>
              <a:t>Structure of excited states (shell structure, shapes, </a:t>
            </a:r>
            <a:r>
              <a:rPr lang="mr-IN" sz="1600" dirty="0"/>
              <a:t>…</a:t>
            </a:r>
            <a:r>
              <a:rPr lang="en-US" sz="1600" dirty="0"/>
              <a:t>) </a:t>
            </a:r>
            <a:endParaRPr lang="en-GB" sz="1600" dirty="0"/>
          </a:p>
          <a:p>
            <a:pPr marL="285750" indent="-285750" algn="l">
              <a:buFont typeface="Wingdings" charset="2"/>
              <a:buChar char="Ø"/>
            </a:pPr>
            <a:r>
              <a:rPr lang="en-GB" sz="1600" dirty="0"/>
              <a:t>Unbound and other exotic system (halo, skin, </a:t>
            </a:r>
            <a:r>
              <a:rPr lang="en-GB" sz="1600" dirty="0" err="1"/>
              <a:t>hypernuclei</a:t>
            </a:r>
            <a:r>
              <a:rPr lang="en-GB" sz="1600" dirty="0"/>
              <a:t>, </a:t>
            </a:r>
            <a:r>
              <a:rPr lang="mr-IN" sz="1600" dirty="0"/>
              <a:t>…</a:t>
            </a:r>
            <a:r>
              <a:rPr lang="en-US" sz="1600" dirty="0"/>
              <a:t>)</a:t>
            </a:r>
            <a:endParaRPr lang="en-GB" sz="1600" dirty="0"/>
          </a:p>
          <a:p>
            <a:pPr marL="285750" indent="-285750" algn="l">
              <a:buFont typeface="Wingdings" charset="2"/>
              <a:buChar char="Ø"/>
            </a:pPr>
            <a:r>
              <a:rPr lang="en-GB" sz="1600" dirty="0"/>
              <a:t>Nuclear equation of state</a:t>
            </a:r>
          </a:p>
        </p:txBody>
      </p:sp>
      <p:sp>
        <p:nvSpPr>
          <p:cNvPr id="3" name="Slide Number Placeholder 2"/>
          <p:cNvSpPr>
            <a:spLocks noGrp="1"/>
          </p:cNvSpPr>
          <p:nvPr>
            <p:ph type="sldNum" sz="quarter" idx="4294967295"/>
          </p:nvPr>
        </p:nvSpPr>
        <p:spPr>
          <a:xfrm>
            <a:off x="8882136" y="6545237"/>
            <a:ext cx="226368" cy="484163"/>
          </a:xfrm>
        </p:spPr>
        <p:txBody>
          <a:bodyPr/>
          <a:lstStyle/>
          <a:p>
            <a:pPr>
              <a:defRPr/>
            </a:pPr>
            <a:fld id="{9885DF70-DC9E-4526-A969-3DB9397F8ECC}" type="slidenum">
              <a:rPr lang="de-DE" smtClean="0"/>
              <a:pPr>
                <a:defRPr/>
              </a:pPr>
              <a:t>3</a:t>
            </a:fld>
            <a:endParaRPr lang="de-DE" dirty="0"/>
          </a:p>
        </p:txBody>
      </p:sp>
    </p:spTree>
    <p:extLst>
      <p:ext uri="{BB962C8B-B14F-4D97-AF65-F5344CB8AC3E}">
        <p14:creationId xmlns:p14="http://schemas.microsoft.com/office/powerpoint/2010/main" val="2050813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Grafik 15" descr="Grafik 15"/>
          <p:cNvPicPr>
            <a:picLocks noChangeAspect="1"/>
          </p:cNvPicPr>
          <p:nvPr/>
        </p:nvPicPr>
        <p:blipFill>
          <a:blip r:embed="rId2">
            <a:extLst/>
          </a:blip>
          <a:stretch>
            <a:fillRect/>
          </a:stretch>
        </p:blipFill>
        <p:spPr>
          <a:xfrm>
            <a:off x="358577" y="1762193"/>
            <a:ext cx="2493148" cy="1978298"/>
          </a:xfrm>
          <a:prstGeom prst="rect">
            <a:avLst/>
          </a:prstGeom>
          <a:ln w="3175">
            <a:miter lim="400000"/>
          </a:ln>
        </p:spPr>
      </p:pic>
      <p:sp>
        <p:nvSpPr>
          <p:cNvPr id="69" name="Textfeld 1"/>
          <p:cNvSpPr txBox="1"/>
          <p:nvPr/>
        </p:nvSpPr>
        <p:spPr>
          <a:xfrm>
            <a:off x="30855" y="3730810"/>
            <a:ext cx="4328106" cy="33470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8574" tIns="28574" rIns="28574" bIns="28574">
            <a:spAutoFit/>
          </a:bodyPr>
          <a:lstStyle/>
          <a:p>
            <a:r>
              <a:rPr dirty="0"/>
              <a:t>M. </a:t>
            </a:r>
            <a:r>
              <a:rPr dirty="0" err="1"/>
              <a:t>Laatiaoui</a:t>
            </a:r>
            <a:r>
              <a:rPr dirty="0"/>
              <a:t> et al., </a:t>
            </a:r>
            <a:r>
              <a:rPr b="1" dirty="0"/>
              <a:t>Nature</a:t>
            </a:r>
            <a:r>
              <a:rPr dirty="0"/>
              <a:t> </a:t>
            </a:r>
            <a:r>
              <a:rPr dirty="0">
                <a:latin typeface="San Francisco Text Bold"/>
                <a:ea typeface="San Francisco Text Bold"/>
                <a:cs typeface="San Francisco Text Bold"/>
                <a:sym typeface="San Francisco Text Bold"/>
              </a:rPr>
              <a:t>538</a:t>
            </a:r>
            <a:r>
              <a:rPr dirty="0"/>
              <a:t> (2016) 495</a:t>
            </a:r>
          </a:p>
        </p:txBody>
      </p:sp>
      <p:sp>
        <p:nvSpPr>
          <p:cNvPr id="70" name="Rectangle 2"/>
          <p:cNvSpPr txBox="1">
            <a:spLocks noGrp="1"/>
          </p:cNvSpPr>
          <p:nvPr>
            <p:ph type="title"/>
          </p:nvPr>
        </p:nvSpPr>
        <p:spPr>
          <a:prstGeom prst="rect">
            <a:avLst/>
          </a:prstGeom>
        </p:spPr>
        <p:txBody>
          <a:bodyPr/>
          <a:lstStyle/>
          <a:p>
            <a:r>
              <a:rPr lang="de-DE" sz="2400" dirty="0" smtClean="0"/>
              <a:t>SHIPTRAP - </a:t>
            </a:r>
            <a:r>
              <a:rPr sz="2400" dirty="0" smtClean="0"/>
              <a:t>RADRIS: Laser Spectroscopy</a:t>
            </a:r>
            <a:r>
              <a:rPr lang="de-DE" sz="2400" dirty="0" smtClean="0"/>
              <a:t> </a:t>
            </a:r>
            <a:r>
              <a:rPr lang="de-DE" sz="2400" dirty="0" err="1" smtClean="0"/>
              <a:t>of</a:t>
            </a:r>
            <a:r>
              <a:rPr lang="de-DE" sz="2400" dirty="0" smtClean="0"/>
              <a:t> </a:t>
            </a:r>
            <a:r>
              <a:rPr lang="de-DE" sz="2400" dirty="0" err="1" smtClean="0"/>
              <a:t>No</a:t>
            </a:r>
            <a:endParaRPr sz="2400" dirty="0"/>
          </a:p>
        </p:txBody>
      </p:sp>
      <p:sp>
        <p:nvSpPr>
          <p:cNvPr id="71" name="Slide Number"/>
          <p:cNvSpPr txBox="1">
            <a:spLocks noGrp="1"/>
          </p:cNvSpPr>
          <p:nvPr>
            <p:ph type="sldNum" sz="quarter" idx="2"/>
          </p:nvPr>
        </p:nvSpPr>
        <p:spPr>
          <a:xfrm>
            <a:off x="2664201" y="6533899"/>
            <a:ext cx="177588" cy="2143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70000" lnSpcReduction="20000"/>
          </a:bodyPr>
          <a:lstStyle/>
          <a:p>
            <a:fld id="{86CB4B4D-7CA3-9044-876B-883B54F8677D}" type="slidenum">
              <a:t>30</a:t>
            </a:fld>
            <a:endParaRPr/>
          </a:p>
        </p:txBody>
      </p:sp>
      <p:sp>
        <p:nvSpPr>
          <p:cNvPr id="75" name="1st Resonance"/>
          <p:cNvSpPr txBox="1"/>
          <p:nvPr/>
        </p:nvSpPr>
        <p:spPr>
          <a:xfrm>
            <a:off x="813345" y="1453769"/>
            <a:ext cx="1592984" cy="33110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r>
              <a:t>1st Resonance</a:t>
            </a:r>
          </a:p>
        </p:txBody>
      </p:sp>
      <p:sp>
        <p:nvSpPr>
          <p:cNvPr id="76" name="IP = 6.6261(3) via Rydberg Series"/>
          <p:cNvSpPr txBox="1"/>
          <p:nvPr/>
        </p:nvSpPr>
        <p:spPr>
          <a:xfrm>
            <a:off x="181935" y="4102059"/>
            <a:ext cx="3595776" cy="33110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r>
              <a:t>IP = 6.6261(3) via Rydberg Series </a:t>
            </a:r>
          </a:p>
        </p:txBody>
      </p:sp>
      <p:sp>
        <p:nvSpPr>
          <p:cNvPr id="78" name="Isotope Shift and Hyperfine Structure in No"/>
          <p:cNvSpPr txBox="1"/>
          <p:nvPr/>
        </p:nvSpPr>
        <p:spPr>
          <a:xfrm>
            <a:off x="4739040" y="1431093"/>
            <a:ext cx="4439917" cy="33110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r>
              <a:rPr dirty="0"/>
              <a:t>Isotope Shift and Hyperfine Structure in No</a:t>
            </a:r>
          </a:p>
        </p:txBody>
      </p:sp>
      <p:sp>
        <p:nvSpPr>
          <p:cNvPr id="79" name="S. Raeder et al., PRL 120 (2018) 232503 (selected as Editor's suggestion and featured in Physics)"/>
          <p:cNvSpPr txBox="1"/>
          <p:nvPr/>
        </p:nvSpPr>
        <p:spPr>
          <a:xfrm>
            <a:off x="4469593" y="5911937"/>
            <a:ext cx="4674407" cy="54654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r>
              <a:rPr sz="1600" dirty="0"/>
              <a:t>S. Raeder et al., </a:t>
            </a:r>
            <a:r>
              <a:rPr sz="1600" b="1" dirty="0"/>
              <a:t>PRL </a:t>
            </a:r>
            <a:r>
              <a:rPr sz="1600" b="1" dirty="0">
                <a:latin typeface="San Francisco Text Bold"/>
                <a:ea typeface="San Francisco Text Bold"/>
                <a:cs typeface="San Francisco Text Bold"/>
                <a:sym typeface="San Francisco Text Bold"/>
              </a:rPr>
              <a:t>120</a:t>
            </a:r>
            <a:r>
              <a:rPr sz="1600" b="1" dirty="0"/>
              <a:t> (2018) </a:t>
            </a:r>
            <a:r>
              <a:rPr sz="1600" dirty="0"/>
              <a:t>232503 (selected as Editor's suggestion and featured in Physics)</a:t>
            </a:r>
          </a:p>
        </p:txBody>
      </p:sp>
      <p:sp>
        <p:nvSpPr>
          <p:cNvPr id="80" name="P. Chhetri et al., PRL 120 (2018) 263003"/>
          <p:cNvSpPr txBox="1"/>
          <p:nvPr/>
        </p:nvSpPr>
        <p:spPr>
          <a:xfrm>
            <a:off x="181935" y="6185209"/>
            <a:ext cx="3754088" cy="3003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r>
              <a:rPr sz="1600" dirty="0"/>
              <a:t>P. </a:t>
            </a:r>
            <a:r>
              <a:rPr sz="1600" dirty="0" err="1"/>
              <a:t>Chhetri</a:t>
            </a:r>
            <a:r>
              <a:rPr sz="1600" dirty="0"/>
              <a:t> et al., </a:t>
            </a:r>
            <a:r>
              <a:rPr sz="1600" b="1" dirty="0"/>
              <a:t>PRL </a:t>
            </a:r>
            <a:r>
              <a:rPr sz="1600" b="1" dirty="0">
                <a:latin typeface="San Francisco Text Bold"/>
                <a:ea typeface="San Francisco Text Bold"/>
                <a:cs typeface="San Francisco Text Bold"/>
                <a:sym typeface="San Francisco Text Bold"/>
              </a:rPr>
              <a:t>120</a:t>
            </a:r>
            <a:r>
              <a:rPr sz="1600" b="1" dirty="0"/>
              <a:t> (2018) </a:t>
            </a:r>
            <a:r>
              <a:rPr sz="1600" dirty="0"/>
              <a:t>263003</a:t>
            </a:r>
          </a:p>
        </p:txBody>
      </p:sp>
      <p:pic>
        <p:nvPicPr>
          <p:cNvPr id="2" name="Picture 1">
            <a:extLst>
              <a:ext uri="{FF2B5EF4-FFF2-40B4-BE49-F238E27FC236}">
                <a16:creationId xmlns:a16="http://schemas.microsoft.com/office/drawing/2014/main" id="{23CC4189-FC80-394B-8BE8-60309182995E}"/>
              </a:ext>
            </a:extLst>
          </p:cNvPr>
          <p:cNvPicPr>
            <a:picLocks noChangeAspect="1"/>
          </p:cNvPicPr>
          <p:nvPr/>
        </p:nvPicPr>
        <p:blipFill>
          <a:blip r:embed="rId3"/>
          <a:stretch>
            <a:fillRect/>
          </a:stretch>
        </p:blipFill>
        <p:spPr>
          <a:xfrm>
            <a:off x="4867111" y="1884145"/>
            <a:ext cx="3594776" cy="3916696"/>
          </a:xfrm>
          <a:prstGeom prst="rect">
            <a:avLst/>
          </a:prstGeom>
        </p:spPr>
      </p:pic>
      <p:pic>
        <p:nvPicPr>
          <p:cNvPr id="3" name="Picture 2">
            <a:extLst>
              <a:ext uri="{FF2B5EF4-FFF2-40B4-BE49-F238E27FC236}">
                <a16:creationId xmlns:a16="http://schemas.microsoft.com/office/drawing/2014/main" id="{AA0C5DBD-E1CE-CD4C-8839-ED37A2763D3F}"/>
              </a:ext>
            </a:extLst>
          </p:cNvPr>
          <p:cNvPicPr>
            <a:picLocks noChangeAspect="1"/>
          </p:cNvPicPr>
          <p:nvPr/>
        </p:nvPicPr>
        <p:blipFill>
          <a:blip r:embed="rId4"/>
          <a:stretch>
            <a:fillRect/>
          </a:stretch>
        </p:blipFill>
        <p:spPr>
          <a:xfrm>
            <a:off x="250629" y="4359042"/>
            <a:ext cx="2591159" cy="1863065"/>
          </a:xfrm>
          <a:prstGeom prst="rect">
            <a:avLst/>
          </a:prstGeom>
        </p:spPr>
      </p:pic>
    </p:spTree>
    <p:extLst>
      <p:ext uri="{BB962C8B-B14F-4D97-AF65-F5344CB8AC3E}">
        <p14:creationId xmlns:p14="http://schemas.microsoft.com/office/powerpoint/2010/main" val="5933801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4" descr="C:\Documents\GSI_Postdoc\Papers_Documents_Analysis\Paper_writing\Plots\Christoph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40" y="3581401"/>
            <a:ext cx="3772073" cy="2819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152400"/>
            <a:ext cx="87630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Calibri"/>
                <a:ea typeface="+mn-ea"/>
                <a:cs typeface="+mn-cs"/>
              </a:rPr>
              <a:t>N</a:t>
            </a:r>
            <a:r>
              <a:rPr kumimoji="0" lang="en-US" sz="2000" b="0" i="0" u="none" strike="noStrike" kern="1200" cap="none" spc="0" normalizeH="0" baseline="0" noProof="0" dirty="0">
                <a:ln>
                  <a:noFill/>
                </a:ln>
                <a:solidFill>
                  <a:srgbClr val="FF0000"/>
                </a:solidFill>
                <a:effectLst/>
                <a:uLnTx/>
                <a:uFillTx/>
                <a:latin typeface="Calibri"/>
                <a:ea typeface="+mn-ea"/>
                <a:cs typeface="+mn-cs"/>
              </a:rPr>
              <a:t>=14 shell gap found from measured proton radii of </a:t>
            </a:r>
            <a:r>
              <a:rPr kumimoji="0" lang="en-US" sz="2000" b="0" i="0" u="none" strike="noStrike" kern="1200" cap="none" spc="0" normalizeH="0" baseline="0" noProof="0" dirty="0" smtClean="0">
                <a:ln>
                  <a:noFill/>
                </a:ln>
                <a:solidFill>
                  <a:srgbClr val="FF0000"/>
                </a:solidFill>
                <a:effectLst/>
                <a:uLnTx/>
                <a:uFillTx/>
                <a:latin typeface="Calibri"/>
                <a:ea typeface="+mn-ea"/>
                <a:cs typeface="+mn-cs"/>
              </a:rPr>
              <a:t>neutron-rich N-isotopes (*)</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TextBox 14"/>
          <p:cNvSpPr txBox="1"/>
          <p:nvPr/>
        </p:nvSpPr>
        <p:spPr>
          <a:xfrm>
            <a:off x="6089072" y="692727"/>
            <a:ext cx="2902528" cy="830997"/>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Z identification in MUSIC behind target with selection of nucleus of interest in front of target</a:t>
            </a:r>
            <a:endParaRPr kumimoji="0" lang="en-US" sz="16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26" name="TextBox 25"/>
          <p:cNvSpPr txBox="1"/>
          <p:nvPr/>
        </p:nvSpPr>
        <p:spPr>
          <a:xfrm>
            <a:off x="4962565" y="2133600"/>
            <a:ext cx="3962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Empty target run needed to eliminate the effects of interaction of the beam from non-target material (detectors, windows,...)</a:t>
            </a:r>
          </a:p>
        </p:txBody>
      </p:sp>
      <p:pic>
        <p:nvPicPr>
          <p:cNvPr id="1026" name="Picture 2" descr="C:\Documents\GSI_Postdoc\Papers_Documents_Analysis\Paper_writing\Plots\23O_setting_MUSIC2_C_Emp_target_labelled_v7_Christop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870643"/>
            <a:ext cx="2590800" cy="187807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GSI_Postdoc\Papers_Documents_Analysis\Paper_writing\Plots\PID_v9_Christop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1" y="1905000"/>
            <a:ext cx="1905000" cy="184371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a:stCxn id="15" idx="1"/>
          </p:cNvCxnSpPr>
          <p:nvPr/>
        </p:nvCxnSpPr>
        <p:spPr>
          <a:xfrm flipH="1" flipV="1">
            <a:off x="4717474" y="1066802"/>
            <a:ext cx="1371598" cy="414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5" idx="1"/>
          </p:cNvCxnSpPr>
          <p:nvPr/>
        </p:nvCxnSpPr>
        <p:spPr>
          <a:xfrm flipH="1">
            <a:off x="4495802" y="1108226"/>
            <a:ext cx="1593270" cy="7967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307114" y="3810000"/>
            <a:ext cx="4572000" cy="2862322"/>
          </a:xfrm>
          <a:prstGeom prst="rect">
            <a:avLst/>
          </a:prstGeom>
        </p:spPr>
        <p:txBody>
          <a:bodyPr>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R</a:t>
            </a:r>
            <a:r>
              <a:rPr kumimoji="0" lang="en-US" sz="1800" b="0" i="0" u="none" strike="noStrike" kern="1200" cap="none" spc="0" normalizeH="0" baseline="-25000" noProof="0" dirty="0" err="1" smtClean="0">
                <a:ln>
                  <a:noFill/>
                </a:ln>
                <a:solidFill>
                  <a:prstClr val="black"/>
                </a:solidFill>
                <a:effectLst/>
                <a:uLnTx/>
                <a:uFillTx/>
                <a:latin typeface="Calibri"/>
                <a:ea typeface="+mn-ea"/>
                <a:cs typeface="+mn-cs"/>
              </a:rPr>
              <a:t>p</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of </a:t>
            </a:r>
            <a:r>
              <a:rPr kumimoji="0" lang="en-US" sz="1800" b="0" i="0" u="none" strike="noStrike" kern="1200" cap="none" spc="0" normalizeH="0" baseline="30000" noProof="0" dirty="0">
                <a:ln>
                  <a:noFill/>
                </a:ln>
                <a:solidFill>
                  <a:prstClr val="black"/>
                </a:solidFill>
                <a:effectLst/>
                <a:uLnTx/>
                <a:uFillTx/>
                <a:latin typeface="Calibri"/>
                <a:ea typeface="+mn-ea"/>
                <a:cs typeface="+mn-cs"/>
              </a:rPr>
              <a:t>17−</a:t>
            </a:r>
            <a:r>
              <a:rPr kumimoji="0" lang="en-US" sz="1800" b="0" i="0" u="none" strike="noStrike" kern="1200" cap="none" spc="0" normalizeH="0" baseline="30000" noProof="0" dirty="0" smtClean="0">
                <a:ln>
                  <a:noFill/>
                </a:ln>
                <a:solidFill>
                  <a:prstClr val="black"/>
                </a:solidFill>
                <a:effectLst/>
                <a:uLnTx/>
                <a:uFillTx/>
                <a:latin typeface="Calibri"/>
                <a:ea typeface="+mn-ea"/>
                <a:cs typeface="+mn-cs"/>
              </a:rPr>
              <a:t>20</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 gradually decrease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1d</a:t>
            </a:r>
            <a:r>
              <a:rPr kumimoji="0" lang="en-US" sz="1800" b="0" i="0" u="none" strike="noStrike" kern="1200" cap="none" spc="0" normalizeH="0" baseline="-25000" noProof="0" dirty="0" smtClean="0">
                <a:ln>
                  <a:noFill/>
                </a:ln>
                <a:solidFill>
                  <a:prstClr val="black"/>
                </a:solidFill>
                <a:effectLst/>
                <a:uLnTx/>
                <a:uFillTx/>
                <a:latin typeface="Calibri"/>
                <a:ea typeface="+mn-ea"/>
                <a:cs typeface="+mn-cs"/>
              </a:rPr>
              <a:t>5/2</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orbital is filled up, which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is related </a:t>
            </a:r>
            <a:r>
              <a:rPr kumimoji="0" lang="en-US" sz="1800" b="0" i="0" u="none" strike="noStrike" kern="1200" cap="none" spc="0" normalizeH="0" baseline="0" noProof="0" dirty="0">
                <a:ln>
                  <a:noFill/>
                </a:ln>
                <a:solidFill>
                  <a:prstClr val="black"/>
                </a:solidFill>
                <a:effectLst/>
                <a:uLnTx/>
                <a:uFillTx/>
                <a:latin typeface="Calibri"/>
                <a:ea typeface="+mn-ea"/>
                <a:cs typeface="+mn-cs"/>
              </a:rPr>
              <a:t>to the decrease in deformation approaching the </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N</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 </a:t>
            </a:r>
            <a:r>
              <a:rPr kumimoji="0" lang="en-US" sz="1800" b="0" i="0" u="none" strike="noStrike" kern="1200" cap="none" spc="0" normalizeH="0" baseline="0" noProof="0" dirty="0">
                <a:ln>
                  <a:noFill/>
                </a:ln>
                <a:solidFill>
                  <a:prstClr val="black"/>
                </a:solidFill>
                <a:effectLst/>
                <a:uLnTx/>
                <a:uFillTx/>
                <a:latin typeface="Calibri"/>
                <a:ea typeface="+mn-ea"/>
                <a:cs typeface="+mn-cs"/>
              </a:rPr>
              <a:t>14 shell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closure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ncrease </a:t>
            </a:r>
            <a:r>
              <a:rPr kumimoji="0" lang="en-US" sz="1800" b="0" i="0" u="none" strike="noStrike" kern="1200" cap="none" spc="0" normalizeH="0" baseline="0" noProof="0" dirty="0">
                <a:ln>
                  <a:noFill/>
                </a:ln>
                <a:solidFill>
                  <a:prstClr val="black"/>
                </a:solidFill>
                <a:effectLst/>
                <a:uLnTx/>
                <a:uFillTx/>
                <a:latin typeface="Calibri"/>
                <a:ea typeface="+mn-ea"/>
                <a:cs typeface="+mn-cs"/>
              </a:rPr>
              <a:t>in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R</a:t>
            </a:r>
            <a:r>
              <a:rPr kumimoji="0" lang="en-US" sz="1800" b="0" i="0" u="none" strike="noStrike" kern="1200" cap="none" spc="0" normalizeH="0" baseline="-25000" noProof="0" dirty="0" err="1" smtClean="0">
                <a:ln>
                  <a:noFill/>
                </a:ln>
                <a:solidFill>
                  <a:prstClr val="black"/>
                </a:solidFill>
                <a:effectLst/>
                <a:uLnTx/>
                <a:uFillTx/>
                <a:latin typeface="Calibri"/>
                <a:ea typeface="+mn-ea"/>
                <a:cs typeface="+mn-cs"/>
              </a:rPr>
              <a:t>p</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within the </a:t>
            </a:r>
            <a:r>
              <a:rPr kumimoji="0" lang="en-US" sz="1800" b="0" i="0" u="none" strike="noStrike" kern="1200" cap="none" spc="0" normalizeH="0" baseline="0" noProof="0" dirty="0">
                <a:ln>
                  <a:noFill/>
                </a:ln>
                <a:solidFill>
                  <a:prstClr val="black"/>
                </a:solidFill>
                <a:effectLst/>
                <a:uLnTx/>
                <a:uFillTx/>
                <a:latin typeface="Calibri"/>
                <a:ea typeface="+mn-ea"/>
                <a:cs typeface="+mn-cs"/>
              </a:rPr>
              <a:t>uncertainty for </a:t>
            </a:r>
            <a:r>
              <a:rPr kumimoji="0" lang="en-US" sz="1800" b="0" i="0" u="none" strike="noStrike" kern="1200" cap="none" spc="0" normalizeH="0" baseline="30000" noProof="0" dirty="0">
                <a:ln>
                  <a:noFill/>
                </a:ln>
                <a:solidFill>
                  <a:prstClr val="black"/>
                </a:solidFill>
                <a:effectLst/>
                <a:uLnTx/>
                <a:uFillTx/>
                <a:latin typeface="Calibri"/>
                <a:ea typeface="+mn-ea"/>
                <a:cs typeface="+mn-cs"/>
              </a:rPr>
              <a:t>22</a:t>
            </a:r>
            <a:r>
              <a:rPr kumimoji="0" lang="en-US" sz="1800" b="0" i="0" u="none" strike="noStrike" kern="1200" cap="none" spc="0" normalizeH="0" baseline="0" noProof="0" dirty="0">
                <a:ln>
                  <a:noFill/>
                </a:ln>
                <a:solidFill>
                  <a:prstClr val="black"/>
                </a:solidFill>
                <a:effectLst/>
                <a:uLnTx/>
                <a:uFillTx/>
                <a:latin typeface="Calibri"/>
                <a:ea typeface="+mn-ea"/>
                <a:cs typeface="+mn-cs"/>
              </a:rPr>
              <a:t>N results from its extended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neutron density </a:t>
            </a:r>
            <a:r>
              <a:rPr kumimoji="0" lang="en-US" sz="1800" b="0" i="0" u="none" strike="noStrike" kern="1200" cap="none" spc="0" normalizeH="0" baseline="0" noProof="0" dirty="0">
                <a:ln>
                  <a:noFill/>
                </a:ln>
                <a:solidFill>
                  <a:prstClr val="black"/>
                </a:solidFill>
                <a:effectLst/>
                <a:uLnTx/>
                <a:uFillTx/>
                <a:latin typeface="Calibri"/>
                <a:ea typeface="+mn-ea"/>
                <a:cs typeface="+mn-cs"/>
              </a:rPr>
              <a:t>for valence neutron in the 2s</a:t>
            </a:r>
            <a:r>
              <a:rPr kumimoji="0" lang="en-US" sz="1800" b="0" i="0" u="none" strike="noStrike" kern="1200" cap="none" spc="0" normalizeH="0" baseline="-25000" noProof="0" dirty="0">
                <a:ln>
                  <a:noFill/>
                </a:ln>
                <a:solidFill>
                  <a:prstClr val="black"/>
                </a:solidFill>
                <a:effectLst/>
                <a:uLnTx/>
                <a:uFillTx/>
                <a:latin typeface="Calibri"/>
                <a:ea typeface="+mn-ea"/>
                <a:cs typeface="+mn-cs"/>
              </a:rPr>
              <a:t>1/2</a:t>
            </a:r>
            <a:r>
              <a:rPr kumimoji="0" lang="en-US" sz="1800" b="0" i="0" u="none" strike="noStrike" kern="1200" cap="none" spc="0" normalizeH="0" baseline="0" noProof="0" dirty="0">
                <a:ln>
                  <a:noFill/>
                </a:ln>
                <a:solidFill>
                  <a:prstClr val="black"/>
                </a:solidFill>
                <a:effectLst/>
                <a:uLnTx/>
                <a:uFillTx/>
                <a:latin typeface="Calibri"/>
                <a:ea typeface="+mn-ea"/>
                <a:cs typeface="+mn-cs"/>
              </a:rPr>
              <a:t> orbital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with a </a:t>
            </a:r>
            <a:r>
              <a:rPr kumimoji="0" lang="en-US" sz="1800" b="0" i="0" u="none" strike="noStrike" kern="1200" cap="none" spc="0" normalizeH="0" baseline="0" noProof="0" dirty="0">
                <a:ln>
                  <a:noFill/>
                </a:ln>
                <a:solidFill>
                  <a:prstClr val="black"/>
                </a:solidFill>
                <a:effectLst/>
                <a:uLnTx/>
                <a:uFillTx/>
                <a:latin typeface="Calibri"/>
                <a:ea typeface="+mn-ea"/>
                <a:cs typeface="+mn-cs"/>
              </a:rPr>
              <a:t>closed-shell core of </a:t>
            </a:r>
            <a:r>
              <a:rPr kumimoji="0" lang="en-US" sz="1800" b="0" i="0" u="none" strike="noStrike" kern="1200" cap="none" spc="0" normalizeH="0" baseline="30000" noProof="0" dirty="0">
                <a:ln>
                  <a:noFill/>
                </a:ln>
                <a:solidFill>
                  <a:prstClr val="black"/>
                </a:solidFill>
                <a:effectLst/>
                <a:uLnTx/>
                <a:uFillTx/>
                <a:latin typeface="Calibri"/>
                <a:ea typeface="+mn-ea"/>
                <a:cs typeface="+mn-cs"/>
              </a:rPr>
              <a:t>21</a:t>
            </a:r>
            <a:r>
              <a:rPr kumimoji="0" lang="en-US" sz="1800" b="0" i="0" u="none" strike="noStrike" kern="1200" cap="none" spc="0" normalizeH="0" baseline="0" noProof="0" dirty="0">
                <a:ln>
                  <a:noFill/>
                </a:ln>
                <a:solidFill>
                  <a:prstClr val="black"/>
                </a:solidFill>
                <a:effectLst/>
                <a:uLnTx/>
                <a:uFillTx/>
                <a:latin typeface="Calibri"/>
                <a:ea typeface="+mn-ea"/>
                <a:cs typeface="+mn-cs"/>
              </a:rPr>
              <a:t>N</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 name="Gruppieren 8"/>
          <p:cNvGrpSpPr/>
          <p:nvPr/>
        </p:nvGrpSpPr>
        <p:grpSpPr>
          <a:xfrm>
            <a:off x="868680" y="685800"/>
            <a:ext cx="4511040" cy="1146236"/>
            <a:chOff x="868680" y="685800"/>
            <a:chExt cx="4511040" cy="1146236"/>
          </a:xfrm>
        </p:grpSpPr>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680" y="685800"/>
              <a:ext cx="4511040" cy="1146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1606533" y="762000"/>
              <a:ext cx="52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Calibri"/>
                  <a:ea typeface="+mn-ea"/>
                  <a:cs typeface="+mn-cs"/>
                </a:rPr>
                <a:t>FRS</a:t>
              </a:r>
              <a:endParaRPr kumimoji="0" lang="de-DE"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Rechteck 1"/>
          <p:cNvSpPr/>
          <p:nvPr/>
        </p:nvSpPr>
        <p:spPr>
          <a:xfrm>
            <a:off x="457200" y="6488668"/>
            <a:ext cx="402969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 S. </a:t>
            </a:r>
            <a:r>
              <a:rPr kumimoji="0" lang="en-US" sz="1800" b="1" i="0" u="none" strike="noStrike" kern="1200" cap="none" spc="0" normalizeH="0" baseline="0" noProof="0" dirty="0" err="1" smtClean="0">
                <a:ln>
                  <a:noFill/>
                </a:ln>
                <a:solidFill>
                  <a:srgbClr val="FF0000"/>
                </a:solidFill>
                <a:effectLst/>
                <a:uLnTx/>
                <a:uFillTx/>
                <a:latin typeface="Calibri"/>
                <a:ea typeface="+mn-ea"/>
                <a:cs typeface="+mn-cs"/>
              </a:rPr>
              <a:t>Bagchi</a:t>
            </a: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 et al., </a:t>
            </a:r>
            <a:r>
              <a:rPr kumimoji="0" lang="en-US" sz="1800" b="1" i="0" u="none" strike="noStrike" kern="1200" cap="none" spc="0" normalizeH="0" baseline="0" noProof="0" dirty="0" err="1" smtClean="0">
                <a:ln>
                  <a:noFill/>
                </a:ln>
                <a:solidFill>
                  <a:srgbClr val="FF0000"/>
                </a:solidFill>
                <a:effectLst/>
                <a:uLnTx/>
                <a:uFillTx/>
                <a:latin typeface="Calibri"/>
                <a:ea typeface="+mn-ea"/>
                <a:cs typeface="+mn-cs"/>
              </a:rPr>
              <a:t>subm</a:t>
            </a: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 for publication</a:t>
            </a:r>
            <a:endParaRPr kumimoji="0" lang="de-DE"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4786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NUSTAR MSV </a:t>
            </a:r>
            <a:r>
              <a:rPr lang="mr-IN" dirty="0" smtClean="0"/>
              <a:t>–</a:t>
            </a:r>
            <a:r>
              <a:rPr lang="en-GB" dirty="0" smtClean="0"/>
              <a:t> </a:t>
            </a:r>
            <a:r>
              <a:rPr lang="en-GB" dirty="0"/>
              <a:t>f</a:t>
            </a:r>
            <a:r>
              <a:rPr lang="en-GB" dirty="0" smtClean="0"/>
              <a:t>unding status</a:t>
            </a:r>
            <a:endParaRPr lang="en-GB" dirty="0"/>
          </a:p>
        </p:txBody>
      </p:sp>
      <p:sp>
        <p:nvSpPr>
          <p:cNvPr id="15" name="Slide Number Placeholder 14"/>
          <p:cNvSpPr>
            <a:spLocks noGrp="1"/>
          </p:cNvSpPr>
          <p:nvPr>
            <p:ph type="sldNum" sz="quarter" idx="4294967295"/>
          </p:nvPr>
        </p:nvSpPr>
        <p:spPr/>
        <p:txBody>
          <a:bodyPr/>
          <a:lstStyle/>
          <a:p>
            <a:pPr>
              <a:defRPr/>
            </a:pPr>
            <a:fld id="{9885DF70-DC9E-4526-A969-3DB9397F8ECC}" type="slidenum">
              <a:rPr lang="de-DE" smtClean="0"/>
              <a:pPr>
                <a:defRPr/>
              </a:pPr>
              <a:t>32</a:t>
            </a:fld>
            <a:endParaRPr lang="de-DE" dirty="0"/>
          </a:p>
        </p:txBody>
      </p:sp>
      <p:graphicFrame>
        <p:nvGraphicFramePr>
          <p:cNvPr id="21" name="Inhaltsplatzhalter 4"/>
          <p:cNvGraphicFramePr>
            <a:graphicFrameLocks/>
          </p:cNvGraphicFramePr>
          <p:nvPr>
            <p:extLst/>
          </p:nvPr>
        </p:nvGraphicFramePr>
        <p:xfrm>
          <a:off x="179704" y="715918"/>
          <a:ext cx="4932734" cy="5832648"/>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feld 8"/>
          <p:cNvSpPr txBox="1"/>
          <p:nvPr/>
        </p:nvSpPr>
        <p:spPr>
          <a:xfrm>
            <a:off x="4104456" y="1219974"/>
            <a:ext cx="5508104" cy="646331"/>
          </a:xfrm>
          <a:prstGeom prst="rect">
            <a:avLst/>
          </a:prstGeom>
          <a:noFill/>
        </p:spPr>
        <p:txBody>
          <a:bodyPr wrap="square" rtlCol="0">
            <a:spAutoFit/>
          </a:bodyPr>
          <a:lstStyle/>
          <a:p>
            <a:pPr marL="285750" indent="-285750" algn="l">
              <a:buFont typeface="Arial" pitchFamily="34" charset="0"/>
              <a:buChar char="•"/>
            </a:pPr>
            <a:r>
              <a:rPr lang="de-DE" sz="1800" dirty="0" err="1" smtClean="0">
                <a:solidFill>
                  <a:srgbClr val="0070C0"/>
                </a:solidFill>
                <a:latin typeface="Arial" charset="0"/>
              </a:rPr>
              <a:t>funding</a:t>
            </a:r>
            <a:r>
              <a:rPr lang="de-DE" sz="1800" dirty="0" smtClean="0">
                <a:solidFill>
                  <a:srgbClr val="0070C0"/>
                </a:solidFill>
                <a:latin typeface="Arial" charset="0"/>
              </a:rPr>
              <a:t> (</a:t>
            </a:r>
            <a:r>
              <a:rPr lang="de-DE" sz="1800" dirty="0" err="1" smtClean="0">
                <a:solidFill>
                  <a:srgbClr val="0070C0"/>
                </a:solidFill>
                <a:latin typeface="Arial" charset="0"/>
              </a:rPr>
              <a:t>secured</a:t>
            </a:r>
            <a:r>
              <a:rPr lang="de-DE" sz="1800" dirty="0" smtClean="0">
                <a:solidFill>
                  <a:srgbClr val="0070C0"/>
                </a:solidFill>
                <a:latin typeface="Arial" charset="0"/>
              </a:rPr>
              <a:t> </a:t>
            </a:r>
            <a:r>
              <a:rPr lang="de-DE" sz="1800" dirty="0" err="1" smtClean="0">
                <a:solidFill>
                  <a:srgbClr val="0070C0"/>
                </a:solidFill>
                <a:latin typeface="Arial" charset="0"/>
              </a:rPr>
              <a:t>and</a:t>
            </a:r>
            <a:r>
              <a:rPr lang="de-DE" sz="1800" dirty="0" smtClean="0">
                <a:solidFill>
                  <a:srgbClr val="0070C0"/>
                </a:solidFill>
                <a:latin typeface="Arial" charset="0"/>
              </a:rPr>
              <a:t> </a:t>
            </a:r>
            <a:r>
              <a:rPr lang="de-DE" sz="1800" dirty="0" err="1" smtClean="0">
                <a:solidFill>
                  <a:srgbClr val="0070C0"/>
                </a:solidFill>
                <a:latin typeface="Arial" charset="0"/>
              </a:rPr>
              <a:t>expected</a:t>
            </a:r>
            <a:r>
              <a:rPr lang="de-DE" sz="1800" dirty="0" smtClean="0">
                <a:solidFill>
                  <a:srgbClr val="0070C0"/>
                </a:solidFill>
                <a:latin typeface="Arial" charset="0"/>
              </a:rPr>
              <a:t>) </a:t>
            </a:r>
            <a:r>
              <a:rPr lang="de-DE" sz="1800" dirty="0" err="1" smtClean="0">
                <a:solidFill>
                  <a:srgbClr val="0070C0"/>
                </a:solidFill>
                <a:latin typeface="Arial" charset="0"/>
              </a:rPr>
              <a:t>from</a:t>
            </a:r>
            <a:r>
              <a:rPr lang="de-DE" sz="1800" dirty="0" smtClean="0">
                <a:solidFill>
                  <a:srgbClr val="0070C0"/>
                </a:solidFill>
                <a:latin typeface="Arial" charset="0"/>
              </a:rPr>
              <a:t>:</a:t>
            </a:r>
          </a:p>
          <a:p>
            <a:pPr marL="265113" indent="-265113" algn="l"/>
            <a:r>
              <a:rPr lang="de-DE" sz="1800" dirty="0" smtClean="0">
                <a:solidFill>
                  <a:srgbClr val="0070C0"/>
                </a:solidFill>
                <a:latin typeface="Arial" charset="0"/>
              </a:rPr>
              <a:t>	(</a:t>
            </a:r>
            <a:r>
              <a:rPr lang="de-DE" sz="1800" b="1" dirty="0" smtClean="0">
                <a:solidFill>
                  <a:srgbClr val="0070C0"/>
                </a:solidFill>
                <a:latin typeface="Arial" charset="0"/>
              </a:rPr>
              <a:t>FAIR </a:t>
            </a:r>
            <a:r>
              <a:rPr lang="de-DE" sz="1800" b="1" dirty="0" err="1" smtClean="0">
                <a:solidFill>
                  <a:srgbClr val="0070C0"/>
                </a:solidFill>
                <a:latin typeface="Arial" charset="0"/>
              </a:rPr>
              <a:t>members</a:t>
            </a:r>
            <a:r>
              <a:rPr lang="de-DE" sz="1800" b="1" dirty="0" smtClean="0">
                <a:solidFill>
                  <a:srgbClr val="0070C0"/>
                </a:solidFill>
                <a:latin typeface="Arial" charset="0"/>
              </a:rPr>
              <a:t>/</a:t>
            </a:r>
            <a:r>
              <a:rPr lang="de-DE" sz="1800" b="1" dirty="0" err="1" smtClean="0">
                <a:solidFill>
                  <a:srgbClr val="0070C0"/>
                </a:solidFill>
                <a:latin typeface="Arial" charset="0"/>
              </a:rPr>
              <a:t>associates</a:t>
            </a:r>
            <a:r>
              <a:rPr lang="de-DE" sz="1800" dirty="0" smtClean="0">
                <a:solidFill>
                  <a:srgbClr val="0070C0"/>
                </a:solidFill>
                <a:latin typeface="Arial" charset="0"/>
              </a:rPr>
              <a:t> in </a:t>
            </a:r>
            <a:r>
              <a:rPr lang="de-DE" sz="1800" dirty="0" err="1" smtClean="0">
                <a:solidFill>
                  <a:srgbClr val="0070C0"/>
                </a:solidFill>
                <a:latin typeface="Arial" charset="0"/>
              </a:rPr>
              <a:t>bold</a:t>
            </a:r>
            <a:r>
              <a:rPr lang="de-DE" sz="1800" dirty="0">
                <a:solidFill>
                  <a:srgbClr val="0070C0"/>
                </a:solidFill>
                <a:latin typeface="Arial" charset="0"/>
              </a:rPr>
              <a:t> </a:t>
            </a:r>
            <a:r>
              <a:rPr lang="de-DE" sz="1800" dirty="0" err="1" smtClean="0">
                <a:solidFill>
                  <a:srgbClr val="0070C0"/>
                </a:solidFill>
                <a:latin typeface="Arial" charset="0"/>
              </a:rPr>
              <a:t>face</a:t>
            </a:r>
            <a:r>
              <a:rPr lang="de-DE" sz="1800" dirty="0" smtClean="0">
                <a:solidFill>
                  <a:srgbClr val="0070C0"/>
                </a:solidFill>
                <a:latin typeface="Arial" charset="0"/>
              </a:rPr>
              <a:t>)</a:t>
            </a:r>
          </a:p>
        </p:txBody>
      </p:sp>
      <p:sp>
        <p:nvSpPr>
          <p:cNvPr id="23" name="TextBox 1"/>
          <p:cNvSpPr txBox="1"/>
          <p:nvPr/>
        </p:nvSpPr>
        <p:spPr>
          <a:xfrm>
            <a:off x="105691" y="6066576"/>
            <a:ext cx="2659767" cy="369332"/>
          </a:xfrm>
          <a:prstGeom prst="rect">
            <a:avLst/>
          </a:prstGeom>
          <a:noFill/>
        </p:spPr>
        <p:txBody>
          <a:bodyPr wrap="none" rtlCol="0">
            <a:spAutoFit/>
          </a:bodyPr>
          <a:lstStyle/>
          <a:p>
            <a:pPr algn="l"/>
            <a:r>
              <a:rPr lang="en-US" sz="1800" dirty="0" smtClean="0">
                <a:solidFill>
                  <a:srgbClr val="000000"/>
                </a:solidFill>
                <a:latin typeface="Arial" charset="0"/>
              </a:rPr>
              <a:t>Status: November, 2018</a:t>
            </a:r>
            <a:endParaRPr lang="en-US" sz="1800" dirty="0">
              <a:solidFill>
                <a:srgbClr val="000000"/>
              </a:solidFill>
              <a:latin typeface="Arial" charset="0"/>
            </a:endParaRPr>
          </a:p>
        </p:txBody>
      </p:sp>
      <p:sp>
        <p:nvSpPr>
          <p:cNvPr id="24" name="Textfeld 7"/>
          <p:cNvSpPr txBox="1"/>
          <p:nvPr/>
        </p:nvSpPr>
        <p:spPr>
          <a:xfrm>
            <a:off x="6012160" y="2228086"/>
            <a:ext cx="2880320" cy="2585323"/>
          </a:xfrm>
          <a:prstGeom prst="rect">
            <a:avLst/>
          </a:prstGeom>
          <a:noFill/>
        </p:spPr>
        <p:txBody>
          <a:bodyPr wrap="square" numCol="1" rtlCol="0">
            <a:spAutoFit/>
          </a:bodyPr>
          <a:lstStyle/>
          <a:p>
            <a:pPr marL="742950" lvl="1" indent="-285750" algn="l">
              <a:buClr>
                <a:srgbClr val="FF9933"/>
              </a:buClr>
              <a:buFont typeface="Wingdings" pitchFamily="2" charset="2"/>
              <a:buChar char="§"/>
              <a:tabLst>
                <a:tab pos="1255713" algn="l"/>
              </a:tabLst>
            </a:pPr>
            <a:r>
              <a:rPr lang="de-DE" sz="1800" dirty="0" smtClean="0">
                <a:solidFill>
                  <a:srgbClr val="000000"/>
                </a:solidFill>
                <a:latin typeface="Arial" charset="0"/>
              </a:rPr>
              <a:t>Israel</a:t>
            </a:r>
          </a:p>
          <a:p>
            <a:pPr marL="742950" lvl="1" indent="-285750" algn="l">
              <a:buClr>
                <a:srgbClr val="FF9933"/>
              </a:buClr>
              <a:buFont typeface="Wingdings" pitchFamily="2" charset="2"/>
              <a:buChar char="§"/>
              <a:tabLst>
                <a:tab pos="1255713" algn="l"/>
              </a:tabLst>
            </a:pPr>
            <a:r>
              <a:rPr lang="de-DE" sz="1800" dirty="0" err="1" smtClean="0">
                <a:solidFill>
                  <a:srgbClr val="000000"/>
                </a:solidFill>
                <a:latin typeface="Arial" charset="0"/>
              </a:rPr>
              <a:t>Netherlands</a:t>
            </a:r>
            <a:endParaRPr lang="de-DE" sz="1800" dirty="0" smtClean="0">
              <a:solidFill>
                <a:srgbClr val="000000"/>
              </a:solidFill>
              <a:latin typeface="Arial" charset="0"/>
            </a:endParaRPr>
          </a:p>
          <a:p>
            <a:pPr marL="742950" lvl="1" indent="-285750" algn="l">
              <a:buClr>
                <a:srgbClr val="FF9933"/>
              </a:buClr>
              <a:buFont typeface="Wingdings" pitchFamily="2" charset="2"/>
              <a:buChar char="§"/>
              <a:tabLst>
                <a:tab pos="1255713" algn="l"/>
              </a:tabLst>
            </a:pPr>
            <a:r>
              <a:rPr lang="de-DE" sz="1800" b="1" dirty="0" err="1" smtClean="0">
                <a:solidFill>
                  <a:srgbClr val="0070C0"/>
                </a:solidFill>
                <a:latin typeface="Arial" charset="0"/>
              </a:rPr>
              <a:t>Poland</a:t>
            </a:r>
            <a:endParaRPr lang="de-DE" sz="1800" b="1" dirty="0" smtClean="0">
              <a:solidFill>
                <a:srgbClr val="0070C0"/>
              </a:solidFill>
              <a:latin typeface="Arial" charset="0"/>
            </a:endParaRPr>
          </a:p>
          <a:p>
            <a:pPr marL="742950" lvl="1" indent="-285750" algn="l">
              <a:buClr>
                <a:srgbClr val="FF9933"/>
              </a:buClr>
              <a:buFont typeface="Wingdings" pitchFamily="2" charset="2"/>
              <a:buChar char="§"/>
              <a:tabLst>
                <a:tab pos="1255713" algn="l"/>
              </a:tabLst>
            </a:pPr>
            <a:r>
              <a:rPr lang="de-DE" sz="1800" b="1" dirty="0" smtClean="0">
                <a:solidFill>
                  <a:srgbClr val="0070C0"/>
                </a:solidFill>
                <a:latin typeface="Arial" charset="0"/>
              </a:rPr>
              <a:t>Romania</a:t>
            </a:r>
          </a:p>
          <a:p>
            <a:pPr marL="742950" lvl="1" indent="-285750" algn="l">
              <a:buClr>
                <a:srgbClr val="FF9933"/>
              </a:buClr>
              <a:buFont typeface="Wingdings" pitchFamily="2" charset="2"/>
              <a:buChar char="§"/>
              <a:tabLst>
                <a:tab pos="1255713" algn="l"/>
              </a:tabLst>
            </a:pPr>
            <a:r>
              <a:rPr lang="de-DE" sz="1800" b="1" dirty="0" err="1" smtClean="0">
                <a:solidFill>
                  <a:srgbClr val="0070C0"/>
                </a:solidFill>
                <a:latin typeface="Arial" charset="0"/>
              </a:rPr>
              <a:t>Russia</a:t>
            </a:r>
            <a:endParaRPr lang="de-DE" sz="1800" b="1" dirty="0" smtClean="0">
              <a:solidFill>
                <a:srgbClr val="0070C0"/>
              </a:solidFill>
              <a:latin typeface="Arial" charset="0"/>
            </a:endParaRPr>
          </a:p>
          <a:p>
            <a:pPr marL="742950" lvl="1" indent="-285750" algn="l">
              <a:buClr>
                <a:srgbClr val="FF9933"/>
              </a:buClr>
              <a:buFont typeface="Wingdings" pitchFamily="2" charset="2"/>
              <a:buChar char="§"/>
              <a:tabLst>
                <a:tab pos="1255713" algn="l"/>
              </a:tabLst>
            </a:pPr>
            <a:r>
              <a:rPr lang="de-DE" sz="1800" dirty="0" smtClean="0">
                <a:solidFill>
                  <a:srgbClr val="000000"/>
                </a:solidFill>
                <a:latin typeface="Arial" charset="0"/>
              </a:rPr>
              <a:t>Spain</a:t>
            </a:r>
          </a:p>
          <a:p>
            <a:pPr marL="742950" lvl="1" indent="-285750" algn="l">
              <a:buClr>
                <a:srgbClr val="FF9933"/>
              </a:buClr>
              <a:buFont typeface="Wingdings" pitchFamily="2" charset="2"/>
              <a:buChar char="§"/>
              <a:tabLst>
                <a:tab pos="1255713" algn="l"/>
              </a:tabLst>
            </a:pPr>
            <a:r>
              <a:rPr lang="de-DE" sz="1800" b="1" dirty="0" err="1" smtClean="0">
                <a:solidFill>
                  <a:srgbClr val="0070C0"/>
                </a:solidFill>
                <a:latin typeface="Arial" charset="0"/>
              </a:rPr>
              <a:t>Sweden</a:t>
            </a:r>
            <a:endParaRPr lang="de-DE" sz="1800" b="1" dirty="0" smtClean="0">
              <a:solidFill>
                <a:srgbClr val="0070C0"/>
              </a:solidFill>
              <a:latin typeface="Arial" charset="0"/>
            </a:endParaRPr>
          </a:p>
          <a:p>
            <a:pPr marL="742950" lvl="1" indent="-285750" algn="l">
              <a:buClr>
                <a:srgbClr val="FF9933"/>
              </a:buClr>
              <a:buFont typeface="Wingdings" pitchFamily="2" charset="2"/>
              <a:buChar char="§"/>
              <a:tabLst>
                <a:tab pos="1255713" algn="l"/>
              </a:tabLst>
            </a:pPr>
            <a:r>
              <a:rPr lang="de-DE" sz="1800" dirty="0" smtClean="0">
                <a:solidFill>
                  <a:srgbClr val="000000"/>
                </a:solidFill>
                <a:latin typeface="Arial" charset="0"/>
              </a:rPr>
              <a:t>Turkey</a:t>
            </a:r>
          </a:p>
          <a:p>
            <a:pPr marL="742950" lvl="1" indent="-285750" algn="l">
              <a:buClr>
                <a:srgbClr val="FF9933"/>
              </a:buClr>
              <a:buFont typeface="Wingdings" pitchFamily="2" charset="2"/>
              <a:buChar char="§"/>
              <a:tabLst>
                <a:tab pos="1255713" algn="l"/>
              </a:tabLst>
            </a:pPr>
            <a:r>
              <a:rPr lang="de-DE" sz="1800" b="1" dirty="0" smtClean="0">
                <a:solidFill>
                  <a:srgbClr val="0070C0"/>
                </a:solidFill>
                <a:latin typeface="Arial" charset="0"/>
              </a:rPr>
              <a:t>United </a:t>
            </a:r>
            <a:r>
              <a:rPr lang="de-DE" sz="1800" b="1" dirty="0" err="1" smtClean="0">
                <a:solidFill>
                  <a:srgbClr val="0070C0"/>
                </a:solidFill>
                <a:latin typeface="Arial" charset="0"/>
              </a:rPr>
              <a:t>Kingdom</a:t>
            </a:r>
            <a:endParaRPr lang="de-DE" sz="1800" b="1" dirty="0" smtClean="0">
              <a:solidFill>
                <a:srgbClr val="0070C0"/>
              </a:solidFill>
              <a:latin typeface="Arial" charset="0"/>
            </a:endParaRPr>
          </a:p>
        </p:txBody>
      </p:sp>
      <p:sp>
        <p:nvSpPr>
          <p:cNvPr id="25" name="Textfeld 9"/>
          <p:cNvSpPr txBox="1"/>
          <p:nvPr/>
        </p:nvSpPr>
        <p:spPr>
          <a:xfrm>
            <a:off x="4283968" y="2228086"/>
            <a:ext cx="2933994" cy="4801314"/>
          </a:xfrm>
          <a:prstGeom prst="rect">
            <a:avLst/>
          </a:prstGeom>
          <a:noFill/>
        </p:spPr>
        <p:txBody>
          <a:bodyPr wrap="square" numCol="1" rtlCol="0">
            <a:spAutoFit/>
          </a:bodyPr>
          <a:lstStyle/>
          <a:p>
            <a:pPr marL="742950" lvl="1" indent="-285750" algn="l">
              <a:buClr>
                <a:srgbClr val="FF9933"/>
              </a:buClr>
              <a:buFont typeface="Wingdings" pitchFamily="2" charset="2"/>
              <a:buChar char="§"/>
              <a:tabLst>
                <a:tab pos="1255713" algn="l"/>
              </a:tabLst>
            </a:pPr>
            <a:r>
              <a:rPr lang="de-DE" sz="1800" dirty="0" err="1" smtClean="0">
                <a:solidFill>
                  <a:srgbClr val="000000"/>
                </a:solidFill>
                <a:latin typeface="Arial" charset="0"/>
              </a:rPr>
              <a:t>Australia</a:t>
            </a:r>
            <a:endParaRPr lang="de-DE" sz="1800" dirty="0" smtClean="0">
              <a:solidFill>
                <a:srgbClr val="000000"/>
              </a:solidFill>
              <a:latin typeface="Arial" charset="0"/>
            </a:endParaRPr>
          </a:p>
          <a:p>
            <a:pPr marL="742950" lvl="1" indent="-285750" algn="l">
              <a:buClr>
                <a:srgbClr val="FF9933"/>
              </a:buClr>
              <a:buFont typeface="Wingdings" pitchFamily="2" charset="2"/>
              <a:buChar char="§"/>
              <a:tabLst>
                <a:tab pos="1255713" algn="l"/>
              </a:tabLst>
            </a:pPr>
            <a:r>
              <a:rPr lang="de-DE" sz="1800" dirty="0" err="1" smtClean="0">
                <a:solidFill>
                  <a:srgbClr val="000000"/>
                </a:solidFill>
                <a:latin typeface="Arial" charset="0"/>
              </a:rPr>
              <a:t>Belgium</a:t>
            </a:r>
            <a:endParaRPr lang="de-DE" sz="1800" dirty="0" smtClean="0">
              <a:solidFill>
                <a:srgbClr val="000000"/>
              </a:solidFill>
              <a:latin typeface="Arial" charset="0"/>
            </a:endParaRPr>
          </a:p>
          <a:p>
            <a:pPr marL="742950" lvl="1" indent="-285750" algn="l">
              <a:buClr>
                <a:srgbClr val="FF9933"/>
              </a:buClr>
              <a:buFont typeface="Wingdings" pitchFamily="2" charset="2"/>
              <a:buChar char="§"/>
              <a:tabLst>
                <a:tab pos="1255713" algn="l"/>
              </a:tabLst>
            </a:pPr>
            <a:r>
              <a:rPr lang="de-DE" sz="1800" dirty="0" err="1" smtClean="0">
                <a:solidFill>
                  <a:srgbClr val="000000"/>
                </a:solidFill>
                <a:latin typeface="Arial" charset="0"/>
              </a:rPr>
              <a:t>Bulgaria</a:t>
            </a:r>
            <a:endParaRPr lang="de-DE" sz="1800" dirty="0" smtClean="0">
              <a:solidFill>
                <a:srgbClr val="000000"/>
              </a:solidFill>
              <a:latin typeface="Arial" charset="0"/>
            </a:endParaRPr>
          </a:p>
          <a:p>
            <a:pPr marL="742950" lvl="1" indent="-285750" algn="l">
              <a:buClr>
                <a:srgbClr val="FF9933"/>
              </a:buClr>
              <a:buFont typeface="Wingdings" pitchFamily="2" charset="2"/>
              <a:buChar char="§"/>
              <a:tabLst>
                <a:tab pos="1255713" algn="l"/>
              </a:tabLst>
            </a:pPr>
            <a:r>
              <a:rPr lang="de-DE" sz="1800" dirty="0" smtClean="0">
                <a:solidFill>
                  <a:srgbClr val="000000"/>
                </a:solidFill>
                <a:latin typeface="Arial" charset="0"/>
              </a:rPr>
              <a:t>Canada</a:t>
            </a:r>
          </a:p>
          <a:p>
            <a:pPr marL="742950" lvl="1" indent="-285750" algn="l">
              <a:buClr>
                <a:srgbClr val="FF9933"/>
              </a:buClr>
              <a:buFont typeface="Wingdings" pitchFamily="2" charset="2"/>
              <a:buChar char="§"/>
              <a:tabLst>
                <a:tab pos="1255713" algn="l"/>
              </a:tabLst>
            </a:pPr>
            <a:r>
              <a:rPr lang="de-DE" sz="1800" b="1" dirty="0" err="1" smtClean="0">
                <a:solidFill>
                  <a:srgbClr val="0070C0"/>
                </a:solidFill>
                <a:latin typeface="Arial" charset="0"/>
              </a:rPr>
              <a:t>Finland</a:t>
            </a:r>
            <a:endParaRPr lang="de-DE" sz="1800" b="1" dirty="0" smtClean="0">
              <a:solidFill>
                <a:srgbClr val="0070C0"/>
              </a:solidFill>
              <a:latin typeface="Arial" charset="0"/>
            </a:endParaRPr>
          </a:p>
          <a:p>
            <a:pPr marL="742950" lvl="1" indent="-285750" algn="l">
              <a:buClr>
                <a:srgbClr val="FF9933"/>
              </a:buClr>
              <a:buFont typeface="Wingdings" pitchFamily="2" charset="2"/>
              <a:buChar char="§"/>
              <a:tabLst>
                <a:tab pos="1255713" algn="l"/>
              </a:tabLst>
            </a:pPr>
            <a:r>
              <a:rPr lang="de-DE" sz="1800" b="1" dirty="0" smtClean="0">
                <a:solidFill>
                  <a:srgbClr val="0070C0"/>
                </a:solidFill>
                <a:latin typeface="Arial" charset="0"/>
              </a:rPr>
              <a:t>France</a:t>
            </a:r>
          </a:p>
          <a:p>
            <a:pPr marL="742950" lvl="1" indent="-285750" algn="l">
              <a:buClr>
                <a:srgbClr val="FF9933"/>
              </a:buClr>
              <a:buFont typeface="Wingdings" pitchFamily="2" charset="2"/>
              <a:buChar char="§"/>
              <a:tabLst>
                <a:tab pos="1255713" algn="l"/>
              </a:tabLst>
            </a:pPr>
            <a:r>
              <a:rPr lang="de-DE" sz="1800" b="1" dirty="0" smtClean="0">
                <a:solidFill>
                  <a:srgbClr val="0070C0"/>
                </a:solidFill>
                <a:latin typeface="Arial" charset="0"/>
              </a:rPr>
              <a:t>Germany</a:t>
            </a:r>
          </a:p>
          <a:p>
            <a:pPr marL="742950" lvl="1" indent="-285750" algn="l">
              <a:buClr>
                <a:srgbClr val="FF9933"/>
              </a:buClr>
              <a:buFont typeface="Wingdings" pitchFamily="2" charset="2"/>
              <a:buChar char="§"/>
              <a:tabLst>
                <a:tab pos="1255713" algn="l"/>
              </a:tabLst>
            </a:pPr>
            <a:r>
              <a:rPr lang="de-DE" sz="1800" dirty="0" err="1" smtClean="0">
                <a:solidFill>
                  <a:srgbClr val="000000"/>
                </a:solidFill>
                <a:latin typeface="Arial" charset="0"/>
              </a:rPr>
              <a:t>Hungary</a:t>
            </a:r>
            <a:endParaRPr lang="de-DE" sz="1800" dirty="0" smtClean="0">
              <a:solidFill>
                <a:srgbClr val="000000"/>
              </a:solidFill>
              <a:latin typeface="Arial" charset="0"/>
            </a:endParaRPr>
          </a:p>
          <a:p>
            <a:pPr marL="742950" lvl="1" indent="-285750" algn="l">
              <a:buClr>
                <a:srgbClr val="FF9933"/>
              </a:buClr>
              <a:buFont typeface="Wingdings" pitchFamily="2" charset="2"/>
              <a:buChar char="§"/>
              <a:tabLst>
                <a:tab pos="1255713" algn="l"/>
              </a:tabLst>
            </a:pPr>
            <a:r>
              <a:rPr lang="de-DE" sz="1800" b="1" dirty="0" err="1" smtClean="0">
                <a:solidFill>
                  <a:srgbClr val="0070C0"/>
                </a:solidFill>
                <a:latin typeface="Arial" charset="0"/>
              </a:rPr>
              <a:t>India</a:t>
            </a:r>
            <a:endParaRPr lang="de-DE" sz="1800" b="1" dirty="0" smtClean="0">
              <a:solidFill>
                <a:srgbClr val="0070C0"/>
              </a:solidFill>
              <a:latin typeface="Arial" charset="0"/>
            </a:endParaRPr>
          </a:p>
          <a:p>
            <a:pPr marL="742950" lvl="1" indent="-285750" algn="l">
              <a:buClr>
                <a:srgbClr val="FF9933"/>
              </a:buClr>
              <a:buFont typeface="Wingdings" pitchFamily="2" charset="2"/>
              <a:buChar char="§"/>
              <a:tabLst>
                <a:tab pos="1255713" algn="l"/>
              </a:tabLst>
            </a:pPr>
            <a:endParaRPr lang="de-DE" sz="1800" b="1" dirty="0">
              <a:solidFill>
                <a:srgbClr val="0070C0"/>
              </a:solidFill>
              <a:latin typeface="Arial" charset="0"/>
            </a:endParaRPr>
          </a:p>
          <a:p>
            <a:pPr marL="742950" lvl="1" indent="-285750" algn="l">
              <a:buClr>
                <a:srgbClr val="FF9933"/>
              </a:buClr>
              <a:buFont typeface="Wingdings" pitchFamily="2" charset="2"/>
              <a:buChar char="§"/>
              <a:tabLst>
                <a:tab pos="1255713" algn="l"/>
              </a:tabLst>
            </a:pPr>
            <a:endParaRPr lang="de-DE" sz="1800" b="1" dirty="0" smtClean="0">
              <a:solidFill>
                <a:srgbClr val="0070C0"/>
              </a:solidFill>
              <a:latin typeface="Arial" charset="0"/>
            </a:endParaRPr>
          </a:p>
          <a:p>
            <a:pPr marL="742950" lvl="1" indent="-285750" algn="l">
              <a:buClr>
                <a:srgbClr val="FF9933"/>
              </a:buClr>
              <a:buFont typeface="Wingdings" pitchFamily="2" charset="2"/>
              <a:buChar char="§"/>
              <a:tabLst>
                <a:tab pos="1255713" algn="l"/>
              </a:tabLst>
            </a:pPr>
            <a:endParaRPr lang="de-DE" sz="1800" b="1" dirty="0">
              <a:solidFill>
                <a:srgbClr val="0070C0"/>
              </a:solidFill>
              <a:latin typeface="Arial" charset="0"/>
            </a:endParaRPr>
          </a:p>
          <a:p>
            <a:pPr marL="742950" lvl="1" indent="-285750" algn="l">
              <a:buClr>
                <a:srgbClr val="FF9933"/>
              </a:buClr>
              <a:buFont typeface="Wingdings" pitchFamily="2" charset="2"/>
              <a:buChar char="§"/>
              <a:tabLst>
                <a:tab pos="1255713" algn="l"/>
              </a:tabLst>
            </a:pPr>
            <a:endParaRPr lang="de-DE" sz="1800" b="1" dirty="0" smtClean="0">
              <a:solidFill>
                <a:srgbClr val="0070C0"/>
              </a:solidFill>
              <a:latin typeface="Arial" charset="0"/>
            </a:endParaRPr>
          </a:p>
          <a:p>
            <a:pPr marL="742950" lvl="1" indent="-285750" algn="l">
              <a:buClr>
                <a:srgbClr val="FF9933"/>
              </a:buClr>
              <a:buFont typeface="Wingdings" pitchFamily="2" charset="2"/>
              <a:buChar char="§"/>
              <a:tabLst>
                <a:tab pos="1255713" algn="l"/>
              </a:tabLst>
            </a:pPr>
            <a:endParaRPr lang="de-DE" sz="1800" b="1" dirty="0">
              <a:solidFill>
                <a:srgbClr val="0070C0"/>
              </a:solidFill>
              <a:latin typeface="Arial" charset="0"/>
            </a:endParaRPr>
          </a:p>
          <a:p>
            <a:pPr marL="742950" lvl="1" indent="-285750" algn="l">
              <a:buClr>
                <a:srgbClr val="FF9933"/>
              </a:buClr>
              <a:buFont typeface="Wingdings" pitchFamily="2" charset="2"/>
              <a:buChar char="§"/>
              <a:tabLst>
                <a:tab pos="1255713" algn="l"/>
              </a:tabLst>
            </a:pPr>
            <a:endParaRPr lang="de-DE" sz="1800" b="1" dirty="0" smtClean="0">
              <a:solidFill>
                <a:srgbClr val="0070C0"/>
              </a:solidFill>
              <a:latin typeface="Arial" charset="0"/>
            </a:endParaRPr>
          </a:p>
          <a:p>
            <a:pPr marL="742950" lvl="1" indent="-285750" algn="l">
              <a:buClr>
                <a:srgbClr val="FF9933"/>
              </a:buClr>
              <a:buFont typeface="Wingdings" pitchFamily="2" charset="2"/>
              <a:buChar char="§"/>
              <a:tabLst>
                <a:tab pos="1255713" algn="l"/>
              </a:tabLst>
            </a:pPr>
            <a:endParaRPr lang="de-DE" sz="1800" b="1" dirty="0">
              <a:solidFill>
                <a:srgbClr val="0070C0"/>
              </a:solidFill>
              <a:latin typeface="Arial" charset="0"/>
            </a:endParaRPr>
          </a:p>
          <a:p>
            <a:pPr marL="742950" lvl="1" indent="-285750" algn="l">
              <a:buClr>
                <a:srgbClr val="FF9933"/>
              </a:buClr>
              <a:buFont typeface="Wingdings" pitchFamily="2" charset="2"/>
              <a:buChar char="§"/>
              <a:tabLst>
                <a:tab pos="1255713" algn="l"/>
              </a:tabLst>
            </a:pPr>
            <a:endParaRPr lang="de-DE" sz="1800" b="1" dirty="0" smtClean="0">
              <a:solidFill>
                <a:srgbClr val="0070C0"/>
              </a:solidFill>
              <a:latin typeface="Arial" charset="0"/>
            </a:endParaRPr>
          </a:p>
        </p:txBody>
      </p:sp>
      <p:sp>
        <p:nvSpPr>
          <p:cNvPr id="26" name="Textfeld 2"/>
          <p:cNvSpPr txBox="1"/>
          <p:nvPr/>
        </p:nvSpPr>
        <p:spPr>
          <a:xfrm>
            <a:off x="107504" y="1219974"/>
            <a:ext cx="1377300" cy="369332"/>
          </a:xfrm>
          <a:prstGeom prst="rect">
            <a:avLst/>
          </a:prstGeom>
          <a:noFill/>
        </p:spPr>
        <p:txBody>
          <a:bodyPr wrap="none" rtlCol="0">
            <a:spAutoFit/>
          </a:bodyPr>
          <a:lstStyle/>
          <a:p>
            <a:pPr algn="l"/>
            <a:r>
              <a:rPr lang="de-DE" sz="1800" b="1" dirty="0" smtClean="0">
                <a:solidFill>
                  <a:srgbClr val="12599D"/>
                </a:solidFill>
                <a:latin typeface="Arial" charset="0"/>
              </a:rPr>
              <a:t>44.0 MEUR</a:t>
            </a:r>
            <a:endParaRPr lang="de-DE" sz="1800" b="1" dirty="0">
              <a:solidFill>
                <a:srgbClr val="12599D"/>
              </a:solidFill>
              <a:latin typeface="Arial" charset="0"/>
            </a:endParaRPr>
          </a:p>
        </p:txBody>
      </p:sp>
    </p:spTree>
    <p:extLst>
      <p:ext uri="{BB962C8B-B14F-4D97-AF65-F5344CB8AC3E}">
        <p14:creationId xmlns:p14="http://schemas.microsoft.com/office/powerpoint/2010/main" val="32656172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a:t>Day </a:t>
            </a:r>
            <a:r>
              <a:rPr lang="de-DE" b="1" dirty="0" err="1"/>
              <a:t>one</a:t>
            </a:r>
            <a:r>
              <a:rPr lang="de-DE" b="1" dirty="0"/>
              <a:t> </a:t>
            </a:r>
            <a:r>
              <a:rPr lang="de-DE" dirty="0" err="1"/>
              <a:t>configuration</a:t>
            </a:r>
            <a:r>
              <a:rPr lang="de-DE" dirty="0"/>
              <a:t> – </a:t>
            </a:r>
            <a:r>
              <a:rPr lang="de-DE" dirty="0" err="1"/>
              <a:t>funding</a:t>
            </a:r>
            <a:r>
              <a:rPr lang="de-DE" dirty="0"/>
              <a:t> </a:t>
            </a:r>
            <a:r>
              <a:rPr lang="de-DE" dirty="0" err="1"/>
              <a:t>status</a:t>
            </a:r>
            <a:endParaRPr lang="en-GB" dirty="0"/>
          </a:p>
        </p:txBody>
      </p:sp>
      <p:sp>
        <p:nvSpPr>
          <p:cNvPr id="15" name="Slide Number Placeholder 14"/>
          <p:cNvSpPr>
            <a:spLocks noGrp="1"/>
          </p:cNvSpPr>
          <p:nvPr>
            <p:ph type="sldNum" sz="quarter" idx="4294967295"/>
          </p:nvPr>
        </p:nvSpPr>
        <p:spPr/>
        <p:txBody>
          <a:bodyPr/>
          <a:lstStyle/>
          <a:p>
            <a:pPr>
              <a:defRPr/>
            </a:pPr>
            <a:fld id="{9885DF70-DC9E-4526-A969-3DB9397F8ECC}" type="slidenum">
              <a:rPr lang="de-DE" smtClean="0"/>
              <a:pPr>
                <a:defRPr/>
              </a:pPr>
              <a:t>33</a:t>
            </a:fld>
            <a:endParaRPr lang="de-DE" dirty="0"/>
          </a:p>
        </p:txBody>
      </p:sp>
      <p:graphicFrame>
        <p:nvGraphicFramePr>
          <p:cNvPr id="22" name="Inhaltsplatzhalter 4"/>
          <p:cNvGraphicFramePr>
            <a:graphicFrameLocks/>
          </p:cNvGraphicFramePr>
          <p:nvPr>
            <p:extLst/>
          </p:nvPr>
        </p:nvGraphicFramePr>
        <p:xfrm>
          <a:off x="179704" y="715918"/>
          <a:ext cx="4932734" cy="5832648"/>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feld 7"/>
          <p:cNvSpPr txBox="1"/>
          <p:nvPr/>
        </p:nvSpPr>
        <p:spPr>
          <a:xfrm>
            <a:off x="4104456" y="1219974"/>
            <a:ext cx="5508104" cy="646331"/>
          </a:xfrm>
          <a:prstGeom prst="rect">
            <a:avLst/>
          </a:prstGeom>
          <a:noFill/>
        </p:spPr>
        <p:txBody>
          <a:bodyPr wrap="square" rtlCol="0">
            <a:spAutoFit/>
          </a:bodyPr>
          <a:lstStyle/>
          <a:p>
            <a:pPr marL="285750" indent="-285750" algn="l">
              <a:buFont typeface="Arial" pitchFamily="34" charset="0"/>
              <a:buChar char="•"/>
            </a:pPr>
            <a:r>
              <a:rPr lang="de-DE" sz="1800" dirty="0" err="1" smtClean="0">
                <a:solidFill>
                  <a:srgbClr val="0070C0"/>
                </a:solidFill>
                <a:latin typeface="Arial" charset="0"/>
              </a:rPr>
              <a:t>funding</a:t>
            </a:r>
            <a:r>
              <a:rPr lang="de-DE" sz="1800" dirty="0" smtClean="0">
                <a:solidFill>
                  <a:srgbClr val="0070C0"/>
                </a:solidFill>
                <a:latin typeface="Arial" charset="0"/>
              </a:rPr>
              <a:t> (</a:t>
            </a:r>
            <a:r>
              <a:rPr lang="de-DE" sz="1800" dirty="0" err="1" smtClean="0">
                <a:solidFill>
                  <a:srgbClr val="0070C0"/>
                </a:solidFill>
                <a:latin typeface="Arial" charset="0"/>
              </a:rPr>
              <a:t>secured</a:t>
            </a:r>
            <a:r>
              <a:rPr lang="de-DE" sz="1800" dirty="0" smtClean="0">
                <a:solidFill>
                  <a:srgbClr val="0070C0"/>
                </a:solidFill>
                <a:latin typeface="Arial" charset="0"/>
              </a:rPr>
              <a:t> </a:t>
            </a:r>
            <a:r>
              <a:rPr lang="de-DE" sz="1800" dirty="0" err="1" smtClean="0">
                <a:solidFill>
                  <a:srgbClr val="0070C0"/>
                </a:solidFill>
                <a:latin typeface="Arial" charset="0"/>
              </a:rPr>
              <a:t>and</a:t>
            </a:r>
            <a:r>
              <a:rPr lang="de-DE" sz="1800" dirty="0" smtClean="0">
                <a:solidFill>
                  <a:srgbClr val="0070C0"/>
                </a:solidFill>
                <a:latin typeface="Arial" charset="0"/>
              </a:rPr>
              <a:t> </a:t>
            </a:r>
            <a:r>
              <a:rPr lang="de-DE" sz="1800" dirty="0" err="1" smtClean="0">
                <a:solidFill>
                  <a:srgbClr val="0070C0"/>
                </a:solidFill>
                <a:latin typeface="Arial" charset="0"/>
              </a:rPr>
              <a:t>expected</a:t>
            </a:r>
            <a:r>
              <a:rPr lang="de-DE" sz="1800" dirty="0" smtClean="0">
                <a:solidFill>
                  <a:srgbClr val="0070C0"/>
                </a:solidFill>
                <a:latin typeface="Arial" charset="0"/>
              </a:rPr>
              <a:t>) </a:t>
            </a:r>
            <a:r>
              <a:rPr lang="de-DE" sz="1800" dirty="0" err="1" smtClean="0">
                <a:solidFill>
                  <a:srgbClr val="0070C0"/>
                </a:solidFill>
                <a:latin typeface="Arial" charset="0"/>
              </a:rPr>
              <a:t>from</a:t>
            </a:r>
            <a:r>
              <a:rPr lang="de-DE" sz="1800" dirty="0" smtClean="0">
                <a:solidFill>
                  <a:srgbClr val="0070C0"/>
                </a:solidFill>
                <a:latin typeface="Arial" charset="0"/>
              </a:rPr>
              <a:t>:</a:t>
            </a:r>
          </a:p>
          <a:p>
            <a:pPr marL="265113" indent="-265113" algn="l"/>
            <a:r>
              <a:rPr lang="de-DE" sz="1800" dirty="0" smtClean="0">
                <a:solidFill>
                  <a:srgbClr val="0070C0"/>
                </a:solidFill>
                <a:latin typeface="Arial" charset="0"/>
              </a:rPr>
              <a:t>	(</a:t>
            </a:r>
            <a:r>
              <a:rPr lang="de-DE" sz="1800" b="1" dirty="0" smtClean="0">
                <a:solidFill>
                  <a:srgbClr val="0070C0"/>
                </a:solidFill>
                <a:latin typeface="Arial" charset="0"/>
              </a:rPr>
              <a:t>FAIR </a:t>
            </a:r>
            <a:r>
              <a:rPr lang="de-DE" sz="1800" b="1" dirty="0" err="1" smtClean="0">
                <a:solidFill>
                  <a:srgbClr val="0070C0"/>
                </a:solidFill>
                <a:latin typeface="Arial" charset="0"/>
              </a:rPr>
              <a:t>members</a:t>
            </a:r>
            <a:r>
              <a:rPr lang="de-DE" sz="1800" b="1" dirty="0" smtClean="0">
                <a:solidFill>
                  <a:srgbClr val="0070C0"/>
                </a:solidFill>
                <a:latin typeface="Arial" charset="0"/>
              </a:rPr>
              <a:t>/</a:t>
            </a:r>
            <a:r>
              <a:rPr lang="de-DE" sz="1800" b="1" dirty="0" err="1" smtClean="0">
                <a:solidFill>
                  <a:srgbClr val="0070C0"/>
                </a:solidFill>
                <a:latin typeface="Arial" charset="0"/>
              </a:rPr>
              <a:t>associates</a:t>
            </a:r>
            <a:r>
              <a:rPr lang="de-DE" sz="1800" dirty="0" smtClean="0">
                <a:solidFill>
                  <a:srgbClr val="0070C0"/>
                </a:solidFill>
                <a:latin typeface="Arial" charset="0"/>
              </a:rPr>
              <a:t> in </a:t>
            </a:r>
            <a:r>
              <a:rPr lang="de-DE" sz="1800" dirty="0" err="1" smtClean="0">
                <a:solidFill>
                  <a:srgbClr val="0070C0"/>
                </a:solidFill>
                <a:latin typeface="Arial" charset="0"/>
              </a:rPr>
              <a:t>bold</a:t>
            </a:r>
            <a:r>
              <a:rPr lang="de-DE" sz="1800" dirty="0">
                <a:solidFill>
                  <a:srgbClr val="0070C0"/>
                </a:solidFill>
                <a:latin typeface="Arial" charset="0"/>
              </a:rPr>
              <a:t> </a:t>
            </a:r>
            <a:r>
              <a:rPr lang="de-DE" sz="1800" dirty="0" err="1" smtClean="0">
                <a:solidFill>
                  <a:srgbClr val="0070C0"/>
                </a:solidFill>
                <a:latin typeface="Arial" charset="0"/>
              </a:rPr>
              <a:t>face</a:t>
            </a:r>
            <a:r>
              <a:rPr lang="de-DE" sz="1800" dirty="0" smtClean="0">
                <a:solidFill>
                  <a:srgbClr val="0070C0"/>
                </a:solidFill>
                <a:latin typeface="Arial" charset="0"/>
              </a:rPr>
              <a:t>)</a:t>
            </a:r>
          </a:p>
        </p:txBody>
      </p:sp>
      <p:sp>
        <p:nvSpPr>
          <p:cNvPr id="24" name="Textfeld 8"/>
          <p:cNvSpPr txBox="1"/>
          <p:nvPr/>
        </p:nvSpPr>
        <p:spPr>
          <a:xfrm>
            <a:off x="6012160" y="2228086"/>
            <a:ext cx="2880320" cy="2585323"/>
          </a:xfrm>
          <a:prstGeom prst="rect">
            <a:avLst/>
          </a:prstGeom>
          <a:noFill/>
        </p:spPr>
        <p:txBody>
          <a:bodyPr wrap="square" numCol="1" rtlCol="0">
            <a:spAutoFit/>
          </a:bodyPr>
          <a:lstStyle/>
          <a:p>
            <a:pPr marL="742950" lvl="1" indent="-285750" algn="l">
              <a:buClr>
                <a:srgbClr val="FF9933"/>
              </a:buClr>
              <a:buFont typeface="Wingdings" pitchFamily="2" charset="2"/>
              <a:buChar char="§"/>
              <a:tabLst>
                <a:tab pos="1255713" algn="l"/>
              </a:tabLst>
            </a:pPr>
            <a:r>
              <a:rPr lang="de-DE" sz="1800" dirty="0" smtClean="0">
                <a:solidFill>
                  <a:srgbClr val="000000"/>
                </a:solidFill>
                <a:latin typeface="Arial" charset="0"/>
              </a:rPr>
              <a:t>Israel</a:t>
            </a:r>
          </a:p>
          <a:p>
            <a:pPr marL="742950" lvl="1" indent="-285750" algn="l">
              <a:buClr>
                <a:srgbClr val="FF9933"/>
              </a:buClr>
              <a:buFont typeface="Wingdings" pitchFamily="2" charset="2"/>
              <a:buChar char="§"/>
              <a:tabLst>
                <a:tab pos="1255713" algn="l"/>
              </a:tabLst>
            </a:pPr>
            <a:r>
              <a:rPr lang="de-DE" sz="1800" dirty="0" err="1" smtClean="0">
                <a:solidFill>
                  <a:srgbClr val="000000"/>
                </a:solidFill>
                <a:latin typeface="Arial" charset="0"/>
              </a:rPr>
              <a:t>Netherlands</a:t>
            </a:r>
            <a:endParaRPr lang="de-DE" sz="1800" dirty="0" smtClean="0">
              <a:solidFill>
                <a:srgbClr val="000000"/>
              </a:solidFill>
              <a:latin typeface="Arial" charset="0"/>
            </a:endParaRPr>
          </a:p>
          <a:p>
            <a:pPr marL="742950" lvl="1" indent="-285750" algn="l">
              <a:buClr>
                <a:srgbClr val="FF9933"/>
              </a:buClr>
              <a:buFont typeface="Wingdings" pitchFamily="2" charset="2"/>
              <a:buChar char="§"/>
              <a:tabLst>
                <a:tab pos="1255713" algn="l"/>
              </a:tabLst>
            </a:pPr>
            <a:r>
              <a:rPr lang="de-DE" sz="1800" b="1" dirty="0" err="1" smtClean="0">
                <a:solidFill>
                  <a:srgbClr val="0070C0"/>
                </a:solidFill>
                <a:latin typeface="Arial" charset="0"/>
              </a:rPr>
              <a:t>Poland</a:t>
            </a:r>
            <a:endParaRPr lang="de-DE" sz="1800" b="1" dirty="0" smtClean="0">
              <a:solidFill>
                <a:srgbClr val="0070C0"/>
              </a:solidFill>
              <a:latin typeface="Arial" charset="0"/>
            </a:endParaRPr>
          </a:p>
          <a:p>
            <a:pPr marL="742950" lvl="1" indent="-285750" algn="l">
              <a:buClr>
                <a:srgbClr val="FF9933"/>
              </a:buClr>
              <a:buFont typeface="Wingdings" pitchFamily="2" charset="2"/>
              <a:buChar char="§"/>
              <a:tabLst>
                <a:tab pos="1255713" algn="l"/>
              </a:tabLst>
            </a:pPr>
            <a:r>
              <a:rPr lang="de-DE" sz="1800" b="1" dirty="0" smtClean="0">
                <a:solidFill>
                  <a:srgbClr val="0070C0"/>
                </a:solidFill>
                <a:latin typeface="Arial" charset="0"/>
              </a:rPr>
              <a:t>Romania</a:t>
            </a:r>
          </a:p>
          <a:p>
            <a:pPr marL="742950" lvl="1" indent="-285750" algn="l">
              <a:buClr>
                <a:srgbClr val="FF9933"/>
              </a:buClr>
              <a:buFont typeface="Wingdings" pitchFamily="2" charset="2"/>
              <a:buChar char="§"/>
              <a:tabLst>
                <a:tab pos="1255713" algn="l"/>
              </a:tabLst>
            </a:pPr>
            <a:r>
              <a:rPr lang="de-DE" sz="1800" b="1" dirty="0" err="1" smtClean="0">
                <a:solidFill>
                  <a:srgbClr val="0070C0"/>
                </a:solidFill>
                <a:latin typeface="Arial" charset="0"/>
              </a:rPr>
              <a:t>Russia</a:t>
            </a:r>
            <a:endParaRPr lang="de-DE" sz="1800" b="1" dirty="0" smtClean="0">
              <a:solidFill>
                <a:srgbClr val="0070C0"/>
              </a:solidFill>
              <a:latin typeface="Arial" charset="0"/>
            </a:endParaRPr>
          </a:p>
          <a:p>
            <a:pPr marL="742950" lvl="1" indent="-285750" algn="l">
              <a:buClr>
                <a:srgbClr val="FF9933"/>
              </a:buClr>
              <a:buFont typeface="Wingdings" pitchFamily="2" charset="2"/>
              <a:buChar char="§"/>
              <a:tabLst>
                <a:tab pos="1255713" algn="l"/>
              </a:tabLst>
            </a:pPr>
            <a:r>
              <a:rPr lang="de-DE" sz="1800" dirty="0" smtClean="0">
                <a:solidFill>
                  <a:srgbClr val="000000"/>
                </a:solidFill>
                <a:latin typeface="Arial" charset="0"/>
              </a:rPr>
              <a:t>Spain</a:t>
            </a:r>
          </a:p>
          <a:p>
            <a:pPr marL="742950" lvl="1" indent="-285750" algn="l">
              <a:buClr>
                <a:srgbClr val="FF9933"/>
              </a:buClr>
              <a:buFont typeface="Wingdings" pitchFamily="2" charset="2"/>
              <a:buChar char="§"/>
              <a:tabLst>
                <a:tab pos="1255713" algn="l"/>
              </a:tabLst>
            </a:pPr>
            <a:r>
              <a:rPr lang="de-DE" sz="1800" b="1" dirty="0" err="1" smtClean="0">
                <a:solidFill>
                  <a:srgbClr val="0070C0"/>
                </a:solidFill>
                <a:latin typeface="Arial" charset="0"/>
              </a:rPr>
              <a:t>Sweden</a:t>
            </a:r>
            <a:endParaRPr lang="de-DE" sz="1800" b="1" dirty="0" smtClean="0">
              <a:solidFill>
                <a:srgbClr val="0070C0"/>
              </a:solidFill>
              <a:latin typeface="Arial" charset="0"/>
            </a:endParaRPr>
          </a:p>
          <a:p>
            <a:pPr lvl="1" algn="l">
              <a:buClr>
                <a:srgbClr val="FF9933"/>
              </a:buClr>
              <a:tabLst>
                <a:tab pos="1255713" algn="l"/>
              </a:tabLst>
            </a:pPr>
            <a:endParaRPr lang="de-DE" sz="1800" dirty="0" smtClean="0">
              <a:solidFill>
                <a:srgbClr val="000000"/>
              </a:solidFill>
              <a:latin typeface="Arial" charset="0"/>
            </a:endParaRPr>
          </a:p>
          <a:p>
            <a:pPr marL="742950" lvl="1" indent="-285750" algn="l">
              <a:buClr>
                <a:srgbClr val="FF9933"/>
              </a:buClr>
              <a:buFont typeface="Wingdings" pitchFamily="2" charset="2"/>
              <a:buChar char="§"/>
              <a:tabLst>
                <a:tab pos="1255713" algn="l"/>
              </a:tabLst>
            </a:pPr>
            <a:r>
              <a:rPr lang="de-DE" sz="1800" b="1" dirty="0" smtClean="0">
                <a:solidFill>
                  <a:srgbClr val="0070C0"/>
                </a:solidFill>
                <a:latin typeface="Arial" charset="0"/>
              </a:rPr>
              <a:t>United </a:t>
            </a:r>
            <a:r>
              <a:rPr lang="de-DE" sz="1800" b="1" dirty="0" err="1" smtClean="0">
                <a:solidFill>
                  <a:srgbClr val="0070C0"/>
                </a:solidFill>
                <a:latin typeface="Arial" charset="0"/>
              </a:rPr>
              <a:t>Kingdom</a:t>
            </a:r>
            <a:endParaRPr lang="de-DE" sz="1800" b="1" dirty="0" smtClean="0">
              <a:solidFill>
                <a:srgbClr val="0070C0"/>
              </a:solidFill>
              <a:latin typeface="Arial" charset="0"/>
            </a:endParaRPr>
          </a:p>
        </p:txBody>
      </p:sp>
      <p:sp>
        <p:nvSpPr>
          <p:cNvPr id="25" name="Textfeld 9"/>
          <p:cNvSpPr txBox="1"/>
          <p:nvPr/>
        </p:nvSpPr>
        <p:spPr>
          <a:xfrm>
            <a:off x="4283968" y="2228086"/>
            <a:ext cx="2933994" cy="4801314"/>
          </a:xfrm>
          <a:prstGeom prst="rect">
            <a:avLst/>
          </a:prstGeom>
          <a:noFill/>
        </p:spPr>
        <p:txBody>
          <a:bodyPr wrap="square" numCol="1" rtlCol="0">
            <a:spAutoFit/>
          </a:bodyPr>
          <a:lstStyle/>
          <a:p>
            <a:pPr marL="742950" lvl="1" indent="-285750" algn="l">
              <a:buClr>
                <a:srgbClr val="FF9933"/>
              </a:buClr>
              <a:buFont typeface="Wingdings" pitchFamily="2" charset="2"/>
              <a:buChar char="§"/>
              <a:tabLst>
                <a:tab pos="1255713" algn="l"/>
              </a:tabLst>
            </a:pPr>
            <a:endParaRPr lang="de-DE" sz="1800" dirty="0" smtClean="0">
              <a:solidFill>
                <a:srgbClr val="000000"/>
              </a:solidFill>
              <a:latin typeface="Arial" charset="0"/>
            </a:endParaRPr>
          </a:p>
          <a:p>
            <a:pPr marL="742950" lvl="1" indent="-285750" algn="l">
              <a:buClr>
                <a:srgbClr val="FF9933"/>
              </a:buClr>
              <a:buFont typeface="Wingdings" pitchFamily="2" charset="2"/>
              <a:buChar char="§"/>
              <a:tabLst>
                <a:tab pos="1255713" algn="l"/>
              </a:tabLst>
            </a:pPr>
            <a:endParaRPr lang="de-DE" sz="1800" dirty="0" smtClean="0">
              <a:solidFill>
                <a:srgbClr val="000000"/>
              </a:solidFill>
              <a:latin typeface="Arial" charset="0"/>
            </a:endParaRPr>
          </a:p>
          <a:p>
            <a:pPr marL="742950" lvl="1" indent="-285750" algn="l">
              <a:buClr>
                <a:srgbClr val="FF9933"/>
              </a:buClr>
              <a:buFont typeface="Wingdings" pitchFamily="2" charset="2"/>
              <a:buChar char="§"/>
              <a:tabLst>
                <a:tab pos="1255713" algn="l"/>
              </a:tabLst>
            </a:pPr>
            <a:r>
              <a:rPr lang="de-DE" sz="1800" dirty="0" err="1" smtClean="0">
                <a:solidFill>
                  <a:srgbClr val="000000"/>
                </a:solidFill>
                <a:latin typeface="Arial" charset="0"/>
              </a:rPr>
              <a:t>Bulgaria</a:t>
            </a:r>
            <a:endParaRPr lang="de-DE" sz="1800" dirty="0" smtClean="0">
              <a:solidFill>
                <a:srgbClr val="000000"/>
              </a:solidFill>
              <a:latin typeface="Arial" charset="0"/>
            </a:endParaRPr>
          </a:p>
          <a:p>
            <a:pPr marL="742950" lvl="1" indent="-285750" algn="l">
              <a:buClr>
                <a:srgbClr val="FF9933"/>
              </a:buClr>
              <a:buFont typeface="Wingdings" pitchFamily="2" charset="2"/>
              <a:buChar char="§"/>
              <a:tabLst>
                <a:tab pos="1255713" algn="l"/>
              </a:tabLst>
            </a:pPr>
            <a:r>
              <a:rPr lang="de-DE" sz="1800" dirty="0" smtClean="0">
                <a:solidFill>
                  <a:srgbClr val="000000"/>
                </a:solidFill>
                <a:latin typeface="Arial" charset="0"/>
              </a:rPr>
              <a:t>Canada</a:t>
            </a:r>
          </a:p>
          <a:p>
            <a:pPr marL="742950" lvl="1" indent="-285750" algn="l">
              <a:buClr>
                <a:srgbClr val="FF9933"/>
              </a:buClr>
              <a:buFont typeface="Wingdings" pitchFamily="2" charset="2"/>
              <a:buChar char="§"/>
              <a:tabLst>
                <a:tab pos="1255713" algn="l"/>
              </a:tabLst>
            </a:pPr>
            <a:r>
              <a:rPr lang="de-DE" sz="1800" b="1" dirty="0" err="1" smtClean="0">
                <a:solidFill>
                  <a:srgbClr val="0070C0"/>
                </a:solidFill>
                <a:latin typeface="Arial" charset="0"/>
              </a:rPr>
              <a:t>Finland</a:t>
            </a:r>
            <a:endParaRPr lang="de-DE" sz="1800" b="1" dirty="0" smtClean="0">
              <a:solidFill>
                <a:srgbClr val="0070C0"/>
              </a:solidFill>
              <a:latin typeface="Arial" charset="0"/>
            </a:endParaRPr>
          </a:p>
          <a:p>
            <a:pPr marL="742950" lvl="1" indent="-285750" algn="l">
              <a:buClr>
                <a:srgbClr val="FF9933"/>
              </a:buClr>
              <a:buFont typeface="Wingdings" pitchFamily="2" charset="2"/>
              <a:buChar char="§"/>
              <a:tabLst>
                <a:tab pos="1255713" algn="l"/>
              </a:tabLst>
            </a:pPr>
            <a:r>
              <a:rPr lang="de-DE" sz="1800" b="1" dirty="0" smtClean="0">
                <a:solidFill>
                  <a:srgbClr val="0070C0"/>
                </a:solidFill>
                <a:latin typeface="Arial" charset="0"/>
              </a:rPr>
              <a:t>France</a:t>
            </a:r>
          </a:p>
          <a:p>
            <a:pPr marL="742950" lvl="1" indent="-285750" algn="l">
              <a:buClr>
                <a:srgbClr val="FF9933"/>
              </a:buClr>
              <a:buFont typeface="Wingdings" pitchFamily="2" charset="2"/>
              <a:buChar char="§"/>
              <a:tabLst>
                <a:tab pos="1255713" algn="l"/>
              </a:tabLst>
            </a:pPr>
            <a:r>
              <a:rPr lang="de-DE" sz="1800" b="1" dirty="0" smtClean="0">
                <a:solidFill>
                  <a:srgbClr val="0070C0"/>
                </a:solidFill>
                <a:latin typeface="Arial" charset="0"/>
              </a:rPr>
              <a:t>Germany</a:t>
            </a:r>
          </a:p>
          <a:p>
            <a:pPr marL="742950" lvl="1" indent="-285750" algn="l">
              <a:buClr>
                <a:srgbClr val="FF9933"/>
              </a:buClr>
              <a:buFont typeface="Wingdings" pitchFamily="2" charset="2"/>
              <a:buChar char="§"/>
              <a:tabLst>
                <a:tab pos="1255713" algn="l"/>
              </a:tabLst>
            </a:pPr>
            <a:r>
              <a:rPr lang="de-DE" sz="1800" dirty="0" err="1" smtClean="0">
                <a:solidFill>
                  <a:srgbClr val="000000"/>
                </a:solidFill>
                <a:latin typeface="Arial" charset="0"/>
              </a:rPr>
              <a:t>Hungary</a:t>
            </a:r>
            <a:endParaRPr lang="de-DE" sz="1800" dirty="0" smtClean="0">
              <a:solidFill>
                <a:srgbClr val="000000"/>
              </a:solidFill>
              <a:latin typeface="Arial" charset="0"/>
            </a:endParaRPr>
          </a:p>
          <a:p>
            <a:pPr marL="742950" lvl="1" indent="-285750" algn="l">
              <a:buClr>
                <a:srgbClr val="FF9933"/>
              </a:buClr>
              <a:buFont typeface="Wingdings" pitchFamily="2" charset="2"/>
              <a:buChar char="§"/>
              <a:tabLst>
                <a:tab pos="1255713" algn="l"/>
              </a:tabLst>
            </a:pPr>
            <a:r>
              <a:rPr lang="de-DE" sz="1800" b="1" dirty="0" err="1" smtClean="0">
                <a:solidFill>
                  <a:srgbClr val="0070C0"/>
                </a:solidFill>
                <a:latin typeface="Arial" charset="0"/>
              </a:rPr>
              <a:t>India</a:t>
            </a:r>
            <a:endParaRPr lang="de-DE" sz="1800" b="1" dirty="0" smtClean="0">
              <a:solidFill>
                <a:srgbClr val="0070C0"/>
              </a:solidFill>
              <a:latin typeface="Arial" charset="0"/>
            </a:endParaRPr>
          </a:p>
          <a:p>
            <a:pPr marL="742950" lvl="1" indent="-285750" algn="l">
              <a:buClr>
                <a:srgbClr val="FF9933"/>
              </a:buClr>
              <a:buFont typeface="Wingdings" pitchFamily="2" charset="2"/>
              <a:buChar char="§"/>
              <a:tabLst>
                <a:tab pos="1255713" algn="l"/>
              </a:tabLst>
            </a:pPr>
            <a:endParaRPr lang="de-DE" sz="1800" b="1" dirty="0">
              <a:solidFill>
                <a:srgbClr val="0070C0"/>
              </a:solidFill>
              <a:latin typeface="Arial" charset="0"/>
            </a:endParaRPr>
          </a:p>
          <a:p>
            <a:pPr marL="742950" lvl="1" indent="-285750" algn="l">
              <a:buClr>
                <a:srgbClr val="FF9933"/>
              </a:buClr>
              <a:buFont typeface="Wingdings" pitchFamily="2" charset="2"/>
              <a:buChar char="§"/>
              <a:tabLst>
                <a:tab pos="1255713" algn="l"/>
              </a:tabLst>
            </a:pPr>
            <a:endParaRPr lang="de-DE" sz="1800" b="1" dirty="0" smtClean="0">
              <a:solidFill>
                <a:srgbClr val="0070C0"/>
              </a:solidFill>
              <a:latin typeface="Arial" charset="0"/>
            </a:endParaRPr>
          </a:p>
          <a:p>
            <a:pPr marL="742950" lvl="1" indent="-285750" algn="l">
              <a:buClr>
                <a:srgbClr val="FF9933"/>
              </a:buClr>
              <a:buFont typeface="Wingdings" pitchFamily="2" charset="2"/>
              <a:buChar char="§"/>
              <a:tabLst>
                <a:tab pos="1255713" algn="l"/>
              </a:tabLst>
            </a:pPr>
            <a:endParaRPr lang="de-DE" sz="1800" b="1" dirty="0">
              <a:solidFill>
                <a:srgbClr val="0070C0"/>
              </a:solidFill>
              <a:latin typeface="Arial" charset="0"/>
            </a:endParaRPr>
          </a:p>
          <a:p>
            <a:pPr marL="742950" lvl="1" indent="-285750" algn="l">
              <a:buClr>
                <a:srgbClr val="FF9933"/>
              </a:buClr>
              <a:buFont typeface="Wingdings" pitchFamily="2" charset="2"/>
              <a:buChar char="§"/>
              <a:tabLst>
                <a:tab pos="1255713" algn="l"/>
              </a:tabLst>
            </a:pPr>
            <a:endParaRPr lang="de-DE" sz="1800" b="1" dirty="0" smtClean="0">
              <a:solidFill>
                <a:srgbClr val="0070C0"/>
              </a:solidFill>
              <a:latin typeface="Arial" charset="0"/>
            </a:endParaRPr>
          </a:p>
          <a:p>
            <a:pPr marL="742950" lvl="1" indent="-285750" algn="l">
              <a:buClr>
                <a:srgbClr val="FF9933"/>
              </a:buClr>
              <a:buFont typeface="Wingdings" pitchFamily="2" charset="2"/>
              <a:buChar char="§"/>
              <a:tabLst>
                <a:tab pos="1255713" algn="l"/>
              </a:tabLst>
            </a:pPr>
            <a:endParaRPr lang="de-DE" sz="1800" b="1" dirty="0">
              <a:solidFill>
                <a:srgbClr val="0070C0"/>
              </a:solidFill>
              <a:latin typeface="Arial" charset="0"/>
            </a:endParaRPr>
          </a:p>
          <a:p>
            <a:pPr marL="742950" lvl="1" indent="-285750" algn="l">
              <a:buClr>
                <a:srgbClr val="FF9933"/>
              </a:buClr>
              <a:buFont typeface="Wingdings" pitchFamily="2" charset="2"/>
              <a:buChar char="§"/>
              <a:tabLst>
                <a:tab pos="1255713" algn="l"/>
              </a:tabLst>
            </a:pPr>
            <a:endParaRPr lang="de-DE" sz="1800" b="1" dirty="0" smtClean="0">
              <a:solidFill>
                <a:srgbClr val="0070C0"/>
              </a:solidFill>
              <a:latin typeface="Arial" charset="0"/>
            </a:endParaRPr>
          </a:p>
          <a:p>
            <a:pPr marL="742950" lvl="1" indent="-285750" algn="l">
              <a:buClr>
                <a:srgbClr val="FF9933"/>
              </a:buClr>
              <a:buFont typeface="Wingdings" pitchFamily="2" charset="2"/>
              <a:buChar char="§"/>
              <a:tabLst>
                <a:tab pos="1255713" algn="l"/>
              </a:tabLst>
            </a:pPr>
            <a:endParaRPr lang="de-DE" sz="1800" b="1" dirty="0">
              <a:solidFill>
                <a:srgbClr val="0070C0"/>
              </a:solidFill>
              <a:latin typeface="Arial" charset="0"/>
            </a:endParaRPr>
          </a:p>
          <a:p>
            <a:pPr marL="742950" lvl="1" indent="-285750" algn="l">
              <a:buClr>
                <a:srgbClr val="FF9933"/>
              </a:buClr>
              <a:buFont typeface="Wingdings" pitchFamily="2" charset="2"/>
              <a:buChar char="§"/>
              <a:tabLst>
                <a:tab pos="1255713" algn="l"/>
              </a:tabLst>
            </a:pPr>
            <a:endParaRPr lang="de-DE" sz="1800" b="1" dirty="0" smtClean="0">
              <a:solidFill>
                <a:srgbClr val="0070C0"/>
              </a:solidFill>
              <a:latin typeface="Arial" charset="0"/>
            </a:endParaRPr>
          </a:p>
        </p:txBody>
      </p:sp>
      <p:sp>
        <p:nvSpPr>
          <p:cNvPr id="26" name="Textfeld 10"/>
          <p:cNvSpPr txBox="1"/>
          <p:nvPr/>
        </p:nvSpPr>
        <p:spPr>
          <a:xfrm>
            <a:off x="107504" y="1219974"/>
            <a:ext cx="1377300" cy="369332"/>
          </a:xfrm>
          <a:prstGeom prst="rect">
            <a:avLst/>
          </a:prstGeom>
          <a:noFill/>
        </p:spPr>
        <p:txBody>
          <a:bodyPr wrap="none" rtlCol="0">
            <a:spAutoFit/>
          </a:bodyPr>
          <a:lstStyle/>
          <a:p>
            <a:pPr algn="l"/>
            <a:r>
              <a:rPr lang="de-DE" sz="1800" b="1" dirty="0" smtClean="0">
                <a:solidFill>
                  <a:srgbClr val="12599D"/>
                </a:solidFill>
                <a:latin typeface="Arial" charset="0"/>
              </a:rPr>
              <a:t>32.5 MEUR</a:t>
            </a:r>
            <a:endParaRPr lang="de-DE" sz="1800" b="1" dirty="0">
              <a:solidFill>
                <a:srgbClr val="12599D"/>
              </a:solidFill>
              <a:latin typeface="Arial" charset="0"/>
            </a:endParaRPr>
          </a:p>
        </p:txBody>
      </p:sp>
      <p:sp>
        <p:nvSpPr>
          <p:cNvPr id="27" name="TextBox 1"/>
          <p:cNvSpPr txBox="1"/>
          <p:nvPr/>
        </p:nvSpPr>
        <p:spPr>
          <a:xfrm>
            <a:off x="107504" y="6169013"/>
            <a:ext cx="2659767" cy="369332"/>
          </a:xfrm>
          <a:prstGeom prst="rect">
            <a:avLst/>
          </a:prstGeom>
          <a:noFill/>
        </p:spPr>
        <p:txBody>
          <a:bodyPr wrap="none" rtlCol="0">
            <a:spAutoFit/>
          </a:bodyPr>
          <a:lstStyle/>
          <a:p>
            <a:pPr algn="l"/>
            <a:r>
              <a:rPr lang="en-US" sz="1800" dirty="0" smtClean="0">
                <a:solidFill>
                  <a:srgbClr val="000000"/>
                </a:solidFill>
                <a:latin typeface="Arial" charset="0"/>
              </a:rPr>
              <a:t>Status: November, 2018</a:t>
            </a:r>
            <a:endParaRPr lang="en-US" sz="1800" dirty="0">
              <a:solidFill>
                <a:srgbClr val="000000"/>
              </a:solidFill>
              <a:latin typeface="Arial" charset="0"/>
            </a:endParaRPr>
          </a:p>
        </p:txBody>
      </p:sp>
      <p:sp>
        <p:nvSpPr>
          <p:cNvPr id="28" name="TextBox 1"/>
          <p:cNvSpPr txBox="1"/>
          <p:nvPr/>
        </p:nvSpPr>
        <p:spPr>
          <a:xfrm>
            <a:off x="1475656" y="5189130"/>
            <a:ext cx="2704587" cy="400110"/>
          </a:xfrm>
          <a:prstGeom prst="rect">
            <a:avLst/>
          </a:prstGeom>
          <a:noFill/>
        </p:spPr>
        <p:txBody>
          <a:bodyPr wrap="none" rtlCol="0">
            <a:spAutoFit/>
          </a:bodyPr>
          <a:lstStyle/>
          <a:p>
            <a:pPr algn="l"/>
            <a:r>
              <a:rPr lang="en-US" sz="2000" dirty="0" smtClean="0">
                <a:solidFill>
                  <a:srgbClr val="000000"/>
                </a:solidFill>
                <a:latin typeface="Arial" charset="0"/>
              </a:rPr>
              <a:t>(</a:t>
            </a:r>
            <a:r>
              <a:rPr lang="en-US" sz="2000" dirty="0" err="1" smtClean="0">
                <a:solidFill>
                  <a:srgbClr val="000000"/>
                </a:solidFill>
                <a:latin typeface="Arial" charset="0"/>
              </a:rPr>
              <a:t>inclu</a:t>
            </a:r>
            <a:r>
              <a:rPr lang="en-US" sz="2000" dirty="0" smtClean="0">
                <a:solidFill>
                  <a:srgbClr val="000000"/>
                </a:solidFill>
                <a:latin typeface="Arial" charset="0"/>
              </a:rPr>
              <a:t>. common funds)</a:t>
            </a:r>
            <a:endParaRPr lang="en-US" sz="2000" dirty="0">
              <a:solidFill>
                <a:srgbClr val="000000"/>
              </a:solidFill>
              <a:latin typeface="Arial" charset="0"/>
            </a:endParaRPr>
          </a:p>
        </p:txBody>
      </p:sp>
    </p:spTree>
    <p:extLst>
      <p:ext uri="{BB962C8B-B14F-4D97-AF65-F5344CB8AC3E}">
        <p14:creationId xmlns:p14="http://schemas.microsoft.com/office/powerpoint/2010/main" val="15333610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Funding status of Day-1 configuration </a:t>
            </a:r>
            <a:endParaRPr lang="en-GB" dirty="0"/>
          </a:p>
        </p:txBody>
      </p:sp>
      <p:sp>
        <p:nvSpPr>
          <p:cNvPr id="11" name="TextBox 1"/>
          <p:cNvSpPr txBox="1"/>
          <p:nvPr/>
        </p:nvSpPr>
        <p:spPr>
          <a:xfrm>
            <a:off x="99971" y="6133409"/>
            <a:ext cx="2659831" cy="369332"/>
          </a:xfrm>
          <a:prstGeom prst="rect">
            <a:avLst/>
          </a:prstGeom>
          <a:noFill/>
        </p:spPr>
        <p:txBody>
          <a:bodyPr wrap="none" rtlCol="0">
            <a:spAutoFit/>
          </a:bodyPr>
          <a:lstStyle/>
          <a:p>
            <a:pPr algn="l"/>
            <a:r>
              <a:rPr lang="en-US" sz="1800" dirty="0" smtClean="0">
                <a:solidFill>
                  <a:srgbClr val="000000"/>
                </a:solidFill>
                <a:latin typeface="Arial" charset="0"/>
              </a:rPr>
              <a:t>Status: November, 2018</a:t>
            </a:r>
            <a:endParaRPr lang="en-US" sz="1800" dirty="0">
              <a:solidFill>
                <a:srgbClr val="000000"/>
              </a:solidFill>
              <a:latin typeface="Arial" charset="0"/>
            </a:endParaRPr>
          </a:p>
        </p:txBody>
      </p:sp>
      <p:sp>
        <p:nvSpPr>
          <p:cNvPr id="12" name="Textfeld 3"/>
          <p:cNvSpPr txBox="1"/>
          <p:nvPr/>
        </p:nvSpPr>
        <p:spPr>
          <a:xfrm>
            <a:off x="681855" y="5132306"/>
            <a:ext cx="7988084" cy="646331"/>
          </a:xfrm>
          <a:prstGeom prst="rect">
            <a:avLst/>
          </a:prstGeom>
          <a:noFill/>
        </p:spPr>
        <p:txBody>
          <a:bodyPr wrap="none" rtlCol="0">
            <a:spAutoFit/>
          </a:bodyPr>
          <a:lstStyle/>
          <a:p>
            <a:pPr marL="285750" indent="-285750" algn="l">
              <a:buFont typeface="Arial" panose="020B0604020202020204" pitchFamily="34" charset="0"/>
              <a:buChar char="•"/>
            </a:pPr>
            <a:r>
              <a:rPr lang="en-GB" sz="1800" b="1" dirty="0" smtClean="0">
                <a:solidFill>
                  <a:srgbClr val="C00000"/>
                </a:solidFill>
                <a:latin typeface="Arial" charset="0"/>
              </a:rPr>
              <a:t>Common funds </a:t>
            </a:r>
            <a:r>
              <a:rPr lang="en-GB" sz="1800" dirty="0" smtClean="0">
                <a:solidFill>
                  <a:srgbClr val="000000"/>
                </a:solidFill>
                <a:latin typeface="Arial" charset="0"/>
              </a:rPr>
              <a:t>needed to complete infrastructure </a:t>
            </a:r>
          </a:p>
          <a:p>
            <a:pPr marL="285750" indent="-285750" algn="l">
              <a:buFont typeface="Arial" panose="020B0604020202020204" pitchFamily="34" charset="0"/>
              <a:buChar char="•"/>
            </a:pPr>
            <a:r>
              <a:rPr lang="en-GB" sz="1800" dirty="0" smtClean="0">
                <a:solidFill>
                  <a:srgbClr val="000000"/>
                </a:solidFill>
                <a:latin typeface="Arial" charset="0"/>
              </a:rPr>
              <a:t>Super-FRS experiments not listed (awaiting final endorsement by council)</a:t>
            </a:r>
            <a:endParaRPr lang="en-GB" sz="1800" dirty="0">
              <a:solidFill>
                <a:srgbClr val="000000"/>
              </a:solidFill>
              <a:latin typeface="Arial" charset="0"/>
            </a:endParaRPr>
          </a:p>
        </p:txBody>
      </p:sp>
      <p:sp>
        <p:nvSpPr>
          <p:cNvPr id="13" name="Slide Number Placeholder 12"/>
          <p:cNvSpPr>
            <a:spLocks noGrp="1"/>
          </p:cNvSpPr>
          <p:nvPr>
            <p:ph type="sldNum" sz="quarter" idx="4294967295"/>
          </p:nvPr>
        </p:nvSpPr>
        <p:spPr/>
        <p:txBody>
          <a:bodyPr/>
          <a:lstStyle/>
          <a:p>
            <a:pPr>
              <a:defRPr/>
            </a:pPr>
            <a:fld id="{9885DF70-DC9E-4526-A969-3DB9397F8ECC}" type="slidenum">
              <a:rPr lang="de-DE" smtClean="0"/>
              <a:pPr>
                <a:defRPr/>
              </a:pPr>
              <a:t>34</a:t>
            </a:fld>
            <a:endParaRPr lang="de-DE" dirty="0"/>
          </a:p>
        </p:txBody>
      </p:sp>
      <p:pic>
        <p:nvPicPr>
          <p:cNvPr id="7" name="Grafik 3"/>
          <p:cNvPicPr>
            <a:picLocks noChangeAspect="1"/>
          </p:cNvPicPr>
          <p:nvPr/>
        </p:nvPicPr>
        <p:blipFill>
          <a:blip r:embed="rId3"/>
          <a:stretch>
            <a:fillRect/>
          </a:stretch>
        </p:blipFill>
        <p:spPr>
          <a:xfrm>
            <a:off x="259312" y="1907900"/>
            <a:ext cx="8625376" cy="3042200"/>
          </a:xfrm>
          <a:prstGeom prst="rect">
            <a:avLst/>
          </a:prstGeom>
        </p:spPr>
      </p:pic>
    </p:spTree>
    <p:extLst>
      <p:ext uri="{BB962C8B-B14F-4D97-AF65-F5344CB8AC3E}">
        <p14:creationId xmlns:p14="http://schemas.microsoft.com/office/powerpoint/2010/main" val="35229582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NUSTAR Operation Scenario</a:t>
            </a:r>
            <a:endParaRPr lang="en-GB" dirty="0"/>
          </a:p>
        </p:txBody>
      </p:sp>
      <p:graphicFrame>
        <p:nvGraphicFramePr>
          <p:cNvPr id="31" name="Tabelle 2"/>
          <p:cNvGraphicFramePr>
            <a:graphicFrameLocks noGrp="1"/>
          </p:cNvGraphicFramePr>
          <p:nvPr>
            <p:extLst/>
          </p:nvPr>
        </p:nvGraphicFramePr>
        <p:xfrm>
          <a:off x="84138" y="981077"/>
          <a:ext cx="8951910" cy="5503863"/>
        </p:xfrm>
        <a:graphic>
          <a:graphicData uri="http://schemas.openxmlformats.org/drawingml/2006/table">
            <a:tbl>
              <a:tblPr firstRow="1" bandRow="1"/>
              <a:tblGrid>
                <a:gridCol w="895191">
                  <a:extLst>
                    <a:ext uri="{9D8B030D-6E8A-4147-A177-3AD203B41FA5}">
                      <a16:colId xmlns:a16="http://schemas.microsoft.com/office/drawing/2014/main" val="20000"/>
                    </a:ext>
                  </a:extLst>
                </a:gridCol>
                <a:gridCol w="895191">
                  <a:extLst>
                    <a:ext uri="{9D8B030D-6E8A-4147-A177-3AD203B41FA5}">
                      <a16:colId xmlns:a16="http://schemas.microsoft.com/office/drawing/2014/main" val="20001"/>
                    </a:ext>
                  </a:extLst>
                </a:gridCol>
                <a:gridCol w="895191">
                  <a:extLst>
                    <a:ext uri="{9D8B030D-6E8A-4147-A177-3AD203B41FA5}">
                      <a16:colId xmlns:a16="http://schemas.microsoft.com/office/drawing/2014/main" val="20002"/>
                    </a:ext>
                  </a:extLst>
                </a:gridCol>
                <a:gridCol w="895191">
                  <a:extLst>
                    <a:ext uri="{9D8B030D-6E8A-4147-A177-3AD203B41FA5}">
                      <a16:colId xmlns:a16="http://schemas.microsoft.com/office/drawing/2014/main" val="20003"/>
                    </a:ext>
                  </a:extLst>
                </a:gridCol>
                <a:gridCol w="895191">
                  <a:extLst>
                    <a:ext uri="{9D8B030D-6E8A-4147-A177-3AD203B41FA5}">
                      <a16:colId xmlns:a16="http://schemas.microsoft.com/office/drawing/2014/main" val="20004"/>
                    </a:ext>
                  </a:extLst>
                </a:gridCol>
                <a:gridCol w="895191">
                  <a:extLst>
                    <a:ext uri="{9D8B030D-6E8A-4147-A177-3AD203B41FA5}">
                      <a16:colId xmlns:a16="http://schemas.microsoft.com/office/drawing/2014/main" val="20005"/>
                    </a:ext>
                  </a:extLst>
                </a:gridCol>
                <a:gridCol w="895191">
                  <a:extLst>
                    <a:ext uri="{9D8B030D-6E8A-4147-A177-3AD203B41FA5}">
                      <a16:colId xmlns:a16="http://schemas.microsoft.com/office/drawing/2014/main" val="20006"/>
                    </a:ext>
                  </a:extLst>
                </a:gridCol>
                <a:gridCol w="895191">
                  <a:extLst>
                    <a:ext uri="{9D8B030D-6E8A-4147-A177-3AD203B41FA5}">
                      <a16:colId xmlns:a16="http://schemas.microsoft.com/office/drawing/2014/main" val="20007"/>
                    </a:ext>
                  </a:extLst>
                </a:gridCol>
                <a:gridCol w="895191">
                  <a:extLst>
                    <a:ext uri="{9D8B030D-6E8A-4147-A177-3AD203B41FA5}">
                      <a16:colId xmlns:a16="http://schemas.microsoft.com/office/drawing/2014/main" val="20008"/>
                    </a:ext>
                  </a:extLst>
                </a:gridCol>
                <a:gridCol w="895191">
                  <a:extLst>
                    <a:ext uri="{9D8B030D-6E8A-4147-A177-3AD203B41FA5}">
                      <a16:colId xmlns:a16="http://schemas.microsoft.com/office/drawing/2014/main" val="20009"/>
                    </a:ext>
                  </a:extLst>
                </a:gridCol>
              </a:tblGrid>
              <a:tr h="365746">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800" dirty="0" smtClean="0"/>
                        <a:t>2018</a:t>
                      </a:r>
                      <a:endParaRPr lang="de-DE" sz="1800" dirty="0"/>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800" dirty="0" smtClean="0"/>
                        <a:t>2019</a:t>
                      </a:r>
                      <a:endParaRPr lang="de-DE" sz="1800" dirty="0"/>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800" dirty="0" smtClean="0"/>
                        <a:t>2020</a:t>
                      </a:r>
                      <a:endParaRPr lang="de-DE" sz="1800" dirty="0"/>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800" dirty="0" smtClean="0"/>
                        <a:t>2021</a:t>
                      </a:r>
                      <a:endParaRPr lang="de-DE" sz="1800" dirty="0"/>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800" dirty="0" smtClean="0"/>
                        <a:t>2022</a:t>
                      </a:r>
                      <a:endParaRPr lang="de-DE" sz="1800" dirty="0"/>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800" dirty="0" smtClean="0"/>
                        <a:t>2023</a:t>
                      </a:r>
                      <a:endParaRPr lang="de-DE" sz="1800" dirty="0"/>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800" dirty="0" smtClean="0"/>
                        <a:t>2024</a:t>
                      </a:r>
                      <a:endParaRPr lang="de-DE" sz="1800" dirty="0"/>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800" dirty="0" smtClean="0"/>
                        <a:t>2025</a:t>
                      </a:r>
                      <a:endParaRPr lang="de-DE" sz="1800" dirty="0"/>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800" dirty="0" smtClean="0"/>
                        <a:t>2026</a:t>
                      </a:r>
                      <a:endParaRPr lang="de-DE" sz="1800" dirty="0"/>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de-DE" sz="1800" dirty="0" smtClean="0"/>
                        <a:t>2027</a:t>
                      </a:r>
                      <a:endParaRPr lang="de-DE" sz="1800" dirty="0"/>
                    </a:p>
                  </a:txBody>
                  <a:tcPr marL="91439" marR="91439" marT="45713" marB="4571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extLst>
                  <a:ext uri="{0D108BD9-81ED-4DB2-BD59-A6C34878D82A}">
                    <a16:rowId xmlns:a16="http://schemas.microsoft.com/office/drawing/2014/main" val="10000"/>
                  </a:ext>
                </a:extLst>
              </a:tr>
              <a:tr h="5138117">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b="1"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endParaRPr lang="de-DE" sz="1800" dirty="0"/>
                    </a:p>
                  </a:txBody>
                  <a:tcPr marL="91439" marR="91439" marT="45713" marB="4571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10001"/>
                  </a:ext>
                </a:extLst>
              </a:tr>
            </a:tbl>
          </a:graphicData>
        </a:graphic>
      </p:graphicFrame>
      <p:sp>
        <p:nvSpPr>
          <p:cNvPr id="32" name="Rectangle 4"/>
          <p:cNvSpPr/>
          <p:nvPr/>
        </p:nvSpPr>
        <p:spPr>
          <a:xfrm rot="16200000">
            <a:off x="2173024" y="3467327"/>
            <a:ext cx="2840967" cy="923330"/>
          </a:xfrm>
          <a:prstGeom prst="rect">
            <a:avLst/>
          </a:prstGeom>
          <a:noFill/>
        </p:spPr>
        <p:txBody>
          <a:bodyPr wrap="none">
            <a:spAutoFit/>
          </a:bodyPr>
          <a:lstStyle/>
          <a:p>
            <a:pPr>
              <a:defRPr/>
            </a:pPr>
            <a:r>
              <a:rPr lang="de-DE" sz="5400" b="1" spc="50" dirty="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latin typeface="Arial" charset="0"/>
              </a:rPr>
              <a:t>Phase 0</a:t>
            </a:r>
          </a:p>
        </p:txBody>
      </p:sp>
      <p:sp>
        <p:nvSpPr>
          <p:cNvPr id="33" name="Rectangle 32"/>
          <p:cNvSpPr/>
          <p:nvPr/>
        </p:nvSpPr>
        <p:spPr>
          <a:xfrm rot="16200000">
            <a:off x="6293459" y="3474177"/>
            <a:ext cx="2834555" cy="923330"/>
          </a:xfrm>
          <a:prstGeom prst="rect">
            <a:avLst/>
          </a:prstGeom>
          <a:noFill/>
        </p:spPr>
        <p:txBody>
          <a:bodyPr wrap="none">
            <a:spAutoFit/>
          </a:bodyPr>
          <a:lstStyle/>
          <a:p>
            <a:pPr>
              <a:defRPr/>
            </a:pPr>
            <a:r>
              <a:rPr lang="de-DE" sz="5400" b="1" spc="50" dirty="0">
                <a:ln w="12700" cmpd="sng">
                  <a:solidFill>
                    <a:srgbClr val="2D2D8A">
                      <a:satMod val="120000"/>
                      <a:shade val="80000"/>
                    </a:srgbClr>
                  </a:solidFill>
                  <a:prstDash val="solid"/>
                </a:ln>
                <a:solidFill>
                  <a:srgbClr val="2D2D8A">
                    <a:tint val="1000"/>
                  </a:srgbClr>
                </a:solidFill>
                <a:effectLst>
                  <a:glow rad="53100">
                    <a:srgbClr val="2D2D8A">
                      <a:satMod val="180000"/>
                      <a:alpha val="30000"/>
                    </a:srgbClr>
                  </a:glow>
                </a:effectLst>
                <a:latin typeface="Arial" charset="0"/>
              </a:rPr>
              <a:t>Phase 1</a:t>
            </a:r>
          </a:p>
        </p:txBody>
      </p:sp>
      <p:sp>
        <p:nvSpPr>
          <p:cNvPr id="34" name="Rectangle 3"/>
          <p:cNvSpPr/>
          <p:nvPr/>
        </p:nvSpPr>
        <p:spPr>
          <a:xfrm>
            <a:off x="84135" y="1345406"/>
            <a:ext cx="6273804" cy="5115721"/>
          </a:xfrm>
          <a:prstGeom prst="rect">
            <a:avLst/>
          </a:prstGeom>
          <a:solidFill>
            <a:srgbClr val="FFFF00">
              <a:alpha val="40000"/>
            </a:srgbClr>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35" name="Rectangle 34"/>
          <p:cNvSpPr/>
          <p:nvPr/>
        </p:nvSpPr>
        <p:spPr>
          <a:xfrm>
            <a:off x="6357939" y="1345404"/>
            <a:ext cx="2678112" cy="5115722"/>
          </a:xfrm>
          <a:prstGeom prst="rect">
            <a:avLst/>
          </a:prstGeom>
          <a:solidFill>
            <a:srgbClr val="009900">
              <a:alpha val="40000"/>
            </a:srgbClr>
          </a:solidFill>
          <a:ln w="9525" cap="flat" cmpd="sng" algn="ctr">
            <a:solidFill>
              <a:srgbClr val="BBE0E3">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
              <a:cs typeface=""/>
            </a:endParaRPr>
          </a:p>
        </p:txBody>
      </p:sp>
      <p:sp>
        <p:nvSpPr>
          <p:cNvPr id="36" name="Textfeld 17"/>
          <p:cNvSpPr txBox="1">
            <a:spLocks noChangeArrowheads="1"/>
          </p:cNvSpPr>
          <p:nvPr/>
        </p:nvSpPr>
        <p:spPr bwMode="auto">
          <a:xfrm>
            <a:off x="193349" y="1463675"/>
            <a:ext cx="15119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altLang="de-DE" sz="2000" b="1" i="0" u="none" strike="noStrike" kern="0" cap="none" spc="0" normalizeH="0" baseline="0" noProof="0" dirty="0">
                <a:ln>
                  <a:noFill/>
                </a:ln>
                <a:solidFill>
                  <a:srgbClr val="0070C0"/>
                </a:solidFill>
                <a:effectLst/>
                <a:uLnTx/>
                <a:uFillTx/>
                <a:latin typeface="Arial" pitchFamily="34" charset="0"/>
              </a:rPr>
              <a:t>Super-FRS</a:t>
            </a:r>
          </a:p>
        </p:txBody>
      </p:sp>
      <p:sp>
        <p:nvSpPr>
          <p:cNvPr id="37" name="Textfeld 17"/>
          <p:cNvSpPr txBox="1">
            <a:spLocks noChangeArrowheads="1"/>
          </p:cNvSpPr>
          <p:nvPr/>
        </p:nvSpPr>
        <p:spPr bwMode="auto">
          <a:xfrm>
            <a:off x="216188" y="2780928"/>
            <a:ext cx="2021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altLang="de-DE" sz="2000" b="1" i="0" u="none" strike="noStrike" kern="0" cap="none" spc="0" normalizeH="0" baseline="0" noProof="0" dirty="0" smtClean="0">
                <a:ln>
                  <a:noFill/>
                </a:ln>
                <a:solidFill>
                  <a:srgbClr val="0070C0"/>
                </a:solidFill>
                <a:effectLst/>
                <a:uLnTx/>
                <a:uFillTx/>
                <a:latin typeface="Arial" pitchFamily="34" charset="0"/>
              </a:rPr>
              <a:t>NUSTAR caves</a:t>
            </a:r>
            <a:endParaRPr kumimoji="0" lang="en-GB" altLang="de-DE" sz="2000" b="1" i="0" u="none" strike="noStrike" kern="0" cap="none" spc="0" normalizeH="0" baseline="0" noProof="0" dirty="0">
              <a:ln>
                <a:noFill/>
              </a:ln>
              <a:solidFill>
                <a:srgbClr val="0070C0"/>
              </a:solidFill>
              <a:effectLst/>
              <a:uLnTx/>
              <a:uFillTx/>
              <a:latin typeface="Arial" pitchFamily="34" charset="0"/>
            </a:endParaRPr>
          </a:p>
        </p:txBody>
      </p:sp>
      <p:sp>
        <p:nvSpPr>
          <p:cNvPr id="38" name="Textfeld 17"/>
          <p:cNvSpPr txBox="1">
            <a:spLocks noChangeArrowheads="1"/>
          </p:cNvSpPr>
          <p:nvPr/>
        </p:nvSpPr>
        <p:spPr bwMode="auto">
          <a:xfrm>
            <a:off x="176619" y="4058761"/>
            <a:ext cx="28185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altLang="de-DE" sz="2000" b="1" i="0" u="none" strike="noStrike" kern="0" cap="none" spc="0" normalizeH="0" baseline="0" noProof="0" dirty="0" smtClean="0">
                <a:ln>
                  <a:noFill/>
                </a:ln>
                <a:solidFill>
                  <a:srgbClr val="0070C0"/>
                </a:solidFill>
                <a:effectLst/>
                <a:uLnTx/>
                <a:uFillTx/>
                <a:latin typeface="Arial" pitchFamily="34" charset="0"/>
              </a:rPr>
              <a:t>NUSTAR experiments</a:t>
            </a:r>
            <a:endParaRPr kumimoji="0" lang="en-GB" altLang="de-DE" sz="2000" b="1" i="0" u="none" strike="noStrike" kern="0" cap="none" spc="0" normalizeH="0" baseline="0" noProof="0" dirty="0">
              <a:ln>
                <a:noFill/>
              </a:ln>
              <a:solidFill>
                <a:srgbClr val="0070C0"/>
              </a:solidFill>
              <a:effectLst/>
              <a:uLnTx/>
              <a:uFillTx/>
              <a:latin typeface="Arial" pitchFamily="34" charset="0"/>
            </a:endParaRPr>
          </a:p>
        </p:txBody>
      </p:sp>
      <p:sp>
        <p:nvSpPr>
          <p:cNvPr id="40" name="Rechteck 24"/>
          <p:cNvSpPr/>
          <p:nvPr/>
        </p:nvSpPr>
        <p:spPr>
          <a:xfrm>
            <a:off x="84139" y="1844675"/>
            <a:ext cx="6504087" cy="279400"/>
          </a:xfrm>
          <a:prstGeom prst="rect">
            <a:avLst/>
          </a:prstGeom>
          <a:gradFill flip="none" rotWithShape="1">
            <a:gsLst>
              <a:gs pos="0">
                <a:srgbClr val="FFFFFF">
                  <a:lumMod val="50000"/>
                </a:srgbClr>
              </a:gs>
              <a:gs pos="100000">
                <a:srgbClr val="FFFFFF">
                  <a:lumMod val="50000"/>
                  <a:alpha val="0"/>
                </a:srgbClr>
              </a:gs>
            </a:gsLst>
            <a:lin ang="0" scaled="1"/>
            <a:tileRect/>
          </a:gra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
              <a:cs typeface=""/>
            </a:endParaRPr>
          </a:p>
        </p:txBody>
      </p:sp>
      <p:sp>
        <p:nvSpPr>
          <p:cNvPr id="41" name="Rechteck 24"/>
          <p:cNvSpPr/>
          <p:nvPr/>
        </p:nvSpPr>
        <p:spPr>
          <a:xfrm>
            <a:off x="539552" y="3231644"/>
            <a:ext cx="4215284" cy="279400"/>
          </a:xfrm>
          <a:prstGeom prst="rect">
            <a:avLst/>
          </a:prstGeom>
          <a:gradFill flip="none" rotWithShape="1">
            <a:gsLst>
              <a:gs pos="0">
                <a:srgbClr val="808080">
                  <a:alpha val="0"/>
                </a:srgbClr>
              </a:gs>
              <a:gs pos="50000">
                <a:srgbClr val="FFFFFF">
                  <a:lumMod val="50000"/>
                </a:srgbClr>
              </a:gs>
              <a:gs pos="100000">
                <a:srgbClr val="808080">
                  <a:alpha val="0"/>
                </a:srgbClr>
              </a:gs>
            </a:gsLst>
            <a:lin ang="0" scaled="1"/>
            <a:tileRect/>
          </a:gra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
              <a:cs typeface=""/>
            </a:endParaRPr>
          </a:p>
        </p:txBody>
      </p:sp>
      <p:sp>
        <p:nvSpPr>
          <p:cNvPr id="42" name="Rechteck 24"/>
          <p:cNvSpPr/>
          <p:nvPr/>
        </p:nvSpPr>
        <p:spPr>
          <a:xfrm>
            <a:off x="84472" y="4514807"/>
            <a:ext cx="4913449" cy="278740"/>
          </a:xfrm>
          <a:prstGeom prst="rect">
            <a:avLst/>
          </a:prstGeom>
          <a:gradFill flip="none" rotWithShape="1">
            <a:gsLst>
              <a:gs pos="50000">
                <a:srgbClr val="FFFFFF">
                  <a:lumMod val="50000"/>
                </a:srgbClr>
              </a:gs>
              <a:gs pos="100000">
                <a:srgbClr val="FFFFFF">
                  <a:lumMod val="50000"/>
                  <a:alpha val="0"/>
                </a:srgbClr>
              </a:gs>
            </a:gsLst>
            <a:lin ang="0" scaled="1"/>
            <a:tileRect/>
          </a:gra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
              <a:cs typeface=""/>
            </a:endParaRPr>
          </a:p>
        </p:txBody>
      </p:sp>
      <p:sp>
        <p:nvSpPr>
          <p:cNvPr id="43" name="Rechteck 24"/>
          <p:cNvSpPr/>
          <p:nvPr/>
        </p:nvSpPr>
        <p:spPr>
          <a:xfrm>
            <a:off x="3635898" y="4876324"/>
            <a:ext cx="2670473" cy="277812"/>
          </a:xfrm>
          <a:prstGeom prst="rect">
            <a:avLst/>
          </a:prstGeom>
          <a:gradFill flip="none" rotWithShape="1">
            <a:gsLst>
              <a:gs pos="0">
                <a:srgbClr val="808080">
                  <a:alpha val="0"/>
                </a:srgbClr>
              </a:gs>
              <a:gs pos="50000">
                <a:srgbClr val="FFFFFF">
                  <a:lumMod val="50000"/>
                </a:srgbClr>
              </a:gs>
              <a:gs pos="100000">
                <a:srgbClr val="808080">
                  <a:alpha val="0"/>
                </a:srgbClr>
              </a:gs>
            </a:gsLst>
            <a:lin ang="0" scaled="1"/>
            <a:tileRect/>
          </a:gra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
              <a:cs typeface=""/>
            </a:endParaRPr>
          </a:p>
        </p:txBody>
      </p:sp>
      <p:sp>
        <p:nvSpPr>
          <p:cNvPr id="44" name="Textfeld 16"/>
          <p:cNvSpPr txBox="1">
            <a:spLocks noChangeArrowheads="1"/>
          </p:cNvSpPr>
          <p:nvPr/>
        </p:nvSpPr>
        <p:spPr bwMode="auto">
          <a:xfrm>
            <a:off x="30722" y="4450885"/>
            <a:ext cx="65918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altLang="de-DE" sz="2000" b="0" i="0" u="none" strike="noStrike" kern="0" cap="none" spc="0" normalizeH="0" baseline="0" dirty="0" smtClean="0">
                <a:ln>
                  <a:noFill/>
                </a:ln>
                <a:solidFill>
                  <a:srgbClr val="000000"/>
                </a:solidFill>
                <a:effectLst/>
                <a:uLnTx/>
                <a:uFillTx/>
                <a:latin typeface="Arial" pitchFamily="34" charset="0"/>
              </a:rPr>
              <a:t>construction/operation „outside“ FAIR (GSI and external)</a:t>
            </a:r>
            <a:endParaRPr kumimoji="0" lang="en-GB" altLang="de-DE" sz="2000" b="0" i="0" u="none" strike="noStrike" kern="0" cap="none" spc="0" normalizeH="0" baseline="0" dirty="0">
              <a:ln>
                <a:noFill/>
              </a:ln>
              <a:solidFill>
                <a:srgbClr val="000000"/>
              </a:solidFill>
              <a:effectLst/>
              <a:uLnTx/>
              <a:uFillTx/>
              <a:latin typeface="Arial" pitchFamily="34" charset="0"/>
            </a:endParaRPr>
          </a:p>
        </p:txBody>
      </p:sp>
      <p:sp>
        <p:nvSpPr>
          <p:cNvPr id="45" name="Textfeld 16"/>
          <p:cNvSpPr txBox="1">
            <a:spLocks noChangeArrowheads="1"/>
          </p:cNvSpPr>
          <p:nvPr/>
        </p:nvSpPr>
        <p:spPr bwMode="auto">
          <a:xfrm>
            <a:off x="4181972" y="4818946"/>
            <a:ext cx="13981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altLang="de-DE" sz="2000" b="0" i="0" u="none" strike="noStrike" kern="0" cap="none" spc="0" normalizeH="0" baseline="0" dirty="0" smtClean="0">
                <a:ln>
                  <a:noFill/>
                </a:ln>
                <a:solidFill>
                  <a:srgbClr val="000000"/>
                </a:solidFill>
                <a:effectLst/>
                <a:uLnTx/>
                <a:uFillTx/>
                <a:latin typeface="Arial" pitchFamily="34" charset="0"/>
              </a:rPr>
              <a:t>installation</a:t>
            </a:r>
            <a:endParaRPr kumimoji="0" lang="en-GB" altLang="de-DE" sz="2000" b="0" i="0" u="none" strike="noStrike" kern="0" cap="none" spc="0" normalizeH="0" baseline="0" dirty="0">
              <a:ln>
                <a:noFill/>
              </a:ln>
              <a:solidFill>
                <a:srgbClr val="000000"/>
              </a:solidFill>
              <a:effectLst/>
              <a:uLnTx/>
              <a:uFillTx/>
              <a:latin typeface="Arial" pitchFamily="34" charset="0"/>
            </a:endParaRPr>
          </a:p>
        </p:txBody>
      </p:sp>
      <p:sp>
        <p:nvSpPr>
          <p:cNvPr id="46" name="Textfeld 16"/>
          <p:cNvSpPr txBox="1">
            <a:spLocks noChangeArrowheads="1"/>
          </p:cNvSpPr>
          <p:nvPr/>
        </p:nvSpPr>
        <p:spPr bwMode="auto">
          <a:xfrm>
            <a:off x="151129" y="1774658"/>
            <a:ext cx="33489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altLang="de-DE" sz="2000" b="0" i="0" u="none" strike="noStrike" kern="0" cap="none" spc="0" normalizeH="0" baseline="0" dirty="0" smtClean="0">
                <a:ln>
                  <a:noFill/>
                </a:ln>
                <a:solidFill>
                  <a:srgbClr val="000000"/>
                </a:solidFill>
                <a:effectLst/>
                <a:uLnTx/>
                <a:uFillTx/>
                <a:latin typeface="Arial" pitchFamily="34" charset="0"/>
              </a:rPr>
              <a:t>construction and installation</a:t>
            </a:r>
            <a:endParaRPr kumimoji="0" lang="en-GB" altLang="de-DE" sz="2000" b="0" i="0" u="none" strike="noStrike" kern="0" cap="none" spc="0" normalizeH="0" baseline="0" dirty="0">
              <a:ln>
                <a:noFill/>
              </a:ln>
              <a:solidFill>
                <a:srgbClr val="000000"/>
              </a:solidFill>
              <a:effectLst/>
              <a:uLnTx/>
              <a:uFillTx/>
              <a:latin typeface="Arial" pitchFamily="34" charset="0"/>
            </a:endParaRPr>
          </a:p>
        </p:txBody>
      </p:sp>
      <p:sp>
        <p:nvSpPr>
          <p:cNvPr id="47" name="Textfeld 21"/>
          <p:cNvSpPr txBox="1">
            <a:spLocks noChangeArrowheads="1"/>
          </p:cNvSpPr>
          <p:nvPr/>
        </p:nvSpPr>
        <p:spPr bwMode="auto">
          <a:xfrm>
            <a:off x="1403648" y="3172906"/>
            <a:ext cx="216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altLang="de-DE" sz="2000" b="0" i="0" u="none" strike="noStrike" kern="0" cap="none" spc="0" normalizeH="0" baseline="0" noProof="0" dirty="0" smtClean="0">
                <a:ln>
                  <a:noFill/>
                </a:ln>
                <a:solidFill>
                  <a:srgbClr val="000000"/>
                </a:solidFill>
                <a:effectLst/>
                <a:uLnTx/>
                <a:uFillTx/>
                <a:latin typeface="Arial" pitchFamily="34" charset="0"/>
              </a:rPr>
              <a:t>civil construction</a:t>
            </a:r>
            <a:endParaRPr kumimoji="0" lang="en-GB" altLang="de-DE" sz="2000" b="0" i="0" u="none" strike="noStrike" kern="0" cap="none" spc="0" normalizeH="0" baseline="0" noProof="0" dirty="0">
              <a:ln>
                <a:noFill/>
              </a:ln>
              <a:solidFill>
                <a:srgbClr val="000000"/>
              </a:solidFill>
              <a:effectLst/>
              <a:uLnTx/>
              <a:uFillTx/>
              <a:latin typeface="Arial" pitchFamily="34" charset="0"/>
            </a:endParaRPr>
          </a:p>
        </p:txBody>
      </p:sp>
      <p:sp>
        <p:nvSpPr>
          <p:cNvPr id="48" name="Rechteck 1"/>
          <p:cNvSpPr/>
          <p:nvPr/>
        </p:nvSpPr>
        <p:spPr>
          <a:xfrm>
            <a:off x="6372202" y="1345405"/>
            <a:ext cx="503559" cy="5064125"/>
          </a:xfrm>
          <a:prstGeom prst="rect">
            <a:avLst/>
          </a:prstGeom>
          <a:gradFill>
            <a:gsLst>
              <a:gs pos="0">
                <a:srgbClr val="009900">
                  <a:alpha val="20000"/>
                </a:srgbClr>
              </a:gs>
              <a:gs pos="50000">
                <a:srgbClr val="009900"/>
              </a:gs>
              <a:gs pos="100000">
                <a:srgbClr val="009900">
                  <a:alpha val="20000"/>
                </a:srgbClr>
              </a:gs>
            </a:gsLst>
            <a:lin ang="0" scaled="0"/>
          </a:gradFill>
          <a:ln w="25400" cap="flat" cmpd="sng" algn="ctr">
            <a:noFill/>
            <a:prstDash val="solid"/>
          </a:ln>
          <a:effectLst/>
        </p:spPr>
        <p:txBody>
          <a:bodyPr vert="vert27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smtClean="0">
                <a:ln>
                  <a:noFill/>
                </a:ln>
                <a:solidFill>
                  <a:srgbClr val="FFFFFF"/>
                </a:solidFill>
                <a:effectLst/>
                <a:uLnTx/>
                <a:uFillTx/>
                <a:latin typeface="Arial"/>
                <a:ea typeface=""/>
                <a:cs typeface=""/>
              </a:rPr>
              <a:t>Day </a:t>
            </a:r>
            <a:r>
              <a:rPr kumimoji="0" lang="de-DE" sz="3200" b="1" i="0" u="none" strike="noStrike" kern="0" cap="none" spc="0" normalizeH="0" baseline="0" noProof="0" dirty="0" err="1" smtClean="0">
                <a:ln>
                  <a:noFill/>
                </a:ln>
                <a:solidFill>
                  <a:srgbClr val="FFFFFF"/>
                </a:solidFill>
                <a:effectLst/>
                <a:uLnTx/>
                <a:uFillTx/>
                <a:latin typeface="Arial"/>
                <a:ea typeface=""/>
                <a:cs typeface=""/>
              </a:rPr>
              <a:t>one</a:t>
            </a:r>
            <a:endParaRPr kumimoji="0" lang="de-DE" sz="3200" b="1" i="0" u="none" strike="noStrike" kern="0" cap="none" spc="0" normalizeH="0" baseline="0" noProof="0" dirty="0" smtClean="0">
              <a:ln>
                <a:noFill/>
              </a:ln>
              <a:solidFill>
                <a:srgbClr val="FFFFFF"/>
              </a:solidFill>
              <a:effectLst/>
              <a:uLnTx/>
              <a:uFillTx/>
              <a:latin typeface="Arial"/>
              <a:ea typeface=""/>
              <a:cs typeface=""/>
            </a:endParaRPr>
          </a:p>
        </p:txBody>
      </p:sp>
      <p:sp>
        <p:nvSpPr>
          <p:cNvPr id="49" name="Rechteck 24"/>
          <p:cNvSpPr/>
          <p:nvPr/>
        </p:nvSpPr>
        <p:spPr>
          <a:xfrm>
            <a:off x="4773813" y="5184299"/>
            <a:ext cx="1958429" cy="279400"/>
          </a:xfrm>
          <a:prstGeom prst="rect">
            <a:avLst/>
          </a:prstGeom>
          <a:gradFill flip="none" rotWithShape="1">
            <a:gsLst>
              <a:gs pos="0">
                <a:srgbClr val="FFFFFF">
                  <a:lumMod val="50000"/>
                  <a:alpha val="0"/>
                </a:srgbClr>
              </a:gs>
              <a:gs pos="50000">
                <a:srgbClr val="FFFFFF">
                  <a:lumMod val="50000"/>
                </a:srgbClr>
              </a:gs>
              <a:gs pos="100000">
                <a:srgbClr val="FFFFFF">
                  <a:lumMod val="50000"/>
                  <a:alpha val="0"/>
                </a:srgbClr>
              </a:gs>
            </a:gsLst>
            <a:lin ang="0" scaled="1"/>
            <a:tileRect/>
          </a:gra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
              <a:cs typeface=""/>
            </a:endParaRPr>
          </a:p>
        </p:txBody>
      </p:sp>
      <p:sp>
        <p:nvSpPr>
          <p:cNvPr id="50" name="Textfeld 25"/>
          <p:cNvSpPr txBox="1">
            <a:spLocks noChangeArrowheads="1"/>
          </p:cNvSpPr>
          <p:nvPr/>
        </p:nvSpPr>
        <p:spPr bwMode="auto">
          <a:xfrm>
            <a:off x="4849539" y="5114999"/>
            <a:ext cx="18684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lang="en-GB" altLang="de-DE" sz="2000" kern="0" dirty="0" smtClean="0">
                <a:solidFill>
                  <a:srgbClr val="000000"/>
                </a:solidFill>
              </a:rPr>
              <a:t>c</a:t>
            </a:r>
            <a:r>
              <a:rPr kumimoji="0" lang="en-GB" altLang="de-DE" sz="2000" b="0" i="0" u="none" strike="noStrike" kern="0" cap="none" spc="0" normalizeH="0" baseline="0" noProof="0" dirty="0" err="1" smtClean="0">
                <a:ln>
                  <a:noFill/>
                </a:ln>
                <a:solidFill>
                  <a:srgbClr val="000000"/>
                </a:solidFill>
                <a:effectLst/>
                <a:uLnTx/>
                <a:uFillTx/>
              </a:rPr>
              <a:t>ommissioning</a:t>
            </a:r>
            <a:endParaRPr kumimoji="0" lang="en-GB" altLang="de-DE" sz="2000" b="0" i="0" u="none" strike="noStrike" kern="0" cap="none" spc="0" normalizeH="0" baseline="0" noProof="0" dirty="0">
              <a:ln>
                <a:noFill/>
              </a:ln>
              <a:solidFill>
                <a:srgbClr val="000000"/>
              </a:solidFill>
              <a:effectLst/>
              <a:uLnTx/>
              <a:uFillTx/>
            </a:endParaRPr>
          </a:p>
        </p:txBody>
      </p:sp>
      <p:sp>
        <p:nvSpPr>
          <p:cNvPr id="51" name="Rechteck 29"/>
          <p:cNvSpPr/>
          <p:nvPr/>
        </p:nvSpPr>
        <p:spPr>
          <a:xfrm>
            <a:off x="5633239" y="2468563"/>
            <a:ext cx="3402813" cy="279400"/>
          </a:xfrm>
          <a:prstGeom prst="rect">
            <a:avLst/>
          </a:prstGeom>
          <a:gradFill>
            <a:gsLst>
              <a:gs pos="0">
                <a:srgbClr val="FFFFFF">
                  <a:lumMod val="50000"/>
                  <a:alpha val="0"/>
                </a:srgbClr>
              </a:gs>
              <a:gs pos="99167">
                <a:srgbClr val="FFFFFF">
                  <a:lumMod val="50000"/>
                </a:srgbClr>
              </a:gs>
              <a:gs pos="50000">
                <a:srgbClr val="FFFFFF">
                  <a:lumMod val="50000"/>
                </a:srgbClr>
              </a:gs>
            </a:gsLst>
            <a:lin ang="0" scaled="1"/>
          </a:gra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
              <a:cs typeface=""/>
            </a:endParaRPr>
          </a:p>
        </p:txBody>
      </p:sp>
      <p:sp>
        <p:nvSpPr>
          <p:cNvPr id="52" name="Textfeld 16"/>
          <p:cNvSpPr txBox="1">
            <a:spLocks noChangeArrowheads="1"/>
          </p:cNvSpPr>
          <p:nvPr/>
        </p:nvSpPr>
        <p:spPr bwMode="auto">
          <a:xfrm>
            <a:off x="6012162" y="2411413"/>
            <a:ext cx="12538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altLang="de-DE" sz="2000" b="0" i="0" u="none" strike="noStrike" kern="0" cap="none" spc="0" normalizeH="0" baseline="0" dirty="0" smtClean="0">
                <a:ln>
                  <a:noFill/>
                </a:ln>
                <a:solidFill>
                  <a:srgbClr val="000000"/>
                </a:solidFill>
                <a:effectLst/>
                <a:uLnTx/>
                <a:uFillTx/>
                <a:latin typeface="Arial" pitchFamily="34" charset="0"/>
              </a:rPr>
              <a:t>operation</a:t>
            </a:r>
            <a:endParaRPr kumimoji="0" lang="en-GB" altLang="de-DE" sz="2000" b="0" i="0" u="none" strike="noStrike" kern="0" cap="none" spc="0" normalizeH="0" baseline="0" dirty="0">
              <a:ln>
                <a:noFill/>
              </a:ln>
              <a:solidFill>
                <a:srgbClr val="000000"/>
              </a:solidFill>
              <a:effectLst/>
              <a:uLnTx/>
              <a:uFillTx/>
              <a:latin typeface="Arial" pitchFamily="34" charset="0"/>
            </a:endParaRPr>
          </a:p>
        </p:txBody>
      </p:sp>
      <p:sp>
        <p:nvSpPr>
          <p:cNvPr id="53" name="Rechteck 24"/>
          <p:cNvSpPr/>
          <p:nvPr/>
        </p:nvSpPr>
        <p:spPr>
          <a:xfrm>
            <a:off x="5305648" y="2171700"/>
            <a:ext cx="1498600" cy="279400"/>
          </a:xfrm>
          <a:prstGeom prst="rect">
            <a:avLst/>
          </a:prstGeom>
          <a:gradFill flip="none" rotWithShape="1">
            <a:gsLst>
              <a:gs pos="0">
                <a:srgbClr val="FFFFFF">
                  <a:lumMod val="50000"/>
                  <a:alpha val="0"/>
                </a:srgbClr>
              </a:gs>
              <a:gs pos="50000">
                <a:srgbClr val="FFFFFF">
                  <a:lumMod val="50000"/>
                </a:srgbClr>
              </a:gs>
              <a:gs pos="100000">
                <a:srgbClr val="FFFFFF">
                  <a:lumMod val="50000"/>
                  <a:alpha val="0"/>
                </a:srgbClr>
              </a:gs>
            </a:gsLst>
            <a:lin ang="0" scaled="1"/>
            <a:tileRect/>
          </a:gra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
              <a:cs typeface=""/>
            </a:endParaRPr>
          </a:p>
        </p:txBody>
      </p:sp>
      <p:sp>
        <p:nvSpPr>
          <p:cNvPr id="54" name="Textfeld 25"/>
          <p:cNvSpPr txBox="1">
            <a:spLocks noChangeArrowheads="1"/>
          </p:cNvSpPr>
          <p:nvPr/>
        </p:nvSpPr>
        <p:spPr bwMode="auto">
          <a:xfrm>
            <a:off x="5078191" y="2106613"/>
            <a:ext cx="187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altLang="de-DE" sz="2000" b="0" i="0" u="none" strike="noStrike" kern="0" cap="none" spc="0" normalizeH="0" baseline="0" dirty="0" smtClean="0">
                <a:ln>
                  <a:noFill/>
                </a:ln>
                <a:solidFill>
                  <a:srgbClr val="000000"/>
                </a:solidFill>
                <a:effectLst/>
                <a:uLnTx/>
                <a:uFillTx/>
                <a:latin typeface="Arial" pitchFamily="34" charset="0"/>
              </a:rPr>
              <a:t>commissioning</a:t>
            </a:r>
            <a:endParaRPr kumimoji="0" lang="en-GB" altLang="de-DE" sz="2000" b="0" i="0" u="none" strike="noStrike" kern="0" cap="none" spc="0" normalizeH="0" baseline="0" dirty="0">
              <a:ln>
                <a:noFill/>
              </a:ln>
              <a:solidFill>
                <a:srgbClr val="000000"/>
              </a:solidFill>
              <a:effectLst/>
              <a:uLnTx/>
              <a:uFillTx/>
              <a:latin typeface="Arial" pitchFamily="34" charset="0"/>
            </a:endParaRPr>
          </a:p>
        </p:txBody>
      </p:sp>
      <p:sp>
        <p:nvSpPr>
          <p:cNvPr id="55" name="Rechteck 24"/>
          <p:cNvSpPr/>
          <p:nvPr/>
        </p:nvSpPr>
        <p:spPr>
          <a:xfrm>
            <a:off x="5580113" y="5538313"/>
            <a:ext cx="3436888" cy="277813"/>
          </a:xfrm>
          <a:prstGeom prst="rect">
            <a:avLst/>
          </a:prstGeom>
          <a:gradFill flip="none" rotWithShape="1">
            <a:gsLst>
              <a:gs pos="0">
                <a:srgbClr val="FFFFFF">
                  <a:lumMod val="50000"/>
                  <a:alpha val="0"/>
                </a:srgbClr>
              </a:gs>
              <a:gs pos="52000">
                <a:srgbClr val="FFFFFF">
                  <a:lumMod val="50000"/>
                </a:srgbClr>
              </a:gs>
            </a:gsLst>
            <a:lin ang="0" scaled="1"/>
            <a:tileRect/>
          </a:gra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Arial"/>
              <a:ea typeface=""/>
              <a:cs typeface=""/>
            </a:endParaRPr>
          </a:p>
        </p:txBody>
      </p:sp>
      <p:sp>
        <p:nvSpPr>
          <p:cNvPr id="56" name="Textfeld 16"/>
          <p:cNvSpPr txBox="1">
            <a:spLocks noChangeArrowheads="1"/>
          </p:cNvSpPr>
          <p:nvPr/>
        </p:nvSpPr>
        <p:spPr bwMode="auto">
          <a:xfrm>
            <a:off x="5940152" y="5477162"/>
            <a:ext cx="2179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altLang="de-DE" sz="2000" b="0" i="0" u="none" strike="noStrike" kern="0" cap="none" spc="0" normalizeH="0" baseline="0" noProof="0" dirty="0" smtClean="0">
                <a:ln>
                  <a:noFill/>
                </a:ln>
                <a:solidFill>
                  <a:srgbClr val="000000"/>
                </a:solidFill>
                <a:effectLst/>
                <a:uLnTx/>
                <a:uFillTx/>
                <a:latin typeface="Arial" pitchFamily="34" charset="0"/>
              </a:rPr>
              <a:t>operation at FAIR</a:t>
            </a:r>
            <a:endParaRPr kumimoji="0" lang="en-GB" altLang="de-DE" sz="2000" b="0" i="0" u="none" strike="noStrike" kern="0" cap="none" spc="0" normalizeH="0" baseline="0" noProof="0" dirty="0">
              <a:ln>
                <a:noFill/>
              </a:ln>
              <a:solidFill>
                <a:srgbClr val="000000"/>
              </a:solidFill>
              <a:effectLst/>
              <a:uLnTx/>
              <a:uFillTx/>
              <a:latin typeface="Arial" pitchFamily="34" charset="0"/>
            </a:endParaRPr>
          </a:p>
        </p:txBody>
      </p:sp>
      <p:sp>
        <p:nvSpPr>
          <p:cNvPr id="3" name="Slide Number Placeholder 2"/>
          <p:cNvSpPr>
            <a:spLocks noGrp="1"/>
          </p:cNvSpPr>
          <p:nvPr>
            <p:ph type="sldNum" sz="quarter" idx="4294967295"/>
          </p:nvPr>
        </p:nvSpPr>
        <p:spPr/>
        <p:txBody>
          <a:bodyPr/>
          <a:lstStyle/>
          <a:p>
            <a:pPr>
              <a:defRPr/>
            </a:pPr>
            <a:fld id="{9885DF70-DC9E-4526-A969-3DB9397F8ECC}" type="slidenum">
              <a:rPr lang="de-DE" smtClean="0"/>
              <a:pPr>
                <a:defRPr/>
              </a:pPr>
              <a:t>35</a:t>
            </a:fld>
            <a:endParaRPr lang="de-DE" dirty="0"/>
          </a:p>
        </p:txBody>
      </p:sp>
      <p:sp>
        <p:nvSpPr>
          <p:cNvPr id="4" name="Abgerundetes Rechteck 3"/>
          <p:cNvSpPr/>
          <p:nvPr/>
        </p:nvSpPr>
        <p:spPr>
          <a:xfrm>
            <a:off x="30722" y="4388766"/>
            <a:ext cx="6557504" cy="52565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1010819" y="5661248"/>
            <a:ext cx="1629613" cy="369332"/>
          </a:xfrm>
          <a:prstGeom prst="rect">
            <a:avLst/>
          </a:prstGeom>
          <a:noFill/>
        </p:spPr>
        <p:txBody>
          <a:bodyPr wrap="none" rtlCol="0">
            <a:spAutoFit/>
          </a:bodyPr>
          <a:lstStyle/>
          <a:p>
            <a:r>
              <a:rPr lang="de-DE" b="1" dirty="0" smtClean="0"/>
              <a:t>Vielen Dank !</a:t>
            </a:r>
            <a:endParaRPr lang="de-DE" b="1" dirty="0"/>
          </a:p>
        </p:txBody>
      </p:sp>
    </p:spTree>
    <p:extLst>
      <p:ext uri="{BB962C8B-B14F-4D97-AF65-F5344CB8AC3E}">
        <p14:creationId xmlns:p14="http://schemas.microsoft.com/office/powerpoint/2010/main" val="280229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ltLang="x-none" dirty="0">
                <a:solidFill>
                  <a:srgbClr val="333399"/>
                </a:solidFill>
                <a:ea typeface="MS PGothic" charset="-128"/>
              </a:rPr>
              <a:t>NUSTAR - The Project</a:t>
            </a:r>
            <a:endParaRPr lang="en-GB" dirty="0"/>
          </a:p>
        </p:txBody>
      </p:sp>
      <p:graphicFrame>
        <p:nvGraphicFramePr>
          <p:cNvPr id="5" name="Content Placeholder 3"/>
          <p:cNvGraphicFramePr>
            <a:graphicFrameLocks noGrp="1"/>
          </p:cNvGraphicFramePr>
          <p:nvPr>
            <p:ph idx="1"/>
            <p:extLst/>
          </p:nvPr>
        </p:nvGraphicFramePr>
        <p:xfrm>
          <a:off x="152400" y="1327150"/>
          <a:ext cx="8839200" cy="4195314"/>
        </p:xfrm>
        <a:graphic>
          <a:graphicData uri="http://schemas.openxmlformats.org/drawingml/2006/table">
            <a:tbl>
              <a:tblPr/>
              <a:tblGrid>
                <a:gridCol w="8382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6629400">
                  <a:extLst>
                    <a:ext uri="{9D8B030D-6E8A-4147-A177-3AD203B41FA5}">
                      <a16:colId xmlns:a16="http://schemas.microsoft.com/office/drawing/2014/main" val="20002"/>
                    </a:ext>
                  </a:extLst>
                </a:gridCol>
              </a:tblGrid>
              <a:tr h="390525">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dirty="0" smtClean="0">
                          <a:ln>
                            <a:noFill/>
                          </a:ln>
                          <a:solidFill>
                            <a:srgbClr val="000000"/>
                          </a:solidFill>
                          <a:effectLst/>
                          <a:latin typeface="Arial" charset="0"/>
                          <a:ea typeface="ＭＳ Ｐゴシック" charset="-128"/>
                        </a:rPr>
                        <a:t>PSP code</a:t>
                      </a:r>
                      <a:endParaRPr kumimoji="0" lang="en-GB" altLang="x-none" sz="1600" b="0" i="0" u="none" strike="noStrike" cap="none" normalizeH="0" baseline="0" dirty="0">
                        <a:ln>
                          <a:noFill/>
                        </a:ln>
                        <a:solidFill>
                          <a:srgbClr val="000000"/>
                        </a:solidFill>
                        <a:effectLst/>
                        <a:latin typeface="Arial" charset="0"/>
                        <a:ea typeface="ＭＳ Ｐゴシック" charset="-128"/>
                      </a:endParaRP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600" b="1" i="0" u="none" strike="noStrike" cap="none" normalizeH="0" baseline="0" dirty="0">
                          <a:ln>
                            <a:noFill/>
                          </a:ln>
                          <a:solidFill>
                            <a:srgbClr val="333399"/>
                          </a:solidFill>
                          <a:effectLst/>
                          <a:latin typeface="Arial" charset="0"/>
                          <a:ea typeface="ＭＳ Ｐゴシック" charset="-128"/>
                        </a:rPr>
                        <a:t>Super-FRS</a:t>
                      </a:r>
                      <a:endParaRPr kumimoji="0" lang="en-GB" altLang="x-none" sz="1600" b="0" i="0" u="none" strike="noStrike" cap="none" normalizeH="0" baseline="0" dirty="0">
                        <a:ln>
                          <a:noFill/>
                        </a:ln>
                        <a:solidFill>
                          <a:srgbClr val="000000"/>
                        </a:solidFill>
                        <a:effectLst/>
                        <a:latin typeface="Arial" charset="0"/>
                        <a:ea typeface="ＭＳ Ｐゴシック" charset="-128"/>
                      </a:endParaRP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dirty="0">
                          <a:ln>
                            <a:noFill/>
                          </a:ln>
                          <a:solidFill>
                            <a:srgbClr val="000000"/>
                          </a:solidFill>
                          <a:effectLst/>
                          <a:latin typeface="Arial" charset="0"/>
                          <a:ea typeface="ＭＳ Ｐゴシック" charset="-128"/>
                        </a:rPr>
                        <a:t>RIB production, separation, and identification</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00"/>
                  </a:ext>
                </a:extLst>
              </a:tr>
              <a:tr h="579438">
                <a:tc>
                  <a:txBody>
                    <a:bodyPr/>
                    <a:lstStyle>
                      <a:lvl1pPr defTabSz="449263"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defTabSz="449263"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defTabSz="449263" eaLnBrk="0" hangingPunct="0">
                        <a:spcBef>
                          <a:spcPct val="20000"/>
                        </a:spcBef>
                        <a:defRPr sz="1600">
                          <a:solidFill>
                            <a:schemeClr val="tx1"/>
                          </a:solidFill>
                          <a:latin typeface="Arial" charset="0"/>
                          <a:ea typeface="MS PGothic" charset="-128"/>
                        </a:defRPr>
                      </a:lvl3pPr>
                      <a:lvl4pPr marL="1600200" indent="-228600" defTabSz="449263" eaLnBrk="0" hangingPunct="0">
                        <a:spcBef>
                          <a:spcPct val="20000"/>
                        </a:spcBef>
                        <a:defRPr sz="1400" i="1">
                          <a:solidFill>
                            <a:srgbClr val="990000"/>
                          </a:solidFill>
                          <a:latin typeface="Arial" charset="0"/>
                          <a:ea typeface="MS PGothic" charset="-128"/>
                        </a:defRPr>
                      </a:lvl4pPr>
                      <a:lvl5pPr marL="2057400" indent="-228600" defTabSz="449263" eaLnBrk="0" hangingPunct="0">
                        <a:spcBef>
                          <a:spcPct val="20000"/>
                        </a:spcBef>
                        <a:defRPr sz="1400">
                          <a:solidFill>
                            <a:srgbClr val="0066CC"/>
                          </a:solidFill>
                          <a:latin typeface="Arial" charset="0"/>
                          <a:ea typeface="MS PGothic" charset="-128"/>
                        </a:defRPr>
                      </a:lvl5pPr>
                      <a:lvl6pPr marL="2514600" indent="-228600" defTabSz="449263" eaLnBrk="0" fontAlgn="base" hangingPunct="0">
                        <a:spcBef>
                          <a:spcPct val="20000"/>
                        </a:spcBef>
                        <a:spcAft>
                          <a:spcPct val="0"/>
                        </a:spcAft>
                        <a:defRPr sz="1400">
                          <a:solidFill>
                            <a:srgbClr val="0066CC"/>
                          </a:solidFill>
                          <a:latin typeface="Arial" charset="0"/>
                          <a:ea typeface="MS PGothic" charset="-128"/>
                        </a:defRPr>
                      </a:lvl6pPr>
                      <a:lvl7pPr marL="2971800" indent="-228600" defTabSz="449263" eaLnBrk="0" fontAlgn="base" hangingPunct="0">
                        <a:spcBef>
                          <a:spcPct val="20000"/>
                        </a:spcBef>
                        <a:spcAft>
                          <a:spcPct val="0"/>
                        </a:spcAft>
                        <a:defRPr sz="1400">
                          <a:solidFill>
                            <a:srgbClr val="0066CC"/>
                          </a:solidFill>
                          <a:latin typeface="Arial" charset="0"/>
                          <a:ea typeface="MS PGothic" charset="-128"/>
                        </a:defRPr>
                      </a:lvl7pPr>
                      <a:lvl8pPr marL="3429000" indent="-228600" defTabSz="449263" eaLnBrk="0" fontAlgn="base" hangingPunct="0">
                        <a:spcBef>
                          <a:spcPct val="20000"/>
                        </a:spcBef>
                        <a:spcAft>
                          <a:spcPct val="0"/>
                        </a:spcAft>
                        <a:defRPr sz="1400">
                          <a:solidFill>
                            <a:srgbClr val="0066CC"/>
                          </a:solidFill>
                          <a:latin typeface="Arial" charset="0"/>
                          <a:ea typeface="MS PGothic" charset="-128"/>
                        </a:defRPr>
                      </a:lvl8pPr>
                      <a:lvl9pPr marL="3886200" indent="-228600" defTabSz="449263"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449263" rtl="0" eaLnBrk="1" fontAlgn="base" latinLnBrk="0" hangingPunct="1">
                        <a:lnSpc>
                          <a:spcPct val="100000"/>
                        </a:lnSpc>
                        <a:spcBef>
                          <a:spcPts val="525"/>
                        </a:spcBef>
                        <a:spcAft>
                          <a:spcPts val="1125"/>
                        </a:spcAft>
                        <a:buClrTx/>
                        <a:buSzPct val="100000"/>
                        <a:buFontTx/>
                        <a:buNone/>
                        <a:tabLst/>
                      </a:pPr>
                      <a:r>
                        <a:rPr kumimoji="0" lang="de-DE" altLang="x-none" sz="1600" b="0" i="0" u="none" strike="noStrike" cap="none" normalizeH="0" baseline="0">
                          <a:ln>
                            <a:noFill/>
                          </a:ln>
                          <a:solidFill>
                            <a:srgbClr val="000000"/>
                          </a:solidFill>
                          <a:effectLst/>
                          <a:latin typeface="Arial" charset="0"/>
                          <a:ea typeface="ＭＳ Ｐゴシック" charset="-128"/>
                        </a:rPr>
                        <a:t>1.2.2</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defTabSz="449263"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defTabSz="449263"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defTabSz="449263" eaLnBrk="0" hangingPunct="0">
                        <a:spcBef>
                          <a:spcPct val="20000"/>
                        </a:spcBef>
                        <a:defRPr sz="1600">
                          <a:solidFill>
                            <a:schemeClr val="tx1"/>
                          </a:solidFill>
                          <a:latin typeface="Arial" charset="0"/>
                          <a:ea typeface="MS PGothic" charset="-128"/>
                        </a:defRPr>
                      </a:lvl3pPr>
                      <a:lvl4pPr marL="1600200" indent="-228600" defTabSz="449263" eaLnBrk="0" hangingPunct="0">
                        <a:spcBef>
                          <a:spcPct val="20000"/>
                        </a:spcBef>
                        <a:defRPr sz="1400" i="1">
                          <a:solidFill>
                            <a:srgbClr val="990000"/>
                          </a:solidFill>
                          <a:latin typeface="Arial" charset="0"/>
                          <a:ea typeface="MS PGothic" charset="-128"/>
                        </a:defRPr>
                      </a:lvl4pPr>
                      <a:lvl5pPr marL="2057400" indent="-228600" defTabSz="449263" eaLnBrk="0" hangingPunct="0">
                        <a:spcBef>
                          <a:spcPct val="20000"/>
                        </a:spcBef>
                        <a:defRPr sz="1400">
                          <a:solidFill>
                            <a:srgbClr val="0066CC"/>
                          </a:solidFill>
                          <a:latin typeface="Arial" charset="0"/>
                          <a:ea typeface="MS PGothic" charset="-128"/>
                        </a:defRPr>
                      </a:lvl5pPr>
                      <a:lvl6pPr marL="2514600" indent="-228600" defTabSz="449263" eaLnBrk="0" fontAlgn="base" hangingPunct="0">
                        <a:spcBef>
                          <a:spcPct val="20000"/>
                        </a:spcBef>
                        <a:spcAft>
                          <a:spcPct val="0"/>
                        </a:spcAft>
                        <a:defRPr sz="1400">
                          <a:solidFill>
                            <a:srgbClr val="0066CC"/>
                          </a:solidFill>
                          <a:latin typeface="Arial" charset="0"/>
                          <a:ea typeface="MS PGothic" charset="-128"/>
                        </a:defRPr>
                      </a:lvl6pPr>
                      <a:lvl7pPr marL="2971800" indent="-228600" defTabSz="449263" eaLnBrk="0" fontAlgn="base" hangingPunct="0">
                        <a:spcBef>
                          <a:spcPct val="20000"/>
                        </a:spcBef>
                        <a:spcAft>
                          <a:spcPct val="0"/>
                        </a:spcAft>
                        <a:defRPr sz="1400">
                          <a:solidFill>
                            <a:srgbClr val="0066CC"/>
                          </a:solidFill>
                          <a:latin typeface="Arial" charset="0"/>
                          <a:ea typeface="MS PGothic" charset="-128"/>
                        </a:defRPr>
                      </a:lvl7pPr>
                      <a:lvl8pPr marL="3429000" indent="-228600" defTabSz="449263" eaLnBrk="0" fontAlgn="base" hangingPunct="0">
                        <a:spcBef>
                          <a:spcPct val="20000"/>
                        </a:spcBef>
                        <a:spcAft>
                          <a:spcPct val="0"/>
                        </a:spcAft>
                        <a:defRPr sz="1400">
                          <a:solidFill>
                            <a:srgbClr val="0066CC"/>
                          </a:solidFill>
                          <a:latin typeface="Arial" charset="0"/>
                          <a:ea typeface="MS PGothic" charset="-128"/>
                        </a:defRPr>
                      </a:lvl8pPr>
                      <a:lvl9pPr marL="3886200" indent="-228600" defTabSz="449263"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449263" rtl="0" eaLnBrk="1" fontAlgn="base" latinLnBrk="0" hangingPunct="1">
                        <a:lnSpc>
                          <a:spcPct val="100000"/>
                        </a:lnSpc>
                        <a:spcBef>
                          <a:spcPts val="525"/>
                        </a:spcBef>
                        <a:spcAft>
                          <a:spcPts val="1125"/>
                        </a:spcAft>
                        <a:buClrTx/>
                        <a:buSzPct val="100000"/>
                        <a:buFontTx/>
                        <a:buNone/>
                        <a:tabLst/>
                      </a:pPr>
                      <a:r>
                        <a:rPr kumimoji="0" lang="de-DE" altLang="x-none" sz="1600" b="1" i="0" u="none" strike="noStrike" cap="none" normalizeH="0" baseline="0">
                          <a:ln>
                            <a:noFill/>
                          </a:ln>
                          <a:solidFill>
                            <a:srgbClr val="333399"/>
                          </a:solidFill>
                          <a:effectLst/>
                          <a:latin typeface="Arial" charset="0"/>
                          <a:ea typeface="ＭＳ Ｐゴシック" charset="-128"/>
                        </a:rPr>
                        <a:t>HISPEC/</a:t>
                      </a:r>
                      <a:br>
                        <a:rPr kumimoji="0" lang="de-DE" altLang="x-none" sz="1600" b="1" i="0" u="none" strike="noStrike" cap="none" normalizeH="0" baseline="0">
                          <a:ln>
                            <a:noFill/>
                          </a:ln>
                          <a:solidFill>
                            <a:srgbClr val="333399"/>
                          </a:solidFill>
                          <a:effectLst/>
                          <a:latin typeface="Arial" charset="0"/>
                          <a:ea typeface="ＭＳ Ｐゴシック" charset="-128"/>
                        </a:rPr>
                      </a:br>
                      <a:r>
                        <a:rPr kumimoji="0" lang="de-DE" altLang="x-none" sz="1600" b="1" i="0" u="none" strike="noStrike" cap="none" normalizeH="0" baseline="0">
                          <a:ln>
                            <a:noFill/>
                          </a:ln>
                          <a:solidFill>
                            <a:srgbClr val="333399"/>
                          </a:solidFill>
                          <a:effectLst/>
                          <a:latin typeface="Arial" charset="0"/>
                          <a:ea typeface="ＭＳ Ｐゴシック" charset="-128"/>
                        </a:rPr>
                        <a:t>DESPEC </a:t>
                      </a:r>
                      <a:endParaRPr kumimoji="0" lang="de-DE" altLang="x-none" sz="1600" b="0" i="0" u="none" strike="noStrike" cap="none" normalizeH="0" baseline="0">
                        <a:ln>
                          <a:noFill/>
                        </a:ln>
                        <a:solidFill>
                          <a:srgbClr val="000000"/>
                        </a:solidFill>
                        <a:effectLst/>
                        <a:latin typeface="Arial" charset="0"/>
                        <a:ea typeface="ＭＳ Ｐゴシック" charset="-128"/>
                      </a:endParaRP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dirty="0">
                          <a:ln>
                            <a:noFill/>
                          </a:ln>
                          <a:solidFill>
                            <a:srgbClr val="000000"/>
                          </a:solidFill>
                          <a:effectLst/>
                          <a:latin typeface="Arial" charset="0"/>
                          <a:ea typeface="ＭＳ Ｐゴシック" charset="-128"/>
                        </a:rPr>
                        <a:t>In-beam </a:t>
                      </a:r>
                      <a:r>
                        <a:rPr kumimoji="0" lang="en-GB" altLang="x-none" sz="1600" b="0" i="0" u="none" strike="noStrike" cap="none" normalizeH="0" baseline="0" dirty="0">
                          <a:ln>
                            <a:noFill/>
                          </a:ln>
                          <a:solidFill>
                            <a:srgbClr val="000000"/>
                          </a:solidFill>
                          <a:effectLst/>
                          <a:latin typeface="Symbol" charset="2"/>
                          <a:ea typeface="ＭＳ Ｐゴシック" charset="-128"/>
                        </a:rPr>
                        <a:t></a:t>
                      </a:r>
                      <a:r>
                        <a:rPr kumimoji="0" lang="en-GB" altLang="x-none" sz="1600" b="0" i="0" u="none" strike="noStrike" cap="none" normalizeH="0" baseline="0" dirty="0">
                          <a:ln>
                            <a:noFill/>
                          </a:ln>
                          <a:solidFill>
                            <a:srgbClr val="000000"/>
                          </a:solidFill>
                          <a:effectLst/>
                          <a:latin typeface="Arial" charset="0"/>
                          <a:ea typeface="ＭＳ Ｐゴシック" charset="-128"/>
                        </a:rPr>
                        <a:t>-spectroscopy at low and intermediate energy, </a:t>
                      </a:r>
                      <a:r>
                        <a:rPr kumimoji="0" lang="en-GB" altLang="x-none" sz="1600" b="0" i="0" u="none" strike="noStrike" cap="none" normalizeH="0" baseline="0" dirty="0">
                          <a:ln>
                            <a:noFill/>
                          </a:ln>
                          <a:solidFill>
                            <a:schemeClr val="tx2"/>
                          </a:solidFill>
                          <a:effectLst/>
                          <a:latin typeface="Arial" charset="0"/>
                          <a:ea typeface="ＭＳ Ｐゴシック" charset="-128"/>
                        </a:rPr>
                        <a:t>n-decay,</a:t>
                      </a:r>
                      <a:r>
                        <a:rPr kumimoji="0" lang="en-GB" altLang="x-none" sz="1600" b="0" i="0" u="none" strike="noStrike" cap="none" normalizeH="0" baseline="0" dirty="0">
                          <a:ln>
                            <a:noFill/>
                          </a:ln>
                          <a:solidFill>
                            <a:srgbClr val="000000"/>
                          </a:solidFill>
                          <a:effectLst/>
                          <a:latin typeface="Arial" charset="0"/>
                          <a:ea typeface="ＭＳ Ｐゴシック" charset="-128"/>
                        </a:rPr>
                        <a:t> high-resolution </a:t>
                      </a:r>
                      <a:r>
                        <a:rPr kumimoji="0" lang="en-GB" altLang="x-none" sz="1600" b="0" i="0" u="none" strike="noStrike" cap="none" normalizeH="0" baseline="0" dirty="0">
                          <a:ln>
                            <a:noFill/>
                          </a:ln>
                          <a:solidFill>
                            <a:schemeClr val="tx2"/>
                          </a:solidFill>
                          <a:effectLst/>
                          <a:latin typeface="Symbol" charset="2"/>
                          <a:ea typeface="ＭＳ Ｐゴシック" charset="-128"/>
                        </a:rPr>
                        <a:t></a:t>
                      </a:r>
                      <a:r>
                        <a:rPr kumimoji="0" lang="en-GB" altLang="x-none" sz="1600" b="0" i="0" u="none" strike="noStrike" cap="none" normalizeH="0" baseline="0" dirty="0">
                          <a:ln>
                            <a:noFill/>
                          </a:ln>
                          <a:solidFill>
                            <a:schemeClr val="tx2"/>
                          </a:solidFill>
                          <a:effectLst/>
                          <a:latin typeface="Arial" charset="0"/>
                          <a:ea typeface="ＭＳ Ｐゴシック" charset="-128"/>
                        </a:rPr>
                        <a:t>-, </a:t>
                      </a:r>
                      <a:r>
                        <a:rPr kumimoji="0" lang="en-GB" altLang="x-none" sz="1600" b="0" i="0" u="none" strike="noStrike" cap="none" normalizeH="0" baseline="0" dirty="0">
                          <a:ln>
                            <a:noFill/>
                          </a:ln>
                          <a:solidFill>
                            <a:schemeClr val="tx2"/>
                          </a:solidFill>
                          <a:effectLst/>
                          <a:latin typeface="Symbol" charset="2"/>
                          <a:ea typeface="ＭＳ Ｐゴシック" charset="-128"/>
                        </a:rPr>
                        <a:t></a:t>
                      </a:r>
                      <a:r>
                        <a:rPr kumimoji="0" lang="en-GB" altLang="x-none" sz="1600" b="0" i="0" u="none" strike="noStrike" cap="none" normalizeH="0" baseline="0" dirty="0">
                          <a:ln>
                            <a:noFill/>
                          </a:ln>
                          <a:solidFill>
                            <a:schemeClr val="tx2"/>
                          </a:solidFill>
                          <a:effectLst/>
                          <a:latin typeface="Arial" charset="0"/>
                          <a:ea typeface="ＭＳ Ｐゴシック" charset="-128"/>
                        </a:rPr>
                        <a:t>-, </a:t>
                      </a:r>
                      <a:r>
                        <a:rPr kumimoji="0" lang="en-GB" altLang="x-none" sz="1600" b="0" i="0" u="none" strike="noStrike" cap="none" normalizeH="0" baseline="0" dirty="0">
                          <a:ln>
                            <a:noFill/>
                          </a:ln>
                          <a:solidFill>
                            <a:schemeClr val="tx2"/>
                          </a:solidFill>
                          <a:effectLst/>
                          <a:latin typeface="Symbol" charset="2"/>
                          <a:ea typeface="ＭＳ Ｐゴシック" charset="-128"/>
                        </a:rPr>
                        <a:t></a:t>
                      </a:r>
                      <a:r>
                        <a:rPr kumimoji="0" lang="en-GB" altLang="x-none" sz="1600" b="0" i="0" u="none" strike="noStrike" cap="none" normalizeH="0" baseline="0" dirty="0">
                          <a:ln>
                            <a:noFill/>
                          </a:ln>
                          <a:solidFill>
                            <a:schemeClr val="tx2"/>
                          </a:solidFill>
                          <a:effectLst/>
                          <a:latin typeface="Arial" charset="0"/>
                          <a:ea typeface="ＭＳ Ｐゴシック" charset="-128"/>
                        </a:rPr>
                        <a:t>-, p-, spectroscopy</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1"/>
                  </a:ext>
                </a:extLst>
              </a:tr>
              <a:tr h="334963">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1.2.3</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600" b="1" i="0" u="none" strike="noStrike" cap="none" normalizeH="0" baseline="0">
                          <a:ln>
                            <a:noFill/>
                          </a:ln>
                          <a:solidFill>
                            <a:srgbClr val="333399"/>
                          </a:solidFill>
                          <a:effectLst/>
                          <a:latin typeface="Arial" charset="0"/>
                          <a:ea typeface="ＭＳ Ｐゴシック" charset="-128"/>
                        </a:rPr>
                        <a:t>MATS </a:t>
                      </a:r>
                      <a:endParaRPr kumimoji="0" lang="en-GB" altLang="x-none" sz="1600" b="0" i="0" u="none" strike="noStrike" cap="none" normalizeH="0" baseline="0">
                        <a:ln>
                          <a:noFill/>
                        </a:ln>
                        <a:solidFill>
                          <a:srgbClr val="000000"/>
                        </a:solidFill>
                        <a:effectLst/>
                        <a:latin typeface="Arial" charset="0"/>
                        <a:ea typeface="ＭＳ Ｐゴシック" charset="-128"/>
                      </a:endParaRP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In-trap mass measurements and decay studies</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2"/>
                  </a:ext>
                </a:extLst>
              </a:tr>
              <a:tr h="334963">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1.2.4</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600" b="1" i="0" u="none" strike="noStrike" cap="none" normalizeH="0" baseline="0">
                          <a:ln>
                            <a:noFill/>
                          </a:ln>
                          <a:solidFill>
                            <a:srgbClr val="333399"/>
                          </a:solidFill>
                          <a:effectLst/>
                          <a:latin typeface="Arial" charset="0"/>
                          <a:ea typeface="ＭＳ Ｐゴシック" charset="-128"/>
                        </a:rPr>
                        <a:t>LaSpec </a:t>
                      </a:r>
                      <a:endParaRPr kumimoji="0" lang="en-GB" altLang="x-none" sz="1600" b="0" i="0" u="none" strike="noStrike" cap="none" normalizeH="0" baseline="0">
                        <a:ln>
                          <a:noFill/>
                        </a:ln>
                        <a:solidFill>
                          <a:srgbClr val="000000"/>
                        </a:solidFill>
                        <a:effectLst/>
                        <a:latin typeface="Arial" charset="0"/>
                        <a:ea typeface="ＭＳ Ｐゴシック" charset="-128"/>
                      </a:endParaRP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Laser spectroscopy</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3"/>
                  </a:ext>
                </a:extLst>
              </a:tr>
              <a:tr h="334963">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1.2.5</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600" b="1" i="0" u="none" strike="noStrike" cap="none" normalizeH="0" baseline="0">
                          <a:ln>
                            <a:noFill/>
                          </a:ln>
                          <a:solidFill>
                            <a:srgbClr val="333399"/>
                          </a:solidFill>
                          <a:effectLst/>
                          <a:latin typeface="Arial" charset="0"/>
                          <a:ea typeface="ＭＳ Ｐゴシック" charset="-128"/>
                        </a:rPr>
                        <a:t>R</a:t>
                      </a:r>
                      <a:r>
                        <a:rPr kumimoji="0" lang="de-DE" altLang="x-none" sz="1600" b="1" i="0" u="none" strike="noStrike" cap="none" normalizeH="0" baseline="30000">
                          <a:ln>
                            <a:noFill/>
                          </a:ln>
                          <a:solidFill>
                            <a:srgbClr val="333399"/>
                          </a:solidFill>
                          <a:effectLst/>
                          <a:latin typeface="Arial" charset="0"/>
                          <a:ea typeface="ＭＳ Ｐゴシック" charset="-128"/>
                        </a:rPr>
                        <a:t>3</a:t>
                      </a:r>
                      <a:r>
                        <a:rPr kumimoji="0" lang="de-DE" altLang="x-none" sz="1600" b="1" i="0" u="none" strike="noStrike" cap="none" normalizeH="0" baseline="0">
                          <a:ln>
                            <a:noFill/>
                          </a:ln>
                          <a:solidFill>
                            <a:srgbClr val="333399"/>
                          </a:solidFill>
                          <a:effectLst/>
                          <a:latin typeface="Arial" charset="0"/>
                          <a:ea typeface="ＭＳ Ｐゴシック" charset="-128"/>
                        </a:rPr>
                        <a:t>B</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Kinematical complete reactions with relativistic radioactive beams</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4"/>
                  </a:ext>
                </a:extLst>
              </a:tr>
              <a:tr h="579438">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1.2.6</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600" b="1" i="0" u="none" strike="noStrike" cap="none" normalizeH="0" baseline="0">
                          <a:ln>
                            <a:noFill/>
                          </a:ln>
                          <a:solidFill>
                            <a:srgbClr val="333399"/>
                          </a:solidFill>
                          <a:effectLst/>
                          <a:latin typeface="Arial" charset="0"/>
                          <a:ea typeface="ＭＳ Ｐゴシック" charset="-128"/>
                        </a:rPr>
                        <a:t>ILIMA </a:t>
                      </a:r>
                      <a:endParaRPr kumimoji="0" lang="en-GB" altLang="x-none" sz="1600" b="0" i="0" u="none" strike="noStrike" cap="none" normalizeH="0" baseline="0">
                        <a:ln>
                          <a:noFill/>
                        </a:ln>
                        <a:solidFill>
                          <a:srgbClr val="000000"/>
                        </a:solidFill>
                        <a:effectLst/>
                        <a:latin typeface="Arial" charset="0"/>
                        <a:ea typeface="ＭＳ Ｐゴシック" charset="-128"/>
                      </a:endParaRP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Large-scale scans of mass and lifetimes of nuclei in ground and isomeric states</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5"/>
                  </a:ext>
                </a:extLst>
              </a:tr>
              <a:tr h="334963">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1.2.10</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600" b="1" i="0" u="none" strike="noStrike" cap="none" normalizeH="0" baseline="0">
                          <a:ln>
                            <a:noFill/>
                          </a:ln>
                          <a:solidFill>
                            <a:srgbClr val="333399"/>
                          </a:solidFill>
                          <a:effectLst/>
                          <a:latin typeface="Arial" charset="0"/>
                          <a:ea typeface="ＭＳ Ｐゴシック" charset="-128"/>
                        </a:rPr>
                        <a:t>Super-FRS</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High-resolution spectrometer experiments</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6"/>
                  </a:ext>
                </a:extLst>
              </a:tr>
              <a:tr h="334963">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1.2.11</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600" b="1" i="0" u="none" strike="noStrike" cap="none" normalizeH="0" baseline="0">
                          <a:ln>
                            <a:noFill/>
                          </a:ln>
                          <a:solidFill>
                            <a:srgbClr val="333399"/>
                          </a:solidFill>
                          <a:effectLst/>
                          <a:latin typeface="Arial" charset="0"/>
                          <a:ea typeface="ＭＳ Ｐゴシック" charset="-128"/>
                        </a:rPr>
                        <a:t>SHE </a:t>
                      </a:r>
                      <a:endParaRPr kumimoji="0" lang="en-GB" altLang="x-none" sz="1600" b="0" i="0" u="none" strike="noStrike" cap="none" normalizeH="0" baseline="0">
                        <a:ln>
                          <a:noFill/>
                        </a:ln>
                        <a:solidFill>
                          <a:srgbClr val="000000"/>
                        </a:solidFill>
                        <a:effectLst/>
                        <a:latin typeface="Arial" charset="0"/>
                        <a:ea typeface="ＭＳ Ｐゴシック" charset="-128"/>
                      </a:endParaRP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Synthesis and study of super-heavy elements</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7"/>
                  </a:ext>
                </a:extLst>
              </a:tr>
              <a:tr h="390525">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1.2.8</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AC6CD"/>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600" b="1" i="0" u="none" strike="noStrike" cap="none" normalizeH="0" baseline="0">
                          <a:ln>
                            <a:noFill/>
                          </a:ln>
                          <a:solidFill>
                            <a:srgbClr val="333399"/>
                          </a:solidFill>
                          <a:effectLst/>
                          <a:latin typeface="Arial" charset="0"/>
                          <a:ea typeface="ＭＳ Ｐゴシック" charset="-128"/>
                        </a:rPr>
                        <a:t>ELISe(*) </a:t>
                      </a:r>
                      <a:endParaRPr kumimoji="0" lang="en-GB" altLang="x-none" sz="1600" b="0" i="0" u="none" strike="noStrike" cap="none" normalizeH="0" baseline="0">
                        <a:ln>
                          <a:noFill/>
                        </a:ln>
                        <a:solidFill>
                          <a:srgbClr val="000000"/>
                        </a:solidFill>
                        <a:effectLst/>
                        <a:latin typeface="Arial" charset="0"/>
                        <a:ea typeface="ＭＳ Ｐゴシック" charset="-128"/>
                      </a:endParaRP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AC6CD"/>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Elastic, inelastic, and quasi-free e</a:t>
                      </a:r>
                      <a:r>
                        <a:rPr kumimoji="0" lang="en-GB" altLang="x-none" sz="1600" b="0" i="0" u="none" strike="noStrike" cap="none" normalizeH="0" baseline="30000">
                          <a:ln>
                            <a:noFill/>
                          </a:ln>
                          <a:solidFill>
                            <a:srgbClr val="000000"/>
                          </a:solidFill>
                          <a:effectLst/>
                          <a:latin typeface="Arial" charset="0"/>
                          <a:ea typeface="ＭＳ Ｐゴシック" charset="-128"/>
                        </a:rPr>
                        <a:t>-</a:t>
                      </a:r>
                      <a:r>
                        <a:rPr kumimoji="0" lang="en-GB" altLang="x-none" sz="1600" b="0" i="0" u="none" strike="noStrike" cap="none" normalizeH="0" baseline="0">
                          <a:ln>
                            <a:noFill/>
                          </a:ln>
                          <a:solidFill>
                            <a:srgbClr val="000000"/>
                          </a:solidFill>
                          <a:effectLst/>
                          <a:latin typeface="Arial" charset="0"/>
                          <a:ea typeface="ＭＳ Ｐゴシック" charset="-128"/>
                        </a:rPr>
                        <a:t>-A scattering</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AC6CD"/>
                    </a:solidFill>
                  </a:tcPr>
                </a:tc>
                <a:extLst>
                  <a:ext uri="{0D108BD9-81ED-4DB2-BD59-A6C34878D82A}">
                    <a16:rowId xmlns:a16="http://schemas.microsoft.com/office/drawing/2014/main" val="10008"/>
                  </a:ext>
                </a:extLst>
              </a:tr>
              <a:tr h="390525">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1.2.9</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AC6CD"/>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600" b="1" i="0" u="none" strike="noStrike" cap="none" normalizeH="0" baseline="0">
                          <a:ln>
                            <a:noFill/>
                          </a:ln>
                          <a:solidFill>
                            <a:srgbClr val="333399"/>
                          </a:solidFill>
                          <a:effectLst/>
                          <a:latin typeface="Arial" charset="0"/>
                          <a:ea typeface="ＭＳ Ｐゴシック" charset="-128"/>
                        </a:rPr>
                        <a:t>EXL(*)</a:t>
                      </a:r>
                      <a:endParaRPr kumimoji="0" lang="en-GB" altLang="x-none" sz="1600" b="0" i="0" u="none" strike="noStrike" cap="none" normalizeH="0" baseline="0">
                        <a:ln>
                          <a:noFill/>
                        </a:ln>
                        <a:solidFill>
                          <a:srgbClr val="000000"/>
                        </a:solidFill>
                        <a:effectLst/>
                        <a:latin typeface="Arial" charset="0"/>
                        <a:ea typeface="ＭＳ Ｐゴシック" charset="-128"/>
                      </a:endParaRP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AC6CD"/>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dirty="0">
                          <a:ln>
                            <a:noFill/>
                          </a:ln>
                          <a:solidFill>
                            <a:srgbClr val="000000"/>
                          </a:solidFill>
                          <a:effectLst/>
                          <a:latin typeface="Arial" charset="0"/>
                          <a:ea typeface="ＭＳ Ｐゴシック" charset="-128"/>
                        </a:rPr>
                        <a:t>Light-ion scattering reactions in inverse kinematics</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AC6CD"/>
                    </a:solidFill>
                  </a:tcPr>
                </a:tc>
                <a:extLst>
                  <a:ext uri="{0D108BD9-81ED-4DB2-BD59-A6C34878D82A}">
                    <a16:rowId xmlns:a16="http://schemas.microsoft.com/office/drawing/2014/main" val="10009"/>
                  </a:ext>
                </a:extLst>
              </a:tr>
            </a:tbl>
          </a:graphicData>
        </a:graphic>
      </p:graphicFrame>
      <p:sp>
        <p:nvSpPr>
          <p:cNvPr id="6" name="Textfeld 16"/>
          <p:cNvSpPr txBox="1">
            <a:spLocks noChangeArrowheads="1"/>
          </p:cNvSpPr>
          <p:nvPr/>
        </p:nvSpPr>
        <p:spPr bwMode="auto">
          <a:xfrm>
            <a:off x="0" y="5754742"/>
            <a:ext cx="8991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r>
              <a:rPr lang="en-US" altLang="x-none" sz="1600" dirty="0">
                <a:solidFill>
                  <a:srgbClr val="FF0000"/>
                </a:solidFill>
                <a:ea typeface="MS PGothic" charset="-128"/>
              </a:rPr>
              <a:t>(*) NESR required </a:t>
            </a:r>
            <a:r>
              <a:rPr lang="en-US" altLang="x-none" sz="1600" dirty="0">
                <a:solidFill>
                  <a:srgbClr val="808080"/>
                </a:solidFill>
                <a:ea typeface="MS PGothic" charset="-128"/>
              </a:rPr>
              <a:t>– </a:t>
            </a:r>
            <a:r>
              <a:rPr lang="en-US" altLang="x-none" sz="1600" dirty="0">
                <a:solidFill>
                  <a:srgbClr val="000000"/>
                </a:solidFill>
                <a:ea typeface="MS PGothic" charset="-128"/>
              </a:rPr>
              <a:t>alternative/intermediate </a:t>
            </a:r>
            <a:r>
              <a:rPr lang="en-US" altLang="en-US" sz="1600" dirty="0">
                <a:solidFill>
                  <a:srgbClr val="000000"/>
                </a:solidFill>
                <a:ea typeface="MS PGothic" charset="-128"/>
              </a:rPr>
              <a:t>“</a:t>
            </a:r>
            <a:r>
              <a:rPr lang="en-US" altLang="x-none" sz="1600" dirty="0">
                <a:solidFill>
                  <a:srgbClr val="000000"/>
                </a:solidFill>
                <a:ea typeface="MS PGothic" charset="-128"/>
              </a:rPr>
              <a:t>operation</a:t>
            </a:r>
            <a:r>
              <a:rPr lang="en-US" altLang="en-US" sz="1600" dirty="0">
                <a:solidFill>
                  <a:srgbClr val="000000"/>
                </a:solidFill>
                <a:ea typeface="MS PGothic" charset="-128"/>
              </a:rPr>
              <a:t>”</a:t>
            </a:r>
            <a:r>
              <a:rPr lang="en-US" altLang="x-none" sz="1600" dirty="0">
                <a:solidFill>
                  <a:srgbClr val="000000"/>
                </a:solidFill>
                <a:ea typeface="MS PGothic" charset="-128"/>
              </a:rPr>
              <a:t> within FAIR MSV under consideration.</a:t>
            </a:r>
          </a:p>
        </p:txBody>
      </p:sp>
      <p:sp>
        <p:nvSpPr>
          <p:cNvPr id="3" name="Slide Number Placeholder 2"/>
          <p:cNvSpPr>
            <a:spLocks noGrp="1"/>
          </p:cNvSpPr>
          <p:nvPr>
            <p:ph type="sldNum" sz="quarter" idx="4294967295"/>
          </p:nvPr>
        </p:nvSpPr>
        <p:spPr/>
        <p:txBody>
          <a:bodyPr/>
          <a:lstStyle/>
          <a:p>
            <a:pPr>
              <a:defRPr/>
            </a:pPr>
            <a:endParaRPr lang="de-DE" dirty="0"/>
          </a:p>
        </p:txBody>
      </p:sp>
    </p:spTree>
    <p:extLst>
      <p:ext uri="{BB962C8B-B14F-4D97-AF65-F5344CB8AC3E}">
        <p14:creationId xmlns:p14="http://schemas.microsoft.com/office/powerpoint/2010/main" val="35568184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Super-FRS facility for NUSTAR@FAIR</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10259"/>
            <a:ext cx="9144000" cy="4883039"/>
          </a:xfrm>
          <a:prstGeom prst="rect">
            <a:avLst/>
          </a:prstGeom>
        </p:spPr>
      </p:pic>
      <p:sp>
        <p:nvSpPr>
          <p:cNvPr id="30" name="Rectangle 29"/>
          <p:cNvSpPr/>
          <p:nvPr/>
        </p:nvSpPr>
        <p:spPr bwMode="auto">
          <a:xfrm>
            <a:off x="3275856" y="3596042"/>
            <a:ext cx="1201154" cy="697056"/>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rgbClr val="000066"/>
              </a:solidFill>
              <a:effectLst/>
              <a:latin typeface="Arial" charset="0"/>
            </a:endParaRPr>
          </a:p>
        </p:txBody>
      </p:sp>
      <p:pic>
        <p:nvPicPr>
          <p:cNvPr id="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496" y="3596042"/>
            <a:ext cx="4262339" cy="3220496"/>
          </a:xfrm>
          <a:prstGeom prst="rect">
            <a:avLst/>
          </a:prstGeom>
          <a:solidFill>
            <a:schemeClr val="bg1"/>
          </a:solid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Slide Number Placeholder 2"/>
          <p:cNvSpPr>
            <a:spLocks noGrp="1"/>
          </p:cNvSpPr>
          <p:nvPr>
            <p:ph type="sldNum" sz="quarter" idx="4294967295"/>
          </p:nvPr>
        </p:nvSpPr>
        <p:spPr/>
        <p:txBody>
          <a:bodyPr/>
          <a:lstStyle/>
          <a:p>
            <a:pPr>
              <a:defRPr/>
            </a:pPr>
            <a:fld id="{9885DF70-DC9E-4526-A969-3DB9397F8ECC}" type="slidenum">
              <a:rPr lang="de-DE" smtClean="0"/>
              <a:pPr>
                <a:defRPr/>
              </a:pPr>
              <a:t>5</a:t>
            </a:fld>
            <a:endParaRPr lang="de-DE" dirty="0"/>
          </a:p>
        </p:txBody>
      </p:sp>
    </p:spTree>
    <p:extLst>
      <p:ext uri="{BB962C8B-B14F-4D97-AF65-F5344CB8AC3E}">
        <p14:creationId xmlns:p14="http://schemas.microsoft.com/office/powerpoint/2010/main" val="181274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NUSTAR collaboration</a:t>
            </a:r>
            <a:endParaRPr lang="en-GB" dirty="0"/>
          </a:p>
        </p:txBody>
      </p:sp>
      <p:pic>
        <p:nvPicPr>
          <p:cNvPr id="5" name="Grafi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0200" y="999604"/>
            <a:ext cx="6248400" cy="2543696"/>
          </a:xfrm>
          <a:prstGeom prst="rect">
            <a:avLst/>
          </a:prstGeom>
        </p:spPr>
      </p:pic>
      <p:sp>
        <p:nvSpPr>
          <p:cNvPr id="6" name="TextBox 5"/>
          <p:cNvSpPr txBox="1"/>
          <p:nvPr/>
        </p:nvSpPr>
        <p:spPr>
          <a:xfrm>
            <a:off x="4994766" y="4853812"/>
            <a:ext cx="4123834" cy="1200329"/>
          </a:xfrm>
          <a:prstGeom prst="rect">
            <a:avLst/>
          </a:prstGeom>
          <a:noFill/>
        </p:spPr>
        <p:txBody>
          <a:bodyPr wrap="square" rtlCol="0">
            <a:spAutoFit/>
          </a:bodyPr>
          <a:lstStyle/>
          <a:p>
            <a:pPr algn="l"/>
            <a:r>
              <a:rPr lang="en-US" sz="1800" dirty="0">
                <a:solidFill>
                  <a:srgbClr val="336699"/>
                </a:solidFill>
              </a:rPr>
              <a:t>Secured funding and expression of interest in </a:t>
            </a:r>
            <a:r>
              <a:rPr lang="en-US" sz="1800" dirty="0" smtClean="0">
                <a:solidFill>
                  <a:srgbClr val="336699"/>
                </a:solidFill>
              </a:rPr>
              <a:t>funding (September </a:t>
            </a:r>
            <a:r>
              <a:rPr lang="en-US" sz="1800" smtClean="0">
                <a:solidFill>
                  <a:srgbClr val="336699"/>
                </a:solidFill>
              </a:rPr>
              <a:t>2018):</a:t>
            </a:r>
            <a:endParaRPr lang="en-US" sz="1800" dirty="0">
              <a:solidFill>
                <a:srgbClr val="336699"/>
              </a:solidFill>
            </a:endParaRPr>
          </a:p>
          <a:p>
            <a:pPr algn="l"/>
            <a:r>
              <a:rPr lang="en-US" sz="1800" b="1" dirty="0">
                <a:solidFill>
                  <a:srgbClr val="FF9933"/>
                </a:solidFill>
              </a:rPr>
              <a:t>f</a:t>
            </a:r>
            <a:r>
              <a:rPr lang="en-US" sz="1800" b="1" dirty="0" smtClean="0">
                <a:solidFill>
                  <a:srgbClr val="FF9933"/>
                </a:solidFill>
              </a:rPr>
              <a:t>rom 19 countries</a:t>
            </a:r>
          </a:p>
          <a:p>
            <a:pPr algn="l"/>
            <a:r>
              <a:rPr lang="en-US" sz="1800" dirty="0" smtClean="0">
                <a:solidFill>
                  <a:srgbClr val="FF9933"/>
                </a:solidFill>
              </a:rPr>
              <a:t>(incl</a:t>
            </a:r>
            <a:r>
              <a:rPr lang="en-US" sz="1800" dirty="0">
                <a:solidFill>
                  <a:srgbClr val="FF9933"/>
                </a:solidFill>
              </a:rPr>
              <a:t>. 9 FAIR partner countries)</a:t>
            </a:r>
          </a:p>
        </p:txBody>
      </p:sp>
      <p:sp>
        <p:nvSpPr>
          <p:cNvPr id="7" name="TextBox 1"/>
          <p:cNvSpPr txBox="1"/>
          <p:nvPr/>
        </p:nvSpPr>
        <p:spPr>
          <a:xfrm>
            <a:off x="4716016" y="3579120"/>
            <a:ext cx="4402584" cy="1200329"/>
          </a:xfrm>
          <a:prstGeom prst="rect">
            <a:avLst/>
          </a:prstGeom>
          <a:noFill/>
        </p:spPr>
        <p:txBody>
          <a:bodyPr wrap="square" rtlCol="0">
            <a:spAutoFit/>
          </a:bodyPr>
          <a:lstStyle/>
          <a:p>
            <a:pPr marL="285750" indent="-285750" algn="l">
              <a:buFont typeface="Wingdings" charset="2"/>
              <a:buChar char="Ø"/>
            </a:pPr>
            <a:r>
              <a:rPr lang="en-US" sz="1800" dirty="0" smtClean="0">
                <a:solidFill>
                  <a:srgbClr val="336699"/>
                </a:solidFill>
              </a:rPr>
              <a:t>800 </a:t>
            </a:r>
            <a:r>
              <a:rPr lang="en-US" sz="1800" dirty="0">
                <a:solidFill>
                  <a:srgbClr val="336699"/>
                </a:solidFill>
              </a:rPr>
              <a:t>registered “interested” scientists  </a:t>
            </a:r>
            <a:r>
              <a:rPr lang="en-US" sz="1800" dirty="0" smtClean="0">
                <a:solidFill>
                  <a:srgbClr val="336699"/>
                </a:solidFill>
              </a:rPr>
              <a:t>in </a:t>
            </a:r>
            <a:r>
              <a:rPr lang="en-US" sz="1800" dirty="0">
                <a:solidFill>
                  <a:srgbClr val="336699"/>
                </a:solidFill>
              </a:rPr>
              <a:t>the NUSTAR data-base from </a:t>
            </a:r>
            <a:endParaRPr lang="en-US" sz="1800" dirty="0" smtClean="0">
              <a:solidFill>
                <a:srgbClr val="336699"/>
              </a:solidFill>
            </a:endParaRPr>
          </a:p>
          <a:p>
            <a:pPr marL="271463" indent="-271463" algn="l"/>
            <a:r>
              <a:rPr lang="en-US" sz="1800" b="1" dirty="0" smtClean="0">
                <a:solidFill>
                  <a:srgbClr val="009900"/>
                </a:solidFill>
              </a:rPr>
              <a:t>	39 </a:t>
            </a:r>
            <a:r>
              <a:rPr lang="en-US" sz="1800" b="1" dirty="0">
                <a:solidFill>
                  <a:srgbClr val="009900"/>
                </a:solidFill>
              </a:rPr>
              <a:t>countries and more than </a:t>
            </a:r>
            <a:endParaRPr lang="en-US" sz="1800" b="1" dirty="0" smtClean="0">
              <a:solidFill>
                <a:srgbClr val="009900"/>
              </a:solidFill>
            </a:endParaRPr>
          </a:p>
          <a:p>
            <a:pPr marL="271463" indent="-271463" algn="l"/>
            <a:r>
              <a:rPr lang="en-US" sz="1800" b="1" dirty="0" smtClean="0">
                <a:solidFill>
                  <a:srgbClr val="009900"/>
                </a:solidFill>
              </a:rPr>
              <a:t>	180 </a:t>
            </a:r>
            <a:r>
              <a:rPr lang="en-US" sz="1800" b="1" dirty="0">
                <a:solidFill>
                  <a:srgbClr val="009900"/>
                </a:solidFill>
              </a:rPr>
              <a:t>institutes</a:t>
            </a:r>
          </a:p>
        </p:txBody>
      </p:sp>
      <p:graphicFrame>
        <p:nvGraphicFramePr>
          <p:cNvPr id="8" name="Diagramm 10"/>
          <p:cNvGraphicFramePr/>
          <p:nvPr>
            <p:extLst/>
          </p:nvPr>
        </p:nvGraphicFramePr>
        <p:xfrm>
          <a:off x="-368301" y="2271452"/>
          <a:ext cx="6477001" cy="4434148"/>
        </p:xfrm>
        <a:graphic>
          <a:graphicData uri="http://schemas.openxmlformats.org/drawingml/2006/chart">
            <c:chart xmlns:c="http://schemas.openxmlformats.org/drawingml/2006/chart" xmlns:r="http://schemas.openxmlformats.org/officeDocument/2006/relationships" r:id="rId4"/>
          </a:graphicData>
        </a:graphic>
      </p:graphicFrame>
      <p:sp>
        <p:nvSpPr>
          <p:cNvPr id="10" name="Slide Number Placeholder 2"/>
          <p:cNvSpPr>
            <a:spLocks noGrp="1"/>
          </p:cNvSpPr>
          <p:nvPr>
            <p:ph type="sldNum" sz="quarter" idx="4294967295"/>
          </p:nvPr>
        </p:nvSpPr>
        <p:spPr>
          <a:xfrm>
            <a:off x="8451850" y="6607177"/>
            <a:ext cx="728662" cy="250825"/>
          </a:xfrm>
          <a:prstGeom prst="rect">
            <a:avLst/>
          </a:prstGeom>
        </p:spPr>
        <p:txBody>
          <a:bodyPr/>
          <a:lstStyle/>
          <a:p>
            <a:fld id="{A17217C7-E5FA-554C-BAF5-93F559701703}" type="slidenum">
              <a:rPr lang="de-DE" smtClean="0"/>
              <a:pPr/>
              <a:t>6</a:t>
            </a:fld>
            <a:endParaRPr lang="de-DE" dirty="0"/>
          </a:p>
        </p:txBody>
      </p:sp>
    </p:spTree>
    <p:extLst>
      <p:ext uri="{BB962C8B-B14F-4D97-AF65-F5344CB8AC3E}">
        <p14:creationId xmlns:p14="http://schemas.microsoft.com/office/powerpoint/2010/main" val="3218305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Highlights </a:t>
            </a:r>
            <a:r>
              <a:rPr lang="en-US" dirty="0"/>
              <a:t>of </a:t>
            </a:r>
            <a:r>
              <a:rPr lang="en-US" dirty="0" smtClean="0"/>
              <a:t>the </a:t>
            </a:r>
            <a:r>
              <a:rPr lang="en-US" smtClean="0"/>
              <a:t>NUSTAR Day-1 program</a:t>
            </a:r>
            <a:endParaRPr lang="en-GB" dirty="0"/>
          </a:p>
        </p:txBody>
      </p:sp>
      <p:sp>
        <p:nvSpPr>
          <p:cNvPr id="6" name="Content Placeholder 2"/>
          <p:cNvSpPr>
            <a:spLocks noGrp="1"/>
          </p:cNvSpPr>
          <p:nvPr>
            <p:ph idx="1"/>
          </p:nvPr>
        </p:nvSpPr>
        <p:spPr>
          <a:xfrm>
            <a:off x="179512" y="1700808"/>
            <a:ext cx="8748464" cy="4104456"/>
          </a:xfrm>
        </p:spPr>
        <p:txBody>
          <a:bodyPr/>
          <a:lstStyle/>
          <a:p>
            <a:pPr marL="790575" lvl="1" indent="-457200" algn="just">
              <a:buFont typeface="Arial"/>
              <a:buChar char="•"/>
            </a:pPr>
            <a:r>
              <a:rPr lang="en-US" sz="2400" b="1" dirty="0">
                <a:solidFill>
                  <a:srgbClr val="7030A0"/>
                </a:solidFill>
              </a:rPr>
              <a:t>Understanding the 3</a:t>
            </a:r>
            <a:r>
              <a:rPr lang="en-US" sz="2400" b="1" baseline="30000" dirty="0">
                <a:solidFill>
                  <a:srgbClr val="7030A0"/>
                </a:solidFill>
              </a:rPr>
              <a:t>rd</a:t>
            </a:r>
            <a:r>
              <a:rPr lang="en-US" sz="2400" b="1" dirty="0">
                <a:solidFill>
                  <a:srgbClr val="7030A0"/>
                </a:solidFill>
              </a:rPr>
              <a:t> r-process peak</a:t>
            </a:r>
            <a:r>
              <a:rPr lang="en-US" sz="2400" dirty="0">
                <a:solidFill>
                  <a:srgbClr val="000000"/>
                </a:solidFill>
              </a:rPr>
              <a:t> by means of </a:t>
            </a:r>
            <a:r>
              <a:rPr lang="en-US" sz="2400" dirty="0">
                <a:solidFill>
                  <a:srgbClr val="7030A0"/>
                </a:solidFill>
              </a:rPr>
              <a:t>comprehensive measurements </a:t>
            </a:r>
            <a:r>
              <a:rPr lang="en-US" sz="2400" dirty="0">
                <a:solidFill>
                  <a:srgbClr val="000000"/>
                </a:solidFill>
              </a:rPr>
              <a:t>of </a:t>
            </a:r>
            <a:r>
              <a:rPr lang="en-US" sz="2400" dirty="0" smtClean="0">
                <a:solidFill>
                  <a:srgbClr val="7030A0"/>
                </a:solidFill>
              </a:rPr>
              <a:t>lifetimes, masses</a:t>
            </a:r>
            <a:r>
              <a:rPr lang="en-US" sz="2400" dirty="0" smtClean="0">
                <a:solidFill>
                  <a:srgbClr val="000000"/>
                </a:solidFill>
              </a:rPr>
              <a:t>, </a:t>
            </a:r>
            <a:r>
              <a:rPr lang="en-US" sz="2400">
                <a:solidFill>
                  <a:srgbClr val="7030A0"/>
                </a:solidFill>
              </a:rPr>
              <a:t>neutron </a:t>
            </a:r>
            <a:r>
              <a:rPr lang="en-US" sz="2400" smtClean="0">
                <a:solidFill>
                  <a:srgbClr val="7030A0"/>
                </a:solidFill>
              </a:rPr>
              <a:t>branching ratios</a:t>
            </a:r>
            <a:r>
              <a:rPr lang="en-US" sz="2400" dirty="0">
                <a:solidFill>
                  <a:srgbClr val="000000"/>
                </a:solidFill>
              </a:rPr>
              <a:t>, </a:t>
            </a:r>
            <a:r>
              <a:rPr lang="en-US" sz="2400" dirty="0">
                <a:solidFill>
                  <a:srgbClr val="7030A0"/>
                </a:solidFill>
              </a:rPr>
              <a:t>dipole strength</a:t>
            </a:r>
            <a:r>
              <a:rPr lang="en-US" sz="2400">
                <a:solidFill>
                  <a:srgbClr val="000000"/>
                </a:solidFill>
              </a:rPr>
              <a:t>, </a:t>
            </a:r>
            <a:r>
              <a:rPr lang="en-US" sz="2400" smtClean="0">
                <a:solidFill>
                  <a:srgbClr val="000000"/>
                </a:solidFill>
              </a:rPr>
              <a:t>and the </a:t>
            </a:r>
            <a:r>
              <a:rPr lang="en-US" sz="2400" dirty="0">
                <a:solidFill>
                  <a:srgbClr val="7030A0"/>
                </a:solidFill>
              </a:rPr>
              <a:t>level structure </a:t>
            </a:r>
            <a:r>
              <a:rPr lang="en-US" sz="2400" dirty="0">
                <a:solidFill>
                  <a:srgbClr val="000000"/>
                </a:solidFill>
              </a:rPr>
              <a:t>along the </a:t>
            </a:r>
            <a:r>
              <a:rPr lang="en-US" sz="2400" b="1" dirty="0">
                <a:solidFill>
                  <a:srgbClr val="FF0000"/>
                </a:solidFill>
              </a:rPr>
              <a:t>N=126 isotones</a:t>
            </a:r>
            <a:r>
              <a:rPr lang="en-US" sz="2400" dirty="0">
                <a:solidFill>
                  <a:srgbClr val="000000"/>
                </a:solidFill>
              </a:rPr>
              <a:t>;</a:t>
            </a:r>
          </a:p>
          <a:p>
            <a:pPr marL="790575" lvl="1" indent="-457200" algn="just">
              <a:buFont typeface="Arial"/>
              <a:buChar char="•"/>
            </a:pPr>
            <a:r>
              <a:rPr lang="en-US" sz="2400" b="1" dirty="0">
                <a:solidFill>
                  <a:srgbClr val="7030A0"/>
                </a:solidFill>
              </a:rPr>
              <a:t>Equation of State (</a:t>
            </a:r>
            <a:r>
              <a:rPr lang="en-US" sz="2400" b="1" dirty="0" err="1">
                <a:solidFill>
                  <a:srgbClr val="7030A0"/>
                </a:solidFill>
              </a:rPr>
              <a:t>EoS</a:t>
            </a:r>
            <a:r>
              <a:rPr lang="en-US" sz="2400" b="1" dirty="0">
                <a:solidFill>
                  <a:srgbClr val="7030A0"/>
                </a:solidFill>
              </a:rPr>
              <a:t>) of asymmetric matter </a:t>
            </a:r>
            <a:r>
              <a:rPr lang="en-US" sz="2400" dirty="0"/>
              <a:t>by means of measuring the </a:t>
            </a:r>
            <a:r>
              <a:rPr lang="en-US" sz="2400" dirty="0">
                <a:solidFill>
                  <a:srgbClr val="7030A0"/>
                </a:solidFill>
              </a:rPr>
              <a:t>dipole polarizability </a:t>
            </a:r>
            <a:r>
              <a:rPr lang="en-US" sz="2400" dirty="0"/>
              <a:t>and </a:t>
            </a:r>
            <a:r>
              <a:rPr lang="en-US" sz="2400" dirty="0">
                <a:solidFill>
                  <a:srgbClr val="7030A0"/>
                </a:solidFill>
              </a:rPr>
              <a:t>neutron-skin thicknesses </a:t>
            </a:r>
            <a:r>
              <a:rPr lang="en-US" sz="2400" dirty="0"/>
              <a:t>of </a:t>
            </a:r>
            <a:r>
              <a:rPr lang="en-US" sz="2400" b="1" dirty="0" smtClean="0">
                <a:solidFill>
                  <a:srgbClr val="FF0000"/>
                </a:solidFill>
              </a:rPr>
              <a:t>heavy neutron-rich </a:t>
            </a:r>
            <a:r>
              <a:rPr lang="en-US" sz="2400" b="1" dirty="0">
                <a:solidFill>
                  <a:srgbClr val="FF0000"/>
                </a:solidFill>
              </a:rPr>
              <a:t>isotopes </a:t>
            </a:r>
            <a:r>
              <a:rPr lang="en-US" sz="2400" dirty="0" smtClean="0"/>
              <a:t>(</a:t>
            </a:r>
            <a:r>
              <a:rPr lang="en-US" sz="2400" dirty="0"/>
              <a:t>in combination with the results of the first highlight);</a:t>
            </a:r>
          </a:p>
          <a:p>
            <a:pPr marL="790575" lvl="1" indent="-457200" algn="just">
              <a:buFont typeface="Arial"/>
              <a:buChar char="•"/>
            </a:pPr>
            <a:r>
              <a:rPr lang="en-US" sz="2400" b="1" dirty="0">
                <a:solidFill>
                  <a:srgbClr val="7030A0"/>
                </a:solidFill>
              </a:rPr>
              <a:t>Exotics</a:t>
            </a:r>
            <a:r>
              <a:rPr lang="en-US" sz="2400" dirty="0">
                <a:solidFill>
                  <a:srgbClr val="000000"/>
                </a:solidFill>
              </a:rPr>
              <a:t>: </a:t>
            </a:r>
            <a:r>
              <a:rPr lang="en-US" sz="2400" b="1" dirty="0" err="1">
                <a:solidFill>
                  <a:srgbClr val="FF0000"/>
                </a:solidFill>
              </a:rPr>
              <a:t>Hypernuclei</a:t>
            </a:r>
            <a:r>
              <a:rPr lang="en-US" sz="2400" dirty="0">
                <a:solidFill>
                  <a:srgbClr val="FF0000"/>
                </a:solidFill>
              </a:rPr>
              <a:t> </a:t>
            </a:r>
            <a:r>
              <a:rPr lang="en-US" sz="2400" dirty="0">
                <a:solidFill>
                  <a:srgbClr val="000000"/>
                </a:solidFill>
              </a:rPr>
              <a:t>with large N/Z asymmetry and </a:t>
            </a:r>
            <a:r>
              <a:rPr lang="en-US" sz="2400" b="1" dirty="0">
                <a:solidFill>
                  <a:srgbClr val="FF0000"/>
                </a:solidFill>
              </a:rPr>
              <a:t>nucleon excitations </a:t>
            </a:r>
            <a:r>
              <a:rPr lang="en-US" sz="2400" dirty="0">
                <a:solidFill>
                  <a:srgbClr val="000000"/>
                </a:solidFill>
              </a:rPr>
              <a:t>in nuclei</a:t>
            </a:r>
          </a:p>
          <a:p>
            <a:pPr algn="just"/>
            <a:endParaRPr lang="en-US" dirty="0"/>
          </a:p>
        </p:txBody>
      </p:sp>
      <p:sp>
        <p:nvSpPr>
          <p:cNvPr id="7" name="Slide Number Placeholder 3"/>
          <p:cNvSpPr>
            <a:spLocks noGrp="1"/>
          </p:cNvSpPr>
          <p:nvPr>
            <p:ph type="sldNum" sz="quarter" idx="4294967295"/>
          </p:nvPr>
        </p:nvSpPr>
        <p:spPr>
          <a:xfrm>
            <a:off x="8451850" y="6607177"/>
            <a:ext cx="728662" cy="250825"/>
          </a:xfrm>
          <a:prstGeom prst="rect">
            <a:avLst/>
          </a:prstGeom>
        </p:spPr>
        <p:txBody>
          <a:bodyPr/>
          <a:lstStyle/>
          <a:p>
            <a:fld id="{A17217C7-E5FA-554C-BAF5-93F559701703}" type="slidenum">
              <a:rPr lang="de-DE" smtClean="0"/>
              <a:pPr/>
              <a:t>7</a:t>
            </a:fld>
            <a:endParaRPr lang="de-DE" dirty="0"/>
          </a:p>
        </p:txBody>
      </p:sp>
    </p:spTree>
    <p:extLst>
      <p:ext uri="{BB962C8B-B14F-4D97-AF65-F5344CB8AC3E}">
        <p14:creationId xmlns:p14="http://schemas.microsoft.com/office/powerpoint/2010/main" val="3184707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Evolution of the FAIR/NUSTAR program</a:t>
            </a:r>
            <a:endParaRPr lang="en-GB" dirty="0"/>
          </a:p>
        </p:txBody>
      </p:sp>
      <p:sp>
        <p:nvSpPr>
          <p:cNvPr id="3" name="Content Placeholder 2"/>
          <p:cNvSpPr>
            <a:spLocks noGrp="1"/>
          </p:cNvSpPr>
          <p:nvPr>
            <p:ph idx="1"/>
          </p:nvPr>
        </p:nvSpPr>
        <p:spPr>
          <a:xfrm>
            <a:off x="0" y="1207293"/>
            <a:ext cx="9144000" cy="5658346"/>
          </a:xfrm>
        </p:spPr>
        <p:txBody>
          <a:bodyPr/>
          <a:lstStyle/>
          <a:p>
            <a:pPr marL="285750" indent="-285750">
              <a:buFont typeface="Arial" panose="020B0604020202020204" pitchFamily="34" charset="0"/>
              <a:buChar char="•"/>
            </a:pPr>
            <a:r>
              <a:rPr lang="en-US" sz="1800" b="1" dirty="0"/>
              <a:t>Phase 0 (2018-202x)</a:t>
            </a:r>
          </a:p>
          <a:p>
            <a:pPr marL="0" lvl="1" indent="0">
              <a:buNone/>
            </a:pPr>
            <a:r>
              <a:rPr lang="en-US" sz="1800" dirty="0"/>
              <a:t>	–  R&amp;D and experiments to be carried out with present facilities,</a:t>
            </a:r>
          </a:p>
          <a:p>
            <a:pPr marL="0" indent="0"/>
            <a:r>
              <a:rPr lang="en-US" sz="1800" dirty="0"/>
              <a:t>	    e.g., GSI and </a:t>
            </a:r>
            <a:r>
              <a:rPr lang="en-US" sz="1800" dirty="0" smtClean="0"/>
              <a:t>external,</a:t>
            </a:r>
            <a:r>
              <a:rPr lang="en-US" sz="1800" dirty="0"/>
              <a:t> </a:t>
            </a:r>
            <a:r>
              <a:rPr lang="en-US" sz="1800" u="sng" dirty="0" smtClean="0"/>
              <a:t>with</a:t>
            </a:r>
            <a:r>
              <a:rPr lang="en-US" sz="1800" dirty="0"/>
              <a:t> FAIR/NUSTAR equipment (basic set-ups)</a:t>
            </a:r>
          </a:p>
          <a:p>
            <a:pPr marL="285750" indent="-285750">
              <a:buFont typeface="Arial" panose="020B0604020202020204" pitchFamily="34" charset="0"/>
              <a:buChar char="•"/>
            </a:pPr>
            <a:r>
              <a:rPr lang="en-US" sz="1800" b="1" dirty="0">
                <a:solidFill>
                  <a:srgbClr val="7030A0"/>
                </a:solidFill>
              </a:rPr>
              <a:t>Phase 1 </a:t>
            </a:r>
            <a:r>
              <a:rPr lang="en-US" sz="1800" b="1" dirty="0" smtClean="0">
                <a:solidFill>
                  <a:srgbClr val="7030A0"/>
                </a:solidFill>
              </a:rPr>
              <a:t>(from 2024/25)</a:t>
            </a:r>
            <a:endParaRPr lang="en-US" sz="1800" dirty="0">
              <a:solidFill>
                <a:srgbClr val="7030A0"/>
              </a:solidFill>
            </a:endParaRPr>
          </a:p>
          <a:p>
            <a:pPr marL="0" indent="0"/>
            <a:r>
              <a:rPr lang="en-US" sz="1800" dirty="0"/>
              <a:t>	–  Core detectors and subsystems completed (Day-1 configuration)</a:t>
            </a:r>
          </a:p>
          <a:p>
            <a:pPr marL="0" indent="0"/>
            <a:r>
              <a:rPr lang="en-US" sz="1800" dirty="0"/>
              <a:t>	–  First measurements with </a:t>
            </a:r>
            <a:r>
              <a:rPr lang="en-US" sz="1800" dirty="0">
                <a:solidFill>
                  <a:srgbClr val="7030A0"/>
                </a:solidFill>
              </a:rPr>
              <a:t>FAIR/Super-FRS beams</a:t>
            </a:r>
          </a:p>
          <a:p>
            <a:pPr marL="0" indent="0">
              <a:buNone/>
            </a:pPr>
            <a:r>
              <a:rPr lang="en-US" sz="1800" dirty="0" err="1">
                <a:solidFill>
                  <a:srgbClr val="7030A0"/>
                </a:solidFill>
                <a:latin typeface="Wingdings" charset="2"/>
              </a:rPr>
              <a:t>Ø</a:t>
            </a:r>
            <a:r>
              <a:rPr lang="en-US" sz="1800" dirty="0">
                <a:solidFill>
                  <a:srgbClr val="7030A0"/>
                </a:solidFill>
              </a:rPr>
              <a:t>  </a:t>
            </a:r>
            <a:r>
              <a:rPr lang="en-US" sz="1800" b="1" dirty="0">
                <a:solidFill>
                  <a:srgbClr val="7030A0"/>
                </a:solidFill>
              </a:rPr>
              <a:t>Carry out “Day-1 experiments” with highest visibility and within the FAIR MSV</a:t>
            </a:r>
            <a:endParaRPr lang="en-US" sz="1800" dirty="0">
              <a:solidFill>
                <a:srgbClr val="7030A0"/>
              </a:solidFill>
            </a:endParaRPr>
          </a:p>
          <a:p>
            <a:pPr marL="285750" indent="-285750">
              <a:buFont typeface="Arial" panose="020B0604020202020204" pitchFamily="34" charset="0"/>
              <a:buChar char="•"/>
            </a:pPr>
            <a:r>
              <a:rPr lang="en-US" sz="1800" b="1" dirty="0"/>
              <a:t>Phase 2</a:t>
            </a:r>
            <a:endParaRPr lang="en-US" sz="1800" dirty="0"/>
          </a:p>
          <a:p>
            <a:pPr marL="0" indent="0">
              <a:buNone/>
            </a:pPr>
            <a:r>
              <a:rPr lang="en-US" sz="1800" dirty="0"/>
              <a:t>	–  FAIR evolving towards full power</a:t>
            </a:r>
          </a:p>
          <a:p>
            <a:pPr marL="0" indent="0">
              <a:buNone/>
            </a:pPr>
            <a:r>
              <a:rPr lang="en-US" sz="1800" dirty="0"/>
              <a:t>	–  Completion of all experiments within MSV</a:t>
            </a:r>
          </a:p>
          <a:p>
            <a:pPr marL="0" indent="0">
              <a:buNone/>
            </a:pPr>
            <a:r>
              <a:rPr lang="en-US" sz="1800" dirty="0" err="1">
                <a:solidFill>
                  <a:srgbClr val="7030A0"/>
                </a:solidFill>
                <a:latin typeface="Wingdings" charset="2"/>
              </a:rPr>
              <a:t>Ø</a:t>
            </a:r>
            <a:r>
              <a:rPr lang="en-US" sz="1800" dirty="0">
                <a:solidFill>
                  <a:srgbClr val="7030A0"/>
                </a:solidFill>
              </a:rPr>
              <a:t>  </a:t>
            </a:r>
            <a:r>
              <a:rPr lang="en-US" sz="1800" b="1" dirty="0">
                <a:solidFill>
                  <a:srgbClr val="7030A0"/>
                </a:solidFill>
              </a:rPr>
              <a:t>Essentially the full program of MSV can be performed</a:t>
            </a:r>
            <a:endParaRPr lang="en-US" sz="1800" dirty="0">
              <a:solidFill>
                <a:srgbClr val="7030A0"/>
              </a:solidFill>
            </a:endParaRPr>
          </a:p>
          <a:p>
            <a:pPr marL="285750" indent="-285750">
              <a:buFont typeface="Arial" panose="020B0604020202020204" pitchFamily="34" charset="0"/>
              <a:buChar char="•"/>
            </a:pPr>
            <a:r>
              <a:rPr lang="en-US" sz="1800" b="1" dirty="0"/>
              <a:t>Phase 2</a:t>
            </a:r>
            <a:endParaRPr lang="en-US" sz="1800" dirty="0"/>
          </a:p>
          <a:p>
            <a:pPr marL="0" indent="0">
              <a:buNone/>
            </a:pPr>
            <a:r>
              <a:rPr lang="en-US" sz="1800" dirty="0"/>
              <a:t>	–  Moderate projects, which have been initiated on the way (outside MSV)    	    </a:t>
            </a:r>
            <a:r>
              <a:rPr lang="en-US" sz="1800" dirty="0" smtClean="0"/>
              <a:t>	     can </a:t>
            </a:r>
            <a:r>
              <a:rPr lang="en-US" sz="1800" dirty="0"/>
              <a:t>be included (e.g. experiments related to return line for rings)</a:t>
            </a:r>
          </a:p>
          <a:p>
            <a:pPr marL="285750" indent="-285750">
              <a:buFont typeface="Arial" panose="020B0604020202020204" pitchFamily="34" charset="0"/>
              <a:buChar char="•"/>
            </a:pPr>
            <a:r>
              <a:rPr lang="en-US" sz="1800" b="1" dirty="0"/>
              <a:t>Phase 3</a:t>
            </a:r>
            <a:endParaRPr lang="en-US" sz="1800" dirty="0"/>
          </a:p>
          <a:p>
            <a:pPr marL="0" indent="0">
              <a:buNone/>
            </a:pPr>
            <a:r>
              <a:rPr lang="en-US" sz="1800" dirty="0"/>
              <a:t>	–  Major new investments and upgrades for all experiments.</a:t>
            </a:r>
          </a:p>
          <a:p>
            <a:endParaRPr lang="en-GB" sz="1800" dirty="0"/>
          </a:p>
        </p:txBody>
      </p:sp>
      <p:sp>
        <p:nvSpPr>
          <p:cNvPr id="5" name="Rechteck 5"/>
          <p:cNvSpPr/>
          <p:nvPr/>
        </p:nvSpPr>
        <p:spPr>
          <a:xfrm>
            <a:off x="2232" y="1207291"/>
            <a:ext cx="9141768" cy="23657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Slide Number Placeholder 5"/>
          <p:cNvSpPr>
            <a:spLocks noGrp="1"/>
          </p:cNvSpPr>
          <p:nvPr>
            <p:ph type="sldNum" sz="quarter" idx="4294967295"/>
          </p:nvPr>
        </p:nvSpPr>
        <p:spPr/>
        <p:txBody>
          <a:bodyPr/>
          <a:lstStyle/>
          <a:p>
            <a:pPr>
              <a:defRPr/>
            </a:pPr>
            <a:fld id="{9885DF70-DC9E-4526-A969-3DB9397F8ECC}" type="slidenum">
              <a:rPr lang="de-DE" smtClean="0"/>
              <a:pPr>
                <a:defRPr/>
              </a:pPr>
              <a:t>8</a:t>
            </a:fld>
            <a:endParaRPr lang="de-DE" dirty="0"/>
          </a:p>
        </p:txBody>
      </p:sp>
    </p:spTree>
    <p:extLst>
      <p:ext uri="{BB962C8B-B14F-4D97-AF65-F5344CB8AC3E}">
        <p14:creationId xmlns:p14="http://schemas.microsoft.com/office/powerpoint/2010/main" val="36397263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Phase-0 </a:t>
            </a:r>
            <a:r>
              <a:rPr lang="de-DE" dirty="0" err="1" smtClean="0"/>
              <a:t>detectors</a:t>
            </a:r>
            <a:r>
              <a:rPr lang="de-DE" dirty="0" smtClean="0"/>
              <a:t> in </a:t>
            </a:r>
            <a:r>
              <a:rPr lang="de-DE" dirty="0" err="1" smtClean="0"/>
              <a:t>operation</a:t>
            </a:r>
            <a:r>
              <a:rPr lang="de-DE" dirty="0" smtClean="0"/>
              <a:t> (a </a:t>
            </a:r>
            <a:r>
              <a:rPr lang="de-DE" dirty="0" err="1" smtClean="0"/>
              <a:t>selection</a:t>
            </a:r>
            <a:r>
              <a:rPr lang="de-DE" dirty="0" smtClean="0"/>
              <a:t>)</a:t>
            </a:r>
            <a:endParaRPr lang="de-DE" sz="2000" dirty="0"/>
          </a:p>
        </p:txBody>
      </p:sp>
      <p:sp>
        <p:nvSpPr>
          <p:cNvPr id="7" name="Textfeld 6"/>
          <p:cNvSpPr txBox="1"/>
          <p:nvPr/>
        </p:nvSpPr>
        <p:spPr>
          <a:xfrm>
            <a:off x="474583" y="6441981"/>
            <a:ext cx="3514499"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smtClean="0">
                <a:ln>
                  <a:noFill/>
                </a:ln>
                <a:solidFill>
                  <a:srgbClr val="000066"/>
                </a:solidFill>
                <a:effectLst/>
                <a:uLnTx/>
                <a:uFillTx/>
                <a:latin typeface="Arial"/>
                <a:ea typeface="+mn-ea"/>
                <a:cs typeface="+mn-cs"/>
              </a:rPr>
              <a:t>FATIMA in </a:t>
            </a:r>
            <a:r>
              <a:rPr kumimoji="0" lang="de-DE" sz="1800" b="0" i="0" u="none" strike="noStrike" kern="1200" cap="none" spc="0" normalizeH="0" baseline="0" noProof="0" dirty="0" err="1" smtClean="0">
                <a:ln>
                  <a:noFill/>
                </a:ln>
                <a:solidFill>
                  <a:srgbClr val="000066"/>
                </a:solidFill>
                <a:effectLst/>
                <a:uLnTx/>
                <a:uFillTx/>
                <a:latin typeface="Arial"/>
                <a:ea typeface="+mn-ea"/>
                <a:cs typeface="+mn-cs"/>
              </a:rPr>
              <a:t>operation</a:t>
            </a:r>
            <a:r>
              <a:rPr kumimoji="0" lang="de-DE" sz="1800" b="0" i="0" u="none" strike="noStrike" kern="1200" cap="none" spc="0" normalizeH="0" baseline="0" noProof="0" dirty="0" smtClean="0">
                <a:ln>
                  <a:noFill/>
                </a:ln>
                <a:solidFill>
                  <a:srgbClr val="000066"/>
                </a:solidFill>
                <a:effectLst/>
                <a:uLnTx/>
                <a:uFillTx/>
                <a:latin typeface="Arial"/>
                <a:ea typeface="+mn-ea"/>
                <a:cs typeface="+mn-cs"/>
              </a:rPr>
              <a:t> at GANIL</a:t>
            </a:r>
            <a:endParaRPr kumimoji="0" lang="de-DE" sz="1800" b="0" i="0" u="none" strike="noStrike" kern="1200" cap="none" spc="0" normalizeH="0" baseline="0" noProof="0" dirty="0">
              <a:ln>
                <a:noFill/>
              </a:ln>
              <a:solidFill>
                <a:srgbClr val="000066"/>
              </a:solidFill>
              <a:effectLst/>
              <a:uLnTx/>
              <a:uFillTx/>
              <a:latin typeface="Arial"/>
              <a:ea typeface="+mn-ea"/>
              <a:cs typeface="+mn-cs"/>
            </a:endParaRPr>
          </a:p>
        </p:txBody>
      </p:sp>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15008"/>
          <a:stretch/>
        </p:blipFill>
        <p:spPr bwMode="auto">
          <a:xfrm>
            <a:off x="5436094" y="1073540"/>
            <a:ext cx="2815073" cy="1679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5344166" y="2732104"/>
            <a:ext cx="299893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smtClean="0">
                <a:ln>
                  <a:noFill/>
                </a:ln>
                <a:solidFill>
                  <a:srgbClr val="000066"/>
                </a:solidFill>
                <a:effectLst/>
                <a:uLnTx/>
                <a:uFillTx/>
                <a:latin typeface="Arial"/>
                <a:ea typeface="+mn-ea"/>
                <a:cs typeface="+mn-cs"/>
              </a:rPr>
              <a:t>DTAS in </a:t>
            </a:r>
            <a:r>
              <a:rPr kumimoji="0" lang="de-DE" sz="1800" b="0" i="0" u="none" strike="noStrike" kern="1200" cap="none" spc="0" normalizeH="0" baseline="0" noProof="0" dirty="0" err="1" smtClean="0">
                <a:ln>
                  <a:noFill/>
                </a:ln>
                <a:solidFill>
                  <a:srgbClr val="000066"/>
                </a:solidFill>
                <a:effectLst/>
                <a:uLnTx/>
                <a:uFillTx/>
                <a:latin typeface="Arial"/>
                <a:ea typeface="+mn-ea"/>
                <a:cs typeface="+mn-cs"/>
              </a:rPr>
              <a:t>operation</a:t>
            </a:r>
            <a:r>
              <a:rPr kumimoji="0" lang="de-DE" sz="1800" b="0" i="0" u="none" strike="noStrike" kern="1200" cap="none" spc="0" normalizeH="0" baseline="0" noProof="0" dirty="0" smtClean="0">
                <a:ln>
                  <a:noFill/>
                </a:ln>
                <a:solidFill>
                  <a:srgbClr val="000066"/>
                </a:solidFill>
                <a:effectLst/>
                <a:uLnTx/>
                <a:uFillTx/>
                <a:latin typeface="Arial"/>
                <a:ea typeface="+mn-ea"/>
                <a:cs typeface="+mn-cs"/>
              </a:rPr>
              <a:t> at JYFL</a:t>
            </a:r>
            <a:endParaRPr kumimoji="0" lang="de-DE" sz="1800" b="0" i="0" u="none" strike="noStrike" kern="1200" cap="none" spc="0" normalizeH="0" baseline="0" noProof="0" dirty="0">
              <a:ln>
                <a:noFill/>
              </a:ln>
              <a:solidFill>
                <a:srgbClr val="000066"/>
              </a:solidFill>
              <a:effectLst/>
              <a:uLnTx/>
              <a:uFillTx/>
              <a:latin typeface="Arial"/>
              <a:ea typeface="+mn-ea"/>
              <a:cs typeface="+mn-cs"/>
            </a:endParaRPr>
          </a:p>
        </p:txBody>
      </p:sp>
      <p:sp>
        <p:nvSpPr>
          <p:cNvPr id="11" name="Textfeld 10"/>
          <p:cNvSpPr txBox="1"/>
          <p:nvPr/>
        </p:nvSpPr>
        <p:spPr>
          <a:xfrm>
            <a:off x="4463481" y="6463008"/>
            <a:ext cx="4315182"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smtClean="0">
                <a:ln>
                  <a:noFill/>
                </a:ln>
                <a:solidFill>
                  <a:srgbClr val="000066"/>
                </a:solidFill>
                <a:effectLst/>
                <a:uLnTx/>
                <a:uFillTx/>
                <a:latin typeface="Arial"/>
                <a:ea typeface="+mn-ea"/>
                <a:cs typeface="+mn-cs"/>
              </a:rPr>
              <a:t>CSC </a:t>
            </a:r>
            <a:r>
              <a:rPr kumimoji="0" lang="de-DE" sz="1800" b="0" i="0" u="none" strike="noStrike" kern="1200" cap="none" spc="0" normalizeH="0" baseline="0" noProof="0" dirty="0" err="1" smtClean="0">
                <a:ln>
                  <a:noFill/>
                </a:ln>
                <a:solidFill>
                  <a:srgbClr val="000066"/>
                </a:solidFill>
                <a:effectLst/>
                <a:uLnTx/>
                <a:uFillTx/>
                <a:latin typeface="Arial"/>
                <a:ea typeface="+mn-ea"/>
                <a:cs typeface="+mn-cs"/>
              </a:rPr>
              <a:t>coupled</a:t>
            </a:r>
            <a:r>
              <a:rPr kumimoji="0" lang="de-DE" sz="1800" b="0" i="0" u="none" strike="noStrike" kern="1200" cap="none" spc="0" normalizeH="0" baseline="0" noProof="0" dirty="0" smtClean="0">
                <a:ln>
                  <a:noFill/>
                </a:ln>
                <a:solidFill>
                  <a:srgbClr val="000066"/>
                </a:solidFill>
                <a:effectLst/>
                <a:uLnTx/>
                <a:uFillTx/>
                <a:latin typeface="Arial"/>
                <a:ea typeface="+mn-ea"/>
                <a:cs typeface="+mn-cs"/>
              </a:rPr>
              <a:t> </a:t>
            </a:r>
            <a:r>
              <a:rPr kumimoji="0" lang="de-DE" sz="1800" b="0" i="0" u="none" strike="noStrike" kern="1200" cap="none" spc="0" normalizeH="0" baseline="0" noProof="0" dirty="0" err="1" smtClean="0">
                <a:ln>
                  <a:noFill/>
                </a:ln>
                <a:solidFill>
                  <a:srgbClr val="000066"/>
                </a:solidFill>
                <a:effectLst/>
                <a:uLnTx/>
                <a:uFillTx/>
                <a:latin typeface="Arial"/>
                <a:ea typeface="+mn-ea"/>
                <a:cs typeface="+mn-cs"/>
              </a:rPr>
              <a:t>to</a:t>
            </a:r>
            <a:r>
              <a:rPr kumimoji="0" lang="de-DE" sz="1800" b="0" i="0" u="none" strike="noStrike" kern="1200" cap="none" spc="0" normalizeH="0" baseline="0" noProof="0" dirty="0" smtClean="0">
                <a:ln>
                  <a:noFill/>
                </a:ln>
                <a:solidFill>
                  <a:srgbClr val="000066"/>
                </a:solidFill>
                <a:effectLst/>
                <a:uLnTx/>
                <a:uFillTx/>
                <a:latin typeface="Arial"/>
                <a:ea typeface="+mn-ea"/>
                <a:cs typeface="+mn-cs"/>
              </a:rPr>
              <a:t> MR-TOF </a:t>
            </a:r>
            <a:r>
              <a:rPr kumimoji="0" lang="de-DE" sz="1800" b="0" i="0" u="none" strike="noStrike" kern="1200" cap="none" spc="0" normalizeH="0" baseline="0" noProof="0" dirty="0" err="1" smtClean="0">
                <a:ln>
                  <a:noFill/>
                </a:ln>
                <a:solidFill>
                  <a:srgbClr val="000066"/>
                </a:solidFill>
                <a:effectLst/>
                <a:uLnTx/>
                <a:uFillTx/>
                <a:latin typeface="Arial"/>
                <a:ea typeface="+mn-ea"/>
                <a:cs typeface="+mn-cs"/>
              </a:rPr>
              <a:t>tested</a:t>
            </a:r>
            <a:r>
              <a:rPr kumimoji="0" lang="de-DE" sz="1800" b="0" i="0" u="none" strike="noStrike" kern="1200" cap="none" spc="0" normalizeH="0" baseline="0" noProof="0" dirty="0" smtClean="0">
                <a:ln>
                  <a:noFill/>
                </a:ln>
                <a:solidFill>
                  <a:srgbClr val="000066"/>
                </a:solidFill>
                <a:effectLst/>
                <a:uLnTx/>
                <a:uFillTx/>
                <a:latin typeface="Arial"/>
                <a:ea typeface="+mn-ea"/>
                <a:cs typeface="+mn-cs"/>
              </a:rPr>
              <a:t> at GSI</a:t>
            </a:r>
            <a:endParaRPr kumimoji="0" lang="de-DE" sz="1800" b="0" i="0" u="none" strike="noStrike" kern="1200" cap="none" spc="0" normalizeH="0" baseline="0" noProof="0" dirty="0">
              <a:ln>
                <a:noFill/>
              </a:ln>
              <a:solidFill>
                <a:srgbClr val="000066"/>
              </a:solidFill>
              <a:effectLst/>
              <a:uLnTx/>
              <a:uFillTx/>
              <a:latin typeface="Arial"/>
              <a:ea typeface="+mn-ea"/>
              <a:cs typeface="+mn-cs"/>
            </a:endParaRPr>
          </a:p>
        </p:txBody>
      </p:sp>
      <p:pic>
        <p:nvPicPr>
          <p:cNvPr id="12" name="Grafik 11"/>
          <p:cNvPicPr>
            <a:picLocks noChangeAspect="1"/>
          </p:cNvPicPr>
          <p:nvPr/>
        </p:nvPicPr>
        <p:blipFill rotWithShape="1">
          <a:blip r:embed="rId3">
            <a:extLst>
              <a:ext uri="{28A0092B-C50C-407E-A947-70E740481C1C}">
                <a14:useLocalDpi xmlns:a14="http://schemas.microsoft.com/office/drawing/2010/main" val="0"/>
              </a:ext>
            </a:extLst>
          </a:blip>
          <a:srcRect l="50000" t="1307" b="19200"/>
          <a:stretch/>
        </p:blipFill>
        <p:spPr>
          <a:xfrm>
            <a:off x="474583" y="1069752"/>
            <a:ext cx="3626896" cy="3040740"/>
          </a:xfrm>
          <a:prstGeom prst="rect">
            <a:avLst/>
          </a:prstGeom>
        </p:spPr>
      </p:pic>
      <p:sp>
        <p:nvSpPr>
          <p:cNvPr id="13" name="Textfeld 12"/>
          <p:cNvSpPr txBox="1"/>
          <p:nvPr/>
        </p:nvSpPr>
        <p:spPr>
          <a:xfrm>
            <a:off x="418385" y="4088325"/>
            <a:ext cx="3626897"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smtClean="0">
                <a:ln>
                  <a:noFill/>
                </a:ln>
                <a:solidFill>
                  <a:srgbClr val="000066"/>
                </a:solidFill>
                <a:effectLst/>
                <a:uLnTx/>
                <a:uFillTx/>
                <a:latin typeface="Arial"/>
                <a:ea typeface="+mn-ea"/>
                <a:cs typeface="+mn-cs"/>
              </a:rPr>
              <a:t>NEULAND in </a:t>
            </a:r>
            <a:r>
              <a:rPr kumimoji="0" lang="de-DE" sz="1800" b="0" i="0" u="none" strike="noStrike" kern="1200" cap="none" spc="0" normalizeH="0" baseline="0" noProof="0" dirty="0" err="1" smtClean="0">
                <a:ln>
                  <a:noFill/>
                </a:ln>
                <a:solidFill>
                  <a:srgbClr val="000066"/>
                </a:solidFill>
                <a:effectLst/>
                <a:uLnTx/>
                <a:uFillTx/>
                <a:latin typeface="Arial"/>
                <a:ea typeface="+mn-ea"/>
                <a:cs typeface="+mn-cs"/>
              </a:rPr>
              <a:t>operation</a:t>
            </a:r>
            <a:r>
              <a:rPr kumimoji="0" lang="de-DE" sz="1800" b="0" i="0" u="none" strike="noStrike" kern="1200" cap="none" spc="0" normalizeH="0" baseline="0" noProof="0" dirty="0" smtClean="0">
                <a:ln>
                  <a:noFill/>
                </a:ln>
                <a:solidFill>
                  <a:srgbClr val="000066"/>
                </a:solidFill>
                <a:effectLst/>
                <a:uLnTx/>
                <a:uFillTx/>
                <a:latin typeface="Arial"/>
                <a:ea typeface="+mn-ea"/>
                <a:cs typeface="+mn-cs"/>
              </a:rPr>
              <a:t> at RIKEN</a:t>
            </a:r>
            <a:endParaRPr kumimoji="0" lang="de-DE" sz="1800" b="0" i="0" u="none" strike="noStrike" kern="1200" cap="none" spc="0" normalizeH="0" baseline="0" noProof="0" dirty="0">
              <a:ln>
                <a:noFill/>
              </a:ln>
              <a:solidFill>
                <a:srgbClr val="000066"/>
              </a:solidFill>
              <a:effectLst/>
              <a:uLnTx/>
              <a:uFillTx/>
              <a:latin typeface="Arial"/>
              <a:ea typeface="+mn-ea"/>
              <a:cs typeface="+mn-cs"/>
            </a:endParaRPr>
          </a:p>
        </p:txBody>
      </p:sp>
      <p:pic>
        <p:nvPicPr>
          <p:cNvPr id="14" name="Grafik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4552666"/>
            <a:ext cx="2865426" cy="1906810"/>
          </a:xfrm>
          <a:prstGeom prst="rect">
            <a:avLst/>
          </a:prstGeom>
        </p:spPr>
      </p:pic>
      <p:sp>
        <p:nvSpPr>
          <p:cNvPr id="15" name="Textfeld 14"/>
          <p:cNvSpPr txBox="1"/>
          <p:nvPr/>
        </p:nvSpPr>
        <p:spPr>
          <a:xfrm>
            <a:off x="755576" y="4722509"/>
            <a:ext cx="877716" cy="307777"/>
          </a:xfrm>
          <a:prstGeom prst="rect">
            <a:avLst/>
          </a:prstGeom>
          <a:solidFill>
            <a:schemeClr val="bg1">
              <a:lumMod val="5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smtClean="0">
                <a:ln>
                  <a:noFill/>
                </a:ln>
                <a:solidFill>
                  <a:srgbClr val="FFFFFF"/>
                </a:solidFill>
                <a:effectLst/>
                <a:uLnTx/>
                <a:uFillTx/>
                <a:latin typeface="Arial"/>
                <a:ea typeface="+mn-ea"/>
                <a:cs typeface="+mn-cs"/>
              </a:rPr>
              <a:t>FATIMA</a:t>
            </a:r>
            <a:endParaRPr kumimoji="0" lang="de-DE"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Textfeld 15"/>
          <p:cNvSpPr txBox="1"/>
          <p:nvPr/>
        </p:nvSpPr>
        <p:spPr>
          <a:xfrm>
            <a:off x="2311696" y="6116965"/>
            <a:ext cx="877716" cy="307777"/>
          </a:xfrm>
          <a:prstGeom prst="rect">
            <a:avLst/>
          </a:prstGeom>
          <a:solidFill>
            <a:schemeClr val="bg1">
              <a:lumMod val="5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smtClean="0">
                <a:ln>
                  <a:noFill/>
                </a:ln>
                <a:solidFill>
                  <a:srgbClr val="FFFFFF"/>
                </a:solidFill>
                <a:effectLst/>
                <a:uLnTx/>
                <a:uFillTx/>
                <a:latin typeface="Arial"/>
                <a:ea typeface="+mn-ea"/>
                <a:cs typeface="+mn-cs"/>
              </a:rPr>
              <a:t>AGATA</a:t>
            </a:r>
            <a:endParaRPr kumimoji="0" lang="de-DE"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rcRect b="5289"/>
          <a:stretch>
            <a:fillRect/>
          </a:stretch>
        </p:blipFill>
        <p:spPr bwMode="auto">
          <a:xfrm>
            <a:off x="4463481" y="3246709"/>
            <a:ext cx="4315182" cy="3195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feld 17"/>
          <p:cNvSpPr txBox="1"/>
          <p:nvPr/>
        </p:nvSpPr>
        <p:spPr>
          <a:xfrm>
            <a:off x="5796136" y="4627138"/>
            <a:ext cx="648072" cy="307777"/>
          </a:xfrm>
          <a:prstGeom prst="rect">
            <a:avLst/>
          </a:prstGeom>
          <a:solidFill>
            <a:schemeClr val="bg1">
              <a:lumMod val="5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smtClean="0">
                <a:ln>
                  <a:noFill/>
                </a:ln>
                <a:solidFill>
                  <a:srgbClr val="FFFFFF"/>
                </a:solidFill>
                <a:effectLst/>
                <a:uLnTx/>
                <a:uFillTx/>
                <a:latin typeface="Arial"/>
                <a:ea typeface="+mn-ea"/>
                <a:cs typeface="+mn-cs"/>
              </a:rPr>
              <a:t>CSC</a:t>
            </a:r>
            <a:endParaRPr kumimoji="0" lang="de-DE"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Textfeld 18"/>
          <p:cNvSpPr txBox="1"/>
          <p:nvPr/>
        </p:nvSpPr>
        <p:spPr>
          <a:xfrm>
            <a:off x="7596336" y="5589240"/>
            <a:ext cx="877716" cy="307777"/>
          </a:xfrm>
          <a:prstGeom prst="rect">
            <a:avLst/>
          </a:prstGeom>
          <a:solidFill>
            <a:schemeClr val="bg1">
              <a:lumMod val="5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smtClean="0">
                <a:ln>
                  <a:noFill/>
                </a:ln>
                <a:solidFill>
                  <a:srgbClr val="FFFFFF"/>
                </a:solidFill>
                <a:effectLst/>
                <a:uLnTx/>
                <a:uFillTx/>
                <a:latin typeface="Arial"/>
                <a:ea typeface="+mn-ea"/>
                <a:cs typeface="+mn-cs"/>
              </a:rPr>
              <a:t>MR-TOF</a:t>
            </a:r>
            <a:endParaRPr kumimoji="0" lang="de-DE" sz="1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4689453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_FAIR_Power_Point">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Zentrumsevaluation_Master-2017_02">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4.xml><?xml version="1.0" encoding="utf-8"?>
<a:theme xmlns:a="http://schemas.openxmlformats.org/drawingml/2006/main" name="1_Zentrumsevaluation_Master-2017_02">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800" b="0" i="0" u="none" strike="noStrike" cap="none" normalizeH="0" baseline="0" smtClean="0">
            <a:ln>
              <a:noFill/>
            </a:ln>
            <a:solidFill>
              <a:srgbClr val="000066"/>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800" b="0" i="0" u="none" strike="noStrike" cap="none" normalizeH="0" baseline="0" smtClean="0">
            <a:ln>
              <a:noFill/>
            </a:ln>
            <a:solidFill>
              <a:srgbClr val="000066"/>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2422</Words>
  <Application>Microsoft Office PowerPoint</Application>
  <PresentationFormat>Bildschirmpräsentation (4:3)</PresentationFormat>
  <Paragraphs>500</Paragraphs>
  <Slides>35</Slides>
  <Notes>19</Notes>
  <HiddenSlides>7</HiddenSlides>
  <MMClips>0</MMClips>
  <ScaleCrop>false</ScaleCrop>
  <HeadingPairs>
    <vt:vector size="8" baseType="variant">
      <vt:variant>
        <vt:lpstr>Verwendete Schriftarten</vt:lpstr>
      </vt:variant>
      <vt:variant>
        <vt:i4>16</vt:i4>
      </vt:variant>
      <vt:variant>
        <vt:lpstr>Design</vt:lpstr>
      </vt:variant>
      <vt:variant>
        <vt:i4>5</vt:i4>
      </vt:variant>
      <vt:variant>
        <vt:lpstr>Eingebettete OLE-Server</vt:lpstr>
      </vt:variant>
      <vt:variant>
        <vt:i4>1</vt:i4>
      </vt:variant>
      <vt:variant>
        <vt:lpstr>Folientitel</vt:lpstr>
      </vt:variant>
      <vt:variant>
        <vt:i4>35</vt:i4>
      </vt:variant>
    </vt:vector>
  </HeadingPairs>
  <TitlesOfParts>
    <vt:vector size="57" baseType="lpstr">
      <vt:lpstr>MS PGothic</vt:lpstr>
      <vt:lpstr>MS PGothic</vt:lpstr>
      <vt:lpstr>.AppleSystemUIFont</vt:lpstr>
      <vt:lpstr>Arial</vt:lpstr>
      <vt:lpstr>Arial Black</vt:lpstr>
      <vt:lpstr>Arial Narrow</vt:lpstr>
      <vt:lpstr>Calibri</vt:lpstr>
      <vt:lpstr>Cambria</vt:lpstr>
      <vt:lpstr>Cambria Math</vt:lpstr>
      <vt:lpstr>Comic Sans MS</vt:lpstr>
      <vt:lpstr>Helvetica</vt:lpstr>
      <vt:lpstr>San Francisco Text Bold</vt:lpstr>
      <vt:lpstr>Symbol</vt:lpstr>
      <vt:lpstr>Times New Roman</vt:lpstr>
      <vt:lpstr>Wingdings</vt:lpstr>
      <vt:lpstr>ヒラギノ角ゴ ProN W3</vt:lpstr>
      <vt:lpstr>Template_FAIR_Power_Point</vt:lpstr>
      <vt:lpstr>Office Theme</vt:lpstr>
      <vt:lpstr>Zentrumsevaluation_Master-2017_02</vt:lpstr>
      <vt:lpstr>1_Zentrumsevaluation_Master-2017_02</vt:lpstr>
      <vt:lpstr>Default Design</vt:lpstr>
      <vt:lpstr>Photo Editor Photo</vt:lpstr>
      <vt:lpstr>Bericht zu NUSTAR        Kernstruktur im Kosmos   </vt:lpstr>
      <vt:lpstr>PowerPoint-Präsentation</vt:lpstr>
      <vt:lpstr>NUclear STructure Astrophysics and Reactions</vt:lpstr>
      <vt:lpstr>NUSTAR - The Project</vt:lpstr>
      <vt:lpstr>The Super-FRS facility for NUSTAR@FAIR</vt:lpstr>
      <vt:lpstr>The NUSTAR collaboration</vt:lpstr>
      <vt:lpstr>Highlights of the NUSTAR Day-1 program</vt:lpstr>
      <vt:lpstr>Evolution of the FAIR/NUSTAR program</vt:lpstr>
      <vt:lpstr>Phase-0 detectors in operation (a selection)</vt:lpstr>
      <vt:lpstr>R3B in the Super-FRS High-Energy Branch </vt:lpstr>
      <vt:lpstr>               Start version from Phase 0 to Day-1</vt:lpstr>
      <vt:lpstr>               NeuLAND Detector at RIKEN and GSI</vt:lpstr>
      <vt:lpstr>           Reactions with Relativistic Radioactive Beams</vt:lpstr>
      <vt:lpstr>          NeuLAND @ RIBF - RIKEN</vt:lpstr>
      <vt:lpstr>    HISPEC/DESPEC in Low-Energy Branch </vt:lpstr>
      <vt:lpstr>HISPEC / DeSPEC foreseen instrumentation</vt:lpstr>
      <vt:lpstr>      HISPEC/DESPEC detector systems ready  </vt:lpstr>
      <vt:lpstr>The Super-FRS Low-Energy Branch</vt:lpstr>
      <vt:lpstr>LaSpec &amp; MATS in the Low-Energy Branch</vt:lpstr>
      <vt:lpstr>LaSpec &amp; MATS in the Low-Energy Branch</vt:lpstr>
      <vt:lpstr>LaSpec – Phase 0 towards Phase 1</vt:lpstr>
      <vt:lpstr>LASPEC - 2018</vt:lpstr>
      <vt:lpstr>MATS – Programme for Phase-0 and Day-1</vt:lpstr>
      <vt:lpstr>PowerPoint-Präsentation</vt:lpstr>
      <vt:lpstr>ILIMA in the Collector Ring (CR)</vt:lpstr>
      <vt:lpstr>ILIMA Phase1@CR Isomeric beams, Lifetimes and Masses</vt:lpstr>
      <vt:lpstr>ILIMA collaboration: Isomeric beams, Lifetimes and Masses</vt:lpstr>
      <vt:lpstr>SHE Phase 0 (2018-2020) TASCA Experiments with approved beamtime</vt:lpstr>
      <vt:lpstr>RADRIS: Laser Spectroscopy of No</vt:lpstr>
      <vt:lpstr>SHIPTRAP - RADRIS: Laser Spectroscopy of No</vt:lpstr>
      <vt:lpstr>PowerPoint-Präsentation</vt:lpstr>
      <vt:lpstr>NUSTAR MSV – funding status</vt:lpstr>
      <vt:lpstr>Day one configuration – funding status</vt:lpstr>
      <vt:lpstr>Funding status of Day-1 configuration </vt:lpstr>
      <vt:lpstr>NUSTAR Operation Scenario</vt:lpstr>
    </vt:vector>
  </TitlesOfParts>
  <Company>FAIR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Unraveling stellar alchemy with NUSTAR</dc:title>
  <dc:creator>Alexander Herlert</dc:creator>
  <cp:lastModifiedBy>Windows-Benutzer</cp:lastModifiedBy>
  <cp:revision>565</cp:revision>
  <cp:lastPrinted>2015-12-03T22:42:05Z</cp:lastPrinted>
  <dcterms:created xsi:type="dcterms:W3CDTF">2012-03-15T15:20:34Z</dcterms:created>
  <dcterms:modified xsi:type="dcterms:W3CDTF">2018-12-06T13:42:52Z</dcterms:modified>
</cp:coreProperties>
</file>