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138.jpg" ContentType="image/jp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4382" r:id="rId2"/>
    <p:sldMasterId id="2147484387" r:id="rId3"/>
    <p:sldMasterId id="2147484393" r:id="rId4"/>
    <p:sldMasterId id="2147484399" r:id="rId5"/>
    <p:sldMasterId id="2147484410" r:id="rId6"/>
  </p:sldMasterIdLst>
  <p:notesMasterIdLst>
    <p:notesMasterId r:id="rId56"/>
  </p:notesMasterIdLst>
  <p:handoutMasterIdLst>
    <p:handoutMasterId r:id="rId57"/>
  </p:handoutMasterIdLst>
  <p:sldIdLst>
    <p:sldId id="302" r:id="rId7"/>
    <p:sldId id="702" r:id="rId8"/>
    <p:sldId id="670" r:id="rId9"/>
    <p:sldId id="703" r:id="rId10"/>
    <p:sldId id="726" r:id="rId11"/>
    <p:sldId id="727" r:id="rId12"/>
    <p:sldId id="721" r:id="rId13"/>
    <p:sldId id="728" r:id="rId14"/>
    <p:sldId id="724" r:id="rId15"/>
    <p:sldId id="704" r:id="rId16"/>
    <p:sldId id="705" r:id="rId17"/>
    <p:sldId id="706" r:id="rId18"/>
    <p:sldId id="707" r:id="rId19"/>
    <p:sldId id="708" r:id="rId20"/>
    <p:sldId id="730" r:id="rId21"/>
    <p:sldId id="673" r:id="rId22"/>
    <p:sldId id="682" r:id="rId23"/>
    <p:sldId id="566" r:id="rId24"/>
    <p:sldId id="735" r:id="rId25"/>
    <p:sldId id="738" r:id="rId26"/>
    <p:sldId id="734" r:id="rId27"/>
    <p:sldId id="736" r:id="rId28"/>
    <p:sldId id="741" r:id="rId29"/>
    <p:sldId id="685" r:id="rId30"/>
    <p:sldId id="686" r:id="rId31"/>
    <p:sldId id="693" r:id="rId32"/>
    <p:sldId id="687" r:id="rId33"/>
    <p:sldId id="688" r:id="rId34"/>
    <p:sldId id="689" r:id="rId35"/>
    <p:sldId id="690" r:id="rId36"/>
    <p:sldId id="691" r:id="rId37"/>
    <p:sldId id="619" r:id="rId38"/>
    <p:sldId id="620" r:id="rId39"/>
    <p:sldId id="709" r:id="rId40"/>
    <p:sldId id="710" r:id="rId41"/>
    <p:sldId id="711" r:id="rId42"/>
    <p:sldId id="712" r:id="rId43"/>
    <p:sldId id="671" r:id="rId44"/>
    <p:sldId id="713" r:id="rId45"/>
    <p:sldId id="692" r:id="rId46"/>
    <p:sldId id="715" r:id="rId47"/>
    <p:sldId id="716" r:id="rId48"/>
    <p:sldId id="737" r:id="rId49"/>
    <p:sldId id="718" r:id="rId50"/>
    <p:sldId id="740" r:id="rId51"/>
    <p:sldId id="739" r:id="rId52"/>
    <p:sldId id="694" r:id="rId53"/>
    <p:sldId id="700" r:id="rId54"/>
    <p:sldId id="699" r:id="rId55"/>
  </p:sldIdLst>
  <p:sldSz cx="9144000" cy="6858000" type="screen4x3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5AD4E184-C9C8-45E9-A091-40762F6951C2}">
          <p14:sldIdLst>
            <p14:sldId id="302"/>
            <p14:sldId id="702"/>
          </p14:sldIdLst>
        </p14:section>
        <p14:section name="Introduction 4 (5)" id="{5D987C94-264F-4571-A40A-D8844260CE52}">
          <p14:sldIdLst>
            <p14:sldId id="670"/>
            <p14:sldId id="703"/>
            <p14:sldId id="726"/>
            <p14:sldId id="727"/>
            <p14:sldId id="721"/>
            <p14:sldId id="728"/>
            <p14:sldId id="724"/>
            <p14:sldId id="704"/>
            <p14:sldId id="705"/>
            <p14:sldId id="706"/>
            <p14:sldId id="707"/>
            <p14:sldId id="708"/>
            <p14:sldId id="730"/>
            <p14:sldId id="673"/>
          </p14:sldIdLst>
        </p14:section>
        <p14:section name="Abschnitt ohne Titel" id="{9E130DBB-198B-4C50-9A5D-2791664A518C}">
          <p14:sldIdLst>
            <p14:sldId id="682"/>
            <p14:sldId id="566"/>
            <p14:sldId id="735"/>
            <p14:sldId id="738"/>
            <p14:sldId id="734"/>
            <p14:sldId id="736"/>
            <p14:sldId id="741"/>
          </p14:sldIdLst>
        </p14:section>
        <p14:section name="Abschnitt ohne Titel" id="{D2538478-74DD-4EC1-B4E7-744AC467F475}">
          <p14:sldIdLst>
            <p14:sldId id="685"/>
            <p14:sldId id="686"/>
            <p14:sldId id="693"/>
            <p14:sldId id="687"/>
            <p14:sldId id="688"/>
          </p14:sldIdLst>
        </p14:section>
        <p14:section name="Abschnitt ohne Titel" id="{7A940394-249C-44F3-BE6B-03968446BCAE}">
          <p14:sldIdLst>
            <p14:sldId id="689"/>
            <p14:sldId id="690"/>
            <p14:sldId id="691"/>
            <p14:sldId id="619"/>
            <p14:sldId id="620"/>
            <p14:sldId id="709"/>
            <p14:sldId id="710"/>
            <p14:sldId id="711"/>
            <p14:sldId id="712"/>
            <p14:sldId id="671"/>
            <p14:sldId id="713"/>
          </p14:sldIdLst>
        </p14:section>
        <p14:section name="Abschnitt ohne Titel" id="{184E4DF5-0E7E-462E-A703-D6B6F875B0D0}">
          <p14:sldIdLst>
            <p14:sldId id="692"/>
            <p14:sldId id="715"/>
            <p14:sldId id="716"/>
            <p14:sldId id="737"/>
            <p14:sldId id="718"/>
            <p14:sldId id="740"/>
            <p14:sldId id="739"/>
            <p14:sldId id="694"/>
            <p14:sldId id="700"/>
            <p14:sldId id="699"/>
          </p14:sldIdLst>
        </p14:section>
        <p14:section name="Abschnitt ohne Titel" id="{0F98B09F-1E68-478B-AC5D-483F722EDFA2}">
          <p14:sldIdLst/>
        </p14:section>
        <p14:section name="Abschnitt ohne Titel" id="{35AD9EF6-C4BB-4777-804D-FD6F6A5B1455}">
          <p14:sldIdLst/>
        </p14:section>
        <p14:section name="Abschnitt ohne Titel" id="{4ADCCE6D-D059-4EB3-8309-DA701C3A52E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EAA34F"/>
    <a:srgbClr val="ECADC4"/>
    <a:srgbClr val="FDBB63"/>
    <a:srgbClr val="B43723"/>
    <a:srgbClr val="333333"/>
    <a:srgbClr val="6666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441" autoAdjust="0"/>
  </p:normalViewPr>
  <p:slideViewPr>
    <p:cSldViewPr snapToGrid="0" snapToObjects="1">
      <p:cViewPr varScale="1">
        <p:scale>
          <a:sx n="47" d="100"/>
          <a:sy n="47" d="100"/>
        </p:scale>
        <p:origin x="1188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348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EDF88B4-17DC-4D7A-AEBC-95A63FCBE5AC}" type="datetimeFigureOut">
              <a:rPr lang="de-DE"/>
              <a:pPr>
                <a:defRPr/>
              </a:pPr>
              <a:t>07.12.2018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F1A688C-2778-4F1E-AA72-5A1DB4415FA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489897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57CFE59-7873-400A-AB37-C8390E3B21F9}" type="datetimeFigureOut">
              <a:rPr lang="de-DE"/>
              <a:pPr>
                <a:defRPr/>
              </a:pPr>
              <a:t>07.12.2018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8631790-847E-4CAF-B86A-08A37BB9D39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44324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527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Hadron Physics with Antiprotons at PANDA/FAIR</a:t>
            </a:r>
          </a:p>
          <a:p>
            <a:endParaRPr lang="de-DE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Hadron Physics Goals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Advantages of Antiprotons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Competitiveness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Status of Experiment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Summary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631790-847E-4CAF-B86A-08A37BB9D39D}" type="slidenum">
              <a:rPr lang="de-DE" altLang="de-DE" smtClean="0"/>
              <a:pPr>
                <a:defRPr/>
              </a:pPr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44929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PI-ICR stands</a:t>
            </a:r>
            <a:r>
              <a:rPr lang="en-US" baseline="0" dirty="0" smtClean="0"/>
              <a:t> for Phase Imaging Ion-Cyclotron-Resonance for short lived</a:t>
            </a:r>
          </a:p>
          <a:p>
            <a:endParaRPr lang="en-US" dirty="0" smtClean="0"/>
          </a:p>
          <a:p>
            <a:r>
              <a:rPr lang="en-US" dirty="0" smtClean="0"/>
              <a:t>A novel approach based on the projection of the Penning-trap ion motion onto a position-sensitive detector opens the door to very accurate mass measurements on the ppb level even for short-lived nuclides with half-lives well below a second. In addition to the accuracy boost, the new method provides a superior resolving power by which low-lying isomeric states with excitation energy on the 10-keV level can be easily separated from the ground state. </a:t>
            </a:r>
          </a:p>
          <a:p>
            <a:endParaRPr lang="de-DE" dirty="0" smtClean="0"/>
          </a:p>
          <a:p>
            <a:r>
              <a:rPr lang="de-DE" dirty="0" smtClean="0"/>
              <a:t>Determination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cyclotron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frequency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charge</a:t>
            </a:r>
            <a:r>
              <a:rPr lang="de-DE" baseline="0" dirty="0" smtClean="0"/>
              <a:t> q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mass</a:t>
            </a:r>
            <a:r>
              <a:rPr lang="de-DE" baseline="0" dirty="0" smtClean="0"/>
              <a:t> m in a </a:t>
            </a:r>
            <a:r>
              <a:rPr lang="de-DE" baseline="0" dirty="0" err="1" smtClean="0"/>
              <a:t>magnetic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field</a:t>
            </a:r>
            <a:r>
              <a:rPr lang="de-DE" baseline="0" dirty="0" smtClean="0"/>
              <a:t> B via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projection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motion</a:t>
            </a:r>
            <a:r>
              <a:rPr lang="de-DE" baseline="0" dirty="0" smtClean="0"/>
              <a:t> on a </a:t>
            </a:r>
            <a:r>
              <a:rPr lang="de-DE" baseline="0" dirty="0" err="1" smtClean="0"/>
              <a:t>microchannel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detector</a:t>
            </a:r>
            <a:r>
              <a:rPr lang="de-DE" baseline="0" dirty="0" smtClean="0"/>
              <a:t>.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Groundstate</a:t>
            </a:r>
            <a:r>
              <a:rPr lang="de-DE" baseline="0" dirty="0" smtClean="0"/>
              <a:t> 255Lr: Lebensdauer 22 s</a:t>
            </a:r>
          </a:p>
          <a:p>
            <a:r>
              <a:rPr lang="de-DE" baseline="0" dirty="0" smtClean="0"/>
              <a:t>Isomerer Zustand: 2.5 s (deshalb </a:t>
            </a:r>
            <a:r>
              <a:rPr lang="de-DE" baseline="0" dirty="0" err="1" smtClean="0"/>
              <a:t>weisses</a:t>
            </a:r>
            <a:r>
              <a:rPr lang="de-DE" baseline="0" dirty="0" smtClean="0"/>
              <a:t> Dreieck)</a:t>
            </a:r>
          </a:p>
          <a:p>
            <a:r>
              <a:rPr lang="de-DE" baseline="0" dirty="0" err="1" smtClean="0"/>
              <a:t>both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alpha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contribution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beta</a:t>
            </a:r>
            <a:r>
              <a:rPr lang="de-DE" baseline="0" dirty="0" smtClean="0"/>
              <a:t>+</a:t>
            </a:r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829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11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2D0343-931D-4539-B5E9-4D4D249351C9}" type="slidenum">
              <a:rPr kumimoji="0" lang="en-GB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de-D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053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 smtClean="0"/>
              <a:t> 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CC8BA12-9B9F-4549-883F-D48F27934520}" type="slidenum">
              <a:rPr lang="de-DE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de-DE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32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de-DE" smtClean="0"/>
              <a:t>At the moment the so-called Modularized Start Version of the FAIR facility is under construction.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33D4-F3F3-4B4A-84E1-EE14EFE81D2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693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E9BD5C-BB5F-4C1E-966D-A0D42BFC3B37}" type="slidenum">
              <a:rPr kumimoji="0" lang="en-GB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de-D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48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33D4-F3F3-4B4A-84E1-EE14EFE81D2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74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1815F-298B-409B-B65F-969F3A6A01ED}" type="slidenum">
              <a:rPr kumimoji="0" lang="en-GB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de-D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240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33D4-F3F3-4B4A-84E1-EE14EFE81D2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789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D352A1-7E5A-4A9F-B71D-076031D5695A}" type="slidenum">
              <a:rPr kumimoji="0" lang="en-GB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de-D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271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33D4-F3F3-4B4A-84E1-EE14EFE81D2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83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10A8A-9F9B-4EA0-940F-D6B1D19FB9E0}" type="slidenum">
              <a:rPr kumimoji="0" lang="en-GB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altLang="de-D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267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33D4-F3F3-4B4A-84E1-EE14EFE81D2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885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4E4CB6-9D93-4C79-A72A-CFCE905FB90F}" type="slidenum">
              <a:rPr kumimoji="0" lang="en-GB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de-D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832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>
                <a:solidFill>
                  <a:prstClr val="black"/>
                </a:solidFill>
              </a:rPr>
              <a:pPr/>
              <a:t>26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6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71338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655411" y="161018"/>
            <a:ext cx="8212138" cy="49037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488" y="6553200"/>
            <a:ext cx="746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8D57D9B3-1EDA-4256-9A96-2153F894D08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0" y="6553200"/>
            <a:ext cx="1522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 dirty="0" smtClean="0"/>
              <a:t>November 21</a:t>
            </a:r>
            <a:r>
              <a:rPr lang="de-DE" baseline="30000" dirty="0" smtClean="0"/>
              <a:t>st</a:t>
            </a:r>
            <a:r>
              <a:rPr lang="de-DE" dirty="0" smtClean="0"/>
              <a:t>,  2018</a:t>
            </a:r>
            <a:endParaRPr lang="de-DE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0" y="6561138"/>
            <a:ext cx="3962400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spcBef>
                <a:spcPct val="0"/>
              </a:spcBef>
            </a:pPr>
            <a:r>
              <a:rPr lang="en-US" altLang="de-DE" dirty="0" smtClean="0"/>
              <a:t>The Experiments: Key Technologies of FAIR and GSI 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578110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71338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193D1-AA84-436F-A0C8-B44E5A386D1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>
          <a:xfrm>
            <a:off x="6769100" y="6553200"/>
            <a:ext cx="1179513" cy="365125"/>
          </a:xfr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3 March 2017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12"/>
          </p:nvPr>
        </p:nvSpPr>
        <p:spPr>
          <a:xfrm>
            <a:off x="2273300" y="6561138"/>
            <a:ext cx="4826000" cy="357187"/>
          </a:xfr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4653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C7481-FBAD-4902-ADF4-B7366BFEC8C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1"/>
          </p:nvPr>
        </p:nvSpPr>
        <p:spPr>
          <a:xfrm>
            <a:off x="6604000" y="6553200"/>
            <a:ext cx="1344613" cy="365125"/>
          </a:xfr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3 March 2017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12"/>
          </p:nvPr>
        </p:nvSpPr>
        <p:spPr>
          <a:xfrm>
            <a:off x="2273300" y="6561138"/>
            <a:ext cx="4826000" cy="357187"/>
          </a:xfr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1998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6EB0C-852E-4905-8A98-DE692754D1E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11"/>
          </p:nvPr>
        </p:nvSpPr>
        <p:spPr>
          <a:xfrm>
            <a:off x="6502400" y="6553200"/>
            <a:ext cx="1446213" cy="365125"/>
          </a:xfr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3 March 2017</a:t>
            </a:r>
          </a:p>
        </p:txBody>
      </p:sp>
      <p:sp>
        <p:nvSpPr>
          <p:cNvPr id="5" name="Fußzeilenplatzhalter 7"/>
          <p:cNvSpPr>
            <a:spLocks noGrp="1"/>
          </p:cNvSpPr>
          <p:nvPr>
            <p:ph type="ftr" sz="quarter" idx="12"/>
          </p:nvPr>
        </p:nvSpPr>
        <p:spPr>
          <a:xfrm>
            <a:off x="2260600" y="6561138"/>
            <a:ext cx="4838700" cy="357187"/>
          </a:xfr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8208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6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Inti Lehmann, FAIR Experiments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C1425-5130-4F78-A3C8-AF3632483095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97654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8640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 March 2017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9187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250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97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4" y="6492875"/>
            <a:ext cx="2133600" cy="365125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srgbClr val="FFFFFF"/>
                </a:solidFill>
              </a:rPr>
              <a:pPr algn="l">
                <a:defRPr/>
              </a:pPr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639358"/>
            <a:ext cx="1905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979" y="6639357"/>
            <a:ext cx="50403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Paolo Giubellino, C23, 11, Phase-0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 bwMode="auto">
          <a:xfrm>
            <a:off x="7815263" y="6618404"/>
            <a:ext cx="11493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457200" rtl="0" eaLnBrk="0" latinLnBrk="0" hangingPunct="0">
              <a:defRPr sz="1200" b="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79576DC-B884-5846-8608-696B9D4DA3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Gerader Verbinder 7"/>
          <p:cNvCxnSpPr/>
          <p:nvPr userDrawn="1"/>
        </p:nvCxnSpPr>
        <p:spPr bwMode="auto">
          <a:xfrm flipV="1">
            <a:off x="0" y="6618404"/>
            <a:ext cx="9144000" cy="20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81549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_mesh_einRing_201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" b="3602"/>
          <a:stretch/>
        </p:blipFill>
        <p:spPr>
          <a:xfrm>
            <a:off x="472796" y="1244600"/>
            <a:ext cx="8518804" cy="53420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488" y="6553200"/>
            <a:ext cx="746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8D57D9B3-1EDA-4256-9A96-2153F894D08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0" y="6553200"/>
            <a:ext cx="1522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 dirty="0" smtClean="0"/>
              <a:t>November 21</a:t>
            </a:r>
            <a:r>
              <a:rPr lang="de-DE" baseline="30000" dirty="0" smtClean="0"/>
              <a:t>st</a:t>
            </a:r>
            <a:r>
              <a:rPr lang="de-DE" dirty="0" smtClean="0"/>
              <a:t>,  2018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0" y="6561138"/>
            <a:ext cx="3962400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spcBef>
                <a:spcPct val="0"/>
              </a:spcBef>
            </a:pPr>
            <a:r>
              <a:rPr lang="en-US" altLang="de-DE" dirty="0" smtClean="0"/>
              <a:t>The Experiments: Key Technologies of FAIR and GSI 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82143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F. Herfurth ”Commissioning of CRYRING@ESR"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40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F. Herfurth ”Commissioning of CRYRING@ESR"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90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F. Herfurth ”Commissioning of CRYRING@ESR"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734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4" descr="fair-mes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8" r="5373" b="5511"/>
          <a:stretch>
            <a:fillRect/>
          </a:stretch>
        </p:blipFill>
        <p:spPr bwMode="auto">
          <a:xfrm>
            <a:off x="111125" y="1417638"/>
            <a:ext cx="8926513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12"/>
          <p:cNvSpPr/>
          <p:nvPr userDrawn="1"/>
        </p:nvSpPr>
        <p:spPr>
          <a:xfrm>
            <a:off x="404813" y="6650038"/>
            <a:ext cx="3370262" cy="20796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3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6091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71338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9275A-613D-4724-A618-EC7BDB6BBCE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>
          <a:xfrm>
            <a:off x="6769100" y="6553200"/>
            <a:ext cx="1179513" cy="365125"/>
          </a:xfr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3 March 2017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12"/>
          </p:nvPr>
        </p:nvSpPr>
        <p:spPr>
          <a:xfrm>
            <a:off x="2273300" y="6561138"/>
            <a:ext cx="4826000" cy="357187"/>
          </a:xfr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7026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032B-6E0C-4909-86C0-B3EB1F826F2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1"/>
          </p:nvPr>
        </p:nvSpPr>
        <p:spPr>
          <a:xfrm>
            <a:off x="6604000" y="6553200"/>
            <a:ext cx="1344613" cy="365125"/>
          </a:xfr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3 March 2017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12"/>
          </p:nvPr>
        </p:nvSpPr>
        <p:spPr>
          <a:xfrm>
            <a:off x="2273300" y="6561138"/>
            <a:ext cx="4826000" cy="357187"/>
          </a:xfr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4321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20D36-1EEB-4983-96DD-03B314FC883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11"/>
          </p:nvPr>
        </p:nvSpPr>
        <p:spPr>
          <a:xfrm>
            <a:off x="6502400" y="6553200"/>
            <a:ext cx="1446213" cy="365125"/>
          </a:xfr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3 March 2017</a:t>
            </a:r>
          </a:p>
        </p:txBody>
      </p:sp>
      <p:sp>
        <p:nvSpPr>
          <p:cNvPr id="5" name="Fußzeilenplatzhalter 7"/>
          <p:cNvSpPr>
            <a:spLocks noGrp="1"/>
          </p:cNvSpPr>
          <p:nvPr>
            <p:ph type="ftr" sz="quarter" idx="12"/>
          </p:nvPr>
        </p:nvSpPr>
        <p:spPr>
          <a:xfrm>
            <a:off x="2260600" y="6561138"/>
            <a:ext cx="4838700" cy="357187"/>
          </a:xfr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2022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6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Inti Lehmann, FAIR Experiments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2D3A3-DDAD-4C48-A521-9981F8472CA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448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488" y="6553200"/>
            <a:ext cx="746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8D57D9B3-1EDA-4256-9A96-2153F894D08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0" y="6553200"/>
            <a:ext cx="1522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 dirty="0" smtClean="0"/>
              <a:t>November 21</a:t>
            </a:r>
            <a:r>
              <a:rPr lang="de-DE" baseline="30000" dirty="0" smtClean="0"/>
              <a:t>st</a:t>
            </a:r>
            <a:r>
              <a:rPr lang="de-DE" dirty="0" smtClean="0"/>
              <a:t>,  2018</a:t>
            </a:r>
            <a:endParaRPr lang="de-DE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0" y="6561138"/>
            <a:ext cx="3962400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spcBef>
                <a:spcPct val="0"/>
              </a:spcBef>
            </a:pPr>
            <a:r>
              <a:rPr lang="en-US" altLang="de-DE" dirty="0" smtClean="0"/>
              <a:t>The Experiments: Key Technologies of FAIR and GSI 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382578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Giubellino | 25 Council –  5/6 Dec 2018 | FAIR GmbH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837C9B-6D25-44C5-9880-48640EF0EB05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95536" y="1125538"/>
            <a:ext cx="4104457" cy="52562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>
          <a:xfrm>
            <a:off x="4572000" y="1125538"/>
            <a:ext cx="4104457" cy="52562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664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717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 March 2017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09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380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6835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4" descr="fair-mes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8" r="5373" b="5511"/>
          <a:stretch>
            <a:fillRect/>
          </a:stretch>
        </p:blipFill>
        <p:spPr bwMode="auto">
          <a:xfrm>
            <a:off x="111125" y="1417638"/>
            <a:ext cx="8926513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12"/>
          <p:cNvSpPr/>
          <p:nvPr userDrawn="1"/>
        </p:nvSpPr>
        <p:spPr>
          <a:xfrm>
            <a:off x="404813" y="6650038"/>
            <a:ext cx="3370262" cy="20796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3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0075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255588" y="6636545"/>
            <a:ext cx="8888412" cy="168116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22275" y="1450975"/>
            <a:ext cx="8212138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pic>
        <p:nvPicPr>
          <p:cNvPr id="1029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84200"/>
            <a:ext cx="11287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0" y="1068388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1" name="Textfeld 10"/>
          <p:cNvSpPr txBox="1">
            <a:spLocks noChangeArrowheads="1"/>
          </p:cNvSpPr>
          <p:nvPr/>
        </p:nvSpPr>
        <p:spPr bwMode="auto">
          <a:xfrm>
            <a:off x="434975" y="6613525"/>
            <a:ext cx="202882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FAIR GmbH | GSI GmbH</a:t>
            </a:r>
          </a:p>
        </p:txBody>
      </p:sp>
      <p:sp>
        <p:nvSpPr>
          <p:cNvPr id="1032" name="Titelplatzhalter 1"/>
          <p:cNvSpPr>
            <a:spLocks noGrp="1"/>
          </p:cNvSpPr>
          <p:nvPr>
            <p:ph type="title"/>
          </p:nvPr>
        </p:nvSpPr>
        <p:spPr bwMode="auto">
          <a:xfrm>
            <a:off x="422275" y="269875"/>
            <a:ext cx="55848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0" y="93980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0" y="661035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1037" name="Bild 12" descr="FAIR_Logo_rg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430213"/>
            <a:ext cx="776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488" y="6553200"/>
            <a:ext cx="746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8D57D9B3-1EDA-4256-9A96-2153F894D08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0" y="6553200"/>
            <a:ext cx="1522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 dirty="0" smtClean="0"/>
              <a:t>November 21</a:t>
            </a:r>
            <a:r>
              <a:rPr lang="de-DE" baseline="30000" dirty="0" smtClean="0"/>
              <a:t>st</a:t>
            </a:r>
            <a:r>
              <a:rPr lang="de-DE" dirty="0" smtClean="0"/>
              <a:t>,  2018</a:t>
            </a:r>
            <a:endParaRPr lang="de-DE" dirty="0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0" y="6561138"/>
            <a:ext cx="3962400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spcBef>
                <a:spcPct val="0"/>
              </a:spcBef>
            </a:pPr>
            <a:r>
              <a:rPr lang="en-US" altLang="de-DE" dirty="0" smtClean="0"/>
              <a:t>The Experiments: Key Technologies of FAIR and GSI </a:t>
            </a:r>
            <a:endParaRPr lang="en-US" alt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1" r:id="rId2"/>
    <p:sldLayoutId id="2147484381" r:id="rId3"/>
    <p:sldLayoutId id="2147484416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0" kern="1200">
          <a:solidFill>
            <a:srgbClr val="333333"/>
          </a:solidFill>
          <a:latin typeface="Arial Narrow" panose="020B0606020202030204" pitchFamily="34" charset="0"/>
          <a:ea typeface="Arial Narrow" panose="020B0606020202030204" pitchFamily="34" charset="0"/>
          <a:cs typeface="Calibri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24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20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16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14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/>
            <a:r>
              <a:rPr lang="de-DE" dirty="0" smtClean="0"/>
              <a:t>The </a:t>
            </a:r>
            <a:r>
              <a:rPr lang="de-DE" dirty="0" err="1" smtClean="0"/>
              <a:t>Universe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Laboratory | Prof. Dr. Paolo </a:t>
            </a:r>
            <a:r>
              <a:rPr lang="de-DE" dirty="0" err="1" smtClean="0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  <p:sldLayoutId id="2147484384" r:id="rId2"/>
    <p:sldLayoutId id="2147484385" r:id="rId3"/>
    <p:sldLayoutId id="2147484386" r:id="rId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1938"/>
            <a:ext cx="9144000" cy="25558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22275" y="1450975"/>
            <a:ext cx="8212138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488" y="6553200"/>
            <a:ext cx="746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7E433984-1AE0-4104-AAC8-CA28E57B29D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1029" name="Bild 6" descr="GSI_Logo_rg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84200"/>
            <a:ext cx="11287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0" y="1068388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1" name="Textfeld 10"/>
          <p:cNvSpPr txBox="1">
            <a:spLocks noChangeArrowheads="1"/>
          </p:cNvSpPr>
          <p:nvPr/>
        </p:nvSpPr>
        <p:spPr bwMode="auto">
          <a:xfrm>
            <a:off x="434975" y="6613525"/>
            <a:ext cx="202882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FAIR GmbH | GSI GmbH</a:t>
            </a:r>
          </a:p>
        </p:txBody>
      </p:sp>
      <p:sp>
        <p:nvSpPr>
          <p:cNvPr id="1032" name="Titelplatzhalter 1"/>
          <p:cNvSpPr>
            <a:spLocks noGrp="1"/>
          </p:cNvSpPr>
          <p:nvPr>
            <p:ph type="title"/>
          </p:nvPr>
        </p:nvSpPr>
        <p:spPr bwMode="auto">
          <a:xfrm>
            <a:off x="422275" y="269875"/>
            <a:ext cx="55848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0" y="93980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0" y="661035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0" y="6553200"/>
            <a:ext cx="1522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3 March 2017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0" y="6561138"/>
            <a:ext cx="3962400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The </a:t>
            </a:r>
            <a:r>
              <a:rPr lang="de-DE" err="1"/>
              <a:t>Universe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Laboratory | Prof. Dr. Paolo </a:t>
            </a:r>
            <a:r>
              <a:rPr lang="de-DE" err="1"/>
              <a:t>Giubellino</a:t>
            </a:r>
            <a:endParaRPr lang="de-DE"/>
          </a:p>
        </p:txBody>
      </p:sp>
      <p:pic>
        <p:nvPicPr>
          <p:cNvPr id="1037" name="Bild 12" descr="FAIR_Logo_rgb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430213"/>
            <a:ext cx="776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85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24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20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16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14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/>
            <a:r>
              <a:rPr lang="de-DE" dirty="0" smtClean="0"/>
              <a:t>The </a:t>
            </a:r>
            <a:r>
              <a:rPr lang="de-DE" dirty="0" err="1" smtClean="0"/>
              <a:t>Universe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Laboratory | Prof. Dr. Paolo </a:t>
            </a:r>
            <a:r>
              <a:rPr lang="de-DE" dirty="0" err="1" smtClean="0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1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  <p:sldLayoutId id="2147484398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pPr defTabSz="457200"/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 defTabSz="457200"/>
            <a:r>
              <a:rPr lang="de-DE" smtClean="0"/>
              <a:t>F. Herfurth ”Commissioning of CRYRING@ESR"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2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1938"/>
            <a:ext cx="9144000" cy="25558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22275" y="1450975"/>
            <a:ext cx="8212138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488" y="6553200"/>
            <a:ext cx="746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36C0A882-9BE7-4DB4-B765-A12AA6611E9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1029" name="Bild 6" descr="GSI_Logo_rg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84200"/>
            <a:ext cx="11287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0" y="1068388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1" name="Textfeld 10"/>
          <p:cNvSpPr txBox="1">
            <a:spLocks noChangeArrowheads="1"/>
          </p:cNvSpPr>
          <p:nvPr/>
        </p:nvSpPr>
        <p:spPr bwMode="auto">
          <a:xfrm>
            <a:off x="434975" y="6613525"/>
            <a:ext cx="202882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FAIR GmbH | GSI GmbH</a:t>
            </a:r>
          </a:p>
        </p:txBody>
      </p:sp>
      <p:sp>
        <p:nvSpPr>
          <p:cNvPr id="1032" name="Titelplatzhalter 1"/>
          <p:cNvSpPr>
            <a:spLocks noGrp="1"/>
          </p:cNvSpPr>
          <p:nvPr>
            <p:ph type="title"/>
          </p:nvPr>
        </p:nvSpPr>
        <p:spPr bwMode="auto">
          <a:xfrm>
            <a:off x="422275" y="269875"/>
            <a:ext cx="55848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0" y="93980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0" y="661035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0" y="6553200"/>
            <a:ext cx="1522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3 March 2017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0" y="6561138"/>
            <a:ext cx="3962400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The </a:t>
            </a:r>
            <a:r>
              <a:rPr lang="de-DE" err="1"/>
              <a:t>Universe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Laboratory | Prof. Dr. Paolo </a:t>
            </a:r>
            <a:r>
              <a:rPr lang="de-DE" err="1"/>
              <a:t>Giubellino</a:t>
            </a:r>
            <a:endParaRPr lang="de-DE"/>
          </a:p>
        </p:txBody>
      </p:sp>
      <p:pic>
        <p:nvPicPr>
          <p:cNvPr id="1037" name="Bild 12" descr="FAIR_Logo_rgb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430213"/>
            <a:ext cx="776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0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24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20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16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14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6" Type="http://schemas.openxmlformats.org/officeDocument/2006/relationships/oleObject" Target="Untitled:Users:inti:pub:papers:NuPECC05:Panda_NuPECC05_final_pub.doc!OLE_LINK1" TargetMode="External"/><Relationship Id="rId5" Type="http://schemas.openxmlformats.org/officeDocument/2006/relationships/image" Target="../media/image59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gif"/><Relationship Id="rId9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3" Type="http://schemas.openxmlformats.org/officeDocument/2006/relationships/image" Target="../media/image91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90.png"/><Relationship Id="rId5" Type="http://schemas.openxmlformats.org/officeDocument/2006/relationships/image" Target="../media/image96.jpeg"/><Relationship Id="rId10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90.png"/><Relationship Id="rId4" Type="http://schemas.openxmlformats.org/officeDocument/2006/relationships/image" Target="../media/image10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jpeg"/><Relationship Id="rId9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tiff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4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13" Type="http://schemas.openxmlformats.org/officeDocument/2006/relationships/image" Target="../media/image156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12" Type="http://schemas.openxmlformats.org/officeDocument/2006/relationships/image" Target="../media/image155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9.jpeg"/><Relationship Id="rId11" Type="http://schemas.openxmlformats.org/officeDocument/2006/relationships/image" Target="../media/image154.jpeg"/><Relationship Id="rId5" Type="http://schemas.openxmlformats.org/officeDocument/2006/relationships/image" Target="../media/image148.jpeg"/><Relationship Id="rId10" Type="http://schemas.openxmlformats.org/officeDocument/2006/relationships/image" Target="../media/image153.pn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158.png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image004.jpg@01D47CC7.31F2F850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nummernplatzhalter 2"/>
          <p:cNvSpPr>
            <a:spLocks noGrp="1"/>
          </p:cNvSpPr>
          <p:nvPr>
            <p:ph type="sldNum" sz="quarter" idx="4"/>
          </p:nvPr>
        </p:nvSpPr>
        <p:spPr bwMode="auto">
          <a:xfrm>
            <a:off x="7964488" y="6553200"/>
            <a:ext cx="7461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260D9C-87D4-4529-83B8-BDC62099B271}" type="slidenum">
              <a:rPr lang="de-DE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e-DE" altLang="de-DE" sz="1000" smtClean="0"/>
          </a:p>
        </p:txBody>
      </p:sp>
      <p:pic>
        <p:nvPicPr>
          <p:cNvPr id="53252" name="445E678C-6062-48BC-89B8-8E33F22B8303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222375"/>
            <a:ext cx="8815387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46760" y="2937510"/>
            <a:ext cx="7217728" cy="17543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spcAft>
                <a:spcPts val="2400"/>
              </a:spcAft>
            </a:pPr>
            <a:r>
              <a:rPr lang="de-DE" sz="4000" dirty="0" smtClean="0"/>
              <a:t>FAIR </a:t>
            </a:r>
            <a:r>
              <a:rPr lang="de-DE" sz="4000" dirty="0" smtClean="0"/>
              <a:t>Status </a:t>
            </a:r>
            <a:r>
              <a:rPr lang="de-DE" sz="4000" dirty="0" smtClean="0"/>
              <a:t>Report</a:t>
            </a:r>
          </a:p>
          <a:p>
            <a:pPr algn="ctr"/>
            <a:r>
              <a:rPr lang="de-DE" sz="2200" dirty="0" smtClean="0"/>
              <a:t>Progress </a:t>
            </a:r>
            <a:r>
              <a:rPr lang="de-DE" sz="2200" dirty="0" err="1" smtClean="0"/>
              <a:t>achieved</a:t>
            </a:r>
            <a:r>
              <a:rPr lang="de-DE" sz="2200" dirty="0" smtClean="0"/>
              <a:t> </a:t>
            </a:r>
            <a:r>
              <a:rPr lang="de-DE" sz="2200" dirty="0" err="1" smtClean="0"/>
              <a:t>and</a:t>
            </a:r>
            <a:r>
              <a:rPr lang="de-DE" sz="2200" dirty="0" smtClean="0"/>
              <a:t> </a:t>
            </a:r>
          </a:p>
          <a:p>
            <a:pPr algn="ctr"/>
            <a:r>
              <a:rPr lang="de-DE" sz="2200" dirty="0" err="1" smtClean="0"/>
              <a:t>science</a:t>
            </a:r>
            <a:r>
              <a:rPr lang="de-DE" sz="2200" dirty="0" smtClean="0"/>
              <a:t> </a:t>
            </a:r>
            <a:r>
              <a:rPr lang="de-DE" sz="2200" dirty="0" err="1" smtClean="0"/>
              <a:t>prospects</a:t>
            </a:r>
            <a:r>
              <a:rPr lang="de-DE" sz="2200" dirty="0" smtClean="0"/>
              <a:t> </a:t>
            </a:r>
            <a:r>
              <a:rPr lang="de-DE" sz="2200" dirty="0" err="1" smtClean="0"/>
              <a:t>for</a:t>
            </a:r>
            <a:r>
              <a:rPr lang="de-DE" sz="2200" dirty="0" smtClean="0"/>
              <a:t> </a:t>
            </a:r>
            <a:r>
              <a:rPr lang="de-DE" sz="2200" dirty="0" err="1" smtClean="0"/>
              <a:t>the</a:t>
            </a:r>
            <a:r>
              <a:rPr lang="de-DE" sz="2200" dirty="0" smtClean="0"/>
              <a:t> </a:t>
            </a:r>
            <a:r>
              <a:rPr lang="de-DE" sz="2200" dirty="0" err="1" smtClean="0"/>
              <a:t>coming</a:t>
            </a:r>
            <a:r>
              <a:rPr lang="de-DE" sz="2200" dirty="0" smtClean="0"/>
              <a:t> </a:t>
            </a:r>
            <a:r>
              <a:rPr lang="de-DE" sz="2200" dirty="0" err="1" smtClean="0"/>
              <a:t>years</a:t>
            </a:r>
            <a:endParaRPr lang="de-DE" sz="2200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2857500" y="5120640"/>
            <a:ext cx="3200400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2200" dirty="0" smtClean="0"/>
              <a:t>Paolo Giubellino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el 1"/>
          <p:cNvSpPr>
            <a:spLocks noGrp="1"/>
          </p:cNvSpPr>
          <p:nvPr>
            <p:ph type="title"/>
          </p:nvPr>
        </p:nvSpPr>
        <p:spPr>
          <a:xfrm>
            <a:off x="233363" y="271463"/>
            <a:ext cx="6637337" cy="787400"/>
          </a:xfrm>
        </p:spPr>
        <p:txBody>
          <a:bodyPr/>
          <a:lstStyle/>
          <a:p>
            <a:pPr eaLnBrk="1" hangingPunct="1"/>
            <a:r>
              <a:rPr lang="de-DE" altLang="de-DE" smtClean="0">
                <a:latin typeface="Calibri" panose="020F0502020204030204" pitchFamily="34" charset="0"/>
                <a:cs typeface="Calibri" panose="020F0502020204030204" pitchFamily="34" charset="0"/>
              </a:rPr>
              <a:t>FAIR Research Pillars: </a:t>
            </a:r>
            <a:br>
              <a:rPr lang="de-DE" altLang="de-DE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200" smtClean="0">
                <a:latin typeface="Calibri" panose="020F0502020204030204" pitchFamily="34" charset="0"/>
                <a:cs typeface="Calibri" panose="020F0502020204030204" pitchFamily="34" charset="0"/>
              </a:rPr>
              <a:t>a fore-front scientific program in many areas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61938" y="1236663"/>
            <a:ext cx="8624887" cy="53197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marL="2144713" marR="0" lvl="0" indent="-166688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Atomic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Physics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and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Fundamental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Symmetries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,</a:t>
            </a:r>
          </a:p>
          <a:p>
            <a:pPr marL="2144713" marR="0" lvl="0" indent="-166688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Plasma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Physics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,</a:t>
            </a:r>
          </a:p>
          <a:p>
            <a:pPr marL="2144713" marR="0" lvl="0" indent="-166688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Materials Research,</a:t>
            </a:r>
          </a:p>
          <a:p>
            <a:pPr marL="2144713" marR="0" lvl="0" indent="-166688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Radiation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Biology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, </a:t>
            </a:r>
          </a:p>
          <a:p>
            <a:pPr marL="2144713" marR="0" lvl="0" indent="-166688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Cancer Therapy with Ion Beams / Space Research</a:t>
            </a:r>
            <a:endParaRPr kumimoji="0" lang="de-DE" altLang="de-D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itchFamily="34" charset="-128"/>
              <a:cs typeface="Calibri"/>
            </a:endParaRPr>
          </a:p>
          <a:p>
            <a:pPr marL="2144713" marR="0" lvl="0" indent="-166688" algn="l" defTabSz="4572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Dense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and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Hot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Nuclear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Matter</a:t>
            </a:r>
          </a:p>
          <a:p>
            <a:pPr marL="2144713" marR="0" lvl="0" indent="-166688" algn="l" defTabSz="4572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Nuclear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Structure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and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Reaction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Studies </a:t>
            </a:r>
            <a:b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</a:b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with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nuclei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far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off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stability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,</a:t>
            </a:r>
          </a:p>
          <a:p>
            <a:pPr marL="2144713" marR="0" lvl="0" indent="-166688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Physics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of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Explosive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Nucleosynthesis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(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r-process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)</a:t>
            </a:r>
          </a:p>
          <a:p>
            <a:pPr marL="2144713" marR="0" lvl="0" indent="-166688" algn="l" defTabSz="4572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120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Hadron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Structure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&amp; Dynamics </a:t>
            </a:r>
            <a:b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</a:b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with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cooled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antiproton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t>beams</a:t>
            </a:r>
            <a:endParaRPr kumimoji="0" lang="de-DE" alt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itchFamily="34" charset="-128"/>
              <a:cs typeface="Calibri"/>
            </a:endParaRPr>
          </a:p>
        </p:txBody>
      </p:sp>
      <p:sp>
        <p:nvSpPr>
          <p:cNvPr id="112644" name="Textfeld 13"/>
          <p:cNvSpPr txBox="1">
            <a:spLocks noChangeArrowheads="1"/>
          </p:cNvSpPr>
          <p:nvPr/>
        </p:nvSpPr>
        <p:spPr bwMode="auto">
          <a:xfrm>
            <a:off x="579438" y="2119313"/>
            <a:ext cx="11525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APPA</a:t>
            </a:r>
          </a:p>
        </p:txBody>
      </p:sp>
      <p:sp>
        <p:nvSpPr>
          <p:cNvPr id="112645" name="Textfeld 14"/>
          <p:cNvSpPr txBox="1">
            <a:spLocks noChangeArrowheads="1"/>
          </p:cNvSpPr>
          <p:nvPr/>
        </p:nvSpPr>
        <p:spPr bwMode="auto">
          <a:xfrm>
            <a:off x="555625" y="3429000"/>
            <a:ext cx="16922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CBM</a:t>
            </a:r>
          </a:p>
        </p:txBody>
      </p:sp>
      <p:sp>
        <p:nvSpPr>
          <p:cNvPr id="112646" name="Textfeld 15"/>
          <p:cNvSpPr txBox="1">
            <a:spLocks noChangeArrowheads="1"/>
          </p:cNvSpPr>
          <p:nvPr/>
        </p:nvSpPr>
        <p:spPr bwMode="auto">
          <a:xfrm>
            <a:off x="555625" y="4418013"/>
            <a:ext cx="16922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NUSTAR</a:t>
            </a:r>
          </a:p>
        </p:txBody>
      </p:sp>
      <p:sp>
        <p:nvSpPr>
          <p:cNvPr id="112647" name="Textfeld 16"/>
          <p:cNvSpPr txBox="1">
            <a:spLocks noChangeArrowheads="1"/>
          </p:cNvSpPr>
          <p:nvPr/>
        </p:nvSpPr>
        <p:spPr bwMode="auto">
          <a:xfrm>
            <a:off x="555625" y="5608638"/>
            <a:ext cx="16922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PANDA</a:t>
            </a:r>
          </a:p>
        </p:txBody>
      </p:sp>
      <p:sp>
        <p:nvSpPr>
          <p:cNvPr id="112648" name="Foliennummernplatzhalter 2"/>
          <p:cNvSpPr>
            <a:spLocks noGrp="1"/>
          </p:cNvSpPr>
          <p:nvPr>
            <p:ph type="sldNum" sz="quarter" idx="10"/>
          </p:nvPr>
        </p:nvSpPr>
        <p:spPr bwMode="auto">
          <a:xfrm>
            <a:off x="7250113" y="6556375"/>
            <a:ext cx="15875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B675BA-5420-4632-BBD4-8EB92E18B245}" type="slidenum"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altLang="de-DE" sz="1000" b="0" i="0" u="none" strike="noStrike" kern="1200" cap="none" spc="0" normalizeH="0" baseline="0" noProof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27332436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6"/>
          <p:cNvSpPr>
            <a:spLocks noGrp="1"/>
          </p:cNvSpPr>
          <p:nvPr>
            <p:ph type="title"/>
          </p:nvPr>
        </p:nvSpPr>
        <p:spPr>
          <a:xfrm>
            <a:off x="257175" y="269875"/>
            <a:ext cx="5584825" cy="787400"/>
          </a:xfrm>
        </p:spPr>
        <p:txBody>
          <a:bodyPr/>
          <a:lstStyle/>
          <a:p>
            <a:r>
              <a:rPr lang="en-GB" altLang="de-DE" smtClean="0">
                <a:latin typeface="Calibri" panose="020F0502020204030204" pitchFamily="34" charset="0"/>
                <a:cs typeface="Calibri" panose="020F0502020204030204" pitchFamily="34" charset="0"/>
              </a:rPr>
              <a:t>FAIR Modularised Start Version (MSV)</a:t>
            </a:r>
          </a:p>
        </p:txBody>
      </p:sp>
      <p:sp>
        <p:nvSpPr>
          <p:cNvPr id="113667" name="Slide Number Placeholder 2"/>
          <p:cNvSpPr>
            <a:spLocks noGrp="1"/>
          </p:cNvSpPr>
          <p:nvPr>
            <p:ph type="sldNum" sz="quarter" idx="10"/>
          </p:nvPr>
        </p:nvSpPr>
        <p:spPr bwMode="auto">
          <a:xfrm>
            <a:off x="6919913" y="6599238"/>
            <a:ext cx="19050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005258-4CBF-40EE-94F3-241CBB6A45C4}" type="slidenum"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altLang="de-DE" sz="1000" b="0" i="0" u="none" strike="noStrike" kern="1200" cap="none" spc="0" normalizeH="0" baseline="0" noProof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13668" name="Rectangle 5"/>
          <p:cNvSpPr>
            <a:spLocks noChangeArrowheads="1"/>
          </p:cNvSpPr>
          <p:nvPr/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2800" b="0" i="0" u="none" strike="noStrike" kern="1200" cap="none" spc="0" normalizeH="0" baseline="0" noProof="0" smtClean="0">
              <a:ln>
                <a:noFill/>
              </a:ln>
              <a:solidFill>
                <a:srgbClr val="00599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366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1211263"/>
            <a:ext cx="7656512" cy="531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7708900" y="1206500"/>
            <a:ext cx="300038" cy="29210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619750" y="4703763"/>
            <a:ext cx="298450" cy="29210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45338" y="3754438"/>
            <a:ext cx="298450" cy="290512"/>
          </a:xfrm>
          <a:prstGeom prst="ellipse">
            <a:avLst/>
          </a:prstGeom>
          <a:solidFill>
            <a:srgbClr val="FF85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815013" y="5392738"/>
            <a:ext cx="300037" cy="290512"/>
          </a:xfrm>
          <a:prstGeom prst="ellipse">
            <a:avLst/>
          </a:prstGeom>
          <a:solidFill>
            <a:srgbClr val="D5FC79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132388" y="5480050"/>
            <a:ext cx="300037" cy="292100"/>
          </a:xfrm>
          <a:prstGeom prst="ellipse">
            <a:avLst/>
          </a:prstGeom>
          <a:solidFill>
            <a:srgbClr val="D5FC79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06975" y="4260850"/>
            <a:ext cx="307975" cy="290513"/>
          </a:xfrm>
          <a:prstGeom prst="ellipse">
            <a:avLst/>
          </a:prstGeom>
          <a:solidFill>
            <a:srgbClr val="76D6FF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956550" y="4532313"/>
            <a:ext cx="725488" cy="306387"/>
          </a:xfrm>
          <a:prstGeom prst="wedgeRoundRectCallout">
            <a:avLst>
              <a:gd name="adj1" fmla="val -359376"/>
              <a:gd name="adj2" fmla="val 38197"/>
              <a:gd name="adj3" fmla="val 16667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DAEDE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APPA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823200" y="3732213"/>
            <a:ext cx="1166813" cy="315912"/>
          </a:xfrm>
          <a:prstGeom prst="wedgeRoundRectCallout">
            <a:avLst>
              <a:gd name="adj1" fmla="val -91174"/>
              <a:gd name="adj2" fmla="val -1301"/>
              <a:gd name="adj3" fmla="val 16667"/>
            </a:avLst>
          </a:prstGeom>
          <a:solidFill>
            <a:srgbClr val="FF85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CBM/HADES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7988300" y="5624513"/>
            <a:ext cx="976313" cy="306387"/>
          </a:xfrm>
          <a:prstGeom prst="wedgeRoundRectCallout">
            <a:avLst>
              <a:gd name="adj1" fmla="val -184722"/>
              <a:gd name="adj2" fmla="val -36220"/>
              <a:gd name="adj3" fmla="val 16667"/>
            </a:avLst>
          </a:prstGeom>
          <a:solidFill>
            <a:srgbClr val="D5FC79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NUSTAR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2676525" y="4679950"/>
            <a:ext cx="965200" cy="306388"/>
          </a:xfrm>
          <a:prstGeom prst="wedgeRoundRectCallout">
            <a:avLst>
              <a:gd name="adj1" fmla="val 206279"/>
              <a:gd name="adj2" fmla="val -135074"/>
              <a:gd name="adj3" fmla="val 16667"/>
            </a:avLst>
          </a:prstGeom>
          <a:solidFill>
            <a:srgbClr val="76D6FF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PANDA</a:t>
            </a:r>
          </a:p>
        </p:txBody>
      </p:sp>
      <p:sp>
        <p:nvSpPr>
          <p:cNvPr id="113680" name="TextBox 18"/>
          <p:cNvSpPr txBox="1">
            <a:spLocks noChangeArrowheads="1"/>
          </p:cNvSpPr>
          <p:nvPr/>
        </p:nvSpPr>
        <p:spPr bwMode="auto">
          <a:xfrm>
            <a:off x="280988" y="4132263"/>
            <a:ext cx="391001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358775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358775" marR="0" lvl="0" indent="-358775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</a:p>
          <a:p>
            <a:pPr marL="358775" marR="0" lvl="0" indent="-358775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M0: SIS100</a:t>
            </a:r>
          </a:p>
          <a:p>
            <a:pPr marL="358775" marR="0" lvl="0" indent="-358775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000" b="1" i="0" u="none" strike="noStrike" kern="1200" cap="none" spc="0" normalizeH="0" baseline="0" noProof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M1</a:t>
            </a:r>
            <a:r>
              <a:rPr kumimoji="0" lang="en-GB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APPA</a:t>
            </a:r>
          </a:p>
          <a:p>
            <a:pPr marL="358775" marR="0" lvl="0" indent="-358775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000" b="1" i="0" u="none" strike="noStrike" kern="1200" cap="none" spc="0" normalizeH="0" baseline="0" noProof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M1</a:t>
            </a:r>
            <a:r>
              <a:rPr kumimoji="0" lang="en-GB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CBM/HADES</a:t>
            </a:r>
          </a:p>
          <a:p>
            <a:pPr marL="358775" marR="0" lvl="0" indent="-358775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000" b="1" i="0" u="none" strike="noStrike" kern="1200" cap="none" spc="0" normalizeH="0" baseline="0" noProof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M2</a:t>
            </a:r>
            <a:r>
              <a:rPr kumimoji="0" lang="en-GB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NUSTAR</a:t>
            </a:r>
          </a:p>
          <a:p>
            <a:pPr marL="358775" marR="0" lvl="0" indent="-358775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000" b="1" i="0" u="none" strike="noStrike" kern="1200" cap="none" spc="0" normalizeH="0" baseline="0" noProof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M3</a:t>
            </a:r>
            <a:r>
              <a:rPr kumimoji="0" lang="en-GB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PANDA      ,NUSTAR, APPA</a:t>
            </a:r>
          </a:p>
        </p:txBody>
      </p:sp>
      <p:sp>
        <p:nvSpPr>
          <p:cNvPr id="28" name="Oval 27"/>
          <p:cNvSpPr/>
          <p:nvPr/>
        </p:nvSpPr>
        <p:spPr>
          <a:xfrm>
            <a:off x="5378450" y="3440113"/>
            <a:ext cx="300038" cy="29210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292850" y="5594350"/>
            <a:ext cx="300038" cy="290513"/>
          </a:xfrm>
          <a:prstGeom prst="ellipse">
            <a:avLst/>
          </a:prstGeom>
          <a:solidFill>
            <a:srgbClr val="D5FC79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790950" y="3989388"/>
            <a:ext cx="300038" cy="290512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994150" y="4110038"/>
            <a:ext cx="298450" cy="290512"/>
          </a:xfrm>
          <a:prstGeom prst="ellipse">
            <a:avLst/>
          </a:prstGeom>
          <a:solidFill>
            <a:srgbClr val="D5FC79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10"/>
          <p:cNvSpPr/>
          <p:nvPr/>
        </p:nvSpPr>
        <p:spPr>
          <a:xfrm>
            <a:off x="2482850" y="5383213"/>
            <a:ext cx="300038" cy="290512"/>
          </a:xfrm>
          <a:prstGeom prst="ellipse">
            <a:avLst/>
          </a:prstGeom>
          <a:solidFill>
            <a:srgbClr val="FF85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val 29"/>
          <p:cNvSpPr/>
          <p:nvPr/>
        </p:nvSpPr>
        <p:spPr>
          <a:xfrm>
            <a:off x="1984375" y="5767388"/>
            <a:ext cx="298450" cy="292100"/>
          </a:xfrm>
          <a:prstGeom prst="ellipse">
            <a:avLst/>
          </a:prstGeom>
          <a:solidFill>
            <a:srgbClr val="D5FC79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Oval 13"/>
          <p:cNvSpPr/>
          <p:nvPr/>
        </p:nvSpPr>
        <p:spPr>
          <a:xfrm>
            <a:off x="1776413" y="6119813"/>
            <a:ext cx="309562" cy="292100"/>
          </a:xfrm>
          <a:prstGeom prst="ellipse">
            <a:avLst/>
          </a:prstGeom>
          <a:solidFill>
            <a:srgbClr val="76D6FF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val 27"/>
          <p:cNvSpPr/>
          <p:nvPr/>
        </p:nvSpPr>
        <p:spPr>
          <a:xfrm>
            <a:off x="1576388" y="5046663"/>
            <a:ext cx="298450" cy="29210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689" name="Textfeld 1"/>
          <p:cNvSpPr txBox="1">
            <a:spLocks noChangeArrowheads="1"/>
          </p:cNvSpPr>
          <p:nvPr/>
        </p:nvSpPr>
        <p:spPr bwMode="auto">
          <a:xfrm>
            <a:off x="6592888" y="1982788"/>
            <a:ext cx="1116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SIS100</a:t>
            </a:r>
          </a:p>
        </p:txBody>
      </p:sp>
      <p:sp>
        <p:nvSpPr>
          <p:cNvPr id="113690" name="Textfeld 37"/>
          <p:cNvSpPr txBox="1">
            <a:spLocks noChangeArrowheads="1"/>
          </p:cNvSpPr>
          <p:nvPr/>
        </p:nvSpPr>
        <p:spPr bwMode="auto">
          <a:xfrm>
            <a:off x="4033838" y="4679950"/>
            <a:ext cx="1117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HESR</a:t>
            </a:r>
          </a:p>
        </p:txBody>
      </p:sp>
      <p:sp>
        <p:nvSpPr>
          <p:cNvPr id="113691" name="Textfeld 38"/>
          <p:cNvSpPr txBox="1">
            <a:spLocks noChangeArrowheads="1"/>
          </p:cNvSpPr>
          <p:nvPr/>
        </p:nvSpPr>
        <p:spPr bwMode="auto">
          <a:xfrm>
            <a:off x="4319588" y="5713413"/>
            <a:ext cx="1117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</a:p>
        </p:txBody>
      </p:sp>
      <p:sp>
        <p:nvSpPr>
          <p:cNvPr id="113692" name="Textfeld 39"/>
          <p:cNvSpPr txBox="1">
            <a:spLocks noChangeArrowheads="1"/>
          </p:cNvSpPr>
          <p:nvPr/>
        </p:nvSpPr>
        <p:spPr bwMode="auto">
          <a:xfrm>
            <a:off x="3171825" y="4291013"/>
            <a:ext cx="1117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Cryring</a:t>
            </a:r>
          </a:p>
        </p:txBody>
      </p:sp>
      <p:sp>
        <p:nvSpPr>
          <p:cNvPr id="113693" name="Textfeld 40"/>
          <p:cNvSpPr txBox="1">
            <a:spLocks noChangeArrowheads="1"/>
          </p:cNvSpPr>
          <p:nvPr/>
        </p:nvSpPr>
        <p:spPr bwMode="auto">
          <a:xfrm>
            <a:off x="6467475" y="4138613"/>
            <a:ext cx="111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Super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FRS</a:t>
            </a:r>
          </a:p>
        </p:txBody>
      </p:sp>
      <p:sp>
        <p:nvSpPr>
          <p:cNvPr id="113694" name="Textfeld 41"/>
          <p:cNvSpPr txBox="1">
            <a:spLocks noChangeArrowheads="1"/>
          </p:cNvSpPr>
          <p:nvPr/>
        </p:nvSpPr>
        <p:spPr bwMode="auto">
          <a:xfrm>
            <a:off x="3962400" y="2659063"/>
            <a:ext cx="1117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SIS18</a:t>
            </a:r>
          </a:p>
        </p:txBody>
      </p:sp>
      <p:sp>
        <p:nvSpPr>
          <p:cNvPr id="113695" name="Textfeld 42"/>
          <p:cNvSpPr txBox="1">
            <a:spLocks noChangeArrowheads="1"/>
          </p:cNvSpPr>
          <p:nvPr/>
        </p:nvSpPr>
        <p:spPr bwMode="auto">
          <a:xfrm>
            <a:off x="3300413" y="3406775"/>
            <a:ext cx="11176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ESR</a:t>
            </a:r>
          </a:p>
        </p:txBody>
      </p:sp>
      <p:sp>
        <p:nvSpPr>
          <p:cNvPr id="32" name="Oval 12"/>
          <p:cNvSpPr/>
          <p:nvPr/>
        </p:nvSpPr>
        <p:spPr>
          <a:xfrm>
            <a:off x="4281488" y="4100513"/>
            <a:ext cx="300037" cy="292100"/>
          </a:xfrm>
          <a:prstGeom prst="ellipse">
            <a:avLst/>
          </a:prstGeom>
          <a:solidFill>
            <a:srgbClr val="D5FC79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Oval 12"/>
          <p:cNvSpPr/>
          <p:nvPr/>
        </p:nvSpPr>
        <p:spPr>
          <a:xfrm>
            <a:off x="6397625" y="3913188"/>
            <a:ext cx="300038" cy="292100"/>
          </a:xfrm>
          <a:prstGeom prst="ellipse">
            <a:avLst/>
          </a:prstGeom>
          <a:solidFill>
            <a:srgbClr val="D5FC79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1199295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8" grpId="0" animBg="1"/>
      <p:bldP spid="30" grpId="0" animBg="1"/>
      <p:bldP spid="29" grpId="0" animBg="1"/>
      <p:bldP spid="31" grpId="0" animBg="1"/>
      <p:bldP spid="26" grpId="0" animBg="1"/>
      <p:bldP spid="27" grpId="0" animBg="1"/>
      <p:bldP spid="36" grpId="0" animBg="1"/>
      <p:bldP spid="37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4"/>
          <a:stretch>
            <a:fillRect/>
          </a:stretch>
        </p:blipFill>
        <p:spPr bwMode="auto">
          <a:xfrm>
            <a:off x="130175" y="2360613"/>
            <a:ext cx="4130675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3200" smtClean="0">
                <a:latin typeface="Calibri" panose="020F0502020204030204" pitchFamily="34" charset="0"/>
                <a:cs typeface="Calibri" panose="020F0502020204030204" pitchFamily="34" charset="0"/>
              </a:rPr>
              <a:t>APPA</a:t>
            </a:r>
          </a:p>
        </p:txBody>
      </p:sp>
      <p:sp>
        <p:nvSpPr>
          <p:cNvPr id="115716" name="Inhaltsplatzhalter 1"/>
          <p:cNvSpPr>
            <a:spLocks noGrp="1"/>
          </p:cNvSpPr>
          <p:nvPr>
            <p:ph sz="half" idx="2"/>
          </p:nvPr>
        </p:nvSpPr>
        <p:spPr>
          <a:xfrm>
            <a:off x="5419725" y="1355725"/>
            <a:ext cx="3862388" cy="531653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de-DE" sz="2400" smtClean="0">
                <a:latin typeface="Calibri" panose="020F0502020204030204" pitchFamily="34" charset="0"/>
                <a:cs typeface="Calibri" panose="020F0502020204030204" pitchFamily="34" charset="0"/>
              </a:rPr>
              <a:t>Atomic, Plasma Physics and Applications</a:t>
            </a:r>
            <a:endParaRPr lang="en-GB" altLang="de-DE" sz="24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GB" altLang="de-DE" sz="1800" smtClean="0">
                <a:latin typeface="Calibri" panose="020F0502020204030204" pitchFamily="34" charset="0"/>
                <a:cs typeface="Calibri" panose="020F0502020204030204" pitchFamily="34" charset="0"/>
              </a:rPr>
              <a:t>About 800 members </a:t>
            </a:r>
          </a:p>
          <a:p>
            <a:pPr lvl="1">
              <a:lnSpc>
                <a:spcPct val="110000"/>
              </a:lnSpc>
            </a:pPr>
            <a:r>
              <a:rPr lang="en-GB" altLang="de-DE" sz="1800" smtClean="0">
                <a:latin typeface="Calibri" panose="020F0502020204030204" pitchFamily="34" charset="0"/>
                <a:cs typeface="Calibri" panose="020F0502020204030204" pitchFamily="34" charset="0"/>
              </a:rPr>
              <a:t>Wide field of science</a:t>
            </a:r>
          </a:p>
          <a:p>
            <a:pPr lvl="2">
              <a:lnSpc>
                <a:spcPct val="110000"/>
              </a:lnSpc>
            </a:pPr>
            <a:r>
              <a:rPr lang="en-GB" altLang="de-DE" sz="1800" smtClean="0">
                <a:latin typeface="Calibri" panose="020F0502020204030204" pitchFamily="34" charset="0"/>
                <a:cs typeface="Calibri" panose="020F0502020204030204" pitchFamily="34" charset="0"/>
              </a:rPr>
              <a:t>basic research into material, biological and medical applications and space research</a:t>
            </a:r>
          </a:p>
          <a:p>
            <a:pPr lvl="1">
              <a:lnSpc>
                <a:spcPct val="110000"/>
              </a:lnSpc>
            </a:pPr>
            <a:endParaRPr lang="en-GB" altLang="de-DE" sz="180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717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045450" y="6553200"/>
            <a:ext cx="7461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394AA3-6FCC-4CC2-A50B-46DDB28522B9}" type="slidenum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 rot="5400000">
            <a:off x="2700338" y="1573212"/>
            <a:ext cx="3303588" cy="2074863"/>
          </a:xfrm>
          <a:prstGeom prst="wedgeRoundRectCallout">
            <a:avLst>
              <a:gd name="adj1" fmla="val 87806"/>
              <a:gd name="adj2" fmla="val 13546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57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1009650"/>
            <a:ext cx="16383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0" name="Text Box 6"/>
          <p:cNvSpPr txBox="1">
            <a:spLocks noChangeArrowheads="1"/>
          </p:cNvSpPr>
          <p:nvPr/>
        </p:nvSpPr>
        <p:spPr bwMode="auto">
          <a:xfrm>
            <a:off x="3495675" y="4383088"/>
            <a:ext cx="4335463" cy="5842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Atomic Physics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SPARC: ~400 members from 26 countries</a:t>
            </a:r>
          </a:p>
        </p:txBody>
      </p:sp>
      <p:sp>
        <p:nvSpPr>
          <p:cNvPr id="115721" name="Text Box 7"/>
          <p:cNvSpPr txBox="1">
            <a:spLocks noChangeArrowheads="1"/>
          </p:cNvSpPr>
          <p:nvPr/>
        </p:nvSpPr>
        <p:spPr bwMode="auto">
          <a:xfrm>
            <a:off x="3495675" y="5064125"/>
            <a:ext cx="5476875" cy="584200"/>
          </a:xfrm>
          <a:prstGeom prst="rect">
            <a:avLst/>
          </a:prstGeom>
          <a:solidFill>
            <a:schemeClr val="tx1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Plasma Physics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HED: ~300 members from 16 countries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4503738" y="5794375"/>
            <a:ext cx="4468812" cy="584200"/>
          </a:xfrm>
          <a:prstGeom prst="rect">
            <a:avLst/>
          </a:prstGeom>
          <a:solidFill>
            <a:schemeClr val="tx1">
              <a:lumMod val="65000"/>
              <a:lumOff val="35000"/>
              <a:alpha val="5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ＭＳ Ｐゴシック" charset="-128"/>
              </a:rPr>
              <a:t>Materials Research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ＭＳ Ｐゴシック" charset="-128"/>
              </a:rPr>
              <a:t>and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ＭＳ Ｐゴシック" charset="-128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ＭＳ Ｐゴシック" charset="-128"/>
              </a:rPr>
              <a:t>Biophysics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ＭＳ Ｐゴシック" charset="-128"/>
              </a:rPr>
              <a:t>BIOMAT: ~100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ＭＳ Ｐゴシック" charset="-128"/>
              </a:rPr>
              <a:t>members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ＭＳ Ｐゴシック" charset="-128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ＭＳ Ｐゴシック" charset="-128"/>
              </a:rPr>
              <a:t>from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ＭＳ Ｐゴシック" charset="-128"/>
              </a:rPr>
              <a:t> 12 countries</a:t>
            </a:r>
          </a:p>
        </p:txBody>
      </p:sp>
      <p:sp>
        <p:nvSpPr>
          <p:cNvPr id="17" name="Rounded Rectangular Callout 19"/>
          <p:cNvSpPr/>
          <p:nvPr/>
        </p:nvSpPr>
        <p:spPr bwMode="auto">
          <a:xfrm>
            <a:off x="98425" y="1111250"/>
            <a:ext cx="2824163" cy="2865438"/>
          </a:xfrm>
          <a:prstGeom prst="wedgeRoundRectCallout">
            <a:avLst>
              <a:gd name="adj1" fmla="val -27839"/>
              <a:gd name="adj2" fmla="val 9376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57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143000"/>
            <a:ext cx="2706688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25" name="Textfeld 3"/>
          <p:cNvSpPr txBox="1">
            <a:spLocks noChangeArrowheads="1"/>
          </p:cNvSpPr>
          <p:nvPr/>
        </p:nvSpPr>
        <p:spPr bwMode="auto">
          <a:xfrm>
            <a:off x="419100" y="5287963"/>
            <a:ext cx="693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HESR</a:t>
            </a:r>
          </a:p>
        </p:txBody>
      </p:sp>
      <p:sp>
        <p:nvSpPr>
          <p:cNvPr id="115726" name="Textfeld 18"/>
          <p:cNvSpPr txBox="1">
            <a:spLocks noChangeArrowheads="1"/>
          </p:cNvSpPr>
          <p:nvPr/>
        </p:nvSpPr>
        <p:spPr bwMode="auto">
          <a:xfrm>
            <a:off x="130175" y="4462463"/>
            <a:ext cx="530225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ESR</a:t>
            </a:r>
          </a:p>
        </p:txBody>
      </p:sp>
      <p:sp>
        <p:nvSpPr>
          <p:cNvPr id="115727" name="Textfeld 20"/>
          <p:cNvSpPr txBox="1">
            <a:spLocks noChangeArrowheads="1"/>
          </p:cNvSpPr>
          <p:nvPr/>
        </p:nvSpPr>
        <p:spPr bwMode="auto">
          <a:xfrm>
            <a:off x="84138" y="4779963"/>
            <a:ext cx="620712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Cryring</a:t>
            </a:r>
          </a:p>
        </p:txBody>
      </p:sp>
      <p:pic>
        <p:nvPicPr>
          <p:cNvPr id="115728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2057400"/>
            <a:ext cx="191928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9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3051175"/>
            <a:ext cx="145732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30" name="Text Box 13"/>
          <p:cNvSpPr txBox="1">
            <a:spLocks noChangeArrowheads="1"/>
          </p:cNvSpPr>
          <p:nvPr/>
        </p:nvSpPr>
        <p:spPr bwMode="auto">
          <a:xfrm>
            <a:off x="1408113" y="3259138"/>
            <a:ext cx="976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SPARC</a:t>
            </a:r>
            <a:endParaRPr kumimoji="0" lang="en-GB" altLang="de-DE" sz="1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5731" name="Text Box 13"/>
          <p:cNvSpPr txBox="1">
            <a:spLocks noChangeArrowheads="1"/>
          </p:cNvSpPr>
          <p:nvPr/>
        </p:nvSpPr>
        <p:spPr bwMode="auto">
          <a:xfrm rot="-5400000">
            <a:off x="4645025" y="1325563"/>
            <a:ext cx="949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HED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plasma</a:t>
            </a:r>
          </a:p>
        </p:txBody>
      </p:sp>
      <p:sp>
        <p:nvSpPr>
          <p:cNvPr id="115732" name="Text Box 13"/>
          <p:cNvSpPr txBox="1">
            <a:spLocks noChangeArrowheads="1"/>
          </p:cNvSpPr>
          <p:nvPr/>
        </p:nvSpPr>
        <p:spPr bwMode="auto">
          <a:xfrm rot="-5400000">
            <a:off x="4648994" y="2790031"/>
            <a:ext cx="1047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BIO-MAT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1216376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4"/>
          <a:stretch>
            <a:fillRect/>
          </a:stretch>
        </p:blipFill>
        <p:spPr bwMode="auto">
          <a:xfrm>
            <a:off x="-36513" y="1989138"/>
            <a:ext cx="4130676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3200" smtClean="0">
                <a:latin typeface="Calibri" panose="020F0502020204030204" pitchFamily="34" charset="0"/>
                <a:cs typeface="Calibri" panose="020F0502020204030204" pitchFamily="34" charset="0"/>
              </a:rPr>
              <a:t>C.B.M.</a:t>
            </a:r>
          </a:p>
        </p:txBody>
      </p:sp>
      <p:sp>
        <p:nvSpPr>
          <p:cNvPr id="117764" name="Inhaltsplatzhalter 1"/>
          <p:cNvSpPr>
            <a:spLocks noGrp="1"/>
          </p:cNvSpPr>
          <p:nvPr>
            <p:ph sz="half" idx="2"/>
          </p:nvPr>
        </p:nvSpPr>
        <p:spPr>
          <a:xfrm>
            <a:off x="4714875" y="1360488"/>
            <a:ext cx="3862388" cy="5286375"/>
          </a:xfrm>
        </p:spPr>
        <p:txBody>
          <a:bodyPr/>
          <a:lstStyle/>
          <a:p>
            <a:r>
              <a:rPr lang="en-US" altLang="de-DE" sz="2400" smtClean="0">
                <a:latin typeface="Calibri" panose="020F0502020204030204" pitchFamily="34" charset="0"/>
                <a:cs typeface="Calibri" panose="020F0502020204030204" pitchFamily="34" charset="0"/>
              </a:rPr>
              <a:t>Compressed Baryonic Matter Experiments</a:t>
            </a:r>
            <a:endParaRPr lang="en-GB" altLang="de-DE" sz="24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altLang="de-DE" sz="2000" smtClean="0">
                <a:latin typeface="Calibri" panose="020F0502020204030204" pitchFamily="34" charset="0"/>
                <a:cs typeface="Calibri" panose="020F0502020204030204" pitchFamily="34" charset="0"/>
              </a:rPr>
              <a:t>About 400 members</a:t>
            </a:r>
          </a:p>
        </p:txBody>
      </p:sp>
      <p:sp>
        <p:nvSpPr>
          <p:cNvPr id="11776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056563" y="6553200"/>
            <a:ext cx="7461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9FB940-7AAE-42D0-970A-6A033DDF0BBE}" type="slidenum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179388" y="1057275"/>
            <a:ext cx="4176712" cy="2446338"/>
          </a:xfrm>
          <a:prstGeom prst="wedgeRoundRectCallout">
            <a:avLst>
              <a:gd name="adj1" fmla="val 13845"/>
              <a:gd name="adj2" fmla="val 8584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7767" name="Picture 4" descr="phasendiagramm_qg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3271838"/>
            <a:ext cx="4467225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8" name="Picture 11" descr="CBM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1379538"/>
            <a:ext cx="1050925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9" name="Picture 2" descr="C:\Users\senger\AppData\Local\Microsoft\Windows\Temporary Internet Files\Content.Outlook\JE4H31NI\CBM_Detektor_Man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222375"/>
            <a:ext cx="396875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0" name="Text Box 13"/>
          <p:cNvSpPr txBox="1">
            <a:spLocks noChangeArrowheads="1"/>
          </p:cNvSpPr>
          <p:nvPr/>
        </p:nvSpPr>
        <p:spPr bwMode="auto">
          <a:xfrm>
            <a:off x="371475" y="1122363"/>
            <a:ext cx="210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HADES …… CBM</a:t>
            </a:r>
            <a:endParaRPr kumimoji="0" lang="en-GB" altLang="de-DE" sz="1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7771" name="Textfeld 1"/>
          <p:cNvSpPr txBox="1">
            <a:spLocks noChangeArrowheads="1"/>
          </p:cNvSpPr>
          <p:nvPr/>
        </p:nvSpPr>
        <p:spPr bwMode="auto">
          <a:xfrm rot="-2837181">
            <a:off x="5875337" y="4860926"/>
            <a:ext cx="6318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FAIR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SIS100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4164846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4"/>
          <a:stretch>
            <a:fillRect/>
          </a:stretch>
        </p:blipFill>
        <p:spPr bwMode="auto">
          <a:xfrm>
            <a:off x="-36513" y="1989138"/>
            <a:ext cx="4130676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3051175"/>
            <a:ext cx="5656263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itle 14"/>
          <p:cNvSpPr>
            <a:spLocks noGrp="1"/>
          </p:cNvSpPr>
          <p:nvPr>
            <p:ph type="title"/>
          </p:nvPr>
        </p:nvSpPr>
        <p:spPr>
          <a:xfrm>
            <a:off x="366713" y="236538"/>
            <a:ext cx="5584825" cy="787400"/>
          </a:xfrm>
        </p:spPr>
        <p:txBody>
          <a:bodyPr/>
          <a:lstStyle/>
          <a:p>
            <a:r>
              <a:rPr lang="en-GB" altLang="de-DE" smtClean="0">
                <a:latin typeface="Calibri" panose="020F0502020204030204" pitchFamily="34" charset="0"/>
                <a:cs typeface="Calibri" panose="020F0502020204030204" pitchFamily="34" charset="0"/>
              </a:rPr>
              <a:t>NUSTAR</a:t>
            </a:r>
          </a:p>
        </p:txBody>
      </p:sp>
      <p:sp>
        <p:nvSpPr>
          <p:cNvPr id="119813" name="Inhaltsplatzhalter 1"/>
          <p:cNvSpPr>
            <a:spLocks noGrp="1"/>
          </p:cNvSpPr>
          <p:nvPr>
            <p:ph sz="half" idx="2"/>
          </p:nvPr>
        </p:nvSpPr>
        <p:spPr>
          <a:xfrm>
            <a:off x="4568825" y="1239838"/>
            <a:ext cx="4349750" cy="5286375"/>
          </a:xfrm>
        </p:spPr>
        <p:txBody>
          <a:bodyPr/>
          <a:lstStyle/>
          <a:p>
            <a:r>
              <a:rPr lang="en-US" altLang="de-DE" sz="2400" smtClean="0">
                <a:latin typeface="Calibri" panose="020F0502020204030204" pitchFamily="34" charset="0"/>
                <a:cs typeface="Calibri" panose="020F0502020204030204" pitchFamily="34" charset="0"/>
              </a:rPr>
              <a:t>Nuclear Structure, Astrophysics and Reactions </a:t>
            </a:r>
            <a:endParaRPr lang="en-GB" altLang="de-DE" sz="24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altLang="de-DE" sz="2000" smtClean="0">
                <a:latin typeface="Calibri" panose="020F0502020204030204" pitchFamily="34" charset="0"/>
                <a:cs typeface="Calibri" panose="020F0502020204030204" pitchFamily="34" charset="0"/>
              </a:rPr>
              <a:t>About 800 members</a:t>
            </a:r>
            <a:endParaRPr lang="en-GB" altLang="de-DE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814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115300" y="6553200"/>
            <a:ext cx="7461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362018-8746-4032-88B0-DFB1BF4601AC}" type="slidenum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119815" name="Group 11"/>
          <p:cNvGrpSpPr>
            <a:grpSpLocks/>
          </p:cNvGrpSpPr>
          <p:nvPr/>
        </p:nvGrpSpPr>
        <p:grpSpPr bwMode="auto">
          <a:xfrm>
            <a:off x="1585913" y="663575"/>
            <a:ext cx="2387600" cy="3671888"/>
            <a:chOff x="8268745" y="3248546"/>
            <a:chExt cx="2020497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268745" y="3248546"/>
              <a:ext cx="1883469" cy="3356211"/>
            </a:xfrm>
            <a:prstGeom prst="wedgeRoundRectCallout">
              <a:avLst>
                <a:gd name="adj1" fmla="val -28525"/>
                <a:gd name="adj2" fmla="val 68091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9820" name="Group 10"/>
            <p:cNvGrpSpPr>
              <a:grpSpLocks/>
            </p:cNvGrpSpPr>
            <p:nvPr/>
          </p:nvGrpSpPr>
          <p:grpSpPr bwMode="auto">
            <a:xfrm>
              <a:off x="9023002" y="4475875"/>
              <a:ext cx="1266240" cy="1990630"/>
              <a:chOff x="9023002" y="4475875"/>
              <a:chExt cx="1266240" cy="1990630"/>
            </a:xfrm>
          </p:grpSpPr>
          <p:sp>
            <p:nvSpPr>
              <p:cNvPr id="119821" name="Text Box 13"/>
              <p:cNvSpPr txBox="1">
                <a:spLocks noChangeArrowheads="1"/>
              </p:cNvSpPr>
              <p:nvPr/>
            </p:nvSpPr>
            <p:spPr bwMode="auto">
              <a:xfrm>
                <a:off x="9023002" y="6128866"/>
                <a:ext cx="980991" cy="33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NUSTAR</a:t>
                </a:r>
                <a:endParaRPr kumimoji="0" lang="de-DE" altLang="de-DE" sz="1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19822" name="TextBox 40"/>
              <p:cNvSpPr txBox="1">
                <a:spLocks noChangeArrowheads="1"/>
              </p:cNvSpPr>
              <p:nvPr/>
            </p:nvSpPr>
            <p:spPr bwMode="auto">
              <a:xfrm>
                <a:off x="9029102" y="4475875"/>
                <a:ext cx="1260140" cy="647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6858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de-DE" sz="2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Super-FRS</a:t>
                </a:r>
              </a:p>
            </p:txBody>
          </p:sp>
        </p:grpSp>
      </p:grpSp>
      <p:pic>
        <p:nvPicPr>
          <p:cNvPr id="119816" name="Picture 2" descr="ION42-Super-FRS-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844550"/>
            <a:ext cx="1676400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7" name="Picture 19" descr="NUSTAR-logo_small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2536825"/>
            <a:ext cx="1966912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22079687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4"/>
          <a:stretch>
            <a:fillRect/>
          </a:stretch>
        </p:blipFill>
        <p:spPr bwMode="auto">
          <a:xfrm>
            <a:off x="-36513" y="1989138"/>
            <a:ext cx="4130676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3200" smtClean="0">
                <a:latin typeface="Calibri" panose="020F0502020204030204" pitchFamily="34" charset="0"/>
                <a:cs typeface="Calibri" panose="020F0502020204030204" pitchFamily="34" charset="0"/>
              </a:rPr>
              <a:t>PANDA</a:t>
            </a:r>
          </a:p>
        </p:txBody>
      </p:sp>
      <p:sp>
        <p:nvSpPr>
          <p:cNvPr id="121860" name="Inhaltsplatzhalter 3"/>
          <p:cNvSpPr>
            <a:spLocks noGrp="1"/>
          </p:cNvSpPr>
          <p:nvPr>
            <p:ph sz="half" idx="2"/>
          </p:nvPr>
        </p:nvSpPr>
        <p:spPr>
          <a:xfrm>
            <a:off x="4930775" y="1284288"/>
            <a:ext cx="4152900" cy="5078412"/>
          </a:xfrm>
        </p:spPr>
        <p:txBody>
          <a:bodyPr/>
          <a:lstStyle/>
          <a:p>
            <a:r>
              <a:rPr lang="en-GB" altLang="de-DE" sz="2400" smtClean="0">
                <a:latin typeface="Calibri" panose="020F0502020204030204" pitchFamily="34" charset="0"/>
                <a:cs typeface="Calibri" panose="020F0502020204030204" pitchFamily="34" charset="0"/>
              </a:rPr>
              <a:t>antiProton ANnihilations </a:t>
            </a:r>
            <a:br>
              <a:rPr lang="en-GB" altLang="de-DE" sz="240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de-DE" sz="2400" smtClean="0">
                <a:latin typeface="Calibri" panose="020F0502020204030204" pitchFamily="34" charset="0"/>
                <a:cs typeface="Calibri" panose="020F0502020204030204" pitchFamily="34" charset="0"/>
              </a:rPr>
              <a:t>at DArmstadt</a:t>
            </a:r>
          </a:p>
          <a:p>
            <a:pPr lvl="1"/>
            <a:r>
              <a:rPr lang="en-GB" altLang="de-DE" sz="2000" smtClean="0">
                <a:latin typeface="Calibri" panose="020F0502020204030204" pitchFamily="34" charset="0"/>
                <a:cs typeface="Calibri" panose="020F0502020204030204" pitchFamily="34" charset="0"/>
              </a:rPr>
              <a:t>About 500 members</a:t>
            </a:r>
            <a:endParaRPr lang="en-GB" altLang="de-DE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861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196263" y="6553200"/>
            <a:ext cx="7461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2D25BB-5598-4E8C-B905-1D6436631F8D}" type="slidenum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121862" name="Group 8"/>
          <p:cNvGrpSpPr>
            <a:grpSpLocks/>
          </p:cNvGrpSpPr>
          <p:nvPr/>
        </p:nvGrpSpPr>
        <p:grpSpPr bwMode="auto">
          <a:xfrm>
            <a:off x="1355725" y="1246188"/>
            <a:ext cx="3568700" cy="2676525"/>
            <a:chOff x="-1860129" y="3752526"/>
            <a:chExt cx="3776834" cy="2572172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-1860129" y="3752526"/>
              <a:ext cx="3776834" cy="2572172"/>
            </a:xfrm>
            <a:prstGeom prst="wedgeRoundRectCallout">
              <a:avLst>
                <a:gd name="adj1" fmla="val -58588"/>
                <a:gd name="adj2" fmla="val 85061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1867" name="Group 2"/>
            <p:cNvGrpSpPr>
              <a:grpSpLocks/>
            </p:cNvGrpSpPr>
            <p:nvPr/>
          </p:nvGrpSpPr>
          <p:grpSpPr bwMode="auto">
            <a:xfrm>
              <a:off x="-1705618" y="3876724"/>
              <a:ext cx="3435814" cy="2173771"/>
              <a:chOff x="-1705618" y="3876724"/>
              <a:chExt cx="3435814" cy="2173771"/>
            </a:xfrm>
          </p:grpSpPr>
          <p:pic>
            <p:nvPicPr>
              <p:cNvPr id="121868" name="Picture 18" descr="Panda_v912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05618" y="3876724"/>
                <a:ext cx="3435814" cy="21737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1869" name="TextBox 33"/>
              <p:cNvSpPr txBox="1">
                <a:spLocks noChangeArrowheads="1"/>
              </p:cNvSpPr>
              <p:nvPr/>
            </p:nvSpPr>
            <p:spPr bwMode="auto">
              <a:xfrm>
                <a:off x="206515" y="5549709"/>
                <a:ext cx="126014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6858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de-DE" sz="2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PANDA</a:t>
                </a:r>
              </a:p>
            </p:txBody>
          </p:sp>
        </p:grpSp>
      </p:grpSp>
      <p:graphicFrame>
        <p:nvGraphicFramePr>
          <p:cNvPr id="121863" name="Object 2"/>
          <p:cNvGraphicFramePr>
            <a:graphicFrameLocks noChangeAspect="1"/>
          </p:cNvGraphicFramePr>
          <p:nvPr/>
        </p:nvGraphicFramePr>
        <p:xfrm>
          <a:off x="4618038" y="3492500"/>
          <a:ext cx="3840162" cy="290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Document" r:id="rId6" imgW="12139683" imgH="9193651" progId="Word.Document.12">
                  <p:link updateAutomatic="1"/>
                </p:oleObj>
              </mc:Choice>
              <mc:Fallback>
                <p:oleObj name="Document" r:id="rId6" imgW="12139683" imgH="9193651" progId="Word.Document.12">
                  <p:link updateAutomatic="1"/>
                  <p:pic>
                    <p:nvPicPr>
                      <p:cNvPr id="12186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038" y="3492500"/>
                        <a:ext cx="3840162" cy="290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Panda_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6088" y="2720975"/>
            <a:ext cx="1954212" cy="471488"/>
          </a:xfrm>
          <a:prstGeom prst="rect">
            <a:avLst/>
          </a:prstGeom>
          <a:noFill/>
          <a:effectLst>
            <a:outerShdw blurRad="182880" dist="25399" dir="2700000" algn="ctr" rotWithShape="0">
              <a:schemeClr val="bg1">
                <a:alpha val="69000"/>
              </a:schemeClr>
            </a:outerShdw>
          </a:effectLst>
        </p:spPr>
      </p:pic>
      <p:sp>
        <p:nvSpPr>
          <p:cNvPr id="14" name="Textfeld 13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7885822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>
          <a:xfrm>
            <a:off x="224232" y="1300859"/>
            <a:ext cx="871802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65125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1" i="1" dirty="0">
                <a:solidFill>
                  <a:prstClr val="black"/>
                </a:solidFill>
                <a:latin typeface="Calibri" panose="020F0502020204030204" pitchFamily="34" charset="0"/>
              </a:rPr>
              <a:t>Day-1 configurations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guarantee efficient start at given level of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funding</a:t>
            </a:r>
          </a:p>
          <a:p>
            <a:pPr marL="365125" indent="-365125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Vetted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by committees of external experts: ECE and JSC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Experiments: Status Overview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57D9B3-1EDA-4256-9A96-2153F894D089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8C7F60B7-5B1B-CA40-9256-AD02A94FC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7" t="9669" r="7580" b="61073"/>
          <a:stretch/>
        </p:blipFill>
        <p:spPr>
          <a:xfrm>
            <a:off x="292977" y="2735114"/>
            <a:ext cx="8649281" cy="2067247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CF42BA04-8DDD-D548-9ECF-73596000FBE4}"/>
              </a:ext>
            </a:extLst>
          </p:cNvPr>
          <p:cNvSpPr txBox="1"/>
          <p:nvPr/>
        </p:nvSpPr>
        <p:spPr>
          <a:xfrm>
            <a:off x="280452" y="4852931"/>
            <a:ext cx="7419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EoIs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(yellow) contain additional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2.4 M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 secured by German pledge for APPA and NUSTAR,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PANDA secured funding includes conditional Russian pledge of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8.8 M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 (light green)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33FAFD5-54FE-1147-99E1-0B2F5EDEA220}"/>
              </a:ext>
            </a:extLst>
          </p:cNvPr>
          <p:cNvGrpSpPr/>
          <p:nvPr/>
        </p:nvGrpSpPr>
        <p:grpSpPr>
          <a:xfrm>
            <a:off x="4816972" y="1353428"/>
            <a:ext cx="3313936" cy="3585113"/>
            <a:chOff x="3555563" y="1185906"/>
            <a:chExt cx="3313936" cy="3585113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D5A0DA7-C590-114E-B026-0DCD34A5F97A}"/>
                </a:ext>
              </a:extLst>
            </p:cNvPr>
            <p:cNvSpPr/>
            <p:nvPr/>
          </p:nvSpPr>
          <p:spPr>
            <a:xfrm rot="522943">
              <a:off x="3920780" y="2407730"/>
              <a:ext cx="2948719" cy="2363289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ounded Rectangular Callout 15">
              <a:extLst>
                <a:ext uri="{FF2B5EF4-FFF2-40B4-BE49-F238E27FC236}">
                  <a16:creationId xmlns="" xmlns:a16="http://schemas.microsoft.com/office/drawing/2014/main" id="{A2DCFFB9-0AD1-0544-8C4F-FE50C2AA7635}"/>
                </a:ext>
              </a:extLst>
            </p:cNvPr>
            <p:cNvSpPr/>
            <p:nvPr/>
          </p:nvSpPr>
          <p:spPr>
            <a:xfrm>
              <a:off x="3555563" y="1185906"/>
              <a:ext cx="3265655" cy="866706"/>
            </a:xfrm>
            <a:prstGeom prst="wedgeRoundRectCallout">
              <a:avLst>
                <a:gd name="adj1" fmla="val -11228"/>
                <a:gd name="adj2" fmla="val 96603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Several components already constructed and being tested in Phase-0</a:t>
              </a:r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1490980" y="5729971"/>
            <a:ext cx="6390640" cy="46166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Experiment preparation is progressing well !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401957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755" y="166470"/>
            <a:ext cx="5584825" cy="787400"/>
          </a:xfrm>
        </p:spPr>
        <p:txBody>
          <a:bodyPr/>
          <a:lstStyle/>
          <a:p>
            <a:r>
              <a:rPr lang="en-US" b="1" dirty="0" smtClean="0"/>
              <a:t>CBM</a:t>
            </a:r>
            <a:r>
              <a:rPr lang="en-US" dirty="0" smtClean="0"/>
              <a:t> - </a:t>
            </a:r>
            <a:r>
              <a:rPr lang="en-US" b="1" dirty="0" smtClean="0"/>
              <a:t>C</a:t>
            </a:r>
            <a:r>
              <a:rPr lang="en-US" dirty="0" smtClean="0"/>
              <a:t>ompressed </a:t>
            </a:r>
            <a:r>
              <a:rPr lang="en-US" b="1" dirty="0"/>
              <a:t>B</a:t>
            </a:r>
            <a:r>
              <a:rPr lang="en-US" dirty="0"/>
              <a:t>aryonic </a:t>
            </a:r>
            <a:r>
              <a:rPr lang="en-US" b="1" dirty="0" smtClean="0"/>
              <a:t>M</a:t>
            </a:r>
            <a:r>
              <a:rPr lang="en-US" dirty="0" smtClean="0"/>
              <a:t>atter 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57D9B3-1EDA-4256-9A96-2153F894D089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  <p:pic>
        <p:nvPicPr>
          <p:cNvPr id="6" name="Picture 6" descr="C:\Users\senger\AppData\Local\Microsoft\Windows\Temporary Internet Files\Content.Outlook\JE4H31NI\QCD_PD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62" y="2638208"/>
            <a:ext cx="3752234" cy="303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/>
          <p:nvPr/>
        </p:nvSpPr>
        <p:spPr>
          <a:xfrm>
            <a:off x="245962" y="1487269"/>
            <a:ext cx="8763188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R="5080">
              <a:lnSpc>
                <a:spcPct val="100000"/>
              </a:lnSpc>
            </a:pPr>
            <a:r>
              <a:rPr lang="en-US" b="1" spc="-5" dirty="0" smtClean="0">
                <a:latin typeface="Arial"/>
                <a:cs typeface="Arial"/>
              </a:rPr>
              <a:t>CBM Experiment at FAIR: </a:t>
            </a:r>
            <a:r>
              <a:rPr lang="en-US" spc="-5" dirty="0" smtClean="0">
                <a:latin typeface="Arial"/>
                <a:cs typeface="Arial"/>
              </a:rPr>
              <a:t>Systematically </a:t>
            </a:r>
            <a:r>
              <a:rPr lang="en-US" spc="-5" dirty="0">
                <a:latin typeface="Arial"/>
                <a:cs typeface="Arial"/>
              </a:rPr>
              <a:t>explore </a:t>
            </a:r>
            <a:r>
              <a:rPr lang="en-US" dirty="0">
                <a:latin typeface="Arial"/>
                <a:cs typeface="Arial"/>
              </a:rPr>
              <a:t>QCD matter at </a:t>
            </a:r>
            <a:r>
              <a:rPr lang="en-US" spc="-5" dirty="0">
                <a:latin typeface="Arial"/>
                <a:cs typeface="Arial"/>
              </a:rPr>
              <a:t>large </a:t>
            </a:r>
            <a:r>
              <a:rPr lang="en-US" spc="-10" dirty="0">
                <a:latin typeface="Arial"/>
                <a:cs typeface="Arial"/>
              </a:rPr>
              <a:t>baryon </a:t>
            </a:r>
            <a:r>
              <a:rPr lang="en-US" spc="-5" dirty="0">
                <a:latin typeface="Arial"/>
                <a:cs typeface="Arial"/>
              </a:rPr>
              <a:t>densities </a:t>
            </a:r>
            <a:r>
              <a:rPr lang="en-US" spc="-15" dirty="0" smtClean="0">
                <a:latin typeface="Arial"/>
                <a:cs typeface="Arial"/>
              </a:rPr>
              <a:t>with </a:t>
            </a:r>
            <a:r>
              <a:rPr lang="en-US" spc="-5" dirty="0">
                <a:latin typeface="Arial"/>
                <a:cs typeface="Arial"/>
              </a:rPr>
              <a:t>high accuracy and rare</a:t>
            </a:r>
            <a:r>
              <a:rPr lang="en-US" spc="55" dirty="0">
                <a:latin typeface="Arial"/>
                <a:cs typeface="Arial"/>
              </a:rPr>
              <a:t> </a:t>
            </a:r>
            <a:r>
              <a:rPr lang="en-US" spc="-5" dirty="0" smtClean="0">
                <a:latin typeface="Arial"/>
                <a:cs typeface="Arial"/>
              </a:rPr>
              <a:t>probes, at highest interaction rates in the field.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9" name="Picture 3" descr="rates_detectors_QM18.png">
            <a:extLst>
              <a:ext uri="{FF2B5EF4-FFF2-40B4-BE49-F238E27FC236}">
                <a16:creationId xmlns="" xmlns:a16="http://schemas.microsoft.com/office/drawing/2014/main" id="{F0CFE11F-8A48-8046-8492-757B98324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56" y="2577565"/>
            <a:ext cx="3988594" cy="289545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518660" y="5473018"/>
            <a:ext cx="4338047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sz="1100" dirty="0"/>
              <a:t>Tetyana Galatyuk, Quark Matter 2018, “Future </a:t>
            </a:r>
            <a:r>
              <a:rPr lang="de-DE" sz="1100" dirty="0" smtClean="0"/>
              <a:t>high-µB </a:t>
            </a:r>
            <a:r>
              <a:rPr lang="en-US" sz="1100" dirty="0" smtClean="0"/>
              <a:t>facilities</a:t>
            </a:r>
            <a:r>
              <a:rPr lang="de-DE" sz="1100" dirty="0" smtClean="0"/>
              <a:t>“</a:t>
            </a:r>
            <a:endParaRPr lang="de-DE" sz="1100" dirty="0"/>
          </a:p>
        </p:txBody>
      </p:sp>
      <p:sp>
        <p:nvSpPr>
          <p:cNvPr id="11" name="Ellipse 10"/>
          <p:cNvSpPr/>
          <p:nvPr/>
        </p:nvSpPr>
        <p:spPr>
          <a:xfrm>
            <a:off x="5648960" y="2788920"/>
            <a:ext cx="523240" cy="152400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426389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CBM Experiment at FAIR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56380" y="6561138"/>
            <a:ext cx="4826000" cy="357187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2537878"/>
            <a:ext cx="3710939" cy="207180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065" y="4757783"/>
            <a:ext cx="3526029" cy="1829617"/>
          </a:xfrm>
          <a:prstGeom prst="rect">
            <a:avLst/>
          </a:prstGeom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219201" y="1291099"/>
            <a:ext cx="6461759" cy="1109201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333333"/>
                </a:solidFill>
                <a:latin typeface="Calibri"/>
                <a:ea typeface="Calibri" panose="020F0502020204030204" pitchFamily="34" charset="0"/>
                <a:cs typeface="Calibri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33333"/>
                </a:solidFill>
                <a:latin typeface="Calibri"/>
                <a:ea typeface="Calibri" panose="020F0502020204030204" pitchFamily="34" charset="0"/>
                <a:cs typeface="Calibri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kern="1200">
                <a:solidFill>
                  <a:srgbClr val="333333"/>
                </a:solidFill>
                <a:latin typeface="Calibri"/>
                <a:ea typeface="Calibri" panose="020F0502020204030204" pitchFamily="34" charset="0"/>
                <a:cs typeface="Calibri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333333"/>
                </a:solidFill>
                <a:latin typeface="Calibri"/>
                <a:ea typeface="Calibri" panose="020F0502020204030204" pitchFamily="34" charset="0"/>
                <a:cs typeface="Calibri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333333"/>
                </a:solidFill>
                <a:latin typeface="Calibri"/>
                <a:ea typeface="Calibri" panose="020F0502020204030204" pitchFamily="34" charset="0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 err="1" smtClean="0">
                <a:solidFill>
                  <a:schemeClr val="tx1"/>
                </a:solidFill>
              </a:rPr>
              <a:t>typical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collision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system</a:t>
            </a:r>
            <a:r>
              <a:rPr lang="de-DE" sz="1800" dirty="0" smtClean="0">
                <a:solidFill>
                  <a:schemeClr val="tx1"/>
                </a:solidFill>
              </a:rPr>
              <a:t>: Au</a:t>
            </a:r>
            <a:r>
              <a:rPr lang="de-DE" sz="1800" baseline="30000" dirty="0" smtClean="0">
                <a:solidFill>
                  <a:schemeClr val="tx1"/>
                </a:solidFill>
              </a:rPr>
              <a:t>79+ </a:t>
            </a:r>
            <a:r>
              <a:rPr lang="de-DE" sz="1800" dirty="0" smtClean="0">
                <a:solidFill>
                  <a:schemeClr val="tx1"/>
                </a:solidFill>
              </a:rPr>
              <a:t>+Au at 4 to 11 </a:t>
            </a:r>
            <a:r>
              <a:rPr lang="de-DE" sz="1800" dirty="0" err="1" smtClean="0">
                <a:solidFill>
                  <a:schemeClr val="tx1"/>
                </a:solidFill>
              </a:rPr>
              <a:t>AGeV</a:t>
            </a:r>
            <a:endParaRPr lang="de-DE" sz="1800" dirty="0" smtClean="0">
              <a:solidFill>
                <a:schemeClr val="tx1"/>
              </a:solidFill>
            </a:endParaRPr>
          </a:p>
          <a:p>
            <a:r>
              <a:rPr lang="de-DE" sz="1800" dirty="0" smtClean="0">
                <a:solidFill>
                  <a:schemeClr val="tx1"/>
                </a:solidFill>
              </a:rPr>
              <a:t>Day 1</a:t>
            </a:r>
            <a:r>
              <a:rPr lang="de-DE" sz="1800" dirty="0">
                <a:solidFill>
                  <a:schemeClr val="tx1"/>
                </a:solidFill>
              </a:rPr>
              <a:t>: beam </a:t>
            </a:r>
            <a:r>
              <a:rPr lang="de-DE" sz="1800" dirty="0" err="1">
                <a:solidFill>
                  <a:schemeClr val="tx1"/>
                </a:solidFill>
              </a:rPr>
              <a:t>intensity</a:t>
            </a:r>
            <a:r>
              <a:rPr lang="de-DE" sz="1800" dirty="0">
                <a:solidFill>
                  <a:schemeClr val="tx1"/>
                </a:solidFill>
              </a:rPr>
              <a:t>: </a:t>
            </a:r>
            <a:r>
              <a:rPr lang="de-DE" sz="1800" dirty="0" smtClean="0">
                <a:solidFill>
                  <a:schemeClr val="tx1"/>
                </a:solidFill>
              </a:rPr>
              <a:t>5x10</a:t>
            </a:r>
            <a:r>
              <a:rPr lang="de-DE" sz="1800" baseline="30000" dirty="0" smtClean="0">
                <a:solidFill>
                  <a:schemeClr val="tx1"/>
                </a:solidFill>
              </a:rPr>
              <a:t>7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ions</a:t>
            </a:r>
            <a:r>
              <a:rPr lang="de-DE" sz="1800" dirty="0" smtClean="0">
                <a:solidFill>
                  <a:schemeClr val="tx1"/>
                </a:solidFill>
              </a:rPr>
              <a:t>/sec;  </a:t>
            </a:r>
            <a:r>
              <a:rPr lang="de-DE" sz="1800" dirty="0" err="1" smtClean="0">
                <a:solidFill>
                  <a:schemeClr val="tx1"/>
                </a:solidFill>
              </a:rPr>
              <a:t>interaction</a:t>
            </a:r>
            <a:r>
              <a:rPr lang="de-DE" sz="1800" dirty="0" smtClean="0">
                <a:solidFill>
                  <a:schemeClr val="tx1"/>
                </a:solidFill>
              </a:rPr>
              <a:t> rate 0.5 MHz</a:t>
            </a:r>
          </a:p>
          <a:p>
            <a:r>
              <a:rPr lang="de-DE" sz="1800" dirty="0" smtClean="0">
                <a:solidFill>
                  <a:schemeClr val="tx1"/>
                </a:solidFill>
              </a:rPr>
              <a:t>MSV:   beam </a:t>
            </a:r>
            <a:r>
              <a:rPr lang="de-DE" sz="1800" dirty="0" err="1" smtClean="0">
                <a:solidFill>
                  <a:schemeClr val="tx1"/>
                </a:solidFill>
              </a:rPr>
              <a:t>intensity</a:t>
            </a:r>
            <a:r>
              <a:rPr lang="de-DE" sz="1800" dirty="0" smtClean="0">
                <a:solidFill>
                  <a:schemeClr val="tx1"/>
                </a:solidFill>
              </a:rPr>
              <a:t>: 10</a:t>
            </a:r>
            <a:r>
              <a:rPr lang="de-DE" sz="1800" baseline="30000" dirty="0" smtClean="0">
                <a:solidFill>
                  <a:schemeClr val="tx1"/>
                </a:solidFill>
              </a:rPr>
              <a:t>9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ions</a:t>
            </a:r>
            <a:r>
              <a:rPr lang="de-DE" sz="1800" dirty="0" smtClean="0">
                <a:solidFill>
                  <a:schemeClr val="tx1"/>
                </a:solidFill>
              </a:rPr>
              <a:t>/sec;      </a:t>
            </a:r>
            <a:r>
              <a:rPr lang="de-DE" sz="1800" dirty="0" err="1" smtClean="0">
                <a:solidFill>
                  <a:schemeClr val="tx1"/>
                </a:solidFill>
              </a:rPr>
              <a:t>interaction</a:t>
            </a:r>
            <a:r>
              <a:rPr lang="de-DE" sz="1800" dirty="0" smtClean="0">
                <a:solidFill>
                  <a:schemeClr val="tx1"/>
                </a:solidFill>
              </a:rPr>
              <a:t> rate </a:t>
            </a:r>
            <a:r>
              <a:rPr lang="de-DE" sz="1800" dirty="0">
                <a:solidFill>
                  <a:schemeClr val="tx1"/>
                </a:solidFill>
              </a:rPr>
              <a:t>10 </a:t>
            </a:r>
            <a:r>
              <a:rPr lang="de-DE" sz="1800" dirty="0" smtClean="0">
                <a:solidFill>
                  <a:schemeClr val="tx1"/>
                </a:solidFill>
              </a:rPr>
              <a:t>MHz </a:t>
            </a:r>
            <a:endParaRPr lang="de-DE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1400" dirty="0" smtClean="0">
              <a:solidFill>
                <a:schemeClr val="tx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641" y="2550575"/>
            <a:ext cx="2844880" cy="204553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320249" y="4747259"/>
            <a:ext cx="3385351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>
                <a:solidFill>
                  <a:schemeClr val="bg1"/>
                </a:solidFill>
              </a:rPr>
              <a:t>HADES                         CBM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382828" y="5075068"/>
            <a:ext cx="547455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26034" y="5075068"/>
            <a:ext cx="9144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93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First beam on miniCBM@SIS18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Giubellino | 25 Council –  5/6 Dec 2018 | FAIR GmbH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837C9B-6D25-44C5-9880-48640EF0EB0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36221"/>
            <a:ext cx="7571624" cy="551544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7053" y="1036221"/>
            <a:ext cx="2042747" cy="2031325"/>
          </a:xfrm>
          <a:prstGeom prst="rect">
            <a:avLst/>
          </a:prstGeom>
          <a:solidFill>
            <a:srgbClr val="2352BB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glimpse of actual beam-ready </a:t>
            </a:r>
            <a:r>
              <a:rPr lang="en-US" dirty="0" err="1" smtClean="0">
                <a:solidFill>
                  <a:schemeClr val="bg1"/>
                </a:solidFill>
              </a:rPr>
              <a:t>miniCBM</a:t>
            </a:r>
            <a:r>
              <a:rPr lang="en-US" dirty="0" smtClean="0">
                <a:solidFill>
                  <a:schemeClr val="bg1"/>
                </a:solidFill>
              </a:rPr>
              <a:t> setup which received beam on target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7053" y="3185318"/>
            <a:ext cx="1509347" cy="2862322"/>
          </a:xfrm>
          <a:prstGeom prst="rect">
            <a:avLst/>
          </a:prstGeom>
          <a:solidFill>
            <a:srgbClr val="2352BB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Data from individual read-out chains of the subsystems </a:t>
            </a:r>
            <a:r>
              <a:rPr lang="en-US" dirty="0" err="1">
                <a:solidFill>
                  <a:schemeClr val="bg1"/>
                </a:solidFill>
              </a:rPr>
              <a:t>mSTS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mMUCH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 err="1" smtClean="0">
                <a:solidFill>
                  <a:schemeClr val="bg1"/>
                </a:solidFill>
              </a:rPr>
              <a:t>mTOF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is possible.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0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" descr="image04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1" b="367"/>
          <a:stretch/>
        </p:blipFill>
        <p:spPr bwMode="auto">
          <a:xfrm>
            <a:off x="1" y="1180233"/>
            <a:ext cx="9164638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853765" y="6417179"/>
            <a:ext cx="117972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3 March 2017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8049657" y="6417179"/>
            <a:ext cx="74489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697376" y="5226390"/>
            <a:ext cx="3304203" cy="167122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/>
              </a:rPr>
              <a:t>ESFRI Landmark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/>
              </a:rPr>
              <a:t>Top priority for European </a:t>
            </a:r>
            <a:b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/>
              </a:rPr>
              <a:t>Nuclear Physics 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/>
              </a:rPr>
              <a:t>Community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/>
              </a:rPr>
              <a:t>Driver for Innovation in Science and Technology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Arial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75435" y="168813"/>
            <a:ext cx="6092535" cy="89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FAIR: </a:t>
            </a:r>
            <a:r>
              <a:rPr kumimoji="0" lang="de-DE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Facility </a:t>
            </a:r>
            <a:r>
              <a:rPr kumimoji="0" lang="de-DE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for</a:t>
            </a:r>
            <a:r>
              <a:rPr kumimoji="0" lang="de-DE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Antiproton </a:t>
            </a:r>
            <a:r>
              <a:rPr kumimoji="0" lang="de-DE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and</a:t>
            </a:r>
            <a:r>
              <a:rPr kumimoji="0" lang="de-DE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Ion Research  </a:t>
            </a:r>
            <a:br>
              <a:rPr kumimoji="0" lang="de-DE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</a:br>
            <a:r>
              <a:rPr kumimoji="0" lang="mr-I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–</a:t>
            </a:r>
            <a:r>
              <a:rPr kumimoji="0" lang="de-DE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A World-Wide Unique </a:t>
            </a:r>
            <a:r>
              <a:rPr kumimoji="0" lang="de-DE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Accelerator</a:t>
            </a:r>
            <a:r>
              <a:rPr kumimoji="0" lang="de-DE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Facility</a:t>
            </a:r>
            <a:endParaRPr kumimoji="0" lang="de-DE" sz="3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58453" y="6451567"/>
            <a:ext cx="5434378" cy="402999"/>
            <a:chOff x="175683" y="6455734"/>
            <a:chExt cx="5434378" cy="402999"/>
          </a:xfrm>
        </p:grpSpPr>
        <p:sp>
          <p:nvSpPr>
            <p:cNvPr id="9" name="Rectangle 13"/>
            <p:cNvSpPr>
              <a:spLocks/>
            </p:cNvSpPr>
            <p:nvPr/>
          </p:nvSpPr>
          <p:spPr bwMode="auto">
            <a:xfrm>
              <a:off x="4582427" y="6700436"/>
              <a:ext cx="49483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Sweden</a:t>
              </a:r>
            </a:p>
          </p:txBody>
        </p:sp>
        <p:sp>
          <p:nvSpPr>
            <p:cNvPr id="11" name="Rectangle 14"/>
            <p:cNvSpPr>
              <a:spLocks/>
            </p:cNvSpPr>
            <p:nvPr/>
          </p:nvSpPr>
          <p:spPr bwMode="auto">
            <a:xfrm>
              <a:off x="707442" y="6703611"/>
              <a:ext cx="4371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France</a:t>
              </a:r>
            </a:p>
          </p:txBody>
        </p:sp>
        <p:pic>
          <p:nvPicPr>
            <p:cNvPr id="12" name="Picture 1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0596" y="6460723"/>
              <a:ext cx="358775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6"/>
            <p:cNvSpPr>
              <a:spLocks/>
            </p:cNvSpPr>
            <p:nvPr/>
          </p:nvSpPr>
          <p:spPr bwMode="auto">
            <a:xfrm>
              <a:off x="1909215" y="6703611"/>
              <a:ext cx="32812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India</a:t>
              </a:r>
            </a:p>
          </p:txBody>
        </p:sp>
        <p:pic>
          <p:nvPicPr>
            <p:cNvPr id="14" name="Picture 1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191" y="6460723"/>
              <a:ext cx="330200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8"/>
            <p:cNvSpPr>
              <a:spLocks/>
            </p:cNvSpPr>
            <p:nvPr/>
          </p:nvSpPr>
          <p:spPr bwMode="auto">
            <a:xfrm>
              <a:off x="175683" y="6702023"/>
              <a:ext cx="45636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Finland</a:t>
              </a:r>
            </a:p>
          </p:txBody>
        </p:sp>
        <p:pic>
          <p:nvPicPr>
            <p:cNvPr id="16" name="Picture 1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158" y="6460723"/>
              <a:ext cx="358775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564" y="6460723"/>
              <a:ext cx="400050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21"/>
            <p:cNvSpPr>
              <a:spLocks/>
            </p:cNvSpPr>
            <p:nvPr/>
          </p:nvSpPr>
          <p:spPr bwMode="auto">
            <a:xfrm>
              <a:off x="1231108" y="6703611"/>
              <a:ext cx="55254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Germany</a:t>
              </a:r>
            </a:p>
          </p:txBody>
        </p:sp>
        <p:pic>
          <p:nvPicPr>
            <p:cNvPr id="19" name="Picture 22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409" y="6460723"/>
              <a:ext cx="384175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23"/>
            <p:cNvSpPr>
              <a:spLocks/>
            </p:cNvSpPr>
            <p:nvPr/>
          </p:nvSpPr>
          <p:spPr bwMode="auto">
            <a:xfrm>
              <a:off x="2420878" y="6703611"/>
              <a:ext cx="4371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Poland</a:t>
              </a:r>
            </a:p>
          </p:txBody>
        </p:sp>
        <p:pic>
          <p:nvPicPr>
            <p:cNvPr id="23" name="Picture 26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996" y="6457548"/>
              <a:ext cx="384175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7"/>
            <p:cNvSpPr>
              <a:spLocks/>
            </p:cNvSpPr>
            <p:nvPr/>
          </p:nvSpPr>
          <p:spPr bwMode="auto">
            <a:xfrm>
              <a:off x="2966855" y="6703611"/>
              <a:ext cx="53972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Romania</a:t>
              </a:r>
            </a:p>
          </p:txBody>
        </p:sp>
        <p:pic>
          <p:nvPicPr>
            <p:cNvPr id="25" name="Picture 28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757" y="6459136"/>
              <a:ext cx="358775" cy="242887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9"/>
            <p:cNvSpPr>
              <a:spLocks/>
            </p:cNvSpPr>
            <p:nvPr/>
          </p:nvSpPr>
          <p:spPr bwMode="auto">
            <a:xfrm>
              <a:off x="3534814" y="6702023"/>
              <a:ext cx="4307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Russia</a:t>
              </a:r>
            </a:p>
          </p:txBody>
        </p:sp>
        <p:sp>
          <p:nvSpPr>
            <p:cNvPr id="27" name="Rectangle 30"/>
            <p:cNvSpPr>
              <a:spLocks/>
            </p:cNvSpPr>
            <p:nvPr/>
          </p:nvSpPr>
          <p:spPr bwMode="auto">
            <a:xfrm>
              <a:off x="4055391" y="6698848"/>
              <a:ext cx="52048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Slovenia</a:t>
              </a:r>
            </a:p>
          </p:txBody>
        </p:sp>
        <p:pic>
          <p:nvPicPr>
            <p:cNvPr id="28" name="Picture 31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435" y="6460723"/>
              <a:ext cx="363537" cy="241300"/>
            </a:xfrm>
            <a:prstGeom prst="rect">
              <a:avLst/>
            </a:prstGeom>
            <a:noFill/>
            <a:ln w="936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2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899" y="6459136"/>
              <a:ext cx="363537" cy="242887"/>
            </a:xfrm>
            <a:prstGeom prst="rect">
              <a:avLst/>
            </a:prstGeom>
            <a:noFill/>
            <a:ln w="936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561" y="6455734"/>
              <a:ext cx="444500" cy="2794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5"/>
            <p:cNvSpPr>
              <a:spLocks/>
            </p:cNvSpPr>
            <p:nvPr/>
          </p:nvSpPr>
          <p:spPr bwMode="auto">
            <a:xfrm>
              <a:off x="5258318" y="6720620"/>
              <a:ext cx="238125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UK</a:t>
              </a:r>
            </a:p>
          </p:txBody>
        </p:sp>
      </p:grpSp>
      <p:sp>
        <p:nvSpPr>
          <p:cNvPr id="30" name="Foliennummernplatzhalter 2"/>
          <p:cNvSpPr txBox="1">
            <a:spLocks/>
          </p:cNvSpPr>
          <p:nvPr/>
        </p:nvSpPr>
        <p:spPr>
          <a:xfrm>
            <a:off x="7964992" y="6781251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544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6301861" y="1242118"/>
            <a:ext cx="2842139" cy="5613492"/>
            <a:chOff x="6301861" y="1242118"/>
            <a:chExt cx="2842139" cy="5613492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861" y="3613466"/>
              <a:ext cx="2842139" cy="3242144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7205" y="1242118"/>
              <a:ext cx="2723915" cy="2681937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3208555" y="1358770"/>
            <a:ext cx="2938620" cy="5040560"/>
            <a:chOff x="-1029592" y="1963382"/>
            <a:chExt cx="2938620" cy="5040560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9592" y="5393019"/>
              <a:ext cx="2928428" cy="1610923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0" y="1963382"/>
              <a:ext cx="1837528" cy="3519010"/>
            </a:xfrm>
            <a:prstGeom prst="rect">
              <a:avLst/>
            </a:prstGeom>
          </p:spPr>
        </p:pic>
      </p:grpSp>
      <p:grpSp>
        <p:nvGrpSpPr>
          <p:cNvPr id="9" name="Gruppieren 8"/>
          <p:cNvGrpSpPr/>
          <p:nvPr/>
        </p:nvGrpSpPr>
        <p:grpSpPr>
          <a:xfrm>
            <a:off x="58140" y="1358770"/>
            <a:ext cx="3883790" cy="3096164"/>
            <a:chOff x="2321750" y="1953016"/>
            <a:chExt cx="3883790" cy="309616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750" y="3993204"/>
              <a:ext cx="3883790" cy="1055976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479" y="1953016"/>
              <a:ext cx="3093747" cy="2070230"/>
            </a:xfrm>
            <a:prstGeom prst="rect">
              <a:avLst/>
            </a:prstGeom>
          </p:spPr>
        </p:pic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0" y="5641314"/>
            <a:ext cx="2389127" cy="54927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4" y="6145579"/>
            <a:ext cx="2386223" cy="54006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2387" y="1008730"/>
            <a:ext cx="1899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data streams from: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783153" y="1268760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mSTS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689664" y="1268760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mMUCH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016324" y="1358770"/>
            <a:ext cx="762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mTOF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16505" y="4869160"/>
            <a:ext cx="2183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beam profile</a:t>
            </a:r>
          </a:p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5m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downstream 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front of beam dump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816805" y="6542269"/>
            <a:ext cx="3055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5th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2018,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(42+)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0.95AGeV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5"/>
          <p:cNvPicPr preferRelativeResize="0"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7" y="122239"/>
            <a:ext cx="819203" cy="25019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21" name="Picture 5" descr="http://www.fair-center.eu/uploads/pics/FAIR_Logo_rgb_72dpi_0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2" y="503675"/>
            <a:ext cx="606067" cy="50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851" y="146719"/>
            <a:ext cx="594322" cy="7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2565097" y="246119"/>
            <a:ext cx="3092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beam on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mCBM</a:t>
            </a: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116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2426970" y="658437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192733"/>
            <a:ext cx="8605837" cy="71032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Status of FAIR: experiments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CBM and HADES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837C9B-6D25-44C5-9880-48640EF0EB05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7" name="Picture 4" descr="Q:\Eigene Dateien\Work\FAIR\Joint Scientific Council\2018\desy-setup-2017-picture.JPG">
            <a:extLst>
              <a:ext uri="{FF2B5EF4-FFF2-40B4-BE49-F238E27FC236}">
                <a16:creationId xmlns="" xmlns:a16="http://schemas.microsoft.com/office/drawing/2014/main" id="{4F3E5B1B-37C7-1841-ADF2-778EE9EAC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304" y="1243991"/>
            <a:ext cx="2414973" cy="235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2">
            <a:extLst>
              <a:ext uri="{FF2B5EF4-FFF2-40B4-BE49-F238E27FC236}">
                <a16:creationId xmlns="" xmlns:a16="http://schemas.microsoft.com/office/drawing/2014/main" id="{CA0B4AB5-377B-3546-92EC-590B14A2A068}"/>
              </a:ext>
            </a:extLst>
          </p:cNvPr>
          <p:cNvSpPr txBox="1"/>
          <p:nvPr/>
        </p:nvSpPr>
        <p:spPr>
          <a:xfrm>
            <a:off x="648752" y="1256938"/>
            <a:ext cx="240152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de-DE" sz="1600" b="1" kern="0" dirty="0">
                <a:solidFill>
                  <a:prstClr val="white"/>
                </a:solidFill>
                <a:ea typeface="Arial"/>
                <a:cs typeface="Arial"/>
              </a:rPr>
              <a:t>CBM </a:t>
            </a:r>
            <a:r>
              <a:rPr sz="1600" b="1" kern="0" dirty="0">
                <a:solidFill>
                  <a:prstClr val="white"/>
                </a:solidFill>
                <a:ea typeface="Arial"/>
                <a:cs typeface="Arial"/>
              </a:rPr>
              <a:t>TRD</a:t>
            </a:r>
            <a:r>
              <a:rPr lang="de-DE" sz="1600" b="1" kern="0" dirty="0">
                <a:solidFill>
                  <a:prstClr val="white"/>
                </a:solidFill>
                <a:ea typeface="Arial"/>
                <a:cs typeface="Arial"/>
              </a:rPr>
              <a:t> </a:t>
            </a:r>
            <a:r>
              <a:rPr lang="de-DE" sz="1600" b="1" kern="0" dirty="0" err="1">
                <a:solidFill>
                  <a:prstClr val="white"/>
                </a:solidFill>
                <a:ea typeface="Arial"/>
                <a:cs typeface="Arial"/>
              </a:rPr>
              <a:t>module</a:t>
            </a:r>
            <a:r>
              <a:rPr lang="de-DE" sz="1600" b="1" kern="0" dirty="0">
                <a:solidFill>
                  <a:prstClr val="white"/>
                </a:solidFill>
                <a:ea typeface="Arial"/>
                <a:cs typeface="Arial"/>
              </a:rPr>
              <a:t> </a:t>
            </a:r>
            <a:r>
              <a:rPr lang="de-DE" sz="1600" b="1" kern="0" dirty="0" err="1">
                <a:solidFill>
                  <a:prstClr val="white"/>
                </a:solidFill>
                <a:ea typeface="Arial"/>
                <a:cs typeface="Arial"/>
              </a:rPr>
              <a:t>test</a:t>
            </a:r>
            <a:r>
              <a:rPr lang="de-DE" sz="1600" b="1" kern="0" dirty="0">
                <a:solidFill>
                  <a:prstClr val="white"/>
                </a:solidFill>
                <a:ea typeface="Arial"/>
                <a:cs typeface="Arial"/>
              </a:rPr>
              <a:t/>
            </a:r>
            <a:br>
              <a:rPr lang="de-DE" sz="1600" b="1" kern="0" dirty="0">
                <a:solidFill>
                  <a:prstClr val="white"/>
                </a:solidFill>
                <a:ea typeface="Arial"/>
                <a:cs typeface="Arial"/>
              </a:rPr>
            </a:br>
            <a:r>
              <a:rPr lang="de-DE" sz="1600" b="1" kern="0" dirty="0">
                <a:solidFill>
                  <a:prstClr val="white"/>
                </a:solidFill>
                <a:ea typeface="Arial"/>
                <a:cs typeface="Arial"/>
              </a:rPr>
              <a:t>at DESY </a:t>
            </a:r>
            <a:endParaRPr sz="1600" b="1" kern="0" dirty="0">
              <a:solidFill>
                <a:prstClr val="white"/>
              </a:solidFill>
              <a:ea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424" y="1256938"/>
            <a:ext cx="3584759" cy="2377646"/>
          </a:xfrm>
          <a:prstGeom prst="rect">
            <a:avLst/>
          </a:prstGeom>
        </p:spPr>
      </p:pic>
      <p:pic>
        <p:nvPicPr>
          <p:cNvPr id="14" name="Picture 2" descr="https://lh6.googleusercontent.com/9TFGgC8hEZKIndnbJgEuwbOYc8THGr3wj6ikNj5YJ1wmTmZv1g8R1SWxRz-Vsxnydcqm78_nP7nIBet8AZeh7HkT_nTjL_IfO9XHKfZlhBpg11uo6uyX-MS_EunTdZe25PMj">
            <a:extLst>
              <a:ext uri="{FF2B5EF4-FFF2-40B4-BE49-F238E27FC236}">
                <a16:creationId xmlns="" xmlns:a16="http://schemas.microsoft.com/office/drawing/2014/main" id="{19AD8820-1953-6C44-B98C-DAD2DC601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5766" y="3736806"/>
            <a:ext cx="3697138" cy="29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B93761D-FD7E-4946-AB8F-B67D846F0366}"/>
              </a:ext>
            </a:extLst>
          </p:cNvPr>
          <p:cNvGrpSpPr/>
          <p:nvPr/>
        </p:nvGrpSpPr>
        <p:grpSpPr>
          <a:xfrm>
            <a:off x="5843965" y="1833542"/>
            <a:ext cx="2617714" cy="1944000"/>
            <a:chOff x="5950689" y="4614112"/>
            <a:chExt cx="2617714" cy="1944000"/>
          </a:xfrm>
        </p:grpSpPr>
        <p:pic>
          <p:nvPicPr>
            <p:cNvPr id="16" name="Grafik 9">
              <a:extLst>
                <a:ext uri="{FF2B5EF4-FFF2-40B4-BE49-F238E27FC236}">
                  <a16:creationId xmlns="" xmlns:a16="http://schemas.microsoft.com/office/drawing/2014/main" id="{388DDFF9-489E-2D4C-8F80-83AA49458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0689" y="4614112"/>
              <a:ext cx="2617714" cy="1944000"/>
            </a:xfrm>
            <a:prstGeom prst="rect">
              <a:avLst/>
            </a:prstGeom>
          </p:spPr>
        </p:pic>
        <p:sp>
          <p:nvSpPr>
            <p:cNvPr id="17" name="Textfeld 14">
              <a:extLst>
                <a:ext uri="{FF2B5EF4-FFF2-40B4-BE49-F238E27FC236}">
                  <a16:creationId xmlns="" xmlns:a16="http://schemas.microsoft.com/office/drawing/2014/main" id="{233B968A-A1B9-5B43-A1D6-7D6230EBC671}"/>
                </a:ext>
              </a:extLst>
            </p:cNvPr>
            <p:cNvSpPr txBox="1"/>
            <p:nvPr/>
          </p:nvSpPr>
          <p:spPr>
            <a:xfrm>
              <a:off x="6645857" y="6270928"/>
              <a:ext cx="1753800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beam dump completed </a:t>
              </a:r>
            </a:p>
          </p:txBody>
        </p:sp>
      </p:grpSp>
      <p:pic>
        <p:nvPicPr>
          <p:cNvPr id="18" name="Google Shape;406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9960" y="3736806"/>
            <a:ext cx="3739143" cy="260598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408;p66"/>
          <p:cNvSpPr/>
          <p:nvPr/>
        </p:nvSpPr>
        <p:spPr>
          <a:xfrm>
            <a:off x="4399339" y="6342197"/>
            <a:ext cx="3720352" cy="338554"/>
          </a:xfrm>
          <a:prstGeom prst="rect">
            <a:avLst/>
          </a:prstGeom>
          <a:solidFill>
            <a:schemeClr val="tx1">
              <a:lumMod val="50000"/>
              <a:lumOff val="50000"/>
              <a:alpha val="60784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/>
                <a:sym typeface="Arial"/>
              </a:rPr>
              <a:t>HADES, ready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/>
                <a:sym typeface="Arial"/>
              </a:rPr>
              <a:t>for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/>
                <a:sym typeface="Arial"/>
              </a:rPr>
              <a:t>beam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11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First beam on </a:t>
            </a:r>
            <a:r>
              <a:rPr lang="en-US" b="1" dirty="0" smtClean="0"/>
              <a:t>HADES@SIS18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Giubellino | 25 Council –  5/6 Dec 2018 | FAIR GmbH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837C9B-6D25-44C5-9880-48640EF0EB05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30" name="Content Placeholder 29"/>
          <p:cNvPicPr>
            <a:picLocks noGrp="1" noChangeAspect="1"/>
          </p:cNvPicPr>
          <p:nvPr>
            <p:ph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641" y="2971800"/>
            <a:ext cx="6183394" cy="3478158"/>
          </a:xfrm>
        </p:spPr>
      </p:pic>
      <p:sp>
        <p:nvSpPr>
          <p:cNvPr id="31" name="TextBox 30"/>
          <p:cNvSpPr txBox="1"/>
          <p:nvPr/>
        </p:nvSpPr>
        <p:spPr>
          <a:xfrm>
            <a:off x="153093" y="5343782"/>
            <a:ext cx="2674410" cy="600164"/>
          </a:xfrm>
          <a:prstGeom prst="rect">
            <a:avLst/>
          </a:prstGeom>
          <a:solidFill>
            <a:srgbClr val="2352BB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the hits on the individual stripes of the diamond detector (x/y), </a:t>
            </a:r>
            <a:r>
              <a:rPr lang="en-US" sz="1100" dirty="0" smtClean="0">
                <a:solidFill>
                  <a:schemeClr val="bg1"/>
                </a:solidFill>
              </a:rPr>
              <a:t>a strip </a:t>
            </a:r>
            <a:r>
              <a:rPr lang="en-US" sz="1100" dirty="0">
                <a:solidFill>
                  <a:schemeClr val="bg1"/>
                </a:solidFill>
              </a:rPr>
              <a:t>is 300 </a:t>
            </a:r>
            <a:r>
              <a:rPr lang="en-US" sz="1100" dirty="0" smtClean="0">
                <a:solidFill>
                  <a:schemeClr val="bg1"/>
                </a:solidFill>
              </a:rPr>
              <a:t>micrometer </a:t>
            </a:r>
            <a:r>
              <a:rPr lang="en-US" sz="1100" dirty="0">
                <a:solidFill>
                  <a:schemeClr val="bg1"/>
                </a:solidFill>
              </a:rPr>
              <a:t>wide</a:t>
            </a:r>
          </a:p>
        </p:txBody>
      </p:sp>
      <p:cxnSp>
        <p:nvCxnSpPr>
          <p:cNvPr id="33" name="Straight Arrow Connector 32"/>
          <p:cNvCxnSpPr>
            <a:stCxn id="31" idx="0"/>
          </p:cNvCxnSpPr>
          <p:nvPr/>
        </p:nvCxnSpPr>
        <p:spPr>
          <a:xfrm flipV="1">
            <a:off x="1490298" y="4426177"/>
            <a:ext cx="2427715" cy="917605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1" idx="0"/>
          </p:cNvCxnSpPr>
          <p:nvPr/>
        </p:nvCxnSpPr>
        <p:spPr>
          <a:xfrm flipV="1">
            <a:off x="1490298" y="4661513"/>
            <a:ext cx="3767502" cy="682269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87400" y="3028268"/>
            <a:ext cx="2713892" cy="1477328"/>
          </a:xfrm>
          <a:prstGeom prst="rect">
            <a:avLst/>
          </a:prstGeom>
          <a:solidFill>
            <a:srgbClr val="2352BB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>
                <a:solidFill>
                  <a:schemeClr val="bg1"/>
                </a:solidFill>
              </a:rPr>
              <a:t>screen shot of </a:t>
            </a:r>
            <a:r>
              <a:rPr lang="en-US" dirty="0" smtClean="0">
                <a:solidFill>
                  <a:schemeClr val="bg1"/>
                </a:solidFill>
              </a:rPr>
              <a:t>a quick analysis </a:t>
            </a:r>
            <a:r>
              <a:rPr lang="en-US" dirty="0">
                <a:solidFill>
                  <a:schemeClr val="bg1"/>
                </a:solidFill>
              </a:rPr>
              <a:t>of the diamond beam </a:t>
            </a:r>
            <a:r>
              <a:rPr lang="en-US" dirty="0" smtClean="0">
                <a:solidFill>
                  <a:schemeClr val="bg1"/>
                </a:solidFill>
              </a:rPr>
              <a:t>detector, HADES </a:t>
            </a:r>
            <a:r>
              <a:rPr lang="en-US" dirty="0">
                <a:solidFill>
                  <a:schemeClr val="bg1"/>
                </a:solidFill>
              </a:rPr>
              <a:t>which is detecting each beam </a:t>
            </a:r>
            <a:r>
              <a:rPr lang="en-US" dirty="0" smtClean="0">
                <a:solidFill>
                  <a:schemeClr val="bg1"/>
                </a:solidFill>
              </a:rPr>
              <a:t>ion online!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9" name="Google Shape;393;p66"/>
          <p:cNvPicPr preferRelativeResize="0"/>
          <p:nvPr/>
        </p:nvPicPr>
        <p:blipFill rotWithShape="1">
          <a:blip r:embed="rId3">
            <a:alphaModFix/>
          </a:blip>
          <a:srcRect l="9332" r="9979" b="7762"/>
          <a:stretch/>
        </p:blipFill>
        <p:spPr>
          <a:xfrm>
            <a:off x="269409" y="1222178"/>
            <a:ext cx="2337398" cy="170639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398;p66"/>
          <p:cNvSpPr/>
          <p:nvPr/>
        </p:nvSpPr>
        <p:spPr>
          <a:xfrm>
            <a:off x="6858000" y="942153"/>
            <a:ext cx="16193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350"/>
              <a:buFont typeface="Calibri"/>
              <a:buNone/>
            </a:pPr>
            <a:r>
              <a:rPr lang="en-GB" sz="14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HADES Calorimeter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400;p66"/>
          <p:cNvSpPr/>
          <p:nvPr/>
        </p:nvSpPr>
        <p:spPr>
          <a:xfrm>
            <a:off x="2951641" y="914400"/>
            <a:ext cx="2339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350"/>
              <a:buFont typeface="Calibri"/>
              <a:buNone/>
            </a:pPr>
            <a:r>
              <a:rPr lang="en-GB" sz="14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RICH Upgrade</a:t>
            </a:r>
            <a:endParaRPr sz="1400" b="1" kern="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403;p66"/>
          <p:cNvSpPr/>
          <p:nvPr/>
        </p:nvSpPr>
        <p:spPr>
          <a:xfrm>
            <a:off x="560303" y="914401"/>
            <a:ext cx="175560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350"/>
              <a:buFont typeface="Calibri"/>
              <a:buNone/>
            </a:pPr>
            <a:r>
              <a:rPr lang="en-GB" sz="14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HADES Spectrometer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3" name="Google Shape;406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1641" y="1222178"/>
            <a:ext cx="2339920" cy="1706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407;p66" descr="https://lh6.googleusercontent.com/AmAL5jDMFP-P03C5jMEgeiMmd5DaOxYe8kcXYy92dRXAgP-3MXudyIBmysGiv0nfH3-qz-wIKe5Gv5Bhjo-pW3zulXKDhTT92u5bz86RDhjdhfMVBXix-3LP6jcWMRF5upU7BvGbytQ"/>
          <p:cNvPicPr preferRelativeResize="0"/>
          <p:nvPr/>
        </p:nvPicPr>
        <p:blipFill rotWithShape="1">
          <a:blip r:embed="rId5">
            <a:alphaModFix/>
          </a:blip>
          <a:srcRect l="11711" r="14589"/>
          <a:stretch/>
        </p:blipFill>
        <p:spPr>
          <a:xfrm>
            <a:off x="6300193" y="1233251"/>
            <a:ext cx="2386607" cy="169531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408;p66"/>
          <p:cNvSpPr/>
          <p:nvPr/>
        </p:nvSpPr>
        <p:spPr>
          <a:xfrm>
            <a:off x="3033634" y="1233251"/>
            <a:ext cx="2257927" cy="338554"/>
          </a:xfrm>
          <a:prstGeom prst="rect">
            <a:avLst/>
          </a:prstGeom>
          <a:solidFill>
            <a:srgbClr val="D8D8D8">
              <a:alpha val="60784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1200" b="1" kern="0" dirty="0">
                <a:solidFill>
                  <a:srgbClr val="0000FF"/>
                </a:solidFill>
                <a:ea typeface="Arial"/>
                <a:cs typeface="Arial"/>
                <a:sym typeface="Arial"/>
              </a:rPr>
              <a:t>Finished, Ready for Beam </a:t>
            </a:r>
            <a:endParaRPr sz="1200" b="1" kern="0" dirty="0">
              <a:solidFill>
                <a:srgbClr val="0000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00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Latest</a:t>
            </a:r>
            <a:r>
              <a:rPr lang="de-DE" dirty="0" smtClean="0"/>
              <a:t> News! Beam </a:t>
            </a:r>
            <a:r>
              <a:rPr lang="de-DE" dirty="0" err="1" smtClean="0"/>
              <a:t>stored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ESR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/>
          </a:p>
        </p:txBody>
      </p:sp>
      <p:pic>
        <p:nvPicPr>
          <p:cNvPr id="1026" name="Picture 2" descr="C:\Users\pgiubell\AppData\Local\Microsoft\Windows\Temporary Internet Files\Content.Outlook\TU1MQSWC\013b0c4b-2741-40dd-9577-a61935b30b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19" y="1291701"/>
            <a:ext cx="7102136" cy="532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612559" y="3053918"/>
            <a:ext cx="3089429" cy="215727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137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82395" y="201971"/>
            <a:ext cx="5584825" cy="787400"/>
          </a:xfrm>
        </p:spPr>
        <p:txBody>
          <a:bodyPr/>
          <a:lstStyle/>
          <a:p>
            <a:r>
              <a:rPr lang="de-DE" b="1" dirty="0" err="1">
                <a:ea typeface="ＭＳ Ｐゴシック" charset="0"/>
              </a:rPr>
              <a:t>NU</a:t>
            </a:r>
            <a:r>
              <a:rPr lang="de-DE" dirty="0" err="1">
                <a:solidFill>
                  <a:srgbClr val="333399"/>
                </a:solidFill>
                <a:ea typeface="ＭＳ Ｐゴシック" charset="0"/>
              </a:rPr>
              <a:t>clear</a:t>
            </a:r>
            <a:r>
              <a:rPr lang="de-DE" dirty="0">
                <a:solidFill>
                  <a:srgbClr val="333399"/>
                </a:solidFill>
                <a:ea typeface="ＭＳ Ｐゴシック" charset="0"/>
              </a:rPr>
              <a:t> </a:t>
            </a:r>
            <a:br>
              <a:rPr lang="de-DE" dirty="0">
                <a:solidFill>
                  <a:srgbClr val="333399"/>
                </a:solidFill>
                <a:ea typeface="ＭＳ Ｐゴシック" charset="0"/>
              </a:rPr>
            </a:br>
            <a:r>
              <a:rPr lang="de-DE" b="1" dirty="0" err="1">
                <a:ea typeface="ＭＳ Ｐゴシック" charset="0"/>
              </a:rPr>
              <a:t>S</a:t>
            </a:r>
            <a:r>
              <a:rPr lang="de-DE" dirty="0" err="1">
                <a:ea typeface="ＭＳ Ｐゴシック" charset="0"/>
              </a:rPr>
              <a:t>T</a:t>
            </a:r>
            <a:r>
              <a:rPr lang="de-DE" dirty="0" err="1">
                <a:solidFill>
                  <a:srgbClr val="333399"/>
                </a:solidFill>
                <a:ea typeface="ＭＳ Ｐゴシック" charset="0"/>
              </a:rPr>
              <a:t>ructure</a:t>
            </a:r>
            <a:r>
              <a:rPr lang="de-DE" dirty="0">
                <a:solidFill>
                  <a:srgbClr val="333399"/>
                </a:solidFill>
                <a:ea typeface="ＭＳ Ｐゴシック" charset="0"/>
              </a:rPr>
              <a:t> </a:t>
            </a:r>
            <a:r>
              <a:rPr lang="de-DE" b="1" dirty="0" err="1">
                <a:ea typeface="ＭＳ Ｐゴシック" charset="0"/>
              </a:rPr>
              <a:t>A</a:t>
            </a:r>
            <a:r>
              <a:rPr lang="de-DE" dirty="0" err="1">
                <a:solidFill>
                  <a:srgbClr val="333399"/>
                </a:solidFill>
                <a:ea typeface="ＭＳ Ｐゴシック" charset="0"/>
              </a:rPr>
              <a:t>strophysics</a:t>
            </a:r>
            <a:r>
              <a:rPr lang="de-DE" dirty="0">
                <a:solidFill>
                  <a:srgbClr val="333399"/>
                </a:solidFill>
                <a:ea typeface="ＭＳ Ｐゴシック" charset="0"/>
              </a:rPr>
              <a:t> </a:t>
            </a:r>
            <a:r>
              <a:rPr lang="de-DE" dirty="0" err="1">
                <a:solidFill>
                  <a:srgbClr val="333399"/>
                </a:solidFill>
                <a:ea typeface="ＭＳ Ｐゴシック" charset="0"/>
              </a:rPr>
              <a:t>and</a:t>
            </a:r>
            <a:r>
              <a:rPr lang="de-DE" dirty="0">
                <a:solidFill>
                  <a:srgbClr val="333399"/>
                </a:solidFill>
                <a:ea typeface="ＭＳ Ｐゴシック" charset="0"/>
              </a:rPr>
              <a:t> </a:t>
            </a:r>
            <a:r>
              <a:rPr lang="de-DE" b="1" dirty="0" err="1" smtClean="0">
                <a:ea typeface="ＭＳ Ｐゴシック" charset="0"/>
              </a:rPr>
              <a:t>R</a:t>
            </a:r>
            <a:r>
              <a:rPr lang="de-DE" dirty="0" err="1" smtClean="0">
                <a:solidFill>
                  <a:srgbClr val="333399"/>
                </a:solidFill>
                <a:ea typeface="ＭＳ Ｐゴシック" charset="0"/>
              </a:rPr>
              <a:t>eactions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57D9B3-1EDA-4256-9A96-2153F894D089}" type="slidenum">
              <a:rPr lang="de-DE" altLang="de-DE" smtClean="0"/>
              <a:pPr>
                <a:defRPr/>
              </a:pPr>
              <a:t>24</a:t>
            </a:fld>
            <a:endParaRPr lang="de-DE" alt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973" y="1129823"/>
            <a:ext cx="3483081" cy="2487518"/>
          </a:xfrm>
          <a:prstGeom prst="rect">
            <a:avLst/>
          </a:prstGeom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51"/>
          <a:stretch/>
        </p:blipFill>
        <p:spPr bwMode="auto">
          <a:xfrm>
            <a:off x="93019" y="2615381"/>
            <a:ext cx="6422027" cy="394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" cy="123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29"/>
          <p:cNvSpPr/>
          <p:nvPr/>
        </p:nvSpPr>
        <p:spPr>
          <a:xfrm>
            <a:off x="7686675" y="2298498"/>
            <a:ext cx="149225" cy="150167"/>
          </a:xfrm>
          <a:prstGeom prst="ellipse">
            <a:avLst/>
          </a:prstGeom>
          <a:solidFill>
            <a:srgbClr val="D5FC79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279337" y="1239108"/>
            <a:ext cx="5440636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 smtClean="0"/>
              <a:t>The limits of nuclear existence (lifetimes, decays, </a:t>
            </a:r>
            <a:r>
              <a:rPr lang="mr-IN" sz="1600" dirty="0" smtClean="0"/>
              <a:t>…</a:t>
            </a:r>
            <a:r>
              <a:rPr lang="en-GB" sz="1600" dirty="0" smtClean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 smtClean="0"/>
              <a:t>Ground state properties (masses, radii, </a:t>
            </a:r>
            <a:r>
              <a:rPr lang="mr-IN" sz="1600" dirty="0" smtClean="0"/>
              <a:t>…</a:t>
            </a:r>
            <a:r>
              <a:rPr lang="en-US" sz="1600" dirty="0" smtClean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Structure of excited states (shell structure, shapes, </a:t>
            </a:r>
            <a:r>
              <a:rPr lang="mr-IN" sz="1600" dirty="0" smtClean="0"/>
              <a:t>…</a:t>
            </a:r>
            <a:r>
              <a:rPr lang="en-US" sz="1600" dirty="0" smtClean="0"/>
              <a:t>) </a:t>
            </a:r>
            <a:endParaRPr lang="en-GB" sz="16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 smtClean="0"/>
              <a:t>Unbound and other exotic system (halo, skin, </a:t>
            </a:r>
            <a:r>
              <a:rPr lang="mr-IN" sz="1600" dirty="0" smtClean="0"/>
              <a:t>…</a:t>
            </a:r>
            <a:r>
              <a:rPr lang="en-US" sz="1600" dirty="0" smtClean="0"/>
              <a:t>)</a:t>
            </a:r>
            <a:endParaRPr lang="en-GB" sz="16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 smtClean="0"/>
              <a:t>Nuclear equation of state</a:t>
            </a:r>
            <a:endParaRPr lang="en-GB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409102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63040" y="208599"/>
            <a:ext cx="6135679" cy="787400"/>
          </a:xfrm>
        </p:spPr>
        <p:txBody>
          <a:bodyPr/>
          <a:lstStyle/>
          <a:p>
            <a:r>
              <a:rPr lang="en-US" dirty="0"/>
              <a:t>NUSTAR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dirty="0"/>
              <a:t>Origin of </a:t>
            </a:r>
            <a:r>
              <a:rPr lang="en-US" dirty="0" smtClean="0"/>
              <a:t>Elements </a:t>
            </a:r>
            <a:r>
              <a:rPr lang="en-US" dirty="0"/>
              <a:t>in the </a:t>
            </a:r>
            <a:r>
              <a:rPr lang="en-US" dirty="0" smtClean="0"/>
              <a:t>Universe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57D9B3-1EDA-4256-9A96-2153F894D089}" type="slidenum">
              <a:rPr lang="de-DE" altLang="de-DE" smtClean="0"/>
              <a:pPr>
                <a:defRPr/>
              </a:pPr>
              <a:t>25</a:t>
            </a:fld>
            <a:endParaRPr lang="de-DE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November 21</a:t>
            </a:r>
            <a:r>
              <a:rPr lang="de-DE" baseline="30000" smtClean="0"/>
              <a:t>st</a:t>
            </a:r>
            <a:r>
              <a:rPr lang="de-DE" smtClean="0"/>
              <a:t>, 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de-DE" smtClean="0"/>
              <a:t>The Experiments: Key Technologies of FAIR and GSI </a:t>
            </a:r>
            <a:endParaRPr lang="en-US" altLang="de-DE" dirty="0"/>
          </a:p>
        </p:txBody>
      </p:sp>
      <p:sp>
        <p:nvSpPr>
          <p:cNvPr id="6" name="Rechteck 5"/>
          <p:cNvSpPr/>
          <p:nvPr/>
        </p:nvSpPr>
        <p:spPr>
          <a:xfrm rot="20311306">
            <a:off x="2042931" y="5217721"/>
            <a:ext cx="3355130" cy="931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liennummernplatzhalter 7"/>
          <p:cNvSpPr txBox="1">
            <a:spLocks/>
          </p:cNvSpPr>
          <p:nvPr/>
        </p:nvSpPr>
        <p:spPr>
          <a:xfrm>
            <a:off x="2260600" y="6561138"/>
            <a:ext cx="4838700" cy="3571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125CBDDA-5CCF-8748-8988-9DC6C8981774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0" y="1196752"/>
            <a:ext cx="9144000" cy="5400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35496" y="1308225"/>
            <a:ext cx="4431833" cy="2912863"/>
            <a:chOff x="1152525" y="1225123"/>
            <a:chExt cx="7282417" cy="5354657"/>
          </a:xfrm>
        </p:grpSpPr>
        <p:pic>
          <p:nvPicPr>
            <p:cNvPr id="10" name="Picture 3" descr="Nuklidkarte 26 Nov 2001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525" y="1225123"/>
              <a:ext cx="7282417" cy="5354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765" y="1976156"/>
              <a:ext cx="1883253" cy="1245126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859" y="3410159"/>
              <a:ext cx="1227948" cy="1224000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719" y="1236038"/>
              <a:ext cx="2283734" cy="1522489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078" y="3667621"/>
              <a:ext cx="1564165" cy="1564165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550" y="5206212"/>
              <a:ext cx="1223402" cy="1223402"/>
            </a:xfrm>
            <a:prstGeom prst="rect">
              <a:avLst/>
            </a:prstGeom>
          </p:spPr>
        </p:pic>
      </p:grpSp>
      <p:sp>
        <p:nvSpPr>
          <p:cNvPr id="16" name="Rechteck 15"/>
          <p:cNvSpPr/>
          <p:nvPr/>
        </p:nvSpPr>
        <p:spPr>
          <a:xfrm rot="20311306">
            <a:off x="2177771" y="3931804"/>
            <a:ext cx="3355130" cy="931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 rot="20298117">
            <a:off x="-583229" y="3123949"/>
            <a:ext cx="11274090" cy="52476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86" y="3133796"/>
            <a:ext cx="7478948" cy="375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4536504" y="1516722"/>
            <a:ext cx="4572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</a:lstStyle>
          <a:p>
            <a:r>
              <a:rPr lang="de-DE" sz="2000" dirty="0" smtClean="0">
                <a:solidFill>
                  <a:prstClr val="black"/>
                </a:solidFill>
              </a:rPr>
              <a:t>„</a:t>
            </a:r>
            <a:r>
              <a:rPr lang="de-DE" sz="2000" dirty="0" err="1" smtClean="0">
                <a:solidFill>
                  <a:prstClr val="black"/>
                </a:solidFill>
              </a:rPr>
              <a:t>Nucleosynthesis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sites</a:t>
            </a:r>
            <a:r>
              <a:rPr lang="de-DE" sz="2000" dirty="0" smtClean="0">
                <a:solidFill>
                  <a:prstClr val="black"/>
                </a:solidFill>
              </a:rPr>
              <a:t>“ in </a:t>
            </a:r>
            <a:r>
              <a:rPr lang="de-DE" sz="2000" dirty="0" err="1">
                <a:solidFill>
                  <a:prstClr val="black"/>
                </a:solidFill>
              </a:rPr>
              <a:t>the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universe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156176" y="5786100"/>
            <a:ext cx="2448272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 sz="1600">
                <a:solidFill>
                  <a:srgbClr val="000000"/>
                </a:solidFill>
              </a:defRPr>
            </a:lvl1pPr>
          </a:lstStyle>
          <a:p>
            <a:pPr algn="ctr"/>
            <a:r>
              <a:rPr lang="de-DE" sz="1400" dirty="0" smtClean="0"/>
              <a:t>ILIMA, EXL at CR </a:t>
            </a:r>
            <a:br>
              <a:rPr lang="de-DE" sz="1400" dirty="0" smtClean="0"/>
            </a:br>
            <a:r>
              <a:rPr lang="de-DE" sz="1400" dirty="0" err="1" smtClean="0"/>
              <a:t>and</a:t>
            </a:r>
            <a:r>
              <a:rPr lang="de-DE" sz="1400" dirty="0" smtClean="0"/>
              <a:t> at ESR, HESR, </a:t>
            </a:r>
            <a:r>
              <a:rPr lang="de-DE" sz="1400" dirty="0" err="1" smtClean="0"/>
              <a:t>Cryring</a:t>
            </a:r>
            <a:r>
              <a:rPr lang="de-DE" sz="1400" dirty="0" smtClean="0"/>
              <a:t> </a:t>
            </a:r>
            <a:endParaRPr lang="de-DE" sz="1400" dirty="0"/>
          </a:p>
        </p:txBody>
      </p:sp>
      <p:sp>
        <p:nvSpPr>
          <p:cNvPr id="21" name="Textfeld 20"/>
          <p:cNvSpPr txBox="1"/>
          <p:nvPr/>
        </p:nvSpPr>
        <p:spPr>
          <a:xfrm>
            <a:off x="7020272" y="4833778"/>
            <a:ext cx="502061" cy="30777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457200"/>
            <a:r>
              <a:rPr lang="de-DE" sz="1400" dirty="0">
                <a:solidFill>
                  <a:srgbClr val="000000"/>
                </a:solidFill>
              </a:rPr>
              <a:t>R</a:t>
            </a:r>
            <a:r>
              <a:rPr lang="de-DE" sz="1400" baseline="30000" dirty="0">
                <a:solidFill>
                  <a:srgbClr val="000000"/>
                </a:solidFill>
              </a:rPr>
              <a:t>3</a:t>
            </a:r>
            <a:r>
              <a:rPr lang="de-DE" sz="14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22" name="Textfeld 21"/>
          <p:cNvSpPr txBox="1"/>
          <p:nvPr/>
        </p:nvSpPr>
        <p:spPr>
          <a:xfrm rot="18366566">
            <a:off x="5984545" y="3844149"/>
            <a:ext cx="1434388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de-DE" sz="1200" dirty="0"/>
              <a:t>HISPEC/DESPEC</a:t>
            </a:r>
          </a:p>
        </p:txBody>
      </p:sp>
      <p:sp>
        <p:nvSpPr>
          <p:cNvPr id="23" name="Textfeld 22"/>
          <p:cNvSpPr txBox="1"/>
          <p:nvPr/>
        </p:nvSpPr>
        <p:spPr>
          <a:xfrm rot="18366566">
            <a:off x="4991013" y="3865823"/>
            <a:ext cx="1309782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de-DE" sz="1200" dirty="0"/>
              <a:t>MATS &amp; </a:t>
            </a:r>
            <a:r>
              <a:rPr lang="de-DE" sz="1200" dirty="0" err="1"/>
              <a:t>LaSpec</a:t>
            </a:r>
            <a:endParaRPr lang="de-DE" sz="1200" dirty="0"/>
          </a:p>
        </p:txBody>
      </p:sp>
      <p:sp>
        <p:nvSpPr>
          <p:cNvPr id="24" name="Textfeld 23"/>
          <p:cNvSpPr txBox="1"/>
          <p:nvPr/>
        </p:nvSpPr>
        <p:spPr>
          <a:xfrm>
            <a:off x="3203848" y="5193818"/>
            <a:ext cx="80021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SFRS</a:t>
            </a:r>
          </a:p>
        </p:txBody>
      </p:sp>
      <p:sp>
        <p:nvSpPr>
          <p:cNvPr id="25" name="Textfeld 4"/>
          <p:cNvSpPr txBox="1"/>
          <p:nvPr/>
        </p:nvSpPr>
        <p:spPr>
          <a:xfrm>
            <a:off x="1979712" y="5697874"/>
            <a:ext cx="109183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 sz="1600">
                <a:solidFill>
                  <a:srgbClr val="000000"/>
                </a:solidFill>
              </a:defRPr>
            </a:lvl1pPr>
          </a:lstStyle>
          <a:p>
            <a:pPr algn="ctr"/>
            <a:r>
              <a:rPr lang="de-DE" sz="1200" dirty="0" err="1"/>
              <a:t>production</a:t>
            </a:r>
            <a:endParaRPr lang="de-DE" sz="1200" dirty="0"/>
          </a:p>
          <a:p>
            <a:pPr algn="ctr"/>
            <a:r>
              <a:rPr lang="de-DE" sz="1200" dirty="0" err="1"/>
              <a:t>target</a:t>
            </a:r>
            <a:endParaRPr lang="de-DE" sz="1200" dirty="0"/>
          </a:p>
        </p:txBody>
      </p:sp>
      <p:sp>
        <p:nvSpPr>
          <p:cNvPr id="26" name="Textfeld 25"/>
          <p:cNvSpPr txBox="1"/>
          <p:nvPr/>
        </p:nvSpPr>
        <p:spPr>
          <a:xfrm>
            <a:off x="395536" y="5589240"/>
            <a:ext cx="56938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en-US" b="1" dirty="0" smtClean="0"/>
              <a:t>SIS</a:t>
            </a:r>
            <a:br>
              <a:rPr lang="en-US" b="1" dirty="0" smtClean="0"/>
            </a:br>
            <a:r>
              <a:rPr lang="en-US" b="1" dirty="0" smtClean="0"/>
              <a:t>100</a:t>
            </a:r>
            <a:endParaRPr lang="en-US" b="1" dirty="0"/>
          </a:p>
        </p:txBody>
      </p:sp>
      <p:sp>
        <p:nvSpPr>
          <p:cNvPr id="27" name="Pfeil nach rechts 26"/>
          <p:cNvSpPr/>
          <p:nvPr/>
        </p:nvSpPr>
        <p:spPr>
          <a:xfrm>
            <a:off x="1259484" y="5661248"/>
            <a:ext cx="432196" cy="445944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037823" y="2564904"/>
            <a:ext cx="3926665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 sz="1900">
                <a:solidFill>
                  <a:srgbClr val="000000"/>
                </a:solidFill>
              </a:defRPr>
            </a:lvl1pPr>
          </a:lstStyle>
          <a:p>
            <a:pPr defTabSz="914400"/>
            <a:r>
              <a:rPr lang="de-DE" sz="2000" dirty="0" smtClean="0"/>
              <a:t>„</a:t>
            </a:r>
            <a:r>
              <a:rPr lang="en-US" sz="2000" dirty="0" smtClean="0">
                <a:solidFill>
                  <a:prstClr val="black"/>
                </a:solidFill>
              </a:rPr>
              <a:t>Nucleosynthesis sites” </a:t>
            </a:r>
            <a:r>
              <a:rPr lang="en-US" sz="2000" dirty="0">
                <a:solidFill>
                  <a:prstClr val="black"/>
                </a:solidFill>
              </a:rPr>
              <a:t>at FAIR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251520" y="2462699"/>
            <a:ext cx="622706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Nova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259632" y="2174667"/>
            <a:ext cx="1293020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Type I Supernova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2987824" y="1238563"/>
            <a:ext cx="1293020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</a:rPr>
              <a:t>Neutron </a:t>
            </a:r>
            <a:r>
              <a:rPr lang="en-US" sz="900" dirty="0" smtClean="0">
                <a:solidFill>
                  <a:prstClr val="white"/>
                </a:solidFill>
              </a:rPr>
              <a:t>Star Merger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1296000" y="3429000"/>
            <a:ext cx="622706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Sun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2555776" y="2584800"/>
            <a:ext cx="1293020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Type II Supernova</a:t>
            </a:r>
          </a:p>
        </p:txBody>
      </p:sp>
      <p:sp>
        <p:nvSpPr>
          <p:cNvPr id="34" name="Rechteck 33"/>
          <p:cNvSpPr/>
          <p:nvPr/>
        </p:nvSpPr>
        <p:spPr>
          <a:xfrm>
            <a:off x="8689800" y="6444044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25CBDDA-5CCF-8748-8988-9DC6C8981774}" type="slidenum">
              <a:rPr lang="de-DE" sz="1200">
                <a:solidFill>
                  <a:prstClr val="black"/>
                </a:solidFill>
              </a:rPr>
              <a:pPr/>
              <a:t>25</a:t>
            </a:fld>
            <a:endParaRPr lang="de-DE" sz="1200" dirty="0">
              <a:solidFill>
                <a:prstClr val="black"/>
              </a:solidFill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" cy="123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39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 rot="20311306">
            <a:off x="2042931" y="5217721"/>
            <a:ext cx="3355130" cy="931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65459" y="215062"/>
            <a:ext cx="8242970" cy="787557"/>
          </a:xfrm>
        </p:spPr>
        <p:txBody>
          <a:bodyPr>
            <a:noAutofit/>
          </a:bodyPr>
          <a:lstStyle/>
          <a:p>
            <a:r>
              <a:rPr lang="en-US" dirty="0" smtClean="0"/>
              <a:t>NUSTAR </a:t>
            </a:r>
            <a:br>
              <a:rPr lang="en-US" dirty="0" smtClean="0"/>
            </a:br>
            <a:r>
              <a:rPr lang="en-US" dirty="0" smtClean="0"/>
              <a:t>- Origin of Elements in the Universe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294967295"/>
          </p:nvPr>
        </p:nvSpPr>
        <p:spPr>
          <a:xfrm>
            <a:off x="2260600" y="6561138"/>
            <a:ext cx="4838700" cy="357187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13317" name="Rechteck 13316"/>
          <p:cNvSpPr/>
          <p:nvPr/>
        </p:nvSpPr>
        <p:spPr>
          <a:xfrm>
            <a:off x="0" y="1196752"/>
            <a:ext cx="9144000" cy="5400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35496" y="1308225"/>
            <a:ext cx="4431833" cy="2912863"/>
            <a:chOff x="1152525" y="1225123"/>
            <a:chExt cx="7282417" cy="5354657"/>
          </a:xfrm>
        </p:grpSpPr>
        <p:pic>
          <p:nvPicPr>
            <p:cNvPr id="3" name="Picture 3" descr="Nuklidkarte 26 Nov 2001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525" y="1225123"/>
              <a:ext cx="7282417" cy="5354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719" y="1236038"/>
              <a:ext cx="2283734" cy="1522489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550" y="5206212"/>
              <a:ext cx="1223402" cy="1223402"/>
            </a:xfrm>
            <a:prstGeom prst="rect">
              <a:avLst/>
            </a:prstGeom>
          </p:spPr>
        </p:pic>
      </p:grpSp>
      <p:sp>
        <p:nvSpPr>
          <p:cNvPr id="38" name="Rechteck 37"/>
          <p:cNvSpPr/>
          <p:nvPr/>
        </p:nvSpPr>
        <p:spPr>
          <a:xfrm rot="20311306">
            <a:off x="2177771" y="3931804"/>
            <a:ext cx="3355130" cy="931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 rot="20298117">
            <a:off x="-583229" y="3123949"/>
            <a:ext cx="11274090" cy="52476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86" y="3133796"/>
            <a:ext cx="7478948" cy="375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feld 44"/>
          <p:cNvSpPr txBox="1"/>
          <p:nvPr/>
        </p:nvSpPr>
        <p:spPr>
          <a:xfrm>
            <a:off x="4572000" y="1444714"/>
            <a:ext cx="452359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</a:lstStyle>
          <a:p>
            <a:r>
              <a:rPr lang="de-DE" sz="2000" dirty="0" smtClean="0">
                <a:solidFill>
                  <a:prstClr val="black"/>
                </a:solidFill>
              </a:rPr>
              <a:t>„</a:t>
            </a:r>
            <a:r>
              <a:rPr lang="de-DE" sz="2000" dirty="0" err="1" smtClean="0">
                <a:solidFill>
                  <a:prstClr val="black"/>
                </a:solidFill>
              </a:rPr>
              <a:t>Nucleosynthesis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sites</a:t>
            </a:r>
            <a:r>
              <a:rPr lang="de-DE" sz="2000" dirty="0" smtClean="0">
                <a:solidFill>
                  <a:prstClr val="black"/>
                </a:solidFill>
              </a:rPr>
              <a:t>“ in </a:t>
            </a:r>
            <a:r>
              <a:rPr lang="de-DE" sz="2000" dirty="0" err="1">
                <a:solidFill>
                  <a:prstClr val="black"/>
                </a:solidFill>
              </a:rPr>
              <a:t>the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universe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7495634" y="5481850"/>
            <a:ext cx="652743" cy="30777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 sz="1600">
                <a:solidFill>
                  <a:srgbClr val="000000"/>
                </a:solidFill>
              </a:defRPr>
            </a:lvl1pPr>
          </a:lstStyle>
          <a:p>
            <a:r>
              <a:rPr lang="de-DE" sz="1400" dirty="0"/>
              <a:t>ILIMA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7020272" y="4833778"/>
            <a:ext cx="502061" cy="30777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457200"/>
            <a:r>
              <a:rPr lang="de-DE" sz="1400" dirty="0">
                <a:solidFill>
                  <a:srgbClr val="000000"/>
                </a:solidFill>
              </a:rPr>
              <a:t>R</a:t>
            </a:r>
            <a:r>
              <a:rPr lang="de-DE" sz="1400" baseline="30000" dirty="0">
                <a:solidFill>
                  <a:srgbClr val="000000"/>
                </a:solidFill>
              </a:rPr>
              <a:t>3</a:t>
            </a:r>
            <a:r>
              <a:rPr lang="de-DE" sz="14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48" name="Textfeld 47"/>
          <p:cNvSpPr txBox="1"/>
          <p:nvPr/>
        </p:nvSpPr>
        <p:spPr>
          <a:xfrm rot="18366566">
            <a:off x="5984545" y="3844149"/>
            <a:ext cx="1434388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de-DE" sz="1200" dirty="0"/>
              <a:t>HISPEC/DESPEC</a:t>
            </a:r>
          </a:p>
        </p:txBody>
      </p:sp>
      <p:sp>
        <p:nvSpPr>
          <p:cNvPr id="49" name="Textfeld 48"/>
          <p:cNvSpPr txBox="1"/>
          <p:nvPr/>
        </p:nvSpPr>
        <p:spPr>
          <a:xfrm rot="18366566">
            <a:off x="4991013" y="3865823"/>
            <a:ext cx="1309782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de-DE" sz="1200" dirty="0"/>
              <a:t>MATS &amp; </a:t>
            </a:r>
            <a:r>
              <a:rPr lang="de-DE" sz="1200" dirty="0" err="1"/>
              <a:t>LaSpec</a:t>
            </a:r>
            <a:endParaRPr lang="de-DE" sz="1200" dirty="0"/>
          </a:p>
        </p:txBody>
      </p:sp>
      <p:sp>
        <p:nvSpPr>
          <p:cNvPr id="50" name="Textfeld 49"/>
          <p:cNvSpPr txBox="1"/>
          <p:nvPr/>
        </p:nvSpPr>
        <p:spPr>
          <a:xfrm>
            <a:off x="3203848" y="5193818"/>
            <a:ext cx="80021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SFRS</a:t>
            </a:r>
          </a:p>
        </p:txBody>
      </p:sp>
      <p:sp>
        <p:nvSpPr>
          <p:cNvPr id="51" name="Textfeld 4"/>
          <p:cNvSpPr txBox="1"/>
          <p:nvPr/>
        </p:nvSpPr>
        <p:spPr>
          <a:xfrm>
            <a:off x="1979712" y="5697874"/>
            <a:ext cx="109183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 sz="1600">
                <a:solidFill>
                  <a:srgbClr val="000000"/>
                </a:solidFill>
              </a:defRPr>
            </a:lvl1pPr>
          </a:lstStyle>
          <a:p>
            <a:pPr algn="ctr"/>
            <a:r>
              <a:rPr lang="de-DE" sz="1200" dirty="0" err="1"/>
              <a:t>production</a:t>
            </a:r>
            <a:endParaRPr lang="de-DE" sz="1200" dirty="0"/>
          </a:p>
          <a:p>
            <a:pPr algn="ctr"/>
            <a:r>
              <a:rPr lang="de-DE" sz="1200" dirty="0" err="1"/>
              <a:t>target</a:t>
            </a:r>
            <a:endParaRPr lang="de-DE" sz="1200" dirty="0"/>
          </a:p>
        </p:txBody>
      </p:sp>
      <p:sp>
        <p:nvSpPr>
          <p:cNvPr id="52" name="Textfeld 51"/>
          <p:cNvSpPr txBox="1"/>
          <p:nvPr/>
        </p:nvSpPr>
        <p:spPr>
          <a:xfrm>
            <a:off x="395536" y="5589240"/>
            <a:ext cx="56938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en-US" b="1" dirty="0" smtClean="0"/>
              <a:t>SIS</a:t>
            </a:r>
            <a:br>
              <a:rPr lang="en-US" b="1" dirty="0" smtClean="0"/>
            </a:br>
            <a:r>
              <a:rPr lang="en-US" b="1" dirty="0" smtClean="0"/>
              <a:t>100</a:t>
            </a:r>
            <a:endParaRPr lang="en-US" b="1" dirty="0"/>
          </a:p>
        </p:txBody>
      </p:sp>
      <p:sp>
        <p:nvSpPr>
          <p:cNvPr id="13321" name="Pfeil nach rechts 13320"/>
          <p:cNvSpPr/>
          <p:nvPr/>
        </p:nvSpPr>
        <p:spPr>
          <a:xfrm>
            <a:off x="1259484" y="5661248"/>
            <a:ext cx="432196" cy="445944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932040" y="1955448"/>
            <a:ext cx="3531129" cy="9694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 sz="1900">
                <a:solidFill>
                  <a:srgbClr val="000000"/>
                </a:solidFill>
              </a:defRPr>
            </a:lvl1pPr>
          </a:lstStyle>
          <a:p>
            <a:pPr algn="ctr"/>
            <a:r>
              <a:rPr lang="en-US" dirty="0" smtClean="0"/>
              <a:t>High SIS100 energies + SFRS: superior </a:t>
            </a:r>
            <a:r>
              <a:rPr lang="en-US" dirty="0"/>
              <a:t>charge separation </a:t>
            </a:r>
          </a:p>
          <a:p>
            <a:pPr algn="ctr"/>
            <a:r>
              <a:rPr lang="en-US" dirty="0"/>
              <a:t>and beam </a:t>
            </a:r>
            <a:r>
              <a:rPr lang="en-US" dirty="0" smtClean="0"/>
              <a:t>quality</a:t>
            </a:r>
            <a:endParaRPr lang="en-US" dirty="0"/>
          </a:p>
        </p:txBody>
      </p:sp>
      <p:sp>
        <p:nvSpPr>
          <p:cNvPr id="14" name="Rechteck 13"/>
          <p:cNvSpPr/>
          <p:nvPr/>
        </p:nvSpPr>
        <p:spPr>
          <a:xfrm>
            <a:off x="4427984" y="2996952"/>
            <a:ext cx="4451584" cy="38189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40968"/>
            <a:ext cx="4523592" cy="3677353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54" y="2496856"/>
            <a:ext cx="747288" cy="66584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41" y="1716777"/>
            <a:ext cx="1146084" cy="677332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059" y="2636912"/>
            <a:ext cx="951898" cy="850885"/>
          </a:xfrm>
          <a:prstGeom prst="rect">
            <a:avLst/>
          </a:prstGeom>
        </p:spPr>
      </p:pic>
      <p:sp>
        <p:nvSpPr>
          <p:cNvPr id="35" name="Textfeld 34"/>
          <p:cNvSpPr txBox="1"/>
          <p:nvPr/>
        </p:nvSpPr>
        <p:spPr>
          <a:xfrm>
            <a:off x="251520" y="2462699"/>
            <a:ext cx="622706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Nova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1259632" y="2174667"/>
            <a:ext cx="1293020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Type I Supernova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2987824" y="1238563"/>
            <a:ext cx="1293020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</a:rPr>
              <a:t>Neutron </a:t>
            </a:r>
            <a:r>
              <a:rPr lang="en-US" sz="900" dirty="0" smtClean="0">
                <a:solidFill>
                  <a:prstClr val="white"/>
                </a:solidFill>
              </a:rPr>
              <a:t>Star Merger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1296000" y="3429000"/>
            <a:ext cx="622706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Sun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2555776" y="2584800"/>
            <a:ext cx="1293020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Type II Supernova</a:t>
            </a:r>
          </a:p>
        </p:txBody>
      </p:sp>
      <p:sp>
        <p:nvSpPr>
          <p:cNvPr id="41" name="Rechteck 40"/>
          <p:cNvSpPr/>
          <p:nvPr/>
        </p:nvSpPr>
        <p:spPr>
          <a:xfrm>
            <a:off x="8689800" y="6444044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25CBDDA-5CCF-8748-8988-9DC6C8981774}" type="slidenum">
              <a:rPr lang="de-DE" sz="1200">
                <a:solidFill>
                  <a:prstClr val="black"/>
                </a:solidFill>
              </a:rPr>
              <a:pPr/>
              <a:t>26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181200" y="5683484"/>
            <a:ext cx="1693300" cy="1061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30958" y="5589240"/>
            <a:ext cx="1877546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0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SPES-LNL</a:t>
            </a:r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" cy="123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42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62100" y="275350"/>
            <a:ext cx="6283325" cy="7874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3200" dirty="0"/>
              <a:t>Status of NuSTAR experiments</a:t>
            </a:r>
            <a:r>
              <a:rPr lang="en-US" sz="3600" dirty="0">
                <a:latin typeface="Calibri" panose="020F0502020204030204" pitchFamily="34" charset="0"/>
              </a:rPr>
              <a:t/>
            </a:r>
            <a:br>
              <a:rPr lang="en-US" sz="3600" dirty="0">
                <a:latin typeface="Calibri" panose="020F0502020204030204" pitchFamily="34" charset="0"/>
              </a:rPr>
            </a:br>
            <a:r>
              <a:rPr lang="en-US" sz="3600" dirty="0" smtClean="0">
                <a:latin typeface="Calibri" panose="020F0502020204030204" pitchFamily="34" charset="0"/>
              </a:rPr>
              <a:t>- </a:t>
            </a:r>
            <a:r>
              <a:rPr lang="en-US" dirty="0" smtClean="0"/>
              <a:t>detector </a:t>
            </a:r>
            <a:r>
              <a:rPr lang="en-US" dirty="0"/>
              <a:t>R&amp;D and </a:t>
            </a:r>
            <a:r>
              <a:rPr lang="en-US" dirty="0" smtClean="0"/>
              <a:t>construction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57D9B3-1EDA-4256-9A96-2153F894D089}" type="slidenum">
              <a:rPr lang="de-DE" altLang="de-DE" smtClean="0"/>
              <a:pPr>
                <a:defRPr/>
              </a:pPr>
              <a:t>27</a:t>
            </a:fld>
            <a:endParaRPr lang="de-DE" altLang="de-DE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-74840" y="5201331"/>
            <a:ext cx="604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1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TRD</a:t>
            </a:r>
            <a:endParaRPr lang="en-US" altLang="en-US" sz="16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339748" y="4812393"/>
            <a:ext cx="7985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1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endParaRPr lang="en-US" altLang="en-US" sz="16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23" y="1354850"/>
            <a:ext cx="8192633" cy="483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" cy="123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353017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79663" y="240439"/>
            <a:ext cx="5584825" cy="787400"/>
          </a:xfrm>
        </p:spPr>
        <p:txBody>
          <a:bodyPr/>
          <a:lstStyle/>
          <a:p>
            <a:r>
              <a:rPr lang="en-US" dirty="0"/>
              <a:t>EXAMPLE: </a:t>
            </a:r>
            <a:br>
              <a:rPr lang="en-US" dirty="0"/>
            </a:br>
            <a:r>
              <a:rPr lang="en-US" dirty="0"/>
              <a:t>R3B Start </a:t>
            </a:r>
            <a:r>
              <a:rPr lang="en-US" dirty="0" smtClean="0"/>
              <a:t>Version </a:t>
            </a:r>
            <a:r>
              <a:rPr lang="en-US" dirty="0"/>
              <a:t>for Phase 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57D9B3-1EDA-4256-9A96-2153F894D089}" type="slidenum">
              <a:rPr lang="de-DE" altLang="de-DE" smtClean="0"/>
              <a:pPr>
                <a:defRPr/>
              </a:pPr>
              <a:t>28</a:t>
            </a:fld>
            <a:endParaRPr lang="de-DE" alt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50" y="1407093"/>
            <a:ext cx="6146274" cy="3807834"/>
          </a:xfrm>
          <a:prstGeom prst="rect">
            <a:avLst/>
          </a:prstGeom>
        </p:spPr>
      </p:pic>
      <p:pic>
        <p:nvPicPr>
          <p:cNvPr id="7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033" y="2310606"/>
            <a:ext cx="2755424" cy="184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033" y="4157150"/>
            <a:ext cx="2755424" cy="211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10"/>
          <p:cNvSpPr txBox="1">
            <a:spLocks noChangeArrowheads="1"/>
          </p:cNvSpPr>
          <p:nvPr/>
        </p:nvSpPr>
        <p:spPr bwMode="auto">
          <a:xfrm>
            <a:off x="922020" y="5356602"/>
            <a:ext cx="4526280" cy="115416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en-US" sz="1600" b="1" dirty="0">
                <a:solidFill>
                  <a:srgbClr val="000000"/>
                </a:solidFill>
              </a:rPr>
              <a:t>GLAD </a:t>
            </a:r>
            <a:r>
              <a:rPr lang="de-DE" altLang="en-US" sz="1600" b="1" dirty="0" err="1" smtClean="0">
                <a:solidFill>
                  <a:srgbClr val="000000"/>
                </a:solidFill>
              </a:rPr>
              <a:t>magnet</a:t>
            </a:r>
            <a:r>
              <a:rPr lang="de-DE" altLang="en-US" sz="1600" b="1" dirty="0" smtClean="0">
                <a:solidFill>
                  <a:srgbClr val="000000"/>
                </a:solidFill>
              </a:rPr>
              <a:t> (French in-kind </a:t>
            </a:r>
            <a:r>
              <a:rPr lang="de-DE" altLang="en-US" sz="1600" b="1" dirty="0" err="1" smtClean="0">
                <a:solidFill>
                  <a:srgbClr val="000000"/>
                </a:solidFill>
              </a:rPr>
              <a:t>contribution</a:t>
            </a:r>
            <a:r>
              <a:rPr lang="de-DE" altLang="en-US" sz="1600" b="1" dirty="0" smtClean="0">
                <a:solidFill>
                  <a:srgbClr val="000000"/>
                </a:solidFill>
              </a:rPr>
              <a:t>)</a:t>
            </a:r>
            <a:endParaRPr lang="de-DE" altLang="en-US" sz="1600" b="1" dirty="0">
              <a:solidFill>
                <a:srgbClr val="000000"/>
              </a:solidFill>
            </a:endParaRPr>
          </a:p>
          <a:p>
            <a:pPr eaLnBrk="1" hangingPunct="1"/>
            <a:endParaRPr lang="de-DE" altLang="en-US" sz="1600" dirty="0">
              <a:solidFill>
                <a:srgbClr val="000000"/>
              </a:solidFill>
            </a:endParaRPr>
          </a:p>
          <a:p>
            <a:pPr eaLnBrk="1" hangingPunct="1"/>
            <a:r>
              <a:rPr lang="de-DE" altLang="en-US" sz="1600" b="1" dirty="0" smtClean="0">
                <a:solidFill>
                  <a:srgbClr val="002060"/>
                </a:solidFill>
              </a:rPr>
              <a:t>S</a:t>
            </a:r>
            <a:r>
              <a:rPr lang="en-US" altLang="en-US" sz="1600" b="1" dirty="0" smtClean="0">
                <a:solidFill>
                  <a:srgbClr val="002060"/>
                </a:solidFill>
              </a:rPr>
              <a:t>tart</a:t>
            </a:r>
            <a:r>
              <a:rPr lang="de-DE" altLang="en-US" sz="16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</a:rPr>
              <a:t>of</a:t>
            </a:r>
            <a:r>
              <a:rPr lang="de-DE" altLang="en-US" sz="1600" b="1" dirty="0">
                <a:solidFill>
                  <a:srgbClr val="002060"/>
                </a:solidFill>
              </a:rPr>
              <a:t>  </a:t>
            </a:r>
            <a:r>
              <a:rPr lang="en-US" altLang="en-US" sz="1600" b="1" dirty="0">
                <a:solidFill>
                  <a:srgbClr val="002060"/>
                </a:solidFill>
              </a:rPr>
              <a:t>physics</a:t>
            </a:r>
            <a:r>
              <a:rPr lang="de-DE" altLang="en-US" sz="1600" b="1" dirty="0">
                <a:solidFill>
                  <a:srgbClr val="002060"/>
                </a:solidFill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</a:rPr>
              <a:t>program</a:t>
            </a:r>
            <a:r>
              <a:rPr lang="de-DE" altLang="en-US" sz="1600" b="1" dirty="0">
                <a:solidFill>
                  <a:srgbClr val="002060"/>
                </a:solidFill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</a:rPr>
              <a:t>with</a:t>
            </a:r>
            <a:r>
              <a:rPr lang="de-DE" altLang="en-US" sz="1600" b="1" dirty="0">
                <a:solidFill>
                  <a:srgbClr val="002060"/>
                </a:solidFill>
              </a:rPr>
              <a:t> GLAD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1600" dirty="0">
                <a:solidFill>
                  <a:srgbClr val="000000"/>
                </a:solidFill>
              </a:rPr>
              <a:t>using</a:t>
            </a:r>
            <a:r>
              <a:rPr lang="de-DE" altLang="en-US" sz="1600" dirty="0">
                <a:solidFill>
                  <a:srgbClr val="000000"/>
                </a:solidFill>
              </a:rPr>
              <a:t> </a:t>
            </a:r>
            <a:r>
              <a:rPr lang="en-US" altLang="en-US" sz="1600" dirty="0">
                <a:solidFill>
                  <a:srgbClr val="000000"/>
                </a:solidFill>
              </a:rPr>
              <a:t>beams</a:t>
            </a:r>
            <a:r>
              <a:rPr lang="de-DE" altLang="en-US" sz="1600" dirty="0">
                <a:solidFill>
                  <a:srgbClr val="000000"/>
                </a:solidFill>
              </a:rPr>
              <a:t> </a:t>
            </a:r>
            <a:r>
              <a:rPr lang="en-US" altLang="en-US" sz="1600" dirty="0">
                <a:solidFill>
                  <a:srgbClr val="000000"/>
                </a:solidFill>
              </a:rPr>
              <a:t>from</a:t>
            </a:r>
            <a:r>
              <a:rPr lang="de-DE" altLang="en-US" sz="1600" dirty="0">
                <a:solidFill>
                  <a:srgbClr val="000000"/>
                </a:solidFill>
              </a:rPr>
              <a:t> SIS18 </a:t>
            </a:r>
            <a:r>
              <a:rPr lang="en-US" altLang="en-US" sz="1600" dirty="0">
                <a:solidFill>
                  <a:srgbClr val="000000"/>
                </a:solidFill>
              </a:rPr>
              <a:t>and</a:t>
            </a:r>
            <a:r>
              <a:rPr lang="de-DE" altLang="en-US" sz="1600" dirty="0">
                <a:solidFill>
                  <a:srgbClr val="000000"/>
                </a:solidFill>
              </a:rPr>
              <a:t> FRS </a:t>
            </a:r>
            <a:r>
              <a:rPr lang="de-DE" altLang="en-US" sz="1600" dirty="0" smtClean="0">
                <a:solidFill>
                  <a:srgbClr val="000000"/>
                </a:solidFill>
              </a:rPr>
              <a:t>at </a:t>
            </a:r>
            <a:r>
              <a:rPr lang="de-DE" altLang="en-US" sz="1600" dirty="0">
                <a:solidFill>
                  <a:srgbClr val="000000"/>
                </a:solidFill>
              </a:rPr>
              <a:t>1 </a:t>
            </a:r>
            <a:r>
              <a:rPr lang="en-US" altLang="en-US" sz="1600" dirty="0">
                <a:solidFill>
                  <a:srgbClr val="000000"/>
                </a:solidFill>
              </a:rPr>
              <a:t>GeV</a:t>
            </a:r>
            <a:r>
              <a:rPr lang="de-DE" altLang="en-US" sz="1600" dirty="0" smtClean="0">
                <a:solidFill>
                  <a:srgbClr val="000000"/>
                </a:solidFill>
              </a:rPr>
              <a:t>/u</a:t>
            </a:r>
            <a:endParaRPr lang="de-DE" altLang="en-US" sz="1600" dirty="0">
              <a:solidFill>
                <a:srgbClr val="000000"/>
              </a:solidFill>
            </a:endParaRPr>
          </a:p>
        </p:txBody>
      </p:sp>
      <p:sp>
        <p:nvSpPr>
          <p:cNvPr id="10" name="Pfeil nach rechts 9"/>
          <p:cNvSpPr/>
          <p:nvPr/>
        </p:nvSpPr>
        <p:spPr>
          <a:xfrm>
            <a:off x="5646102" y="5664368"/>
            <a:ext cx="487997" cy="446872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" cy="123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6" y="211824"/>
            <a:ext cx="11128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29980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" y="269875"/>
            <a:ext cx="6316683" cy="787400"/>
          </a:xfrm>
        </p:spPr>
        <p:txBody>
          <a:bodyPr/>
          <a:lstStyle/>
          <a:p>
            <a:r>
              <a:rPr lang="de-DE" b="1" dirty="0" smtClean="0"/>
              <a:t>PANDA</a:t>
            </a:r>
            <a:r>
              <a:rPr lang="de-DE" dirty="0" smtClean="0"/>
              <a:t> - </a:t>
            </a:r>
            <a:r>
              <a:rPr lang="en-US" dirty="0" err="1"/>
              <a:t>Anti</a:t>
            </a:r>
            <a:r>
              <a:rPr lang="en-US" b="1" dirty="0" err="1"/>
              <a:t>P</a:t>
            </a:r>
            <a:r>
              <a:rPr lang="en-US" dirty="0" err="1"/>
              <a:t>roton</a:t>
            </a:r>
            <a:r>
              <a:rPr lang="en-US" dirty="0"/>
              <a:t> </a:t>
            </a:r>
            <a:r>
              <a:rPr lang="en-US" b="1" dirty="0"/>
              <a:t>An</a:t>
            </a:r>
            <a:r>
              <a:rPr lang="en-US" dirty="0"/>
              <a:t>nihilation at </a:t>
            </a:r>
            <a:r>
              <a:rPr lang="en-US" b="1" dirty="0"/>
              <a:t>Da</a:t>
            </a:r>
            <a:r>
              <a:rPr lang="en-US" dirty="0"/>
              <a:t>rmstadt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57D9B3-1EDA-4256-9A96-2153F894D089}" type="slidenum">
              <a:rPr lang="de-DE" altLang="de-DE" smtClean="0"/>
              <a:pPr>
                <a:defRPr/>
              </a:pPr>
              <a:t>29</a:t>
            </a:fld>
            <a:endParaRPr lang="de-DE" alt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b="3869"/>
          <a:stretch/>
        </p:blipFill>
        <p:spPr>
          <a:xfrm>
            <a:off x="1360342" y="1272381"/>
            <a:ext cx="6471633" cy="381016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93420" y="5266038"/>
            <a:ext cx="7644130" cy="1165075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731009" y="5308067"/>
            <a:ext cx="7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prstClr val="black"/>
                </a:solidFill>
              </a:rPr>
              <a:t>NUPECC </a:t>
            </a:r>
            <a:r>
              <a:rPr lang="en-US" sz="1600" dirty="0" smtClean="0">
                <a:solidFill>
                  <a:prstClr val="black"/>
                </a:solidFill>
              </a:rPr>
              <a:t>Long Range Plan</a:t>
            </a:r>
            <a:endParaRPr lang="en-US" sz="1600" dirty="0">
              <a:solidFill>
                <a:prstClr val="black"/>
              </a:solidFill>
            </a:endParaRPr>
          </a:p>
          <a:p>
            <a:pPr lvl="1"/>
            <a:r>
              <a:rPr lang="en-GB" sz="1600" i="1" dirty="0">
                <a:solidFill>
                  <a:prstClr val="black"/>
                </a:solidFill>
              </a:rPr>
              <a:t>The combination of PANDA’s discovery potential for new states, coupled with the ability to perform high-precision systematic measurements is not realised at any other facility or experiment in the world. </a:t>
            </a:r>
          </a:p>
          <a:p>
            <a:endParaRPr lang="en-US" sz="1600" dirty="0"/>
          </a:p>
        </p:txBody>
      </p:sp>
      <p:pic>
        <p:nvPicPr>
          <p:cNvPr id="10" name="Picture 6" descr="https://panda.gsi.de/system/files/user_uploads/u.kurilla/material/PANDA_logo_320x73_20170322134042.png">
            <a:extLst>
              <a:ext uri="{FF2B5EF4-FFF2-40B4-BE49-F238E27FC236}">
                <a16:creationId xmlns="" xmlns:a16="http://schemas.microsoft.com/office/drawing/2014/main" id="{CF9DFBC8-922A-FC44-B264-9BDF05143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6701" y="-20302"/>
            <a:ext cx="2103824" cy="47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117529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FAIR </a:t>
            </a:r>
            <a:r>
              <a:rPr lang="mr-IN" altLang="de-DE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 The Facility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57D9B3-1EDA-4256-9A96-2153F894D089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606" y="2068081"/>
            <a:ext cx="6800794" cy="454112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32714" y="1329417"/>
            <a:ext cx="4919345" cy="1200329"/>
          </a:xfrm>
          <a:prstGeom prst="rect">
            <a:avLst/>
          </a:prstGeom>
          <a:solidFill>
            <a:srgbClr val="FDBB63">
              <a:alpha val="52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0070C0"/>
                </a:solidFill>
                <a:latin typeface="Calibri"/>
                <a:cs typeface="Calibri"/>
              </a:rPr>
              <a:t>Intensity gain: x 100 </a:t>
            </a:r>
            <a:r>
              <a:rPr lang="en-US" b="1" dirty="0">
                <a:solidFill>
                  <a:srgbClr val="0070C0"/>
                </a:solidFill>
                <a:latin typeface="Calibri"/>
                <a:cs typeface="Calibri"/>
              </a:rPr>
              <a:t>– 1000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10 </a:t>
            </a:r>
            <a:r>
              <a:rPr lang="en-US" dirty="0">
                <a:solidFill>
                  <a:prstClr val="black"/>
                </a:solidFill>
                <a:latin typeface="Calibri"/>
                <a:cs typeface="Calibri"/>
              </a:rPr>
              <a:t>x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energy (comp. to GSI)</a:t>
            </a:r>
            <a:endParaRPr lang="en-US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0070C0"/>
                </a:solidFill>
                <a:latin typeface="Calibri"/>
                <a:cs typeface="Calibri"/>
              </a:rPr>
              <a:t>Antimatter: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antiproton </a:t>
            </a:r>
            <a:r>
              <a:rPr lang="en-US" dirty="0">
                <a:solidFill>
                  <a:prstClr val="black"/>
                </a:solidFill>
                <a:latin typeface="Calibri"/>
                <a:cs typeface="Calibri"/>
              </a:rPr>
              <a:t>beams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0070C0"/>
                </a:solidFill>
                <a:latin typeface="Calibri"/>
                <a:cs typeface="Calibri"/>
              </a:rPr>
              <a:t>Precision: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System </a:t>
            </a:r>
            <a:r>
              <a:rPr lang="en-US" dirty="0">
                <a:solidFill>
                  <a:prstClr val="black"/>
                </a:solidFill>
                <a:latin typeface="Calibri"/>
                <a:cs typeface="Calibri"/>
              </a:rPr>
              <a:t>of storage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and cooler </a:t>
            </a:r>
            <a:r>
              <a:rPr lang="en-US" dirty="0">
                <a:solidFill>
                  <a:prstClr val="black"/>
                </a:solidFill>
                <a:latin typeface="Calibri"/>
                <a:cs typeface="Calibri"/>
              </a:rPr>
              <a:t>rings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329619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2715" y="186055"/>
            <a:ext cx="6397625" cy="787400"/>
          </a:xfrm>
        </p:spPr>
        <p:txBody>
          <a:bodyPr/>
          <a:lstStyle/>
          <a:p>
            <a:r>
              <a:rPr lang="en-US" b="1" dirty="0"/>
              <a:t>PANDA</a:t>
            </a:r>
            <a:r>
              <a:rPr lang="en-US" dirty="0"/>
              <a:t> - </a:t>
            </a:r>
            <a:r>
              <a:rPr lang="en-US" dirty="0" err="1"/>
              <a:t>Anti</a:t>
            </a:r>
            <a:r>
              <a:rPr lang="en-US" b="1" dirty="0" err="1"/>
              <a:t>P</a:t>
            </a:r>
            <a:r>
              <a:rPr lang="en-US" dirty="0" err="1"/>
              <a:t>roton</a:t>
            </a:r>
            <a:r>
              <a:rPr lang="en-US" dirty="0"/>
              <a:t> </a:t>
            </a:r>
            <a:r>
              <a:rPr lang="en-US" b="1" dirty="0"/>
              <a:t>An</a:t>
            </a:r>
            <a:r>
              <a:rPr lang="en-US" dirty="0"/>
              <a:t>nihilation at </a:t>
            </a:r>
            <a:r>
              <a:rPr lang="en-US" b="1" dirty="0"/>
              <a:t>Da</a:t>
            </a:r>
            <a:r>
              <a:rPr lang="en-US" dirty="0"/>
              <a:t>rmstadt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57D9B3-1EDA-4256-9A96-2153F894D089}" type="slidenum">
              <a:rPr lang="de-DE" altLang="de-DE" smtClean="0"/>
              <a:pPr>
                <a:defRPr/>
              </a:pPr>
              <a:t>30</a:t>
            </a:fld>
            <a:endParaRPr lang="de-DE" alt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371" y="823802"/>
            <a:ext cx="3826857" cy="314131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r="38953"/>
          <a:stretch/>
        </p:blipFill>
        <p:spPr>
          <a:xfrm>
            <a:off x="160453" y="1574787"/>
            <a:ext cx="4606694" cy="454408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835140" y="2194560"/>
            <a:ext cx="914400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HESR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90" y="981393"/>
            <a:ext cx="7110730" cy="4979885"/>
          </a:xfrm>
          <a:prstGeom prst="rect">
            <a:avLst/>
          </a:prstGeom>
        </p:spPr>
      </p:pic>
      <p:pic>
        <p:nvPicPr>
          <p:cNvPr id="11" name="Picture 6" descr="https://panda.gsi.de/system/files/user_uploads/u.kurilla/material/PANDA_logo_320x73_20170322134042.png">
            <a:extLst>
              <a:ext uri="{FF2B5EF4-FFF2-40B4-BE49-F238E27FC236}">
                <a16:creationId xmlns="" xmlns:a16="http://schemas.microsoft.com/office/drawing/2014/main" id="{CF9DFBC8-922A-FC44-B264-9BDF05143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6701" y="-20302"/>
            <a:ext cx="2103824" cy="47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403816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30608 0.2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95" y="135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HESR – Storage Ring for Antiprotons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57D9B3-1EDA-4256-9A96-2153F894D089}" type="slidenum">
              <a:rPr lang="de-DE" altLang="de-DE" smtClean="0"/>
              <a:pPr>
                <a:defRPr/>
              </a:pPr>
              <a:t>31</a:t>
            </a:fld>
            <a:endParaRPr lang="de-DE" altLang="de-DE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1766" y="1423988"/>
            <a:ext cx="2568575" cy="38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7222" tIns="43610" rIns="87222" bIns="43610" anchor="ctr"/>
          <a:lstStyle/>
          <a:p>
            <a:endParaRPr lang="de-DE"/>
          </a:p>
        </p:txBody>
      </p:sp>
      <p:sp>
        <p:nvSpPr>
          <p:cNvPr id="8" name="Freeform 534"/>
          <p:cNvSpPr>
            <a:spLocks noChangeArrowheads="1"/>
          </p:cNvSpPr>
          <p:nvPr/>
        </p:nvSpPr>
        <p:spPr bwMode="auto">
          <a:xfrm>
            <a:off x="6348585" y="1844331"/>
            <a:ext cx="2351406" cy="2104278"/>
          </a:xfrm>
          <a:custGeom>
            <a:avLst/>
            <a:gdLst>
              <a:gd name="connsiteX0" fmla="*/ 0 w 10035"/>
              <a:gd name="connsiteY0" fmla="*/ 9934 h 9957"/>
              <a:gd name="connsiteX1" fmla="*/ 754 w 10035"/>
              <a:gd name="connsiteY1" fmla="*/ 9934 h 9957"/>
              <a:gd name="connsiteX2" fmla="*/ 1281 w 10035"/>
              <a:gd name="connsiteY2" fmla="*/ 9877 h 9957"/>
              <a:gd name="connsiteX3" fmla="*/ 1683 w 10035"/>
              <a:gd name="connsiteY3" fmla="*/ 9704 h 9957"/>
              <a:gd name="connsiteX4" fmla="*/ 2412 w 10035"/>
              <a:gd name="connsiteY4" fmla="*/ 8820 h 9957"/>
              <a:gd name="connsiteX5" fmla="*/ 3317 w 10035"/>
              <a:gd name="connsiteY5" fmla="*/ 5668 h 9957"/>
              <a:gd name="connsiteX6" fmla="*/ 3869 w 10035"/>
              <a:gd name="connsiteY6" fmla="*/ 2535 h 9957"/>
              <a:gd name="connsiteX7" fmla="*/ 4196 w 10035"/>
              <a:gd name="connsiteY7" fmla="*/ 863 h 9957"/>
              <a:gd name="connsiteX8" fmla="*/ 4397 w 10035"/>
              <a:gd name="connsiteY8" fmla="*/ 306 h 9957"/>
              <a:gd name="connsiteX9" fmla="*/ 4623 w 10035"/>
              <a:gd name="connsiteY9" fmla="*/ 37 h 9957"/>
              <a:gd name="connsiteX10" fmla="*/ 4799 w 10035"/>
              <a:gd name="connsiteY10" fmla="*/ 18 h 9957"/>
              <a:gd name="connsiteX11" fmla="*/ 5000 w 10035"/>
              <a:gd name="connsiteY11" fmla="*/ 210 h 9957"/>
              <a:gd name="connsiteX12" fmla="*/ 5151 w 10035"/>
              <a:gd name="connsiteY12" fmla="*/ 633 h 9957"/>
              <a:gd name="connsiteX13" fmla="*/ 5477 w 10035"/>
              <a:gd name="connsiteY13" fmla="*/ 1786 h 9957"/>
              <a:gd name="connsiteX14" fmla="*/ 5980 w 10035"/>
              <a:gd name="connsiteY14" fmla="*/ 4265 h 9957"/>
              <a:gd name="connsiteX15" fmla="*/ 6482 w 10035"/>
              <a:gd name="connsiteY15" fmla="*/ 6610 h 9957"/>
              <a:gd name="connsiteX16" fmla="*/ 6910 w 10035"/>
              <a:gd name="connsiteY16" fmla="*/ 8301 h 9957"/>
              <a:gd name="connsiteX17" fmla="*/ 7111 w 10035"/>
              <a:gd name="connsiteY17" fmla="*/ 8743 h 9957"/>
              <a:gd name="connsiteX18" fmla="*/ 7487 w 10035"/>
              <a:gd name="connsiteY18" fmla="*/ 9396 h 9957"/>
              <a:gd name="connsiteX19" fmla="*/ 8116 w 10035"/>
              <a:gd name="connsiteY19" fmla="*/ 9877 h 9957"/>
              <a:gd name="connsiteX20" fmla="*/ 9070 w 10035"/>
              <a:gd name="connsiteY20" fmla="*/ 9954 h 9957"/>
              <a:gd name="connsiteX21" fmla="*/ 10035 w 10035"/>
              <a:gd name="connsiteY21" fmla="*/ 9914 h 9957"/>
              <a:gd name="connsiteX0" fmla="*/ 0 w 10055"/>
              <a:gd name="connsiteY0" fmla="*/ 9977 h 10059"/>
              <a:gd name="connsiteX1" fmla="*/ 751 w 10055"/>
              <a:gd name="connsiteY1" fmla="*/ 9977 h 10059"/>
              <a:gd name="connsiteX2" fmla="*/ 1277 w 10055"/>
              <a:gd name="connsiteY2" fmla="*/ 9920 h 10059"/>
              <a:gd name="connsiteX3" fmla="*/ 1677 w 10055"/>
              <a:gd name="connsiteY3" fmla="*/ 9746 h 10059"/>
              <a:gd name="connsiteX4" fmla="*/ 2404 w 10055"/>
              <a:gd name="connsiteY4" fmla="*/ 8858 h 10059"/>
              <a:gd name="connsiteX5" fmla="*/ 3305 w 10055"/>
              <a:gd name="connsiteY5" fmla="*/ 5692 h 10059"/>
              <a:gd name="connsiteX6" fmla="*/ 3856 w 10055"/>
              <a:gd name="connsiteY6" fmla="*/ 2546 h 10059"/>
              <a:gd name="connsiteX7" fmla="*/ 4181 w 10055"/>
              <a:gd name="connsiteY7" fmla="*/ 867 h 10059"/>
              <a:gd name="connsiteX8" fmla="*/ 4382 w 10055"/>
              <a:gd name="connsiteY8" fmla="*/ 307 h 10059"/>
              <a:gd name="connsiteX9" fmla="*/ 4607 w 10055"/>
              <a:gd name="connsiteY9" fmla="*/ 37 h 10059"/>
              <a:gd name="connsiteX10" fmla="*/ 4782 w 10055"/>
              <a:gd name="connsiteY10" fmla="*/ 18 h 10059"/>
              <a:gd name="connsiteX11" fmla="*/ 4983 w 10055"/>
              <a:gd name="connsiteY11" fmla="*/ 211 h 10059"/>
              <a:gd name="connsiteX12" fmla="*/ 5133 w 10055"/>
              <a:gd name="connsiteY12" fmla="*/ 636 h 10059"/>
              <a:gd name="connsiteX13" fmla="*/ 5458 w 10055"/>
              <a:gd name="connsiteY13" fmla="*/ 1794 h 10059"/>
              <a:gd name="connsiteX14" fmla="*/ 5959 w 10055"/>
              <a:gd name="connsiteY14" fmla="*/ 4283 h 10059"/>
              <a:gd name="connsiteX15" fmla="*/ 6459 w 10055"/>
              <a:gd name="connsiteY15" fmla="*/ 6639 h 10059"/>
              <a:gd name="connsiteX16" fmla="*/ 6886 w 10055"/>
              <a:gd name="connsiteY16" fmla="*/ 8337 h 10059"/>
              <a:gd name="connsiteX17" fmla="*/ 7086 w 10055"/>
              <a:gd name="connsiteY17" fmla="*/ 8781 h 10059"/>
              <a:gd name="connsiteX18" fmla="*/ 7461 w 10055"/>
              <a:gd name="connsiteY18" fmla="*/ 9437 h 10059"/>
              <a:gd name="connsiteX19" fmla="*/ 8088 w 10055"/>
              <a:gd name="connsiteY19" fmla="*/ 9920 h 10059"/>
              <a:gd name="connsiteX20" fmla="*/ 9038 w 10055"/>
              <a:gd name="connsiteY20" fmla="*/ 9997 h 10059"/>
              <a:gd name="connsiteX21" fmla="*/ 10055 w 10055"/>
              <a:gd name="connsiteY21" fmla="*/ 10059 h 10059"/>
              <a:gd name="connsiteX0" fmla="*/ 0 w 10128"/>
              <a:gd name="connsiteY0" fmla="*/ 10119 h 10119"/>
              <a:gd name="connsiteX1" fmla="*/ 824 w 10128"/>
              <a:gd name="connsiteY1" fmla="*/ 9977 h 10119"/>
              <a:gd name="connsiteX2" fmla="*/ 1350 w 10128"/>
              <a:gd name="connsiteY2" fmla="*/ 9920 h 10119"/>
              <a:gd name="connsiteX3" fmla="*/ 1750 w 10128"/>
              <a:gd name="connsiteY3" fmla="*/ 9746 h 10119"/>
              <a:gd name="connsiteX4" fmla="*/ 2477 w 10128"/>
              <a:gd name="connsiteY4" fmla="*/ 8858 h 10119"/>
              <a:gd name="connsiteX5" fmla="*/ 3378 w 10128"/>
              <a:gd name="connsiteY5" fmla="*/ 5692 h 10119"/>
              <a:gd name="connsiteX6" fmla="*/ 3929 w 10128"/>
              <a:gd name="connsiteY6" fmla="*/ 2546 h 10119"/>
              <a:gd name="connsiteX7" fmla="*/ 4254 w 10128"/>
              <a:gd name="connsiteY7" fmla="*/ 867 h 10119"/>
              <a:gd name="connsiteX8" fmla="*/ 4455 w 10128"/>
              <a:gd name="connsiteY8" fmla="*/ 307 h 10119"/>
              <a:gd name="connsiteX9" fmla="*/ 4680 w 10128"/>
              <a:gd name="connsiteY9" fmla="*/ 37 h 10119"/>
              <a:gd name="connsiteX10" fmla="*/ 4855 w 10128"/>
              <a:gd name="connsiteY10" fmla="*/ 18 h 10119"/>
              <a:gd name="connsiteX11" fmla="*/ 5056 w 10128"/>
              <a:gd name="connsiteY11" fmla="*/ 211 h 10119"/>
              <a:gd name="connsiteX12" fmla="*/ 5206 w 10128"/>
              <a:gd name="connsiteY12" fmla="*/ 636 h 10119"/>
              <a:gd name="connsiteX13" fmla="*/ 5531 w 10128"/>
              <a:gd name="connsiteY13" fmla="*/ 1794 h 10119"/>
              <a:gd name="connsiteX14" fmla="*/ 6032 w 10128"/>
              <a:gd name="connsiteY14" fmla="*/ 4283 h 10119"/>
              <a:gd name="connsiteX15" fmla="*/ 6532 w 10128"/>
              <a:gd name="connsiteY15" fmla="*/ 6639 h 10119"/>
              <a:gd name="connsiteX16" fmla="*/ 6959 w 10128"/>
              <a:gd name="connsiteY16" fmla="*/ 8337 h 10119"/>
              <a:gd name="connsiteX17" fmla="*/ 7159 w 10128"/>
              <a:gd name="connsiteY17" fmla="*/ 8781 h 10119"/>
              <a:gd name="connsiteX18" fmla="*/ 7534 w 10128"/>
              <a:gd name="connsiteY18" fmla="*/ 9437 h 10119"/>
              <a:gd name="connsiteX19" fmla="*/ 8161 w 10128"/>
              <a:gd name="connsiteY19" fmla="*/ 9920 h 10119"/>
              <a:gd name="connsiteX20" fmla="*/ 9111 w 10128"/>
              <a:gd name="connsiteY20" fmla="*/ 9997 h 10119"/>
              <a:gd name="connsiteX21" fmla="*/ 10128 w 10128"/>
              <a:gd name="connsiteY21" fmla="*/ 10059 h 10119"/>
              <a:gd name="connsiteX0" fmla="*/ 0 w 10128"/>
              <a:gd name="connsiteY0" fmla="*/ 10119 h 10119"/>
              <a:gd name="connsiteX1" fmla="*/ 824 w 10128"/>
              <a:gd name="connsiteY1" fmla="*/ 10058 h 10119"/>
              <a:gd name="connsiteX2" fmla="*/ 1350 w 10128"/>
              <a:gd name="connsiteY2" fmla="*/ 9920 h 10119"/>
              <a:gd name="connsiteX3" fmla="*/ 1750 w 10128"/>
              <a:gd name="connsiteY3" fmla="*/ 9746 h 10119"/>
              <a:gd name="connsiteX4" fmla="*/ 2477 w 10128"/>
              <a:gd name="connsiteY4" fmla="*/ 8858 h 10119"/>
              <a:gd name="connsiteX5" fmla="*/ 3378 w 10128"/>
              <a:gd name="connsiteY5" fmla="*/ 5692 h 10119"/>
              <a:gd name="connsiteX6" fmla="*/ 3929 w 10128"/>
              <a:gd name="connsiteY6" fmla="*/ 2546 h 10119"/>
              <a:gd name="connsiteX7" fmla="*/ 4254 w 10128"/>
              <a:gd name="connsiteY7" fmla="*/ 867 h 10119"/>
              <a:gd name="connsiteX8" fmla="*/ 4455 w 10128"/>
              <a:gd name="connsiteY8" fmla="*/ 307 h 10119"/>
              <a:gd name="connsiteX9" fmla="*/ 4680 w 10128"/>
              <a:gd name="connsiteY9" fmla="*/ 37 h 10119"/>
              <a:gd name="connsiteX10" fmla="*/ 4855 w 10128"/>
              <a:gd name="connsiteY10" fmla="*/ 18 h 10119"/>
              <a:gd name="connsiteX11" fmla="*/ 5056 w 10128"/>
              <a:gd name="connsiteY11" fmla="*/ 211 h 10119"/>
              <a:gd name="connsiteX12" fmla="*/ 5206 w 10128"/>
              <a:gd name="connsiteY12" fmla="*/ 636 h 10119"/>
              <a:gd name="connsiteX13" fmla="*/ 5531 w 10128"/>
              <a:gd name="connsiteY13" fmla="*/ 1794 h 10119"/>
              <a:gd name="connsiteX14" fmla="*/ 6032 w 10128"/>
              <a:gd name="connsiteY14" fmla="*/ 4283 h 10119"/>
              <a:gd name="connsiteX15" fmla="*/ 6532 w 10128"/>
              <a:gd name="connsiteY15" fmla="*/ 6639 h 10119"/>
              <a:gd name="connsiteX16" fmla="*/ 6959 w 10128"/>
              <a:gd name="connsiteY16" fmla="*/ 8337 h 10119"/>
              <a:gd name="connsiteX17" fmla="*/ 7159 w 10128"/>
              <a:gd name="connsiteY17" fmla="*/ 8781 h 10119"/>
              <a:gd name="connsiteX18" fmla="*/ 7534 w 10128"/>
              <a:gd name="connsiteY18" fmla="*/ 9437 h 10119"/>
              <a:gd name="connsiteX19" fmla="*/ 8161 w 10128"/>
              <a:gd name="connsiteY19" fmla="*/ 9920 h 10119"/>
              <a:gd name="connsiteX20" fmla="*/ 9111 w 10128"/>
              <a:gd name="connsiteY20" fmla="*/ 9997 h 10119"/>
              <a:gd name="connsiteX21" fmla="*/ 10128 w 10128"/>
              <a:gd name="connsiteY21" fmla="*/ 10059 h 10119"/>
              <a:gd name="connsiteX0" fmla="*/ 0 w 10128"/>
              <a:gd name="connsiteY0" fmla="*/ 10119 h 10119"/>
              <a:gd name="connsiteX1" fmla="*/ 824 w 10128"/>
              <a:gd name="connsiteY1" fmla="*/ 10058 h 10119"/>
              <a:gd name="connsiteX2" fmla="*/ 1386 w 10128"/>
              <a:gd name="connsiteY2" fmla="*/ 9961 h 10119"/>
              <a:gd name="connsiteX3" fmla="*/ 1750 w 10128"/>
              <a:gd name="connsiteY3" fmla="*/ 9746 h 10119"/>
              <a:gd name="connsiteX4" fmla="*/ 2477 w 10128"/>
              <a:gd name="connsiteY4" fmla="*/ 8858 h 10119"/>
              <a:gd name="connsiteX5" fmla="*/ 3378 w 10128"/>
              <a:gd name="connsiteY5" fmla="*/ 5692 h 10119"/>
              <a:gd name="connsiteX6" fmla="*/ 3929 w 10128"/>
              <a:gd name="connsiteY6" fmla="*/ 2546 h 10119"/>
              <a:gd name="connsiteX7" fmla="*/ 4254 w 10128"/>
              <a:gd name="connsiteY7" fmla="*/ 867 h 10119"/>
              <a:gd name="connsiteX8" fmla="*/ 4455 w 10128"/>
              <a:gd name="connsiteY8" fmla="*/ 307 h 10119"/>
              <a:gd name="connsiteX9" fmla="*/ 4680 w 10128"/>
              <a:gd name="connsiteY9" fmla="*/ 37 h 10119"/>
              <a:gd name="connsiteX10" fmla="*/ 4855 w 10128"/>
              <a:gd name="connsiteY10" fmla="*/ 18 h 10119"/>
              <a:gd name="connsiteX11" fmla="*/ 5056 w 10128"/>
              <a:gd name="connsiteY11" fmla="*/ 211 h 10119"/>
              <a:gd name="connsiteX12" fmla="*/ 5206 w 10128"/>
              <a:gd name="connsiteY12" fmla="*/ 636 h 10119"/>
              <a:gd name="connsiteX13" fmla="*/ 5531 w 10128"/>
              <a:gd name="connsiteY13" fmla="*/ 1794 h 10119"/>
              <a:gd name="connsiteX14" fmla="*/ 6032 w 10128"/>
              <a:gd name="connsiteY14" fmla="*/ 4283 h 10119"/>
              <a:gd name="connsiteX15" fmla="*/ 6532 w 10128"/>
              <a:gd name="connsiteY15" fmla="*/ 6639 h 10119"/>
              <a:gd name="connsiteX16" fmla="*/ 6959 w 10128"/>
              <a:gd name="connsiteY16" fmla="*/ 8337 h 10119"/>
              <a:gd name="connsiteX17" fmla="*/ 7159 w 10128"/>
              <a:gd name="connsiteY17" fmla="*/ 8781 h 10119"/>
              <a:gd name="connsiteX18" fmla="*/ 7534 w 10128"/>
              <a:gd name="connsiteY18" fmla="*/ 9437 h 10119"/>
              <a:gd name="connsiteX19" fmla="*/ 8161 w 10128"/>
              <a:gd name="connsiteY19" fmla="*/ 9920 h 10119"/>
              <a:gd name="connsiteX20" fmla="*/ 9111 w 10128"/>
              <a:gd name="connsiteY20" fmla="*/ 9997 h 10119"/>
              <a:gd name="connsiteX21" fmla="*/ 10128 w 10128"/>
              <a:gd name="connsiteY21" fmla="*/ 10059 h 10119"/>
              <a:gd name="connsiteX0" fmla="*/ 0 w 10128"/>
              <a:gd name="connsiteY0" fmla="*/ 10119 h 10119"/>
              <a:gd name="connsiteX1" fmla="*/ 824 w 10128"/>
              <a:gd name="connsiteY1" fmla="*/ 10058 h 10119"/>
              <a:gd name="connsiteX2" fmla="*/ 1386 w 10128"/>
              <a:gd name="connsiteY2" fmla="*/ 9961 h 10119"/>
              <a:gd name="connsiteX3" fmla="*/ 1805 w 10128"/>
              <a:gd name="connsiteY3" fmla="*/ 9787 h 10119"/>
              <a:gd name="connsiteX4" fmla="*/ 2477 w 10128"/>
              <a:gd name="connsiteY4" fmla="*/ 8858 h 10119"/>
              <a:gd name="connsiteX5" fmla="*/ 3378 w 10128"/>
              <a:gd name="connsiteY5" fmla="*/ 5692 h 10119"/>
              <a:gd name="connsiteX6" fmla="*/ 3929 w 10128"/>
              <a:gd name="connsiteY6" fmla="*/ 2546 h 10119"/>
              <a:gd name="connsiteX7" fmla="*/ 4254 w 10128"/>
              <a:gd name="connsiteY7" fmla="*/ 867 h 10119"/>
              <a:gd name="connsiteX8" fmla="*/ 4455 w 10128"/>
              <a:gd name="connsiteY8" fmla="*/ 307 h 10119"/>
              <a:gd name="connsiteX9" fmla="*/ 4680 w 10128"/>
              <a:gd name="connsiteY9" fmla="*/ 37 h 10119"/>
              <a:gd name="connsiteX10" fmla="*/ 4855 w 10128"/>
              <a:gd name="connsiteY10" fmla="*/ 18 h 10119"/>
              <a:gd name="connsiteX11" fmla="*/ 5056 w 10128"/>
              <a:gd name="connsiteY11" fmla="*/ 211 h 10119"/>
              <a:gd name="connsiteX12" fmla="*/ 5206 w 10128"/>
              <a:gd name="connsiteY12" fmla="*/ 636 h 10119"/>
              <a:gd name="connsiteX13" fmla="*/ 5531 w 10128"/>
              <a:gd name="connsiteY13" fmla="*/ 1794 h 10119"/>
              <a:gd name="connsiteX14" fmla="*/ 6032 w 10128"/>
              <a:gd name="connsiteY14" fmla="*/ 4283 h 10119"/>
              <a:gd name="connsiteX15" fmla="*/ 6532 w 10128"/>
              <a:gd name="connsiteY15" fmla="*/ 6639 h 10119"/>
              <a:gd name="connsiteX16" fmla="*/ 6959 w 10128"/>
              <a:gd name="connsiteY16" fmla="*/ 8337 h 10119"/>
              <a:gd name="connsiteX17" fmla="*/ 7159 w 10128"/>
              <a:gd name="connsiteY17" fmla="*/ 8781 h 10119"/>
              <a:gd name="connsiteX18" fmla="*/ 7534 w 10128"/>
              <a:gd name="connsiteY18" fmla="*/ 9437 h 10119"/>
              <a:gd name="connsiteX19" fmla="*/ 8161 w 10128"/>
              <a:gd name="connsiteY19" fmla="*/ 9920 h 10119"/>
              <a:gd name="connsiteX20" fmla="*/ 9111 w 10128"/>
              <a:gd name="connsiteY20" fmla="*/ 9997 h 10119"/>
              <a:gd name="connsiteX21" fmla="*/ 10128 w 10128"/>
              <a:gd name="connsiteY21" fmla="*/ 10059 h 1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128" h="10119">
                <a:moveTo>
                  <a:pt x="0" y="10119"/>
                </a:moveTo>
                <a:cubicBezTo>
                  <a:pt x="267" y="10119"/>
                  <a:pt x="593" y="10084"/>
                  <a:pt x="824" y="10058"/>
                </a:cubicBezTo>
                <a:cubicBezTo>
                  <a:pt x="1055" y="10032"/>
                  <a:pt x="1223" y="10006"/>
                  <a:pt x="1386" y="9961"/>
                </a:cubicBezTo>
                <a:cubicBezTo>
                  <a:pt x="1549" y="9916"/>
                  <a:pt x="1623" y="9971"/>
                  <a:pt x="1805" y="9787"/>
                </a:cubicBezTo>
                <a:cubicBezTo>
                  <a:pt x="1987" y="9603"/>
                  <a:pt x="2215" y="9541"/>
                  <a:pt x="2477" y="8858"/>
                </a:cubicBezTo>
                <a:cubicBezTo>
                  <a:pt x="2739" y="8176"/>
                  <a:pt x="3136" y="6741"/>
                  <a:pt x="3378" y="5692"/>
                </a:cubicBezTo>
                <a:cubicBezTo>
                  <a:pt x="3620" y="4644"/>
                  <a:pt x="3787" y="3350"/>
                  <a:pt x="3929" y="2546"/>
                </a:cubicBezTo>
                <a:cubicBezTo>
                  <a:pt x="4071" y="1741"/>
                  <a:pt x="4171" y="1240"/>
                  <a:pt x="4254" y="867"/>
                </a:cubicBezTo>
                <a:cubicBezTo>
                  <a:pt x="4338" y="494"/>
                  <a:pt x="4380" y="449"/>
                  <a:pt x="4455" y="307"/>
                </a:cubicBezTo>
                <a:cubicBezTo>
                  <a:pt x="4529" y="166"/>
                  <a:pt x="4613" y="82"/>
                  <a:pt x="4680" y="37"/>
                </a:cubicBezTo>
                <a:cubicBezTo>
                  <a:pt x="4747" y="-8"/>
                  <a:pt x="4796" y="-8"/>
                  <a:pt x="4855" y="18"/>
                </a:cubicBezTo>
                <a:cubicBezTo>
                  <a:pt x="4914" y="43"/>
                  <a:pt x="4997" y="107"/>
                  <a:pt x="5056" y="211"/>
                </a:cubicBezTo>
                <a:cubicBezTo>
                  <a:pt x="5114" y="313"/>
                  <a:pt x="5130" y="372"/>
                  <a:pt x="5206" y="636"/>
                </a:cubicBezTo>
                <a:cubicBezTo>
                  <a:pt x="5281" y="899"/>
                  <a:pt x="5397" y="1189"/>
                  <a:pt x="5531" y="1794"/>
                </a:cubicBezTo>
                <a:cubicBezTo>
                  <a:pt x="5664" y="2398"/>
                  <a:pt x="5865" y="3479"/>
                  <a:pt x="6032" y="4283"/>
                </a:cubicBezTo>
                <a:cubicBezTo>
                  <a:pt x="6199" y="5088"/>
                  <a:pt x="6383" y="5963"/>
                  <a:pt x="6532" y="6639"/>
                </a:cubicBezTo>
                <a:cubicBezTo>
                  <a:pt x="6683" y="7313"/>
                  <a:pt x="6858" y="7982"/>
                  <a:pt x="6959" y="8337"/>
                </a:cubicBezTo>
                <a:cubicBezTo>
                  <a:pt x="7059" y="8690"/>
                  <a:pt x="7067" y="8594"/>
                  <a:pt x="7159" y="8781"/>
                </a:cubicBezTo>
                <a:cubicBezTo>
                  <a:pt x="7251" y="8968"/>
                  <a:pt x="7367" y="9250"/>
                  <a:pt x="7534" y="9437"/>
                </a:cubicBezTo>
                <a:cubicBezTo>
                  <a:pt x="7701" y="9623"/>
                  <a:pt x="7902" y="9829"/>
                  <a:pt x="8161" y="9920"/>
                </a:cubicBezTo>
                <a:cubicBezTo>
                  <a:pt x="8419" y="10009"/>
                  <a:pt x="8802" y="9977"/>
                  <a:pt x="9111" y="9997"/>
                </a:cubicBezTo>
                <a:lnTo>
                  <a:pt x="10128" y="10059"/>
                </a:lnTo>
              </a:path>
            </a:pathLst>
          </a:custGeom>
          <a:solidFill>
            <a:srgbClr val="FFFFFF"/>
          </a:solidFill>
          <a:ln w="25400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/>
            <a:tailEnd/>
          </a:ln>
          <a:effectLst/>
        </p:spPr>
        <p:txBody>
          <a:bodyPr wrap="none" lIns="87222" tIns="43610" rIns="87222" bIns="43610" anchor="ctr"/>
          <a:lstStyle/>
          <a:p>
            <a:endParaRPr lang="de-DE" dirty="0"/>
          </a:p>
        </p:txBody>
      </p:sp>
      <p:sp>
        <p:nvSpPr>
          <p:cNvPr id="9" name="Line 535"/>
          <p:cNvSpPr>
            <a:spLocks noChangeShapeType="1"/>
          </p:cNvSpPr>
          <p:nvPr/>
        </p:nvSpPr>
        <p:spPr bwMode="auto">
          <a:xfrm flipV="1">
            <a:off x="5920604" y="3929469"/>
            <a:ext cx="2946949" cy="26172"/>
          </a:xfrm>
          <a:prstGeom prst="line">
            <a:avLst/>
          </a:prstGeom>
          <a:noFill/>
          <a:ln w="28440">
            <a:solidFill>
              <a:srgbClr val="CC0000"/>
            </a:solidFill>
            <a:miter lim="800000"/>
            <a:headEnd/>
            <a:tailEnd type="triangle" w="med" len="med"/>
          </a:ln>
          <a:effectLst/>
        </p:spPr>
        <p:txBody>
          <a:bodyPr lIns="87222" tIns="43610" rIns="87222" bIns="43610"/>
          <a:lstStyle/>
          <a:p>
            <a:endParaRPr lang="de-DE"/>
          </a:p>
        </p:txBody>
      </p:sp>
      <p:sp>
        <p:nvSpPr>
          <p:cNvPr id="10" name="Text Box 536"/>
          <p:cNvSpPr txBox="1">
            <a:spLocks noChangeArrowheads="1"/>
          </p:cNvSpPr>
          <p:nvPr/>
        </p:nvSpPr>
        <p:spPr bwMode="auto">
          <a:xfrm>
            <a:off x="8257436" y="3412722"/>
            <a:ext cx="511183" cy="2695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77872" tIns="40493" rIns="77872" bIns="40493">
            <a:spAutoFit/>
          </a:bodyPr>
          <a:lstStyle/>
          <a:p>
            <a:pPr algn="r" defTabSz="790450" hangingPunct="0">
              <a:lnSpc>
                <a:spcPct val="102000"/>
              </a:lnSpc>
              <a:spcBef>
                <a:spcPts val="1086"/>
              </a:spcBef>
              <a:buClr>
                <a:srgbClr val="000000"/>
              </a:buClr>
              <a:buSzPct val="45000"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E</a:t>
            </a:r>
            <a:r>
              <a:rPr lang="en-GB" sz="1200" baseline="-25000">
                <a:solidFill>
                  <a:srgbClr val="000000"/>
                </a:solidFill>
                <a:cs typeface="Arial" charset="0"/>
              </a:rPr>
              <a:t>CM</a:t>
            </a:r>
          </a:p>
        </p:txBody>
      </p:sp>
      <p:sp>
        <p:nvSpPr>
          <p:cNvPr id="11" name="Freeform 537"/>
          <p:cNvSpPr>
            <a:spLocks noChangeArrowheads="1"/>
          </p:cNvSpPr>
          <p:nvPr/>
        </p:nvSpPr>
        <p:spPr bwMode="auto">
          <a:xfrm>
            <a:off x="6373376" y="3064890"/>
            <a:ext cx="968358" cy="868905"/>
          </a:xfrm>
          <a:custGeom>
            <a:avLst/>
            <a:gdLst/>
            <a:ahLst/>
            <a:cxnLst>
              <a:cxn ang="0">
                <a:pos x="0" y="640"/>
              </a:cxn>
              <a:cxn ang="0">
                <a:pos x="57" y="637"/>
              </a:cxn>
              <a:cxn ang="0">
                <a:pos x="120" y="610"/>
              </a:cxn>
              <a:cxn ang="0">
                <a:pos x="180" y="487"/>
              </a:cxn>
              <a:cxn ang="0">
                <a:pos x="243" y="229"/>
              </a:cxn>
              <a:cxn ang="0">
                <a:pos x="294" y="37"/>
              </a:cxn>
              <a:cxn ang="0">
                <a:pos x="324" y="4"/>
              </a:cxn>
              <a:cxn ang="0">
                <a:pos x="360" y="58"/>
              </a:cxn>
              <a:cxn ang="0">
                <a:pos x="402" y="232"/>
              </a:cxn>
              <a:cxn ang="0">
                <a:pos x="456" y="445"/>
              </a:cxn>
              <a:cxn ang="0">
                <a:pos x="492" y="562"/>
              </a:cxn>
              <a:cxn ang="0">
                <a:pos x="552" y="628"/>
              </a:cxn>
              <a:cxn ang="0">
                <a:pos x="645" y="646"/>
              </a:cxn>
              <a:cxn ang="0">
                <a:pos x="690" y="649"/>
              </a:cxn>
            </a:cxnLst>
            <a:rect l="0" t="0" r="r" b="b"/>
            <a:pathLst>
              <a:path w="690" h="649">
                <a:moveTo>
                  <a:pt x="0" y="640"/>
                </a:moveTo>
                <a:cubicBezTo>
                  <a:pt x="18" y="641"/>
                  <a:pt x="37" y="642"/>
                  <a:pt x="57" y="637"/>
                </a:cubicBezTo>
                <a:cubicBezTo>
                  <a:pt x="77" y="632"/>
                  <a:pt x="99" y="635"/>
                  <a:pt x="120" y="610"/>
                </a:cubicBezTo>
                <a:cubicBezTo>
                  <a:pt x="141" y="585"/>
                  <a:pt x="159" y="551"/>
                  <a:pt x="180" y="487"/>
                </a:cubicBezTo>
                <a:cubicBezTo>
                  <a:pt x="201" y="423"/>
                  <a:pt x="224" y="304"/>
                  <a:pt x="243" y="229"/>
                </a:cubicBezTo>
                <a:cubicBezTo>
                  <a:pt x="262" y="154"/>
                  <a:pt x="281" y="74"/>
                  <a:pt x="294" y="37"/>
                </a:cubicBezTo>
                <a:cubicBezTo>
                  <a:pt x="307" y="0"/>
                  <a:pt x="313" y="1"/>
                  <a:pt x="324" y="4"/>
                </a:cubicBezTo>
                <a:cubicBezTo>
                  <a:pt x="335" y="7"/>
                  <a:pt x="347" y="20"/>
                  <a:pt x="360" y="58"/>
                </a:cubicBezTo>
                <a:cubicBezTo>
                  <a:pt x="373" y="96"/>
                  <a:pt x="386" y="168"/>
                  <a:pt x="402" y="232"/>
                </a:cubicBezTo>
                <a:cubicBezTo>
                  <a:pt x="418" y="296"/>
                  <a:pt x="441" y="390"/>
                  <a:pt x="456" y="445"/>
                </a:cubicBezTo>
                <a:cubicBezTo>
                  <a:pt x="471" y="500"/>
                  <a:pt x="476" y="532"/>
                  <a:pt x="492" y="562"/>
                </a:cubicBezTo>
                <a:cubicBezTo>
                  <a:pt x="508" y="592"/>
                  <a:pt x="527" y="614"/>
                  <a:pt x="552" y="628"/>
                </a:cubicBezTo>
                <a:cubicBezTo>
                  <a:pt x="577" y="642"/>
                  <a:pt x="622" y="643"/>
                  <a:pt x="645" y="646"/>
                </a:cubicBezTo>
                <a:cubicBezTo>
                  <a:pt x="668" y="649"/>
                  <a:pt x="679" y="649"/>
                  <a:pt x="690" y="649"/>
                </a:cubicBezTo>
              </a:path>
            </a:pathLst>
          </a:custGeom>
          <a:noFill/>
          <a:ln w="25400">
            <a:solidFill>
              <a:srgbClr val="CC3300"/>
            </a:solidFill>
            <a:prstDash val="sysDot"/>
            <a:round/>
            <a:headEnd/>
            <a:tailEnd/>
          </a:ln>
          <a:effectLst/>
        </p:spPr>
        <p:txBody>
          <a:bodyPr wrap="none" lIns="87222" tIns="43610" rIns="87222" bIns="43610" anchor="ctr"/>
          <a:lstStyle/>
          <a:p>
            <a:endParaRPr lang="de-DE"/>
          </a:p>
        </p:txBody>
      </p:sp>
      <p:sp>
        <p:nvSpPr>
          <p:cNvPr id="12" name="Freeform 538"/>
          <p:cNvSpPr>
            <a:spLocks noChangeArrowheads="1"/>
          </p:cNvSpPr>
          <p:nvPr/>
        </p:nvSpPr>
        <p:spPr bwMode="auto">
          <a:xfrm>
            <a:off x="6938690" y="3068454"/>
            <a:ext cx="970976" cy="867769"/>
          </a:xfrm>
          <a:custGeom>
            <a:avLst/>
            <a:gdLst>
              <a:gd name="connsiteX0" fmla="*/ 0 w 10000"/>
              <a:gd name="connsiteY0" fmla="*/ 9966 h 9967"/>
              <a:gd name="connsiteX1" fmla="*/ 826 w 10000"/>
              <a:gd name="connsiteY1" fmla="*/ 9774 h 9967"/>
              <a:gd name="connsiteX2" fmla="*/ 1739 w 10000"/>
              <a:gd name="connsiteY2" fmla="*/ 9358 h 9967"/>
              <a:gd name="connsiteX3" fmla="*/ 2609 w 10000"/>
              <a:gd name="connsiteY3" fmla="*/ 7463 h 9967"/>
              <a:gd name="connsiteX4" fmla="*/ 3522 w 10000"/>
              <a:gd name="connsiteY4" fmla="*/ 3488 h 9967"/>
              <a:gd name="connsiteX5" fmla="*/ 4261 w 10000"/>
              <a:gd name="connsiteY5" fmla="*/ 529 h 9967"/>
              <a:gd name="connsiteX6" fmla="*/ 4696 w 10000"/>
              <a:gd name="connsiteY6" fmla="*/ 21 h 9967"/>
              <a:gd name="connsiteX7" fmla="*/ 5217 w 10000"/>
              <a:gd name="connsiteY7" fmla="*/ 853 h 9967"/>
              <a:gd name="connsiteX8" fmla="*/ 5826 w 10000"/>
              <a:gd name="connsiteY8" fmla="*/ 3534 h 9967"/>
              <a:gd name="connsiteX9" fmla="*/ 6609 w 10000"/>
              <a:gd name="connsiteY9" fmla="*/ 6816 h 9967"/>
              <a:gd name="connsiteX10" fmla="*/ 7130 w 10000"/>
              <a:gd name="connsiteY10" fmla="*/ 8618 h 9967"/>
              <a:gd name="connsiteX11" fmla="*/ 8000 w 10000"/>
              <a:gd name="connsiteY11" fmla="*/ 9635 h 9967"/>
              <a:gd name="connsiteX12" fmla="*/ 9348 w 10000"/>
              <a:gd name="connsiteY12" fmla="*/ 9913 h 9967"/>
              <a:gd name="connsiteX13" fmla="*/ 10000 w 10000"/>
              <a:gd name="connsiteY13" fmla="*/ 9959 h 9967"/>
              <a:gd name="connsiteX0" fmla="*/ 0 w 10000"/>
              <a:gd name="connsiteY0" fmla="*/ 9999 h 10020"/>
              <a:gd name="connsiteX1" fmla="*/ 870 w 10000"/>
              <a:gd name="connsiteY1" fmla="*/ 9953 h 10020"/>
              <a:gd name="connsiteX2" fmla="*/ 1739 w 10000"/>
              <a:gd name="connsiteY2" fmla="*/ 9389 h 10020"/>
              <a:gd name="connsiteX3" fmla="*/ 2609 w 10000"/>
              <a:gd name="connsiteY3" fmla="*/ 7488 h 10020"/>
              <a:gd name="connsiteX4" fmla="*/ 3522 w 10000"/>
              <a:gd name="connsiteY4" fmla="*/ 3500 h 10020"/>
              <a:gd name="connsiteX5" fmla="*/ 4261 w 10000"/>
              <a:gd name="connsiteY5" fmla="*/ 531 h 10020"/>
              <a:gd name="connsiteX6" fmla="*/ 4696 w 10000"/>
              <a:gd name="connsiteY6" fmla="*/ 21 h 10020"/>
              <a:gd name="connsiteX7" fmla="*/ 5217 w 10000"/>
              <a:gd name="connsiteY7" fmla="*/ 856 h 10020"/>
              <a:gd name="connsiteX8" fmla="*/ 5826 w 10000"/>
              <a:gd name="connsiteY8" fmla="*/ 3546 h 10020"/>
              <a:gd name="connsiteX9" fmla="*/ 6609 w 10000"/>
              <a:gd name="connsiteY9" fmla="*/ 6839 h 10020"/>
              <a:gd name="connsiteX10" fmla="*/ 7130 w 10000"/>
              <a:gd name="connsiteY10" fmla="*/ 8647 h 10020"/>
              <a:gd name="connsiteX11" fmla="*/ 8000 w 10000"/>
              <a:gd name="connsiteY11" fmla="*/ 9667 h 10020"/>
              <a:gd name="connsiteX12" fmla="*/ 9348 w 10000"/>
              <a:gd name="connsiteY12" fmla="*/ 9946 h 10020"/>
              <a:gd name="connsiteX13" fmla="*/ 10000 w 10000"/>
              <a:gd name="connsiteY13" fmla="*/ 9992 h 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000" h="10020">
                <a:moveTo>
                  <a:pt x="0" y="9999"/>
                </a:moveTo>
                <a:cubicBezTo>
                  <a:pt x="261" y="10015"/>
                  <a:pt x="580" y="10055"/>
                  <a:pt x="870" y="9953"/>
                </a:cubicBezTo>
                <a:cubicBezTo>
                  <a:pt x="1160" y="9852"/>
                  <a:pt x="1449" y="9800"/>
                  <a:pt x="1739" y="9389"/>
                </a:cubicBezTo>
                <a:cubicBezTo>
                  <a:pt x="2029" y="8978"/>
                  <a:pt x="2304" y="8477"/>
                  <a:pt x="2609" y="7488"/>
                </a:cubicBezTo>
                <a:cubicBezTo>
                  <a:pt x="2913" y="6498"/>
                  <a:pt x="3246" y="4658"/>
                  <a:pt x="3522" y="3500"/>
                </a:cubicBezTo>
                <a:cubicBezTo>
                  <a:pt x="3797" y="2340"/>
                  <a:pt x="4072" y="1103"/>
                  <a:pt x="4261" y="531"/>
                </a:cubicBezTo>
                <a:cubicBezTo>
                  <a:pt x="4449" y="-41"/>
                  <a:pt x="4536" y="-26"/>
                  <a:pt x="4696" y="21"/>
                </a:cubicBezTo>
                <a:cubicBezTo>
                  <a:pt x="4855" y="67"/>
                  <a:pt x="5029" y="268"/>
                  <a:pt x="5217" y="856"/>
                </a:cubicBezTo>
                <a:cubicBezTo>
                  <a:pt x="5406" y="1443"/>
                  <a:pt x="5594" y="2556"/>
                  <a:pt x="5826" y="3546"/>
                </a:cubicBezTo>
                <a:cubicBezTo>
                  <a:pt x="6058" y="4535"/>
                  <a:pt x="6391" y="5988"/>
                  <a:pt x="6609" y="6839"/>
                </a:cubicBezTo>
                <a:cubicBezTo>
                  <a:pt x="6826" y="7688"/>
                  <a:pt x="6899" y="8183"/>
                  <a:pt x="7130" y="8647"/>
                </a:cubicBezTo>
                <a:cubicBezTo>
                  <a:pt x="7362" y="9111"/>
                  <a:pt x="7638" y="9451"/>
                  <a:pt x="8000" y="9667"/>
                </a:cubicBezTo>
                <a:cubicBezTo>
                  <a:pt x="8362" y="9884"/>
                  <a:pt x="9014" y="9900"/>
                  <a:pt x="9348" y="9946"/>
                </a:cubicBezTo>
                <a:cubicBezTo>
                  <a:pt x="9681" y="9992"/>
                  <a:pt x="9841" y="9992"/>
                  <a:pt x="10000" y="9992"/>
                </a:cubicBezTo>
              </a:path>
            </a:pathLst>
          </a:custGeom>
          <a:noFill/>
          <a:ln w="25400">
            <a:solidFill>
              <a:srgbClr val="CC3300"/>
            </a:solidFill>
            <a:prstDash val="sysDot"/>
            <a:round/>
            <a:headEnd/>
            <a:tailEnd/>
          </a:ln>
          <a:effectLst/>
        </p:spPr>
        <p:txBody>
          <a:bodyPr wrap="none" lIns="87222" tIns="43610" rIns="87222" bIns="43610" anchor="ctr"/>
          <a:lstStyle/>
          <a:p>
            <a:endParaRPr lang="de-DE"/>
          </a:p>
        </p:txBody>
      </p:sp>
      <p:sp>
        <p:nvSpPr>
          <p:cNvPr id="13" name="Freeform 539"/>
          <p:cNvSpPr>
            <a:spLocks noChangeArrowheads="1"/>
          </p:cNvSpPr>
          <p:nvPr/>
        </p:nvSpPr>
        <p:spPr bwMode="auto">
          <a:xfrm>
            <a:off x="7221344" y="3064890"/>
            <a:ext cx="970976" cy="868905"/>
          </a:xfrm>
          <a:custGeom>
            <a:avLst/>
            <a:gdLst/>
            <a:ahLst/>
            <a:cxnLst>
              <a:cxn ang="0">
                <a:pos x="0" y="640"/>
              </a:cxn>
              <a:cxn ang="0">
                <a:pos x="57" y="637"/>
              </a:cxn>
              <a:cxn ang="0">
                <a:pos x="120" y="610"/>
              </a:cxn>
              <a:cxn ang="0">
                <a:pos x="180" y="487"/>
              </a:cxn>
              <a:cxn ang="0">
                <a:pos x="243" y="229"/>
              </a:cxn>
              <a:cxn ang="0">
                <a:pos x="294" y="37"/>
              </a:cxn>
              <a:cxn ang="0">
                <a:pos x="324" y="4"/>
              </a:cxn>
              <a:cxn ang="0">
                <a:pos x="360" y="58"/>
              </a:cxn>
              <a:cxn ang="0">
                <a:pos x="402" y="232"/>
              </a:cxn>
              <a:cxn ang="0">
                <a:pos x="456" y="445"/>
              </a:cxn>
              <a:cxn ang="0">
                <a:pos x="492" y="562"/>
              </a:cxn>
              <a:cxn ang="0">
                <a:pos x="552" y="628"/>
              </a:cxn>
              <a:cxn ang="0">
                <a:pos x="645" y="646"/>
              </a:cxn>
              <a:cxn ang="0">
                <a:pos x="690" y="649"/>
              </a:cxn>
            </a:cxnLst>
            <a:rect l="0" t="0" r="r" b="b"/>
            <a:pathLst>
              <a:path w="690" h="649">
                <a:moveTo>
                  <a:pt x="0" y="640"/>
                </a:moveTo>
                <a:cubicBezTo>
                  <a:pt x="18" y="641"/>
                  <a:pt x="37" y="642"/>
                  <a:pt x="57" y="637"/>
                </a:cubicBezTo>
                <a:cubicBezTo>
                  <a:pt x="77" y="632"/>
                  <a:pt x="99" y="635"/>
                  <a:pt x="120" y="610"/>
                </a:cubicBezTo>
                <a:cubicBezTo>
                  <a:pt x="141" y="585"/>
                  <a:pt x="159" y="551"/>
                  <a:pt x="180" y="487"/>
                </a:cubicBezTo>
                <a:cubicBezTo>
                  <a:pt x="201" y="423"/>
                  <a:pt x="224" y="304"/>
                  <a:pt x="243" y="229"/>
                </a:cubicBezTo>
                <a:cubicBezTo>
                  <a:pt x="262" y="154"/>
                  <a:pt x="281" y="74"/>
                  <a:pt x="294" y="37"/>
                </a:cubicBezTo>
                <a:cubicBezTo>
                  <a:pt x="307" y="0"/>
                  <a:pt x="313" y="1"/>
                  <a:pt x="324" y="4"/>
                </a:cubicBezTo>
                <a:cubicBezTo>
                  <a:pt x="335" y="7"/>
                  <a:pt x="347" y="20"/>
                  <a:pt x="360" y="58"/>
                </a:cubicBezTo>
                <a:cubicBezTo>
                  <a:pt x="373" y="96"/>
                  <a:pt x="386" y="168"/>
                  <a:pt x="402" y="232"/>
                </a:cubicBezTo>
                <a:cubicBezTo>
                  <a:pt x="418" y="296"/>
                  <a:pt x="441" y="390"/>
                  <a:pt x="456" y="445"/>
                </a:cubicBezTo>
                <a:cubicBezTo>
                  <a:pt x="471" y="500"/>
                  <a:pt x="476" y="532"/>
                  <a:pt x="492" y="562"/>
                </a:cubicBezTo>
                <a:cubicBezTo>
                  <a:pt x="508" y="592"/>
                  <a:pt x="527" y="614"/>
                  <a:pt x="552" y="628"/>
                </a:cubicBezTo>
                <a:cubicBezTo>
                  <a:pt x="577" y="642"/>
                  <a:pt x="622" y="643"/>
                  <a:pt x="645" y="646"/>
                </a:cubicBezTo>
                <a:cubicBezTo>
                  <a:pt x="668" y="649"/>
                  <a:pt x="679" y="649"/>
                  <a:pt x="690" y="649"/>
                </a:cubicBezTo>
              </a:path>
            </a:pathLst>
          </a:custGeom>
          <a:noFill/>
          <a:ln w="25400">
            <a:solidFill>
              <a:srgbClr val="CC3300"/>
            </a:solidFill>
            <a:prstDash val="sysDot"/>
            <a:round/>
            <a:headEnd/>
            <a:tailEnd/>
          </a:ln>
          <a:effectLst/>
        </p:spPr>
        <p:txBody>
          <a:bodyPr wrap="none" lIns="87222" tIns="43610" rIns="87222" bIns="43610" anchor="ctr"/>
          <a:lstStyle/>
          <a:p>
            <a:endParaRPr lang="de-DE"/>
          </a:p>
        </p:txBody>
      </p:sp>
      <p:sp>
        <p:nvSpPr>
          <p:cNvPr id="14" name="Freeform 540"/>
          <p:cNvSpPr>
            <a:spLocks noChangeArrowheads="1"/>
          </p:cNvSpPr>
          <p:nvPr/>
        </p:nvSpPr>
        <p:spPr bwMode="auto">
          <a:xfrm>
            <a:off x="6656033" y="3068454"/>
            <a:ext cx="968358" cy="874987"/>
          </a:xfrm>
          <a:custGeom>
            <a:avLst/>
            <a:gdLst>
              <a:gd name="connsiteX0" fmla="*/ 0 w 10000"/>
              <a:gd name="connsiteY0" fmla="*/ 10064 h 10064"/>
              <a:gd name="connsiteX1" fmla="*/ 826 w 10000"/>
              <a:gd name="connsiteY1" fmla="*/ 9774 h 10064"/>
              <a:gd name="connsiteX2" fmla="*/ 1739 w 10000"/>
              <a:gd name="connsiteY2" fmla="*/ 9358 h 10064"/>
              <a:gd name="connsiteX3" fmla="*/ 2609 w 10000"/>
              <a:gd name="connsiteY3" fmla="*/ 7463 h 10064"/>
              <a:gd name="connsiteX4" fmla="*/ 3522 w 10000"/>
              <a:gd name="connsiteY4" fmla="*/ 3488 h 10064"/>
              <a:gd name="connsiteX5" fmla="*/ 4261 w 10000"/>
              <a:gd name="connsiteY5" fmla="*/ 529 h 10064"/>
              <a:gd name="connsiteX6" fmla="*/ 4696 w 10000"/>
              <a:gd name="connsiteY6" fmla="*/ 21 h 10064"/>
              <a:gd name="connsiteX7" fmla="*/ 5217 w 10000"/>
              <a:gd name="connsiteY7" fmla="*/ 853 h 10064"/>
              <a:gd name="connsiteX8" fmla="*/ 5826 w 10000"/>
              <a:gd name="connsiteY8" fmla="*/ 3534 h 10064"/>
              <a:gd name="connsiteX9" fmla="*/ 6609 w 10000"/>
              <a:gd name="connsiteY9" fmla="*/ 6816 h 10064"/>
              <a:gd name="connsiteX10" fmla="*/ 7130 w 10000"/>
              <a:gd name="connsiteY10" fmla="*/ 8618 h 10064"/>
              <a:gd name="connsiteX11" fmla="*/ 8000 w 10000"/>
              <a:gd name="connsiteY11" fmla="*/ 9635 h 10064"/>
              <a:gd name="connsiteX12" fmla="*/ 9348 w 10000"/>
              <a:gd name="connsiteY12" fmla="*/ 9913 h 10064"/>
              <a:gd name="connsiteX13" fmla="*/ 10000 w 10000"/>
              <a:gd name="connsiteY13" fmla="*/ 9959 h 10064"/>
              <a:gd name="connsiteX0" fmla="*/ 0 w 10000"/>
              <a:gd name="connsiteY0" fmla="*/ 10064 h 10072"/>
              <a:gd name="connsiteX1" fmla="*/ 826 w 10000"/>
              <a:gd name="connsiteY1" fmla="*/ 9969 h 10072"/>
              <a:gd name="connsiteX2" fmla="*/ 1739 w 10000"/>
              <a:gd name="connsiteY2" fmla="*/ 9358 h 10072"/>
              <a:gd name="connsiteX3" fmla="*/ 2609 w 10000"/>
              <a:gd name="connsiteY3" fmla="*/ 7463 h 10072"/>
              <a:gd name="connsiteX4" fmla="*/ 3522 w 10000"/>
              <a:gd name="connsiteY4" fmla="*/ 3488 h 10072"/>
              <a:gd name="connsiteX5" fmla="*/ 4261 w 10000"/>
              <a:gd name="connsiteY5" fmla="*/ 529 h 10072"/>
              <a:gd name="connsiteX6" fmla="*/ 4696 w 10000"/>
              <a:gd name="connsiteY6" fmla="*/ 21 h 10072"/>
              <a:gd name="connsiteX7" fmla="*/ 5217 w 10000"/>
              <a:gd name="connsiteY7" fmla="*/ 853 h 10072"/>
              <a:gd name="connsiteX8" fmla="*/ 5826 w 10000"/>
              <a:gd name="connsiteY8" fmla="*/ 3534 h 10072"/>
              <a:gd name="connsiteX9" fmla="*/ 6609 w 10000"/>
              <a:gd name="connsiteY9" fmla="*/ 6816 h 10072"/>
              <a:gd name="connsiteX10" fmla="*/ 7130 w 10000"/>
              <a:gd name="connsiteY10" fmla="*/ 8618 h 10072"/>
              <a:gd name="connsiteX11" fmla="*/ 8000 w 10000"/>
              <a:gd name="connsiteY11" fmla="*/ 9635 h 10072"/>
              <a:gd name="connsiteX12" fmla="*/ 9348 w 10000"/>
              <a:gd name="connsiteY12" fmla="*/ 9913 h 10072"/>
              <a:gd name="connsiteX13" fmla="*/ 10000 w 10000"/>
              <a:gd name="connsiteY13" fmla="*/ 9959 h 10072"/>
              <a:gd name="connsiteX0" fmla="*/ 0 w 10000"/>
              <a:gd name="connsiteY0" fmla="*/ 10064 h 10070"/>
              <a:gd name="connsiteX1" fmla="*/ 826 w 10000"/>
              <a:gd name="connsiteY1" fmla="*/ 9969 h 10070"/>
              <a:gd name="connsiteX2" fmla="*/ 1826 w 10000"/>
              <a:gd name="connsiteY2" fmla="*/ 9455 h 10070"/>
              <a:gd name="connsiteX3" fmla="*/ 2609 w 10000"/>
              <a:gd name="connsiteY3" fmla="*/ 7463 h 10070"/>
              <a:gd name="connsiteX4" fmla="*/ 3522 w 10000"/>
              <a:gd name="connsiteY4" fmla="*/ 3488 h 10070"/>
              <a:gd name="connsiteX5" fmla="*/ 4261 w 10000"/>
              <a:gd name="connsiteY5" fmla="*/ 529 h 10070"/>
              <a:gd name="connsiteX6" fmla="*/ 4696 w 10000"/>
              <a:gd name="connsiteY6" fmla="*/ 21 h 10070"/>
              <a:gd name="connsiteX7" fmla="*/ 5217 w 10000"/>
              <a:gd name="connsiteY7" fmla="*/ 853 h 10070"/>
              <a:gd name="connsiteX8" fmla="*/ 5826 w 10000"/>
              <a:gd name="connsiteY8" fmla="*/ 3534 h 10070"/>
              <a:gd name="connsiteX9" fmla="*/ 6609 w 10000"/>
              <a:gd name="connsiteY9" fmla="*/ 6816 h 10070"/>
              <a:gd name="connsiteX10" fmla="*/ 7130 w 10000"/>
              <a:gd name="connsiteY10" fmla="*/ 8618 h 10070"/>
              <a:gd name="connsiteX11" fmla="*/ 8000 w 10000"/>
              <a:gd name="connsiteY11" fmla="*/ 9635 h 10070"/>
              <a:gd name="connsiteX12" fmla="*/ 9348 w 10000"/>
              <a:gd name="connsiteY12" fmla="*/ 9913 h 10070"/>
              <a:gd name="connsiteX13" fmla="*/ 10000 w 10000"/>
              <a:gd name="connsiteY13" fmla="*/ 9959 h 1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000" h="10070">
                <a:moveTo>
                  <a:pt x="0" y="10064"/>
                </a:moveTo>
                <a:cubicBezTo>
                  <a:pt x="261" y="10080"/>
                  <a:pt x="522" y="10070"/>
                  <a:pt x="826" y="9969"/>
                </a:cubicBezTo>
                <a:cubicBezTo>
                  <a:pt x="1130" y="9868"/>
                  <a:pt x="1529" y="9873"/>
                  <a:pt x="1826" y="9455"/>
                </a:cubicBezTo>
                <a:cubicBezTo>
                  <a:pt x="2123" y="9037"/>
                  <a:pt x="2326" y="8457"/>
                  <a:pt x="2609" y="7463"/>
                </a:cubicBezTo>
                <a:cubicBezTo>
                  <a:pt x="2892" y="6469"/>
                  <a:pt x="3246" y="4643"/>
                  <a:pt x="3522" y="3488"/>
                </a:cubicBezTo>
                <a:cubicBezTo>
                  <a:pt x="3797" y="2332"/>
                  <a:pt x="4072" y="1099"/>
                  <a:pt x="4261" y="529"/>
                </a:cubicBezTo>
                <a:cubicBezTo>
                  <a:pt x="4449" y="-41"/>
                  <a:pt x="4536" y="-26"/>
                  <a:pt x="4696" y="21"/>
                </a:cubicBezTo>
                <a:cubicBezTo>
                  <a:pt x="4855" y="67"/>
                  <a:pt x="5029" y="267"/>
                  <a:pt x="5217" y="853"/>
                </a:cubicBezTo>
                <a:cubicBezTo>
                  <a:pt x="5406" y="1438"/>
                  <a:pt x="5594" y="2548"/>
                  <a:pt x="5826" y="3534"/>
                </a:cubicBezTo>
                <a:cubicBezTo>
                  <a:pt x="6058" y="4520"/>
                  <a:pt x="6391" y="5968"/>
                  <a:pt x="6609" y="6816"/>
                </a:cubicBezTo>
                <a:cubicBezTo>
                  <a:pt x="6826" y="7663"/>
                  <a:pt x="6899" y="8156"/>
                  <a:pt x="7130" y="8618"/>
                </a:cubicBezTo>
                <a:cubicBezTo>
                  <a:pt x="7362" y="9081"/>
                  <a:pt x="7638" y="9420"/>
                  <a:pt x="8000" y="9635"/>
                </a:cubicBezTo>
                <a:cubicBezTo>
                  <a:pt x="8362" y="9851"/>
                  <a:pt x="9014" y="9867"/>
                  <a:pt x="9348" y="9913"/>
                </a:cubicBezTo>
                <a:cubicBezTo>
                  <a:pt x="9681" y="9959"/>
                  <a:pt x="9841" y="9959"/>
                  <a:pt x="10000" y="9959"/>
                </a:cubicBezTo>
              </a:path>
            </a:pathLst>
          </a:custGeom>
          <a:noFill/>
          <a:ln w="25400">
            <a:solidFill>
              <a:srgbClr val="CC3300"/>
            </a:solidFill>
            <a:prstDash val="sysDot"/>
            <a:round/>
            <a:headEnd/>
            <a:tailEnd/>
          </a:ln>
          <a:effectLst/>
        </p:spPr>
        <p:txBody>
          <a:bodyPr wrap="none" lIns="87222" tIns="43610" rIns="87222" bIns="43610" anchor="ctr"/>
          <a:lstStyle/>
          <a:p>
            <a:endParaRPr lang="de-DE"/>
          </a:p>
        </p:txBody>
      </p:sp>
      <p:sp>
        <p:nvSpPr>
          <p:cNvPr id="15" name="Freeform 541"/>
          <p:cNvSpPr>
            <a:spLocks noChangeArrowheads="1"/>
          </p:cNvSpPr>
          <p:nvPr/>
        </p:nvSpPr>
        <p:spPr bwMode="auto">
          <a:xfrm>
            <a:off x="7504001" y="3064890"/>
            <a:ext cx="970976" cy="868905"/>
          </a:xfrm>
          <a:custGeom>
            <a:avLst/>
            <a:gdLst/>
            <a:ahLst/>
            <a:cxnLst>
              <a:cxn ang="0">
                <a:pos x="0" y="640"/>
              </a:cxn>
              <a:cxn ang="0">
                <a:pos x="57" y="637"/>
              </a:cxn>
              <a:cxn ang="0">
                <a:pos x="120" y="610"/>
              </a:cxn>
              <a:cxn ang="0">
                <a:pos x="180" y="487"/>
              </a:cxn>
              <a:cxn ang="0">
                <a:pos x="243" y="229"/>
              </a:cxn>
              <a:cxn ang="0">
                <a:pos x="294" y="37"/>
              </a:cxn>
              <a:cxn ang="0">
                <a:pos x="324" y="4"/>
              </a:cxn>
              <a:cxn ang="0">
                <a:pos x="360" y="58"/>
              </a:cxn>
              <a:cxn ang="0">
                <a:pos x="402" y="232"/>
              </a:cxn>
              <a:cxn ang="0">
                <a:pos x="456" y="445"/>
              </a:cxn>
              <a:cxn ang="0">
                <a:pos x="492" y="562"/>
              </a:cxn>
              <a:cxn ang="0">
                <a:pos x="552" y="628"/>
              </a:cxn>
              <a:cxn ang="0">
                <a:pos x="645" y="646"/>
              </a:cxn>
              <a:cxn ang="0">
                <a:pos x="690" y="649"/>
              </a:cxn>
            </a:cxnLst>
            <a:rect l="0" t="0" r="r" b="b"/>
            <a:pathLst>
              <a:path w="690" h="649">
                <a:moveTo>
                  <a:pt x="0" y="640"/>
                </a:moveTo>
                <a:cubicBezTo>
                  <a:pt x="18" y="641"/>
                  <a:pt x="37" y="642"/>
                  <a:pt x="57" y="637"/>
                </a:cubicBezTo>
                <a:cubicBezTo>
                  <a:pt x="77" y="632"/>
                  <a:pt x="99" y="635"/>
                  <a:pt x="120" y="610"/>
                </a:cubicBezTo>
                <a:cubicBezTo>
                  <a:pt x="141" y="585"/>
                  <a:pt x="159" y="551"/>
                  <a:pt x="180" y="487"/>
                </a:cubicBezTo>
                <a:cubicBezTo>
                  <a:pt x="201" y="423"/>
                  <a:pt x="224" y="304"/>
                  <a:pt x="243" y="229"/>
                </a:cubicBezTo>
                <a:cubicBezTo>
                  <a:pt x="262" y="154"/>
                  <a:pt x="281" y="74"/>
                  <a:pt x="294" y="37"/>
                </a:cubicBezTo>
                <a:cubicBezTo>
                  <a:pt x="307" y="0"/>
                  <a:pt x="313" y="1"/>
                  <a:pt x="324" y="4"/>
                </a:cubicBezTo>
                <a:cubicBezTo>
                  <a:pt x="335" y="7"/>
                  <a:pt x="347" y="20"/>
                  <a:pt x="360" y="58"/>
                </a:cubicBezTo>
                <a:cubicBezTo>
                  <a:pt x="373" y="96"/>
                  <a:pt x="386" y="168"/>
                  <a:pt x="402" y="232"/>
                </a:cubicBezTo>
                <a:cubicBezTo>
                  <a:pt x="418" y="296"/>
                  <a:pt x="441" y="390"/>
                  <a:pt x="456" y="445"/>
                </a:cubicBezTo>
                <a:cubicBezTo>
                  <a:pt x="471" y="500"/>
                  <a:pt x="476" y="532"/>
                  <a:pt x="492" y="562"/>
                </a:cubicBezTo>
                <a:cubicBezTo>
                  <a:pt x="508" y="592"/>
                  <a:pt x="527" y="614"/>
                  <a:pt x="552" y="628"/>
                </a:cubicBezTo>
                <a:cubicBezTo>
                  <a:pt x="577" y="642"/>
                  <a:pt x="622" y="643"/>
                  <a:pt x="645" y="646"/>
                </a:cubicBezTo>
                <a:cubicBezTo>
                  <a:pt x="668" y="649"/>
                  <a:pt x="679" y="649"/>
                  <a:pt x="690" y="649"/>
                </a:cubicBezTo>
              </a:path>
            </a:pathLst>
          </a:custGeom>
          <a:noFill/>
          <a:ln w="25400">
            <a:solidFill>
              <a:srgbClr val="CC3300"/>
            </a:solidFill>
            <a:prstDash val="sysDot"/>
            <a:round/>
            <a:headEnd/>
            <a:tailEnd/>
          </a:ln>
          <a:effectLst/>
        </p:spPr>
        <p:txBody>
          <a:bodyPr wrap="none" lIns="87222" tIns="43610" rIns="87222" bIns="43610" anchor="ctr"/>
          <a:lstStyle/>
          <a:p>
            <a:endParaRPr lang="de-DE"/>
          </a:p>
        </p:txBody>
      </p:sp>
      <p:sp>
        <p:nvSpPr>
          <p:cNvPr id="16" name="Freeform 543"/>
          <p:cNvSpPr>
            <a:spLocks noChangeArrowheads="1"/>
          </p:cNvSpPr>
          <p:nvPr/>
        </p:nvSpPr>
        <p:spPr bwMode="auto">
          <a:xfrm>
            <a:off x="6014824" y="2651715"/>
            <a:ext cx="2589527" cy="1300218"/>
          </a:xfrm>
          <a:custGeom>
            <a:avLst/>
            <a:gdLst>
              <a:gd name="connsiteX0" fmla="*/ 0 w 10000"/>
              <a:gd name="connsiteY0" fmla="*/ 10014 h 10018"/>
              <a:gd name="connsiteX1" fmla="*/ 1064 w 10000"/>
              <a:gd name="connsiteY1" fmla="*/ 9885 h 10018"/>
              <a:gd name="connsiteX2" fmla="*/ 2070 w 10000"/>
              <a:gd name="connsiteY2" fmla="*/ 9451 h 10018"/>
              <a:gd name="connsiteX3" fmla="*/ 3017 w 10000"/>
              <a:gd name="connsiteY3" fmla="*/ 8027 h 10018"/>
              <a:gd name="connsiteX4" fmla="*/ 4023 w 10000"/>
              <a:gd name="connsiteY4" fmla="*/ 4745 h 10018"/>
              <a:gd name="connsiteX5" fmla="*/ 4797 w 10000"/>
              <a:gd name="connsiteY5" fmla="*/ 1835 h 10018"/>
              <a:gd name="connsiteX6" fmla="*/ 5416 w 10000"/>
              <a:gd name="connsiteY6" fmla="*/ 256 h 10018"/>
              <a:gd name="connsiteX7" fmla="*/ 5880 w 10000"/>
              <a:gd name="connsiteY7" fmla="*/ 71 h 10018"/>
              <a:gd name="connsiteX8" fmla="*/ 6364 w 10000"/>
              <a:gd name="connsiteY8" fmla="*/ 906 h 10018"/>
              <a:gd name="connsiteX9" fmla="*/ 7099 w 10000"/>
              <a:gd name="connsiteY9" fmla="*/ 3197 h 10018"/>
              <a:gd name="connsiteX10" fmla="*/ 7640 w 10000"/>
              <a:gd name="connsiteY10" fmla="*/ 5550 h 10018"/>
              <a:gd name="connsiteX11" fmla="*/ 8511 w 10000"/>
              <a:gd name="connsiteY11" fmla="*/ 8027 h 10018"/>
              <a:gd name="connsiteX12" fmla="*/ 9478 w 10000"/>
              <a:gd name="connsiteY12" fmla="*/ 9327 h 10018"/>
              <a:gd name="connsiteX13" fmla="*/ 10000 w 10000"/>
              <a:gd name="connsiteY13" fmla="*/ 9637 h 10018"/>
              <a:gd name="connsiteX0" fmla="*/ 0 w 10149"/>
              <a:gd name="connsiteY0" fmla="*/ 10014 h 10018"/>
              <a:gd name="connsiteX1" fmla="*/ 1064 w 10149"/>
              <a:gd name="connsiteY1" fmla="*/ 9885 h 10018"/>
              <a:gd name="connsiteX2" fmla="*/ 2070 w 10149"/>
              <a:gd name="connsiteY2" fmla="*/ 9451 h 10018"/>
              <a:gd name="connsiteX3" fmla="*/ 3017 w 10149"/>
              <a:gd name="connsiteY3" fmla="*/ 8027 h 10018"/>
              <a:gd name="connsiteX4" fmla="*/ 4023 w 10149"/>
              <a:gd name="connsiteY4" fmla="*/ 4745 h 10018"/>
              <a:gd name="connsiteX5" fmla="*/ 4797 w 10149"/>
              <a:gd name="connsiteY5" fmla="*/ 1835 h 10018"/>
              <a:gd name="connsiteX6" fmla="*/ 5416 w 10149"/>
              <a:gd name="connsiteY6" fmla="*/ 256 h 10018"/>
              <a:gd name="connsiteX7" fmla="*/ 5880 w 10149"/>
              <a:gd name="connsiteY7" fmla="*/ 71 h 10018"/>
              <a:gd name="connsiteX8" fmla="*/ 6364 w 10149"/>
              <a:gd name="connsiteY8" fmla="*/ 906 h 10018"/>
              <a:gd name="connsiteX9" fmla="*/ 7099 w 10149"/>
              <a:gd name="connsiteY9" fmla="*/ 3197 h 10018"/>
              <a:gd name="connsiteX10" fmla="*/ 7640 w 10149"/>
              <a:gd name="connsiteY10" fmla="*/ 5550 h 10018"/>
              <a:gd name="connsiteX11" fmla="*/ 8511 w 10149"/>
              <a:gd name="connsiteY11" fmla="*/ 8027 h 10018"/>
              <a:gd name="connsiteX12" fmla="*/ 9478 w 10149"/>
              <a:gd name="connsiteY12" fmla="*/ 9327 h 10018"/>
              <a:gd name="connsiteX13" fmla="*/ 10149 w 10149"/>
              <a:gd name="connsiteY13" fmla="*/ 9800 h 10018"/>
              <a:gd name="connsiteX0" fmla="*/ 0 w 10149"/>
              <a:gd name="connsiteY0" fmla="*/ 10014 h 10018"/>
              <a:gd name="connsiteX1" fmla="*/ 1064 w 10149"/>
              <a:gd name="connsiteY1" fmla="*/ 9885 h 10018"/>
              <a:gd name="connsiteX2" fmla="*/ 2070 w 10149"/>
              <a:gd name="connsiteY2" fmla="*/ 9451 h 10018"/>
              <a:gd name="connsiteX3" fmla="*/ 3017 w 10149"/>
              <a:gd name="connsiteY3" fmla="*/ 8027 h 10018"/>
              <a:gd name="connsiteX4" fmla="*/ 4023 w 10149"/>
              <a:gd name="connsiteY4" fmla="*/ 4745 h 10018"/>
              <a:gd name="connsiteX5" fmla="*/ 4797 w 10149"/>
              <a:gd name="connsiteY5" fmla="*/ 1835 h 10018"/>
              <a:gd name="connsiteX6" fmla="*/ 5416 w 10149"/>
              <a:gd name="connsiteY6" fmla="*/ 256 h 10018"/>
              <a:gd name="connsiteX7" fmla="*/ 5880 w 10149"/>
              <a:gd name="connsiteY7" fmla="*/ 71 h 10018"/>
              <a:gd name="connsiteX8" fmla="*/ 6364 w 10149"/>
              <a:gd name="connsiteY8" fmla="*/ 906 h 10018"/>
              <a:gd name="connsiteX9" fmla="*/ 7099 w 10149"/>
              <a:gd name="connsiteY9" fmla="*/ 3197 h 10018"/>
              <a:gd name="connsiteX10" fmla="*/ 7640 w 10149"/>
              <a:gd name="connsiteY10" fmla="*/ 5550 h 10018"/>
              <a:gd name="connsiteX11" fmla="*/ 8511 w 10149"/>
              <a:gd name="connsiteY11" fmla="*/ 8027 h 10018"/>
              <a:gd name="connsiteX12" fmla="*/ 9412 w 10149"/>
              <a:gd name="connsiteY12" fmla="*/ 9392 h 10018"/>
              <a:gd name="connsiteX13" fmla="*/ 10149 w 10149"/>
              <a:gd name="connsiteY13" fmla="*/ 9800 h 10018"/>
              <a:gd name="connsiteX0" fmla="*/ 0 w 10149"/>
              <a:gd name="connsiteY0" fmla="*/ 10014 h 10018"/>
              <a:gd name="connsiteX1" fmla="*/ 1064 w 10149"/>
              <a:gd name="connsiteY1" fmla="*/ 9885 h 10018"/>
              <a:gd name="connsiteX2" fmla="*/ 2070 w 10149"/>
              <a:gd name="connsiteY2" fmla="*/ 9451 h 10018"/>
              <a:gd name="connsiteX3" fmla="*/ 3017 w 10149"/>
              <a:gd name="connsiteY3" fmla="*/ 8027 h 10018"/>
              <a:gd name="connsiteX4" fmla="*/ 4023 w 10149"/>
              <a:gd name="connsiteY4" fmla="*/ 4745 h 10018"/>
              <a:gd name="connsiteX5" fmla="*/ 4797 w 10149"/>
              <a:gd name="connsiteY5" fmla="*/ 1835 h 10018"/>
              <a:gd name="connsiteX6" fmla="*/ 5416 w 10149"/>
              <a:gd name="connsiteY6" fmla="*/ 256 h 10018"/>
              <a:gd name="connsiteX7" fmla="*/ 5880 w 10149"/>
              <a:gd name="connsiteY7" fmla="*/ 71 h 10018"/>
              <a:gd name="connsiteX8" fmla="*/ 6364 w 10149"/>
              <a:gd name="connsiteY8" fmla="*/ 906 h 10018"/>
              <a:gd name="connsiteX9" fmla="*/ 7049 w 10149"/>
              <a:gd name="connsiteY9" fmla="*/ 3132 h 10018"/>
              <a:gd name="connsiteX10" fmla="*/ 7640 w 10149"/>
              <a:gd name="connsiteY10" fmla="*/ 5550 h 10018"/>
              <a:gd name="connsiteX11" fmla="*/ 8511 w 10149"/>
              <a:gd name="connsiteY11" fmla="*/ 8027 h 10018"/>
              <a:gd name="connsiteX12" fmla="*/ 9412 w 10149"/>
              <a:gd name="connsiteY12" fmla="*/ 9392 h 10018"/>
              <a:gd name="connsiteX13" fmla="*/ 10149 w 10149"/>
              <a:gd name="connsiteY13" fmla="*/ 9800 h 10018"/>
              <a:gd name="connsiteX0" fmla="*/ 0 w 10149"/>
              <a:gd name="connsiteY0" fmla="*/ 10014 h 10018"/>
              <a:gd name="connsiteX1" fmla="*/ 1064 w 10149"/>
              <a:gd name="connsiteY1" fmla="*/ 9885 h 10018"/>
              <a:gd name="connsiteX2" fmla="*/ 2070 w 10149"/>
              <a:gd name="connsiteY2" fmla="*/ 9451 h 10018"/>
              <a:gd name="connsiteX3" fmla="*/ 3017 w 10149"/>
              <a:gd name="connsiteY3" fmla="*/ 8027 h 10018"/>
              <a:gd name="connsiteX4" fmla="*/ 4023 w 10149"/>
              <a:gd name="connsiteY4" fmla="*/ 4745 h 10018"/>
              <a:gd name="connsiteX5" fmla="*/ 4797 w 10149"/>
              <a:gd name="connsiteY5" fmla="*/ 1835 h 10018"/>
              <a:gd name="connsiteX6" fmla="*/ 5416 w 10149"/>
              <a:gd name="connsiteY6" fmla="*/ 256 h 10018"/>
              <a:gd name="connsiteX7" fmla="*/ 5880 w 10149"/>
              <a:gd name="connsiteY7" fmla="*/ 71 h 10018"/>
              <a:gd name="connsiteX8" fmla="*/ 6364 w 10149"/>
              <a:gd name="connsiteY8" fmla="*/ 906 h 10018"/>
              <a:gd name="connsiteX9" fmla="*/ 7049 w 10149"/>
              <a:gd name="connsiteY9" fmla="*/ 3132 h 10018"/>
              <a:gd name="connsiteX10" fmla="*/ 7640 w 10149"/>
              <a:gd name="connsiteY10" fmla="*/ 5550 h 10018"/>
              <a:gd name="connsiteX11" fmla="*/ 8511 w 10149"/>
              <a:gd name="connsiteY11" fmla="*/ 8027 h 10018"/>
              <a:gd name="connsiteX12" fmla="*/ 9412 w 10149"/>
              <a:gd name="connsiteY12" fmla="*/ 9392 h 10018"/>
              <a:gd name="connsiteX13" fmla="*/ 10149 w 10149"/>
              <a:gd name="connsiteY13" fmla="*/ 9800 h 10018"/>
              <a:gd name="connsiteX0" fmla="*/ 0 w 10149"/>
              <a:gd name="connsiteY0" fmla="*/ 10014 h 10018"/>
              <a:gd name="connsiteX1" fmla="*/ 1064 w 10149"/>
              <a:gd name="connsiteY1" fmla="*/ 9885 h 10018"/>
              <a:gd name="connsiteX2" fmla="*/ 2070 w 10149"/>
              <a:gd name="connsiteY2" fmla="*/ 9451 h 10018"/>
              <a:gd name="connsiteX3" fmla="*/ 3017 w 10149"/>
              <a:gd name="connsiteY3" fmla="*/ 8027 h 10018"/>
              <a:gd name="connsiteX4" fmla="*/ 4023 w 10149"/>
              <a:gd name="connsiteY4" fmla="*/ 4745 h 10018"/>
              <a:gd name="connsiteX5" fmla="*/ 4797 w 10149"/>
              <a:gd name="connsiteY5" fmla="*/ 1835 h 10018"/>
              <a:gd name="connsiteX6" fmla="*/ 5416 w 10149"/>
              <a:gd name="connsiteY6" fmla="*/ 256 h 10018"/>
              <a:gd name="connsiteX7" fmla="*/ 5880 w 10149"/>
              <a:gd name="connsiteY7" fmla="*/ 71 h 10018"/>
              <a:gd name="connsiteX8" fmla="*/ 6364 w 10149"/>
              <a:gd name="connsiteY8" fmla="*/ 906 h 10018"/>
              <a:gd name="connsiteX9" fmla="*/ 7032 w 10149"/>
              <a:gd name="connsiteY9" fmla="*/ 3197 h 10018"/>
              <a:gd name="connsiteX10" fmla="*/ 7640 w 10149"/>
              <a:gd name="connsiteY10" fmla="*/ 5550 h 10018"/>
              <a:gd name="connsiteX11" fmla="*/ 8511 w 10149"/>
              <a:gd name="connsiteY11" fmla="*/ 8027 h 10018"/>
              <a:gd name="connsiteX12" fmla="*/ 9412 w 10149"/>
              <a:gd name="connsiteY12" fmla="*/ 9392 h 10018"/>
              <a:gd name="connsiteX13" fmla="*/ 10149 w 10149"/>
              <a:gd name="connsiteY13" fmla="*/ 9800 h 1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149" h="10018">
                <a:moveTo>
                  <a:pt x="0" y="10014"/>
                </a:moveTo>
                <a:cubicBezTo>
                  <a:pt x="361" y="10034"/>
                  <a:pt x="719" y="9979"/>
                  <a:pt x="1064" y="9885"/>
                </a:cubicBezTo>
                <a:cubicBezTo>
                  <a:pt x="1409" y="9791"/>
                  <a:pt x="1747" y="9761"/>
                  <a:pt x="2070" y="9451"/>
                </a:cubicBezTo>
                <a:cubicBezTo>
                  <a:pt x="2392" y="9142"/>
                  <a:pt x="2695" y="8811"/>
                  <a:pt x="3017" y="8027"/>
                </a:cubicBezTo>
                <a:cubicBezTo>
                  <a:pt x="3340" y="7243"/>
                  <a:pt x="3727" y="5777"/>
                  <a:pt x="4023" y="4745"/>
                </a:cubicBezTo>
                <a:cubicBezTo>
                  <a:pt x="4320" y="3713"/>
                  <a:pt x="4565" y="2578"/>
                  <a:pt x="4797" y="1835"/>
                </a:cubicBezTo>
                <a:cubicBezTo>
                  <a:pt x="5029" y="1092"/>
                  <a:pt x="5235" y="556"/>
                  <a:pt x="5416" y="256"/>
                </a:cubicBezTo>
                <a:cubicBezTo>
                  <a:pt x="5596" y="-43"/>
                  <a:pt x="5725" y="-43"/>
                  <a:pt x="5880" y="71"/>
                </a:cubicBezTo>
                <a:cubicBezTo>
                  <a:pt x="6035" y="184"/>
                  <a:pt x="6172" y="385"/>
                  <a:pt x="6364" y="906"/>
                </a:cubicBezTo>
                <a:cubicBezTo>
                  <a:pt x="6556" y="1427"/>
                  <a:pt x="6704" y="2032"/>
                  <a:pt x="7032" y="3197"/>
                </a:cubicBezTo>
                <a:cubicBezTo>
                  <a:pt x="7360" y="4362"/>
                  <a:pt x="7393" y="4745"/>
                  <a:pt x="7640" y="5550"/>
                </a:cubicBezTo>
                <a:cubicBezTo>
                  <a:pt x="7887" y="6355"/>
                  <a:pt x="8216" y="7387"/>
                  <a:pt x="8511" y="8027"/>
                </a:cubicBezTo>
                <a:cubicBezTo>
                  <a:pt x="8806" y="8667"/>
                  <a:pt x="9167" y="9124"/>
                  <a:pt x="9412" y="9392"/>
                </a:cubicBezTo>
                <a:cubicBezTo>
                  <a:pt x="9657" y="9661"/>
                  <a:pt x="10007" y="9779"/>
                  <a:pt x="10149" y="9800"/>
                </a:cubicBezTo>
              </a:path>
            </a:pathLst>
          </a:custGeom>
          <a:noFill/>
          <a:ln w="25400">
            <a:solidFill>
              <a:srgbClr val="3333CC"/>
            </a:solidFill>
            <a:round/>
            <a:headEnd/>
            <a:tailEnd/>
          </a:ln>
          <a:effectLst/>
        </p:spPr>
        <p:txBody>
          <a:bodyPr wrap="none" lIns="87222" tIns="43610" rIns="87222" bIns="43610" anchor="ctr"/>
          <a:lstStyle/>
          <a:p>
            <a:endParaRPr lang="de-DE"/>
          </a:p>
        </p:txBody>
      </p:sp>
      <p:sp>
        <p:nvSpPr>
          <p:cNvPr id="17" name="Oval 544"/>
          <p:cNvSpPr>
            <a:spLocks noChangeArrowheads="1"/>
          </p:cNvSpPr>
          <p:nvPr/>
        </p:nvSpPr>
        <p:spPr bwMode="auto">
          <a:xfrm>
            <a:off x="6745866" y="3634996"/>
            <a:ext cx="97313" cy="87952"/>
          </a:xfrm>
          <a:prstGeom prst="ellipse">
            <a:avLst/>
          </a:prstGeom>
          <a:solidFill>
            <a:srgbClr val="CCECFF"/>
          </a:solidFill>
          <a:ln w="936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lIns="87222" tIns="43610" rIns="87222" bIns="43610" anchor="ctr"/>
          <a:lstStyle/>
          <a:p>
            <a:endParaRPr lang="de-DE"/>
          </a:p>
        </p:txBody>
      </p:sp>
      <p:sp>
        <p:nvSpPr>
          <p:cNvPr id="18" name="Oval 545"/>
          <p:cNvSpPr>
            <a:spLocks noChangeArrowheads="1"/>
          </p:cNvSpPr>
          <p:nvPr/>
        </p:nvSpPr>
        <p:spPr bwMode="auto">
          <a:xfrm>
            <a:off x="7906507" y="3295074"/>
            <a:ext cx="97313" cy="87952"/>
          </a:xfrm>
          <a:prstGeom prst="ellipse">
            <a:avLst/>
          </a:prstGeom>
          <a:solidFill>
            <a:srgbClr val="CCECFF"/>
          </a:solidFill>
          <a:ln w="936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lIns="87222" tIns="43610" rIns="87222" bIns="43610" anchor="ctr"/>
          <a:lstStyle/>
          <a:p>
            <a:endParaRPr lang="de-DE"/>
          </a:p>
        </p:txBody>
      </p:sp>
      <p:sp>
        <p:nvSpPr>
          <p:cNvPr id="19" name="Oval 546"/>
          <p:cNvSpPr>
            <a:spLocks noChangeArrowheads="1"/>
          </p:cNvSpPr>
          <p:nvPr/>
        </p:nvSpPr>
        <p:spPr bwMode="auto">
          <a:xfrm>
            <a:off x="7346361" y="2655641"/>
            <a:ext cx="97313" cy="87952"/>
          </a:xfrm>
          <a:prstGeom prst="ellipse">
            <a:avLst/>
          </a:prstGeom>
          <a:solidFill>
            <a:srgbClr val="CCECFF"/>
          </a:solidFill>
          <a:ln w="936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lIns="87222" tIns="43610" rIns="87222" bIns="43610" anchor="ctr"/>
          <a:lstStyle/>
          <a:p>
            <a:endParaRPr lang="de-DE"/>
          </a:p>
        </p:txBody>
      </p:sp>
      <p:sp>
        <p:nvSpPr>
          <p:cNvPr id="20" name="Oval 547"/>
          <p:cNvSpPr>
            <a:spLocks noChangeArrowheads="1"/>
          </p:cNvSpPr>
          <p:nvPr/>
        </p:nvSpPr>
        <p:spPr bwMode="auto">
          <a:xfrm>
            <a:off x="7633555" y="2793512"/>
            <a:ext cx="97313" cy="87952"/>
          </a:xfrm>
          <a:prstGeom prst="ellipse">
            <a:avLst/>
          </a:prstGeom>
          <a:solidFill>
            <a:srgbClr val="CCECFF"/>
          </a:solidFill>
          <a:ln w="936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lIns="87222" tIns="43610" rIns="87222" bIns="43610" anchor="ctr"/>
          <a:lstStyle/>
          <a:p>
            <a:endParaRPr lang="de-DE"/>
          </a:p>
        </p:txBody>
      </p:sp>
      <p:sp>
        <p:nvSpPr>
          <p:cNvPr id="21" name="Oval 548"/>
          <p:cNvSpPr>
            <a:spLocks noChangeArrowheads="1"/>
          </p:cNvSpPr>
          <p:nvPr/>
        </p:nvSpPr>
        <p:spPr bwMode="auto">
          <a:xfrm>
            <a:off x="7047301" y="3133433"/>
            <a:ext cx="97313" cy="87952"/>
          </a:xfrm>
          <a:prstGeom prst="ellipse">
            <a:avLst/>
          </a:prstGeom>
          <a:solidFill>
            <a:srgbClr val="CCECFF"/>
          </a:solidFill>
          <a:ln w="936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lIns="87222" tIns="43610" rIns="87222" bIns="43610" anchor="ctr"/>
          <a:lstStyle/>
          <a:p>
            <a:endParaRPr lang="de-DE"/>
          </a:p>
        </p:txBody>
      </p:sp>
      <p:sp>
        <p:nvSpPr>
          <p:cNvPr id="22" name="Text Box 549"/>
          <p:cNvSpPr txBox="1">
            <a:spLocks noChangeArrowheads="1"/>
          </p:cNvSpPr>
          <p:nvPr/>
        </p:nvSpPr>
        <p:spPr bwMode="auto">
          <a:xfrm>
            <a:off x="5713633" y="4783421"/>
            <a:ext cx="3230797" cy="161597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77872" tIns="38937" rIns="77872" bIns="38937">
            <a:spAutoFit/>
          </a:bodyPr>
          <a:lstStyle/>
          <a:p>
            <a:pPr algn="r" defTabSz="389170" hangingPunct="0">
              <a:lnSpc>
                <a:spcPct val="93000"/>
              </a:lnSpc>
              <a:buClr>
                <a:srgbClr val="000000"/>
              </a:buClr>
              <a:buSzPct val="54000"/>
              <a:tabLst>
                <a:tab pos="626907" algn="l"/>
                <a:tab pos="1252305" algn="l"/>
                <a:tab pos="1879215" algn="l"/>
                <a:tab pos="2506124" algn="l"/>
                <a:tab pos="3131519" algn="l"/>
              </a:tabLst>
            </a:pPr>
            <a:r>
              <a:rPr lang="en-GB" sz="1500" b="1" dirty="0">
                <a:solidFill>
                  <a:schemeClr val="tx2"/>
                </a:solidFill>
                <a:cs typeface="Arial" charset="0"/>
              </a:rPr>
              <a:t>Resonance scan</a:t>
            </a:r>
          </a:p>
          <a:p>
            <a:pPr algn="r" defTabSz="389170" hangingPunct="0">
              <a:lnSpc>
                <a:spcPct val="93000"/>
              </a:lnSpc>
              <a:buClr>
                <a:srgbClr val="000000"/>
              </a:buClr>
              <a:buSzPct val="54000"/>
              <a:tabLst>
                <a:tab pos="626907" algn="l"/>
                <a:tab pos="1252305" algn="l"/>
                <a:tab pos="1879215" algn="l"/>
                <a:tab pos="2506124" algn="l"/>
                <a:tab pos="3131519" algn="l"/>
              </a:tabLst>
            </a:pPr>
            <a:endParaRPr lang="en-GB" sz="1500" dirty="0">
              <a:solidFill>
                <a:srgbClr val="E5332C"/>
              </a:solidFill>
              <a:cs typeface="Arial" charset="0"/>
            </a:endParaRPr>
          </a:p>
          <a:p>
            <a:pPr algn="r" defTabSz="389170" hangingPunct="0">
              <a:lnSpc>
                <a:spcPct val="120000"/>
              </a:lnSpc>
              <a:buClr>
                <a:srgbClr val="000000"/>
              </a:buClr>
              <a:buSzPct val="54000"/>
              <a:tabLst>
                <a:tab pos="626907" algn="l"/>
                <a:tab pos="1252305" algn="l"/>
                <a:tab pos="1879215" algn="l"/>
                <a:tab pos="2506124" algn="l"/>
                <a:tab pos="3131519" algn="l"/>
              </a:tabLst>
            </a:pPr>
            <a:r>
              <a:rPr lang="en-GB" sz="1500" dirty="0">
                <a:solidFill>
                  <a:srgbClr val="000000"/>
                </a:solidFill>
                <a:cs typeface="Arial" charset="0"/>
              </a:rPr>
              <a:t>energy resolution  ~50 </a:t>
            </a:r>
            <a:r>
              <a:rPr lang="en-GB" sz="1500" dirty="0" err="1">
                <a:solidFill>
                  <a:srgbClr val="000000"/>
                </a:solidFill>
                <a:cs typeface="Arial" charset="0"/>
              </a:rPr>
              <a:t>keV</a:t>
            </a:r>
            <a:endParaRPr lang="en-GB" sz="1500" dirty="0">
              <a:solidFill>
                <a:srgbClr val="000000"/>
              </a:solidFill>
              <a:cs typeface="Arial" charset="0"/>
            </a:endParaRPr>
          </a:p>
          <a:p>
            <a:pPr algn="r" defTabSz="389170" hangingPunct="0">
              <a:lnSpc>
                <a:spcPct val="120000"/>
              </a:lnSpc>
              <a:buClr>
                <a:srgbClr val="000000"/>
              </a:buClr>
              <a:buSzPct val="54000"/>
              <a:tabLst>
                <a:tab pos="626907" algn="l"/>
                <a:tab pos="1252305" algn="l"/>
                <a:tab pos="1879215" algn="l"/>
                <a:tab pos="2506124" algn="l"/>
                <a:tab pos="3131519" algn="l"/>
              </a:tabLst>
            </a:pPr>
            <a:r>
              <a:rPr lang="en-GB" sz="1500" dirty="0">
                <a:solidFill>
                  <a:srgbClr val="000000"/>
                </a:solidFill>
                <a:cs typeface="Arial" charset="0"/>
              </a:rPr>
              <a:t>tune E</a:t>
            </a:r>
            <a:r>
              <a:rPr lang="en-GB" sz="1500" baseline="-33000" dirty="0">
                <a:solidFill>
                  <a:srgbClr val="000000"/>
                </a:solidFill>
                <a:cs typeface="Arial" charset="0"/>
              </a:rPr>
              <a:t>CM</a:t>
            </a:r>
            <a:r>
              <a:rPr lang="en-GB" sz="1500" dirty="0">
                <a:solidFill>
                  <a:srgbClr val="000000"/>
                </a:solidFill>
                <a:cs typeface="Arial" charset="0"/>
              </a:rPr>
              <a:t> to probe resonance</a:t>
            </a:r>
          </a:p>
          <a:p>
            <a:pPr marL="285750" indent="-285750" algn="r" defTabSz="389170" hangingPunct="0">
              <a:lnSpc>
                <a:spcPct val="120000"/>
              </a:lnSpc>
              <a:buClr>
                <a:srgbClr val="000000"/>
              </a:buClr>
              <a:buSzPct val="54000"/>
              <a:buFont typeface="Wingdings" panose="05000000000000000000" pitchFamily="2" charset="2"/>
              <a:buChar char="à"/>
              <a:tabLst>
                <a:tab pos="626907" algn="l"/>
                <a:tab pos="1252305" algn="l"/>
                <a:tab pos="1879215" algn="l"/>
                <a:tab pos="2506124" algn="l"/>
                <a:tab pos="3131519" algn="l"/>
              </a:tabLst>
            </a:pPr>
            <a:r>
              <a:rPr lang="en-GB" sz="1500" dirty="0" smtClean="0">
                <a:solidFill>
                  <a:srgbClr val="000000"/>
                </a:solidFill>
                <a:cs typeface="Arial" charset="0"/>
              </a:rPr>
              <a:t>extremely </a:t>
            </a:r>
            <a:r>
              <a:rPr lang="en-GB" sz="1500" dirty="0">
                <a:solidFill>
                  <a:srgbClr val="000000"/>
                </a:solidFill>
                <a:cs typeface="Arial" charset="0"/>
              </a:rPr>
              <a:t>precise mass </a:t>
            </a:r>
            <a:r>
              <a:rPr lang="en-GB" sz="1500" dirty="0" smtClean="0">
                <a:solidFill>
                  <a:srgbClr val="000000"/>
                </a:solidFill>
                <a:cs typeface="Arial" charset="0"/>
              </a:rPr>
              <a:t>and </a:t>
            </a:r>
            <a:r>
              <a:rPr lang="en-GB" sz="1500" dirty="0">
                <a:solidFill>
                  <a:srgbClr val="000000"/>
                </a:solidFill>
                <a:cs typeface="Arial" charset="0"/>
              </a:rPr>
              <a:t>width</a:t>
            </a:r>
          </a:p>
        </p:txBody>
      </p:sp>
      <p:sp>
        <p:nvSpPr>
          <p:cNvPr id="23" name="Rechteck 22"/>
          <p:cNvSpPr/>
          <p:nvPr/>
        </p:nvSpPr>
        <p:spPr>
          <a:xfrm>
            <a:off x="5957687" y="3970994"/>
            <a:ext cx="3230797" cy="30956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>
              <a:defRPr/>
            </a:pPr>
            <a:r>
              <a:rPr lang="en-US" sz="1400" dirty="0">
                <a:solidFill>
                  <a:srgbClr val="C00000"/>
                </a:solidFill>
              </a:rPr>
              <a:t>precision spectroscopy with </a:t>
            </a:r>
            <a:r>
              <a:rPr lang="en-US" sz="1300" dirty="0">
                <a:solidFill>
                  <a:srgbClr val="C00000"/>
                </a:solidFill>
                <a:latin typeface="VerdanaBar"/>
                <a:cs typeface="VerdanaBar"/>
              </a:rPr>
              <a:t>p</a:t>
            </a:r>
            <a:r>
              <a:rPr lang="en-US" sz="1400" dirty="0">
                <a:solidFill>
                  <a:srgbClr val="C00000"/>
                </a:solidFill>
              </a:rPr>
              <a:t> beams</a:t>
            </a:r>
          </a:p>
        </p:txBody>
      </p:sp>
      <p:pic>
        <p:nvPicPr>
          <p:cNvPr id="24" name="Bild 464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0" y="4000766"/>
            <a:ext cx="5249804" cy="2398633"/>
          </a:xfrm>
          <a:prstGeom prst="rect">
            <a:avLst/>
          </a:prstGeom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25886" y="1254416"/>
            <a:ext cx="5294718" cy="151582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77872" tIns="38937" rIns="77872" bIns="38937">
            <a:spAutoFit/>
          </a:bodyPr>
          <a:lstStyle/>
          <a:p>
            <a:pPr defTabSz="389170" hangingPunct="0">
              <a:lnSpc>
                <a:spcPct val="93000"/>
              </a:lnSpc>
              <a:buClr>
                <a:srgbClr val="000000"/>
              </a:buClr>
              <a:buSzPct val="59000"/>
              <a:tabLst>
                <a:tab pos="626907" algn="l"/>
                <a:tab pos="1252305" algn="l"/>
                <a:tab pos="1879215" algn="l"/>
                <a:tab pos="2506124" algn="l"/>
                <a:tab pos="3131519" algn="l"/>
                <a:tab pos="3758428" algn="l"/>
                <a:tab pos="4383824" algn="l"/>
              </a:tabLst>
            </a:pPr>
            <a:r>
              <a:rPr lang="en-GB" sz="1500" b="1" dirty="0">
                <a:solidFill>
                  <a:schemeClr val="tx2"/>
                </a:solidFill>
                <a:cs typeface="Arial" charset="0"/>
              </a:rPr>
              <a:t>Parameters of HESR</a:t>
            </a:r>
          </a:p>
          <a:p>
            <a:pPr defTabSz="389170" hangingPunct="0">
              <a:lnSpc>
                <a:spcPct val="93000"/>
              </a:lnSpc>
              <a:buClr>
                <a:srgbClr val="000000"/>
              </a:buClr>
              <a:buSzPct val="59000"/>
              <a:tabLst>
                <a:tab pos="626907" algn="l"/>
                <a:tab pos="1252305" algn="l"/>
                <a:tab pos="1879215" algn="l"/>
                <a:tab pos="2506124" algn="l"/>
                <a:tab pos="3131519" algn="l"/>
                <a:tab pos="3758428" algn="l"/>
                <a:tab pos="4383824" algn="l"/>
              </a:tabLst>
            </a:pPr>
            <a:endParaRPr lang="en-GB" sz="800" dirty="0">
              <a:solidFill>
                <a:srgbClr val="E5332C"/>
              </a:solidFill>
              <a:cs typeface="Arial" charset="0"/>
            </a:endParaRPr>
          </a:p>
          <a:p>
            <a:pPr defTabSz="389170" hangingPunct="0">
              <a:lnSpc>
                <a:spcPct val="120000"/>
              </a:lnSpc>
              <a:buClr>
                <a:srgbClr val="000000"/>
              </a:buClr>
              <a:buSzPct val="59000"/>
              <a:tabLst>
                <a:tab pos="626907" algn="l"/>
                <a:tab pos="1252305" algn="l"/>
                <a:tab pos="1879215" algn="l"/>
                <a:tab pos="2506124" algn="l"/>
                <a:tab pos="3131519" algn="l"/>
                <a:tab pos="3758428" algn="l"/>
                <a:tab pos="4383824" algn="l"/>
              </a:tabLst>
            </a:pPr>
            <a:r>
              <a:rPr lang="en-GB" sz="1500" dirty="0">
                <a:solidFill>
                  <a:srgbClr val="000000"/>
                </a:solidFill>
                <a:cs typeface="Arial" charset="0"/>
              </a:rPr>
              <a:t>injection of </a:t>
            </a:r>
            <a:r>
              <a:rPr lang="en-GB" sz="1400" dirty="0">
                <a:solidFill>
                  <a:srgbClr val="000000"/>
                </a:solidFill>
                <a:latin typeface="VerdanaBar" panose="020B0604030504040204" pitchFamily="34" charset="0"/>
                <a:cs typeface="Arial" charset="0"/>
              </a:rPr>
              <a:t>p</a:t>
            </a:r>
            <a:r>
              <a:rPr lang="en-GB" sz="1500" dirty="0">
                <a:solidFill>
                  <a:srgbClr val="000000"/>
                </a:solidFill>
                <a:cs typeface="Arial" charset="0"/>
              </a:rPr>
              <a:t> at 3.7 GeV  </a:t>
            </a:r>
            <a:r>
              <a:rPr lang="en-GB" sz="1500" dirty="0">
                <a:solidFill>
                  <a:srgbClr val="000000"/>
                </a:solidFill>
                <a:cs typeface="Arial" charset="0"/>
                <a:sym typeface="Wingdings" pitchFamily="2" charset="2"/>
              </a:rPr>
              <a:t> </a:t>
            </a:r>
            <a:r>
              <a:rPr lang="en-GB" sz="1500" dirty="0">
                <a:solidFill>
                  <a:srgbClr val="000000"/>
                </a:solidFill>
                <a:cs typeface="Arial" charset="0"/>
              </a:rPr>
              <a:t>slow synchrotron (1.5-15 GeV/</a:t>
            </a:r>
            <a:r>
              <a:rPr lang="en-GB" sz="1500" i="1" dirty="0">
                <a:solidFill>
                  <a:srgbClr val="000000"/>
                </a:solidFill>
                <a:cs typeface="Arial" charset="0"/>
              </a:rPr>
              <a:t>c</a:t>
            </a:r>
            <a:r>
              <a:rPr lang="en-GB" sz="15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defTabSz="389170" hangingPunct="0">
              <a:lnSpc>
                <a:spcPct val="120000"/>
              </a:lnSpc>
              <a:buClr>
                <a:srgbClr val="000000"/>
              </a:buClr>
              <a:buSzPct val="59000"/>
              <a:tabLst>
                <a:tab pos="626907" algn="l"/>
                <a:tab pos="1252305" algn="l"/>
                <a:tab pos="1879215" algn="l"/>
                <a:tab pos="2506124" algn="l"/>
                <a:tab pos="3131519" algn="l"/>
                <a:tab pos="3758428" algn="l"/>
                <a:tab pos="4383824" algn="l"/>
              </a:tabLst>
            </a:pPr>
            <a:r>
              <a:rPr lang="en-GB" sz="1500" dirty="0">
                <a:solidFill>
                  <a:srgbClr val="000000"/>
                </a:solidFill>
                <a:cs typeface="Arial" charset="0"/>
              </a:rPr>
              <a:t>storage ring for internal target operation</a:t>
            </a:r>
          </a:p>
          <a:p>
            <a:pPr defTabSz="389170" hangingPunct="0">
              <a:lnSpc>
                <a:spcPct val="120000"/>
              </a:lnSpc>
              <a:buClr>
                <a:srgbClr val="000000"/>
              </a:buClr>
              <a:buSzPct val="59000"/>
              <a:tabLst>
                <a:tab pos="626907" algn="l"/>
                <a:tab pos="1252305" algn="l"/>
                <a:tab pos="1879215" algn="l"/>
                <a:tab pos="2506124" algn="l"/>
                <a:tab pos="3131519" algn="l"/>
                <a:tab pos="3758428" algn="l"/>
                <a:tab pos="4383824" algn="l"/>
              </a:tabLst>
            </a:pPr>
            <a:r>
              <a:rPr lang="en-GB" sz="1500" dirty="0">
                <a:solidFill>
                  <a:srgbClr val="000000"/>
                </a:solidFill>
                <a:cs typeface="Arial" charset="0"/>
              </a:rPr>
              <a:t>luminosity up to L = 2 x 10</a:t>
            </a:r>
            <a:r>
              <a:rPr lang="en-GB" sz="1500" baseline="33000" dirty="0">
                <a:solidFill>
                  <a:srgbClr val="000000"/>
                </a:solidFill>
                <a:cs typeface="Arial" charset="0"/>
              </a:rPr>
              <a:t>32</a:t>
            </a:r>
            <a:r>
              <a:rPr lang="en-GB" sz="1500" dirty="0">
                <a:solidFill>
                  <a:srgbClr val="000000"/>
                </a:solidFill>
                <a:cs typeface="Arial" charset="0"/>
              </a:rPr>
              <a:t> cm</a:t>
            </a:r>
            <a:r>
              <a:rPr lang="en-GB" sz="1500" baseline="33000" dirty="0">
                <a:solidFill>
                  <a:srgbClr val="000000"/>
                </a:solidFill>
                <a:cs typeface="Arial" charset="0"/>
              </a:rPr>
              <a:t>-2</a:t>
            </a:r>
            <a:r>
              <a:rPr lang="en-GB" sz="1500" dirty="0">
                <a:solidFill>
                  <a:srgbClr val="000000"/>
                </a:solidFill>
                <a:cs typeface="Arial" charset="0"/>
              </a:rPr>
              <a:t>s</a:t>
            </a:r>
            <a:r>
              <a:rPr lang="en-GB" sz="1500" baseline="33000" dirty="0">
                <a:solidFill>
                  <a:srgbClr val="000000"/>
                </a:solidFill>
                <a:cs typeface="Arial" charset="0"/>
              </a:rPr>
              <a:t>-1</a:t>
            </a:r>
          </a:p>
          <a:p>
            <a:pPr defTabSz="389170" hangingPunct="0">
              <a:lnSpc>
                <a:spcPct val="120000"/>
              </a:lnSpc>
              <a:buClr>
                <a:srgbClr val="000000"/>
              </a:buClr>
              <a:buSzPct val="59000"/>
              <a:tabLst>
                <a:tab pos="626907" algn="l"/>
                <a:tab pos="1252305" algn="l"/>
                <a:tab pos="1879215" algn="l"/>
                <a:tab pos="2506124" algn="l"/>
                <a:tab pos="3131519" algn="l"/>
                <a:tab pos="3758428" algn="l"/>
                <a:tab pos="4383824" algn="l"/>
              </a:tabLst>
            </a:pPr>
            <a:r>
              <a:rPr lang="en-GB" sz="1500" dirty="0">
                <a:solidFill>
                  <a:srgbClr val="000000"/>
                </a:solidFill>
                <a:cs typeface="Arial" charset="0"/>
              </a:rPr>
              <a:t>beam cooling (stochastic [&amp; electron @ Phase-3])</a:t>
            </a: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1" y="3412722"/>
            <a:ext cx="1504408" cy="438177"/>
          </a:xfrm>
          <a:prstGeom prst="rect">
            <a:avLst/>
          </a:prstGeom>
        </p:spPr>
      </p:pic>
      <p:pic>
        <p:nvPicPr>
          <p:cNvPr id="28" name="Picture 6" descr="https://panda.gsi.de/system/files/user_uploads/u.kurilla/material/PANDA_logo_320x73_20170322134042.png">
            <a:extLst>
              <a:ext uri="{FF2B5EF4-FFF2-40B4-BE49-F238E27FC236}">
                <a16:creationId xmlns="" xmlns:a16="http://schemas.microsoft.com/office/drawing/2014/main" id="{CF9DFBC8-922A-FC44-B264-9BDF05143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6701" y="-20302"/>
            <a:ext cx="2103824" cy="47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feld 26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118006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b="176"/>
          <a:stretch/>
        </p:blipFill>
        <p:spPr>
          <a:xfrm>
            <a:off x="0" y="3501008"/>
            <a:ext cx="4283968" cy="3356992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"/>
          <a:stretch/>
        </p:blipFill>
        <p:spPr>
          <a:xfrm>
            <a:off x="0" y="0"/>
            <a:ext cx="4553586" cy="3501008"/>
          </a:xfrm>
          <a:prstGeom prst="rect">
            <a:avLst/>
          </a:prstGeom>
        </p:spPr>
      </p:pic>
      <p:pic>
        <p:nvPicPr>
          <p:cNvPr id="7" name="Inhaltsplatzhalt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"/>
          <a:stretch/>
        </p:blipFill>
        <p:spPr>
          <a:xfrm>
            <a:off x="3800384" y="0"/>
            <a:ext cx="2553057" cy="350100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063040" y="288897"/>
            <a:ext cx="836619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Pellet </a:t>
            </a:r>
          </a:p>
          <a:p>
            <a:r>
              <a:rPr lang="en-US" sz="1600" b="1" dirty="0"/>
              <a:t>Target</a:t>
            </a:r>
          </a:p>
        </p:txBody>
      </p:sp>
      <p:pic>
        <p:nvPicPr>
          <p:cNvPr id="9" name="Inhaltsplatzhalt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"/>
          <a:stretch/>
        </p:blipFill>
        <p:spPr>
          <a:xfrm>
            <a:off x="3786736" y="3501008"/>
            <a:ext cx="5362171" cy="335699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0"/>
          <a:stretch/>
        </p:blipFill>
        <p:spPr>
          <a:xfrm>
            <a:off x="6355496" y="0"/>
            <a:ext cx="2788504" cy="3501008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8028384" y="2700209"/>
            <a:ext cx="1016625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/>
              <a:t>Muon </a:t>
            </a:r>
          </a:p>
          <a:p>
            <a:r>
              <a:rPr lang="en-US" sz="1600" b="1" dirty="0"/>
              <a:t>Detector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063041" y="6237312"/>
            <a:ext cx="214725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Magnet Yoke Octant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1605730" y="6237312"/>
            <a:ext cx="207473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Target Beam Dump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2365276" y="2837369"/>
            <a:ext cx="1315184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Cluster Jet </a:t>
            </a:r>
          </a:p>
          <a:p>
            <a:r>
              <a:rPr lang="en-US" sz="1600" b="1" dirty="0"/>
              <a:t>Target    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D8819E5A-AD2D-104E-AECF-84B2F75D32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03" y="4392164"/>
            <a:ext cx="3718958" cy="845428"/>
          </a:xfrm>
          <a:prstGeom prst="rect">
            <a:avLst/>
          </a:prstGeom>
          <a:effectLst>
            <a:glow rad="152400">
              <a:srgbClr val="FFC000">
                <a:alpha val="5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88209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r="524"/>
          <a:stretch/>
        </p:blipFill>
        <p:spPr>
          <a:xfrm>
            <a:off x="5110660" y="2261539"/>
            <a:ext cx="4059548" cy="2967661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1" t="-3030" r="3216" b="3030"/>
          <a:stretch/>
        </p:blipFill>
        <p:spPr bwMode="auto">
          <a:xfrm rot="16200000">
            <a:off x="1877438" y="1997381"/>
            <a:ext cx="5229203" cy="123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:\Photos4OPENDAY\MVD-Daniela\figure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7"/>
          <a:stretch/>
        </p:blipFill>
        <p:spPr bwMode="auto">
          <a:xfrm>
            <a:off x="5004048" y="-2"/>
            <a:ext cx="4166159" cy="257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 r="454" b="20976"/>
          <a:stretch/>
        </p:blipFill>
        <p:spPr bwMode="auto">
          <a:xfrm>
            <a:off x="5292080" y="5013176"/>
            <a:ext cx="3878127" cy="182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013177"/>
            <a:ext cx="3323636" cy="18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b="7449"/>
          <a:stretch/>
        </p:blipFill>
        <p:spPr bwMode="auto">
          <a:xfrm>
            <a:off x="-8267" y="3356992"/>
            <a:ext cx="3932195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nhaltsplatzhalter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2805" r="1"/>
          <a:stretch/>
        </p:blipFill>
        <p:spPr>
          <a:xfrm>
            <a:off x="-9667" y="0"/>
            <a:ext cx="3932195" cy="3443491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458009" y="3159431"/>
            <a:ext cx="204865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Straw Tube Tracker</a:t>
            </a:r>
          </a:p>
          <a:p>
            <a:r>
              <a:rPr lang="en-US" sz="1600" b="1" dirty="0"/>
              <a:t>Forward Tracker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985731" y="2250146"/>
            <a:ext cx="1124929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Forward </a:t>
            </a:r>
          </a:p>
          <a:p>
            <a:r>
              <a:rPr lang="en-US" sz="1600" b="1" dirty="0"/>
              <a:t>TOF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290584" y="5229201"/>
            <a:ext cx="158849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Forward RICH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630417" y="3963110"/>
            <a:ext cx="1361929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Luminosity</a:t>
            </a:r>
          </a:p>
          <a:p>
            <a:r>
              <a:rPr lang="en-US" sz="1600" b="1" dirty="0"/>
              <a:t>Detector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7231143" y="1044025"/>
            <a:ext cx="14036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Micro Vertex</a:t>
            </a:r>
          </a:p>
          <a:p>
            <a:r>
              <a:rPr lang="en-US" sz="1600" b="1" dirty="0"/>
              <a:t>Detector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="" xmlns:a16="http://schemas.microsoft.com/office/drawing/2014/main" id="{C6758069-085C-6148-A593-94078A9FFC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0" y="5592469"/>
            <a:ext cx="3718958" cy="845428"/>
          </a:xfrm>
          <a:prstGeom prst="rect">
            <a:avLst/>
          </a:prstGeom>
          <a:effectLst>
            <a:glow rad="152400">
              <a:srgbClr val="FFC000">
                <a:alpha val="5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8502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82" y="215142"/>
            <a:ext cx="6629317" cy="787400"/>
          </a:xfrm>
        </p:spPr>
        <p:txBody>
          <a:bodyPr/>
          <a:lstStyle/>
          <a:p>
            <a:r>
              <a:rPr lang="de-DE" dirty="0"/>
              <a:t>APPA - </a:t>
            </a:r>
            <a:r>
              <a:rPr lang="en-US" kern="0" dirty="0">
                <a:solidFill>
                  <a:schemeClr val="tx1"/>
                </a:solidFill>
                <a:ea typeface="MS PGothic" pitchFamily="34" charset="-128"/>
              </a:rPr>
              <a:t>Atomic Physics, Plasma Physics, and Applied </a:t>
            </a:r>
            <a:r>
              <a:rPr lang="en-US" kern="0" dirty="0" smtClean="0">
                <a:solidFill>
                  <a:schemeClr val="tx1"/>
                </a:solidFill>
                <a:ea typeface="MS PGothic" pitchFamily="34" charset="-128"/>
              </a:rPr>
              <a:t>Sciences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57D9B3-1EDA-4256-9A96-2153F894D089}" type="slidenum"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alt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99405" y="1986447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675570" y="828618"/>
            <a:ext cx="828959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333333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Calibri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60588" algn="l"/>
              </a:tabLst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MS PGothic" pitchFamily="34" charset="-128"/>
            </a:endParaRPr>
          </a:p>
        </p:txBody>
      </p:sp>
      <p:pic>
        <p:nvPicPr>
          <p:cNvPr id="42" name="Grafik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93" y="1195061"/>
            <a:ext cx="5288227" cy="171225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93" y="2873250"/>
            <a:ext cx="5288227" cy="965379"/>
          </a:xfrm>
          <a:prstGeom prst="rect">
            <a:avLst/>
          </a:prstGeom>
        </p:spPr>
      </p:pic>
      <p:grpSp>
        <p:nvGrpSpPr>
          <p:cNvPr id="24" name="Gruppieren 23"/>
          <p:cNvGrpSpPr/>
          <p:nvPr/>
        </p:nvGrpSpPr>
        <p:grpSpPr>
          <a:xfrm>
            <a:off x="133369" y="3972811"/>
            <a:ext cx="8986440" cy="2588327"/>
            <a:chOff x="88979" y="3972811"/>
            <a:chExt cx="8986440" cy="2588327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79" y="4024321"/>
              <a:ext cx="4113538" cy="2536817"/>
            </a:xfrm>
            <a:prstGeom prst="rect">
              <a:avLst/>
            </a:prstGeom>
          </p:spPr>
        </p:pic>
        <p:grpSp>
          <p:nvGrpSpPr>
            <p:cNvPr id="15" name="Gruppieren 14"/>
            <p:cNvGrpSpPr/>
            <p:nvPr/>
          </p:nvGrpSpPr>
          <p:grpSpPr>
            <a:xfrm>
              <a:off x="4433464" y="3972811"/>
              <a:ext cx="4641955" cy="2534576"/>
              <a:chOff x="5980654" y="3717398"/>
              <a:chExt cx="4694671" cy="2801240"/>
            </a:xfrm>
          </p:grpSpPr>
          <p:pic>
            <p:nvPicPr>
              <p:cNvPr id="16" name="Grafik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80654" y="3717398"/>
                <a:ext cx="4694671" cy="2801240"/>
              </a:xfrm>
              <a:prstGeom prst="rect">
                <a:avLst/>
              </a:prstGeom>
            </p:spPr>
          </p:pic>
          <p:sp>
            <p:nvSpPr>
              <p:cNvPr id="18" name="Textfeld 17"/>
              <p:cNvSpPr txBox="1"/>
              <p:nvPr/>
            </p:nvSpPr>
            <p:spPr>
              <a:xfrm>
                <a:off x="8787871" y="3745722"/>
                <a:ext cx="1653884" cy="481711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APPA Cave</a:t>
                </a:r>
                <a:endPara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1" name="Gerade Verbindung mit Pfeil 10"/>
            <p:cNvCxnSpPr/>
            <p:nvPr/>
          </p:nvCxnSpPr>
          <p:spPr>
            <a:xfrm flipH="1" flipV="1">
              <a:off x="3516717" y="5806440"/>
              <a:ext cx="1215303" cy="9144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feld 16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8267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4941" y="155575"/>
            <a:ext cx="7022465" cy="787400"/>
          </a:xfrm>
        </p:spPr>
        <p:txBody>
          <a:bodyPr/>
          <a:lstStyle/>
          <a:p>
            <a:pPr defTabSz="914400"/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BIOMAT / Materials Research &amp; </a:t>
            </a: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Bio Physics 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57D9B3-1EDA-4256-9A96-2153F894D089}" type="slidenum"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alt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Rounded Rectangle 11"/>
          <p:cNvSpPr>
            <a:spLocks noChangeArrowheads="1"/>
          </p:cNvSpPr>
          <p:nvPr/>
        </p:nvSpPr>
        <p:spPr bwMode="auto">
          <a:xfrm>
            <a:off x="251717" y="3573015"/>
            <a:ext cx="4015483" cy="2951609"/>
          </a:xfrm>
          <a:prstGeom prst="roundRect">
            <a:avLst>
              <a:gd name="adj" fmla="val 9204"/>
            </a:avLst>
          </a:prstGeom>
          <a:noFill/>
          <a:ln w="38100" algn="ctr">
            <a:solidFill>
              <a:srgbClr val="FFD347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4904" y="1042790"/>
            <a:ext cx="2488704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333333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Calibri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Biophysics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467617" y="3691597"/>
            <a:ext cx="3888359" cy="268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03200" marR="0" lvl="0" indent="-233363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66CC"/>
              </a:buClr>
              <a:buSzPct val="2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Simulation of galactic radiation</a:t>
            </a:r>
          </a:p>
          <a:p>
            <a:pPr marL="203200" marR="0" lvl="0" indent="-23336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CC"/>
              </a:buClr>
              <a:buSzPct val="200000"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main hindrance toward manned space exploration</a:t>
            </a:r>
          </a:p>
          <a:p>
            <a:pPr marL="203200" marR="0" lvl="0" indent="-233363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66CC"/>
              </a:buClr>
              <a:buSzPct val="2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Widely unknown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biological effects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of heavy ions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203200" marR="0" lvl="0" indent="-233363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66CC"/>
              </a:buClr>
              <a:buSzPct val="2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Space radiation biophysics</a:t>
            </a:r>
          </a:p>
          <a:p>
            <a:pPr marL="203200" marR="0" lvl="0" indent="-23336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CC"/>
              </a:buClr>
              <a:buSzPct val="200000"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NASA and ESA started a large experimental campaign</a:t>
            </a:r>
          </a:p>
          <a:p>
            <a:pPr marL="203200" marR="0" lvl="0" indent="-233363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66CC"/>
              </a:buClr>
              <a:buSzPct val="2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Particle therapy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796790" y="1195425"/>
            <a:ext cx="33353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Materials Research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4788024" y="3764726"/>
            <a:ext cx="4104456" cy="283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03200" marR="0" lvl="0" indent="-233363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66CC"/>
              </a:buClr>
              <a:buSzPct val="2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Materials behavior under extreme conditions</a:t>
            </a:r>
          </a:p>
          <a:p>
            <a:pPr marL="203200" marR="0" lvl="0" indent="-233363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66CC"/>
              </a:buClr>
              <a:buSzPct val="2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Irradiations under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high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pressure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solids with new phases,  unknown phase transitions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mineralogy and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geophysics</a:t>
            </a:r>
          </a:p>
          <a:p>
            <a:pPr marL="203200" marR="0" lvl="0" indent="-233363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66CC"/>
              </a:buClr>
              <a:buSzPct val="2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Radiation hardness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of accelerator and spacecraft components </a:t>
            </a:r>
          </a:p>
          <a:p>
            <a:pPr marL="203200" marR="0" lvl="0" indent="-233363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66CC"/>
              </a:buClr>
              <a:buSzPct val="2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Ion-matter interaction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at relativistic beam energies</a:t>
            </a:r>
          </a:p>
        </p:txBody>
      </p:sp>
      <p:sp>
        <p:nvSpPr>
          <p:cNvPr id="15" name="Rounded Rectangle 11"/>
          <p:cNvSpPr>
            <a:spLocks noChangeArrowheads="1"/>
          </p:cNvSpPr>
          <p:nvPr/>
        </p:nvSpPr>
        <p:spPr bwMode="auto">
          <a:xfrm>
            <a:off x="4644206" y="3573014"/>
            <a:ext cx="4388862" cy="2952627"/>
          </a:xfrm>
          <a:prstGeom prst="roundRect">
            <a:avLst>
              <a:gd name="adj" fmla="val 9204"/>
            </a:avLst>
          </a:prstGeom>
          <a:noFill/>
          <a:ln w="38100" algn="ctr">
            <a:solidFill>
              <a:srgbClr val="FFD347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977" y="1169071"/>
            <a:ext cx="3668207" cy="217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Ellipse 1"/>
          <p:cNvSpPr>
            <a:spLocks noChangeArrowheads="1"/>
          </p:cNvSpPr>
          <p:nvPr/>
        </p:nvSpPr>
        <p:spPr bwMode="auto">
          <a:xfrm rot="19509751">
            <a:off x="4466753" y="2845251"/>
            <a:ext cx="621587" cy="255343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sym typeface="Arial" pitchFamily="34" charset="0"/>
            </a:endParaRPr>
          </a:p>
        </p:txBody>
      </p:sp>
      <p:sp>
        <p:nvSpPr>
          <p:cNvPr id="18" name="AutoShape 10"/>
          <p:cNvSpPr>
            <a:spLocks/>
          </p:cNvSpPr>
          <p:nvPr/>
        </p:nvSpPr>
        <p:spPr bwMode="auto">
          <a:xfrm>
            <a:off x="3767185" y="2669920"/>
            <a:ext cx="1167282" cy="253055"/>
          </a:xfrm>
          <a:prstGeom prst="roundRect">
            <a:avLst>
              <a:gd name="adj" fmla="val 12605"/>
            </a:avLst>
          </a:prstGeom>
          <a:noFill/>
          <a:ln w="76200">
            <a:noFill/>
            <a:round/>
            <a:headEnd/>
            <a:tailEnd/>
          </a:ln>
        </p:spPr>
        <p:txBody>
          <a:bodyPr lIns="0" tIns="0" rIns="57799" bIns="0" anchor="ctr" anchorCtr="0"/>
          <a:lstStyle>
            <a:lvl1pPr marL="5715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sym typeface="Arial" pitchFamily="34" charset="0"/>
              </a:rPr>
              <a:t>BIOMAT</a:t>
            </a:r>
            <a:endParaRPr kumimoji="0" lang="en-US" altLang="de-DE" sz="1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sym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977758" y="1172643"/>
            <a:ext cx="137306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APPA Cave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2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51"/>
          <a:stretch/>
        </p:blipFill>
        <p:spPr bwMode="auto">
          <a:xfrm>
            <a:off x="5736868" y="2551112"/>
            <a:ext cx="1195602" cy="96814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7876" y="1715268"/>
            <a:ext cx="1182101" cy="152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9" name="Picture 5" descr="Fig"/>
          <p:cNvPicPr>
            <a:picLocks noChangeAspect="1" noChangeArrowheads="1"/>
          </p:cNvPicPr>
          <p:nvPr/>
        </p:nvPicPr>
        <p:blipFill>
          <a:blip r:embed="rId5" cstate="print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232" y="1521468"/>
            <a:ext cx="1231064" cy="122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="" xmlns:a16="http://schemas.microsoft.com/office/drawing/2014/main" id="{15A857A4-29C5-464B-93C4-E0E57A7006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1" y="1445408"/>
            <a:ext cx="1635513" cy="1087813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2169" y="2246770"/>
            <a:ext cx="1625224" cy="123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feld 22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76236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10" y="2050141"/>
            <a:ext cx="5390424" cy="2519314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57D9B3-1EDA-4256-9A96-2153F894D089}" type="slidenum"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alt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0" dirty="0" smtClean="0">
                <a:latin typeface="Arial Narrow" panose="020B0606020202030204" pitchFamily="34" charset="0"/>
              </a:rPr>
              <a:t>APPA Cave </a:t>
            </a:r>
            <a:r>
              <a:rPr lang="de-DE" sz="2800" b="0" dirty="0" err="1" smtClean="0">
                <a:latin typeface="Arial Narrow" panose="020B0606020202030204" pitchFamily="34" charset="0"/>
              </a:rPr>
              <a:t>for</a:t>
            </a:r>
            <a:r>
              <a:rPr lang="de-DE" sz="2800" b="0" dirty="0" smtClean="0">
                <a:latin typeface="Arial Narrow" panose="020B0606020202030204" pitchFamily="34" charset="0"/>
              </a:rPr>
              <a:t> Plasma </a:t>
            </a:r>
            <a:r>
              <a:rPr lang="de-DE" sz="2800" b="0" dirty="0" err="1" smtClean="0">
                <a:latin typeface="Arial Narrow" panose="020B0606020202030204" pitchFamily="34" charset="0"/>
              </a:rPr>
              <a:t>Physics</a:t>
            </a:r>
            <a:r>
              <a:rPr lang="de-DE" dirty="0"/>
              <a:t> </a:t>
            </a:r>
            <a:r>
              <a:rPr lang="de-DE" dirty="0" smtClean="0"/>
              <a:t>/</a:t>
            </a:r>
            <a:r>
              <a:rPr lang="de-DE" sz="2800" b="0" dirty="0" smtClean="0">
                <a:latin typeface="Arial Narrow" panose="020B0606020202030204" pitchFamily="34" charset="0"/>
              </a:rPr>
              <a:t> HED@FAIR</a:t>
            </a:r>
            <a:endParaRPr lang="en-US" sz="2800" b="0" dirty="0">
              <a:latin typeface="Arial Narrow" panose="020B0606020202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-17780" y="1395036"/>
            <a:ext cx="2956560" cy="110799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Properties of materials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driven 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extreme conditions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relevant 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planetary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054387" y="1395036"/>
            <a:ext cx="2943860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Shocked matter and material equation of state (EOS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113854" y="1389700"/>
            <a:ext cx="3030146" cy="10772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Basic properties of strongly-coupled plasma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heavy ion beams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lasers.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113855" y="2503032"/>
            <a:ext cx="2938706" cy="137473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422"/>
              </a:spcBef>
              <a:spcAft>
                <a:spcPct val="0"/>
              </a:spcAft>
              <a:buClr>
                <a:srgbClr val="000000"/>
              </a:buClr>
              <a:buSzPct val="150000"/>
              <a:buFontTx/>
              <a:buNone/>
              <a:tabLst/>
              <a:defRPr sz="1800"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External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Drivers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422"/>
              </a:spcBef>
              <a:spcAft>
                <a:spcPct val="0"/>
              </a:spcAft>
              <a:buClr>
                <a:srgbClr val="000000"/>
              </a:buClr>
              <a:buSzPct val="150000"/>
              <a:buFontTx/>
              <a:buNone/>
              <a:tabLst/>
              <a:defRPr sz="1800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Dynamic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compression (shocks, ramp) or fast heating by external drivers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Helvetica Neue"/>
              <a:cs typeface="Helvetica Neue"/>
              <a:sym typeface="Helvetica Neue"/>
            </a:endParaRPr>
          </a:p>
          <a:p>
            <a:pPr marL="196446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50000"/>
              <a:buFontTx/>
              <a:buNone/>
              <a:tabLst/>
              <a:defRPr sz="1800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e.g.: high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energy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laser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" name="Picture 4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-648"/>
          <a:stretch>
            <a:fillRect/>
          </a:stretch>
        </p:blipFill>
        <p:spPr bwMode="auto">
          <a:xfrm>
            <a:off x="5663533" y="3999422"/>
            <a:ext cx="3389028" cy="208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7222166" y="5969698"/>
            <a:ext cx="1533554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PHELIX@GSI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73" y="4849028"/>
            <a:ext cx="3514061" cy="1732598"/>
          </a:xfrm>
          <a:prstGeom prst="rect">
            <a:avLst/>
          </a:prstGeom>
        </p:spPr>
      </p:pic>
      <p:sp>
        <p:nvSpPr>
          <p:cNvPr id="16" name="Shape 218"/>
          <p:cNvSpPr/>
          <p:nvPr/>
        </p:nvSpPr>
        <p:spPr>
          <a:xfrm>
            <a:off x="103817" y="5314122"/>
            <a:ext cx="2135057" cy="802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3497" tIns="63497" rIns="63497" bIns="63497" anchor="t" anchorCtr="0">
            <a:noAutofit/>
          </a:bodyPr>
          <a:lstStyle/>
          <a:p>
            <a:pPr marL="57799" marR="57799" lvl="0" indent="0" algn="r" defTabSz="58417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 sz="1800">
                <a:uFillTx/>
              </a:defRPr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Proton Radiography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57799" marR="57799" lvl="0" indent="0" algn="r" defTabSz="58417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 sz="1800">
                <a:uFillTx/>
              </a:defRPr>
            </a:pP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protons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precise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density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measurements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82718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409" y="3692143"/>
            <a:ext cx="4441453" cy="28531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3273" y="222588"/>
            <a:ext cx="5584825" cy="787400"/>
          </a:xfrm>
        </p:spPr>
        <p:txBody>
          <a:bodyPr/>
          <a:lstStyle/>
          <a:p>
            <a:r>
              <a:rPr lang="en-US" spc="-15" dirty="0">
                <a:solidFill>
                  <a:schemeClr val="tx1"/>
                </a:solidFill>
                <a:latin typeface="Arial Narrow"/>
                <a:cs typeface="Arial Narrow"/>
              </a:rPr>
              <a:t>Ion</a:t>
            </a:r>
            <a:r>
              <a:rPr lang="en-US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pc="-20" dirty="0">
                <a:solidFill>
                  <a:schemeClr val="tx1"/>
                </a:solidFill>
                <a:latin typeface="Arial Narrow"/>
                <a:cs typeface="Arial Narrow"/>
              </a:rPr>
              <a:t>Bea</a:t>
            </a:r>
            <a:r>
              <a:rPr lang="en-US" spc="-25" dirty="0">
                <a:solidFill>
                  <a:schemeClr val="tx1"/>
                </a:solidFill>
                <a:latin typeface="Arial Narrow"/>
                <a:cs typeface="Arial Narrow"/>
              </a:rPr>
              <a:t>m</a:t>
            </a:r>
            <a:r>
              <a:rPr lang="en-US" spc="10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pc="-15" dirty="0">
                <a:solidFill>
                  <a:schemeClr val="tx1"/>
                </a:solidFill>
                <a:latin typeface="Arial Narrow"/>
                <a:cs typeface="Arial Narrow"/>
              </a:rPr>
              <a:t>Facili</a:t>
            </a:r>
            <a:r>
              <a:rPr lang="en-US" spc="-10" dirty="0">
                <a:solidFill>
                  <a:schemeClr val="tx1"/>
                </a:solidFill>
                <a:latin typeface="Arial Narrow"/>
                <a:cs typeface="Arial Narrow"/>
              </a:rPr>
              <a:t>t</a:t>
            </a:r>
            <a:r>
              <a:rPr lang="en-US" spc="-15" dirty="0">
                <a:solidFill>
                  <a:schemeClr val="tx1"/>
                </a:solidFill>
                <a:latin typeface="Arial Narrow"/>
                <a:cs typeface="Arial Narrow"/>
              </a:rPr>
              <a:t>ies</a:t>
            </a:r>
            <a:r>
              <a:rPr lang="en-US" spc="-10" dirty="0">
                <a:solidFill>
                  <a:schemeClr val="tx1"/>
                </a:solidFill>
                <a:latin typeface="Arial Narrow"/>
                <a:cs typeface="Arial Narrow"/>
              </a:rPr>
              <a:t> /</a:t>
            </a:r>
            <a:r>
              <a:rPr lang="en-US" spc="5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pc="-135" dirty="0">
                <a:solidFill>
                  <a:schemeClr val="tx1"/>
                </a:solidFill>
                <a:latin typeface="Arial Narrow"/>
                <a:cs typeface="Arial Narrow"/>
              </a:rPr>
              <a:t>T</a:t>
            </a:r>
            <a:r>
              <a:rPr lang="en-US" spc="-20" dirty="0">
                <a:solidFill>
                  <a:schemeClr val="tx1"/>
                </a:solidFill>
                <a:latin typeface="Arial Narrow"/>
                <a:cs typeface="Arial Narrow"/>
              </a:rPr>
              <a:t>ra</a:t>
            </a:r>
            <a:r>
              <a:rPr lang="en-US" spc="-15" dirty="0">
                <a:solidFill>
                  <a:schemeClr val="tx1"/>
                </a:solidFill>
                <a:latin typeface="Arial Narrow"/>
                <a:cs typeface="Arial Narrow"/>
              </a:rPr>
              <a:t>pping</a:t>
            </a:r>
            <a:r>
              <a:rPr lang="en-US" spc="-25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pc="-20" dirty="0">
                <a:solidFill>
                  <a:schemeClr val="tx1"/>
                </a:solidFill>
                <a:latin typeface="Arial Narrow"/>
                <a:cs typeface="Arial Narrow"/>
              </a:rPr>
              <a:t>&amp;</a:t>
            </a:r>
            <a:r>
              <a:rPr lang="en-US" spc="10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pc="-30" dirty="0">
                <a:solidFill>
                  <a:schemeClr val="tx1"/>
                </a:solidFill>
                <a:latin typeface="Arial Narrow"/>
                <a:cs typeface="Arial Narrow"/>
              </a:rPr>
              <a:t>S</a:t>
            </a:r>
            <a:r>
              <a:rPr lang="en-US" spc="-15" dirty="0">
                <a:solidFill>
                  <a:schemeClr val="tx1"/>
                </a:solidFill>
                <a:latin typeface="Arial Narrow"/>
                <a:cs typeface="Arial Narrow"/>
              </a:rPr>
              <a:t>to</a:t>
            </a:r>
            <a:r>
              <a:rPr lang="en-US" spc="-20" dirty="0">
                <a:solidFill>
                  <a:schemeClr val="tx1"/>
                </a:solidFill>
                <a:latin typeface="Arial Narrow"/>
                <a:cs typeface="Arial Narrow"/>
              </a:rPr>
              <a:t>ra</a:t>
            </a:r>
            <a:r>
              <a:rPr lang="en-US" spc="-15" dirty="0">
                <a:solidFill>
                  <a:schemeClr val="tx1"/>
                </a:solidFill>
                <a:latin typeface="Arial Narrow"/>
                <a:cs typeface="Arial Narrow"/>
              </a:rPr>
              <a:t>ge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57D9B3-1EDA-4256-9A96-2153F894D089}" type="slidenum"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alt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object 2"/>
          <p:cNvSpPr/>
          <p:nvPr/>
        </p:nvSpPr>
        <p:spPr>
          <a:xfrm>
            <a:off x="7346951" y="26544"/>
            <a:ext cx="1981198" cy="637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0" y="2529839"/>
            <a:ext cx="5364479" cy="36713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bject 6"/>
          <p:cNvSpPr txBox="1"/>
          <p:nvPr/>
        </p:nvSpPr>
        <p:spPr>
          <a:xfrm>
            <a:off x="2463800" y="1287157"/>
            <a:ext cx="4294560" cy="877163"/>
          </a:xfrm>
          <a:prstGeom prst="rect">
            <a:avLst/>
          </a:prstGeom>
          <a:ln w="64008">
            <a:solidFill>
              <a:srgbClr val="FFC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Precision: </a:t>
            </a:r>
            <a:r>
              <a:rPr kumimoji="0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tored</a:t>
            </a:r>
            <a:r>
              <a:rPr kumimoji="0" sz="20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oo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18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Hi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gh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l</a:t>
            </a:r>
            <a:r>
              <a:rPr kumimoji="0" sz="1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y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-Ch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ar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g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e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d</a:t>
            </a:r>
            <a:r>
              <a:rPr kumimoji="0" sz="16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I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on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s</a:t>
            </a:r>
            <a:r>
              <a:rPr kumimoji="0" sz="16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(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e.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g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.</a:t>
            </a:r>
            <a:r>
              <a:rPr kumimoji="0" sz="16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U</a:t>
            </a:r>
            <a:r>
              <a:rPr kumimoji="0" sz="1575" b="1" i="0" u="none" strike="noStrike" kern="1200" cap="none" spc="-7" normalizeH="0" baseline="2645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92</a:t>
            </a:r>
            <a:r>
              <a:rPr kumimoji="0" sz="1575" b="1" i="0" u="none" strike="noStrike" kern="1200" cap="none" spc="7" normalizeH="0" baseline="2645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+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)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n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d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Ex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ot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ic</a:t>
            </a:r>
            <a:r>
              <a:rPr kumimoji="0" sz="16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Nu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clei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38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F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r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om</a:t>
            </a:r>
            <a:r>
              <a:rPr kumimoji="0" sz="16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Rest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t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o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Rela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t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i</a:t>
            </a:r>
            <a:r>
              <a:rPr kumimoji="0" sz="1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v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i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s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t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ic</a:t>
            </a:r>
            <a:r>
              <a:rPr kumimoji="0" sz="16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En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er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g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ies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(u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p</a:t>
            </a:r>
            <a:r>
              <a:rPr kumimoji="0" sz="16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t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o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4.9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G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eV/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u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0" y="1158239"/>
            <a:ext cx="1842706" cy="1240610"/>
          </a:xfrm>
          <a:custGeom>
            <a:avLst/>
            <a:gdLst/>
            <a:ahLst/>
            <a:cxnLst/>
            <a:rect l="l" t="t" r="r" b="b"/>
            <a:pathLst>
              <a:path w="2094230" h="1455420">
                <a:moveTo>
                  <a:pt x="1046988" y="0"/>
                </a:moveTo>
                <a:lnTo>
                  <a:pt x="961119" y="2412"/>
                </a:lnTo>
                <a:lnTo>
                  <a:pt x="877162" y="9524"/>
                </a:lnTo>
                <a:lnTo>
                  <a:pt x="795386" y="21149"/>
                </a:lnTo>
                <a:lnTo>
                  <a:pt x="716060" y="37099"/>
                </a:lnTo>
                <a:lnTo>
                  <a:pt x="639454" y="57186"/>
                </a:lnTo>
                <a:lnTo>
                  <a:pt x="565838" y="81225"/>
                </a:lnTo>
                <a:lnTo>
                  <a:pt x="495481" y="109027"/>
                </a:lnTo>
                <a:lnTo>
                  <a:pt x="428652" y="140405"/>
                </a:lnTo>
                <a:lnTo>
                  <a:pt x="365621" y="175172"/>
                </a:lnTo>
                <a:lnTo>
                  <a:pt x="306657" y="213140"/>
                </a:lnTo>
                <a:lnTo>
                  <a:pt x="252030" y="254123"/>
                </a:lnTo>
                <a:lnTo>
                  <a:pt x="202009" y="297933"/>
                </a:lnTo>
                <a:lnTo>
                  <a:pt x="156863" y="344382"/>
                </a:lnTo>
                <a:lnTo>
                  <a:pt x="116863" y="393284"/>
                </a:lnTo>
                <a:lnTo>
                  <a:pt x="82278" y="444451"/>
                </a:lnTo>
                <a:lnTo>
                  <a:pt x="53376" y="497696"/>
                </a:lnTo>
                <a:lnTo>
                  <a:pt x="30428" y="552832"/>
                </a:lnTo>
                <a:lnTo>
                  <a:pt x="13703" y="609671"/>
                </a:lnTo>
                <a:lnTo>
                  <a:pt x="3470" y="668026"/>
                </a:lnTo>
                <a:lnTo>
                  <a:pt x="0" y="727710"/>
                </a:lnTo>
                <a:lnTo>
                  <a:pt x="3470" y="787393"/>
                </a:lnTo>
                <a:lnTo>
                  <a:pt x="13703" y="845748"/>
                </a:lnTo>
                <a:lnTo>
                  <a:pt x="30428" y="902587"/>
                </a:lnTo>
                <a:lnTo>
                  <a:pt x="53376" y="957723"/>
                </a:lnTo>
                <a:lnTo>
                  <a:pt x="82278" y="1010968"/>
                </a:lnTo>
                <a:lnTo>
                  <a:pt x="116863" y="1062135"/>
                </a:lnTo>
                <a:lnTo>
                  <a:pt x="156863" y="1111037"/>
                </a:lnTo>
                <a:lnTo>
                  <a:pt x="202009" y="1157486"/>
                </a:lnTo>
                <a:lnTo>
                  <a:pt x="252030" y="1201296"/>
                </a:lnTo>
                <a:lnTo>
                  <a:pt x="306657" y="1242279"/>
                </a:lnTo>
                <a:lnTo>
                  <a:pt x="365621" y="1280247"/>
                </a:lnTo>
                <a:lnTo>
                  <a:pt x="428652" y="1315014"/>
                </a:lnTo>
                <a:lnTo>
                  <a:pt x="495481" y="1346392"/>
                </a:lnTo>
                <a:lnTo>
                  <a:pt x="565838" y="1374194"/>
                </a:lnTo>
                <a:lnTo>
                  <a:pt x="639454" y="1398233"/>
                </a:lnTo>
                <a:lnTo>
                  <a:pt x="716060" y="1418320"/>
                </a:lnTo>
                <a:lnTo>
                  <a:pt x="795386" y="1434270"/>
                </a:lnTo>
                <a:lnTo>
                  <a:pt x="877162" y="1445895"/>
                </a:lnTo>
                <a:lnTo>
                  <a:pt x="961119" y="1453007"/>
                </a:lnTo>
                <a:lnTo>
                  <a:pt x="1046988" y="1455420"/>
                </a:lnTo>
                <a:lnTo>
                  <a:pt x="1132856" y="1453007"/>
                </a:lnTo>
                <a:lnTo>
                  <a:pt x="1216813" y="1445895"/>
                </a:lnTo>
                <a:lnTo>
                  <a:pt x="1298589" y="1434270"/>
                </a:lnTo>
                <a:lnTo>
                  <a:pt x="1377915" y="1418320"/>
                </a:lnTo>
                <a:lnTo>
                  <a:pt x="1454521" y="1398233"/>
                </a:lnTo>
                <a:lnTo>
                  <a:pt x="1528137" y="1374194"/>
                </a:lnTo>
                <a:lnTo>
                  <a:pt x="1598494" y="1346392"/>
                </a:lnTo>
                <a:lnTo>
                  <a:pt x="1665323" y="1315014"/>
                </a:lnTo>
                <a:lnTo>
                  <a:pt x="1728354" y="1280247"/>
                </a:lnTo>
                <a:lnTo>
                  <a:pt x="1787318" y="1242279"/>
                </a:lnTo>
                <a:lnTo>
                  <a:pt x="1841945" y="1201296"/>
                </a:lnTo>
                <a:lnTo>
                  <a:pt x="1891966" y="1157486"/>
                </a:lnTo>
                <a:lnTo>
                  <a:pt x="1937112" y="1111037"/>
                </a:lnTo>
                <a:lnTo>
                  <a:pt x="1977112" y="1062135"/>
                </a:lnTo>
                <a:lnTo>
                  <a:pt x="2011697" y="1010968"/>
                </a:lnTo>
                <a:lnTo>
                  <a:pt x="2040599" y="957723"/>
                </a:lnTo>
                <a:lnTo>
                  <a:pt x="2063547" y="902587"/>
                </a:lnTo>
                <a:lnTo>
                  <a:pt x="2080272" y="845748"/>
                </a:lnTo>
                <a:lnTo>
                  <a:pt x="2090505" y="787393"/>
                </a:lnTo>
                <a:lnTo>
                  <a:pt x="2093976" y="727710"/>
                </a:lnTo>
                <a:lnTo>
                  <a:pt x="2090505" y="668026"/>
                </a:lnTo>
                <a:lnTo>
                  <a:pt x="2080272" y="609671"/>
                </a:lnTo>
                <a:lnTo>
                  <a:pt x="2063547" y="552832"/>
                </a:lnTo>
                <a:lnTo>
                  <a:pt x="2040599" y="497696"/>
                </a:lnTo>
                <a:lnTo>
                  <a:pt x="2011697" y="444451"/>
                </a:lnTo>
                <a:lnTo>
                  <a:pt x="1977112" y="393284"/>
                </a:lnTo>
                <a:lnTo>
                  <a:pt x="1937112" y="344382"/>
                </a:lnTo>
                <a:lnTo>
                  <a:pt x="1891966" y="297933"/>
                </a:lnTo>
                <a:lnTo>
                  <a:pt x="1841945" y="254123"/>
                </a:lnTo>
                <a:lnTo>
                  <a:pt x="1787318" y="213140"/>
                </a:lnTo>
                <a:lnTo>
                  <a:pt x="1728354" y="175172"/>
                </a:lnTo>
                <a:lnTo>
                  <a:pt x="1665323" y="140405"/>
                </a:lnTo>
                <a:lnTo>
                  <a:pt x="1598494" y="109027"/>
                </a:lnTo>
                <a:lnTo>
                  <a:pt x="1528137" y="81225"/>
                </a:lnTo>
                <a:lnTo>
                  <a:pt x="1454521" y="57186"/>
                </a:lnTo>
                <a:lnTo>
                  <a:pt x="1377915" y="37099"/>
                </a:lnTo>
                <a:lnTo>
                  <a:pt x="1298589" y="21149"/>
                </a:lnTo>
                <a:lnTo>
                  <a:pt x="1216813" y="9524"/>
                </a:lnTo>
                <a:lnTo>
                  <a:pt x="1132856" y="2412"/>
                </a:lnTo>
                <a:lnTo>
                  <a:pt x="104698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9"/>
          <p:cNvSpPr txBox="1"/>
          <p:nvPr/>
        </p:nvSpPr>
        <p:spPr>
          <a:xfrm>
            <a:off x="241871" y="1434647"/>
            <a:ext cx="160083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8765" marR="5080" lvl="0" indent="-2667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W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or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ld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w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id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e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U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niqu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e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560656" y="5510463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31300" y="4767009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788434" y="4033229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0" y="2821859"/>
            <a:ext cx="4540273" cy="3731341"/>
          </a:xfrm>
          <a:prstGeom prst="rect">
            <a:avLst/>
          </a:prstGeom>
        </p:spPr>
      </p:pic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4959572" y="3332492"/>
            <a:ext cx="4071761" cy="3170099"/>
          </a:xfrm>
          <a:prstGeom prst="rect">
            <a:avLst/>
          </a:prstGeom>
          <a:solidFill>
            <a:schemeClr val="bg1"/>
          </a:solidFill>
          <a:ln w="63500">
            <a:solidFill>
              <a:srgbClr val="FFC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Radiative corrections in the non-perturbative regime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Correlated multi-body dynamics for atoms and ions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Precision determination of fundamental constants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Influence of atomic structure on nuclear decay properties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Astrophysics with Stored Highly Charged Ions</a:t>
            </a:r>
            <a:endParaRPr kumimoji="0" lang="en-US" alt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174998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7975" y="269875"/>
            <a:ext cx="5584825" cy="7874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Schedule for </a:t>
            </a:r>
            <a:r>
              <a:rPr lang="en-US" b="1" dirty="0" smtClean="0">
                <a:solidFill>
                  <a:schemeClr val="tx1"/>
                </a:solidFill>
              </a:rPr>
              <a:t>FAIR Science</a:t>
            </a:r>
            <a:endParaRPr lang="en-US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57D9B3-1EDA-4256-9A96-2153F894D089}" type="slidenum">
              <a:rPr lang="de-DE" altLang="de-DE" smtClean="0"/>
              <a:pPr>
                <a:defRPr/>
              </a:pPr>
              <a:t>38</a:t>
            </a:fld>
            <a:endParaRPr lang="de-DE" altLang="de-DE"/>
          </a:p>
        </p:txBody>
      </p:sp>
      <p:sp>
        <p:nvSpPr>
          <p:cNvPr id="6" name="Textfeld 5"/>
          <p:cNvSpPr txBox="1"/>
          <p:nvPr/>
        </p:nvSpPr>
        <p:spPr>
          <a:xfrm>
            <a:off x="-15241" y="1411516"/>
            <a:ext cx="6936523" cy="51090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Working towards the completion of FAIR by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2025+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Major thrust is on construction of FAIR accelerators and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experiments.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same time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staged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approach to FAIR science and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progressive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commissioning of accelerators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detectors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41325" lvl="2" indent="-258763" defTabSz="914400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FAIR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phase 0 : start in 2018/2019</a:t>
            </a:r>
          </a:p>
          <a:p>
            <a:pPr marL="441325" lvl="2" indent="-258763" defTabSz="914400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FAIR day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1 configurations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/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phase 1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experiments 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FAIR accelerators progressively approaching design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parameters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  <a:sym typeface="Wingdings" panose="05000000000000000000" pitchFamily="2" charset="2"/>
              </a:rPr>
              <a:t> 2024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  <a:sym typeface="Wingdings" panose="05000000000000000000" pitchFamily="2" charset="2"/>
              </a:rPr>
              <a:t> 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  <a:p>
            <a:pPr marL="441325" lvl="2" indent="-258763" defTabSz="914400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Full FAIR operation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2025+ 	</a:t>
            </a:r>
            <a:endParaRPr lang="de-DE" sz="2400" dirty="0">
              <a:solidFill>
                <a:prstClr val="black"/>
              </a:solidFill>
              <a:latin typeface="Calibri" panose="020F0502020204030204" pitchFamily="34" charset="0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381" y="1363614"/>
            <a:ext cx="1925619" cy="1187529"/>
          </a:xfrm>
          <a:prstGeom prst="rect">
            <a:avLst/>
          </a:prstGeom>
        </p:spPr>
      </p:pic>
      <p:cxnSp>
        <p:nvCxnSpPr>
          <p:cNvPr id="11" name="Gerader Verbinder 10"/>
          <p:cNvCxnSpPr/>
          <p:nvPr/>
        </p:nvCxnSpPr>
        <p:spPr>
          <a:xfrm flipH="1">
            <a:off x="6743700" y="1418765"/>
            <a:ext cx="15240" cy="4909036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47" y="2509848"/>
            <a:ext cx="1927696" cy="143915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024" y="3975711"/>
            <a:ext cx="1905662" cy="135928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459" y="5126184"/>
            <a:ext cx="1898253" cy="1558200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6828292" y="1431235"/>
            <a:ext cx="266700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b="1" dirty="0" smtClean="0">
                <a:solidFill>
                  <a:schemeClr val="accent1"/>
                </a:solidFill>
              </a:rPr>
              <a:t>APPA</a:t>
            </a:r>
            <a:endParaRPr lang="en-US" sz="1200" b="1" dirty="0" smtClean="0">
              <a:solidFill>
                <a:schemeClr val="accent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845309" y="2801226"/>
            <a:ext cx="302812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b="1" dirty="0" smtClean="0">
                <a:solidFill>
                  <a:schemeClr val="accent1"/>
                </a:solidFill>
              </a:rPr>
              <a:t>CBM</a:t>
            </a:r>
            <a:endParaRPr lang="en-US" sz="1200" b="1" dirty="0" smtClean="0">
              <a:solidFill>
                <a:schemeClr val="accent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827324" y="4003482"/>
            <a:ext cx="266700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b="1" dirty="0" smtClean="0">
                <a:solidFill>
                  <a:schemeClr val="accent1"/>
                </a:solidFill>
              </a:rPr>
              <a:t>NUSTAR</a:t>
            </a:r>
            <a:endParaRPr lang="en-US" sz="1200" b="1" dirty="0" smtClean="0">
              <a:solidFill>
                <a:schemeClr val="accent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827324" y="5436720"/>
            <a:ext cx="266700" cy="10156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b="1" dirty="0" smtClean="0">
                <a:solidFill>
                  <a:schemeClr val="accent1"/>
                </a:solidFill>
              </a:rPr>
              <a:t>PANDA</a:t>
            </a:r>
            <a:endParaRPr lang="en-US" sz="1200" b="1" dirty="0" smtClean="0">
              <a:solidFill>
                <a:schemeClr val="accent1"/>
              </a:solidFill>
            </a:endParaRPr>
          </a:p>
        </p:txBody>
      </p:sp>
      <p:cxnSp>
        <p:nvCxnSpPr>
          <p:cNvPr id="22" name="Gerader Verbinder 21"/>
          <p:cNvCxnSpPr/>
          <p:nvPr/>
        </p:nvCxnSpPr>
        <p:spPr>
          <a:xfrm>
            <a:off x="6845309" y="2572446"/>
            <a:ext cx="2238534" cy="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>
            <a:off x="6845221" y="3948998"/>
            <a:ext cx="2238534" cy="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>
            <a:off x="6827324" y="5334995"/>
            <a:ext cx="2238534" cy="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Abgerundetes Rechteck 9"/>
          <p:cNvSpPr/>
          <p:nvPr/>
        </p:nvSpPr>
        <p:spPr>
          <a:xfrm>
            <a:off x="167641" y="3931921"/>
            <a:ext cx="6456954" cy="2337582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feld 24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287133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2700" dirty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FAIR </a:t>
            </a:r>
            <a:r>
              <a:rPr lang="en-US" altLang="en-US" sz="2700" dirty="0" smtClean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phase-0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intermediate research program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Inhaltsplatzhalter 3"/>
          <p:cNvSpPr txBox="1">
            <a:spLocks/>
          </p:cNvSpPr>
          <p:nvPr/>
        </p:nvSpPr>
        <p:spPr>
          <a:xfrm>
            <a:off x="130628" y="1385327"/>
            <a:ext cx="4615543" cy="50045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Objectives:</a:t>
            </a:r>
          </a:p>
          <a:p>
            <a:pPr marL="358775" marR="0" lvl="1" indent="-2667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Commissioning of accelerators and detectors</a:t>
            </a:r>
          </a:p>
          <a:p>
            <a:pPr marL="358775" marR="0" lvl="1" indent="-2667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Forefront research by employing 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and testing new FAIR detectors </a:t>
            </a:r>
          </a:p>
          <a:p>
            <a:pPr marL="358775" marR="0" lvl="1" indent="-2667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Exploiting upgraded GSI 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accelerator facilities incl. the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newly installed CRYRING </a:t>
            </a:r>
          </a:p>
          <a:p>
            <a:pPr marL="358775" marR="0" lvl="1" indent="-2667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Education of young scientists </a:t>
            </a:r>
          </a:p>
          <a:p>
            <a:pPr marL="358775" marR="0" lvl="1" indent="-2667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Maintain and extend skills and 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expertise</a:t>
            </a:r>
          </a:p>
          <a:p>
            <a:pPr marL="358775" marR="0" lvl="1" indent="-2667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Serve national and international 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user community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349" y="1579592"/>
            <a:ext cx="3191308" cy="201318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Inhaltsplatzhalter 3"/>
          <p:cNvSpPr txBox="1">
            <a:spLocks/>
          </p:cNvSpPr>
          <p:nvPr/>
        </p:nvSpPr>
        <p:spPr>
          <a:xfrm>
            <a:off x="4597081" y="3919208"/>
            <a:ext cx="4546919" cy="23149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Requires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careful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techn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. preparation:</a:t>
            </a:r>
          </a:p>
          <a:p>
            <a:pPr marL="358775" marR="0" lvl="1" indent="-2667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full re-commissioning of the</a:t>
            </a:r>
            <a:b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</a:b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UNILAC/SIS18/ESR complex</a:t>
            </a:r>
            <a:b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</a:b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incl. new controls </a:t>
            </a:r>
          </a:p>
          <a:p>
            <a:pPr marL="358775" marR="0" lvl="1" indent="-2667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gradual </a:t>
            </a:r>
            <a:r>
              <a: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implementation from 2017 to 2019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2286254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mtClean="0">
                <a:latin typeface="Calibri" panose="020F0502020204030204" pitchFamily="34" charset="0"/>
                <a:cs typeface="Calibri" panose="020F0502020204030204" pitchFamily="34" charset="0"/>
              </a:rPr>
              <a:t>International Participation in FAIR</a:t>
            </a:r>
          </a:p>
        </p:txBody>
      </p:sp>
      <p:pic>
        <p:nvPicPr>
          <p:cNvPr id="110595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113" y="1042988"/>
            <a:ext cx="8899525" cy="3630612"/>
          </a:xfrm>
        </p:spPr>
      </p:pic>
      <p:sp>
        <p:nvSpPr>
          <p:cNvPr id="110596" name="Content Placeholder 8"/>
          <p:cNvSpPr>
            <a:spLocks noGrp="1"/>
          </p:cNvSpPr>
          <p:nvPr>
            <p:ph sz="half" idx="2"/>
          </p:nvPr>
        </p:nvSpPr>
        <p:spPr>
          <a:xfrm>
            <a:off x="396875" y="4340225"/>
            <a:ext cx="8616950" cy="21288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altLang="de-DE" smtClean="0">
                <a:latin typeface="Calibri" panose="020F0502020204030204" pitchFamily="34" charset="0"/>
                <a:cs typeface="Calibri" panose="020F0502020204030204" pitchFamily="34" charset="0"/>
              </a:rPr>
              <a:t>FAIR governed by international convention </a:t>
            </a:r>
          </a:p>
          <a:p>
            <a:pPr marL="592138" lvl="1" indent="-342900">
              <a:buFont typeface="Arial" panose="020B0604020202020204" pitchFamily="34" charset="0"/>
              <a:buChar char="•"/>
            </a:pPr>
            <a:r>
              <a:rPr lang="en-GB" altLang="de-DE" sz="2400" smtClean="0">
                <a:latin typeface="Calibri" panose="020F0502020204030204" pitchFamily="34" charset="0"/>
                <a:cs typeface="Calibri" panose="020F0502020204030204" pitchFamily="34" charset="0"/>
              </a:rPr>
              <a:t>9 shareholders + 1 assoc. partner (orange)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de-DE" smtClean="0">
                <a:latin typeface="Calibri" panose="020F0502020204030204" pitchFamily="34" charset="0"/>
                <a:cs typeface="Calibri" panose="020F0502020204030204" pitchFamily="34" charset="0"/>
              </a:rPr>
              <a:t>Over 3000 Scientists and Engineers from all over the world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de-DE" smtClean="0">
                <a:latin typeface="Calibri" panose="020F0502020204030204" pitchFamily="34" charset="0"/>
                <a:cs typeface="Calibri" panose="020F0502020204030204" pitchFamily="34" charset="0"/>
              </a:rPr>
              <a:t>More than 200 institutions from 53 countries are involved with their scientists (orange + blue)</a:t>
            </a:r>
          </a:p>
        </p:txBody>
      </p:sp>
      <p:sp>
        <p:nvSpPr>
          <p:cNvPr id="110597" name="Slide Number Placeholder 4"/>
          <p:cNvSpPr>
            <a:spLocks noGrp="1"/>
          </p:cNvSpPr>
          <p:nvPr>
            <p:ph type="sldNum" sz="quarter" idx="10"/>
          </p:nvPr>
        </p:nvSpPr>
        <p:spPr bwMode="auto">
          <a:xfrm>
            <a:off x="7669213" y="6553200"/>
            <a:ext cx="13446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E824F-B257-4F12-A995-17166223D3E0}" type="slidenum"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altLang="de-DE" sz="1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132116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57D9B3-1EDA-4256-9A96-2153F894D089}" type="slidenum">
              <a:rPr lang="de-DE" altLang="de-DE" smtClean="0"/>
              <a:pPr>
                <a:defRPr/>
              </a:pPr>
              <a:t>40</a:t>
            </a:fld>
            <a:endParaRPr lang="de-DE" altLang="de-DE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835150" y="1557338"/>
            <a:ext cx="4800600" cy="4251325"/>
            <a:chOff x="7412" y="3866"/>
            <a:chExt cx="13064" cy="11820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7412" y="3866"/>
              <a:ext cx="13064" cy="11820"/>
              <a:chOff x="7412" y="3866"/>
              <a:chExt cx="13064" cy="11820"/>
            </a:xfrm>
          </p:grpSpPr>
          <p:sp>
            <p:nvSpPr>
              <p:cNvPr id="9" name="Freeform 4"/>
              <p:cNvSpPr>
                <a:spLocks/>
              </p:cNvSpPr>
              <p:nvPr/>
            </p:nvSpPr>
            <p:spPr bwMode="auto">
              <a:xfrm>
                <a:off x="13969" y="9448"/>
                <a:ext cx="2373" cy="1859"/>
              </a:xfrm>
              <a:custGeom>
                <a:avLst/>
                <a:gdLst>
                  <a:gd name="T0" fmla="*/ 0 w 1135"/>
                  <a:gd name="T1" fmla="*/ 0 h 794"/>
                  <a:gd name="T2" fmla="*/ 567 w 1135"/>
                  <a:gd name="T3" fmla="*/ 0 h 794"/>
                  <a:gd name="T4" fmla="*/ 1135 w 1135"/>
                  <a:gd name="T5" fmla="*/ 0 h 794"/>
                  <a:gd name="T6" fmla="*/ 1135 w 1135"/>
                  <a:gd name="T7" fmla="*/ 794 h 794"/>
                  <a:gd name="T8" fmla="*/ 567 w 1135"/>
                  <a:gd name="T9" fmla="*/ 794 h 794"/>
                  <a:gd name="T10" fmla="*/ 0 w 1135"/>
                  <a:gd name="T11" fmla="*/ 794 h 794"/>
                  <a:gd name="T12" fmla="*/ 0 w 1135"/>
                  <a:gd name="T13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35" h="794">
                    <a:moveTo>
                      <a:pt x="0" y="0"/>
                    </a:moveTo>
                    <a:lnTo>
                      <a:pt x="567" y="0"/>
                    </a:lnTo>
                    <a:lnTo>
                      <a:pt x="1135" y="0"/>
                    </a:lnTo>
                    <a:lnTo>
                      <a:pt x="1135" y="794"/>
                    </a:lnTo>
                    <a:lnTo>
                      <a:pt x="567" y="794"/>
                    </a:lnTo>
                    <a:lnTo>
                      <a:pt x="0" y="7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5"/>
              <p:cNvSpPr>
                <a:spLocks/>
              </p:cNvSpPr>
              <p:nvPr/>
            </p:nvSpPr>
            <p:spPr bwMode="auto">
              <a:xfrm>
                <a:off x="15244" y="5713"/>
                <a:ext cx="1615" cy="3773"/>
              </a:xfrm>
              <a:custGeom>
                <a:avLst/>
                <a:gdLst>
                  <a:gd name="T0" fmla="*/ 161 w 775"/>
                  <a:gd name="T1" fmla="*/ 1612 h 1612"/>
                  <a:gd name="T2" fmla="*/ 468 w 775"/>
                  <a:gd name="T3" fmla="*/ 913 h 1612"/>
                  <a:gd name="T4" fmla="*/ 775 w 775"/>
                  <a:gd name="T5" fmla="*/ 215 h 1612"/>
                  <a:gd name="T6" fmla="*/ 716 w 775"/>
                  <a:gd name="T7" fmla="*/ 0 h 1612"/>
                  <a:gd name="T8" fmla="*/ 358 w 775"/>
                  <a:gd name="T9" fmla="*/ 806 h 1612"/>
                  <a:gd name="T10" fmla="*/ 0 w 775"/>
                  <a:gd name="T11" fmla="*/ 1612 h 1612"/>
                  <a:gd name="T12" fmla="*/ 161 w 775"/>
                  <a:gd name="T13" fmla="*/ 1612 h 1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5" h="1612">
                    <a:moveTo>
                      <a:pt x="161" y="1612"/>
                    </a:moveTo>
                    <a:lnTo>
                      <a:pt x="468" y="913"/>
                    </a:lnTo>
                    <a:lnTo>
                      <a:pt x="775" y="215"/>
                    </a:lnTo>
                    <a:lnTo>
                      <a:pt x="716" y="0"/>
                    </a:lnTo>
                    <a:lnTo>
                      <a:pt x="358" y="806"/>
                    </a:lnTo>
                    <a:lnTo>
                      <a:pt x="0" y="1612"/>
                    </a:lnTo>
                    <a:lnTo>
                      <a:pt x="161" y="161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auto">
              <a:xfrm>
                <a:off x="7412" y="9849"/>
                <a:ext cx="1817" cy="134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auto">
              <a:xfrm>
                <a:off x="19195" y="7297"/>
                <a:ext cx="401" cy="635"/>
              </a:xfrm>
              <a:custGeom>
                <a:avLst/>
                <a:gdLst>
                  <a:gd name="T0" fmla="*/ 54 w 193"/>
                  <a:gd name="T1" fmla="*/ 0 h 271"/>
                  <a:gd name="T2" fmla="*/ 193 w 193"/>
                  <a:gd name="T3" fmla="*/ 30 h 271"/>
                  <a:gd name="T4" fmla="*/ 139 w 193"/>
                  <a:gd name="T5" fmla="*/ 271 h 271"/>
                  <a:gd name="T6" fmla="*/ 0 w 193"/>
                  <a:gd name="T7" fmla="*/ 241 h 271"/>
                  <a:gd name="T8" fmla="*/ 54 w 193"/>
                  <a:gd name="T9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271">
                    <a:moveTo>
                      <a:pt x="54" y="0"/>
                    </a:moveTo>
                    <a:lnTo>
                      <a:pt x="193" y="30"/>
                    </a:lnTo>
                    <a:lnTo>
                      <a:pt x="139" y="271"/>
                    </a:lnTo>
                    <a:lnTo>
                      <a:pt x="0" y="241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auto">
              <a:xfrm>
                <a:off x="18936" y="13308"/>
                <a:ext cx="1540" cy="2378"/>
              </a:xfrm>
              <a:custGeom>
                <a:avLst/>
                <a:gdLst>
                  <a:gd name="T0" fmla="*/ 113 w 738"/>
                  <a:gd name="T1" fmla="*/ 0 h 1016"/>
                  <a:gd name="T2" fmla="*/ 129 w 738"/>
                  <a:gd name="T3" fmla="*/ 4 h 1016"/>
                  <a:gd name="T4" fmla="*/ 284 w 738"/>
                  <a:gd name="T5" fmla="*/ 44 h 1016"/>
                  <a:gd name="T6" fmla="*/ 326 w 738"/>
                  <a:gd name="T7" fmla="*/ 64 h 1016"/>
                  <a:gd name="T8" fmla="*/ 412 w 738"/>
                  <a:gd name="T9" fmla="*/ 44 h 1016"/>
                  <a:gd name="T10" fmla="*/ 527 w 738"/>
                  <a:gd name="T11" fmla="*/ 8 h 1016"/>
                  <a:gd name="T12" fmla="*/ 552 w 738"/>
                  <a:gd name="T13" fmla="*/ 9 h 1016"/>
                  <a:gd name="T14" fmla="*/ 611 w 738"/>
                  <a:gd name="T15" fmla="*/ 45 h 1016"/>
                  <a:gd name="T16" fmla="*/ 630 w 738"/>
                  <a:gd name="T17" fmla="*/ 62 h 1016"/>
                  <a:gd name="T18" fmla="*/ 738 w 738"/>
                  <a:gd name="T19" fmla="*/ 425 h 1016"/>
                  <a:gd name="T20" fmla="*/ 730 w 738"/>
                  <a:gd name="T21" fmla="*/ 449 h 1016"/>
                  <a:gd name="T22" fmla="*/ 509 w 738"/>
                  <a:gd name="T23" fmla="*/ 507 h 1016"/>
                  <a:gd name="T24" fmla="*/ 570 w 738"/>
                  <a:gd name="T25" fmla="*/ 962 h 1016"/>
                  <a:gd name="T26" fmla="*/ 561 w 738"/>
                  <a:gd name="T27" fmla="*/ 979 h 1016"/>
                  <a:gd name="T28" fmla="*/ 279 w 738"/>
                  <a:gd name="T29" fmla="*/ 1016 h 1016"/>
                  <a:gd name="T30" fmla="*/ 262 w 738"/>
                  <a:gd name="T31" fmla="*/ 1008 h 1016"/>
                  <a:gd name="T32" fmla="*/ 219 w 738"/>
                  <a:gd name="T33" fmla="*/ 717 h 1016"/>
                  <a:gd name="T34" fmla="*/ 127 w 738"/>
                  <a:gd name="T35" fmla="*/ 726 h 1016"/>
                  <a:gd name="T36" fmla="*/ 112 w 738"/>
                  <a:gd name="T37" fmla="*/ 717 h 1016"/>
                  <a:gd name="T38" fmla="*/ 91 w 738"/>
                  <a:gd name="T39" fmla="*/ 597 h 1016"/>
                  <a:gd name="T40" fmla="*/ 26 w 738"/>
                  <a:gd name="T41" fmla="*/ 597 h 1016"/>
                  <a:gd name="T42" fmla="*/ 16 w 738"/>
                  <a:gd name="T43" fmla="*/ 587 h 1016"/>
                  <a:gd name="T44" fmla="*/ 0 w 738"/>
                  <a:gd name="T45" fmla="*/ 493 h 1016"/>
                  <a:gd name="T46" fmla="*/ 13 w 738"/>
                  <a:gd name="T47" fmla="*/ 474 h 1016"/>
                  <a:gd name="T48" fmla="*/ 187 w 738"/>
                  <a:gd name="T49" fmla="*/ 455 h 1016"/>
                  <a:gd name="T50" fmla="*/ 178 w 738"/>
                  <a:gd name="T51" fmla="*/ 372 h 1016"/>
                  <a:gd name="T52" fmla="*/ 177 w 738"/>
                  <a:gd name="T53" fmla="*/ 355 h 1016"/>
                  <a:gd name="T54" fmla="*/ 49 w 738"/>
                  <a:gd name="T55" fmla="*/ 328 h 1016"/>
                  <a:gd name="T56" fmla="*/ 40 w 738"/>
                  <a:gd name="T57" fmla="*/ 310 h 1016"/>
                  <a:gd name="T58" fmla="*/ 69 w 738"/>
                  <a:gd name="T59" fmla="*/ 185 h 1016"/>
                  <a:gd name="T60" fmla="*/ 12 w 738"/>
                  <a:gd name="T61" fmla="*/ 165 h 1016"/>
                  <a:gd name="T62" fmla="*/ 9 w 738"/>
                  <a:gd name="T63" fmla="*/ 153 h 1016"/>
                  <a:gd name="T64" fmla="*/ 34 w 738"/>
                  <a:gd name="T65" fmla="*/ 87 h 1016"/>
                  <a:gd name="T66" fmla="*/ 46 w 738"/>
                  <a:gd name="T67" fmla="*/ 77 h 1016"/>
                  <a:gd name="T68" fmla="*/ 69 w 738"/>
                  <a:gd name="T69" fmla="*/ 84 h 1016"/>
                  <a:gd name="T70" fmla="*/ 86 w 738"/>
                  <a:gd name="T71" fmla="*/ 12 h 1016"/>
                  <a:gd name="T72" fmla="*/ 96 w 738"/>
                  <a:gd name="T73" fmla="*/ 0 h 1016"/>
                  <a:gd name="T74" fmla="*/ 113 w 738"/>
                  <a:gd name="T75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38" h="1016">
                    <a:moveTo>
                      <a:pt x="113" y="0"/>
                    </a:moveTo>
                    <a:lnTo>
                      <a:pt x="129" y="4"/>
                    </a:lnTo>
                    <a:lnTo>
                      <a:pt x="284" y="44"/>
                    </a:lnTo>
                    <a:lnTo>
                      <a:pt x="326" y="64"/>
                    </a:lnTo>
                    <a:lnTo>
                      <a:pt x="412" y="44"/>
                    </a:lnTo>
                    <a:lnTo>
                      <a:pt x="527" y="8"/>
                    </a:lnTo>
                    <a:lnTo>
                      <a:pt x="552" y="9"/>
                    </a:lnTo>
                    <a:lnTo>
                      <a:pt x="611" y="45"/>
                    </a:lnTo>
                    <a:lnTo>
                      <a:pt x="630" y="62"/>
                    </a:lnTo>
                    <a:lnTo>
                      <a:pt x="738" y="425"/>
                    </a:lnTo>
                    <a:lnTo>
                      <a:pt x="730" y="449"/>
                    </a:lnTo>
                    <a:lnTo>
                      <a:pt x="509" y="507"/>
                    </a:lnTo>
                    <a:lnTo>
                      <a:pt x="570" y="962"/>
                    </a:lnTo>
                    <a:lnTo>
                      <a:pt x="561" y="979"/>
                    </a:lnTo>
                    <a:lnTo>
                      <a:pt x="279" y="1016"/>
                    </a:lnTo>
                    <a:lnTo>
                      <a:pt x="262" y="1008"/>
                    </a:lnTo>
                    <a:lnTo>
                      <a:pt x="219" y="717"/>
                    </a:lnTo>
                    <a:lnTo>
                      <a:pt x="127" y="726"/>
                    </a:lnTo>
                    <a:lnTo>
                      <a:pt x="112" y="717"/>
                    </a:lnTo>
                    <a:lnTo>
                      <a:pt x="91" y="597"/>
                    </a:lnTo>
                    <a:lnTo>
                      <a:pt x="26" y="597"/>
                    </a:lnTo>
                    <a:lnTo>
                      <a:pt x="16" y="587"/>
                    </a:lnTo>
                    <a:lnTo>
                      <a:pt x="0" y="493"/>
                    </a:lnTo>
                    <a:lnTo>
                      <a:pt x="13" y="474"/>
                    </a:lnTo>
                    <a:lnTo>
                      <a:pt x="187" y="455"/>
                    </a:lnTo>
                    <a:lnTo>
                      <a:pt x="178" y="372"/>
                    </a:lnTo>
                    <a:lnTo>
                      <a:pt x="177" y="355"/>
                    </a:lnTo>
                    <a:lnTo>
                      <a:pt x="49" y="328"/>
                    </a:lnTo>
                    <a:lnTo>
                      <a:pt x="40" y="310"/>
                    </a:lnTo>
                    <a:lnTo>
                      <a:pt x="69" y="185"/>
                    </a:lnTo>
                    <a:lnTo>
                      <a:pt x="12" y="165"/>
                    </a:lnTo>
                    <a:lnTo>
                      <a:pt x="9" y="153"/>
                    </a:lnTo>
                    <a:lnTo>
                      <a:pt x="34" y="87"/>
                    </a:lnTo>
                    <a:lnTo>
                      <a:pt x="46" y="77"/>
                    </a:lnTo>
                    <a:lnTo>
                      <a:pt x="69" y="84"/>
                    </a:lnTo>
                    <a:lnTo>
                      <a:pt x="86" y="12"/>
                    </a:lnTo>
                    <a:lnTo>
                      <a:pt x="96" y="0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Rectangle 9"/>
              <p:cNvSpPr>
                <a:spLocks noChangeArrowheads="1"/>
              </p:cNvSpPr>
              <p:nvPr/>
            </p:nvSpPr>
            <p:spPr bwMode="auto">
              <a:xfrm>
                <a:off x="10170" y="9661"/>
                <a:ext cx="1519" cy="75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0"/>
              <p:cNvSpPr>
                <a:spLocks/>
              </p:cNvSpPr>
              <p:nvPr/>
            </p:nvSpPr>
            <p:spPr bwMode="auto">
              <a:xfrm>
                <a:off x="16651" y="3866"/>
                <a:ext cx="3317" cy="3436"/>
              </a:xfrm>
              <a:custGeom>
                <a:avLst/>
                <a:gdLst>
                  <a:gd name="T0" fmla="*/ 2 w 1589"/>
                  <a:gd name="T1" fmla="*/ 678 h 1468"/>
                  <a:gd name="T2" fmla="*/ 11 w 1589"/>
                  <a:gd name="T3" fmla="*/ 604 h 1468"/>
                  <a:gd name="T4" fmla="*/ 29 w 1589"/>
                  <a:gd name="T5" fmla="*/ 534 h 1468"/>
                  <a:gd name="T6" fmla="*/ 55 w 1589"/>
                  <a:gd name="T7" fmla="*/ 465 h 1468"/>
                  <a:gd name="T8" fmla="*/ 86 w 1589"/>
                  <a:gd name="T9" fmla="*/ 400 h 1468"/>
                  <a:gd name="T10" fmla="*/ 125 w 1589"/>
                  <a:gd name="T11" fmla="*/ 339 h 1468"/>
                  <a:gd name="T12" fmla="*/ 181 w 1589"/>
                  <a:gd name="T13" fmla="*/ 268 h 1468"/>
                  <a:gd name="T14" fmla="*/ 246 w 1589"/>
                  <a:gd name="T15" fmla="*/ 203 h 1468"/>
                  <a:gd name="T16" fmla="*/ 334 w 1589"/>
                  <a:gd name="T17" fmla="*/ 137 h 1468"/>
                  <a:gd name="T18" fmla="*/ 415 w 1589"/>
                  <a:gd name="T19" fmla="*/ 89 h 1468"/>
                  <a:gd name="T20" fmla="*/ 521 w 1589"/>
                  <a:gd name="T21" fmla="*/ 45 h 1468"/>
                  <a:gd name="T22" fmla="*/ 633 w 1589"/>
                  <a:gd name="T23" fmla="*/ 15 h 1468"/>
                  <a:gd name="T24" fmla="*/ 712 w 1589"/>
                  <a:gd name="T25" fmla="*/ 4 h 1468"/>
                  <a:gd name="T26" fmla="*/ 856 w 1589"/>
                  <a:gd name="T27" fmla="*/ 3 h 1468"/>
                  <a:gd name="T28" fmla="*/ 992 w 1589"/>
                  <a:gd name="T29" fmla="*/ 24 h 1468"/>
                  <a:gd name="T30" fmla="*/ 1068 w 1589"/>
                  <a:gd name="T31" fmla="*/ 45 h 1468"/>
                  <a:gd name="T32" fmla="*/ 1156 w 1589"/>
                  <a:gd name="T33" fmla="*/ 82 h 1468"/>
                  <a:gd name="T34" fmla="*/ 1239 w 1589"/>
                  <a:gd name="T35" fmla="*/ 127 h 1468"/>
                  <a:gd name="T36" fmla="*/ 1328 w 1589"/>
                  <a:gd name="T37" fmla="*/ 192 h 1468"/>
                  <a:gd name="T38" fmla="*/ 1382 w 1589"/>
                  <a:gd name="T39" fmla="*/ 242 h 1468"/>
                  <a:gd name="T40" fmla="*/ 1442 w 1589"/>
                  <a:gd name="T41" fmla="*/ 309 h 1468"/>
                  <a:gd name="T42" fmla="*/ 1493 w 1589"/>
                  <a:gd name="T43" fmla="*/ 384 h 1468"/>
                  <a:gd name="T44" fmla="*/ 1540 w 1589"/>
                  <a:gd name="T45" fmla="*/ 482 h 1468"/>
                  <a:gd name="T46" fmla="*/ 1572 w 1589"/>
                  <a:gd name="T47" fmla="*/ 587 h 1468"/>
                  <a:gd name="T48" fmla="*/ 1585 w 1589"/>
                  <a:gd name="T49" fmla="*/ 659 h 1468"/>
                  <a:gd name="T50" fmla="*/ 1589 w 1589"/>
                  <a:gd name="T51" fmla="*/ 753 h 1468"/>
                  <a:gd name="T52" fmla="*/ 1582 w 1589"/>
                  <a:gd name="T53" fmla="*/ 828 h 1468"/>
                  <a:gd name="T54" fmla="*/ 1568 w 1589"/>
                  <a:gd name="T55" fmla="*/ 901 h 1468"/>
                  <a:gd name="T56" fmla="*/ 1547 w 1589"/>
                  <a:gd name="T57" fmla="*/ 971 h 1468"/>
                  <a:gd name="T58" fmla="*/ 1519 w 1589"/>
                  <a:gd name="T59" fmla="*/ 1037 h 1468"/>
                  <a:gd name="T60" fmla="*/ 1483 w 1589"/>
                  <a:gd name="T61" fmla="*/ 1099 h 1468"/>
                  <a:gd name="T62" fmla="*/ 1442 w 1589"/>
                  <a:gd name="T63" fmla="*/ 1159 h 1468"/>
                  <a:gd name="T64" fmla="*/ 1382 w 1589"/>
                  <a:gd name="T65" fmla="*/ 1228 h 1468"/>
                  <a:gd name="T66" fmla="*/ 1299 w 1589"/>
                  <a:gd name="T67" fmla="*/ 1301 h 1468"/>
                  <a:gd name="T68" fmla="*/ 1206 w 1589"/>
                  <a:gd name="T69" fmla="*/ 1362 h 1468"/>
                  <a:gd name="T70" fmla="*/ 1103 w 1589"/>
                  <a:gd name="T71" fmla="*/ 1411 h 1468"/>
                  <a:gd name="T72" fmla="*/ 992 w 1589"/>
                  <a:gd name="T73" fmla="*/ 1446 h 1468"/>
                  <a:gd name="T74" fmla="*/ 916 w 1589"/>
                  <a:gd name="T75" fmla="*/ 1460 h 1468"/>
                  <a:gd name="T76" fmla="*/ 794 w 1589"/>
                  <a:gd name="T77" fmla="*/ 1468 h 1468"/>
                  <a:gd name="T78" fmla="*/ 673 w 1589"/>
                  <a:gd name="T79" fmla="*/ 1460 h 1468"/>
                  <a:gd name="T80" fmla="*/ 558 w 1589"/>
                  <a:gd name="T81" fmla="*/ 1436 h 1468"/>
                  <a:gd name="T82" fmla="*/ 485 w 1589"/>
                  <a:gd name="T83" fmla="*/ 1411 h 1468"/>
                  <a:gd name="T84" fmla="*/ 398 w 1589"/>
                  <a:gd name="T85" fmla="*/ 1371 h 1468"/>
                  <a:gd name="T86" fmla="*/ 288 w 1589"/>
                  <a:gd name="T87" fmla="*/ 1301 h 1468"/>
                  <a:gd name="T88" fmla="*/ 232 w 1589"/>
                  <a:gd name="T89" fmla="*/ 1253 h 1468"/>
                  <a:gd name="T90" fmla="*/ 181 w 1589"/>
                  <a:gd name="T91" fmla="*/ 1202 h 1468"/>
                  <a:gd name="T92" fmla="*/ 115 w 1589"/>
                  <a:gd name="T93" fmla="*/ 1116 h 1468"/>
                  <a:gd name="T94" fmla="*/ 62 w 1589"/>
                  <a:gd name="T95" fmla="*/ 1021 h 1468"/>
                  <a:gd name="T96" fmla="*/ 35 w 1589"/>
                  <a:gd name="T97" fmla="*/ 953 h 1468"/>
                  <a:gd name="T98" fmla="*/ 9 w 1589"/>
                  <a:gd name="T99" fmla="*/ 847 h 1468"/>
                  <a:gd name="T100" fmla="*/ 0 w 1589"/>
                  <a:gd name="T101" fmla="*/ 753 h 1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89" h="1468">
                    <a:moveTo>
                      <a:pt x="0" y="734"/>
                    </a:moveTo>
                    <a:lnTo>
                      <a:pt x="0" y="716"/>
                    </a:lnTo>
                    <a:lnTo>
                      <a:pt x="1" y="697"/>
                    </a:lnTo>
                    <a:lnTo>
                      <a:pt x="2" y="678"/>
                    </a:lnTo>
                    <a:lnTo>
                      <a:pt x="3" y="659"/>
                    </a:lnTo>
                    <a:lnTo>
                      <a:pt x="6" y="642"/>
                    </a:lnTo>
                    <a:lnTo>
                      <a:pt x="9" y="623"/>
                    </a:lnTo>
                    <a:lnTo>
                      <a:pt x="11" y="604"/>
                    </a:lnTo>
                    <a:lnTo>
                      <a:pt x="15" y="587"/>
                    </a:lnTo>
                    <a:lnTo>
                      <a:pt x="20" y="569"/>
                    </a:lnTo>
                    <a:lnTo>
                      <a:pt x="24" y="552"/>
                    </a:lnTo>
                    <a:lnTo>
                      <a:pt x="29" y="534"/>
                    </a:lnTo>
                    <a:lnTo>
                      <a:pt x="35" y="517"/>
                    </a:lnTo>
                    <a:lnTo>
                      <a:pt x="40" y="499"/>
                    </a:lnTo>
                    <a:lnTo>
                      <a:pt x="47" y="482"/>
                    </a:lnTo>
                    <a:lnTo>
                      <a:pt x="55" y="465"/>
                    </a:lnTo>
                    <a:lnTo>
                      <a:pt x="62" y="449"/>
                    </a:lnTo>
                    <a:lnTo>
                      <a:pt x="70" y="433"/>
                    </a:lnTo>
                    <a:lnTo>
                      <a:pt x="78" y="417"/>
                    </a:lnTo>
                    <a:lnTo>
                      <a:pt x="86" y="400"/>
                    </a:lnTo>
                    <a:lnTo>
                      <a:pt x="95" y="384"/>
                    </a:lnTo>
                    <a:lnTo>
                      <a:pt x="104" y="369"/>
                    </a:lnTo>
                    <a:lnTo>
                      <a:pt x="115" y="354"/>
                    </a:lnTo>
                    <a:lnTo>
                      <a:pt x="125" y="339"/>
                    </a:lnTo>
                    <a:lnTo>
                      <a:pt x="135" y="324"/>
                    </a:lnTo>
                    <a:lnTo>
                      <a:pt x="147" y="309"/>
                    </a:lnTo>
                    <a:lnTo>
                      <a:pt x="157" y="295"/>
                    </a:lnTo>
                    <a:lnTo>
                      <a:pt x="181" y="268"/>
                    </a:lnTo>
                    <a:lnTo>
                      <a:pt x="193" y="254"/>
                    </a:lnTo>
                    <a:lnTo>
                      <a:pt x="205" y="242"/>
                    </a:lnTo>
                    <a:lnTo>
                      <a:pt x="232" y="215"/>
                    </a:lnTo>
                    <a:lnTo>
                      <a:pt x="246" y="203"/>
                    </a:lnTo>
                    <a:lnTo>
                      <a:pt x="260" y="192"/>
                    </a:lnTo>
                    <a:lnTo>
                      <a:pt x="288" y="168"/>
                    </a:lnTo>
                    <a:lnTo>
                      <a:pt x="319" y="147"/>
                    </a:lnTo>
                    <a:lnTo>
                      <a:pt x="334" y="137"/>
                    </a:lnTo>
                    <a:lnTo>
                      <a:pt x="350" y="127"/>
                    </a:lnTo>
                    <a:lnTo>
                      <a:pt x="382" y="107"/>
                    </a:lnTo>
                    <a:lnTo>
                      <a:pt x="398" y="98"/>
                    </a:lnTo>
                    <a:lnTo>
                      <a:pt x="415" y="89"/>
                    </a:lnTo>
                    <a:lnTo>
                      <a:pt x="449" y="73"/>
                    </a:lnTo>
                    <a:lnTo>
                      <a:pt x="485" y="58"/>
                    </a:lnTo>
                    <a:lnTo>
                      <a:pt x="503" y="52"/>
                    </a:lnTo>
                    <a:lnTo>
                      <a:pt x="521" y="45"/>
                    </a:lnTo>
                    <a:lnTo>
                      <a:pt x="558" y="34"/>
                    </a:lnTo>
                    <a:lnTo>
                      <a:pt x="595" y="24"/>
                    </a:lnTo>
                    <a:lnTo>
                      <a:pt x="614" y="19"/>
                    </a:lnTo>
                    <a:lnTo>
                      <a:pt x="633" y="15"/>
                    </a:lnTo>
                    <a:lnTo>
                      <a:pt x="654" y="12"/>
                    </a:lnTo>
                    <a:lnTo>
                      <a:pt x="673" y="9"/>
                    </a:lnTo>
                    <a:lnTo>
                      <a:pt x="693" y="7"/>
                    </a:lnTo>
                    <a:lnTo>
                      <a:pt x="712" y="4"/>
                    </a:lnTo>
                    <a:lnTo>
                      <a:pt x="753" y="2"/>
                    </a:lnTo>
                    <a:lnTo>
                      <a:pt x="794" y="0"/>
                    </a:lnTo>
                    <a:lnTo>
                      <a:pt x="835" y="2"/>
                    </a:lnTo>
                    <a:lnTo>
                      <a:pt x="856" y="3"/>
                    </a:lnTo>
                    <a:lnTo>
                      <a:pt x="875" y="4"/>
                    </a:lnTo>
                    <a:lnTo>
                      <a:pt x="916" y="9"/>
                    </a:lnTo>
                    <a:lnTo>
                      <a:pt x="954" y="15"/>
                    </a:lnTo>
                    <a:lnTo>
                      <a:pt x="992" y="24"/>
                    </a:lnTo>
                    <a:lnTo>
                      <a:pt x="1011" y="29"/>
                    </a:lnTo>
                    <a:lnTo>
                      <a:pt x="1031" y="34"/>
                    </a:lnTo>
                    <a:lnTo>
                      <a:pt x="1048" y="39"/>
                    </a:lnTo>
                    <a:lnTo>
                      <a:pt x="1068" y="45"/>
                    </a:lnTo>
                    <a:lnTo>
                      <a:pt x="1086" y="52"/>
                    </a:lnTo>
                    <a:lnTo>
                      <a:pt x="1103" y="58"/>
                    </a:lnTo>
                    <a:lnTo>
                      <a:pt x="1138" y="73"/>
                    </a:lnTo>
                    <a:lnTo>
                      <a:pt x="1156" y="82"/>
                    </a:lnTo>
                    <a:lnTo>
                      <a:pt x="1172" y="89"/>
                    </a:lnTo>
                    <a:lnTo>
                      <a:pt x="1189" y="98"/>
                    </a:lnTo>
                    <a:lnTo>
                      <a:pt x="1206" y="107"/>
                    </a:lnTo>
                    <a:lnTo>
                      <a:pt x="1239" y="127"/>
                    </a:lnTo>
                    <a:lnTo>
                      <a:pt x="1269" y="147"/>
                    </a:lnTo>
                    <a:lnTo>
                      <a:pt x="1299" y="168"/>
                    </a:lnTo>
                    <a:lnTo>
                      <a:pt x="1314" y="179"/>
                    </a:lnTo>
                    <a:lnTo>
                      <a:pt x="1328" y="192"/>
                    </a:lnTo>
                    <a:lnTo>
                      <a:pt x="1342" y="203"/>
                    </a:lnTo>
                    <a:lnTo>
                      <a:pt x="1356" y="215"/>
                    </a:lnTo>
                    <a:lnTo>
                      <a:pt x="1369" y="228"/>
                    </a:lnTo>
                    <a:lnTo>
                      <a:pt x="1382" y="242"/>
                    </a:lnTo>
                    <a:lnTo>
                      <a:pt x="1395" y="254"/>
                    </a:lnTo>
                    <a:lnTo>
                      <a:pt x="1407" y="268"/>
                    </a:lnTo>
                    <a:lnTo>
                      <a:pt x="1430" y="295"/>
                    </a:lnTo>
                    <a:lnTo>
                      <a:pt x="1442" y="309"/>
                    </a:lnTo>
                    <a:lnTo>
                      <a:pt x="1453" y="324"/>
                    </a:lnTo>
                    <a:lnTo>
                      <a:pt x="1474" y="354"/>
                    </a:lnTo>
                    <a:lnTo>
                      <a:pt x="1483" y="369"/>
                    </a:lnTo>
                    <a:lnTo>
                      <a:pt x="1493" y="384"/>
                    </a:lnTo>
                    <a:lnTo>
                      <a:pt x="1511" y="417"/>
                    </a:lnTo>
                    <a:lnTo>
                      <a:pt x="1526" y="449"/>
                    </a:lnTo>
                    <a:lnTo>
                      <a:pt x="1534" y="465"/>
                    </a:lnTo>
                    <a:lnTo>
                      <a:pt x="1540" y="482"/>
                    </a:lnTo>
                    <a:lnTo>
                      <a:pt x="1547" y="499"/>
                    </a:lnTo>
                    <a:lnTo>
                      <a:pt x="1553" y="517"/>
                    </a:lnTo>
                    <a:lnTo>
                      <a:pt x="1563" y="552"/>
                    </a:lnTo>
                    <a:lnTo>
                      <a:pt x="1572" y="587"/>
                    </a:lnTo>
                    <a:lnTo>
                      <a:pt x="1576" y="604"/>
                    </a:lnTo>
                    <a:lnTo>
                      <a:pt x="1580" y="623"/>
                    </a:lnTo>
                    <a:lnTo>
                      <a:pt x="1582" y="642"/>
                    </a:lnTo>
                    <a:lnTo>
                      <a:pt x="1585" y="659"/>
                    </a:lnTo>
                    <a:lnTo>
                      <a:pt x="1588" y="697"/>
                    </a:lnTo>
                    <a:lnTo>
                      <a:pt x="1589" y="716"/>
                    </a:lnTo>
                    <a:lnTo>
                      <a:pt x="1589" y="734"/>
                    </a:lnTo>
                    <a:lnTo>
                      <a:pt x="1589" y="753"/>
                    </a:lnTo>
                    <a:lnTo>
                      <a:pt x="1588" y="772"/>
                    </a:lnTo>
                    <a:lnTo>
                      <a:pt x="1586" y="791"/>
                    </a:lnTo>
                    <a:lnTo>
                      <a:pt x="1585" y="809"/>
                    </a:lnTo>
                    <a:lnTo>
                      <a:pt x="1582" y="828"/>
                    </a:lnTo>
                    <a:lnTo>
                      <a:pt x="1580" y="847"/>
                    </a:lnTo>
                    <a:lnTo>
                      <a:pt x="1576" y="864"/>
                    </a:lnTo>
                    <a:lnTo>
                      <a:pt x="1572" y="883"/>
                    </a:lnTo>
                    <a:lnTo>
                      <a:pt x="1568" y="901"/>
                    </a:lnTo>
                    <a:lnTo>
                      <a:pt x="1563" y="918"/>
                    </a:lnTo>
                    <a:lnTo>
                      <a:pt x="1558" y="936"/>
                    </a:lnTo>
                    <a:lnTo>
                      <a:pt x="1553" y="953"/>
                    </a:lnTo>
                    <a:lnTo>
                      <a:pt x="1547" y="971"/>
                    </a:lnTo>
                    <a:lnTo>
                      <a:pt x="1540" y="987"/>
                    </a:lnTo>
                    <a:lnTo>
                      <a:pt x="1534" y="1004"/>
                    </a:lnTo>
                    <a:lnTo>
                      <a:pt x="1526" y="1021"/>
                    </a:lnTo>
                    <a:lnTo>
                      <a:pt x="1519" y="1037"/>
                    </a:lnTo>
                    <a:lnTo>
                      <a:pt x="1511" y="1053"/>
                    </a:lnTo>
                    <a:lnTo>
                      <a:pt x="1502" y="1068"/>
                    </a:lnTo>
                    <a:lnTo>
                      <a:pt x="1493" y="1084"/>
                    </a:lnTo>
                    <a:lnTo>
                      <a:pt x="1483" y="1099"/>
                    </a:lnTo>
                    <a:lnTo>
                      <a:pt x="1474" y="1116"/>
                    </a:lnTo>
                    <a:lnTo>
                      <a:pt x="1464" y="1131"/>
                    </a:lnTo>
                    <a:lnTo>
                      <a:pt x="1453" y="1144"/>
                    </a:lnTo>
                    <a:lnTo>
                      <a:pt x="1442" y="1159"/>
                    </a:lnTo>
                    <a:lnTo>
                      <a:pt x="1430" y="1173"/>
                    </a:lnTo>
                    <a:lnTo>
                      <a:pt x="1407" y="1202"/>
                    </a:lnTo>
                    <a:lnTo>
                      <a:pt x="1395" y="1215"/>
                    </a:lnTo>
                    <a:lnTo>
                      <a:pt x="1382" y="1228"/>
                    </a:lnTo>
                    <a:lnTo>
                      <a:pt x="1356" y="1253"/>
                    </a:lnTo>
                    <a:lnTo>
                      <a:pt x="1342" y="1266"/>
                    </a:lnTo>
                    <a:lnTo>
                      <a:pt x="1328" y="1278"/>
                    </a:lnTo>
                    <a:lnTo>
                      <a:pt x="1299" y="1301"/>
                    </a:lnTo>
                    <a:lnTo>
                      <a:pt x="1269" y="1323"/>
                    </a:lnTo>
                    <a:lnTo>
                      <a:pt x="1254" y="1333"/>
                    </a:lnTo>
                    <a:lnTo>
                      <a:pt x="1239" y="1343"/>
                    </a:lnTo>
                    <a:lnTo>
                      <a:pt x="1206" y="1362"/>
                    </a:lnTo>
                    <a:lnTo>
                      <a:pt x="1189" y="1371"/>
                    </a:lnTo>
                    <a:lnTo>
                      <a:pt x="1172" y="1380"/>
                    </a:lnTo>
                    <a:lnTo>
                      <a:pt x="1138" y="1396"/>
                    </a:lnTo>
                    <a:lnTo>
                      <a:pt x="1103" y="1411"/>
                    </a:lnTo>
                    <a:lnTo>
                      <a:pt x="1086" y="1418"/>
                    </a:lnTo>
                    <a:lnTo>
                      <a:pt x="1068" y="1425"/>
                    </a:lnTo>
                    <a:lnTo>
                      <a:pt x="1031" y="1436"/>
                    </a:lnTo>
                    <a:lnTo>
                      <a:pt x="992" y="1446"/>
                    </a:lnTo>
                    <a:lnTo>
                      <a:pt x="973" y="1450"/>
                    </a:lnTo>
                    <a:lnTo>
                      <a:pt x="954" y="1453"/>
                    </a:lnTo>
                    <a:lnTo>
                      <a:pt x="935" y="1457"/>
                    </a:lnTo>
                    <a:lnTo>
                      <a:pt x="916" y="1460"/>
                    </a:lnTo>
                    <a:lnTo>
                      <a:pt x="895" y="1463"/>
                    </a:lnTo>
                    <a:lnTo>
                      <a:pt x="875" y="1465"/>
                    </a:lnTo>
                    <a:lnTo>
                      <a:pt x="835" y="1467"/>
                    </a:lnTo>
                    <a:lnTo>
                      <a:pt x="794" y="1468"/>
                    </a:lnTo>
                    <a:lnTo>
                      <a:pt x="753" y="1467"/>
                    </a:lnTo>
                    <a:lnTo>
                      <a:pt x="733" y="1467"/>
                    </a:lnTo>
                    <a:lnTo>
                      <a:pt x="712" y="1465"/>
                    </a:lnTo>
                    <a:lnTo>
                      <a:pt x="673" y="1460"/>
                    </a:lnTo>
                    <a:lnTo>
                      <a:pt x="633" y="1453"/>
                    </a:lnTo>
                    <a:lnTo>
                      <a:pt x="595" y="1446"/>
                    </a:lnTo>
                    <a:lnTo>
                      <a:pt x="577" y="1441"/>
                    </a:lnTo>
                    <a:lnTo>
                      <a:pt x="558" y="1436"/>
                    </a:lnTo>
                    <a:lnTo>
                      <a:pt x="539" y="1430"/>
                    </a:lnTo>
                    <a:lnTo>
                      <a:pt x="521" y="1425"/>
                    </a:lnTo>
                    <a:lnTo>
                      <a:pt x="503" y="1418"/>
                    </a:lnTo>
                    <a:lnTo>
                      <a:pt x="485" y="1411"/>
                    </a:lnTo>
                    <a:lnTo>
                      <a:pt x="449" y="1396"/>
                    </a:lnTo>
                    <a:lnTo>
                      <a:pt x="433" y="1388"/>
                    </a:lnTo>
                    <a:lnTo>
                      <a:pt x="415" y="1380"/>
                    </a:lnTo>
                    <a:lnTo>
                      <a:pt x="398" y="1371"/>
                    </a:lnTo>
                    <a:lnTo>
                      <a:pt x="382" y="1362"/>
                    </a:lnTo>
                    <a:lnTo>
                      <a:pt x="350" y="1343"/>
                    </a:lnTo>
                    <a:lnTo>
                      <a:pt x="319" y="1323"/>
                    </a:lnTo>
                    <a:lnTo>
                      <a:pt x="288" y="1301"/>
                    </a:lnTo>
                    <a:lnTo>
                      <a:pt x="274" y="1290"/>
                    </a:lnTo>
                    <a:lnTo>
                      <a:pt x="260" y="1278"/>
                    </a:lnTo>
                    <a:lnTo>
                      <a:pt x="246" y="1266"/>
                    </a:lnTo>
                    <a:lnTo>
                      <a:pt x="232" y="1253"/>
                    </a:lnTo>
                    <a:lnTo>
                      <a:pt x="219" y="1241"/>
                    </a:lnTo>
                    <a:lnTo>
                      <a:pt x="205" y="1228"/>
                    </a:lnTo>
                    <a:lnTo>
                      <a:pt x="193" y="1215"/>
                    </a:lnTo>
                    <a:lnTo>
                      <a:pt x="181" y="1202"/>
                    </a:lnTo>
                    <a:lnTo>
                      <a:pt x="157" y="1173"/>
                    </a:lnTo>
                    <a:lnTo>
                      <a:pt x="147" y="1159"/>
                    </a:lnTo>
                    <a:lnTo>
                      <a:pt x="135" y="1144"/>
                    </a:lnTo>
                    <a:lnTo>
                      <a:pt x="115" y="1116"/>
                    </a:lnTo>
                    <a:lnTo>
                      <a:pt x="104" y="1099"/>
                    </a:lnTo>
                    <a:lnTo>
                      <a:pt x="95" y="1084"/>
                    </a:lnTo>
                    <a:lnTo>
                      <a:pt x="78" y="1053"/>
                    </a:lnTo>
                    <a:lnTo>
                      <a:pt x="62" y="1021"/>
                    </a:lnTo>
                    <a:lnTo>
                      <a:pt x="55" y="1004"/>
                    </a:lnTo>
                    <a:lnTo>
                      <a:pt x="47" y="987"/>
                    </a:lnTo>
                    <a:lnTo>
                      <a:pt x="40" y="971"/>
                    </a:lnTo>
                    <a:lnTo>
                      <a:pt x="35" y="953"/>
                    </a:lnTo>
                    <a:lnTo>
                      <a:pt x="24" y="918"/>
                    </a:lnTo>
                    <a:lnTo>
                      <a:pt x="15" y="883"/>
                    </a:lnTo>
                    <a:lnTo>
                      <a:pt x="11" y="864"/>
                    </a:lnTo>
                    <a:lnTo>
                      <a:pt x="9" y="847"/>
                    </a:lnTo>
                    <a:lnTo>
                      <a:pt x="6" y="828"/>
                    </a:lnTo>
                    <a:lnTo>
                      <a:pt x="3" y="809"/>
                    </a:lnTo>
                    <a:lnTo>
                      <a:pt x="1" y="772"/>
                    </a:lnTo>
                    <a:lnTo>
                      <a:pt x="0" y="753"/>
                    </a:lnTo>
                    <a:lnTo>
                      <a:pt x="0" y="73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1"/>
              <p:cNvSpPr>
                <a:spLocks/>
              </p:cNvSpPr>
              <p:nvPr/>
            </p:nvSpPr>
            <p:spPr bwMode="auto">
              <a:xfrm>
                <a:off x="17737" y="9647"/>
                <a:ext cx="1678" cy="2259"/>
              </a:xfrm>
              <a:custGeom>
                <a:avLst/>
                <a:gdLst>
                  <a:gd name="T0" fmla="*/ 295 w 803"/>
                  <a:gd name="T1" fmla="*/ 2 h 965"/>
                  <a:gd name="T2" fmla="*/ 336 w 803"/>
                  <a:gd name="T3" fmla="*/ 0 h 965"/>
                  <a:gd name="T4" fmla="*/ 525 w 803"/>
                  <a:gd name="T5" fmla="*/ 1 h 965"/>
                  <a:gd name="T6" fmla="*/ 760 w 803"/>
                  <a:gd name="T7" fmla="*/ 161 h 965"/>
                  <a:gd name="T8" fmla="*/ 803 w 803"/>
                  <a:gd name="T9" fmla="*/ 243 h 965"/>
                  <a:gd name="T10" fmla="*/ 803 w 803"/>
                  <a:gd name="T11" fmla="*/ 744 h 965"/>
                  <a:gd name="T12" fmla="*/ 782 w 803"/>
                  <a:gd name="T13" fmla="*/ 794 h 965"/>
                  <a:gd name="T14" fmla="*/ 526 w 803"/>
                  <a:gd name="T15" fmla="*/ 952 h 965"/>
                  <a:gd name="T16" fmla="*/ 485 w 803"/>
                  <a:gd name="T17" fmla="*/ 965 h 965"/>
                  <a:gd name="T18" fmla="*/ 332 w 803"/>
                  <a:gd name="T19" fmla="*/ 965 h 965"/>
                  <a:gd name="T20" fmla="*/ 277 w 803"/>
                  <a:gd name="T21" fmla="*/ 948 h 965"/>
                  <a:gd name="T22" fmla="*/ 18 w 803"/>
                  <a:gd name="T23" fmla="*/ 768 h 965"/>
                  <a:gd name="T24" fmla="*/ 0 w 803"/>
                  <a:gd name="T25" fmla="*/ 730 h 965"/>
                  <a:gd name="T26" fmla="*/ 0 w 803"/>
                  <a:gd name="T27" fmla="*/ 513 h 965"/>
                  <a:gd name="T28" fmla="*/ 0 w 803"/>
                  <a:gd name="T29" fmla="*/ 231 h 965"/>
                  <a:gd name="T30" fmla="*/ 22 w 803"/>
                  <a:gd name="T31" fmla="*/ 188 h 965"/>
                  <a:gd name="T32" fmla="*/ 269 w 803"/>
                  <a:gd name="T33" fmla="*/ 17 h 965"/>
                  <a:gd name="T34" fmla="*/ 295 w 803"/>
                  <a:gd name="T35" fmla="*/ 2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03" h="965">
                    <a:moveTo>
                      <a:pt x="295" y="2"/>
                    </a:moveTo>
                    <a:lnTo>
                      <a:pt x="336" y="0"/>
                    </a:lnTo>
                    <a:lnTo>
                      <a:pt x="525" y="1"/>
                    </a:lnTo>
                    <a:lnTo>
                      <a:pt x="760" y="161"/>
                    </a:lnTo>
                    <a:lnTo>
                      <a:pt x="803" y="243"/>
                    </a:lnTo>
                    <a:lnTo>
                      <a:pt x="803" y="744"/>
                    </a:lnTo>
                    <a:lnTo>
                      <a:pt x="782" y="794"/>
                    </a:lnTo>
                    <a:lnTo>
                      <a:pt x="526" y="952"/>
                    </a:lnTo>
                    <a:lnTo>
                      <a:pt x="485" y="965"/>
                    </a:lnTo>
                    <a:lnTo>
                      <a:pt x="332" y="965"/>
                    </a:lnTo>
                    <a:lnTo>
                      <a:pt x="277" y="948"/>
                    </a:lnTo>
                    <a:lnTo>
                      <a:pt x="18" y="768"/>
                    </a:lnTo>
                    <a:lnTo>
                      <a:pt x="0" y="730"/>
                    </a:lnTo>
                    <a:lnTo>
                      <a:pt x="0" y="513"/>
                    </a:lnTo>
                    <a:lnTo>
                      <a:pt x="0" y="231"/>
                    </a:lnTo>
                    <a:lnTo>
                      <a:pt x="22" y="188"/>
                    </a:lnTo>
                    <a:lnTo>
                      <a:pt x="269" y="17"/>
                    </a:lnTo>
                    <a:lnTo>
                      <a:pt x="295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12"/>
              <p:cNvSpPr>
                <a:spLocks noChangeArrowheads="1"/>
              </p:cNvSpPr>
              <p:nvPr/>
            </p:nvSpPr>
            <p:spPr bwMode="auto">
              <a:xfrm>
                <a:off x="19436" y="8802"/>
                <a:ext cx="361" cy="965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18676" y="7581"/>
                <a:ext cx="519" cy="1411"/>
              </a:xfrm>
              <a:custGeom>
                <a:avLst/>
                <a:gdLst>
                  <a:gd name="T0" fmla="*/ 97 w 246"/>
                  <a:gd name="T1" fmla="*/ 0 h 603"/>
                  <a:gd name="T2" fmla="*/ 246 w 246"/>
                  <a:gd name="T3" fmla="*/ 40 h 603"/>
                  <a:gd name="T4" fmla="*/ 171 w 246"/>
                  <a:gd name="T5" fmla="*/ 271 h 603"/>
                  <a:gd name="T6" fmla="*/ 171 w 246"/>
                  <a:gd name="T7" fmla="*/ 332 h 603"/>
                  <a:gd name="T8" fmla="*/ 182 w 246"/>
                  <a:gd name="T9" fmla="*/ 382 h 603"/>
                  <a:gd name="T10" fmla="*/ 246 w 246"/>
                  <a:gd name="T11" fmla="*/ 563 h 603"/>
                  <a:gd name="T12" fmla="*/ 97 w 246"/>
                  <a:gd name="T13" fmla="*/ 603 h 603"/>
                  <a:gd name="T14" fmla="*/ 21 w 246"/>
                  <a:gd name="T15" fmla="*/ 392 h 603"/>
                  <a:gd name="T16" fmla="*/ 0 w 246"/>
                  <a:gd name="T17" fmla="*/ 322 h 603"/>
                  <a:gd name="T18" fmla="*/ 10 w 246"/>
                  <a:gd name="T19" fmla="*/ 261 h 603"/>
                  <a:gd name="T20" fmla="*/ 97 w 246"/>
                  <a:gd name="T21" fmla="*/ 0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6" h="603">
                    <a:moveTo>
                      <a:pt x="97" y="0"/>
                    </a:moveTo>
                    <a:lnTo>
                      <a:pt x="246" y="40"/>
                    </a:lnTo>
                    <a:lnTo>
                      <a:pt x="171" y="271"/>
                    </a:lnTo>
                    <a:lnTo>
                      <a:pt x="171" y="332"/>
                    </a:lnTo>
                    <a:lnTo>
                      <a:pt x="182" y="382"/>
                    </a:lnTo>
                    <a:lnTo>
                      <a:pt x="246" y="563"/>
                    </a:lnTo>
                    <a:lnTo>
                      <a:pt x="97" y="603"/>
                    </a:lnTo>
                    <a:lnTo>
                      <a:pt x="21" y="392"/>
                    </a:lnTo>
                    <a:lnTo>
                      <a:pt x="0" y="322"/>
                    </a:lnTo>
                    <a:lnTo>
                      <a:pt x="10" y="261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9208" y="10361"/>
                <a:ext cx="4779" cy="407"/>
              </a:xfrm>
              <a:custGeom>
                <a:avLst/>
                <a:gdLst>
                  <a:gd name="T0" fmla="*/ 0 w 2288"/>
                  <a:gd name="T1" fmla="*/ 0 h 174"/>
                  <a:gd name="T2" fmla="*/ 571 w 2288"/>
                  <a:gd name="T3" fmla="*/ 0 h 174"/>
                  <a:gd name="T4" fmla="*/ 1143 w 2288"/>
                  <a:gd name="T5" fmla="*/ 0 h 174"/>
                  <a:gd name="T6" fmla="*/ 1715 w 2288"/>
                  <a:gd name="T7" fmla="*/ 0 h 174"/>
                  <a:gd name="T8" fmla="*/ 2288 w 2288"/>
                  <a:gd name="T9" fmla="*/ 0 h 174"/>
                  <a:gd name="T10" fmla="*/ 2288 w 2288"/>
                  <a:gd name="T11" fmla="*/ 174 h 174"/>
                  <a:gd name="T12" fmla="*/ 1715 w 2288"/>
                  <a:gd name="T13" fmla="*/ 174 h 174"/>
                  <a:gd name="T14" fmla="*/ 1143 w 2288"/>
                  <a:gd name="T15" fmla="*/ 174 h 174"/>
                  <a:gd name="T16" fmla="*/ 571 w 2288"/>
                  <a:gd name="T17" fmla="*/ 174 h 174"/>
                  <a:gd name="T18" fmla="*/ 0 w 2288"/>
                  <a:gd name="T19" fmla="*/ 174 h 174"/>
                  <a:gd name="T20" fmla="*/ 0 w 2288"/>
                  <a:gd name="T21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88" h="174">
                    <a:moveTo>
                      <a:pt x="0" y="0"/>
                    </a:moveTo>
                    <a:lnTo>
                      <a:pt x="571" y="0"/>
                    </a:lnTo>
                    <a:lnTo>
                      <a:pt x="1143" y="0"/>
                    </a:lnTo>
                    <a:lnTo>
                      <a:pt x="1715" y="0"/>
                    </a:lnTo>
                    <a:lnTo>
                      <a:pt x="2288" y="0"/>
                    </a:lnTo>
                    <a:lnTo>
                      <a:pt x="2288" y="174"/>
                    </a:lnTo>
                    <a:lnTo>
                      <a:pt x="1715" y="174"/>
                    </a:lnTo>
                    <a:lnTo>
                      <a:pt x="1143" y="174"/>
                    </a:lnTo>
                    <a:lnTo>
                      <a:pt x="571" y="174"/>
                    </a:lnTo>
                    <a:lnTo>
                      <a:pt x="0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Freeform 15"/>
            <p:cNvSpPr>
              <a:spLocks/>
            </p:cNvSpPr>
            <p:nvPr/>
          </p:nvSpPr>
          <p:spPr bwMode="auto">
            <a:xfrm>
              <a:off x="16890" y="4100"/>
              <a:ext cx="2818" cy="2963"/>
            </a:xfrm>
            <a:custGeom>
              <a:avLst/>
              <a:gdLst>
                <a:gd name="T0" fmla="*/ 2 w 1351"/>
                <a:gd name="T1" fmla="*/ 601 h 1266"/>
                <a:gd name="T2" fmla="*/ 12 w 1351"/>
                <a:gd name="T3" fmla="*/ 521 h 1266"/>
                <a:gd name="T4" fmla="*/ 22 w 1351"/>
                <a:gd name="T5" fmla="*/ 476 h 1266"/>
                <a:gd name="T6" fmla="*/ 42 w 1351"/>
                <a:gd name="T7" fmla="*/ 416 h 1266"/>
                <a:gd name="T8" fmla="*/ 68 w 1351"/>
                <a:gd name="T9" fmla="*/ 359 h 1266"/>
                <a:gd name="T10" fmla="*/ 90 w 1351"/>
                <a:gd name="T11" fmla="*/ 318 h 1266"/>
                <a:gd name="T12" fmla="*/ 134 w 1351"/>
                <a:gd name="T13" fmla="*/ 254 h 1266"/>
                <a:gd name="T14" fmla="*/ 177 w 1351"/>
                <a:gd name="T15" fmla="*/ 208 h 1266"/>
                <a:gd name="T16" fmla="*/ 247 w 1351"/>
                <a:gd name="T17" fmla="*/ 144 h 1266"/>
                <a:gd name="T18" fmla="*/ 298 w 1351"/>
                <a:gd name="T19" fmla="*/ 108 h 1266"/>
                <a:gd name="T20" fmla="*/ 384 w 1351"/>
                <a:gd name="T21" fmla="*/ 63 h 1266"/>
                <a:gd name="T22" fmla="*/ 476 w 1351"/>
                <a:gd name="T23" fmla="*/ 29 h 1266"/>
                <a:gd name="T24" fmla="*/ 556 w 1351"/>
                <a:gd name="T25" fmla="*/ 10 h 1266"/>
                <a:gd name="T26" fmla="*/ 640 w 1351"/>
                <a:gd name="T27" fmla="*/ 2 h 1266"/>
                <a:gd name="T28" fmla="*/ 727 w 1351"/>
                <a:gd name="T29" fmla="*/ 2 h 1266"/>
                <a:gd name="T30" fmla="*/ 778 w 1351"/>
                <a:gd name="T31" fmla="*/ 8 h 1266"/>
                <a:gd name="T32" fmla="*/ 828 w 1351"/>
                <a:gd name="T33" fmla="*/ 17 h 1266"/>
                <a:gd name="T34" fmla="*/ 877 w 1351"/>
                <a:gd name="T35" fmla="*/ 29 h 1266"/>
                <a:gd name="T36" fmla="*/ 938 w 1351"/>
                <a:gd name="T37" fmla="*/ 50 h 1266"/>
                <a:gd name="T38" fmla="*/ 983 w 1351"/>
                <a:gd name="T39" fmla="*/ 69 h 1266"/>
                <a:gd name="T40" fmla="*/ 1039 w 1351"/>
                <a:gd name="T41" fmla="*/ 100 h 1266"/>
                <a:gd name="T42" fmla="*/ 1093 w 1351"/>
                <a:gd name="T43" fmla="*/ 135 h 1266"/>
                <a:gd name="T44" fmla="*/ 1153 w 1351"/>
                <a:gd name="T45" fmla="*/ 185 h 1266"/>
                <a:gd name="T46" fmla="*/ 1196 w 1351"/>
                <a:gd name="T47" fmla="*/ 230 h 1266"/>
                <a:gd name="T48" fmla="*/ 1252 w 1351"/>
                <a:gd name="T49" fmla="*/ 305 h 1266"/>
                <a:gd name="T50" fmla="*/ 1284 w 1351"/>
                <a:gd name="T51" fmla="*/ 359 h 1266"/>
                <a:gd name="T52" fmla="*/ 1310 w 1351"/>
                <a:gd name="T53" fmla="*/ 416 h 1266"/>
                <a:gd name="T54" fmla="*/ 1325 w 1351"/>
                <a:gd name="T55" fmla="*/ 459 h 1266"/>
                <a:gd name="T56" fmla="*/ 1337 w 1351"/>
                <a:gd name="T57" fmla="*/ 506 h 1266"/>
                <a:gd name="T58" fmla="*/ 1347 w 1351"/>
                <a:gd name="T59" fmla="*/ 568 h 1266"/>
                <a:gd name="T60" fmla="*/ 1351 w 1351"/>
                <a:gd name="T61" fmla="*/ 633 h 1266"/>
                <a:gd name="T62" fmla="*/ 1347 w 1351"/>
                <a:gd name="T63" fmla="*/ 698 h 1266"/>
                <a:gd name="T64" fmla="*/ 1337 w 1351"/>
                <a:gd name="T65" fmla="*/ 761 h 1266"/>
                <a:gd name="T66" fmla="*/ 1320 w 1351"/>
                <a:gd name="T67" fmla="*/ 822 h 1266"/>
                <a:gd name="T68" fmla="*/ 1303 w 1351"/>
                <a:gd name="T69" fmla="*/ 866 h 1266"/>
                <a:gd name="T70" fmla="*/ 1277 w 1351"/>
                <a:gd name="T71" fmla="*/ 921 h 1266"/>
                <a:gd name="T72" fmla="*/ 1252 w 1351"/>
                <a:gd name="T73" fmla="*/ 961 h 1266"/>
                <a:gd name="T74" fmla="*/ 1206 w 1351"/>
                <a:gd name="T75" fmla="*/ 1024 h 1266"/>
                <a:gd name="T76" fmla="*/ 1153 w 1351"/>
                <a:gd name="T77" fmla="*/ 1081 h 1266"/>
                <a:gd name="T78" fmla="*/ 1093 w 1351"/>
                <a:gd name="T79" fmla="*/ 1131 h 1266"/>
                <a:gd name="T80" fmla="*/ 1026 w 1351"/>
                <a:gd name="T81" fmla="*/ 1175 h 1266"/>
                <a:gd name="T82" fmla="*/ 938 w 1351"/>
                <a:gd name="T83" fmla="*/ 1216 h 1266"/>
                <a:gd name="T84" fmla="*/ 845 w 1351"/>
                <a:gd name="T85" fmla="*/ 1246 h 1266"/>
                <a:gd name="T86" fmla="*/ 778 w 1351"/>
                <a:gd name="T87" fmla="*/ 1258 h 1266"/>
                <a:gd name="T88" fmla="*/ 676 w 1351"/>
                <a:gd name="T89" fmla="*/ 1266 h 1266"/>
                <a:gd name="T90" fmla="*/ 607 w 1351"/>
                <a:gd name="T91" fmla="*/ 1263 h 1266"/>
                <a:gd name="T92" fmla="*/ 556 w 1351"/>
                <a:gd name="T93" fmla="*/ 1256 h 1266"/>
                <a:gd name="T94" fmla="*/ 507 w 1351"/>
                <a:gd name="T95" fmla="*/ 1246 h 1266"/>
                <a:gd name="T96" fmla="*/ 459 w 1351"/>
                <a:gd name="T97" fmla="*/ 1233 h 1266"/>
                <a:gd name="T98" fmla="*/ 398 w 1351"/>
                <a:gd name="T99" fmla="*/ 1210 h 1266"/>
                <a:gd name="T100" fmla="*/ 354 w 1351"/>
                <a:gd name="T101" fmla="*/ 1190 h 1266"/>
                <a:gd name="T102" fmla="*/ 298 w 1351"/>
                <a:gd name="T103" fmla="*/ 1158 h 1266"/>
                <a:gd name="T104" fmla="*/ 247 w 1351"/>
                <a:gd name="T105" fmla="*/ 1122 h 1266"/>
                <a:gd name="T106" fmla="*/ 177 w 1351"/>
                <a:gd name="T107" fmla="*/ 1058 h 1266"/>
                <a:gd name="T108" fmla="*/ 134 w 1351"/>
                <a:gd name="T109" fmla="*/ 1012 h 1266"/>
                <a:gd name="T110" fmla="*/ 90 w 1351"/>
                <a:gd name="T111" fmla="*/ 948 h 1266"/>
                <a:gd name="T112" fmla="*/ 60 w 1351"/>
                <a:gd name="T113" fmla="*/ 893 h 1266"/>
                <a:gd name="T114" fmla="*/ 36 w 1351"/>
                <a:gd name="T115" fmla="*/ 836 h 1266"/>
                <a:gd name="T116" fmla="*/ 22 w 1351"/>
                <a:gd name="T117" fmla="*/ 792 h 1266"/>
                <a:gd name="T118" fmla="*/ 9 w 1351"/>
                <a:gd name="T119" fmla="*/ 729 h 1266"/>
                <a:gd name="T120" fmla="*/ 3 w 1351"/>
                <a:gd name="T121" fmla="*/ 682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51" h="1266">
                  <a:moveTo>
                    <a:pt x="0" y="633"/>
                  </a:moveTo>
                  <a:lnTo>
                    <a:pt x="2" y="617"/>
                  </a:lnTo>
                  <a:lnTo>
                    <a:pt x="2" y="601"/>
                  </a:lnTo>
                  <a:lnTo>
                    <a:pt x="4" y="568"/>
                  </a:lnTo>
                  <a:lnTo>
                    <a:pt x="9" y="537"/>
                  </a:lnTo>
                  <a:lnTo>
                    <a:pt x="12" y="521"/>
                  </a:lnTo>
                  <a:lnTo>
                    <a:pt x="14" y="506"/>
                  </a:lnTo>
                  <a:lnTo>
                    <a:pt x="18" y="491"/>
                  </a:lnTo>
                  <a:lnTo>
                    <a:pt x="22" y="476"/>
                  </a:lnTo>
                  <a:lnTo>
                    <a:pt x="31" y="446"/>
                  </a:lnTo>
                  <a:lnTo>
                    <a:pt x="36" y="431"/>
                  </a:lnTo>
                  <a:lnTo>
                    <a:pt x="42" y="416"/>
                  </a:lnTo>
                  <a:lnTo>
                    <a:pt x="48" y="400"/>
                  </a:lnTo>
                  <a:lnTo>
                    <a:pt x="54" y="387"/>
                  </a:lnTo>
                  <a:lnTo>
                    <a:pt x="68" y="359"/>
                  </a:lnTo>
                  <a:lnTo>
                    <a:pt x="74" y="345"/>
                  </a:lnTo>
                  <a:lnTo>
                    <a:pt x="82" y="332"/>
                  </a:lnTo>
                  <a:lnTo>
                    <a:pt x="90" y="318"/>
                  </a:lnTo>
                  <a:lnTo>
                    <a:pt x="99" y="305"/>
                  </a:lnTo>
                  <a:lnTo>
                    <a:pt x="117" y="279"/>
                  </a:lnTo>
                  <a:lnTo>
                    <a:pt x="134" y="254"/>
                  </a:lnTo>
                  <a:lnTo>
                    <a:pt x="145" y="243"/>
                  </a:lnTo>
                  <a:lnTo>
                    <a:pt x="155" y="230"/>
                  </a:lnTo>
                  <a:lnTo>
                    <a:pt x="177" y="208"/>
                  </a:lnTo>
                  <a:lnTo>
                    <a:pt x="198" y="185"/>
                  </a:lnTo>
                  <a:lnTo>
                    <a:pt x="223" y="164"/>
                  </a:lnTo>
                  <a:lnTo>
                    <a:pt x="247" y="144"/>
                  </a:lnTo>
                  <a:lnTo>
                    <a:pt x="260" y="135"/>
                  </a:lnTo>
                  <a:lnTo>
                    <a:pt x="272" y="125"/>
                  </a:lnTo>
                  <a:lnTo>
                    <a:pt x="298" y="108"/>
                  </a:lnTo>
                  <a:lnTo>
                    <a:pt x="326" y="92"/>
                  </a:lnTo>
                  <a:lnTo>
                    <a:pt x="354" y="77"/>
                  </a:lnTo>
                  <a:lnTo>
                    <a:pt x="384" y="63"/>
                  </a:lnTo>
                  <a:lnTo>
                    <a:pt x="413" y="50"/>
                  </a:lnTo>
                  <a:lnTo>
                    <a:pt x="444" y="39"/>
                  </a:lnTo>
                  <a:lnTo>
                    <a:pt x="476" y="29"/>
                  </a:lnTo>
                  <a:lnTo>
                    <a:pt x="507" y="20"/>
                  </a:lnTo>
                  <a:lnTo>
                    <a:pt x="539" y="13"/>
                  </a:lnTo>
                  <a:lnTo>
                    <a:pt x="556" y="10"/>
                  </a:lnTo>
                  <a:lnTo>
                    <a:pt x="573" y="8"/>
                  </a:lnTo>
                  <a:lnTo>
                    <a:pt x="607" y="4"/>
                  </a:lnTo>
                  <a:lnTo>
                    <a:pt x="640" y="2"/>
                  </a:lnTo>
                  <a:lnTo>
                    <a:pt x="676" y="0"/>
                  </a:lnTo>
                  <a:lnTo>
                    <a:pt x="711" y="2"/>
                  </a:lnTo>
                  <a:lnTo>
                    <a:pt x="727" y="2"/>
                  </a:lnTo>
                  <a:lnTo>
                    <a:pt x="745" y="4"/>
                  </a:lnTo>
                  <a:lnTo>
                    <a:pt x="762" y="5"/>
                  </a:lnTo>
                  <a:lnTo>
                    <a:pt x="778" y="8"/>
                  </a:lnTo>
                  <a:lnTo>
                    <a:pt x="795" y="10"/>
                  </a:lnTo>
                  <a:lnTo>
                    <a:pt x="812" y="13"/>
                  </a:lnTo>
                  <a:lnTo>
                    <a:pt x="828" y="17"/>
                  </a:lnTo>
                  <a:lnTo>
                    <a:pt x="845" y="20"/>
                  </a:lnTo>
                  <a:lnTo>
                    <a:pt x="860" y="24"/>
                  </a:lnTo>
                  <a:lnTo>
                    <a:pt x="877" y="29"/>
                  </a:lnTo>
                  <a:lnTo>
                    <a:pt x="892" y="34"/>
                  </a:lnTo>
                  <a:lnTo>
                    <a:pt x="907" y="39"/>
                  </a:lnTo>
                  <a:lnTo>
                    <a:pt x="938" y="50"/>
                  </a:lnTo>
                  <a:lnTo>
                    <a:pt x="953" y="57"/>
                  </a:lnTo>
                  <a:lnTo>
                    <a:pt x="969" y="63"/>
                  </a:lnTo>
                  <a:lnTo>
                    <a:pt x="983" y="69"/>
                  </a:lnTo>
                  <a:lnTo>
                    <a:pt x="997" y="77"/>
                  </a:lnTo>
                  <a:lnTo>
                    <a:pt x="1026" y="92"/>
                  </a:lnTo>
                  <a:lnTo>
                    <a:pt x="1039" y="100"/>
                  </a:lnTo>
                  <a:lnTo>
                    <a:pt x="1053" y="108"/>
                  </a:lnTo>
                  <a:lnTo>
                    <a:pt x="1080" y="125"/>
                  </a:lnTo>
                  <a:lnTo>
                    <a:pt x="1093" y="135"/>
                  </a:lnTo>
                  <a:lnTo>
                    <a:pt x="1105" y="144"/>
                  </a:lnTo>
                  <a:lnTo>
                    <a:pt x="1130" y="164"/>
                  </a:lnTo>
                  <a:lnTo>
                    <a:pt x="1153" y="185"/>
                  </a:lnTo>
                  <a:lnTo>
                    <a:pt x="1176" y="208"/>
                  </a:lnTo>
                  <a:lnTo>
                    <a:pt x="1186" y="219"/>
                  </a:lnTo>
                  <a:lnTo>
                    <a:pt x="1196" y="230"/>
                  </a:lnTo>
                  <a:lnTo>
                    <a:pt x="1217" y="254"/>
                  </a:lnTo>
                  <a:lnTo>
                    <a:pt x="1236" y="279"/>
                  </a:lnTo>
                  <a:lnTo>
                    <a:pt x="1252" y="305"/>
                  </a:lnTo>
                  <a:lnTo>
                    <a:pt x="1261" y="318"/>
                  </a:lnTo>
                  <a:lnTo>
                    <a:pt x="1269" y="332"/>
                  </a:lnTo>
                  <a:lnTo>
                    <a:pt x="1284" y="359"/>
                  </a:lnTo>
                  <a:lnTo>
                    <a:pt x="1291" y="373"/>
                  </a:lnTo>
                  <a:lnTo>
                    <a:pt x="1297" y="387"/>
                  </a:lnTo>
                  <a:lnTo>
                    <a:pt x="1310" y="416"/>
                  </a:lnTo>
                  <a:lnTo>
                    <a:pt x="1315" y="431"/>
                  </a:lnTo>
                  <a:lnTo>
                    <a:pt x="1320" y="446"/>
                  </a:lnTo>
                  <a:lnTo>
                    <a:pt x="1325" y="459"/>
                  </a:lnTo>
                  <a:lnTo>
                    <a:pt x="1329" y="476"/>
                  </a:lnTo>
                  <a:lnTo>
                    <a:pt x="1333" y="491"/>
                  </a:lnTo>
                  <a:lnTo>
                    <a:pt x="1337" y="506"/>
                  </a:lnTo>
                  <a:lnTo>
                    <a:pt x="1343" y="537"/>
                  </a:lnTo>
                  <a:lnTo>
                    <a:pt x="1346" y="553"/>
                  </a:lnTo>
                  <a:lnTo>
                    <a:pt x="1347" y="568"/>
                  </a:lnTo>
                  <a:lnTo>
                    <a:pt x="1348" y="584"/>
                  </a:lnTo>
                  <a:lnTo>
                    <a:pt x="1349" y="601"/>
                  </a:lnTo>
                  <a:lnTo>
                    <a:pt x="1351" y="633"/>
                  </a:lnTo>
                  <a:lnTo>
                    <a:pt x="1351" y="649"/>
                  </a:lnTo>
                  <a:lnTo>
                    <a:pt x="1349" y="666"/>
                  </a:lnTo>
                  <a:lnTo>
                    <a:pt x="1347" y="698"/>
                  </a:lnTo>
                  <a:lnTo>
                    <a:pt x="1343" y="729"/>
                  </a:lnTo>
                  <a:lnTo>
                    <a:pt x="1340" y="746"/>
                  </a:lnTo>
                  <a:lnTo>
                    <a:pt x="1337" y="761"/>
                  </a:lnTo>
                  <a:lnTo>
                    <a:pt x="1333" y="776"/>
                  </a:lnTo>
                  <a:lnTo>
                    <a:pt x="1329" y="792"/>
                  </a:lnTo>
                  <a:lnTo>
                    <a:pt x="1320" y="822"/>
                  </a:lnTo>
                  <a:lnTo>
                    <a:pt x="1315" y="836"/>
                  </a:lnTo>
                  <a:lnTo>
                    <a:pt x="1310" y="851"/>
                  </a:lnTo>
                  <a:lnTo>
                    <a:pt x="1303" y="866"/>
                  </a:lnTo>
                  <a:lnTo>
                    <a:pt x="1297" y="879"/>
                  </a:lnTo>
                  <a:lnTo>
                    <a:pt x="1284" y="907"/>
                  </a:lnTo>
                  <a:lnTo>
                    <a:pt x="1277" y="921"/>
                  </a:lnTo>
                  <a:lnTo>
                    <a:pt x="1269" y="934"/>
                  </a:lnTo>
                  <a:lnTo>
                    <a:pt x="1261" y="948"/>
                  </a:lnTo>
                  <a:lnTo>
                    <a:pt x="1252" y="961"/>
                  </a:lnTo>
                  <a:lnTo>
                    <a:pt x="1236" y="987"/>
                  </a:lnTo>
                  <a:lnTo>
                    <a:pt x="1217" y="1012"/>
                  </a:lnTo>
                  <a:lnTo>
                    <a:pt x="1206" y="1024"/>
                  </a:lnTo>
                  <a:lnTo>
                    <a:pt x="1196" y="1036"/>
                  </a:lnTo>
                  <a:lnTo>
                    <a:pt x="1176" y="1058"/>
                  </a:lnTo>
                  <a:lnTo>
                    <a:pt x="1153" y="1081"/>
                  </a:lnTo>
                  <a:lnTo>
                    <a:pt x="1130" y="1102"/>
                  </a:lnTo>
                  <a:lnTo>
                    <a:pt x="1105" y="1122"/>
                  </a:lnTo>
                  <a:lnTo>
                    <a:pt x="1093" y="1131"/>
                  </a:lnTo>
                  <a:lnTo>
                    <a:pt x="1080" y="1141"/>
                  </a:lnTo>
                  <a:lnTo>
                    <a:pt x="1053" y="1158"/>
                  </a:lnTo>
                  <a:lnTo>
                    <a:pt x="1026" y="1175"/>
                  </a:lnTo>
                  <a:lnTo>
                    <a:pt x="997" y="1190"/>
                  </a:lnTo>
                  <a:lnTo>
                    <a:pt x="969" y="1203"/>
                  </a:lnTo>
                  <a:lnTo>
                    <a:pt x="938" y="1216"/>
                  </a:lnTo>
                  <a:lnTo>
                    <a:pt x="907" y="1227"/>
                  </a:lnTo>
                  <a:lnTo>
                    <a:pt x="877" y="1237"/>
                  </a:lnTo>
                  <a:lnTo>
                    <a:pt x="845" y="1246"/>
                  </a:lnTo>
                  <a:lnTo>
                    <a:pt x="812" y="1253"/>
                  </a:lnTo>
                  <a:lnTo>
                    <a:pt x="795" y="1256"/>
                  </a:lnTo>
                  <a:lnTo>
                    <a:pt x="778" y="1258"/>
                  </a:lnTo>
                  <a:lnTo>
                    <a:pt x="745" y="1263"/>
                  </a:lnTo>
                  <a:lnTo>
                    <a:pt x="711" y="1265"/>
                  </a:lnTo>
                  <a:lnTo>
                    <a:pt x="676" y="1266"/>
                  </a:lnTo>
                  <a:lnTo>
                    <a:pt x="640" y="1265"/>
                  </a:lnTo>
                  <a:lnTo>
                    <a:pt x="624" y="1265"/>
                  </a:lnTo>
                  <a:lnTo>
                    <a:pt x="607" y="1263"/>
                  </a:lnTo>
                  <a:lnTo>
                    <a:pt x="589" y="1261"/>
                  </a:lnTo>
                  <a:lnTo>
                    <a:pt x="573" y="1258"/>
                  </a:lnTo>
                  <a:lnTo>
                    <a:pt x="556" y="1256"/>
                  </a:lnTo>
                  <a:lnTo>
                    <a:pt x="539" y="1253"/>
                  </a:lnTo>
                  <a:lnTo>
                    <a:pt x="523" y="1250"/>
                  </a:lnTo>
                  <a:lnTo>
                    <a:pt x="507" y="1246"/>
                  </a:lnTo>
                  <a:lnTo>
                    <a:pt x="491" y="1242"/>
                  </a:lnTo>
                  <a:lnTo>
                    <a:pt x="476" y="1237"/>
                  </a:lnTo>
                  <a:lnTo>
                    <a:pt x="459" y="1233"/>
                  </a:lnTo>
                  <a:lnTo>
                    <a:pt x="444" y="1227"/>
                  </a:lnTo>
                  <a:lnTo>
                    <a:pt x="413" y="1216"/>
                  </a:lnTo>
                  <a:lnTo>
                    <a:pt x="398" y="1210"/>
                  </a:lnTo>
                  <a:lnTo>
                    <a:pt x="384" y="1203"/>
                  </a:lnTo>
                  <a:lnTo>
                    <a:pt x="368" y="1197"/>
                  </a:lnTo>
                  <a:lnTo>
                    <a:pt x="354" y="1190"/>
                  </a:lnTo>
                  <a:lnTo>
                    <a:pt x="326" y="1175"/>
                  </a:lnTo>
                  <a:lnTo>
                    <a:pt x="312" y="1166"/>
                  </a:lnTo>
                  <a:lnTo>
                    <a:pt x="298" y="1158"/>
                  </a:lnTo>
                  <a:lnTo>
                    <a:pt x="272" y="1141"/>
                  </a:lnTo>
                  <a:lnTo>
                    <a:pt x="260" y="1131"/>
                  </a:lnTo>
                  <a:lnTo>
                    <a:pt x="247" y="1122"/>
                  </a:lnTo>
                  <a:lnTo>
                    <a:pt x="223" y="1102"/>
                  </a:lnTo>
                  <a:lnTo>
                    <a:pt x="198" y="1081"/>
                  </a:lnTo>
                  <a:lnTo>
                    <a:pt x="177" y="1058"/>
                  </a:lnTo>
                  <a:lnTo>
                    <a:pt x="165" y="1047"/>
                  </a:lnTo>
                  <a:lnTo>
                    <a:pt x="155" y="1036"/>
                  </a:lnTo>
                  <a:lnTo>
                    <a:pt x="134" y="1012"/>
                  </a:lnTo>
                  <a:lnTo>
                    <a:pt x="117" y="987"/>
                  </a:lnTo>
                  <a:lnTo>
                    <a:pt x="99" y="961"/>
                  </a:lnTo>
                  <a:lnTo>
                    <a:pt x="90" y="948"/>
                  </a:lnTo>
                  <a:lnTo>
                    <a:pt x="82" y="934"/>
                  </a:lnTo>
                  <a:lnTo>
                    <a:pt x="68" y="907"/>
                  </a:lnTo>
                  <a:lnTo>
                    <a:pt x="60" y="893"/>
                  </a:lnTo>
                  <a:lnTo>
                    <a:pt x="54" y="879"/>
                  </a:lnTo>
                  <a:lnTo>
                    <a:pt x="42" y="851"/>
                  </a:lnTo>
                  <a:lnTo>
                    <a:pt x="36" y="836"/>
                  </a:lnTo>
                  <a:lnTo>
                    <a:pt x="31" y="822"/>
                  </a:lnTo>
                  <a:lnTo>
                    <a:pt x="26" y="807"/>
                  </a:lnTo>
                  <a:lnTo>
                    <a:pt x="22" y="792"/>
                  </a:lnTo>
                  <a:lnTo>
                    <a:pt x="18" y="776"/>
                  </a:lnTo>
                  <a:lnTo>
                    <a:pt x="14" y="761"/>
                  </a:lnTo>
                  <a:lnTo>
                    <a:pt x="9" y="729"/>
                  </a:lnTo>
                  <a:lnTo>
                    <a:pt x="7" y="713"/>
                  </a:lnTo>
                  <a:lnTo>
                    <a:pt x="4" y="698"/>
                  </a:lnTo>
                  <a:lnTo>
                    <a:pt x="3" y="682"/>
                  </a:lnTo>
                  <a:lnTo>
                    <a:pt x="2" y="666"/>
                  </a:lnTo>
                  <a:lnTo>
                    <a:pt x="0" y="63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6"/>
            <p:cNvSpPr>
              <a:spLocks/>
            </p:cNvSpPr>
            <p:nvPr/>
          </p:nvSpPr>
          <p:spPr bwMode="auto">
            <a:xfrm>
              <a:off x="18631" y="9188"/>
              <a:ext cx="529" cy="639"/>
            </a:xfrm>
            <a:custGeom>
              <a:avLst/>
              <a:gdLst>
                <a:gd name="T0" fmla="*/ 82 w 253"/>
                <a:gd name="T1" fmla="*/ 0 h 273"/>
                <a:gd name="T2" fmla="*/ 191 w 253"/>
                <a:gd name="T3" fmla="*/ 23 h 273"/>
                <a:gd name="T4" fmla="*/ 209 w 253"/>
                <a:gd name="T5" fmla="*/ 43 h 273"/>
                <a:gd name="T6" fmla="*/ 253 w 253"/>
                <a:gd name="T7" fmla="*/ 150 h 273"/>
                <a:gd name="T8" fmla="*/ 249 w 253"/>
                <a:gd name="T9" fmla="*/ 177 h 273"/>
                <a:gd name="T10" fmla="*/ 209 w 253"/>
                <a:gd name="T11" fmla="*/ 273 h 273"/>
                <a:gd name="T12" fmla="*/ 85 w 253"/>
                <a:gd name="T13" fmla="*/ 217 h 273"/>
                <a:gd name="T14" fmla="*/ 0 w 253"/>
                <a:gd name="T15" fmla="*/ 217 h 273"/>
                <a:gd name="T16" fmla="*/ 60 w 253"/>
                <a:gd name="T17" fmla="*/ 8 h 273"/>
                <a:gd name="T18" fmla="*/ 82 w 253"/>
                <a:gd name="T19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273">
                  <a:moveTo>
                    <a:pt x="82" y="0"/>
                  </a:moveTo>
                  <a:lnTo>
                    <a:pt x="191" y="23"/>
                  </a:lnTo>
                  <a:lnTo>
                    <a:pt x="209" y="43"/>
                  </a:lnTo>
                  <a:lnTo>
                    <a:pt x="253" y="150"/>
                  </a:lnTo>
                  <a:lnTo>
                    <a:pt x="249" y="177"/>
                  </a:lnTo>
                  <a:lnTo>
                    <a:pt x="209" y="273"/>
                  </a:lnTo>
                  <a:lnTo>
                    <a:pt x="85" y="217"/>
                  </a:lnTo>
                  <a:lnTo>
                    <a:pt x="0" y="217"/>
                  </a:lnTo>
                  <a:lnTo>
                    <a:pt x="60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5278438" y="1601788"/>
            <a:ext cx="1169987" cy="3830637"/>
            <a:chOff x="16784" y="3988"/>
            <a:chExt cx="3184" cy="10654"/>
          </a:xfrm>
        </p:grpSpPr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17290" y="9928"/>
              <a:ext cx="44" cy="1767"/>
            </a:xfrm>
            <a:custGeom>
              <a:avLst/>
              <a:gdLst>
                <a:gd name="T0" fmla="*/ 754 h 754"/>
                <a:gd name="T1" fmla="*/ 0 h 754"/>
                <a:gd name="T2" fmla="*/ 754 h 75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54">
                  <a:moveTo>
                    <a:pt x="0" y="754"/>
                  </a:moveTo>
                  <a:lnTo>
                    <a:pt x="0" y="0"/>
                  </a:lnTo>
                  <a:lnTo>
                    <a:pt x="0" y="75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16784" y="3988"/>
              <a:ext cx="1512" cy="1603"/>
            </a:xfrm>
            <a:custGeom>
              <a:avLst/>
              <a:gdLst>
                <a:gd name="T0" fmla="*/ 0 w 725"/>
                <a:gd name="T1" fmla="*/ 678 h 684"/>
                <a:gd name="T2" fmla="*/ 4 w 725"/>
                <a:gd name="T3" fmla="*/ 611 h 684"/>
                <a:gd name="T4" fmla="*/ 9 w 725"/>
                <a:gd name="T5" fmla="*/ 575 h 684"/>
                <a:gd name="T6" fmla="*/ 15 w 725"/>
                <a:gd name="T7" fmla="*/ 541 h 684"/>
                <a:gd name="T8" fmla="*/ 33 w 725"/>
                <a:gd name="T9" fmla="*/ 478 h 684"/>
                <a:gd name="T10" fmla="*/ 44 w 725"/>
                <a:gd name="T11" fmla="*/ 445 h 684"/>
                <a:gd name="T12" fmla="*/ 59 w 725"/>
                <a:gd name="T13" fmla="*/ 414 h 684"/>
                <a:gd name="T14" fmla="*/ 88 w 725"/>
                <a:gd name="T15" fmla="*/ 355 h 684"/>
                <a:gd name="T16" fmla="*/ 125 w 725"/>
                <a:gd name="T17" fmla="*/ 299 h 684"/>
                <a:gd name="T18" fmla="*/ 166 w 725"/>
                <a:gd name="T19" fmla="*/ 246 h 684"/>
                <a:gd name="T20" fmla="*/ 212 w 725"/>
                <a:gd name="T21" fmla="*/ 199 h 684"/>
                <a:gd name="T22" fmla="*/ 264 w 725"/>
                <a:gd name="T23" fmla="*/ 154 h 684"/>
                <a:gd name="T24" fmla="*/ 318 w 725"/>
                <a:gd name="T25" fmla="*/ 116 h 684"/>
                <a:gd name="T26" fmla="*/ 350 w 725"/>
                <a:gd name="T27" fmla="*/ 97 h 684"/>
                <a:gd name="T28" fmla="*/ 379 w 725"/>
                <a:gd name="T29" fmla="*/ 82 h 684"/>
                <a:gd name="T30" fmla="*/ 411 w 725"/>
                <a:gd name="T31" fmla="*/ 67 h 684"/>
                <a:gd name="T32" fmla="*/ 443 w 725"/>
                <a:gd name="T33" fmla="*/ 54 h 684"/>
                <a:gd name="T34" fmla="*/ 507 w 725"/>
                <a:gd name="T35" fmla="*/ 31 h 684"/>
                <a:gd name="T36" fmla="*/ 544 w 725"/>
                <a:gd name="T37" fmla="*/ 21 h 684"/>
                <a:gd name="T38" fmla="*/ 580 w 725"/>
                <a:gd name="T39" fmla="*/ 14 h 684"/>
                <a:gd name="T40" fmla="*/ 651 w 725"/>
                <a:gd name="T41" fmla="*/ 2 h 684"/>
                <a:gd name="T42" fmla="*/ 722 w 725"/>
                <a:gd name="T43" fmla="*/ 0 h 684"/>
                <a:gd name="T44" fmla="*/ 725 w 725"/>
                <a:gd name="T45" fmla="*/ 95 h 684"/>
                <a:gd name="T46" fmla="*/ 659 w 725"/>
                <a:gd name="T47" fmla="*/ 97 h 684"/>
                <a:gd name="T48" fmla="*/ 595 w 725"/>
                <a:gd name="T49" fmla="*/ 107 h 684"/>
                <a:gd name="T50" fmla="*/ 566 w 725"/>
                <a:gd name="T51" fmla="*/ 114 h 684"/>
                <a:gd name="T52" fmla="*/ 538 w 725"/>
                <a:gd name="T53" fmla="*/ 121 h 684"/>
                <a:gd name="T54" fmla="*/ 478 w 725"/>
                <a:gd name="T55" fmla="*/ 142 h 684"/>
                <a:gd name="T56" fmla="*/ 452 w 725"/>
                <a:gd name="T57" fmla="*/ 154 h 684"/>
                <a:gd name="T58" fmla="*/ 425 w 725"/>
                <a:gd name="T59" fmla="*/ 166 h 684"/>
                <a:gd name="T60" fmla="*/ 398 w 725"/>
                <a:gd name="T61" fmla="*/ 180 h 684"/>
                <a:gd name="T62" fmla="*/ 373 w 725"/>
                <a:gd name="T63" fmla="*/ 195 h 684"/>
                <a:gd name="T64" fmla="*/ 324 w 725"/>
                <a:gd name="T65" fmla="*/ 229 h 684"/>
                <a:gd name="T66" fmla="*/ 280 w 725"/>
                <a:gd name="T67" fmla="*/ 267 h 684"/>
                <a:gd name="T68" fmla="*/ 239 w 725"/>
                <a:gd name="T69" fmla="*/ 309 h 684"/>
                <a:gd name="T70" fmla="*/ 204 w 725"/>
                <a:gd name="T71" fmla="*/ 354 h 684"/>
                <a:gd name="T72" fmla="*/ 172 w 725"/>
                <a:gd name="T73" fmla="*/ 402 h 684"/>
                <a:gd name="T74" fmla="*/ 145 w 725"/>
                <a:gd name="T75" fmla="*/ 455 h 684"/>
                <a:gd name="T76" fmla="*/ 134 w 725"/>
                <a:gd name="T77" fmla="*/ 481 h 684"/>
                <a:gd name="T78" fmla="*/ 125 w 725"/>
                <a:gd name="T79" fmla="*/ 506 h 684"/>
                <a:gd name="T80" fmla="*/ 108 w 725"/>
                <a:gd name="T81" fmla="*/ 565 h 684"/>
                <a:gd name="T82" fmla="*/ 103 w 725"/>
                <a:gd name="T83" fmla="*/ 593 h 684"/>
                <a:gd name="T84" fmla="*/ 99 w 725"/>
                <a:gd name="T85" fmla="*/ 620 h 684"/>
                <a:gd name="T86" fmla="*/ 96 w 725"/>
                <a:gd name="T87" fmla="*/ 684 h 684"/>
                <a:gd name="T88" fmla="*/ 0 w 725"/>
                <a:gd name="T89" fmla="*/ 678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5" h="684">
                  <a:moveTo>
                    <a:pt x="0" y="678"/>
                  </a:moveTo>
                  <a:lnTo>
                    <a:pt x="4" y="611"/>
                  </a:lnTo>
                  <a:lnTo>
                    <a:pt x="9" y="575"/>
                  </a:lnTo>
                  <a:lnTo>
                    <a:pt x="15" y="541"/>
                  </a:lnTo>
                  <a:lnTo>
                    <a:pt x="33" y="478"/>
                  </a:lnTo>
                  <a:lnTo>
                    <a:pt x="44" y="445"/>
                  </a:lnTo>
                  <a:lnTo>
                    <a:pt x="59" y="414"/>
                  </a:lnTo>
                  <a:lnTo>
                    <a:pt x="88" y="355"/>
                  </a:lnTo>
                  <a:lnTo>
                    <a:pt x="125" y="299"/>
                  </a:lnTo>
                  <a:lnTo>
                    <a:pt x="166" y="246"/>
                  </a:lnTo>
                  <a:lnTo>
                    <a:pt x="212" y="199"/>
                  </a:lnTo>
                  <a:lnTo>
                    <a:pt x="264" y="154"/>
                  </a:lnTo>
                  <a:lnTo>
                    <a:pt x="318" y="116"/>
                  </a:lnTo>
                  <a:lnTo>
                    <a:pt x="350" y="97"/>
                  </a:lnTo>
                  <a:lnTo>
                    <a:pt x="379" y="82"/>
                  </a:lnTo>
                  <a:lnTo>
                    <a:pt x="411" y="67"/>
                  </a:lnTo>
                  <a:lnTo>
                    <a:pt x="443" y="54"/>
                  </a:lnTo>
                  <a:lnTo>
                    <a:pt x="507" y="31"/>
                  </a:lnTo>
                  <a:lnTo>
                    <a:pt x="544" y="21"/>
                  </a:lnTo>
                  <a:lnTo>
                    <a:pt x="580" y="14"/>
                  </a:lnTo>
                  <a:lnTo>
                    <a:pt x="651" y="2"/>
                  </a:lnTo>
                  <a:lnTo>
                    <a:pt x="722" y="0"/>
                  </a:lnTo>
                  <a:lnTo>
                    <a:pt x="725" y="95"/>
                  </a:lnTo>
                  <a:lnTo>
                    <a:pt x="659" y="97"/>
                  </a:lnTo>
                  <a:lnTo>
                    <a:pt x="595" y="107"/>
                  </a:lnTo>
                  <a:lnTo>
                    <a:pt x="566" y="114"/>
                  </a:lnTo>
                  <a:lnTo>
                    <a:pt x="538" y="121"/>
                  </a:lnTo>
                  <a:lnTo>
                    <a:pt x="478" y="142"/>
                  </a:lnTo>
                  <a:lnTo>
                    <a:pt x="452" y="154"/>
                  </a:lnTo>
                  <a:lnTo>
                    <a:pt x="425" y="166"/>
                  </a:lnTo>
                  <a:lnTo>
                    <a:pt x="398" y="180"/>
                  </a:lnTo>
                  <a:lnTo>
                    <a:pt x="373" y="195"/>
                  </a:lnTo>
                  <a:lnTo>
                    <a:pt x="324" y="229"/>
                  </a:lnTo>
                  <a:lnTo>
                    <a:pt x="280" y="267"/>
                  </a:lnTo>
                  <a:lnTo>
                    <a:pt x="239" y="309"/>
                  </a:lnTo>
                  <a:lnTo>
                    <a:pt x="204" y="354"/>
                  </a:lnTo>
                  <a:lnTo>
                    <a:pt x="172" y="402"/>
                  </a:lnTo>
                  <a:lnTo>
                    <a:pt x="145" y="455"/>
                  </a:lnTo>
                  <a:lnTo>
                    <a:pt x="134" y="481"/>
                  </a:lnTo>
                  <a:lnTo>
                    <a:pt x="125" y="506"/>
                  </a:lnTo>
                  <a:lnTo>
                    <a:pt x="108" y="565"/>
                  </a:lnTo>
                  <a:lnTo>
                    <a:pt x="103" y="593"/>
                  </a:lnTo>
                  <a:lnTo>
                    <a:pt x="99" y="620"/>
                  </a:lnTo>
                  <a:lnTo>
                    <a:pt x="96" y="684"/>
                  </a:lnTo>
                  <a:lnTo>
                    <a:pt x="0" y="67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18292" y="3988"/>
              <a:ext cx="1512" cy="1596"/>
            </a:xfrm>
            <a:custGeom>
              <a:avLst/>
              <a:gdLst>
                <a:gd name="T0" fmla="*/ 5 w 725"/>
                <a:gd name="T1" fmla="*/ 0 h 681"/>
                <a:gd name="T2" fmla="*/ 74 w 725"/>
                <a:gd name="T3" fmla="*/ 2 h 681"/>
                <a:gd name="T4" fmla="*/ 112 w 725"/>
                <a:gd name="T5" fmla="*/ 9 h 681"/>
                <a:gd name="T6" fmla="*/ 148 w 725"/>
                <a:gd name="T7" fmla="*/ 14 h 681"/>
                <a:gd name="T8" fmla="*/ 217 w 725"/>
                <a:gd name="T9" fmla="*/ 31 h 681"/>
                <a:gd name="T10" fmla="*/ 281 w 725"/>
                <a:gd name="T11" fmla="*/ 54 h 681"/>
                <a:gd name="T12" fmla="*/ 315 w 725"/>
                <a:gd name="T13" fmla="*/ 67 h 681"/>
                <a:gd name="T14" fmla="*/ 346 w 725"/>
                <a:gd name="T15" fmla="*/ 82 h 681"/>
                <a:gd name="T16" fmla="*/ 405 w 725"/>
                <a:gd name="T17" fmla="*/ 115 h 681"/>
                <a:gd name="T18" fmla="*/ 459 w 725"/>
                <a:gd name="T19" fmla="*/ 154 h 681"/>
                <a:gd name="T20" fmla="*/ 488 w 725"/>
                <a:gd name="T21" fmla="*/ 176 h 681"/>
                <a:gd name="T22" fmla="*/ 512 w 725"/>
                <a:gd name="T23" fmla="*/ 199 h 681"/>
                <a:gd name="T24" fmla="*/ 536 w 725"/>
                <a:gd name="T25" fmla="*/ 222 h 681"/>
                <a:gd name="T26" fmla="*/ 559 w 725"/>
                <a:gd name="T27" fmla="*/ 247 h 681"/>
                <a:gd name="T28" fmla="*/ 581 w 725"/>
                <a:gd name="T29" fmla="*/ 272 h 681"/>
                <a:gd name="T30" fmla="*/ 601 w 725"/>
                <a:gd name="T31" fmla="*/ 300 h 681"/>
                <a:gd name="T32" fmla="*/ 636 w 725"/>
                <a:gd name="T33" fmla="*/ 355 h 681"/>
                <a:gd name="T34" fmla="*/ 654 w 725"/>
                <a:gd name="T35" fmla="*/ 384 h 681"/>
                <a:gd name="T36" fmla="*/ 668 w 725"/>
                <a:gd name="T37" fmla="*/ 416 h 681"/>
                <a:gd name="T38" fmla="*/ 692 w 725"/>
                <a:gd name="T39" fmla="*/ 476 h 681"/>
                <a:gd name="T40" fmla="*/ 710 w 725"/>
                <a:gd name="T41" fmla="*/ 541 h 681"/>
                <a:gd name="T42" fmla="*/ 716 w 725"/>
                <a:gd name="T43" fmla="*/ 578 h 681"/>
                <a:gd name="T44" fmla="*/ 721 w 725"/>
                <a:gd name="T45" fmla="*/ 611 h 681"/>
                <a:gd name="T46" fmla="*/ 724 w 725"/>
                <a:gd name="T47" fmla="*/ 645 h 681"/>
                <a:gd name="T48" fmla="*/ 725 w 725"/>
                <a:gd name="T49" fmla="*/ 679 h 681"/>
                <a:gd name="T50" fmla="*/ 628 w 725"/>
                <a:gd name="T51" fmla="*/ 681 h 681"/>
                <a:gd name="T52" fmla="*/ 627 w 725"/>
                <a:gd name="T53" fmla="*/ 650 h 681"/>
                <a:gd name="T54" fmla="*/ 624 w 725"/>
                <a:gd name="T55" fmla="*/ 620 h 681"/>
                <a:gd name="T56" fmla="*/ 620 w 725"/>
                <a:gd name="T57" fmla="*/ 591 h 681"/>
                <a:gd name="T58" fmla="*/ 615 w 725"/>
                <a:gd name="T59" fmla="*/ 564 h 681"/>
                <a:gd name="T60" fmla="*/ 600 w 725"/>
                <a:gd name="T61" fmla="*/ 506 h 681"/>
                <a:gd name="T62" fmla="*/ 578 w 725"/>
                <a:gd name="T63" fmla="*/ 452 h 681"/>
                <a:gd name="T64" fmla="*/ 567 w 725"/>
                <a:gd name="T65" fmla="*/ 426 h 681"/>
                <a:gd name="T66" fmla="*/ 553 w 725"/>
                <a:gd name="T67" fmla="*/ 404 h 681"/>
                <a:gd name="T68" fmla="*/ 521 w 725"/>
                <a:gd name="T69" fmla="*/ 354 h 681"/>
                <a:gd name="T70" fmla="*/ 504 w 725"/>
                <a:gd name="T71" fmla="*/ 331 h 681"/>
                <a:gd name="T72" fmla="*/ 485 w 725"/>
                <a:gd name="T73" fmla="*/ 309 h 681"/>
                <a:gd name="T74" fmla="*/ 466 w 725"/>
                <a:gd name="T75" fmla="*/ 289 h 681"/>
                <a:gd name="T76" fmla="*/ 445 w 725"/>
                <a:gd name="T77" fmla="*/ 267 h 681"/>
                <a:gd name="T78" fmla="*/ 424 w 725"/>
                <a:gd name="T79" fmla="*/ 247 h 681"/>
                <a:gd name="T80" fmla="*/ 402 w 725"/>
                <a:gd name="T81" fmla="*/ 230 h 681"/>
                <a:gd name="T82" fmla="*/ 352 w 725"/>
                <a:gd name="T83" fmla="*/ 195 h 681"/>
                <a:gd name="T84" fmla="*/ 300 w 725"/>
                <a:gd name="T85" fmla="*/ 166 h 681"/>
                <a:gd name="T86" fmla="*/ 274 w 725"/>
                <a:gd name="T87" fmla="*/ 154 h 681"/>
                <a:gd name="T88" fmla="*/ 246 w 725"/>
                <a:gd name="T89" fmla="*/ 142 h 681"/>
                <a:gd name="T90" fmla="*/ 189 w 725"/>
                <a:gd name="T91" fmla="*/ 122 h 681"/>
                <a:gd name="T92" fmla="*/ 126 w 725"/>
                <a:gd name="T93" fmla="*/ 106 h 681"/>
                <a:gd name="T94" fmla="*/ 97 w 725"/>
                <a:gd name="T95" fmla="*/ 102 h 681"/>
                <a:gd name="T96" fmla="*/ 67 w 725"/>
                <a:gd name="T97" fmla="*/ 97 h 681"/>
                <a:gd name="T98" fmla="*/ 0 w 725"/>
                <a:gd name="T99" fmla="*/ 95 h 681"/>
                <a:gd name="T100" fmla="*/ 5 w 725"/>
                <a:gd name="T101" fmla="*/ 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25" h="681">
                  <a:moveTo>
                    <a:pt x="5" y="0"/>
                  </a:moveTo>
                  <a:lnTo>
                    <a:pt x="74" y="2"/>
                  </a:lnTo>
                  <a:lnTo>
                    <a:pt x="112" y="9"/>
                  </a:lnTo>
                  <a:lnTo>
                    <a:pt x="148" y="14"/>
                  </a:lnTo>
                  <a:lnTo>
                    <a:pt x="217" y="31"/>
                  </a:lnTo>
                  <a:lnTo>
                    <a:pt x="281" y="54"/>
                  </a:lnTo>
                  <a:lnTo>
                    <a:pt x="315" y="67"/>
                  </a:lnTo>
                  <a:lnTo>
                    <a:pt x="346" y="82"/>
                  </a:lnTo>
                  <a:lnTo>
                    <a:pt x="405" y="115"/>
                  </a:lnTo>
                  <a:lnTo>
                    <a:pt x="459" y="154"/>
                  </a:lnTo>
                  <a:lnTo>
                    <a:pt x="488" y="176"/>
                  </a:lnTo>
                  <a:lnTo>
                    <a:pt x="512" y="199"/>
                  </a:lnTo>
                  <a:lnTo>
                    <a:pt x="536" y="222"/>
                  </a:lnTo>
                  <a:lnTo>
                    <a:pt x="559" y="247"/>
                  </a:lnTo>
                  <a:lnTo>
                    <a:pt x="581" y="272"/>
                  </a:lnTo>
                  <a:lnTo>
                    <a:pt x="601" y="300"/>
                  </a:lnTo>
                  <a:lnTo>
                    <a:pt x="636" y="355"/>
                  </a:lnTo>
                  <a:lnTo>
                    <a:pt x="654" y="384"/>
                  </a:lnTo>
                  <a:lnTo>
                    <a:pt x="668" y="416"/>
                  </a:lnTo>
                  <a:lnTo>
                    <a:pt x="692" y="476"/>
                  </a:lnTo>
                  <a:lnTo>
                    <a:pt x="710" y="541"/>
                  </a:lnTo>
                  <a:lnTo>
                    <a:pt x="716" y="578"/>
                  </a:lnTo>
                  <a:lnTo>
                    <a:pt x="721" y="611"/>
                  </a:lnTo>
                  <a:lnTo>
                    <a:pt x="724" y="645"/>
                  </a:lnTo>
                  <a:lnTo>
                    <a:pt x="725" y="679"/>
                  </a:lnTo>
                  <a:lnTo>
                    <a:pt x="628" y="681"/>
                  </a:lnTo>
                  <a:lnTo>
                    <a:pt x="627" y="650"/>
                  </a:lnTo>
                  <a:lnTo>
                    <a:pt x="624" y="620"/>
                  </a:lnTo>
                  <a:lnTo>
                    <a:pt x="620" y="591"/>
                  </a:lnTo>
                  <a:lnTo>
                    <a:pt x="615" y="564"/>
                  </a:lnTo>
                  <a:lnTo>
                    <a:pt x="600" y="506"/>
                  </a:lnTo>
                  <a:lnTo>
                    <a:pt x="578" y="452"/>
                  </a:lnTo>
                  <a:lnTo>
                    <a:pt x="567" y="426"/>
                  </a:lnTo>
                  <a:lnTo>
                    <a:pt x="553" y="404"/>
                  </a:lnTo>
                  <a:lnTo>
                    <a:pt x="521" y="354"/>
                  </a:lnTo>
                  <a:lnTo>
                    <a:pt x="504" y="331"/>
                  </a:lnTo>
                  <a:lnTo>
                    <a:pt x="485" y="309"/>
                  </a:lnTo>
                  <a:lnTo>
                    <a:pt x="466" y="289"/>
                  </a:lnTo>
                  <a:lnTo>
                    <a:pt x="445" y="267"/>
                  </a:lnTo>
                  <a:lnTo>
                    <a:pt x="424" y="247"/>
                  </a:lnTo>
                  <a:lnTo>
                    <a:pt x="402" y="230"/>
                  </a:lnTo>
                  <a:lnTo>
                    <a:pt x="352" y="195"/>
                  </a:lnTo>
                  <a:lnTo>
                    <a:pt x="300" y="166"/>
                  </a:lnTo>
                  <a:lnTo>
                    <a:pt x="274" y="154"/>
                  </a:lnTo>
                  <a:lnTo>
                    <a:pt x="246" y="142"/>
                  </a:lnTo>
                  <a:lnTo>
                    <a:pt x="189" y="122"/>
                  </a:lnTo>
                  <a:lnTo>
                    <a:pt x="126" y="106"/>
                  </a:lnTo>
                  <a:lnTo>
                    <a:pt x="97" y="102"/>
                  </a:lnTo>
                  <a:lnTo>
                    <a:pt x="67" y="97"/>
                  </a:lnTo>
                  <a:lnTo>
                    <a:pt x="0" y="9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18292" y="3990"/>
              <a:ext cx="44" cy="222"/>
            </a:xfrm>
            <a:custGeom>
              <a:avLst/>
              <a:gdLst>
                <a:gd name="T0" fmla="*/ 0 w 5"/>
                <a:gd name="T1" fmla="*/ 0 h 95"/>
                <a:gd name="T2" fmla="*/ 2 w 5"/>
                <a:gd name="T3" fmla="*/ 0 h 95"/>
                <a:gd name="T4" fmla="*/ 5 w 5"/>
                <a:gd name="T5" fmla="*/ 0 h 95"/>
                <a:gd name="T6" fmla="*/ 0 w 5"/>
                <a:gd name="T7" fmla="*/ 95 h 95"/>
                <a:gd name="T8" fmla="*/ 3 w 5"/>
                <a:gd name="T9" fmla="*/ 95 h 95"/>
                <a:gd name="T10" fmla="*/ 0 w 5"/>
                <a:gd name="T1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95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0" y="95"/>
                  </a:lnTo>
                  <a:lnTo>
                    <a:pt x="3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18292" y="5575"/>
              <a:ext cx="1512" cy="1598"/>
            </a:xfrm>
            <a:custGeom>
              <a:avLst/>
              <a:gdLst>
                <a:gd name="T0" fmla="*/ 727 w 727"/>
                <a:gd name="T1" fmla="*/ 5 h 682"/>
                <a:gd name="T2" fmla="*/ 723 w 727"/>
                <a:gd name="T3" fmla="*/ 71 h 682"/>
                <a:gd name="T4" fmla="*/ 718 w 727"/>
                <a:gd name="T5" fmla="*/ 106 h 682"/>
                <a:gd name="T6" fmla="*/ 712 w 727"/>
                <a:gd name="T7" fmla="*/ 141 h 682"/>
                <a:gd name="T8" fmla="*/ 694 w 727"/>
                <a:gd name="T9" fmla="*/ 203 h 682"/>
                <a:gd name="T10" fmla="*/ 682 w 727"/>
                <a:gd name="T11" fmla="*/ 237 h 682"/>
                <a:gd name="T12" fmla="*/ 668 w 727"/>
                <a:gd name="T13" fmla="*/ 268 h 682"/>
                <a:gd name="T14" fmla="*/ 639 w 727"/>
                <a:gd name="T15" fmla="*/ 327 h 682"/>
                <a:gd name="T16" fmla="*/ 603 w 727"/>
                <a:gd name="T17" fmla="*/ 383 h 682"/>
                <a:gd name="T18" fmla="*/ 561 w 727"/>
                <a:gd name="T19" fmla="*/ 436 h 682"/>
                <a:gd name="T20" fmla="*/ 515 w 727"/>
                <a:gd name="T21" fmla="*/ 484 h 682"/>
                <a:gd name="T22" fmla="*/ 464 w 727"/>
                <a:gd name="T23" fmla="*/ 527 h 682"/>
                <a:gd name="T24" fmla="*/ 409 w 727"/>
                <a:gd name="T25" fmla="*/ 566 h 682"/>
                <a:gd name="T26" fmla="*/ 377 w 727"/>
                <a:gd name="T27" fmla="*/ 585 h 682"/>
                <a:gd name="T28" fmla="*/ 348 w 727"/>
                <a:gd name="T29" fmla="*/ 601 h 682"/>
                <a:gd name="T30" fmla="*/ 317 w 727"/>
                <a:gd name="T31" fmla="*/ 616 h 682"/>
                <a:gd name="T32" fmla="*/ 283 w 727"/>
                <a:gd name="T33" fmla="*/ 630 h 682"/>
                <a:gd name="T34" fmla="*/ 220 w 727"/>
                <a:gd name="T35" fmla="*/ 651 h 682"/>
                <a:gd name="T36" fmla="*/ 184 w 727"/>
                <a:gd name="T37" fmla="*/ 661 h 682"/>
                <a:gd name="T38" fmla="*/ 148 w 727"/>
                <a:gd name="T39" fmla="*/ 669 h 682"/>
                <a:gd name="T40" fmla="*/ 78 w 727"/>
                <a:gd name="T41" fmla="*/ 679 h 682"/>
                <a:gd name="T42" fmla="*/ 7 w 727"/>
                <a:gd name="T43" fmla="*/ 682 h 682"/>
                <a:gd name="T44" fmla="*/ 0 w 727"/>
                <a:gd name="T45" fmla="*/ 589 h 682"/>
                <a:gd name="T46" fmla="*/ 68 w 727"/>
                <a:gd name="T47" fmla="*/ 585 h 682"/>
                <a:gd name="T48" fmla="*/ 131 w 727"/>
                <a:gd name="T49" fmla="*/ 576 h 682"/>
                <a:gd name="T50" fmla="*/ 160 w 727"/>
                <a:gd name="T51" fmla="*/ 570 h 682"/>
                <a:gd name="T52" fmla="*/ 189 w 727"/>
                <a:gd name="T53" fmla="*/ 561 h 682"/>
                <a:gd name="T54" fmla="*/ 248 w 727"/>
                <a:gd name="T55" fmla="*/ 541 h 682"/>
                <a:gd name="T56" fmla="*/ 276 w 727"/>
                <a:gd name="T57" fmla="*/ 530 h 682"/>
                <a:gd name="T58" fmla="*/ 302 w 727"/>
                <a:gd name="T59" fmla="*/ 517 h 682"/>
                <a:gd name="T60" fmla="*/ 327 w 727"/>
                <a:gd name="T61" fmla="*/ 504 h 682"/>
                <a:gd name="T62" fmla="*/ 353 w 727"/>
                <a:gd name="T63" fmla="*/ 489 h 682"/>
                <a:gd name="T64" fmla="*/ 403 w 727"/>
                <a:gd name="T65" fmla="*/ 453 h 682"/>
                <a:gd name="T66" fmla="*/ 446 w 727"/>
                <a:gd name="T67" fmla="*/ 416 h 682"/>
                <a:gd name="T68" fmla="*/ 487 w 727"/>
                <a:gd name="T69" fmla="*/ 375 h 682"/>
                <a:gd name="T70" fmla="*/ 524 w 727"/>
                <a:gd name="T71" fmla="*/ 328 h 682"/>
                <a:gd name="T72" fmla="*/ 555 w 727"/>
                <a:gd name="T73" fmla="*/ 280 h 682"/>
                <a:gd name="T74" fmla="*/ 580 w 727"/>
                <a:gd name="T75" fmla="*/ 228 h 682"/>
                <a:gd name="T76" fmla="*/ 592 w 727"/>
                <a:gd name="T77" fmla="*/ 203 h 682"/>
                <a:gd name="T78" fmla="*/ 601 w 727"/>
                <a:gd name="T79" fmla="*/ 177 h 682"/>
                <a:gd name="T80" fmla="*/ 617 w 727"/>
                <a:gd name="T81" fmla="*/ 120 h 682"/>
                <a:gd name="T82" fmla="*/ 622 w 727"/>
                <a:gd name="T83" fmla="*/ 91 h 682"/>
                <a:gd name="T84" fmla="*/ 626 w 727"/>
                <a:gd name="T85" fmla="*/ 65 h 682"/>
                <a:gd name="T86" fmla="*/ 630 w 727"/>
                <a:gd name="T87" fmla="*/ 0 h 682"/>
                <a:gd name="T88" fmla="*/ 727 w 727"/>
                <a:gd name="T89" fmla="*/ 5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7" h="682">
                  <a:moveTo>
                    <a:pt x="727" y="5"/>
                  </a:moveTo>
                  <a:lnTo>
                    <a:pt x="723" y="71"/>
                  </a:lnTo>
                  <a:lnTo>
                    <a:pt x="718" y="106"/>
                  </a:lnTo>
                  <a:lnTo>
                    <a:pt x="712" y="141"/>
                  </a:lnTo>
                  <a:lnTo>
                    <a:pt x="694" y="203"/>
                  </a:lnTo>
                  <a:lnTo>
                    <a:pt x="682" y="237"/>
                  </a:lnTo>
                  <a:lnTo>
                    <a:pt x="668" y="268"/>
                  </a:lnTo>
                  <a:lnTo>
                    <a:pt x="639" y="327"/>
                  </a:lnTo>
                  <a:lnTo>
                    <a:pt x="603" y="383"/>
                  </a:lnTo>
                  <a:lnTo>
                    <a:pt x="561" y="436"/>
                  </a:lnTo>
                  <a:lnTo>
                    <a:pt x="515" y="484"/>
                  </a:lnTo>
                  <a:lnTo>
                    <a:pt x="464" y="527"/>
                  </a:lnTo>
                  <a:lnTo>
                    <a:pt x="409" y="566"/>
                  </a:lnTo>
                  <a:lnTo>
                    <a:pt x="377" y="585"/>
                  </a:lnTo>
                  <a:lnTo>
                    <a:pt x="348" y="601"/>
                  </a:lnTo>
                  <a:lnTo>
                    <a:pt x="317" y="616"/>
                  </a:lnTo>
                  <a:lnTo>
                    <a:pt x="283" y="630"/>
                  </a:lnTo>
                  <a:lnTo>
                    <a:pt x="220" y="651"/>
                  </a:lnTo>
                  <a:lnTo>
                    <a:pt x="184" y="661"/>
                  </a:lnTo>
                  <a:lnTo>
                    <a:pt x="148" y="669"/>
                  </a:lnTo>
                  <a:lnTo>
                    <a:pt x="78" y="679"/>
                  </a:lnTo>
                  <a:lnTo>
                    <a:pt x="7" y="682"/>
                  </a:lnTo>
                  <a:lnTo>
                    <a:pt x="0" y="589"/>
                  </a:lnTo>
                  <a:lnTo>
                    <a:pt x="68" y="585"/>
                  </a:lnTo>
                  <a:lnTo>
                    <a:pt x="131" y="576"/>
                  </a:lnTo>
                  <a:lnTo>
                    <a:pt x="160" y="570"/>
                  </a:lnTo>
                  <a:lnTo>
                    <a:pt x="189" y="561"/>
                  </a:lnTo>
                  <a:lnTo>
                    <a:pt x="248" y="541"/>
                  </a:lnTo>
                  <a:lnTo>
                    <a:pt x="276" y="530"/>
                  </a:lnTo>
                  <a:lnTo>
                    <a:pt x="302" y="517"/>
                  </a:lnTo>
                  <a:lnTo>
                    <a:pt x="327" y="504"/>
                  </a:lnTo>
                  <a:lnTo>
                    <a:pt x="353" y="489"/>
                  </a:lnTo>
                  <a:lnTo>
                    <a:pt x="403" y="453"/>
                  </a:lnTo>
                  <a:lnTo>
                    <a:pt x="446" y="416"/>
                  </a:lnTo>
                  <a:lnTo>
                    <a:pt x="487" y="375"/>
                  </a:lnTo>
                  <a:lnTo>
                    <a:pt x="524" y="328"/>
                  </a:lnTo>
                  <a:lnTo>
                    <a:pt x="555" y="280"/>
                  </a:lnTo>
                  <a:lnTo>
                    <a:pt x="580" y="228"/>
                  </a:lnTo>
                  <a:lnTo>
                    <a:pt x="592" y="203"/>
                  </a:lnTo>
                  <a:lnTo>
                    <a:pt x="601" y="177"/>
                  </a:lnTo>
                  <a:lnTo>
                    <a:pt x="617" y="120"/>
                  </a:lnTo>
                  <a:lnTo>
                    <a:pt x="622" y="91"/>
                  </a:lnTo>
                  <a:lnTo>
                    <a:pt x="626" y="65"/>
                  </a:lnTo>
                  <a:lnTo>
                    <a:pt x="630" y="0"/>
                  </a:lnTo>
                  <a:lnTo>
                    <a:pt x="727" y="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19607" y="5545"/>
              <a:ext cx="201" cy="44"/>
            </a:xfrm>
            <a:custGeom>
              <a:avLst/>
              <a:gdLst>
                <a:gd name="T0" fmla="*/ 97 w 97"/>
                <a:gd name="T1" fmla="*/ 1 h 5"/>
                <a:gd name="T2" fmla="*/ 97 w 97"/>
                <a:gd name="T3" fmla="*/ 3 h 5"/>
                <a:gd name="T4" fmla="*/ 97 w 97"/>
                <a:gd name="T5" fmla="*/ 5 h 5"/>
                <a:gd name="T6" fmla="*/ 0 w 97"/>
                <a:gd name="T7" fmla="*/ 0 h 5"/>
                <a:gd name="T8" fmla="*/ 0 w 97"/>
                <a:gd name="T9" fmla="*/ 3 h 5"/>
                <a:gd name="T10" fmla="*/ 97 w 97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5">
                  <a:moveTo>
                    <a:pt x="97" y="1"/>
                  </a:moveTo>
                  <a:lnTo>
                    <a:pt x="97" y="3"/>
                  </a:lnTo>
                  <a:lnTo>
                    <a:pt x="97" y="5"/>
                  </a:lnTo>
                  <a:lnTo>
                    <a:pt x="0" y="0"/>
                  </a:lnTo>
                  <a:lnTo>
                    <a:pt x="0" y="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16784" y="5577"/>
              <a:ext cx="1517" cy="1596"/>
            </a:xfrm>
            <a:custGeom>
              <a:avLst/>
              <a:gdLst>
                <a:gd name="T0" fmla="*/ 722 w 727"/>
                <a:gd name="T1" fmla="*/ 681 h 681"/>
                <a:gd name="T2" fmla="*/ 651 w 727"/>
                <a:gd name="T3" fmla="*/ 678 h 681"/>
                <a:gd name="T4" fmla="*/ 613 w 727"/>
                <a:gd name="T5" fmla="*/ 674 h 681"/>
                <a:gd name="T6" fmla="*/ 576 w 727"/>
                <a:gd name="T7" fmla="*/ 668 h 681"/>
                <a:gd name="T8" fmla="*/ 508 w 727"/>
                <a:gd name="T9" fmla="*/ 650 h 681"/>
                <a:gd name="T10" fmla="*/ 443 w 727"/>
                <a:gd name="T11" fmla="*/ 629 h 681"/>
                <a:gd name="T12" fmla="*/ 410 w 727"/>
                <a:gd name="T13" fmla="*/ 614 h 681"/>
                <a:gd name="T14" fmla="*/ 378 w 727"/>
                <a:gd name="T15" fmla="*/ 599 h 681"/>
                <a:gd name="T16" fmla="*/ 319 w 727"/>
                <a:gd name="T17" fmla="*/ 566 h 681"/>
                <a:gd name="T18" fmla="*/ 265 w 727"/>
                <a:gd name="T19" fmla="*/ 526 h 681"/>
                <a:gd name="T20" fmla="*/ 236 w 727"/>
                <a:gd name="T21" fmla="*/ 505 h 681"/>
                <a:gd name="T22" fmla="*/ 212 w 727"/>
                <a:gd name="T23" fmla="*/ 483 h 681"/>
                <a:gd name="T24" fmla="*/ 189 w 727"/>
                <a:gd name="T25" fmla="*/ 460 h 681"/>
                <a:gd name="T26" fmla="*/ 166 w 727"/>
                <a:gd name="T27" fmla="*/ 435 h 681"/>
                <a:gd name="T28" fmla="*/ 144 w 727"/>
                <a:gd name="T29" fmla="*/ 410 h 681"/>
                <a:gd name="T30" fmla="*/ 124 w 727"/>
                <a:gd name="T31" fmla="*/ 382 h 681"/>
                <a:gd name="T32" fmla="*/ 88 w 727"/>
                <a:gd name="T33" fmla="*/ 327 h 681"/>
                <a:gd name="T34" fmla="*/ 71 w 727"/>
                <a:gd name="T35" fmla="*/ 296 h 681"/>
                <a:gd name="T36" fmla="*/ 57 w 727"/>
                <a:gd name="T37" fmla="*/ 266 h 681"/>
                <a:gd name="T38" fmla="*/ 33 w 727"/>
                <a:gd name="T39" fmla="*/ 204 h 681"/>
                <a:gd name="T40" fmla="*/ 15 w 727"/>
                <a:gd name="T41" fmla="*/ 140 h 681"/>
                <a:gd name="T42" fmla="*/ 7 w 727"/>
                <a:gd name="T43" fmla="*/ 105 h 681"/>
                <a:gd name="T44" fmla="*/ 4 w 727"/>
                <a:gd name="T45" fmla="*/ 72 h 681"/>
                <a:gd name="T46" fmla="*/ 1 w 727"/>
                <a:gd name="T47" fmla="*/ 37 h 681"/>
                <a:gd name="T48" fmla="*/ 0 w 727"/>
                <a:gd name="T49" fmla="*/ 4 h 681"/>
                <a:gd name="T50" fmla="*/ 96 w 727"/>
                <a:gd name="T51" fmla="*/ 0 h 681"/>
                <a:gd name="T52" fmla="*/ 97 w 727"/>
                <a:gd name="T53" fmla="*/ 31 h 681"/>
                <a:gd name="T54" fmla="*/ 99 w 727"/>
                <a:gd name="T55" fmla="*/ 61 h 681"/>
                <a:gd name="T56" fmla="*/ 103 w 727"/>
                <a:gd name="T57" fmla="*/ 91 h 681"/>
                <a:gd name="T58" fmla="*/ 108 w 727"/>
                <a:gd name="T59" fmla="*/ 117 h 681"/>
                <a:gd name="T60" fmla="*/ 125 w 727"/>
                <a:gd name="T61" fmla="*/ 174 h 681"/>
                <a:gd name="T62" fmla="*/ 147 w 727"/>
                <a:gd name="T63" fmla="*/ 230 h 681"/>
                <a:gd name="T64" fmla="*/ 158 w 727"/>
                <a:gd name="T65" fmla="*/ 254 h 681"/>
                <a:gd name="T66" fmla="*/ 171 w 727"/>
                <a:gd name="T67" fmla="*/ 279 h 681"/>
                <a:gd name="T68" fmla="*/ 204 w 727"/>
                <a:gd name="T69" fmla="*/ 329 h 681"/>
                <a:gd name="T70" fmla="*/ 220 w 727"/>
                <a:gd name="T71" fmla="*/ 351 h 681"/>
                <a:gd name="T72" fmla="*/ 239 w 727"/>
                <a:gd name="T73" fmla="*/ 372 h 681"/>
                <a:gd name="T74" fmla="*/ 259 w 727"/>
                <a:gd name="T75" fmla="*/ 394 h 681"/>
                <a:gd name="T76" fmla="*/ 280 w 727"/>
                <a:gd name="T77" fmla="*/ 415 h 681"/>
                <a:gd name="T78" fmla="*/ 301 w 727"/>
                <a:gd name="T79" fmla="*/ 435 h 681"/>
                <a:gd name="T80" fmla="*/ 324 w 727"/>
                <a:gd name="T81" fmla="*/ 451 h 681"/>
                <a:gd name="T82" fmla="*/ 373 w 727"/>
                <a:gd name="T83" fmla="*/ 488 h 681"/>
                <a:gd name="T84" fmla="*/ 425 w 727"/>
                <a:gd name="T85" fmla="*/ 516 h 681"/>
                <a:gd name="T86" fmla="*/ 452 w 727"/>
                <a:gd name="T87" fmla="*/ 529 h 681"/>
                <a:gd name="T88" fmla="*/ 478 w 727"/>
                <a:gd name="T89" fmla="*/ 540 h 681"/>
                <a:gd name="T90" fmla="*/ 536 w 727"/>
                <a:gd name="T91" fmla="*/ 560 h 681"/>
                <a:gd name="T92" fmla="*/ 598 w 727"/>
                <a:gd name="T93" fmla="*/ 575 h 681"/>
                <a:gd name="T94" fmla="*/ 627 w 727"/>
                <a:gd name="T95" fmla="*/ 580 h 681"/>
                <a:gd name="T96" fmla="*/ 659 w 727"/>
                <a:gd name="T97" fmla="*/ 584 h 681"/>
                <a:gd name="T98" fmla="*/ 727 w 727"/>
                <a:gd name="T99" fmla="*/ 588 h 681"/>
                <a:gd name="T100" fmla="*/ 722 w 727"/>
                <a:gd name="T101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27" h="681">
                  <a:moveTo>
                    <a:pt x="722" y="681"/>
                  </a:moveTo>
                  <a:lnTo>
                    <a:pt x="651" y="678"/>
                  </a:lnTo>
                  <a:lnTo>
                    <a:pt x="613" y="674"/>
                  </a:lnTo>
                  <a:lnTo>
                    <a:pt x="576" y="668"/>
                  </a:lnTo>
                  <a:lnTo>
                    <a:pt x="508" y="650"/>
                  </a:lnTo>
                  <a:lnTo>
                    <a:pt x="443" y="629"/>
                  </a:lnTo>
                  <a:lnTo>
                    <a:pt x="410" y="614"/>
                  </a:lnTo>
                  <a:lnTo>
                    <a:pt x="378" y="599"/>
                  </a:lnTo>
                  <a:lnTo>
                    <a:pt x="319" y="566"/>
                  </a:lnTo>
                  <a:lnTo>
                    <a:pt x="265" y="526"/>
                  </a:lnTo>
                  <a:lnTo>
                    <a:pt x="236" y="505"/>
                  </a:lnTo>
                  <a:lnTo>
                    <a:pt x="212" y="483"/>
                  </a:lnTo>
                  <a:lnTo>
                    <a:pt x="189" y="460"/>
                  </a:lnTo>
                  <a:lnTo>
                    <a:pt x="166" y="435"/>
                  </a:lnTo>
                  <a:lnTo>
                    <a:pt x="144" y="410"/>
                  </a:lnTo>
                  <a:lnTo>
                    <a:pt x="124" y="382"/>
                  </a:lnTo>
                  <a:lnTo>
                    <a:pt x="88" y="327"/>
                  </a:lnTo>
                  <a:lnTo>
                    <a:pt x="71" y="296"/>
                  </a:lnTo>
                  <a:lnTo>
                    <a:pt x="57" y="266"/>
                  </a:lnTo>
                  <a:lnTo>
                    <a:pt x="33" y="204"/>
                  </a:lnTo>
                  <a:lnTo>
                    <a:pt x="15" y="140"/>
                  </a:lnTo>
                  <a:lnTo>
                    <a:pt x="7" y="105"/>
                  </a:lnTo>
                  <a:lnTo>
                    <a:pt x="4" y="72"/>
                  </a:lnTo>
                  <a:lnTo>
                    <a:pt x="1" y="37"/>
                  </a:lnTo>
                  <a:lnTo>
                    <a:pt x="0" y="4"/>
                  </a:lnTo>
                  <a:lnTo>
                    <a:pt x="96" y="0"/>
                  </a:lnTo>
                  <a:lnTo>
                    <a:pt x="97" y="31"/>
                  </a:lnTo>
                  <a:lnTo>
                    <a:pt x="99" y="61"/>
                  </a:lnTo>
                  <a:lnTo>
                    <a:pt x="103" y="91"/>
                  </a:lnTo>
                  <a:lnTo>
                    <a:pt x="108" y="117"/>
                  </a:lnTo>
                  <a:lnTo>
                    <a:pt x="125" y="174"/>
                  </a:lnTo>
                  <a:lnTo>
                    <a:pt x="147" y="230"/>
                  </a:lnTo>
                  <a:lnTo>
                    <a:pt x="158" y="254"/>
                  </a:lnTo>
                  <a:lnTo>
                    <a:pt x="171" y="279"/>
                  </a:lnTo>
                  <a:lnTo>
                    <a:pt x="204" y="329"/>
                  </a:lnTo>
                  <a:lnTo>
                    <a:pt x="220" y="351"/>
                  </a:lnTo>
                  <a:lnTo>
                    <a:pt x="239" y="372"/>
                  </a:lnTo>
                  <a:lnTo>
                    <a:pt x="259" y="394"/>
                  </a:lnTo>
                  <a:lnTo>
                    <a:pt x="280" y="415"/>
                  </a:lnTo>
                  <a:lnTo>
                    <a:pt x="301" y="435"/>
                  </a:lnTo>
                  <a:lnTo>
                    <a:pt x="324" y="451"/>
                  </a:lnTo>
                  <a:lnTo>
                    <a:pt x="373" y="488"/>
                  </a:lnTo>
                  <a:lnTo>
                    <a:pt x="425" y="516"/>
                  </a:lnTo>
                  <a:lnTo>
                    <a:pt x="452" y="529"/>
                  </a:lnTo>
                  <a:lnTo>
                    <a:pt x="478" y="540"/>
                  </a:lnTo>
                  <a:lnTo>
                    <a:pt x="536" y="560"/>
                  </a:lnTo>
                  <a:lnTo>
                    <a:pt x="598" y="575"/>
                  </a:lnTo>
                  <a:lnTo>
                    <a:pt x="627" y="580"/>
                  </a:lnTo>
                  <a:lnTo>
                    <a:pt x="659" y="584"/>
                  </a:lnTo>
                  <a:lnTo>
                    <a:pt x="727" y="588"/>
                  </a:lnTo>
                  <a:lnTo>
                    <a:pt x="722" y="68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18292" y="6956"/>
              <a:ext cx="44" cy="217"/>
            </a:xfrm>
            <a:custGeom>
              <a:avLst/>
              <a:gdLst>
                <a:gd name="T0" fmla="*/ 7 w 7"/>
                <a:gd name="T1" fmla="*/ 93 h 93"/>
                <a:gd name="T2" fmla="*/ 4 w 7"/>
                <a:gd name="T3" fmla="*/ 93 h 93"/>
                <a:gd name="T4" fmla="*/ 2 w 7"/>
                <a:gd name="T5" fmla="*/ 93 h 93"/>
                <a:gd name="T6" fmla="*/ 7 w 7"/>
                <a:gd name="T7" fmla="*/ 0 h 93"/>
                <a:gd name="T8" fmla="*/ 0 w 7"/>
                <a:gd name="T9" fmla="*/ 0 h 93"/>
                <a:gd name="T10" fmla="*/ 7 w 7"/>
                <a:gd name="T1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93">
                  <a:moveTo>
                    <a:pt x="7" y="93"/>
                  </a:moveTo>
                  <a:lnTo>
                    <a:pt x="4" y="93"/>
                  </a:lnTo>
                  <a:lnTo>
                    <a:pt x="2" y="93"/>
                  </a:lnTo>
                  <a:lnTo>
                    <a:pt x="7" y="0"/>
                  </a:lnTo>
                  <a:lnTo>
                    <a:pt x="0" y="0"/>
                  </a:lnTo>
                  <a:lnTo>
                    <a:pt x="7" y="9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16784" y="5547"/>
              <a:ext cx="201" cy="44"/>
            </a:xfrm>
            <a:custGeom>
              <a:avLst/>
              <a:gdLst>
                <a:gd name="T0" fmla="*/ 0 w 96"/>
                <a:gd name="T1" fmla="*/ 5 h 6"/>
                <a:gd name="T2" fmla="*/ 0 w 96"/>
                <a:gd name="T3" fmla="*/ 1 h 6"/>
                <a:gd name="T4" fmla="*/ 0 w 96"/>
                <a:gd name="T5" fmla="*/ 0 h 6"/>
                <a:gd name="T6" fmla="*/ 96 w 96"/>
                <a:gd name="T7" fmla="*/ 6 h 6"/>
                <a:gd name="T8" fmla="*/ 96 w 96"/>
                <a:gd name="T9" fmla="*/ 1 h 6"/>
                <a:gd name="T10" fmla="*/ 0 w 96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6">
                  <a:moveTo>
                    <a:pt x="0" y="5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96" y="6"/>
                  </a:lnTo>
                  <a:lnTo>
                    <a:pt x="96" y="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16927" y="5976"/>
              <a:ext cx="96" cy="455"/>
            </a:xfrm>
            <a:custGeom>
              <a:avLst/>
              <a:gdLst>
                <a:gd name="T0" fmla="*/ 25 w 46"/>
                <a:gd name="T1" fmla="*/ 0 h 194"/>
                <a:gd name="T2" fmla="*/ 41 w 46"/>
                <a:gd name="T3" fmla="*/ 129 h 194"/>
                <a:gd name="T4" fmla="*/ 46 w 46"/>
                <a:gd name="T5" fmla="*/ 191 h 194"/>
                <a:gd name="T6" fmla="*/ 22 w 46"/>
                <a:gd name="T7" fmla="*/ 194 h 194"/>
                <a:gd name="T8" fmla="*/ 17 w 46"/>
                <a:gd name="T9" fmla="*/ 131 h 194"/>
                <a:gd name="T10" fmla="*/ 0 w 46"/>
                <a:gd name="T11" fmla="*/ 2 h 194"/>
                <a:gd name="T12" fmla="*/ 25 w 46"/>
                <a:gd name="T13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94">
                  <a:moveTo>
                    <a:pt x="25" y="0"/>
                  </a:moveTo>
                  <a:lnTo>
                    <a:pt x="41" y="129"/>
                  </a:lnTo>
                  <a:lnTo>
                    <a:pt x="46" y="191"/>
                  </a:lnTo>
                  <a:lnTo>
                    <a:pt x="22" y="194"/>
                  </a:lnTo>
                  <a:lnTo>
                    <a:pt x="17" y="131"/>
                  </a:lnTo>
                  <a:lnTo>
                    <a:pt x="0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16972" y="6426"/>
              <a:ext cx="75" cy="464"/>
            </a:xfrm>
            <a:custGeom>
              <a:avLst/>
              <a:gdLst>
                <a:gd name="T0" fmla="*/ 24 w 36"/>
                <a:gd name="T1" fmla="*/ 0 h 198"/>
                <a:gd name="T2" fmla="*/ 36 w 36"/>
                <a:gd name="T3" fmla="*/ 197 h 198"/>
                <a:gd name="T4" fmla="*/ 12 w 36"/>
                <a:gd name="T5" fmla="*/ 198 h 198"/>
                <a:gd name="T6" fmla="*/ 0 w 36"/>
                <a:gd name="T7" fmla="*/ 2 h 198"/>
                <a:gd name="T8" fmla="*/ 24 w 36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98">
                  <a:moveTo>
                    <a:pt x="24" y="0"/>
                  </a:moveTo>
                  <a:lnTo>
                    <a:pt x="36" y="197"/>
                  </a:lnTo>
                  <a:lnTo>
                    <a:pt x="12" y="198"/>
                  </a:lnTo>
                  <a:lnTo>
                    <a:pt x="0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16972" y="6387"/>
              <a:ext cx="51" cy="44"/>
            </a:xfrm>
            <a:custGeom>
              <a:avLst/>
              <a:gdLst>
                <a:gd name="T0" fmla="*/ 24 w 24"/>
                <a:gd name="T1" fmla="*/ 0 h 3"/>
                <a:gd name="T2" fmla="*/ 24 w 24"/>
                <a:gd name="T3" fmla="*/ 1 h 3"/>
                <a:gd name="T4" fmla="*/ 0 w 24"/>
                <a:gd name="T5" fmla="*/ 3 h 3"/>
                <a:gd name="T6" fmla="*/ 24 w 2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">
                  <a:moveTo>
                    <a:pt x="24" y="0"/>
                  </a:moveTo>
                  <a:lnTo>
                    <a:pt x="24" y="1"/>
                  </a:lnTo>
                  <a:lnTo>
                    <a:pt x="0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16997" y="6887"/>
              <a:ext cx="92" cy="555"/>
            </a:xfrm>
            <a:custGeom>
              <a:avLst/>
              <a:gdLst>
                <a:gd name="T0" fmla="*/ 24 w 44"/>
                <a:gd name="T1" fmla="*/ 0 h 237"/>
                <a:gd name="T2" fmla="*/ 34 w 44"/>
                <a:gd name="T3" fmla="*/ 140 h 237"/>
                <a:gd name="T4" fmla="*/ 44 w 44"/>
                <a:gd name="T5" fmla="*/ 235 h 237"/>
                <a:gd name="T6" fmla="*/ 20 w 44"/>
                <a:gd name="T7" fmla="*/ 237 h 237"/>
                <a:gd name="T8" fmla="*/ 10 w 44"/>
                <a:gd name="T9" fmla="*/ 142 h 237"/>
                <a:gd name="T10" fmla="*/ 0 w 44"/>
                <a:gd name="T11" fmla="*/ 1 h 237"/>
                <a:gd name="T12" fmla="*/ 24 w 44"/>
                <a:gd name="T13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37">
                  <a:moveTo>
                    <a:pt x="24" y="0"/>
                  </a:moveTo>
                  <a:lnTo>
                    <a:pt x="34" y="140"/>
                  </a:lnTo>
                  <a:lnTo>
                    <a:pt x="44" y="235"/>
                  </a:lnTo>
                  <a:lnTo>
                    <a:pt x="20" y="237"/>
                  </a:lnTo>
                  <a:lnTo>
                    <a:pt x="10" y="142"/>
                  </a:lnTo>
                  <a:lnTo>
                    <a:pt x="0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16997" y="6846"/>
              <a:ext cx="50" cy="44"/>
            </a:xfrm>
            <a:custGeom>
              <a:avLst/>
              <a:gdLst>
                <a:gd name="T0" fmla="*/ 0 w 24"/>
                <a:gd name="T1" fmla="*/ 1 h 1"/>
                <a:gd name="T2" fmla="*/ 24 w 24"/>
                <a:gd name="T3" fmla="*/ 0 h 1"/>
                <a:gd name="T4" fmla="*/ 0 w 2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24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17040" y="7438"/>
              <a:ext cx="121" cy="292"/>
            </a:xfrm>
            <a:custGeom>
              <a:avLst/>
              <a:gdLst>
                <a:gd name="T0" fmla="*/ 24 w 58"/>
                <a:gd name="T1" fmla="*/ 0 h 125"/>
                <a:gd name="T2" fmla="*/ 38 w 58"/>
                <a:gd name="T3" fmla="*/ 65 h 125"/>
                <a:gd name="T4" fmla="*/ 47 w 58"/>
                <a:gd name="T5" fmla="*/ 91 h 125"/>
                <a:gd name="T6" fmla="*/ 58 w 58"/>
                <a:gd name="T7" fmla="*/ 117 h 125"/>
                <a:gd name="T8" fmla="*/ 35 w 58"/>
                <a:gd name="T9" fmla="*/ 125 h 125"/>
                <a:gd name="T10" fmla="*/ 24 w 58"/>
                <a:gd name="T11" fmla="*/ 99 h 125"/>
                <a:gd name="T12" fmla="*/ 14 w 58"/>
                <a:gd name="T13" fmla="*/ 69 h 125"/>
                <a:gd name="T14" fmla="*/ 0 w 58"/>
                <a:gd name="T15" fmla="*/ 4 h 125"/>
                <a:gd name="T16" fmla="*/ 24 w 58"/>
                <a:gd name="T17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25">
                  <a:moveTo>
                    <a:pt x="24" y="0"/>
                  </a:moveTo>
                  <a:lnTo>
                    <a:pt x="38" y="65"/>
                  </a:lnTo>
                  <a:lnTo>
                    <a:pt x="47" y="91"/>
                  </a:lnTo>
                  <a:lnTo>
                    <a:pt x="58" y="117"/>
                  </a:lnTo>
                  <a:lnTo>
                    <a:pt x="35" y="125"/>
                  </a:lnTo>
                  <a:lnTo>
                    <a:pt x="24" y="99"/>
                  </a:lnTo>
                  <a:lnTo>
                    <a:pt x="14" y="69"/>
                  </a:lnTo>
                  <a:lnTo>
                    <a:pt x="0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17040" y="7403"/>
              <a:ext cx="49" cy="44"/>
            </a:xfrm>
            <a:custGeom>
              <a:avLst/>
              <a:gdLst>
                <a:gd name="T0" fmla="*/ 0 w 24"/>
                <a:gd name="T1" fmla="*/ 2 h 4"/>
                <a:gd name="T2" fmla="*/ 0 w 24"/>
                <a:gd name="T3" fmla="*/ 4 h 4"/>
                <a:gd name="T4" fmla="*/ 24 w 24"/>
                <a:gd name="T5" fmla="*/ 0 h 4"/>
                <a:gd name="T6" fmla="*/ 0 w 24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">
                  <a:moveTo>
                    <a:pt x="0" y="2"/>
                  </a:moveTo>
                  <a:lnTo>
                    <a:pt x="0" y="4"/>
                  </a:lnTo>
                  <a:lnTo>
                    <a:pt x="2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17110" y="7708"/>
              <a:ext cx="515" cy="1167"/>
            </a:xfrm>
            <a:custGeom>
              <a:avLst/>
              <a:gdLst>
                <a:gd name="T0" fmla="*/ 21 w 246"/>
                <a:gd name="T1" fmla="*/ 0 h 498"/>
                <a:gd name="T2" fmla="*/ 246 w 246"/>
                <a:gd name="T3" fmla="*/ 488 h 498"/>
                <a:gd name="T4" fmla="*/ 224 w 246"/>
                <a:gd name="T5" fmla="*/ 498 h 498"/>
                <a:gd name="T6" fmla="*/ 0 w 246"/>
                <a:gd name="T7" fmla="*/ 10 h 498"/>
                <a:gd name="T8" fmla="*/ 21 w 246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" h="498">
                  <a:moveTo>
                    <a:pt x="21" y="0"/>
                  </a:moveTo>
                  <a:lnTo>
                    <a:pt x="246" y="488"/>
                  </a:lnTo>
                  <a:lnTo>
                    <a:pt x="224" y="498"/>
                  </a:lnTo>
                  <a:lnTo>
                    <a:pt x="0" y="1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17110" y="7689"/>
              <a:ext cx="51" cy="44"/>
            </a:xfrm>
            <a:custGeom>
              <a:avLst/>
              <a:gdLst>
                <a:gd name="T0" fmla="*/ 0 w 23"/>
                <a:gd name="T1" fmla="*/ 9 h 10"/>
                <a:gd name="T2" fmla="*/ 0 w 23"/>
                <a:gd name="T3" fmla="*/ 10 h 10"/>
                <a:gd name="T4" fmla="*/ 21 w 23"/>
                <a:gd name="T5" fmla="*/ 0 h 10"/>
                <a:gd name="T6" fmla="*/ 23 w 23"/>
                <a:gd name="T7" fmla="*/ 1 h 10"/>
                <a:gd name="T8" fmla="*/ 0 w 23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0">
                  <a:moveTo>
                    <a:pt x="0" y="9"/>
                  </a:moveTo>
                  <a:lnTo>
                    <a:pt x="0" y="10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17583" y="8850"/>
              <a:ext cx="487" cy="1092"/>
            </a:xfrm>
            <a:custGeom>
              <a:avLst/>
              <a:gdLst>
                <a:gd name="T0" fmla="*/ 22 w 236"/>
                <a:gd name="T1" fmla="*/ 0 h 466"/>
                <a:gd name="T2" fmla="*/ 236 w 236"/>
                <a:gd name="T3" fmla="*/ 456 h 466"/>
                <a:gd name="T4" fmla="*/ 214 w 236"/>
                <a:gd name="T5" fmla="*/ 466 h 466"/>
                <a:gd name="T6" fmla="*/ 0 w 236"/>
                <a:gd name="T7" fmla="*/ 10 h 466"/>
                <a:gd name="T8" fmla="*/ 22 w 236"/>
                <a:gd name="T9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466">
                  <a:moveTo>
                    <a:pt x="22" y="0"/>
                  </a:moveTo>
                  <a:lnTo>
                    <a:pt x="236" y="456"/>
                  </a:lnTo>
                  <a:lnTo>
                    <a:pt x="214" y="466"/>
                  </a:lnTo>
                  <a:lnTo>
                    <a:pt x="0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17583" y="8831"/>
              <a:ext cx="44" cy="44"/>
            </a:xfrm>
            <a:custGeom>
              <a:avLst/>
              <a:gdLst>
                <a:gd name="T0" fmla="*/ 0 w 22"/>
                <a:gd name="T1" fmla="*/ 10 h 10"/>
                <a:gd name="T2" fmla="*/ 22 w 22"/>
                <a:gd name="T3" fmla="*/ 0 h 10"/>
                <a:gd name="T4" fmla="*/ 0 w 2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0">
                  <a:moveTo>
                    <a:pt x="0" y="10"/>
                  </a:moveTo>
                  <a:lnTo>
                    <a:pt x="2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18025" y="9919"/>
              <a:ext cx="96" cy="173"/>
            </a:xfrm>
            <a:custGeom>
              <a:avLst/>
              <a:gdLst>
                <a:gd name="T0" fmla="*/ 22 w 45"/>
                <a:gd name="T1" fmla="*/ 0 h 74"/>
                <a:gd name="T2" fmla="*/ 29 w 45"/>
                <a:gd name="T3" fmla="*/ 13 h 74"/>
                <a:gd name="T4" fmla="*/ 34 w 45"/>
                <a:gd name="T5" fmla="*/ 28 h 74"/>
                <a:gd name="T6" fmla="*/ 45 w 45"/>
                <a:gd name="T7" fmla="*/ 67 h 74"/>
                <a:gd name="T8" fmla="*/ 22 w 45"/>
                <a:gd name="T9" fmla="*/ 74 h 74"/>
                <a:gd name="T10" fmla="*/ 11 w 45"/>
                <a:gd name="T11" fmla="*/ 35 h 74"/>
                <a:gd name="T12" fmla="*/ 6 w 45"/>
                <a:gd name="T13" fmla="*/ 20 h 74"/>
                <a:gd name="T14" fmla="*/ 0 w 45"/>
                <a:gd name="T15" fmla="*/ 10 h 74"/>
                <a:gd name="T16" fmla="*/ 22 w 45"/>
                <a:gd name="T1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74">
                  <a:moveTo>
                    <a:pt x="22" y="0"/>
                  </a:moveTo>
                  <a:lnTo>
                    <a:pt x="29" y="13"/>
                  </a:lnTo>
                  <a:lnTo>
                    <a:pt x="34" y="28"/>
                  </a:lnTo>
                  <a:lnTo>
                    <a:pt x="45" y="67"/>
                  </a:lnTo>
                  <a:lnTo>
                    <a:pt x="22" y="74"/>
                  </a:lnTo>
                  <a:lnTo>
                    <a:pt x="11" y="35"/>
                  </a:lnTo>
                  <a:lnTo>
                    <a:pt x="6" y="20"/>
                  </a:lnTo>
                  <a:lnTo>
                    <a:pt x="0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18025" y="9898"/>
              <a:ext cx="47" cy="44"/>
            </a:xfrm>
            <a:custGeom>
              <a:avLst/>
              <a:gdLst>
                <a:gd name="T0" fmla="*/ 22 w 22"/>
                <a:gd name="T1" fmla="*/ 0 h 10"/>
                <a:gd name="T2" fmla="*/ 0 w 22"/>
                <a:gd name="T3" fmla="*/ 10 h 10"/>
                <a:gd name="T4" fmla="*/ 22 w 22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0">
                  <a:moveTo>
                    <a:pt x="22" y="0"/>
                  </a:moveTo>
                  <a:lnTo>
                    <a:pt x="0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18072" y="10079"/>
              <a:ext cx="70" cy="488"/>
            </a:xfrm>
            <a:custGeom>
              <a:avLst/>
              <a:gdLst>
                <a:gd name="T0" fmla="*/ 25 w 35"/>
                <a:gd name="T1" fmla="*/ 0 h 208"/>
                <a:gd name="T2" fmla="*/ 30 w 35"/>
                <a:gd name="T3" fmla="*/ 30 h 208"/>
                <a:gd name="T4" fmla="*/ 32 w 35"/>
                <a:gd name="T5" fmla="*/ 76 h 208"/>
                <a:gd name="T6" fmla="*/ 35 w 35"/>
                <a:gd name="T7" fmla="*/ 208 h 208"/>
                <a:gd name="T8" fmla="*/ 10 w 35"/>
                <a:gd name="T9" fmla="*/ 208 h 208"/>
                <a:gd name="T10" fmla="*/ 8 w 35"/>
                <a:gd name="T11" fmla="*/ 78 h 208"/>
                <a:gd name="T12" fmla="*/ 5 w 35"/>
                <a:gd name="T13" fmla="*/ 33 h 208"/>
                <a:gd name="T14" fmla="*/ 0 w 35"/>
                <a:gd name="T15" fmla="*/ 4 h 208"/>
                <a:gd name="T16" fmla="*/ 25 w 35"/>
                <a:gd name="T17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208">
                  <a:moveTo>
                    <a:pt x="25" y="0"/>
                  </a:moveTo>
                  <a:lnTo>
                    <a:pt x="30" y="30"/>
                  </a:lnTo>
                  <a:lnTo>
                    <a:pt x="32" y="76"/>
                  </a:lnTo>
                  <a:lnTo>
                    <a:pt x="35" y="208"/>
                  </a:lnTo>
                  <a:lnTo>
                    <a:pt x="10" y="208"/>
                  </a:lnTo>
                  <a:lnTo>
                    <a:pt x="8" y="78"/>
                  </a:lnTo>
                  <a:lnTo>
                    <a:pt x="5" y="33"/>
                  </a:lnTo>
                  <a:lnTo>
                    <a:pt x="0" y="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auto">
            <a:xfrm>
              <a:off x="18072" y="10048"/>
              <a:ext cx="49" cy="44"/>
            </a:xfrm>
            <a:custGeom>
              <a:avLst/>
              <a:gdLst>
                <a:gd name="T0" fmla="*/ 25 w 25"/>
                <a:gd name="T1" fmla="*/ 4 h 11"/>
                <a:gd name="T2" fmla="*/ 23 w 25"/>
                <a:gd name="T3" fmla="*/ 0 h 11"/>
                <a:gd name="T4" fmla="*/ 25 w 25"/>
                <a:gd name="T5" fmla="*/ 6 h 11"/>
                <a:gd name="T6" fmla="*/ 0 w 25"/>
                <a:gd name="T7" fmla="*/ 10 h 11"/>
                <a:gd name="T8" fmla="*/ 2 w 25"/>
                <a:gd name="T9" fmla="*/ 11 h 11"/>
                <a:gd name="T10" fmla="*/ 25 w 25"/>
                <a:gd name="T1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1">
                  <a:moveTo>
                    <a:pt x="25" y="4"/>
                  </a:moveTo>
                  <a:lnTo>
                    <a:pt x="23" y="0"/>
                  </a:lnTo>
                  <a:lnTo>
                    <a:pt x="25" y="6"/>
                  </a:lnTo>
                  <a:lnTo>
                    <a:pt x="0" y="10"/>
                  </a:lnTo>
                  <a:lnTo>
                    <a:pt x="2" y="11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Rectangle 42"/>
            <p:cNvSpPr>
              <a:spLocks noChangeArrowheads="1"/>
            </p:cNvSpPr>
            <p:nvPr/>
          </p:nvSpPr>
          <p:spPr bwMode="auto">
            <a:xfrm>
              <a:off x="18093" y="10549"/>
              <a:ext cx="49" cy="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16927" y="5938"/>
              <a:ext cx="49" cy="44"/>
            </a:xfrm>
            <a:custGeom>
              <a:avLst/>
              <a:gdLst>
                <a:gd name="T0" fmla="*/ 26 w 26"/>
                <a:gd name="T1" fmla="*/ 11 h 13"/>
                <a:gd name="T2" fmla="*/ 24 w 26"/>
                <a:gd name="T3" fmla="*/ 0 h 13"/>
                <a:gd name="T4" fmla="*/ 0 w 26"/>
                <a:gd name="T5" fmla="*/ 2 h 13"/>
                <a:gd name="T6" fmla="*/ 1 w 26"/>
                <a:gd name="T7" fmla="*/ 13 h 13"/>
                <a:gd name="T8" fmla="*/ 26 w 26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26" y="11"/>
                  </a:moveTo>
                  <a:lnTo>
                    <a:pt x="24" y="0"/>
                  </a:lnTo>
                  <a:lnTo>
                    <a:pt x="0" y="2"/>
                  </a:lnTo>
                  <a:lnTo>
                    <a:pt x="1" y="13"/>
                  </a:lnTo>
                  <a:lnTo>
                    <a:pt x="26" y="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Rectangle 44"/>
            <p:cNvSpPr>
              <a:spLocks noChangeArrowheads="1"/>
            </p:cNvSpPr>
            <p:nvPr/>
          </p:nvSpPr>
          <p:spPr bwMode="auto">
            <a:xfrm>
              <a:off x="19659" y="8025"/>
              <a:ext cx="49" cy="333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19600" y="8352"/>
              <a:ext cx="108" cy="474"/>
            </a:xfrm>
            <a:custGeom>
              <a:avLst/>
              <a:gdLst>
                <a:gd name="T0" fmla="*/ 53 w 53"/>
                <a:gd name="T1" fmla="*/ 3 h 202"/>
                <a:gd name="T2" fmla="*/ 28 w 53"/>
                <a:gd name="T3" fmla="*/ 0 h 202"/>
                <a:gd name="T4" fmla="*/ 0 w 53"/>
                <a:gd name="T5" fmla="*/ 199 h 202"/>
                <a:gd name="T6" fmla="*/ 25 w 53"/>
                <a:gd name="T7" fmla="*/ 202 h 202"/>
                <a:gd name="T8" fmla="*/ 53 w 53"/>
                <a:gd name="T9" fmla="*/ 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02">
                  <a:moveTo>
                    <a:pt x="53" y="3"/>
                  </a:moveTo>
                  <a:lnTo>
                    <a:pt x="28" y="0"/>
                  </a:lnTo>
                  <a:lnTo>
                    <a:pt x="0" y="199"/>
                  </a:lnTo>
                  <a:lnTo>
                    <a:pt x="25" y="202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19659" y="8316"/>
              <a:ext cx="49" cy="44"/>
            </a:xfrm>
            <a:custGeom>
              <a:avLst/>
              <a:gdLst>
                <a:gd name="T0" fmla="*/ 26 w 26"/>
                <a:gd name="T1" fmla="*/ 2 h 3"/>
                <a:gd name="T2" fmla="*/ 25 w 26"/>
                <a:gd name="T3" fmla="*/ 3 h 3"/>
                <a:gd name="T4" fmla="*/ 0 w 26"/>
                <a:gd name="T5" fmla="*/ 0 h 3"/>
                <a:gd name="T6" fmla="*/ 2 w 26"/>
                <a:gd name="T7" fmla="*/ 2 h 3"/>
                <a:gd name="T8" fmla="*/ 26 w 26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">
                  <a:moveTo>
                    <a:pt x="26" y="2"/>
                  </a:moveTo>
                  <a:lnTo>
                    <a:pt x="25" y="3"/>
                  </a:lnTo>
                  <a:lnTo>
                    <a:pt x="0" y="0"/>
                  </a:lnTo>
                  <a:lnTo>
                    <a:pt x="2" y="2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19504" y="8818"/>
              <a:ext cx="145" cy="506"/>
            </a:xfrm>
            <a:custGeom>
              <a:avLst/>
              <a:gdLst>
                <a:gd name="T0" fmla="*/ 71 w 71"/>
                <a:gd name="T1" fmla="*/ 4 h 216"/>
                <a:gd name="T2" fmla="*/ 46 w 71"/>
                <a:gd name="T3" fmla="*/ 0 h 216"/>
                <a:gd name="T4" fmla="*/ 0 w 71"/>
                <a:gd name="T5" fmla="*/ 213 h 216"/>
                <a:gd name="T6" fmla="*/ 25 w 71"/>
                <a:gd name="T7" fmla="*/ 216 h 216"/>
                <a:gd name="T8" fmla="*/ 71 w 71"/>
                <a:gd name="T9" fmla="*/ 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216">
                  <a:moveTo>
                    <a:pt x="71" y="4"/>
                  </a:moveTo>
                  <a:lnTo>
                    <a:pt x="46" y="0"/>
                  </a:lnTo>
                  <a:lnTo>
                    <a:pt x="0" y="213"/>
                  </a:lnTo>
                  <a:lnTo>
                    <a:pt x="25" y="216"/>
                  </a:lnTo>
                  <a:lnTo>
                    <a:pt x="71" y="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19600" y="8784"/>
              <a:ext cx="49" cy="44"/>
            </a:xfrm>
            <a:custGeom>
              <a:avLst/>
              <a:gdLst>
                <a:gd name="T0" fmla="*/ 25 w 25"/>
                <a:gd name="T1" fmla="*/ 3 h 4"/>
                <a:gd name="T2" fmla="*/ 25 w 25"/>
                <a:gd name="T3" fmla="*/ 4 h 4"/>
                <a:gd name="T4" fmla="*/ 0 w 25"/>
                <a:gd name="T5" fmla="*/ 0 h 4"/>
                <a:gd name="T6" fmla="*/ 25 w 25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">
                  <a:moveTo>
                    <a:pt x="25" y="3"/>
                  </a:moveTo>
                  <a:lnTo>
                    <a:pt x="25" y="4"/>
                  </a:lnTo>
                  <a:lnTo>
                    <a:pt x="0" y="0"/>
                  </a:lnTo>
                  <a:lnTo>
                    <a:pt x="25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19495" y="9308"/>
              <a:ext cx="58" cy="44"/>
            </a:xfrm>
            <a:custGeom>
              <a:avLst/>
              <a:gdLst>
                <a:gd name="T0" fmla="*/ 27 w 27"/>
                <a:gd name="T1" fmla="*/ 3 h 15"/>
                <a:gd name="T2" fmla="*/ 24 w 27"/>
                <a:gd name="T3" fmla="*/ 15 h 15"/>
                <a:gd name="T4" fmla="*/ 0 w 27"/>
                <a:gd name="T5" fmla="*/ 11 h 15"/>
                <a:gd name="T6" fmla="*/ 2 w 27"/>
                <a:gd name="T7" fmla="*/ 0 h 15"/>
                <a:gd name="T8" fmla="*/ 27 w 27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3"/>
                  </a:moveTo>
                  <a:lnTo>
                    <a:pt x="24" y="15"/>
                  </a:lnTo>
                  <a:lnTo>
                    <a:pt x="0" y="11"/>
                  </a:lnTo>
                  <a:lnTo>
                    <a:pt x="2" y="0"/>
                  </a:lnTo>
                  <a:lnTo>
                    <a:pt x="27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Rectangle 50"/>
            <p:cNvSpPr>
              <a:spLocks noChangeArrowheads="1"/>
            </p:cNvSpPr>
            <p:nvPr/>
          </p:nvSpPr>
          <p:spPr bwMode="auto">
            <a:xfrm>
              <a:off x="19659" y="7981"/>
              <a:ext cx="49" cy="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Rectangle 51"/>
            <p:cNvSpPr>
              <a:spLocks noChangeArrowheads="1"/>
            </p:cNvSpPr>
            <p:nvPr/>
          </p:nvSpPr>
          <p:spPr bwMode="auto">
            <a:xfrm>
              <a:off x="19504" y="12045"/>
              <a:ext cx="49" cy="66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19479" y="12702"/>
              <a:ext cx="74" cy="262"/>
            </a:xfrm>
            <a:custGeom>
              <a:avLst/>
              <a:gdLst>
                <a:gd name="T0" fmla="*/ 36 w 36"/>
                <a:gd name="T1" fmla="*/ 2 h 112"/>
                <a:gd name="T2" fmla="*/ 11 w 36"/>
                <a:gd name="T3" fmla="*/ 0 h 112"/>
                <a:gd name="T4" fmla="*/ 0 w 36"/>
                <a:gd name="T5" fmla="*/ 110 h 112"/>
                <a:gd name="T6" fmla="*/ 24 w 36"/>
                <a:gd name="T7" fmla="*/ 112 h 112"/>
                <a:gd name="T8" fmla="*/ 36 w 36"/>
                <a:gd name="T9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12">
                  <a:moveTo>
                    <a:pt x="36" y="2"/>
                  </a:moveTo>
                  <a:lnTo>
                    <a:pt x="11" y="0"/>
                  </a:lnTo>
                  <a:lnTo>
                    <a:pt x="0" y="110"/>
                  </a:lnTo>
                  <a:lnTo>
                    <a:pt x="24" y="112"/>
                  </a:lnTo>
                  <a:lnTo>
                    <a:pt x="36" y="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3"/>
            <p:cNvSpPr>
              <a:spLocks/>
            </p:cNvSpPr>
            <p:nvPr/>
          </p:nvSpPr>
          <p:spPr bwMode="auto">
            <a:xfrm>
              <a:off x="19504" y="12662"/>
              <a:ext cx="49" cy="44"/>
            </a:xfrm>
            <a:custGeom>
              <a:avLst/>
              <a:gdLst>
                <a:gd name="T0" fmla="*/ 26 w 26"/>
                <a:gd name="T1" fmla="*/ 2 h 2"/>
                <a:gd name="T2" fmla="*/ 25 w 26"/>
                <a:gd name="T3" fmla="*/ 2 h 2"/>
                <a:gd name="T4" fmla="*/ 0 w 26"/>
                <a:gd name="T5" fmla="*/ 0 h 2"/>
                <a:gd name="T6" fmla="*/ 2 w 26"/>
                <a:gd name="T7" fmla="*/ 2 h 2"/>
                <a:gd name="T8" fmla="*/ 26 w 26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6" y="2"/>
                  </a:moveTo>
                  <a:lnTo>
                    <a:pt x="25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19415" y="12957"/>
              <a:ext cx="113" cy="299"/>
            </a:xfrm>
            <a:custGeom>
              <a:avLst/>
              <a:gdLst>
                <a:gd name="T0" fmla="*/ 55 w 55"/>
                <a:gd name="T1" fmla="*/ 6 h 128"/>
                <a:gd name="T2" fmla="*/ 32 w 55"/>
                <a:gd name="T3" fmla="*/ 0 h 128"/>
                <a:gd name="T4" fmla="*/ 0 w 55"/>
                <a:gd name="T5" fmla="*/ 122 h 128"/>
                <a:gd name="T6" fmla="*/ 23 w 55"/>
                <a:gd name="T7" fmla="*/ 128 h 128"/>
                <a:gd name="T8" fmla="*/ 55 w 55"/>
                <a:gd name="T9" fmla="*/ 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28">
                  <a:moveTo>
                    <a:pt x="55" y="6"/>
                  </a:moveTo>
                  <a:lnTo>
                    <a:pt x="32" y="0"/>
                  </a:lnTo>
                  <a:lnTo>
                    <a:pt x="0" y="122"/>
                  </a:lnTo>
                  <a:lnTo>
                    <a:pt x="23" y="128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5"/>
            <p:cNvSpPr>
              <a:spLocks/>
            </p:cNvSpPr>
            <p:nvPr/>
          </p:nvSpPr>
          <p:spPr bwMode="auto">
            <a:xfrm>
              <a:off x="19479" y="12934"/>
              <a:ext cx="49" cy="44"/>
            </a:xfrm>
            <a:custGeom>
              <a:avLst/>
              <a:gdLst>
                <a:gd name="T0" fmla="*/ 24 w 24"/>
                <a:gd name="T1" fmla="*/ 3 h 9"/>
                <a:gd name="T2" fmla="*/ 24 w 24"/>
                <a:gd name="T3" fmla="*/ 9 h 9"/>
                <a:gd name="T4" fmla="*/ 24 w 24"/>
                <a:gd name="T5" fmla="*/ 6 h 9"/>
                <a:gd name="T6" fmla="*/ 1 w 24"/>
                <a:gd name="T7" fmla="*/ 0 h 9"/>
                <a:gd name="T8" fmla="*/ 0 w 24"/>
                <a:gd name="T9" fmla="*/ 1 h 9"/>
                <a:gd name="T10" fmla="*/ 24 w 24"/>
                <a:gd name="T1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9">
                  <a:moveTo>
                    <a:pt x="24" y="3"/>
                  </a:moveTo>
                  <a:lnTo>
                    <a:pt x="24" y="9"/>
                  </a:lnTo>
                  <a:lnTo>
                    <a:pt x="24" y="6"/>
                  </a:lnTo>
                  <a:lnTo>
                    <a:pt x="1" y="0"/>
                  </a:lnTo>
                  <a:lnTo>
                    <a:pt x="0" y="1"/>
                  </a:lnTo>
                  <a:lnTo>
                    <a:pt x="24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6"/>
            <p:cNvSpPr>
              <a:spLocks/>
            </p:cNvSpPr>
            <p:nvPr/>
          </p:nvSpPr>
          <p:spPr bwMode="auto">
            <a:xfrm>
              <a:off x="19282" y="13237"/>
              <a:ext cx="179" cy="513"/>
            </a:xfrm>
            <a:custGeom>
              <a:avLst/>
              <a:gdLst>
                <a:gd name="T0" fmla="*/ 87 w 87"/>
                <a:gd name="T1" fmla="*/ 8 h 219"/>
                <a:gd name="T2" fmla="*/ 64 w 87"/>
                <a:gd name="T3" fmla="*/ 0 h 219"/>
                <a:gd name="T4" fmla="*/ 0 w 87"/>
                <a:gd name="T5" fmla="*/ 212 h 219"/>
                <a:gd name="T6" fmla="*/ 23 w 87"/>
                <a:gd name="T7" fmla="*/ 219 h 219"/>
                <a:gd name="T8" fmla="*/ 87 w 87"/>
                <a:gd name="T9" fmla="*/ 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219">
                  <a:moveTo>
                    <a:pt x="87" y="8"/>
                  </a:moveTo>
                  <a:lnTo>
                    <a:pt x="64" y="0"/>
                  </a:lnTo>
                  <a:lnTo>
                    <a:pt x="0" y="212"/>
                  </a:lnTo>
                  <a:lnTo>
                    <a:pt x="23" y="219"/>
                  </a:lnTo>
                  <a:lnTo>
                    <a:pt x="87" y="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7"/>
            <p:cNvSpPr>
              <a:spLocks/>
            </p:cNvSpPr>
            <p:nvPr/>
          </p:nvSpPr>
          <p:spPr bwMode="auto">
            <a:xfrm>
              <a:off x="19415" y="13212"/>
              <a:ext cx="47" cy="44"/>
            </a:xfrm>
            <a:custGeom>
              <a:avLst/>
              <a:gdLst>
                <a:gd name="T0" fmla="*/ 23 w 23"/>
                <a:gd name="T1" fmla="*/ 8 h 8"/>
                <a:gd name="T2" fmla="*/ 0 w 23"/>
                <a:gd name="T3" fmla="*/ 0 h 8"/>
                <a:gd name="T4" fmla="*/ 0 w 23"/>
                <a:gd name="T5" fmla="*/ 2 h 8"/>
                <a:gd name="T6" fmla="*/ 23 w 23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8">
                  <a:moveTo>
                    <a:pt x="23" y="8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Rectangle 58"/>
            <p:cNvSpPr>
              <a:spLocks noChangeArrowheads="1"/>
            </p:cNvSpPr>
            <p:nvPr/>
          </p:nvSpPr>
          <p:spPr bwMode="auto">
            <a:xfrm>
              <a:off x="19504" y="12002"/>
              <a:ext cx="49" cy="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Rectangle 59"/>
            <p:cNvSpPr>
              <a:spLocks noChangeArrowheads="1"/>
            </p:cNvSpPr>
            <p:nvPr/>
          </p:nvSpPr>
          <p:spPr bwMode="auto">
            <a:xfrm>
              <a:off x="19149" y="11131"/>
              <a:ext cx="49" cy="21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0"/>
            <p:cNvSpPr>
              <a:spLocks/>
            </p:cNvSpPr>
            <p:nvPr/>
          </p:nvSpPr>
          <p:spPr bwMode="auto">
            <a:xfrm>
              <a:off x="19149" y="11335"/>
              <a:ext cx="112" cy="323"/>
            </a:xfrm>
            <a:custGeom>
              <a:avLst/>
              <a:gdLst>
                <a:gd name="T0" fmla="*/ 23 w 55"/>
                <a:gd name="T1" fmla="*/ 0 h 138"/>
                <a:gd name="T2" fmla="*/ 0 w 55"/>
                <a:gd name="T3" fmla="*/ 7 h 138"/>
                <a:gd name="T4" fmla="*/ 32 w 55"/>
                <a:gd name="T5" fmla="*/ 138 h 138"/>
                <a:gd name="T6" fmla="*/ 55 w 55"/>
                <a:gd name="T7" fmla="*/ 132 h 138"/>
                <a:gd name="T8" fmla="*/ 23 w 55"/>
                <a:gd name="T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38">
                  <a:moveTo>
                    <a:pt x="23" y="0"/>
                  </a:moveTo>
                  <a:lnTo>
                    <a:pt x="0" y="7"/>
                  </a:lnTo>
                  <a:lnTo>
                    <a:pt x="32" y="138"/>
                  </a:lnTo>
                  <a:lnTo>
                    <a:pt x="55" y="13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1"/>
            <p:cNvSpPr>
              <a:spLocks/>
            </p:cNvSpPr>
            <p:nvPr/>
          </p:nvSpPr>
          <p:spPr bwMode="auto">
            <a:xfrm>
              <a:off x="19149" y="11307"/>
              <a:ext cx="49" cy="44"/>
            </a:xfrm>
            <a:custGeom>
              <a:avLst/>
              <a:gdLst>
                <a:gd name="T0" fmla="*/ 0 w 25"/>
                <a:gd name="T1" fmla="*/ 3 h 7"/>
                <a:gd name="T2" fmla="*/ 0 w 25"/>
                <a:gd name="T3" fmla="*/ 7 h 7"/>
                <a:gd name="T4" fmla="*/ 23 w 25"/>
                <a:gd name="T5" fmla="*/ 0 h 7"/>
                <a:gd name="T6" fmla="*/ 25 w 25"/>
                <a:gd name="T7" fmla="*/ 3 h 7"/>
                <a:gd name="T8" fmla="*/ 0 w 2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0" y="3"/>
                  </a:moveTo>
                  <a:lnTo>
                    <a:pt x="0" y="7"/>
                  </a:lnTo>
                  <a:lnTo>
                    <a:pt x="23" y="0"/>
                  </a:lnTo>
                  <a:lnTo>
                    <a:pt x="25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2"/>
            <p:cNvSpPr>
              <a:spLocks/>
            </p:cNvSpPr>
            <p:nvPr/>
          </p:nvSpPr>
          <p:spPr bwMode="auto">
            <a:xfrm>
              <a:off x="19214" y="11641"/>
              <a:ext cx="158" cy="344"/>
            </a:xfrm>
            <a:custGeom>
              <a:avLst/>
              <a:gdLst>
                <a:gd name="T0" fmla="*/ 23 w 77"/>
                <a:gd name="T1" fmla="*/ 0 h 147"/>
                <a:gd name="T2" fmla="*/ 0 w 77"/>
                <a:gd name="T3" fmla="*/ 7 h 147"/>
                <a:gd name="T4" fmla="*/ 54 w 77"/>
                <a:gd name="T5" fmla="*/ 147 h 147"/>
                <a:gd name="T6" fmla="*/ 77 w 77"/>
                <a:gd name="T7" fmla="*/ 140 h 147"/>
                <a:gd name="T8" fmla="*/ 23 w 77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147">
                  <a:moveTo>
                    <a:pt x="23" y="0"/>
                  </a:moveTo>
                  <a:lnTo>
                    <a:pt x="0" y="7"/>
                  </a:lnTo>
                  <a:lnTo>
                    <a:pt x="54" y="147"/>
                  </a:lnTo>
                  <a:lnTo>
                    <a:pt x="77" y="14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3"/>
            <p:cNvSpPr>
              <a:spLocks/>
            </p:cNvSpPr>
            <p:nvPr/>
          </p:nvSpPr>
          <p:spPr bwMode="auto">
            <a:xfrm>
              <a:off x="19214" y="11614"/>
              <a:ext cx="47" cy="44"/>
            </a:xfrm>
            <a:custGeom>
              <a:avLst/>
              <a:gdLst>
                <a:gd name="T0" fmla="*/ 0 w 23"/>
                <a:gd name="T1" fmla="*/ 7 h 7"/>
                <a:gd name="T2" fmla="*/ 23 w 23"/>
                <a:gd name="T3" fmla="*/ 0 h 7"/>
                <a:gd name="T4" fmla="*/ 23 w 23"/>
                <a:gd name="T5" fmla="*/ 1 h 7"/>
                <a:gd name="T6" fmla="*/ 0 w 2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">
                  <a:moveTo>
                    <a:pt x="0" y="7"/>
                  </a:moveTo>
                  <a:lnTo>
                    <a:pt x="23" y="0"/>
                  </a:lnTo>
                  <a:lnTo>
                    <a:pt x="23" y="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auto">
            <a:xfrm>
              <a:off x="19324" y="11964"/>
              <a:ext cx="158" cy="263"/>
            </a:xfrm>
            <a:custGeom>
              <a:avLst/>
              <a:gdLst>
                <a:gd name="T0" fmla="*/ 22 w 75"/>
                <a:gd name="T1" fmla="*/ 0 h 112"/>
                <a:gd name="T2" fmla="*/ 0 w 75"/>
                <a:gd name="T3" fmla="*/ 12 h 112"/>
                <a:gd name="T4" fmla="*/ 54 w 75"/>
                <a:gd name="T5" fmla="*/ 112 h 112"/>
                <a:gd name="T6" fmla="*/ 75 w 75"/>
                <a:gd name="T7" fmla="*/ 100 h 112"/>
                <a:gd name="T8" fmla="*/ 22 w 75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2">
                  <a:moveTo>
                    <a:pt x="22" y="0"/>
                  </a:moveTo>
                  <a:lnTo>
                    <a:pt x="0" y="12"/>
                  </a:lnTo>
                  <a:lnTo>
                    <a:pt x="54" y="112"/>
                  </a:lnTo>
                  <a:lnTo>
                    <a:pt x="75" y="10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19324" y="11963"/>
              <a:ext cx="49" cy="44"/>
            </a:xfrm>
            <a:custGeom>
              <a:avLst/>
              <a:gdLst>
                <a:gd name="T0" fmla="*/ 0 w 23"/>
                <a:gd name="T1" fmla="*/ 9 h 18"/>
                <a:gd name="T2" fmla="*/ 4 w 23"/>
                <a:gd name="T3" fmla="*/ 18 h 18"/>
                <a:gd name="T4" fmla="*/ 0 w 23"/>
                <a:gd name="T5" fmla="*/ 12 h 18"/>
                <a:gd name="T6" fmla="*/ 22 w 23"/>
                <a:gd name="T7" fmla="*/ 0 h 18"/>
                <a:gd name="T8" fmla="*/ 23 w 23"/>
                <a:gd name="T9" fmla="*/ 2 h 18"/>
                <a:gd name="T10" fmla="*/ 0 w 23"/>
                <a:gd name="T11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8">
                  <a:moveTo>
                    <a:pt x="0" y="9"/>
                  </a:moveTo>
                  <a:lnTo>
                    <a:pt x="4" y="18"/>
                  </a:lnTo>
                  <a:lnTo>
                    <a:pt x="0" y="12"/>
                  </a:lnTo>
                  <a:lnTo>
                    <a:pt x="22" y="0"/>
                  </a:lnTo>
                  <a:lnTo>
                    <a:pt x="23" y="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auto">
            <a:xfrm>
              <a:off x="19436" y="12198"/>
              <a:ext cx="113" cy="171"/>
            </a:xfrm>
            <a:custGeom>
              <a:avLst/>
              <a:gdLst>
                <a:gd name="T0" fmla="*/ 21 w 53"/>
                <a:gd name="T1" fmla="*/ 0 h 73"/>
                <a:gd name="T2" fmla="*/ 0 w 53"/>
                <a:gd name="T3" fmla="*/ 12 h 73"/>
                <a:gd name="T4" fmla="*/ 32 w 53"/>
                <a:gd name="T5" fmla="*/ 73 h 73"/>
                <a:gd name="T6" fmla="*/ 53 w 53"/>
                <a:gd name="T7" fmla="*/ 62 h 73"/>
                <a:gd name="T8" fmla="*/ 21 w 53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73">
                  <a:moveTo>
                    <a:pt x="21" y="0"/>
                  </a:moveTo>
                  <a:lnTo>
                    <a:pt x="0" y="12"/>
                  </a:lnTo>
                  <a:lnTo>
                    <a:pt x="32" y="73"/>
                  </a:lnTo>
                  <a:lnTo>
                    <a:pt x="53" y="6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7"/>
            <p:cNvSpPr>
              <a:spLocks/>
            </p:cNvSpPr>
            <p:nvPr/>
          </p:nvSpPr>
          <p:spPr bwMode="auto">
            <a:xfrm>
              <a:off x="19436" y="12183"/>
              <a:ext cx="47" cy="44"/>
            </a:xfrm>
            <a:custGeom>
              <a:avLst/>
              <a:gdLst>
                <a:gd name="T0" fmla="*/ 0 w 21"/>
                <a:gd name="T1" fmla="*/ 12 h 12"/>
                <a:gd name="T2" fmla="*/ 21 w 21"/>
                <a:gd name="T3" fmla="*/ 0 h 12"/>
                <a:gd name="T4" fmla="*/ 0 w 21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2">
                  <a:moveTo>
                    <a:pt x="0" y="12"/>
                  </a:moveTo>
                  <a:lnTo>
                    <a:pt x="21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Rectangle 68"/>
            <p:cNvSpPr>
              <a:spLocks noChangeArrowheads="1"/>
            </p:cNvSpPr>
            <p:nvPr/>
          </p:nvSpPr>
          <p:spPr bwMode="auto">
            <a:xfrm>
              <a:off x="19504" y="12355"/>
              <a:ext cx="49" cy="117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9"/>
            <p:cNvSpPr>
              <a:spLocks/>
            </p:cNvSpPr>
            <p:nvPr/>
          </p:nvSpPr>
          <p:spPr bwMode="auto">
            <a:xfrm>
              <a:off x="19504" y="12325"/>
              <a:ext cx="49" cy="44"/>
            </a:xfrm>
            <a:custGeom>
              <a:avLst/>
              <a:gdLst>
                <a:gd name="T0" fmla="*/ 21 w 24"/>
                <a:gd name="T1" fmla="*/ 0 h 11"/>
                <a:gd name="T2" fmla="*/ 24 w 24"/>
                <a:gd name="T3" fmla="*/ 5 h 11"/>
                <a:gd name="T4" fmla="*/ 0 w 24"/>
                <a:gd name="T5" fmla="*/ 5 h 11"/>
                <a:gd name="T6" fmla="*/ 0 w 24"/>
                <a:gd name="T7" fmla="*/ 11 h 11"/>
                <a:gd name="T8" fmla="*/ 21 w 2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1">
                  <a:moveTo>
                    <a:pt x="21" y="0"/>
                  </a:moveTo>
                  <a:lnTo>
                    <a:pt x="24" y="5"/>
                  </a:lnTo>
                  <a:lnTo>
                    <a:pt x="0" y="5"/>
                  </a:lnTo>
                  <a:lnTo>
                    <a:pt x="0" y="1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Rectangle 70"/>
            <p:cNvSpPr>
              <a:spLocks noChangeArrowheads="1"/>
            </p:cNvSpPr>
            <p:nvPr/>
          </p:nvSpPr>
          <p:spPr bwMode="auto">
            <a:xfrm>
              <a:off x="19504" y="12471"/>
              <a:ext cx="49" cy="612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1"/>
            <p:cNvSpPr>
              <a:spLocks/>
            </p:cNvSpPr>
            <p:nvPr/>
          </p:nvSpPr>
          <p:spPr bwMode="auto">
            <a:xfrm>
              <a:off x="19504" y="12431"/>
              <a:ext cx="49" cy="44"/>
            </a:xfrm>
            <a:custGeom>
              <a:avLst/>
              <a:gdLst>
                <a:gd name="T0" fmla="*/ 0 w 24"/>
                <a:gd name="T1" fmla="*/ 24 w 24"/>
                <a:gd name="T2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2"/>
            <p:cNvSpPr>
              <a:spLocks/>
            </p:cNvSpPr>
            <p:nvPr/>
          </p:nvSpPr>
          <p:spPr bwMode="auto">
            <a:xfrm>
              <a:off x="19495" y="13083"/>
              <a:ext cx="58" cy="283"/>
            </a:xfrm>
            <a:custGeom>
              <a:avLst/>
              <a:gdLst>
                <a:gd name="T0" fmla="*/ 27 w 27"/>
                <a:gd name="T1" fmla="*/ 0 h 121"/>
                <a:gd name="T2" fmla="*/ 2 w 27"/>
                <a:gd name="T3" fmla="*/ 0 h 121"/>
                <a:gd name="T4" fmla="*/ 0 w 27"/>
                <a:gd name="T5" fmla="*/ 121 h 121"/>
                <a:gd name="T6" fmla="*/ 24 w 27"/>
                <a:gd name="T7" fmla="*/ 121 h 121"/>
                <a:gd name="T8" fmla="*/ 27 w 2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21">
                  <a:moveTo>
                    <a:pt x="27" y="0"/>
                  </a:moveTo>
                  <a:lnTo>
                    <a:pt x="2" y="0"/>
                  </a:lnTo>
                  <a:lnTo>
                    <a:pt x="0" y="121"/>
                  </a:lnTo>
                  <a:lnTo>
                    <a:pt x="24" y="12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3"/>
            <p:cNvSpPr>
              <a:spLocks/>
            </p:cNvSpPr>
            <p:nvPr/>
          </p:nvSpPr>
          <p:spPr bwMode="auto">
            <a:xfrm>
              <a:off x="19504" y="13042"/>
              <a:ext cx="49" cy="44"/>
            </a:xfrm>
            <a:custGeom>
              <a:avLst/>
              <a:gdLst>
                <a:gd name="T0" fmla="*/ 26 w 26"/>
                <a:gd name="T1" fmla="*/ 25 w 26"/>
                <a:gd name="T2" fmla="*/ 0 w 26"/>
                <a:gd name="T3" fmla="*/ 2 w 26"/>
                <a:gd name="T4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4"/>
            <p:cNvSpPr>
              <a:spLocks/>
            </p:cNvSpPr>
            <p:nvPr/>
          </p:nvSpPr>
          <p:spPr bwMode="auto">
            <a:xfrm>
              <a:off x="19495" y="13366"/>
              <a:ext cx="58" cy="169"/>
            </a:xfrm>
            <a:custGeom>
              <a:avLst/>
              <a:gdLst>
                <a:gd name="T0" fmla="*/ 24 w 27"/>
                <a:gd name="T1" fmla="*/ 0 h 72"/>
                <a:gd name="T2" fmla="*/ 0 w 27"/>
                <a:gd name="T3" fmla="*/ 2 h 72"/>
                <a:gd name="T4" fmla="*/ 2 w 27"/>
                <a:gd name="T5" fmla="*/ 72 h 72"/>
                <a:gd name="T6" fmla="*/ 27 w 27"/>
                <a:gd name="T7" fmla="*/ 70 h 72"/>
                <a:gd name="T8" fmla="*/ 24 w 27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2">
                  <a:moveTo>
                    <a:pt x="24" y="0"/>
                  </a:moveTo>
                  <a:lnTo>
                    <a:pt x="0" y="2"/>
                  </a:lnTo>
                  <a:lnTo>
                    <a:pt x="2" y="72"/>
                  </a:lnTo>
                  <a:lnTo>
                    <a:pt x="27" y="7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5"/>
            <p:cNvSpPr>
              <a:spLocks/>
            </p:cNvSpPr>
            <p:nvPr/>
          </p:nvSpPr>
          <p:spPr bwMode="auto">
            <a:xfrm>
              <a:off x="19495" y="13327"/>
              <a:ext cx="54" cy="44"/>
            </a:xfrm>
            <a:custGeom>
              <a:avLst/>
              <a:gdLst>
                <a:gd name="T0" fmla="*/ 0 w 24"/>
                <a:gd name="T1" fmla="*/ 0 h 2"/>
                <a:gd name="T2" fmla="*/ 0 w 24"/>
                <a:gd name="T3" fmla="*/ 2 h 2"/>
                <a:gd name="T4" fmla="*/ 24 w 24"/>
                <a:gd name="T5" fmla="*/ 0 h 2"/>
                <a:gd name="T6" fmla="*/ 0 w 2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">
                  <a:moveTo>
                    <a:pt x="0" y="0"/>
                  </a:moveTo>
                  <a:lnTo>
                    <a:pt x="0" y="2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6"/>
            <p:cNvSpPr>
              <a:spLocks/>
            </p:cNvSpPr>
            <p:nvPr/>
          </p:nvSpPr>
          <p:spPr bwMode="auto">
            <a:xfrm>
              <a:off x="19504" y="13527"/>
              <a:ext cx="203" cy="1089"/>
            </a:xfrm>
            <a:custGeom>
              <a:avLst/>
              <a:gdLst>
                <a:gd name="T0" fmla="*/ 25 w 99"/>
                <a:gd name="T1" fmla="*/ 0 h 465"/>
                <a:gd name="T2" fmla="*/ 0 w 99"/>
                <a:gd name="T3" fmla="*/ 4 h 465"/>
                <a:gd name="T4" fmla="*/ 74 w 99"/>
                <a:gd name="T5" fmla="*/ 465 h 465"/>
                <a:gd name="T6" fmla="*/ 99 w 99"/>
                <a:gd name="T7" fmla="*/ 461 h 465"/>
                <a:gd name="T8" fmla="*/ 25 w 99"/>
                <a:gd name="T9" fmla="*/ 0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465">
                  <a:moveTo>
                    <a:pt x="25" y="0"/>
                  </a:moveTo>
                  <a:lnTo>
                    <a:pt x="0" y="4"/>
                  </a:lnTo>
                  <a:lnTo>
                    <a:pt x="74" y="465"/>
                  </a:lnTo>
                  <a:lnTo>
                    <a:pt x="99" y="46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7"/>
            <p:cNvSpPr>
              <a:spLocks/>
            </p:cNvSpPr>
            <p:nvPr/>
          </p:nvSpPr>
          <p:spPr bwMode="auto">
            <a:xfrm>
              <a:off x="19504" y="13493"/>
              <a:ext cx="49" cy="44"/>
            </a:xfrm>
            <a:custGeom>
              <a:avLst/>
              <a:gdLst>
                <a:gd name="T0" fmla="*/ 0 w 25"/>
                <a:gd name="T1" fmla="*/ 3 h 4"/>
                <a:gd name="T2" fmla="*/ 0 w 25"/>
                <a:gd name="T3" fmla="*/ 4 h 4"/>
                <a:gd name="T4" fmla="*/ 25 w 25"/>
                <a:gd name="T5" fmla="*/ 0 h 4"/>
                <a:gd name="T6" fmla="*/ 25 w 25"/>
                <a:gd name="T7" fmla="*/ 1 h 4"/>
                <a:gd name="T8" fmla="*/ 0 w 2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">
                  <a:moveTo>
                    <a:pt x="0" y="3"/>
                  </a:moveTo>
                  <a:lnTo>
                    <a:pt x="0" y="4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78"/>
            <p:cNvSpPr>
              <a:spLocks/>
            </p:cNvSpPr>
            <p:nvPr/>
          </p:nvSpPr>
          <p:spPr bwMode="auto">
            <a:xfrm>
              <a:off x="19659" y="14598"/>
              <a:ext cx="49" cy="44"/>
            </a:xfrm>
            <a:custGeom>
              <a:avLst/>
              <a:gdLst>
                <a:gd name="T0" fmla="*/ 25 w 26"/>
                <a:gd name="T1" fmla="*/ 0 h 15"/>
                <a:gd name="T2" fmla="*/ 26 w 26"/>
                <a:gd name="T3" fmla="*/ 12 h 15"/>
                <a:gd name="T4" fmla="*/ 2 w 26"/>
                <a:gd name="T5" fmla="*/ 15 h 15"/>
                <a:gd name="T6" fmla="*/ 0 w 26"/>
                <a:gd name="T7" fmla="*/ 4 h 15"/>
                <a:gd name="T8" fmla="*/ 25 w 2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5">
                  <a:moveTo>
                    <a:pt x="25" y="0"/>
                  </a:moveTo>
                  <a:lnTo>
                    <a:pt x="26" y="12"/>
                  </a:lnTo>
                  <a:lnTo>
                    <a:pt x="2" y="15"/>
                  </a:lnTo>
                  <a:lnTo>
                    <a:pt x="0" y="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Rectangle 79"/>
            <p:cNvSpPr>
              <a:spLocks noChangeArrowheads="1"/>
            </p:cNvSpPr>
            <p:nvPr/>
          </p:nvSpPr>
          <p:spPr bwMode="auto">
            <a:xfrm>
              <a:off x="19149" y="11087"/>
              <a:ext cx="49" cy="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80"/>
            <p:cNvSpPr>
              <a:spLocks/>
            </p:cNvSpPr>
            <p:nvPr/>
          </p:nvSpPr>
          <p:spPr bwMode="auto">
            <a:xfrm>
              <a:off x="18968" y="8808"/>
              <a:ext cx="381" cy="933"/>
            </a:xfrm>
            <a:custGeom>
              <a:avLst/>
              <a:gdLst>
                <a:gd name="T0" fmla="*/ 23 w 182"/>
                <a:gd name="T1" fmla="*/ 0 h 398"/>
                <a:gd name="T2" fmla="*/ 89 w 182"/>
                <a:gd name="T3" fmla="*/ 164 h 398"/>
                <a:gd name="T4" fmla="*/ 182 w 182"/>
                <a:gd name="T5" fmla="*/ 390 h 398"/>
                <a:gd name="T6" fmla="*/ 159 w 182"/>
                <a:gd name="T7" fmla="*/ 398 h 398"/>
                <a:gd name="T8" fmla="*/ 66 w 182"/>
                <a:gd name="T9" fmla="*/ 172 h 398"/>
                <a:gd name="T10" fmla="*/ 0 w 182"/>
                <a:gd name="T11" fmla="*/ 8 h 398"/>
                <a:gd name="T12" fmla="*/ 23 w 182"/>
                <a:gd name="T13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398">
                  <a:moveTo>
                    <a:pt x="23" y="0"/>
                  </a:moveTo>
                  <a:lnTo>
                    <a:pt x="89" y="164"/>
                  </a:lnTo>
                  <a:lnTo>
                    <a:pt x="182" y="390"/>
                  </a:lnTo>
                  <a:lnTo>
                    <a:pt x="159" y="398"/>
                  </a:lnTo>
                  <a:lnTo>
                    <a:pt x="66" y="172"/>
                  </a:lnTo>
                  <a:lnTo>
                    <a:pt x="0" y="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81"/>
            <p:cNvSpPr>
              <a:spLocks/>
            </p:cNvSpPr>
            <p:nvPr/>
          </p:nvSpPr>
          <p:spPr bwMode="auto">
            <a:xfrm>
              <a:off x="19303" y="9721"/>
              <a:ext cx="271" cy="642"/>
            </a:xfrm>
            <a:custGeom>
              <a:avLst/>
              <a:gdLst>
                <a:gd name="T0" fmla="*/ 23 w 131"/>
                <a:gd name="T1" fmla="*/ 0 h 274"/>
                <a:gd name="T2" fmla="*/ 131 w 131"/>
                <a:gd name="T3" fmla="*/ 267 h 274"/>
                <a:gd name="T4" fmla="*/ 108 w 131"/>
                <a:gd name="T5" fmla="*/ 274 h 274"/>
                <a:gd name="T6" fmla="*/ 0 w 131"/>
                <a:gd name="T7" fmla="*/ 8 h 274"/>
                <a:gd name="T8" fmla="*/ 23 w 131"/>
                <a:gd name="T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274">
                  <a:moveTo>
                    <a:pt x="23" y="0"/>
                  </a:moveTo>
                  <a:lnTo>
                    <a:pt x="131" y="267"/>
                  </a:lnTo>
                  <a:lnTo>
                    <a:pt x="108" y="274"/>
                  </a:lnTo>
                  <a:lnTo>
                    <a:pt x="0" y="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82"/>
            <p:cNvSpPr>
              <a:spLocks/>
            </p:cNvSpPr>
            <p:nvPr/>
          </p:nvSpPr>
          <p:spPr bwMode="auto">
            <a:xfrm>
              <a:off x="19303" y="9697"/>
              <a:ext cx="47" cy="44"/>
            </a:xfrm>
            <a:custGeom>
              <a:avLst/>
              <a:gdLst>
                <a:gd name="T0" fmla="*/ 23 w 23"/>
                <a:gd name="T1" fmla="*/ 0 h 8"/>
                <a:gd name="T2" fmla="*/ 0 w 23"/>
                <a:gd name="T3" fmla="*/ 8 h 8"/>
                <a:gd name="T4" fmla="*/ 23 w 2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">
                  <a:moveTo>
                    <a:pt x="23" y="0"/>
                  </a:moveTo>
                  <a:lnTo>
                    <a:pt x="0" y="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83"/>
            <p:cNvSpPr>
              <a:spLocks/>
            </p:cNvSpPr>
            <p:nvPr/>
          </p:nvSpPr>
          <p:spPr bwMode="auto">
            <a:xfrm>
              <a:off x="19525" y="10351"/>
              <a:ext cx="71" cy="450"/>
            </a:xfrm>
            <a:custGeom>
              <a:avLst/>
              <a:gdLst>
                <a:gd name="T0" fmla="*/ 24 w 34"/>
                <a:gd name="T1" fmla="*/ 0 h 192"/>
                <a:gd name="T2" fmla="*/ 29 w 34"/>
                <a:gd name="T3" fmla="*/ 23 h 192"/>
                <a:gd name="T4" fmla="*/ 31 w 34"/>
                <a:gd name="T5" fmla="*/ 64 h 192"/>
                <a:gd name="T6" fmla="*/ 34 w 34"/>
                <a:gd name="T7" fmla="*/ 192 h 192"/>
                <a:gd name="T8" fmla="*/ 10 w 34"/>
                <a:gd name="T9" fmla="*/ 192 h 192"/>
                <a:gd name="T10" fmla="*/ 7 w 34"/>
                <a:gd name="T11" fmla="*/ 65 h 192"/>
                <a:gd name="T12" fmla="*/ 5 w 34"/>
                <a:gd name="T13" fmla="*/ 25 h 192"/>
                <a:gd name="T14" fmla="*/ 0 w 34"/>
                <a:gd name="T15" fmla="*/ 4 h 192"/>
                <a:gd name="T16" fmla="*/ 24 w 34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92">
                  <a:moveTo>
                    <a:pt x="24" y="0"/>
                  </a:moveTo>
                  <a:lnTo>
                    <a:pt x="29" y="23"/>
                  </a:lnTo>
                  <a:lnTo>
                    <a:pt x="31" y="64"/>
                  </a:lnTo>
                  <a:lnTo>
                    <a:pt x="34" y="192"/>
                  </a:lnTo>
                  <a:lnTo>
                    <a:pt x="10" y="192"/>
                  </a:lnTo>
                  <a:lnTo>
                    <a:pt x="7" y="65"/>
                  </a:lnTo>
                  <a:lnTo>
                    <a:pt x="5" y="25"/>
                  </a:lnTo>
                  <a:lnTo>
                    <a:pt x="0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84"/>
            <p:cNvSpPr>
              <a:spLocks/>
            </p:cNvSpPr>
            <p:nvPr/>
          </p:nvSpPr>
          <p:spPr bwMode="auto">
            <a:xfrm>
              <a:off x="19525" y="10319"/>
              <a:ext cx="50" cy="44"/>
            </a:xfrm>
            <a:custGeom>
              <a:avLst/>
              <a:gdLst>
                <a:gd name="T0" fmla="*/ 24 w 24"/>
                <a:gd name="T1" fmla="*/ 3 h 10"/>
                <a:gd name="T2" fmla="*/ 23 w 24"/>
                <a:gd name="T3" fmla="*/ 0 h 10"/>
                <a:gd name="T4" fmla="*/ 24 w 24"/>
                <a:gd name="T5" fmla="*/ 5 h 10"/>
                <a:gd name="T6" fmla="*/ 0 w 24"/>
                <a:gd name="T7" fmla="*/ 9 h 10"/>
                <a:gd name="T8" fmla="*/ 1 w 24"/>
                <a:gd name="T9" fmla="*/ 10 h 10"/>
                <a:gd name="T10" fmla="*/ 24 w 24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0">
                  <a:moveTo>
                    <a:pt x="24" y="3"/>
                  </a:moveTo>
                  <a:lnTo>
                    <a:pt x="23" y="0"/>
                  </a:lnTo>
                  <a:lnTo>
                    <a:pt x="24" y="5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4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Rectangle 85"/>
            <p:cNvSpPr>
              <a:spLocks noChangeArrowheads="1"/>
            </p:cNvSpPr>
            <p:nvPr/>
          </p:nvSpPr>
          <p:spPr bwMode="auto">
            <a:xfrm>
              <a:off x="19544" y="10783"/>
              <a:ext cx="52" cy="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86"/>
            <p:cNvSpPr>
              <a:spLocks/>
            </p:cNvSpPr>
            <p:nvPr/>
          </p:nvSpPr>
          <p:spPr bwMode="auto">
            <a:xfrm>
              <a:off x="18957" y="8784"/>
              <a:ext cx="58" cy="44"/>
            </a:xfrm>
            <a:custGeom>
              <a:avLst/>
              <a:gdLst>
                <a:gd name="T0" fmla="*/ 28 w 28"/>
                <a:gd name="T1" fmla="*/ 11 h 19"/>
                <a:gd name="T2" fmla="*/ 23 w 28"/>
                <a:gd name="T3" fmla="*/ 0 h 19"/>
                <a:gd name="T4" fmla="*/ 0 w 28"/>
                <a:gd name="T5" fmla="*/ 8 h 19"/>
                <a:gd name="T6" fmla="*/ 5 w 28"/>
                <a:gd name="T7" fmla="*/ 19 h 19"/>
                <a:gd name="T8" fmla="*/ 28 w 28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9">
                  <a:moveTo>
                    <a:pt x="28" y="11"/>
                  </a:moveTo>
                  <a:lnTo>
                    <a:pt x="23" y="0"/>
                  </a:lnTo>
                  <a:lnTo>
                    <a:pt x="0" y="8"/>
                  </a:lnTo>
                  <a:lnTo>
                    <a:pt x="5" y="19"/>
                  </a:lnTo>
                  <a:lnTo>
                    <a:pt x="28" y="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87"/>
            <p:cNvSpPr>
              <a:spLocks/>
            </p:cNvSpPr>
            <p:nvPr/>
          </p:nvSpPr>
          <p:spPr bwMode="auto">
            <a:xfrm>
              <a:off x="18940" y="10513"/>
              <a:ext cx="161" cy="70"/>
            </a:xfrm>
            <a:custGeom>
              <a:avLst/>
              <a:gdLst>
                <a:gd name="T0" fmla="*/ 1 w 79"/>
                <a:gd name="T1" fmla="*/ 0 h 30"/>
                <a:gd name="T2" fmla="*/ 46 w 79"/>
                <a:gd name="T3" fmla="*/ 1 h 30"/>
                <a:gd name="T4" fmla="*/ 79 w 79"/>
                <a:gd name="T5" fmla="*/ 6 h 30"/>
                <a:gd name="T6" fmla="*/ 76 w 79"/>
                <a:gd name="T7" fmla="*/ 30 h 30"/>
                <a:gd name="T8" fmla="*/ 43 w 79"/>
                <a:gd name="T9" fmla="*/ 25 h 30"/>
                <a:gd name="T10" fmla="*/ 0 w 79"/>
                <a:gd name="T11" fmla="*/ 24 h 30"/>
                <a:gd name="T12" fmla="*/ 1 w 79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30">
                  <a:moveTo>
                    <a:pt x="1" y="0"/>
                  </a:moveTo>
                  <a:lnTo>
                    <a:pt x="46" y="1"/>
                  </a:lnTo>
                  <a:lnTo>
                    <a:pt x="79" y="6"/>
                  </a:lnTo>
                  <a:lnTo>
                    <a:pt x="76" y="30"/>
                  </a:lnTo>
                  <a:lnTo>
                    <a:pt x="43" y="25"/>
                  </a:lnTo>
                  <a:lnTo>
                    <a:pt x="0" y="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88"/>
            <p:cNvSpPr>
              <a:spLocks/>
            </p:cNvSpPr>
            <p:nvPr/>
          </p:nvSpPr>
          <p:spPr bwMode="auto">
            <a:xfrm>
              <a:off x="19095" y="10527"/>
              <a:ext cx="70" cy="78"/>
            </a:xfrm>
            <a:custGeom>
              <a:avLst/>
              <a:gdLst>
                <a:gd name="T0" fmla="*/ 7 w 34"/>
                <a:gd name="T1" fmla="*/ 0 h 33"/>
                <a:gd name="T2" fmla="*/ 25 w 34"/>
                <a:gd name="T3" fmla="*/ 5 h 33"/>
                <a:gd name="T4" fmla="*/ 34 w 34"/>
                <a:gd name="T5" fmla="*/ 10 h 33"/>
                <a:gd name="T6" fmla="*/ 27 w 34"/>
                <a:gd name="T7" fmla="*/ 33 h 33"/>
                <a:gd name="T8" fmla="*/ 18 w 34"/>
                <a:gd name="T9" fmla="*/ 28 h 33"/>
                <a:gd name="T10" fmla="*/ 0 w 34"/>
                <a:gd name="T11" fmla="*/ 23 h 33"/>
                <a:gd name="T12" fmla="*/ 7 w 34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3">
                  <a:moveTo>
                    <a:pt x="7" y="0"/>
                  </a:moveTo>
                  <a:lnTo>
                    <a:pt x="25" y="5"/>
                  </a:lnTo>
                  <a:lnTo>
                    <a:pt x="34" y="10"/>
                  </a:lnTo>
                  <a:lnTo>
                    <a:pt x="27" y="33"/>
                  </a:lnTo>
                  <a:lnTo>
                    <a:pt x="18" y="28"/>
                  </a:lnTo>
                  <a:lnTo>
                    <a:pt x="0" y="2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89"/>
            <p:cNvSpPr>
              <a:spLocks/>
            </p:cNvSpPr>
            <p:nvPr/>
          </p:nvSpPr>
          <p:spPr bwMode="auto">
            <a:xfrm>
              <a:off x="19095" y="10527"/>
              <a:ext cx="44" cy="56"/>
            </a:xfrm>
            <a:custGeom>
              <a:avLst/>
              <a:gdLst>
                <a:gd name="T0" fmla="*/ 5 w 9"/>
                <a:gd name="T1" fmla="*/ 0 h 24"/>
                <a:gd name="T2" fmla="*/ 9 w 9"/>
                <a:gd name="T3" fmla="*/ 0 h 24"/>
                <a:gd name="T4" fmla="*/ 7 w 9"/>
                <a:gd name="T5" fmla="*/ 0 h 24"/>
                <a:gd name="T6" fmla="*/ 0 w 9"/>
                <a:gd name="T7" fmla="*/ 23 h 24"/>
                <a:gd name="T8" fmla="*/ 2 w 9"/>
                <a:gd name="T9" fmla="*/ 24 h 24"/>
                <a:gd name="T10" fmla="*/ 5 w 9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4">
                  <a:moveTo>
                    <a:pt x="5" y="0"/>
                  </a:moveTo>
                  <a:lnTo>
                    <a:pt x="9" y="0"/>
                  </a:lnTo>
                  <a:lnTo>
                    <a:pt x="7" y="0"/>
                  </a:lnTo>
                  <a:lnTo>
                    <a:pt x="0" y="23"/>
                  </a:lnTo>
                  <a:lnTo>
                    <a:pt x="2" y="2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90"/>
            <p:cNvSpPr>
              <a:spLocks/>
            </p:cNvSpPr>
            <p:nvPr/>
          </p:nvSpPr>
          <p:spPr bwMode="auto">
            <a:xfrm>
              <a:off x="19132" y="10574"/>
              <a:ext cx="63" cy="159"/>
            </a:xfrm>
            <a:custGeom>
              <a:avLst/>
              <a:gdLst>
                <a:gd name="T0" fmla="*/ 24 w 30"/>
                <a:gd name="T1" fmla="*/ 0 h 68"/>
                <a:gd name="T2" fmla="*/ 29 w 30"/>
                <a:gd name="T3" fmla="*/ 19 h 68"/>
                <a:gd name="T4" fmla="*/ 30 w 30"/>
                <a:gd name="T5" fmla="*/ 65 h 68"/>
                <a:gd name="T6" fmla="*/ 6 w 30"/>
                <a:gd name="T7" fmla="*/ 68 h 68"/>
                <a:gd name="T8" fmla="*/ 5 w 30"/>
                <a:gd name="T9" fmla="*/ 22 h 68"/>
                <a:gd name="T10" fmla="*/ 0 w 30"/>
                <a:gd name="T11" fmla="*/ 4 h 68"/>
                <a:gd name="T12" fmla="*/ 24 w 30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68">
                  <a:moveTo>
                    <a:pt x="24" y="0"/>
                  </a:moveTo>
                  <a:lnTo>
                    <a:pt x="29" y="19"/>
                  </a:lnTo>
                  <a:lnTo>
                    <a:pt x="30" y="65"/>
                  </a:lnTo>
                  <a:lnTo>
                    <a:pt x="6" y="68"/>
                  </a:lnTo>
                  <a:lnTo>
                    <a:pt x="5" y="22"/>
                  </a:lnTo>
                  <a:lnTo>
                    <a:pt x="0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91"/>
            <p:cNvSpPr>
              <a:spLocks/>
            </p:cNvSpPr>
            <p:nvPr/>
          </p:nvSpPr>
          <p:spPr bwMode="auto">
            <a:xfrm>
              <a:off x="19132" y="10551"/>
              <a:ext cx="49" cy="54"/>
            </a:xfrm>
            <a:custGeom>
              <a:avLst/>
              <a:gdLst>
                <a:gd name="T0" fmla="*/ 16 w 24"/>
                <a:gd name="T1" fmla="*/ 0 h 23"/>
                <a:gd name="T2" fmla="*/ 23 w 24"/>
                <a:gd name="T3" fmla="*/ 3 h 23"/>
                <a:gd name="T4" fmla="*/ 24 w 24"/>
                <a:gd name="T5" fmla="*/ 10 h 23"/>
                <a:gd name="T6" fmla="*/ 0 w 24"/>
                <a:gd name="T7" fmla="*/ 14 h 23"/>
                <a:gd name="T8" fmla="*/ 9 w 24"/>
                <a:gd name="T9" fmla="*/ 23 h 23"/>
                <a:gd name="T10" fmla="*/ 16 w 24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3">
                  <a:moveTo>
                    <a:pt x="16" y="0"/>
                  </a:moveTo>
                  <a:lnTo>
                    <a:pt x="23" y="3"/>
                  </a:lnTo>
                  <a:lnTo>
                    <a:pt x="24" y="10"/>
                  </a:lnTo>
                  <a:lnTo>
                    <a:pt x="0" y="14"/>
                  </a:lnTo>
                  <a:lnTo>
                    <a:pt x="9" y="2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92"/>
            <p:cNvSpPr>
              <a:spLocks/>
            </p:cNvSpPr>
            <p:nvPr/>
          </p:nvSpPr>
          <p:spPr bwMode="auto">
            <a:xfrm>
              <a:off x="19132" y="10731"/>
              <a:ext cx="63" cy="164"/>
            </a:xfrm>
            <a:custGeom>
              <a:avLst/>
              <a:gdLst>
                <a:gd name="T0" fmla="*/ 30 w 30"/>
                <a:gd name="T1" fmla="*/ 0 h 70"/>
                <a:gd name="T2" fmla="*/ 29 w 30"/>
                <a:gd name="T3" fmla="*/ 47 h 70"/>
                <a:gd name="T4" fmla="*/ 24 w 30"/>
                <a:gd name="T5" fmla="*/ 70 h 70"/>
                <a:gd name="T6" fmla="*/ 0 w 30"/>
                <a:gd name="T7" fmla="*/ 68 h 70"/>
                <a:gd name="T8" fmla="*/ 5 w 30"/>
                <a:gd name="T9" fmla="*/ 46 h 70"/>
                <a:gd name="T10" fmla="*/ 6 w 30"/>
                <a:gd name="T11" fmla="*/ 0 h 70"/>
                <a:gd name="T12" fmla="*/ 30 w 30"/>
                <a:gd name="T1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70">
                  <a:moveTo>
                    <a:pt x="30" y="0"/>
                  </a:moveTo>
                  <a:lnTo>
                    <a:pt x="29" y="47"/>
                  </a:lnTo>
                  <a:lnTo>
                    <a:pt x="24" y="70"/>
                  </a:lnTo>
                  <a:lnTo>
                    <a:pt x="0" y="68"/>
                  </a:lnTo>
                  <a:lnTo>
                    <a:pt x="5" y="46"/>
                  </a:lnTo>
                  <a:lnTo>
                    <a:pt x="6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93"/>
            <p:cNvSpPr>
              <a:spLocks/>
            </p:cNvSpPr>
            <p:nvPr/>
          </p:nvSpPr>
          <p:spPr bwMode="auto">
            <a:xfrm>
              <a:off x="19144" y="10689"/>
              <a:ext cx="51" cy="44"/>
            </a:xfrm>
            <a:custGeom>
              <a:avLst/>
              <a:gdLst>
                <a:gd name="T0" fmla="*/ 24 w 24"/>
                <a:gd name="T1" fmla="*/ 0 h 3"/>
                <a:gd name="T2" fmla="*/ 24 w 24"/>
                <a:gd name="T3" fmla="*/ 2 h 3"/>
                <a:gd name="T4" fmla="*/ 0 w 24"/>
                <a:gd name="T5" fmla="*/ 2 h 3"/>
                <a:gd name="T6" fmla="*/ 0 w 24"/>
                <a:gd name="T7" fmla="*/ 3 h 3"/>
                <a:gd name="T8" fmla="*/ 24 w 2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">
                  <a:moveTo>
                    <a:pt x="24" y="0"/>
                  </a:moveTo>
                  <a:lnTo>
                    <a:pt x="24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94"/>
            <p:cNvSpPr>
              <a:spLocks/>
            </p:cNvSpPr>
            <p:nvPr/>
          </p:nvSpPr>
          <p:spPr bwMode="auto">
            <a:xfrm>
              <a:off x="19081" y="10876"/>
              <a:ext cx="96" cy="82"/>
            </a:xfrm>
            <a:custGeom>
              <a:avLst/>
              <a:gdLst>
                <a:gd name="T0" fmla="*/ 44 w 44"/>
                <a:gd name="T1" fmla="*/ 15 h 35"/>
                <a:gd name="T2" fmla="*/ 39 w 44"/>
                <a:gd name="T3" fmla="*/ 21 h 35"/>
                <a:gd name="T4" fmla="*/ 30 w 44"/>
                <a:gd name="T5" fmla="*/ 29 h 35"/>
                <a:gd name="T6" fmla="*/ 7 w 44"/>
                <a:gd name="T7" fmla="*/ 35 h 35"/>
                <a:gd name="T8" fmla="*/ 0 w 44"/>
                <a:gd name="T9" fmla="*/ 13 h 35"/>
                <a:gd name="T10" fmla="*/ 20 w 44"/>
                <a:gd name="T11" fmla="*/ 8 h 35"/>
                <a:gd name="T12" fmla="*/ 23 w 44"/>
                <a:gd name="T13" fmla="*/ 4 h 35"/>
                <a:gd name="T14" fmla="*/ 25 w 44"/>
                <a:gd name="T15" fmla="*/ 0 h 35"/>
                <a:gd name="T16" fmla="*/ 44 w 44"/>
                <a:gd name="T17" fmla="*/ 1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35">
                  <a:moveTo>
                    <a:pt x="44" y="15"/>
                  </a:moveTo>
                  <a:lnTo>
                    <a:pt x="39" y="21"/>
                  </a:lnTo>
                  <a:lnTo>
                    <a:pt x="30" y="29"/>
                  </a:lnTo>
                  <a:lnTo>
                    <a:pt x="7" y="35"/>
                  </a:lnTo>
                  <a:lnTo>
                    <a:pt x="0" y="13"/>
                  </a:lnTo>
                  <a:lnTo>
                    <a:pt x="20" y="8"/>
                  </a:lnTo>
                  <a:lnTo>
                    <a:pt x="23" y="4"/>
                  </a:lnTo>
                  <a:lnTo>
                    <a:pt x="25" y="0"/>
                  </a:lnTo>
                  <a:lnTo>
                    <a:pt x="44" y="1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95"/>
            <p:cNvSpPr>
              <a:spLocks/>
            </p:cNvSpPr>
            <p:nvPr/>
          </p:nvSpPr>
          <p:spPr bwMode="auto">
            <a:xfrm>
              <a:off x="19132" y="10867"/>
              <a:ext cx="49" cy="44"/>
            </a:xfrm>
            <a:custGeom>
              <a:avLst/>
              <a:gdLst>
                <a:gd name="T0" fmla="*/ 24 w 24"/>
                <a:gd name="T1" fmla="*/ 8 h 15"/>
                <a:gd name="T2" fmla="*/ 24 w 24"/>
                <a:gd name="T3" fmla="*/ 13 h 15"/>
                <a:gd name="T4" fmla="*/ 21 w 24"/>
                <a:gd name="T5" fmla="*/ 15 h 15"/>
                <a:gd name="T6" fmla="*/ 2 w 24"/>
                <a:gd name="T7" fmla="*/ 0 h 15"/>
                <a:gd name="T8" fmla="*/ 0 w 24"/>
                <a:gd name="T9" fmla="*/ 6 h 15"/>
                <a:gd name="T10" fmla="*/ 24 w 24"/>
                <a:gd name="T11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5">
                  <a:moveTo>
                    <a:pt x="24" y="8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2" y="0"/>
                  </a:lnTo>
                  <a:lnTo>
                    <a:pt x="0" y="6"/>
                  </a:lnTo>
                  <a:lnTo>
                    <a:pt x="24" y="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96"/>
            <p:cNvSpPr>
              <a:spLocks/>
            </p:cNvSpPr>
            <p:nvPr/>
          </p:nvSpPr>
          <p:spPr bwMode="auto">
            <a:xfrm>
              <a:off x="18945" y="10906"/>
              <a:ext cx="150" cy="66"/>
            </a:xfrm>
            <a:custGeom>
              <a:avLst/>
              <a:gdLst>
                <a:gd name="T0" fmla="*/ 73 w 73"/>
                <a:gd name="T1" fmla="*/ 22 h 28"/>
                <a:gd name="T2" fmla="*/ 46 w 73"/>
                <a:gd name="T3" fmla="*/ 25 h 28"/>
                <a:gd name="T4" fmla="*/ 4 w 73"/>
                <a:gd name="T5" fmla="*/ 28 h 28"/>
                <a:gd name="T6" fmla="*/ 0 w 73"/>
                <a:gd name="T7" fmla="*/ 6 h 28"/>
                <a:gd name="T8" fmla="*/ 42 w 73"/>
                <a:gd name="T9" fmla="*/ 2 h 28"/>
                <a:gd name="T10" fmla="*/ 69 w 73"/>
                <a:gd name="T11" fmla="*/ 0 h 28"/>
                <a:gd name="T12" fmla="*/ 73 w 73"/>
                <a:gd name="T13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28">
                  <a:moveTo>
                    <a:pt x="73" y="22"/>
                  </a:moveTo>
                  <a:lnTo>
                    <a:pt x="46" y="25"/>
                  </a:lnTo>
                  <a:lnTo>
                    <a:pt x="4" y="28"/>
                  </a:lnTo>
                  <a:lnTo>
                    <a:pt x="0" y="6"/>
                  </a:lnTo>
                  <a:lnTo>
                    <a:pt x="42" y="2"/>
                  </a:lnTo>
                  <a:lnTo>
                    <a:pt x="69" y="0"/>
                  </a:lnTo>
                  <a:lnTo>
                    <a:pt x="73" y="2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97"/>
            <p:cNvSpPr>
              <a:spLocks/>
            </p:cNvSpPr>
            <p:nvPr/>
          </p:nvSpPr>
          <p:spPr bwMode="auto">
            <a:xfrm>
              <a:off x="19081" y="10906"/>
              <a:ext cx="44" cy="52"/>
            </a:xfrm>
            <a:custGeom>
              <a:avLst/>
              <a:gdLst>
                <a:gd name="T0" fmla="*/ 7 w 10"/>
                <a:gd name="T1" fmla="*/ 22 h 22"/>
                <a:gd name="T2" fmla="*/ 10 w 10"/>
                <a:gd name="T3" fmla="*/ 22 h 22"/>
                <a:gd name="T4" fmla="*/ 5 w 10"/>
                <a:gd name="T5" fmla="*/ 22 h 22"/>
                <a:gd name="T6" fmla="*/ 1 w 10"/>
                <a:gd name="T7" fmla="*/ 0 h 22"/>
                <a:gd name="T8" fmla="*/ 0 w 10"/>
                <a:gd name="T9" fmla="*/ 0 h 22"/>
                <a:gd name="T10" fmla="*/ 7 w 10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2">
                  <a:moveTo>
                    <a:pt x="7" y="22"/>
                  </a:moveTo>
                  <a:lnTo>
                    <a:pt x="10" y="22"/>
                  </a:lnTo>
                  <a:lnTo>
                    <a:pt x="5" y="22"/>
                  </a:lnTo>
                  <a:lnTo>
                    <a:pt x="1" y="0"/>
                  </a:lnTo>
                  <a:lnTo>
                    <a:pt x="0" y="0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98"/>
            <p:cNvSpPr>
              <a:spLocks/>
            </p:cNvSpPr>
            <p:nvPr/>
          </p:nvSpPr>
          <p:spPr bwMode="auto">
            <a:xfrm>
              <a:off x="18919" y="10921"/>
              <a:ext cx="44" cy="56"/>
            </a:xfrm>
            <a:custGeom>
              <a:avLst/>
              <a:gdLst>
                <a:gd name="T0" fmla="*/ 15 w 15"/>
                <a:gd name="T1" fmla="*/ 22 h 24"/>
                <a:gd name="T2" fmla="*/ 3 w 15"/>
                <a:gd name="T3" fmla="*/ 24 h 24"/>
                <a:gd name="T4" fmla="*/ 0 w 15"/>
                <a:gd name="T5" fmla="*/ 1 h 24"/>
                <a:gd name="T6" fmla="*/ 11 w 15"/>
                <a:gd name="T7" fmla="*/ 0 h 24"/>
                <a:gd name="T8" fmla="*/ 15 w 15"/>
                <a:gd name="T9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4">
                  <a:moveTo>
                    <a:pt x="15" y="22"/>
                  </a:moveTo>
                  <a:lnTo>
                    <a:pt x="3" y="24"/>
                  </a:lnTo>
                  <a:lnTo>
                    <a:pt x="0" y="1"/>
                  </a:lnTo>
                  <a:lnTo>
                    <a:pt x="11" y="0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99"/>
            <p:cNvSpPr>
              <a:spLocks/>
            </p:cNvSpPr>
            <p:nvPr/>
          </p:nvSpPr>
          <p:spPr bwMode="auto">
            <a:xfrm>
              <a:off x="18914" y="10513"/>
              <a:ext cx="44" cy="56"/>
            </a:xfrm>
            <a:custGeom>
              <a:avLst/>
              <a:gdLst>
                <a:gd name="T0" fmla="*/ 13 w 13"/>
                <a:gd name="T1" fmla="*/ 0 h 24"/>
                <a:gd name="T2" fmla="*/ 2 w 13"/>
                <a:gd name="T3" fmla="*/ 0 h 24"/>
                <a:gd name="T4" fmla="*/ 0 w 13"/>
                <a:gd name="T5" fmla="*/ 24 h 24"/>
                <a:gd name="T6" fmla="*/ 12 w 13"/>
                <a:gd name="T7" fmla="*/ 24 h 24"/>
                <a:gd name="T8" fmla="*/ 13 w 13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3" y="0"/>
                  </a:moveTo>
                  <a:lnTo>
                    <a:pt x="2" y="0"/>
                  </a:lnTo>
                  <a:lnTo>
                    <a:pt x="0" y="24"/>
                  </a:lnTo>
                  <a:lnTo>
                    <a:pt x="12" y="2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00"/>
            <p:cNvSpPr>
              <a:spLocks/>
            </p:cNvSpPr>
            <p:nvPr/>
          </p:nvSpPr>
          <p:spPr bwMode="auto">
            <a:xfrm>
              <a:off x="18903" y="8942"/>
              <a:ext cx="150" cy="574"/>
            </a:xfrm>
            <a:custGeom>
              <a:avLst/>
              <a:gdLst>
                <a:gd name="T0" fmla="*/ 71 w 71"/>
                <a:gd name="T1" fmla="*/ 0 h 245"/>
                <a:gd name="T2" fmla="*/ 71 w 71"/>
                <a:gd name="T3" fmla="*/ 37 h 245"/>
                <a:gd name="T4" fmla="*/ 69 w 71"/>
                <a:gd name="T5" fmla="*/ 63 h 245"/>
                <a:gd name="T6" fmla="*/ 62 w 71"/>
                <a:gd name="T7" fmla="*/ 92 h 245"/>
                <a:gd name="T8" fmla="*/ 47 w 71"/>
                <a:gd name="T9" fmla="*/ 162 h 245"/>
                <a:gd name="T10" fmla="*/ 23 w 71"/>
                <a:gd name="T11" fmla="*/ 245 h 245"/>
                <a:gd name="T12" fmla="*/ 0 w 71"/>
                <a:gd name="T13" fmla="*/ 237 h 245"/>
                <a:gd name="T14" fmla="*/ 24 w 71"/>
                <a:gd name="T15" fmla="*/ 156 h 245"/>
                <a:gd name="T16" fmla="*/ 38 w 71"/>
                <a:gd name="T17" fmla="*/ 88 h 245"/>
                <a:gd name="T18" fmla="*/ 44 w 71"/>
                <a:gd name="T19" fmla="*/ 61 h 245"/>
                <a:gd name="T20" fmla="*/ 47 w 71"/>
                <a:gd name="T21" fmla="*/ 36 h 245"/>
                <a:gd name="T22" fmla="*/ 47 w 71"/>
                <a:gd name="T23" fmla="*/ 0 h 245"/>
                <a:gd name="T24" fmla="*/ 71 w 71"/>
                <a:gd name="T2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245">
                  <a:moveTo>
                    <a:pt x="71" y="0"/>
                  </a:moveTo>
                  <a:lnTo>
                    <a:pt x="71" y="37"/>
                  </a:lnTo>
                  <a:lnTo>
                    <a:pt x="69" y="63"/>
                  </a:lnTo>
                  <a:lnTo>
                    <a:pt x="62" y="92"/>
                  </a:lnTo>
                  <a:lnTo>
                    <a:pt x="47" y="162"/>
                  </a:lnTo>
                  <a:lnTo>
                    <a:pt x="23" y="245"/>
                  </a:lnTo>
                  <a:lnTo>
                    <a:pt x="0" y="237"/>
                  </a:lnTo>
                  <a:lnTo>
                    <a:pt x="24" y="156"/>
                  </a:lnTo>
                  <a:lnTo>
                    <a:pt x="38" y="88"/>
                  </a:lnTo>
                  <a:lnTo>
                    <a:pt x="44" y="61"/>
                  </a:lnTo>
                  <a:lnTo>
                    <a:pt x="47" y="36"/>
                  </a:lnTo>
                  <a:lnTo>
                    <a:pt x="47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01"/>
            <p:cNvSpPr>
              <a:spLocks/>
            </p:cNvSpPr>
            <p:nvPr/>
          </p:nvSpPr>
          <p:spPr bwMode="auto">
            <a:xfrm>
              <a:off x="18895" y="9497"/>
              <a:ext cx="58" cy="45"/>
            </a:xfrm>
            <a:custGeom>
              <a:avLst/>
              <a:gdLst>
                <a:gd name="T0" fmla="*/ 27 w 27"/>
                <a:gd name="T1" fmla="*/ 8 h 19"/>
                <a:gd name="T2" fmla="*/ 23 w 27"/>
                <a:gd name="T3" fmla="*/ 19 h 19"/>
                <a:gd name="T4" fmla="*/ 0 w 27"/>
                <a:gd name="T5" fmla="*/ 11 h 19"/>
                <a:gd name="T6" fmla="*/ 4 w 27"/>
                <a:gd name="T7" fmla="*/ 0 h 19"/>
                <a:gd name="T8" fmla="*/ 27 w 27"/>
                <a:gd name="T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9">
                  <a:moveTo>
                    <a:pt x="27" y="8"/>
                  </a:moveTo>
                  <a:lnTo>
                    <a:pt x="23" y="19"/>
                  </a:lnTo>
                  <a:lnTo>
                    <a:pt x="0" y="11"/>
                  </a:lnTo>
                  <a:lnTo>
                    <a:pt x="4" y="0"/>
                  </a:lnTo>
                  <a:lnTo>
                    <a:pt x="27" y="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Rectangle 102"/>
            <p:cNvSpPr>
              <a:spLocks noChangeArrowheads="1"/>
            </p:cNvSpPr>
            <p:nvPr/>
          </p:nvSpPr>
          <p:spPr bwMode="auto">
            <a:xfrm>
              <a:off x="19003" y="8899"/>
              <a:ext cx="50" cy="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03"/>
            <p:cNvSpPr>
              <a:spLocks/>
            </p:cNvSpPr>
            <p:nvPr/>
          </p:nvSpPr>
          <p:spPr bwMode="auto">
            <a:xfrm>
              <a:off x="19133" y="6873"/>
              <a:ext cx="441" cy="515"/>
            </a:xfrm>
            <a:custGeom>
              <a:avLst/>
              <a:gdLst>
                <a:gd name="T0" fmla="*/ 211 w 211"/>
                <a:gd name="T1" fmla="*/ 16 h 220"/>
                <a:gd name="T2" fmla="*/ 86 w 211"/>
                <a:gd name="T3" fmla="*/ 146 h 220"/>
                <a:gd name="T4" fmla="*/ 18 w 211"/>
                <a:gd name="T5" fmla="*/ 220 h 220"/>
                <a:gd name="T6" fmla="*/ 0 w 211"/>
                <a:gd name="T7" fmla="*/ 203 h 220"/>
                <a:gd name="T8" fmla="*/ 68 w 211"/>
                <a:gd name="T9" fmla="*/ 130 h 220"/>
                <a:gd name="T10" fmla="*/ 193 w 211"/>
                <a:gd name="T11" fmla="*/ 0 h 220"/>
                <a:gd name="T12" fmla="*/ 211 w 211"/>
                <a:gd name="T13" fmla="*/ 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220">
                  <a:moveTo>
                    <a:pt x="211" y="16"/>
                  </a:moveTo>
                  <a:lnTo>
                    <a:pt x="86" y="146"/>
                  </a:lnTo>
                  <a:lnTo>
                    <a:pt x="18" y="220"/>
                  </a:lnTo>
                  <a:lnTo>
                    <a:pt x="0" y="203"/>
                  </a:lnTo>
                  <a:lnTo>
                    <a:pt x="68" y="130"/>
                  </a:lnTo>
                  <a:lnTo>
                    <a:pt x="193" y="0"/>
                  </a:lnTo>
                  <a:lnTo>
                    <a:pt x="211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04"/>
            <p:cNvSpPr>
              <a:spLocks/>
            </p:cNvSpPr>
            <p:nvPr/>
          </p:nvSpPr>
          <p:spPr bwMode="auto">
            <a:xfrm>
              <a:off x="18970" y="7352"/>
              <a:ext cx="204" cy="448"/>
            </a:xfrm>
            <a:custGeom>
              <a:avLst/>
              <a:gdLst>
                <a:gd name="T0" fmla="*/ 97 w 97"/>
                <a:gd name="T1" fmla="*/ 12 h 191"/>
                <a:gd name="T2" fmla="*/ 89 w 97"/>
                <a:gd name="T3" fmla="*/ 25 h 191"/>
                <a:gd name="T4" fmla="*/ 80 w 97"/>
                <a:gd name="T5" fmla="*/ 38 h 191"/>
                <a:gd name="T6" fmla="*/ 63 w 97"/>
                <a:gd name="T7" fmla="*/ 76 h 191"/>
                <a:gd name="T8" fmla="*/ 44 w 97"/>
                <a:gd name="T9" fmla="*/ 127 h 191"/>
                <a:gd name="T10" fmla="*/ 23 w 97"/>
                <a:gd name="T11" fmla="*/ 191 h 191"/>
                <a:gd name="T12" fmla="*/ 0 w 97"/>
                <a:gd name="T13" fmla="*/ 183 h 191"/>
                <a:gd name="T14" fmla="*/ 21 w 97"/>
                <a:gd name="T15" fmla="*/ 120 h 191"/>
                <a:gd name="T16" fmla="*/ 40 w 97"/>
                <a:gd name="T17" fmla="*/ 68 h 191"/>
                <a:gd name="T18" fmla="*/ 58 w 97"/>
                <a:gd name="T19" fmla="*/ 28 h 191"/>
                <a:gd name="T20" fmla="*/ 68 w 97"/>
                <a:gd name="T21" fmla="*/ 12 h 191"/>
                <a:gd name="T22" fmla="*/ 76 w 97"/>
                <a:gd name="T23" fmla="*/ 0 h 191"/>
                <a:gd name="T24" fmla="*/ 97 w 97"/>
                <a:gd name="T25" fmla="*/ 1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91">
                  <a:moveTo>
                    <a:pt x="97" y="12"/>
                  </a:moveTo>
                  <a:lnTo>
                    <a:pt x="89" y="25"/>
                  </a:lnTo>
                  <a:lnTo>
                    <a:pt x="80" y="38"/>
                  </a:lnTo>
                  <a:lnTo>
                    <a:pt x="63" y="76"/>
                  </a:lnTo>
                  <a:lnTo>
                    <a:pt x="44" y="127"/>
                  </a:lnTo>
                  <a:lnTo>
                    <a:pt x="23" y="191"/>
                  </a:lnTo>
                  <a:lnTo>
                    <a:pt x="0" y="183"/>
                  </a:lnTo>
                  <a:lnTo>
                    <a:pt x="21" y="120"/>
                  </a:lnTo>
                  <a:lnTo>
                    <a:pt x="40" y="68"/>
                  </a:lnTo>
                  <a:lnTo>
                    <a:pt x="58" y="28"/>
                  </a:lnTo>
                  <a:lnTo>
                    <a:pt x="68" y="12"/>
                  </a:lnTo>
                  <a:lnTo>
                    <a:pt x="76" y="0"/>
                  </a:lnTo>
                  <a:lnTo>
                    <a:pt x="97" y="1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05"/>
            <p:cNvSpPr>
              <a:spLocks/>
            </p:cNvSpPr>
            <p:nvPr/>
          </p:nvSpPr>
          <p:spPr bwMode="auto">
            <a:xfrm>
              <a:off x="19133" y="7344"/>
              <a:ext cx="44" cy="44"/>
            </a:xfrm>
            <a:custGeom>
              <a:avLst/>
              <a:gdLst>
                <a:gd name="T0" fmla="*/ 1 w 21"/>
                <a:gd name="T1" fmla="*/ 0 h 17"/>
                <a:gd name="T2" fmla="*/ 0 w 21"/>
                <a:gd name="T3" fmla="*/ 2 h 17"/>
                <a:gd name="T4" fmla="*/ 21 w 21"/>
                <a:gd name="T5" fmla="*/ 14 h 17"/>
                <a:gd name="T6" fmla="*/ 19 w 21"/>
                <a:gd name="T7" fmla="*/ 17 h 17"/>
                <a:gd name="T8" fmla="*/ 1 w 2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7">
                  <a:moveTo>
                    <a:pt x="1" y="0"/>
                  </a:moveTo>
                  <a:lnTo>
                    <a:pt x="0" y="2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06"/>
            <p:cNvSpPr>
              <a:spLocks/>
            </p:cNvSpPr>
            <p:nvPr/>
          </p:nvSpPr>
          <p:spPr bwMode="auto">
            <a:xfrm>
              <a:off x="18861" y="7781"/>
              <a:ext cx="158" cy="466"/>
            </a:xfrm>
            <a:custGeom>
              <a:avLst/>
              <a:gdLst>
                <a:gd name="T0" fmla="*/ 76 w 76"/>
                <a:gd name="T1" fmla="*/ 8 h 199"/>
                <a:gd name="T2" fmla="*/ 41 w 76"/>
                <a:gd name="T3" fmla="*/ 125 h 199"/>
                <a:gd name="T4" fmla="*/ 23 w 76"/>
                <a:gd name="T5" fmla="*/ 199 h 199"/>
                <a:gd name="T6" fmla="*/ 0 w 76"/>
                <a:gd name="T7" fmla="*/ 192 h 199"/>
                <a:gd name="T8" fmla="*/ 18 w 76"/>
                <a:gd name="T9" fmla="*/ 118 h 199"/>
                <a:gd name="T10" fmla="*/ 53 w 76"/>
                <a:gd name="T11" fmla="*/ 0 h 199"/>
                <a:gd name="T12" fmla="*/ 76 w 76"/>
                <a:gd name="T13" fmla="*/ 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99">
                  <a:moveTo>
                    <a:pt x="76" y="8"/>
                  </a:moveTo>
                  <a:lnTo>
                    <a:pt x="41" y="125"/>
                  </a:lnTo>
                  <a:lnTo>
                    <a:pt x="23" y="199"/>
                  </a:lnTo>
                  <a:lnTo>
                    <a:pt x="0" y="192"/>
                  </a:lnTo>
                  <a:lnTo>
                    <a:pt x="18" y="118"/>
                  </a:lnTo>
                  <a:lnTo>
                    <a:pt x="53" y="0"/>
                  </a:lnTo>
                  <a:lnTo>
                    <a:pt x="76" y="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07"/>
            <p:cNvSpPr>
              <a:spLocks/>
            </p:cNvSpPr>
            <p:nvPr/>
          </p:nvSpPr>
          <p:spPr bwMode="auto">
            <a:xfrm>
              <a:off x="18970" y="7756"/>
              <a:ext cx="50" cy="44"/>
            </a:xfrm>
            <a:custGeom>
              <a:avLst/>
              <a:gdLst>
                <a:gd name="T0" fmla="*/ 0 w 23"/>
                <a:gd name="T1" fmla="*/ 0 h 8"/>
                <a:gd name="T2" fmla="*/ 23 w 23"/>
                <a:gd name="T3" fmla="*/ 8 h 8"/>
                <a:gd name="T4" fmla="*/ 0 w 2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">
                  <a:moveTo>
                    <a:pt x="0" y="0"/>
                  </a:moveTo>
                  <a:lnTo>
                    <a:pt x="2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08"/>
            <p:cNvSpPr>
              <a:spLocks/>
            </p:cNvSpPr>
            <p:nvPr/>
          </p:nvSpPr>
          <p:spPr bwMode="auto">
            <a:xfrm>
              <a:off x="18853" y="8236"/>
              <a:ext cx="88" cy="316"/>
            </a:xfrm>
            <a:custGeom>
              <a:avLst/>
              <a:gdLst>
                <a:gd name="T0" fmla="*/ 28 w 43"/>
                <a:gd name="T1" fmla="*/ 3 h 135"/>
                <a:gd name="T2" fmla="*/ 24 w 43"/>
                <a:gd name="T3" fmla="*/ 28 h 135"/>
                <a:gd name="T4" fmla="*/ 27 w 43"/>
                <a:gd name="T5" fmla="*/ 58 h 135"/>
                <a:gd name="T6" fmla="*/ 32 w 43"/>
                <a:gd name="T7" fmla="*/ 92 h 135"/>
                <a:gd name="T8" fmla="*/ 43 w 43"/>
                <a:gd name="T9" fmla="*/ 128 h 135"/>
                <a:gd name="T10" fmla="*/ 20 w 43"/>
                <a:gd name="T11" fmla="*/ 135 h 135"/>
                <a:gd name="T12" fmla="*/ 8 w 43"/>
                <a:gd name="T13" fmla="*/ 95 h 135"/>
                <a:gd name="T14" fmla="*/ 3 w 43"/>
                <a:gd name="T15" fmla="*/ 60 h 135"/>
                <a:gd name="T16" fmla="*/ 0 w 43"/>
                <a:gd name="T17" fmla="*/ 28 h 135"/>
                <a:gd name="T18" fmla="*/ 4 w 43"/>
                <a:gd name="T19" fmla="*/ 0 h 135"/>
                <a:gd name="T20" fmla="*/ 28 w 43"/>
                <a:gd name="T2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35">
                  <a:moveTo>
                    <a:pt x="28" y="3"/>
                  </a:moveTo>
                  <a:lnTo>
                    <a:pt x="24" y="28"/>
                  </a:lnTo>
                  <a:lnTo>
                    <a:pt x="27" y="58"/>
                  </a:lnTo>
                  <a:lnTo>
                    <a:pt x="32" y="92"/>
                  </a:lnTo>
                  <a:lnTo>
                    <a:pt x="43" y="128"/>
                  </a:lnTo>
                  <a:lnTo>
                    <a:pt x="20" y="135"/>
                  </a:lnTo>
                  <a:lnTo>
                    <a:pt x="8" y="95"/>
                  </a:lnTo>
                  <a:lnTo>
                    <a:pt x="3" y="60"/>
                  </a:lnTo>
                  <a:lnTo>
                    <a:pt x="0" y="28"/>
                  </a:lnTo>
                  <a:lnTo>
                    <a:pt x="4" y="0"/>
                  </a:lnTo>
                  <a:lnTo>
                    <a:pt x="28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09"/>
            <p:cNvSpPr>
              <a:spLocks/>
            </p:cNvSpPr>
            <p:nvPr/>
          </p:nvSpPr>
          <p:spPr bwMode="auto">
            <a:xfrm>
              <a:off x="18857" y="8203"/>
              <a:ext cx="54" cy="44"/>
            </a:xfrm>
            <a:custGeom>
              <a:avLst/>
              <a:gdLst>
                <a:gd name="T0" fmla="*/ 1 w 24"/>
                <a:gd name="T1" fmla="*/ 0 h 7"/>
                <a:gd name="T2" fmla="*/ 0 w 24"/>
                <a:gd name="T3" fmla="*/ 6 h 7"/>
                <a:gd name="T4" fmla="*/ 0 w 24"/>
                <a:gd name="T5" fmla="*/ 2 h 7"/>
                <a:gd name="T6" fmla="*/ 24 w 24"/>
                <a:gd name="T7" fmla="*/ 5 h 7"/>
                <a:gd name="T8" fmla="*/ 24 w 24"/>
                <a:gd name="T9" fmla="*/ 7 h 7"/>
                <a:gd name="T10" fmla="*/ 1 w 2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7">
                  <a:moveTo>
                    <a:pt x="1" y="0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24" y="5"/>
                  </a:lnTo>
                  <a:lnTo>
                    <a:pt x="24" y="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10"/>
            <p:cNvSpPr>
              <a:spLocks/>
            </p:cNvSpPr>
            <p:nvPr/>
          </p:nvSpPr>
          <p:spPr bwMode="auto">
            <a:xfrm>
              <a:off x="18895" y="8535"/>
              <a:ext cx="113" cy="251"/>
            </a:xfrm>
            <a:custGeom>
              <a:avLst/>
              <a:gdLst>
                <a:gd name="T0" fmla="*/ 23 w 55"/>
                <a:gd name="T1" fmla="*/ 0 h 107"/>
                <a:gd name="T2" fmla="*/ 55 w 55"/>
                <a:gd name="T3" fmla="*/ 100 h 107"/>
                <a:gd name="T4" fmla="*/ 32 w 55"/>
                <a:gd name="T5" fmla="*/ 107 h 107"/>
                <a:gd name="T6" fmla="*/ 0 w 55"/>
                <a:gd name="T7" fmla="*/ 7 h 107"/>
                <a:gd name="T8" fmla="*/ 23 w 55"/>
                <a:gd name="T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07">
                  <a:moveTo>
                    <a:pt x="23" y="0"/>
                  </a:moveTo>
                  <a:lnTo>
                    <a:pt x="55" y="100"/>
                  </a:lnTo>
                  <a:lnTo>
                    <a:pt x="32" y="107"/>
                  </a:lnTo>
                  <a:lnTo>
                    <a:pt x="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11"/>
            <p:cNvSpPr>
              <a:spLocks/>
            </p:cNvSpPr>
            <p:nvPr/>
          </p:nvSpPr>
          <p:spPr bwMode="auto">
            <a:xfrm>
              <a:off x="18895" y="8508"/>
              <a:ext cx="46" cy="44"/>
            </a:xfrm>
            <a:custGeom>
              <a:avLst/>
              <a:gdLst>
                <a:gd name="T0" fmla="*/ 0 w 23"/>
                <a:gd name="T1" fmla="*/ 7 h 7"/>
                <a:gd name="T2" fmla="*/ 23 w 23"/>
                <a:gd name="T3" fmla="*/ 0 h 7"/>
                <a:gd name="T4" fmla="*/ 0 w 23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7">
                  <a:moveTo>
                    <a:pt x="0" y="7"/>
                  </a:moveTo>
                  <a:lnTo>
                    <a:pt x="2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12"/>
            <p:cNvSpPr>
              <a:spLocks/>
            </p:cNvSpPr>
            <p:nvPr/>
          </p:nvSpPr>
          <p:spPr bwMode="auto">
            <a:xfrm>
              <a:off x="18962" y="8769"/>
              <a:ext cx="54" cy="45"/>
            </a:xfrm>
            <a:custGeom>
              <a:avLst/>
              <a:gdLst>
                <a:gd name="T0" fmla="*/ 23 w 27"/>
                <a:gd name="T1" fmla="*/ 0 h 19"/>
                <a:gd name="T2" fmla="*/ 27 w 27"/>
                <a:gd name="T3" fmla="*/ 11 h 19"/>
                <a:gd name="T4" fmla="*/ 4 w 27"/>
                <a:gd name="T5" fmla="*/ 19 h 19"/>
                <a:gd name="T6" fmla="*/ 0 w 27"/>
                <a:gd name="T7" fmla="*/ 7 h 19"/>
                <a:gd name="T8" fmla="*/ 23 w 27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9">
                  <a:moveTo>
                    <a:pt x="23" y="0"/>
                  </a:moveTo>
                  <a:lnTo>
                    <a:pt x="27" y="11"/>
                  </a:lnTo>
                  <a:lnTo>
                    <a:pt x="4" y="19"/>
                  </a:lnTo>
                  <a:lnTo>
                    <a:pt x="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13"/>
            <p:cNvSpPr>
              <a:spLocks/>
            </p:cNvSpPr>
            <p:nvPr/>
          </p:nvSpPr>
          <p:spPr bwMode="auto">
            <a:xfrm>
              <a:off x="19538" y="6853"/>
              <a:ext cx="50" cy="58"/>
            </a:xfrm>
            <a:custGeom>
              <a:avLst/>
              <a:gdLst>
                <a:gd name="T0" fmla="*/ 18 w 26"/>
                <a:gd name="T1" fmla="*/ 25 h 25"/>
                <a:gd name="T2" fmla="*/ 26 w 26"/>
                <a:gd name="T3" fmla="*/ 16 h 25"/>
                <a:gd name="T4" fmla="*/ 8 w 26"/>
                <a:gd name="T5" fmla="*/ 0 h 25"/>
                <a:gd name="T6" fmla="*/ 0 w 26"/>
                <a:gd name="T7" fmla="*/ 9 h 25"/>
                <a:gd name="T8" fmla="*/ 18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18" y="25"/>
                  </a:moveTo>
                  <a:lnTo>
                    <a:pt x="26" y="16"/>
                  </a:lnTo>
                  <a:lnTo>
                    <a:pt x="8" y="0"/>
                  </a:lnTo>
                  <a:lnTo>
                    <a:pt x="0" y="9"/>
                  </a:lnTo>
                  <a:lnTo>
                    <a:pt x="18" y="2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14"/>
            <p:cNvSpPr>
              <a:spLocks/>
            </p:cNvSpPr>
            <p:nvPr/>
          </p:nvSpPr>
          <p:spPr bwMode="auto">
            <a:xfrm>
              <a:off x="19663" y="7409"/>
              <a:ext cx="50" cy="2568"/>
            </a:xfrm>
            <a:custGeom>
              <a:avLst/>
              <a:gdLst>
                <a:gd name="T0" fmla="*/ 26 w 26"/>
                <a:gd name="T1" fmla="*/ 0 h 1096"/>
                <a:gd name="T2" fmla="*/ 2 w 26"/>
                <a:gd name="T3" fmla="*/ 0 h 1096"/>
                <a:gd name="T4" fmla="*/ 0 w 26"/>
                <a:gd name="T5" fmla="*/ 547 h 1096"/>
                <a:gd name="T6" fmla="*/ 0 w 26"/>
                <a:gd name="T7" fmla="*/ 1096 h 1096"/>
                <a:gd name="T8" fmla="*/ 25 w 26"/>
                <a:gd name="T9" fmla="*/ 1096 h 1096"/>
                <a:gd name="T10" fmla="*/ 25 w 26"/>
                <a:gd name="T11" fmla="*/ 547 h 1096"/>
                <a:gd name="T12" fmla="*/ 26 w 26"/>
                <a:gd name="T13" fmla="*/ 0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096">
                  <a:moveTo>
                    <a:pt x="26" y="0"/>
                  </a:moveTo>
                  <a:lnTo>
                    <a:pt x="2" y="0"/>
                  </a:lnTo>
                  <a:lnTo>
                    <a:pt x="0" y="547"/>
                  </a:lnTo>
                  <a:lnTo>
                    <a:pt x="0" y="1096"/>
                  </a:lnTo>
                  <a:lnTo>
                    <a:pt x="25" y="1096"/>
                  </a:lnTo>
                  <a:lnTo>
                    <a:pt x="25" y="54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15"/>
            <p:cNvSpPr>
              <a:spLocks/>
            </p:cNvSpPr>
            <p:nvPr/>
          </p:nvSpPr>
          <p:spPr bwMode="auto">
            <a:xfrm>
              <a:off x="19617" y="9974"/>
              <a:ext cx="96" cy="593"/>
            </a:xfrm>
            <a:custGeom>
              <a:avLst/>
              <a:gdLst>
                <a:gd name="T0" fmla="*/ 45 w 45"/>
                <a:gd name="T1" fmla="*/ 1 h 253"/>
                <a:gd name="T2" fmla="*/ 20 w 45"/>
                <a:gd name="T3" fmla="*/ 0 h 253"/>
                <a:gd name="T4" fmla="*/ 0 w 45"/>
                <a:gd name="T5" fmla="*/ 251 h 253"/>
                <a:gd name="T6" fmla="*/ 24 w 45"/>
                <a:gd name="T7" fmla="*/ 253 h 253"/>
                <a:gd name="T8" fmla="*/ 45 w 45"/>
                <a:gd name="T9" fmla="*/ 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53">
                  <a:moveTo>
                    <a:pt x="45" y="1"/>
                  </a:moveTo>
                  <a:lnTo>
                    <a:pt x="20" y="0"/>
                  </a:lnTo>
                  <a:lnTo>
                    <a:pt x="0" y="251"/>
                  </a:lnTo>
                  <a:lnTo>
                    <a:pt x="24" y="25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16"/>
            <p:cNvSpPr>
              <a:spLocks/>
            </p:cNvSpPr>
            <p:nvPr/>
          </p:nvSpPr>
          <p:spPr bwMode="auto">
            <a:xfrm>
              <a:off x="19663" y="9933"/>
              <a:ext cx="50" cy="44"/>
            </a:xfrm>
            <a:custGeom>
              <a:avLst/>
              <a:gdLst>
                <a:gd name="T0" fmla="*/ 25 w 25"/>
                <a:gd name="T1" fmla="*/ 1 h 1"/>
                <a:gd name="T2" fmla="*/ 0 w 25"/>
                <a:gd name="T3" fmla="*/ 0 h 1"/>
                <a:gd name="T4" fmla="*/ 0 w 25"/>
                <a:gd name="T5" fmla="*/ 1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17"/>
            <p:cNvSpPr>
              <a:spLocks/>
            </p:cNvSpPr>
            <p:nvPr/>
          </p:nvSpPr>
          <p:spPr bwMode="auto">
            <a:xfrm>
              <a:off x="19555" y="10560"/>
              <a:ext cx="117" cy="295"/>
            </a:xfrm>
            <a:custGeom>
              <a:avLst/>
              <a:gdLst>
                <a:gd name="T0" fmla="*/ 56 w 56"/>
                <a:gd name="T1" fmla="*/ 6 h 126"/>
                <a:gd name="T2" fmla="*/ 33 w 56"/>
                <a:gd name="T3" fmla="*/ 0 h 126"/>
                <a:gd name="T4" fmla="*/ 0 w 56"/>
                <a:gd name="T5" fmla="*/ 120 h 126"/>
                <a:gd name="T6" fmla="*/ 23 w 56"/>
                <a:gd name="T7" fmla="*/ 126 h 126"/>
                <a:gd name="T8" fmla="*/ 56 w 56"/>
                <a:gd name="T9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26">
                  <a:moveTo>
                    <a:pt x="56" y="6"/>
                  </a:moveTo>
                  <a:lnTo>
                    <a:pt x="33" y="0"/>
                  </a:lnTo>
                  <a:lnTo>
                    <a:pt x="0" y="120"/>
                  </a:lnTo>
                  <a:lnTo>
                    <a:pt x="23" y="126"/>
                  </a:lnTo>
                  <a:lnTo>
                    <a:pt x="56" y="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18"/>
            <p:cNvSpPr>
              <a:spLocks/>
            </p:cNvSpPr>
            <p:nvPr/>
          </p:nvSpPr>
          <p:spPr bwMode="auto">
            <a:xfrm>
              <a:off x="19617" y="10535"/>
              <a:ext cx="55" cy="44"/>
            </a:xfrm>
            <a:custGeom>
              <a:avLst/>
              <a:gdLst>
                <a:gd name="T0" fmla="*/ 24 w 24"/>
                <a:gd name="T1" fmla="*/ 3 h 8"/>
                <a:gd name="T2" fmla="*/ 24 w 24"/>
                <a:gd name="T3" fmla="*/ 8 h 8"/>
                <a:gd name="T4" fmla="*/ 24 w 24"/>
                <a:gd name="T5" fmla="*/ 6 h 8"/>
                <a:gd name="T6" fmla="*/ 1 w 24"/>
                <a:gd name="T7" fmla="*/ 0 h 8"/>
                <a:gd name="T8" fmla="*/ 0 w 24"/>
                <a:gd name="T9" fmla="*/ 1 h 8"/>
                <a:gd name="T10" fmla="*/ 24 w 24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8">
                  <a:moveTo>
                    <a:pt x="24" y="3"/>
                  </a:moveTo>
                  <a:lnTo>
                    <a:pt x="24" y="8"/>
                  </a:lnTo>
                  <a:lnTo>
                    <a:pt x="24" y="6"/>
                  </a:lnTo>
                  <a:lnTo>
                    <a:pt x="1" y="0"/>
                  </a:lnTo>
                  <a:lnTo>
                    <a:pt x="0" y="1"/>
                  </a:lnTo>
                  <a:lnTo>
                    <a:pt x="24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19"/>
            <p:cNvSpPr>
              <a:spLocks/>
            </p:cNvSpPr>
            <p:nvPr/>
          </p:nvSpPr>
          <p:spPr bwMode="auto">
            <a:xfrm>
              <a:off x="19509" y="10842"/>
              <a:ext cx="92" cy="687"/>
            </a:xfrm>
            <a:custGeom>
              <a:avLst/>
              <a:gdLst>
                <a:gd name="T0" fmla="*/ 45 w 45"/>
                <a:gd name="T1" fmla="*/ 2 h 293"/>
                <a:gd name="T2" fmla="*/ 21 w 45"/>
                <a:gd name="T3" fmla="*/ 0 h 293"/>
                <a:gd name="T4" fmla="*/ 0 w 45"/>
                <a:gd name="T5" fmla="*/ 292 h 293"/>
                <a:gd name="T6" fmla="*/ 25 w 45"/>
                <a:gd name="T7" fmla="*/ 293 h 293"/>
                <a:gd name="T8" fmla="*/ 45 w 45"/>
                <a:gd name="T9" fmla="*/ 2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93">
                  <a:moveTo>
                    <a:pt x="45" y="2"/>
                  </a:moveTo>
                  <a:lnTo>
                    <a:pt x="21" y="0"/>
                  </a:lnTo>
                  <a:lnTo>
                    <a:pt x="0" y="292"/>
                  </a:lnTo>
                  <a:lnTo>
                    <a:pt x="25" y="293"/>
                  </a:lnTo>
                  <a:lnTo>
                    <a:pt x="45" y="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20"/>
            <p:cNvSpPr>
              <a:spLocks/>
            </p:cNvSpPr>
            <p:nvPr/>
          </p:nvSpPr>
          <p:spPr bwMode="auto">
            <a:xfrm>
              <a:off x="19550" y="10811"/>
              <a:ext cx="51" cy="44"/>
            </a:xfrm>
            <a:custGeom>
              <a:avLst/>
              <a:gdLst>
                <a:gd name="T0" fmla="*/ 1 w 24"/>
                <a:gd name="T1" fmla="*/ 0 h 6"/>
                <a:gd name="T2" fmla="*/ 0 w 24"/>
                <a:gd name="T3" fmla="*/ 1 h 6"/>
                <a:gd name="T4" fmla="*/ 24 w 24"/>
                <a:gd name="T5" fmla="*/ 3 h 6"/>
                <a:gd name="T6" fmla="*/ 24 w 24"/>
                <a:gd name="T7" fmla="*/ 6 h 6"/>
                <a:gd name="T8" fmla="*/ 1 w 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1" y="0"/>
                  </a:moveTo>
                  <a:lnTo>
                    <a:pt x="0" y="1"/>
                  </a:lnTo>
                  <a:lnTo>
                    <a:pt x="24" y="3"/>
                  </a:lnTo>
                  <a:lnTo>
                    <a:pt x="24" y="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Rectangle 121"/>
            <p:cNvSpPr>
              <a:spLocks noChangeArrowheads="1"/>
            </p:cNvSpPr>
            <p:nvPr/>
          </p:nvSpPr>
          <p:spPr bwMode="auto">
            <a:xfrm>
              <a:off x="19509" y="11529"/>
              <a:ext cx="50" cy="353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22"/>
            <p:cNvSpPr>
              <a:spLocks/>
            </p:cNvSpPr>
            <p:nvPr/>
          </p:nvSpPr>
          <p:spPr bwMode="auto">
            <a:xfrm>
              <a:off x="19509" y="11485"/>
              <a:ext cx="50" cy="44"/>
            </a:xfrm>
            <a:custGeom>
              <a:avLst/>
              <a:gdLst>
                <a:gd name="T0" fmla="*/ 0 w 26"/>
                <a:gd name="T1" fmla="*/ 0 h 1"/>
                <a:gd name="T2" fmla="*/ 2 w 26"/>
                <a:gd name="T3" fmla="*/ 1 h 1"/>
                <a:gd name="T4" fmla="*/ 26 w 26"/>
                <a:gd name="T5" fmla="*/ 1 h 1"/>
                <a:gd name="T6" fmla="*/ 25 w 26"/>
                <a:gd name="T7" fmla="*/ 1 h 1"/>
                <a:gd name="T8" fmla="*/ 0 w 2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">
                  <a:moveTo>
                    <a:pt x="0" y="0"/>
                  </a:moveTo>
                  <a:lnTo>
                    <a:pt x="2" y="1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Rectangle 123"/>
            <p:cNvSpPr>
              <a:spLocks noChangeArrowheads="1"/>
            </p:cNvSpPr>
            <p:nvPr/>
          </p:nvSpPr>
          <p:spPr bwMode="auto">
            <a:xfrm>
              <a:off x="19509" y="11882"/>
              <a:ext cx="50" cy="16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24"/>
            <p:cNvSpPr>
              <a:spLocks/>
            </p:cNvSpPr>
            <p:nvPr/>
          </p:nvSpPr>
          <p:spPr bwMode="auto">
            <a:xfrm>
              <a:off x="19509" y="11841"/>
              <a:ext cx="50" cy="44"/>
            </a:xfrm>
            <a:custGeom>
              <a:avLst/>
              <a:gdLst>
                <a:gd name="T0" fmla="*/ 24 w 24"/>
                <a:gd name="T1" fmla="*/ 0 w 24"/>
                <a:gd name="T2" fmla="*/ 24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4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Rectangle 125"/>
            <p:cNvSpPr>
              <a:spLocks noChangeArrowheads="1"/>
            </p:cNvSpPr>
            <p:nvPr/>
          </p:nvSpPr>
          <p:spPr bwMode="auto">
            <a:xfrm>
              <a:off x="19509" y="12046"/>
              <a:ext cx="50" cy="30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26"/>
            <p:cNvSpPr>
              <a:spLocks/>
            </p:cNvSpPr>
            <p:nvPr/>
          </p:nvSpPr>
          <p:spPr bwMode="auto">
            <a:xfrm>
              <a:off x="19509" y="12004"/>
              <a:ext cx="50" cy="44"/>
            </a:xfrm>
            <a:custGeom>
              <a:avLst/>
              <a:gdLst>
                <a:gd name="T0" fmla="*/ 24 w 24"/>
                <a:gd name="T1" fmla="*/ 0 w 24"/>
                <a:gd name="T2" fmla="*/ 24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4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27"/>
            <p:cNvSpPr>
              <a:spLocks/>
            </p:cNvSpPr>
            <p:nvPr/>
          </p:nvSpPr>
          <p:spPr bwMode="auto">
            <a:xfrm>
              <a:off x="19509" y="12346"/>
              <a:ext cx="142" cy="259"/>
            </a:xfrm>
            <a:custGeom>
              <a:avLst/>
              <a:gdLst>
                <a:gd name="T0" fmla="*/ 23 w 67"/>
                <a:gd name="T1" fmla="*/ 0 h 111"/>
                <a:gd name="T2" fmla="*/ 0 w 67"/>
                <a:gd name="T3" fmla="*/ 7 h 111"/>
                <a:gd name="T4" fmla="*/ 44 w 67"/>
                <a:gd name="T5" fmla="*/ 111 h 111"/>
                <a:gd name="T6" fmla="*/ 67 w 67"/>
                <a:gd name="T7" fmla="*/ 104 h 111"/>
                <a:gd name="T8" fmla="*/ 23 w 6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11">
                  <a:moveTo>
                    <a:pt x="23" y="0"/>
                  </a:moveTo>
                  <a:lnTo>
                    <a:pt x="0" y="7"/>
                  </a:lnTo>
                  <a:lnTo>
                    <a:pt x="44" y="111"/>
                  </a:lnTo>
                  <a:lnTo>
                    <a:pt x="67" y="10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28"/>
            <p:cNvSpPr>
              <a:spLocks/>
            </p:cNvSpPr>
            <p:nvPr/>
          </p:nvSpPr>
          <p:spPr bwMode="auto">
            <a:xfrm>
              <a:off x="19509" y="12318"/>
              <a:ext cx="50" cy="44"/>
            </a:xfrm>
            <a:custGeom>
              <a:avLst/>
              <a:gdLst>
                <a:gd name="T0" fmla="*/ 0 w 24"/>
                <a:gd name="T1" fmla="*/ 4 h 7"/>
                <a:gd name="T2" fmla="*/ 0 w 24"/>
                <a:gd name="T3" fmla="*/ 7 h 7"/>
                <a:gd name="T4" fmla="*/ 23 w 24"/>
                <a:gd name="T5" fmla="*/ 0 h 7"/>
                <a:gd name="T6" fmla="*/ 24 w 24"/>
                <a:gd name="T7" fmla="*/ 4 h 7"/>
                <a:gd name="T8" fmla="*/ 0 w 24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0" y="4"/>
                  </a:moveTo>
                  <a:lnTo>
                    <a:pt x="0" y="7"/>
                  </a:lnTo>
                  <a:lnTo>
                    <a:pt x="23" y="0"/>
                  </a:lnTo>
                  <a:lnTo>
                    <a:pt x="24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29"/>
            <p:cNvSpPr>
              <a:spLocks/>
            </p:cNvSpPr>
            <p:nvPr/>
          </p:nvSpPr>
          <p:spPr bwMode="auto">
            <a:xfrm>
              <a:off x="19605" y="12589"/>
              <a:ext cx="87" cy="143"/>
            </a:xfrm>
            <a:custGeom>
              <a:avLst/>
              <a:gdLst>
                <a:gd name="T0" fmla="*/ 23 w 42"/>
                <a:gd name="T1" fmla="*/ 0 h 61"/>
                <a:gd name="T2" fmla="*/ 0 w 42"/>
                <a:gd name="T3" fmla="*/ 7 h 61"/>
                <a:gd name="T4" fmla="*/ 19 w 42"/>
                <a:gd name="T5" fmla="*/ 61 h 61"/>
                <a:gd name="T6" fmla="*/ 42 w 42"/>
                <a:gd name="T7" fmla="*/ 53 h 61"/>
                <a:gd name="T8" fmla="*/ 23 w 42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61">
                  <a:moveTo>
                    <a:pt x="23" y="0"/>
                  </a:moveTo>
                  <a:lnTo>
                    <a:pt x="0" y="7"/>
                  </a:lnTo>
                  <a:lnTo>
                    <a:pt x="19" y="61"/>
                  </a:lnTo>
                  <a:lnTo>
                    <a:pt x="42" y="5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30"/>
            <p:cNvSpPr>
              <a:spLocks/>
            </p:cNvSpPr>
            <p:nvPr/>
          </p:nvSpPr>
          <p:spPr bwMode="auto">
            <a:xfrm>
              <a:off x="19605" y="12561"/>
              <a:ext cx="46" cy="44"/>
            </a:xfrm>
            <a:custGeom>
              <a:avLst/>
              <a:gdLst>
                <a:gd name="T0" fmla="*/ 23 w 23"/>
                <a:gd name="T1" fmla="*/ 0 h 7"/>
                <a:gd name="T2" fmla="*/ 0 w 23"/>
                <a:gd name="T3" fmla="*/ 7 h 7"/>
                <a:gd name="T4" fmla="*/ 23 w 2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7">
                  <a:moveTo>
                    <a:pt x="23" y="0"/>
                  </a:moveTo>
                  <a:lnTo>
                    <a:pt x="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31"/>
            <p:cNvSpPr>
              <a:spLocks/>
            </p:cNvSpPr>
            <p:nvPr/>
          </p:nvSpPr>
          <p:spPr bwMode="auto">
            <a:xfrm>
              <a:off x="19642" y="12713"/>
              <a:ext cx="88" cy="152"/>
            </a:xfrm>
            <a:custGeom>
              <a:avLst/>
              <a:gdLst>
                <a:gd name="T0" fmla="*/ 23 w 41"/>
                <a:gd name="T1" fmla="*/ 0 h 65"/>
                <a:gd name="T2" fmla="*/ 0 w 41"/>
                <a:gd name="T3" fmla="*/ 8 h 65"/>
                <a:gd name="T4" fmla="*/ 18 w 41"/>
                <a:gd name="T5" fmla="*/ 65 h 65"/>
                <a:gd name="T6" fmla="*/ 41 w 41"/>
                <a:gd name="T7" fmla="*/ 58 h 65"/>
                <a:gd name="T8" fmla="*/ 23 w 41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5">
                  <a:moveTo>
                    <a:pt x="23" y="0"/>
                  </a:moveTo>
                  <a:lnTo>
                    <a:pt x="0" y="8"/>
                  </a:lnTo>
                  <a:lnTo>
                    <a:pt x="18" y="65"/>
                  </a:lnTo>
                  <a:lnTo>
                    <a:pt x="41" y="5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32"/>
            <p:cNvSpPr>
              <a:spLocks/>
            </p:cNvSpPr>
            <p:nvPr/>
          </p:nvSpPr>
          <p:spPr bwMode="auto">
            <a:xfrm>
              <a:off x="19642" y="12688"/>
              <a:ext cx="50" cy="44"/>
            </a:xfrm>
            <a:custGeom>
              <a:avLst/>
              <a:gdLst>
                <a:gd name="T0" fmla="*/ 23 w 23"/>
                <a:gd name="T1" fmla="*/ 0 h 8"/>
                <a:gd name="T2" fmla="*/ 0 w 23"/>
                <a:gd name="T3" fmla="*/ 8 h 8"/>
                <a:gd name="T4" fmla="*/ 23 w 2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">
                  <a:moveTo>
                    <a:pt x="23" y="0"/>
                  </a:moveTo>
                  <a:lnTo>
                    <a:pt x="0" y="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33"/>
            <p:cNvSpPr>
              <a:spLocks/>
            </p:cNvSpPr>
            <p:nvPr/>
          </p:nvSpPr>
          <p:spPr bwMode="auto">
            <a:xfrm>
              <a:off x="19680" y="12848"/>
              <a:ext cx="279" cy="925"/>
            </a:xfrm>
            <a:custGeom>
              <a:avLst/>
              <a:gdLst>
                <a:gd name="T0" fmla="*/ 23 w 134"/>
                <a:gd name="T1" fmla="*/ 0 h 395"/>
                <a:gd name="T2" fmla="*/ 0 w 134"/>
                <a:gd name="T3" fmla="*/ 7 h 395"/>
                <a:gd name="T4" fmla="*/ 111 w 134"/>
                <a:gd name="T5" fmla="*/ 395 h 395"/>
                <a:gd name="T6" fmla="*/ 134 w 134"/>
                <a:gd name="T7" fmla="*/ 388 h 395"/>
                <a:gd name="T8" fmla="*/ 23 w 134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395">
                  <a:moveTo>
                    <a:pt x="23" y="0"/>
                  </a:moveTo>
                  <a:lnTo>
                    <a:pt x="0" y="7"/>
                  </a:lnTo>
                  <a:lnTo>
                    <a:pt x="111" y="395"/>
                  </a:lnTo>
                  <a:lnTo>
                    <a:pt x="134" y="38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34"/>
            <p:cNvSpPr>
              <a:spLocks/>
            </p:cNvSpPr>
            <p:nvPr/>
          </p:nvSpPr>
          <p:spPr bwMode="auto">
            <a:xfrm>
              <a:off x="19680" y="12821"/>
              <a:ext cx="50" cy="44"/>
            </a:xfrm>
            <a:custGeom>
              <a:avLst/>
              <a:gdLst>
                <a:gd name="T0" fmla="*/ 23 w 23"/>
                <a:gd name="T1" fmla="*/ 0 h 7"/>
                <a:gd name="T2" fmla="*/ 0 w 23"/>
                <a:gd name="T3" fmla="*/ 7 h 7"/>
                <a:gd name="T4" fmla="*/ 23 w 2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7">
                  <a:moveTo>
                    <a:pt x="23" y="0"/>
                  </a:moveTo>
                  <a:lnTo>
                    <a:pt x="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35"/>
            <p:cNvSpPr>
              <a:spLocks/>
            </p:cNvSpPr>
            <p:nvPr/>
          </p:nvSpPr>
          <p:spPr bwMode="auto">
            <a:xfrm>
              <a:off x="19914" y="13755"/>
              <a:ext cx="54" cy="44"/>
            </a:xfrm>
            <a:custGeom>
              <a:avLst/>
              <a:gdLst>
                <a:gd name="T0" fmla="*/ 23 w 26"/>
                <a:gd name="T1" fmla="*/ 0 h 18"/>
                <a:gd name="T2" fmla="*/ 26 w 26"/>
                <a:gd name="T3" fmla="*/ 11 h 18"/>
                <a:gd name="T4" fmla="*/ 3 w 26"/>
                <a:gd name="T5" fmla="*/ 18 h 18"/>
                <a:gd name="T6" fmla="*/ 0 w 26"/>
                <a:gd name="T7" fmla="*/ 7 h 18"/>
                <a:gd name="T8" fmla="*/ 23 w 2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8">
                  <a:moveTo>
                    <a:pt x="23" y="0"/>
                  </a:moveTo>
                  <a:lnTo>
                    <a:pt x="26" y="11"/>
                  </a:lnTo>
                  <a:lnTo>
                    <a:pt x="3" y="18"/>
                  </a:lnTo>
                  <a:lnTo>
                    <a:pt x="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Rectangle 136"/>
            <p:cNvSpPr>
              <a:spLocks noChangeArrowheads="1"/>
            </p:cNvSpPr>
            <p:nvPr/>
          </p:nvSpPr>
          <p:spPr bwMode="auto">
            <a:xfrm>
              <a:off x="19663" y="7368"/>
              <a:ext cx="50" cy="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37"/>
            <p:cNvSpPr>
              <a:spLocks/>
            </p:cNvSpPr>
            <p:nvPr/>
          </p:nvSpPr>
          <p:spPr bwMode="auto">
            <a:xfrm>
              <a:off x="19588" y="6462"/>
              <a:ext cx="113" cy="306"/>
            </a:xfrm>
            <a:custGeom>
              <a:avLst/>
              <a:gdLst>
                <a:gd name="T0" fmla="*/ 55 w 55"/>
                <a:gd name="T1" fmla="*/ 3 h 131"/>
                <a:gd name="T2" fmla="*/ 49 w 55"/>
                <a:gd name="T3" fmla="*/ 32 h 131"/>
                <a:gd name="T4" fmla="*/ 42 w 55"/>
                <a:gd name="T5" fmla="*/ 67 h 131"/>
                <a:gd name="T6" fmla="*/ 33 w 55"/>
                <a:gd name="T7" fmla="*/ 101 h 131"/>
                <a:gd name="T8" fmla="*/ 23 w 55"/>
                <a:gd name="T9" fmla="*/ 131 h 131"/>
                <a:gd name="T10" fmla="*/ 0 w 55"/>
                <a:gd name="T11" fmla="*/ 123 h 131"/>
                <a:gd name="T12" fmla="*/ 10 w 55"/>
                <a:gd name="T13" fmla="*/ 93 h 131"/>
                <a:gd name="T14" fmla="*/ 19 w 55"/>
                <a:gd name="T15" fmla="*/ 60 h 131"/>
                <a:gd name="T16" fmla="*/ 25 w 55"/>
                <a:gd name="T17" fmla="*/ 28 h 131"/>
                <a:gd name="T18" fmla="*/ 30 w 55"/>
                <a:gd name="T19" fmla="*/ 0 h 131"/>
                <a:gd name="T20" fmla="*/ 55 w 55"/>
                <a:gd name="T21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131">
                  <a:moveTo>
                    <a:pt x="55" y="3"/>
                  </a:moveTo>
                  <a:lnTo>
                    <a:pt x="49" y="32"/>
                  </a:lnTo>
                  <a:lnTo>
                    <a:pt x="42" y="67"/>
                  </a:lnTo>
                  <a:lnTo>
                    <a:pt x="33" y="101"/>
                  </a:lnTo>
                  <a:lnTo>
                    <a:pt x="23" y="131"/>
                  </a:lnTo>
                  <a:lnTo>
                    <a:pt x="0" y="123"/>
                  </a:lnTo>
                  <a:lnTo>
                    <a:pt x="10" y="93"/>
                  </a:lnTo>
                  <a:lnTo>
                    <a:pt x="19" y="60"/>
                  </a:lnTo>
                  <a:lnTo>
                    <a:pt x="25" y="28"/>
                  </a:lnTo>
                  <a:lnTo>
                    <a:pt x="30" y="0"/>
                  </a:lnTo>
                  <a:lnTo>
                    <a:pt x="55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38"/>
            <p:cNvSpPr>
              <a:spLocks/>
            </p:cNvSpPr>
            <p:nvPr/>
          </p:nvSpPr>
          <p:spPr bwMode="auto">
            <a:xfrm>
              <a:off x="19375" y="6749"/>
              <a:ext cx="258" cy="817"/>
            </a:xfrm>
            <a:custGeom>
              <a:avLst/>
              <a:gdLst>
                <a:gd name="T0" fmla="*/ 126 w 126"/>
                <a:gd name="T1" fmla="*/ 8 h 349"/>
                <a:gd name="T2" fmla="*/ 105 w 126"/>
                <a:gd name="T3" fmla="*/ 63 h 349"/>
                <a:gd name="T4" fmla="*/ 81 w 126"/>
                <a:gd name="T5" fmla="*/ 138 h 349"/>
                <a:gd name="T6" fmla="*/ 23 w 126"/>
                <a:gd name="T7" fmla="*/ 349 h 349"/>
                <a:gd name="T8" fmla="*/ 0 w 126"/>
                <a:gd name="T9" fmla="*/ 343 h 349"/>
                <a:gd name="T10" fmla="*/ 58 w 126"/>
                <a:gd name="T11" fmla="*/ 130 h 349"/>
                <a:gd name="T12" fmla="*/ 82 w 126"/>
                <a:gd name="T13" fmla="*/ 55 h 349"/>
                <a:gd name="T14" fmla="*/ 103 w 126"/>
                <a:gd name="T15" fmla="*/ 0 h 349"/>
                <a:gd name="T16" fmla="*/ 126 w 126"/>
                <a:gd name="T17" fmla="*/ 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6" h="349">
                  <a:moveTo>
                    <a:pt x="126" y="8"/>
                  </a:moveTo>
                  <a:lnTo>
                    <a:pt x="105" y="63"/>
                  </a:lnTo>
                  <a:lnTo>
                    <a:pt x="81" y="138"/>
                  </a:lnTo>
                  <a:lnTo>
                    <a:pt x="23" y="349"/>
                  </a:lnTo>
                  <a:lnTo>
                    <a:pt x="0" y="343"/>
                  </a:lnTo>
                  <a:lnTo>
                    <a:pt x="58" y="130"/>
                  </a:lnTo>
                  <a:lnTo>
                    <a:pt x="82" y="55"/>
                  </a:lnTo>
                  <a:lnTo>
                    <a:pt x="103" y="0"/>
                  </a:lnTo>
                  <a:lnTo>
                    <a:pt x="126" y="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39"/>
            <p:cNvSpPr>
              <a:spLocks/>
            </p:cNvSpPr>
            <p:nvPr/>
          </p:nvSpPr>
          <p:spPr bwMode="auto">
            <a:xfrm>
              <a:off x="19588" y="6724"/>
              <a:ext cx="46" cy="44"/>
            </a:xfrm>
            <a:custGeom>
              <a:avLst/>
              <a:gdLst>
                <a:gd name="T0" fmla="*/ 23 w 23"/>
                <a:gd name="T1" fmla="*/ 8 h 8"/>
                <a:gd name="T2" fmla="*/ 0 w 23"/>
                <a:gd name="T3" fmla="*/ 0 h 8"/>
                <a:gd name="T4" fmla="*/ 23 w 23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">
                  <a:moveTo>
                    <a:pt x="23" y="8"/>
                  </a:moveTo>
                  <a:lnTo>
                    <a:pt x="0" y="0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40"/>
            <p:cNvSpPr>
              <a:spLocks/>
            </p:cNvSpPr>
            <p:nvPr/>
          </p:nvSpPr>
          <p:spPr bwMode="auto">
            <a:xfrm>
              <a:off x="19367" y="7548"/>
              <a:ext cx="54" cy="44"/>
            </a:xfrm>
            <a:custGeom>
              <a:avLst/>
              <a:gdLst>
                <a:gd name="T0" fmla="*/ 25 w 25"/>
                <a:gd name="T1" fmla="*/ 6 h 17"/>
                <a:gd name="T2" fmla="*/ 23 w 25"/>
                <a:gd name="T3" fmla="*/ 17 h 17"/>
                <a:gd name="T4" fmla="*/ 0 w 25"/>
                <a:gd name="T5" fmla="*/ 11 h 17"/>
                <a:gd name="T6" fmla="*/ 2 w 25"/>
                <a:gd name="T7" fmla="*/ 0 h 17"/>
                <a:gd name="T8" fmla="*/ 25 w 25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7">
                  <a:moveTo>
                    <a:pt x="25" y="6"/>
                  </a:moveTo>
                  <a:lnTo>
                    <a:pt x="23" y="17"/>
                  </a:lnTo>
                  <a:lnTo>
                    <a:pt x="0" y="11"/>
                  </a:lnTo>
                  <a:lnTo>
                    <a:pt x="2" y="0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41"/>
            <p:cNvSpPr>
              <a:spLocks/>
            </p:cNvSpPr>
            <p:nvPr/>
          </p:nvSpPr>
          <p:spPr bwMode="auto">
            <a:xfrm>
              <a:off x="19651" y="6425"/>
              <a:ext cx="54" cy="44"/>
            </a:xfrm>
            <a:custGeom>
              <a:avLst/>
              <a:gdLst>
                <a:gd name="T0" fmla="*/ 25 w 26"/>
                <a:gd name="T1" fmla="*/ 14 h 14"/>
                <a:gd name="T2" fmla="*/ 26 w 26"/>
                <a:gd name="T3" fmla="*/ 3 h 14"/>
                <a:gd name="T4" fmla="*/ 2 w 26"/>
                <a:gd name="T5" fmla="*/ 0 h 14"/>
                <a:gd name="T6" fmla="*/ 0 w 26"/>
                <a:gd name="T7" fmla="*/ 11 h 14"/>
                <a:gd name="T8" fmla="*/ 25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5" y="14"/>
                  </a:moveTo>
                  <a:lnTo>
                    <a:pt x="26" y="3"/>
                  </a:lnTo>
                  <a:lnTo>
                    <a:pt x="2" y="0"/>
                  </a:lnTo>
                  <a:lnTo>
                    <a:pt x="0" y="11"/>
                  </a:lnTo>
                  <a:lnTo>
                    <a:pt x="25" y="1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42"/>
            <p:cNvSpPr>
              <a:spLocks/>
            </p:cNvSpPr>
            <p:nvPr/>
          </p:nvSpPr>
          <p:spPr bwMode="auto">
            <a:xfrm>
              <a:off x="19642" y="6161"/>
              <a:ext cx="71" cy="528"/>
            </a:xfrm>
            <a:custGeom>
              <a:avLst/>
              <a:gdLst>
                <a:gd name="T0" fmla="*/ 24 w 35"/>
                <a:gd name="T1" fmla="*/ 0 h 225"/>
                <a:gd name="T2" fmla="*/ 0 w 35"/>
                <a:gd name="T3" fmla="*/ 1 h 225"/>
                <a:gd name="T4" fmla="*/ 10 w 35"/>
                <a:gd name="T5" fmla="*/ 225 h 225"/>
                <a:gd name="T6" fmla="*/ 35 w 35"/>
                <a:gd name="T7" fmla="*/ 224 h 225"/>
                <a:gd name="T8" fmla="*/ 24 w 35"/>
                <a:gd name="T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25">
                  <a:moveTo>
                    <a:pt x="24" y="0"/>
                  </a:moveTo>
                  <a:lnTo>
                    <a:pt x="0" y="1"/>
                  </a:lnTo>
                  <a:lnTo>
                    <a:pt x="10" y="225"/>
                  </a:lnTo>
                  <a:lnTo>
                    <a:pt x="35" y="2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43"/>
            <p:cNvSpPr>
              <a:spLocks/>
            </p:cNvSpPr>
            <p:nvPr/>
          </p:nvSpPr>
          <p:spPr bwMode="auto">
            <a:xfrm>
              <a:off x="19663" y="6685"/>
              <a:ext cx="50" cy="673"/>
            </a:xfrm>
            <a:custGeom>
              <a:avLst/>
              <a:gdLst>
                <a:gd name="T0" fmla="*/ 25 w 26"/>
                <a:gd name="T1" fmla="*/ 0 h 287"/>
                <a:gd name="T2" fmla="*/ 0 w 26"/>
                <a:gd name="T3" fmla="*/ 0 h 287"/>
                <a:gd name="T4" fmla="*/ 2 w 26"/>
                <a:gd name="T5" fmla="*/ 287 h 287"/>
                <a:gd name="T6" fmla="*/ 26 w 26"/>
                <a:gd name="T7" fmla="*/ 287 h 287"/>
                <a:gd name="T8" fmla="*/ 25 w 26"/>
                <a:gd name="T9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7">
                  <a:moveTo>
                    <a:pt x="25" y="0"/>
                  </a:moveTo>
                  <a:lnTo>
                    <a:pt x="0" y="0"/>
                  </a:lnTo>
                  <a:lnTo>
                    <a:pt x="2" y="287"/>
                  </a:lnTo>
                  <a:lnTo>
                    <a:pt x="26" y="28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44"/>
            <p:cNvSpPr>
              <a:spLocks/>
            </p:cNvSpPr>
            <p:nvPr/>
          </p:nvSpPr>
          <p:spPr bwMode="auto">
            <a:xfrm>
              <a:off x="19663" y="6645"/>
              <a:ext cx="50" cy="44"/>
            </a:xfrm>
            <a:custGeom>
              <a:avLst/>
              <a:gdLst>
                <a:gd name="T0" fmla="*/ 25 w 25"/>
                <a:gd name="T1" fmla="*/ 0 h 1"/>
                <a:gd name="T2" fmla="*/ 0 w 25"/>
                <a:gd name="T3" fmla="*/ 0 h 1"/>
                <a:gd name="T4" fmla="*/ 0 w 25"/>
                <a:gd name="T5" fmla="*/ 1 h 1"/>
                <a:gd name="T6" fmla="*/ 25 w 2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145"/>
            <p:cNvSpPr>
              <a:spLocks/>
            </p:cNvSpPr>
            <p:nvPr/>
          </p:nvSpPr>
          <p:spPr bwMode="auto">
            <a:xfrm>
              <a:off x="19655" y="7356"/>
              <a:ext cx="58" cy="157"/>
            </a:xfrm>
            <a:custGeom>
              <a:avLst/>
              <a:gdLst>
                <a:gd name="T0" fmla="*/ 29 w 29"/>
                <a:gd name="T1" fmla="*/ 1 h 67"/>
                <a:gd name="T2" fmla="*/ 5 w 29"/>
                <a:gd name="T3" fmla="*/ 0 h 67"/>
                <a:gd name="T4" fmla="*/ 0 w 29"/>
                <a:gd name="T5" fmla="*/ 66 h 67"/>
                <a:gd name="T6" fmla="*/ 24 w 29"/>
                <a:gd name="T7" fmla="*/ 67 h 67"/>
                <a:gd name="T8" fmla="*/ 29 w 29"/>
                <a:gd name="T9" fmla="*/ 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7">
                  <a:moveTo>
                    <a:pt x="29" y="1"/>
                  </a:moveTo>
                  <a:lnTo>
                    <a:pt x="5" y="0"/>
                  </a:lnTo>
                  <a:lnTo>
                    <a:pt x="0" y="66"/>
                  </a:lnTo>
                  <a:lnTo>
                    <a:pt x="24" y="67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46"/>
            <p:cNvSpPr>
              <a:spLocks/>
            </p:cNvSpPr>
            <p:nvPr/>
          </p:nvSpPr>
          <p:spPr bwMode="auto">
            <a:xfrm>
              <a:off x="19663" y="7314"/>
              <a:ext cx="50" cy="44"/>
            </a:xfrm>
            <a:custGeom>
              <a:avLst/>
              <a:gdLst>
                <a:gd name="T0" fmla="*/ 24 w 24"/>
                <a:gd name="T1" fmla="*/ 1 h 1"/>
                <a:gd name="T2" fmla="*/ 0 w 24"/>
                <a:gd name="T3" fmla="*/ 0 h 1"/>
                <a:gd name="T4" fmla="*/ 0 w 24"/>
                <a:gd name="T5" fmla="*/ 1 h 1"/>
                <a:gd name="T6" fmla="*/ 24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24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47"/>
            <p:cNvSpPr>
              <a:spLocks/>
            </p:cNvSpPr>
            <p:nvPr/>
          </p:nvSpPr>
          <p:spPr bwMode="auto">
            <a:xfrm>
              <a:off x="19651" y="7497"/>
              <a:ext cx="54" cy="44"/>
            </a:xfrm>
            <a:custGeom>
              <a:avLst/>
              <a:gdLst>
                <a:gd name="T0" fmla="*/ 26 w 26"/>
                <a:gd name="T1" fmla="*/ 1 h 13"/>
                <a:gd name="T2" fmla="*/ 25 w 26"/>
                <a:gd name="T3" fmla="*/ 13 h 13"/>
                <a:gd name="T4" fmla="*/ 0 w 26"/>
                <a:gd name="T5" fmla="*/ 11 h 13"/>
                <a:gd name="T6" fmla="*/ 2 w 26"/>
                <a:gd name="T7" fmla="*/ 0 h 13"/>
                <a:gd name="T8" fmla="*/ 26 w 26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26" y="1"/>
                  </a:moveTo>
                  <a:lnTo>
                    <a:pt x="25" y="13"/>
                  </a:lnTo>
                  <a:lnTo>
                    <a:pt x="0" y="11"/>
                  </a:lnTo>
                  <a:lnTo>
                    <a:pt x="2" y="0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48"/>
            <p:cNvSpPr>
              <a:spLocks/>
            </p:cNvSpPr>
            <p:nvPr/>
          </p:nvSpPr>
          <p:spPr bwMode="auto">
            <a:xfrm>
              <a:off x="19642" y="6120"/>
              <a:ext cx="50" cy="44"/>
            </a:xfrm>
            <a:custGeom>
              <a:avLst/>
              <a:gdLst>
                <a:gd name="T0" fmla="*/ 24 w 24"/>
                <a:gd name="T1" fmla="*/ 12 h 13"/>
                <a:gd name="T2" fmla="*/ 24 w 24"/>
                <a:gd name="T3" fmla="*/ 0 h 13"/>
                <a:gd name="T4" fmla="*/ 0 w 24"/>
                <a:gd name="T5" fmla="*/ 2 h 13"/>
                <a:gd name="T6" fmla="*/ 0 w 24"/>
                <a:gd name="T7" fmla="*/ 13 h 13"/>
                <a:gd name="T8" fmla="*/ 24 w 2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3">
                  <a:moveTo>
                    <a:pt x="24" y="12"/>
                  </a:moveTo>
                  <a:lnTo>
                    <a:pt x="24" y="0"/>
                  </a:lnTo>
                  <a:lnTo>
                    <a:pt x="0" y="2"/>
                  </a:lnTo>
                  <a:lnTo>
                    <a:pt x="0" y="13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49"/>
            <p:cNvSpPr>
              <a:spLocks/>
            </p:cNvSpPr>
            <p:nvPr/>
          </p:nvSpPr>
          <p:spPr bwMode="auto">
            <a:xfrm>
              <a:off x="18047" y="10115"/>
              <a:ext cx="250" cy="316"/>
            </a:xfrm>
            <a:custGeom>
              <a:avLst/>
              <a:gdLst>
                <a:gd name="T0" fmla="*/ 0 w 121"/>
                <a:gd name="T1" fmla="*/ 130 h 135"/>
                <a:gd name="T2" fmla="*/ 2 w 121"/>
                <a:gd name="T3" fmla="*/ 113 h 135"/>
                <a:gd name="T4" fmla="*/ 4 w 121"/>
                <a:gd name="T5" fmla="*/ 94 h 135"/>
                <a:gd name="T6" fmla="*/ 11 w 121"/>
                <a:gd name="T7" fmla="*/ 76 h 135"/>
                <a:gd name="T8" fmla="*/ 21 w 121"/>
                <a:gd name="T9" fmla="*/ 58 h 135"/>
                <a:gd name="T10" fmla="*/ 41 w 121"/>
                <a:gd name="T11" fmla="*/ 28 h 135"/>
                <a:gd name="T12" fmla="*/ 57 w 121"/>
                <a:gd name="T13" fmla="*/ 13 h 135"/>
                <a:gd name="T14" fmla="*/ 72 w 121"/>
                <a:gd name="T15" fmla="*/ 0 h 135"/>
                <a:gd name="T16" fmla="*/ 121 w 121"/>
                <a:gd name="T17" fmla="*/ 54 h 135"/>
                <a:gd name="T18" fmla="*/ 107 w 121"/>
                <a:gd name="T19" fmla="*/ 65 h 135"/>
                <a:gd name="T20" fmla="*/ 98 w 121"/>
                <a:gd name="T21" fmla="*/ 73 h 135"/>
                <a:gd name="T22" fmla="*/ 82 w 121"/>
                <a:gd name="T23" fmla="*/ 96 h 135"/>
                <a:gd name="T24" fmla="*/ 78 w 121"/>
                <a:gd name="T25" fmla="*/ 103 h 135"/>
                <a:gd name="T26" fmla="*/ 75 w 121"/>
                <a:gd name="T27" fmla="*/ 111 h 135"/>
                <a:gd name="T28" fmla="*/ 73 w 121"/>
                <a:gd name="T29" fmla="*/ 123 h 135"/>
                <a:gd name="T30" fmla="*/ 72 w 121"/>
                <a:gd name="T31" fmla="*/ 135 h 135"/>
                <a:gd name="T32" fmla="*/ 0 w 121"/>
                <a:gd name="T33" fmla="*/ 13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1" h="135">
                  <a:moveTo>
                    <a:pt x="0" y="130"/>
                  </a:moveTo>
                  <a:lnTo>
                    <a:pt x="2" y="113"/>
                  </a:lnTo>
                  <a:lnTo>
                    <a:pt x="4" y="94"/>
                  </a:lnTo>
                  <a:lnTo>
                    <a:pt x="11" y="76"/>
                  </a:lnTo>
                  <a:lnTo>
                    <a:pt x="21" y="58"/>
                  </a:lnTo>
                  <a:lnTo>
                    <a:pt x="41" y="28"/>
                  </a:lnTo>
                  <a:lnTo>
                    <a:pt x="57" y="13"/>
                  </a:lnTo>
                  <a:lnTo>
                    <a:pt x="72" y="0"/>
                  </a:lnTo>
                  <a:lnTo>
                    <a:pt x="121" y="54"/>
                  </a:lnTo>
                  <a:lnTo>
                    <a:pt x="107" y="65"/>
                  </a:lnTo>
                  <a:lnTo>
                    <a:pt x="98" y="73"/>
                  </a:lnTo>
                  <a:lnTo>
                    <a:pt x="82" y="96"/>
                  </a:lnTo>
                  <a:lnTo>
                    <a:pt x="78" y="103"/>
                  </a:lnTo>
                  <a:lnTo>
                    <a:pt x="75" y="111"/>
                  </a:lnTo>
                  <a:lnTo>
                    <a:pt x="73" y="123"/>
                  </a:lnTo>
                  <a:lnTo>
                    <a:pt x="72" y="135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150"/>
            <p:cNvSpPr>
              <a:spLocks/>
            </p:cNvSpPr>
            <p:nvPr/>
          </p:nvSpPr>
          <p:spPr bwMode="auto">
            <a:xfrm>
              <a:off x="18202" y="9928"/>
              <a:ext cx="337" cy="316"/>
            </a:xfrm>
            <a:custGeom>
              <a:avLst/>
              <a:gdLst>
                <a:gd name="T0" fmla="*/ 0 w 161"/>
                <a:gd name="T1" fmla="*/ 78 h 135"/>
                <a:gd name="T2" fmla="*/ 30 w 161"/>
                <a:gd name="T3" fmla="*/ 56 h 135"/>
                <a:gd name="T4" fmla="*/ 61 w 161"/>
                <a:gd name="T5" fmla="*/ 35 h 135"/>
                <a:gd name="T6" fmla="*/ 94 w 161"/>
                <a:gd name="T7" fmla="*/ 16 h 135"/>
                <a:gd name="T8" fmla="*/ 127 w 161"/>
                <a:gd name="T9" fmla="*/ 0 h 135"/>
                <a:gd name="T10" fmla="*/ 161 w 161"/>
                <a:gd name="T11" fmla="*/ 64 h 135"/>
                <a:gd name="T12" fmla="*/ 129 w 161"/>
                <a:gd name="T13" fmla="*/ 79 h 135"/>
                <a:gd name="T14" fmla="*/ 101 w 161"/>
                <a:gd name="T15" fmla="*/ 95 h 135"/>
                <a:gd name="T16" fmla="*/ 71 w 161"/>
                <a:gd name="T17" fmla="*/ 115 h 135"/>
                <a:gd name="T18" fmla="*/ 43 w 161"/>
                <a:gd name="T19" fmla="*/ 135 h 135"/>
                <a:gd name="T20" fmla="*/ 0 w 161"/>
                <a:gd name="T21" fmla="*/ 7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35">
                  <a:moveTo>
                    <a:pt x="0" y="78"/>
                  </a:moveTo>
                  <a:lnTo>
                    <a:pt x="30" y="56"/>
                  </a:lnTo>
                  <a:lnTo>
                    <a:pt x="61" y="35"/>
                  </a:lnTo>
                  <a:lnTo>
                    <a:pt x="94" y="16"/>
                  </a:lnTo>
                  <a:lnTo>
                    <a:pt x="127" y="0"/>
                  </a:lnTo>
                  <a:lnTo>
                    <a:pt x="161" y="64"/>
                  </a:lnTo>
                  <a:lnTo>
                    <a:pt x="129" y="79"/>
                  </a:lnTo>
                  <a:lnTo>
                    <a:pt x="101" y="95"/>
                  </a:lnTo>
                  <a:lnTo>
                    <a:pt x="71" y="115"/>
                  </a:lnTo>
                  <a:lnTo>
                    <a:pt x="43" y="135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51"/>
            <p:cNvSpPr>
              <a:spLocks/>
            </p:cNvSpPr>
            <p:nvPr/>
          </p:nvSpPr>
          <p:spPr bwMode="auto">
            <a:xfrm>
              <a:off x="18197" y="10103"/>
              <a:ext cx="101" cy="141"/>
            </a:xfrm>
            <a:custGeom>
              <a:avLst/>
              <a:gdLst>
                <a:gd name="T0" fmla="*/ 0 w 49"/>
                <a:gd name="T1" fmla="*/ 5 h 60"/>
                <a:gd name="T2" fmla="*/ 6 w 49"/>
                <a:gd name="T3" fmla="*/ 0 h 60"/>
                <a:gd name="T4" fmla="*/ 3 w 49"/>
                <a:gd name="T5" fmla="*/ 3 h 60"/>
                <a:gd name="T6" fmla="*/ 46 w 49"/>
                <a:gd name="T7" fmla="*/ 60 h 60"/>
                <a:gd name="T8" fmla="*/ 49 w 49"/>
                <a:gd name="T9" fmla="*/ 59 h 60"/>
                <a:gd name="T10" fmla="*/ 0 w 49"/>
                <a:gd name="T11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60">
                  <a:moveTo>
                    <a:pt x="0" y="5"/>
                  </a:moveTo>
                  <a:lnTo>
                    <a:pt x="6" y="0"/>
                  </a:lnTo>
                  <a:lnTo>
                    <a:pt x="3" y="3"/>
                  </a:lnTo>
                  <a:lnTo>
                    <a:pt x="46" y="60"/>
                  </a:lnTo>
                  <a:lnTo>
                    <a:pt x="49" y="5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52"/>
            <p:cNvSpPr>
              <a:spLocks/>
            </p:cNvSpPr>
            <p:nvPr/>
          </p:nvSpPr>
          <p:spPr bwMode="auto">
            <a:xfrm>
              <a:off x="18473" y="9879"/>
              <a:ext cx="312" cy="201"/>
            </a:xfrm>
            <a:custGeom>
              <a:avLst/>
              <a:gdLst>
                <a:gd name="T0" fmla="*/ 0 w 149"/>
                <a:gd name="T1" fmla="*/ 20 h 86"/>
                <a:gd name="T2" fmla="*/ 36 w 149"/>
                <a:gd name="T3" fmla="*/ 7 h 86"/>
                <a:gd name="T4" fmla="*/ 74 w 149"/>
                <a:gd name="T5" fmla="*/ 0 h 86"/>
                <a:gd name="T6" fmla="*/ 96 w 149"/>
                <a:gd name="T7" fmla="*/ 0 h 86"/>
                <a:gd name="T8" fmla="*/ 116 w 149"/>
                <a:gd name="T9" fmla="*/ 1 h 86"/>
                <a:gd name="T10" fmla="*/ 149 w 149"/>
                <a:gd name="T11" fmla="*/ 7 h 86"/>
                <a:gd name="T12" fmla="*/ 135 w 149"/>
                <a:gd name="T13" fmla="*/ 77 h 86"/>
                <a:gd name="T14" fmla="*/ 103 w 149"/>
                <a:gd name="T15" fmla="*/ 71 h 86"/>
                <a:gd name="T16" fmla="*/ 93 w 149"/>
                <a:gd name="T17" fmla="*/ 71 h 86"/>
                <a:gd name="T18" fmla="*/ 82 w 149"/>
                <a:gd name="T19" fmla="*/ 71 h 86"/>
                <a:gd name="T20" fmla="*/ 55 w 149"/>
                <a:gd name="T21" fmla="*/ 76 h 86"/>
                <a:gd name="T22" fmla="*/ 27 w 149"/>
                <a:gd name="T23" fmla="*/ 86 h 86"/>
                <a:gd name="T24" fmla="*/ 0 w 149"/>
                <a:gd name="T25" fmla="*/ 2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9" h="86">
                  <a:moveTo>
                    <a:pt x="0" y="20"/>
                  </a:moveTo>
                  <a:lnTo>
                    <a:pt x="36" y="7"/>
                  </a:lnTo>
                  <a:lnTo>
                    <a:pt x="74" y="0"/>
                  </a:lnTo>
                  <a:lnTo>
                    <a:pt x="96" y="0"/>
                  </a:lnTo>
                  <a:lnTo>
                    <a:pt x="116" y="1"/>
                  </a:lnTo>
                  <a:lnTo>
                    <a:pt x="149" y="7"/>
                  </a:lnTo>
                  <a:lnTo>
                    <a:pt x="135" y="77"/>
                  </a:lnTo>
                  <a:lnTo>
                    <a:pt x="103" y="71"/>
                  </a:lnTo>
                  <a:lnTo>
                    <a:pt x="93" y="71"/>
                  </a:lnTo>
                  <a:lnTo>
                    <a:pt x="82" y="71"/>
                  </a:lnTo>
                  <a:lnTo>
                    <a:pt x="55" y="76"/>
                  </a:lnTo>
                  <a:lnTo>
                    <a:pt x="27" y="86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153"/>
            <p:cNvSpPr>
              <a:spLocks/>
            </p:cNvSpPr>
            <p:nvPr/>
          </p:nvSpPr>
          <p:spPr bwMode="auto">
            <a:xfrm>
              <a:off x="18469" y="9926"/>
              <a:ext cx="71" cy="154"/>
            </a:xfrm>
            <a:custGeom>
              <a:avLst/>
              <a:gdLst>
                <a:gd name="T0" fmla="*/ 0 w 34"/>
                <a:gd name="T1" fmla="*/ 1 h 66"/>
                <a:gd name="T2" fmla="*/ 3 w 34"/>
                <a:gd name="T3" fmla="*/ 0 h 66"/>
                <a:gd name="T4" fmla="*/ 30 w 34"/>
                <a:gd name="T5" fmla="*/ 66 h 66"/>
                <a:gd name="T6" fmla="*/ 34 w 34"/>
                <a:gd name="T7" fmla="*/ 65 h 66"/>
                <a:gd name="T8" fmla="*/ 0 w 34"/>
                <a:gd name="T9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6">
                  <a:moveTo>
                    <a:pt x="0" y="1"/>
                  </a:moveTo>
                  <a:lnTo>
                    <a:pt x="3" y="0"/>
                  </a:lnTo>
                  <a:lnTo>
                    <a:pt x="30" y="66"/>
                  </a:lnTo>
                  <a:lnTo>
                    <a:pt x="34" y="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54"/>
            <p:cNvSpPr>
              <a:spLocks/>
            </p:cNvSpPr>
            <p:nvPr/>
          </p:nvSpPr>
          <p:spPr bwMode="auto">
            <a:xfrm>
              <a:off x="18749" y="9900"/>
              <a:ext cx="291" cy="274"/>
            </a:xfrm>
            <a:custGeom>
              <a:avLst/>
              <a:gdLst>
                <a:gd name="T0" fmla="*/ 24 w 141"/>
                <a:gd name="T1" fmla="*/ 0 h 117"/>
                <a:gd name="T2" fmla="*/ 56 w 141"/>
                <a:gd name="T3" fmla="*/ 12 h 117"/>
                <a:gd name="T4" fmla="*/ 88 w 141"/>
                <a:gd name="T5" fmla="*/ 26 h 117"/>
                <a:gd name="T6" fmla="*/ 118 w 141"/>
                <a:gd name="T7" fmla="*/ 43 h 117"/>
                <a:gd name="T8" fmla="*/ 141 w 141"/>
                <a:gd name="T9" fmla="*/ 60 h 117"/>
                <a:gd name="T10" fmla="*/ 97 w 141"/>
                <a:gd name="T11" fmla="*/ 117 h 117"/>
                <a:gd name="T12" fmla="*/ 77 w 141"/>
                <a:gd name="T13" fmla="*/ 102 h 117"/>
                <a:gd name="T14" fmla="*/ 54 w 141"/>
                <a:gd name="T15" fmla="*/ 88 h 117"/>
                <a:gd name="T16" fmla="*/ 30 w 141"/>
                <a:gd name="T17" fmla="*/ 78 h 117"/>
                <a:gd name="T18" fmla="*/ 0 w 141"/>
                <a:gd name="T19" fmla="*/ 67 h 117"/>
                <a:gd name="T20" fmla="*/ 24 w 141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1" h="117">
                  <a:moveTo>
                    <a:pt x="24" y="0"/>
                  </a:moveTo>
                  <a:lnTo>
                    <a:pt x="56" y="12"/>
                  </a:lnTo>
                  <a:lnTo>
                    <a:pt x="88" y="26"/>
                  </a:lnTo>
                  <a:lnTo>
                    <a:pt x="118" y="43"/>
                  </a:lnTo>
                  <a:lnTo>
                    <a:pt x="141" y="60"/>
                  </a:lnTo>
                  <a:lnTo>
                    <a:pt x="97" y="117"/>
                  </a:lnTo>
                  <a:lnTo>
                    <a:pt x="77" y="102"/>
                  </a:lnTo>
                  <a:lnTo>
                    <a:pt x="54" y="88"/>
                  </a:lnTo>
                  <a:lnTo>
                    <a:pt x="30" y="78"/>
                  </a:lnTo>
                  <a:lnTo>
                    <a:pt x="0" y="6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55"/>
            <p:cNvSpPr>
              <a:spLocks/>
            </p:cNvSpPr>
            <p:nvPr/>
          </p:nvSpPr>
          <p:spPr bwMode="auto">
            <a:xfrm>
              <a:off x="18749" y="9895"/>
              <a:ext cx="50" cy="164"/>
            </a:xfrm>
            <a:custGeom>
              <a:avLst/>
              <a:gdLst>
                <a:gd name="T0" fmla="*/ 19 w 24"/>
                <a:gd name="T1" fmla="*/ 0 h 70"/>
                <a:gd name="T2" fmla="*/ 23 w 24"/>
                <a:gd name="T3" fmla="*/ 2 h 70"/>
                <a:gd name="T4" fmla="*/ 24 w 24"/>
                <a:gd name="T5" fmla="*/ 2 h 70"/>
                <a:gd name="T6" fmla="*/ 0 w 24"/>
                <a:gd name="T7" fmla="*/ 69 h 70"/>
                <a:gd name="T8" fmla="*/ 5 w 24"/>
                <a:gd name="T9" fmla="*/ 70 h 70"/>
                <a:gd name="T10" fmla="*/ 19 w 24"/>
                <a:gd name="T1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70">
                  <a:moveTo>
                    <a:pt x="19" y="0"/>
                  </a:moveTo>
                  <a:lnTo>
                    <a:pt x="23" y="2"/>
                  </a:lnTo>
                  <a:lnTo>
                    <a:pt x="24" y="2"/>
                  </a:lnTo>
                  <a:lnTo>
                    <a:pt x="0" y="69"/>
                  </a:lnTo>
                  <a:lnTo>
                    <a:pt x="5" y="7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156"/>
            <p:cNvSpPr>
              <a:spLocks/>
            </p:cNvSpPr>
            <p:nvPr/>
          </p:nvSpPr>
          <p:spPr bwMode="auto">
            <a:xfrm>
              <a:off x="18945" y="10045"/>
              <a:ext cx="233" cy="257"/>
            </a:xfrm>
            <a:custGeom>
              <a:avLst/>
              <a:gdLst>
                <a:gd name="T0" fmla="*/ 47 w 112"/>
                <a:gd name="T1" fmla="*/ 0 h 110"/>
                <a:gd name="T2" fmla="*/ 112 w 112"/>
                <a:gd name="T3" fmla="*/ 56 h 110"/>
                <a:gd name="T4" fmla="*/ 65 w 112"/>
                <a:gd name="T5" fmla="*/ 110 h 110"/>
                <a:gd name="T6" fmla="*/ 0 w 112"/>
                <a:gd name="T7" fmla="*/ 54 h 110"/>
                <a:gd name="T8" fmla="*/ 47 w 112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0">
                  <a:moveTo>
                    <a:pt x="47" y="0"/>
                  </a:moveTo>
                  <a:lnTo>
                    <a:pt x="112" y="56"/>
                  </a:lnTo>
                  <a:lnTo>
                    <a:pt x="65" y="110"/>
                  </a:lnTo>
                  <a:lnTo>
                    <a:pt x="0" y="5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57"/>
            <p:cNvSpPr>
              <a:spLocks/>
            </p:cNvSpPr>
            <p:nvPr/>
          </p:nvSpPr>
          <p:spPr bwMode="auto">
            <a:xfrm>
              <a:off x="18945" y="10022"/>
              <a:ext cx="96" cy="152"/>
            </a:xfrm>
            <a:custGeom>
              <a:avLst/>
              <a:gdLst>
                <a:gd name="T0" fmla="*/ 46 w 47"/>
                <a:gd name="T1" fmla="*/ 8 h 65"/>
                <a:gd name="T2" fmla="*/ 34 w 47"/>
                <a:gd name="T3" fmla="*/ 0 h 65"/>
                <a:gd name="T4" fmla="*/ 47 w 47"/>
                <a:gd name="T5" fmla="*/ 10 h 65"/>
                <a:gd name="T6" fmla="*/ 0 w 47"/>
                <a:gd name="T7" fmla="*/ 64 h 65"/>
                <a:gd name="T8" fmla="*/ 2 w 47"/>
                <a:gd name="T9" fmla="*/ 65 h 65"/>
                <a:gd name="T10" fmla="*/ 46 w 47"/>
                <a:gd name="T1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5">
                  <a:moveTo>
                    <a:pt x="46" y="8"/>
                  </a:moveTo>
                  <a:lnTo>
                    <a:pt x="34" y="0"/>
                  </a:lnTo>
                  <a:lnTo>
                    <a:pt x="47" y="10"/>
                  </a:lnTo>
                  <a:lnTo>
                    <a:pt x="0" y="64"/>
                  </a:lnTo>
                  <a:lnTo>
                    <a:pt x="2" y="65"/>
                  </a:lnTo>
                  <a:lnTo>
                    <a:pt x="46" y="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58"/>
            <p:cNvSpPr>
              <a:spLocks/>
            </p:cNvSpPr>
            <p:nvPr/>
          </p:nvSpPr>
          <p:spPr bwMode="auto">
            <a:xfrm>
              <a:off x="19066" y="10194"/>
              <a:ext cx="183" cy="516"/>
            </a:xfrm>
            <a:custGeom>
              <a:avLst/>
              <a:gdLst>
                <a:gd name="T0" fmla="*/ 62 w 89"/>
                <a:gd name="T1" fmla="*/ 0 h 220"/>
                <a:gd name="T2" fmla="*/ 69 w 89"/>
                <a:gd name="T3" fmla="*/ 12 h 220"/>
                <a:gd name="T4" fmla="*/ 76 w 89"/>
                <a:gd name="T5" fmla="*/ 32 h 220"/>
                <a:gd name="T6" fmla="*/ 82 w 89"/>
                <a:gd name="T7" fmla="*/ 76 h 220"/>
                <a:gd name="T8" fmla="*/ 87 w 89"/>
                <a:gd name="T9" fmla="*/ 137 h 220"/>
                <a:gd name="T10" fmla="*/ 89 w 89"/>
                <a:gd name="T11" fmla="*/ 219 h 220"/>
                <a:gd name="T12" fmla="*/ 16 w 89"/>
                <a:gd name="T13" fmla="*/ 220 h 220"/>
                <a:gd name="T14" fmla="*/ 15 w 89"/>
                <a:gd name="T15" fmla="*/ 140 h 220"/>
                <a:gd name="T16" fmla="*/ 9 w 89"/>
                <a:gd name="T17" fmla="*/ 82 h 220"/>
                <a:gd name="T18" fmla="*/ 4 w 89"/>
                <a:gd name="T19" fmla="*/ 46 h 220"/>
                <a:gd name="T20" fmla="*/ 3 w 89"/>
                <a:gd name="T21" fmla="*/ 41 h 220"/>
                <a:gd name="T22" fmla="*/ 0 w 89"/>
                <a:gd name="T23" fmla="*/ 39 h 220"/>
                <a:gd name="T24" fmla="*/ 62 w 89"/>
                <a:gd name="T25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220">
                  <a:moveTo>
                    <a:pt x="62" y="0"/>
                  </a:moveTo>
                  <a:lnTo>
                    <a:pt x="69" y="12"/>
                  </a:lnTo>
                  <a:lnTo>
                    <a:pt x="76" y="32"/>
                  </a:lnTo>
                  <a:lnTo>
                    <a:pt x="82" y="76"/>
                  </a:lnTo>
                  <a:lnTo>
                    <a:pt x="87" y="137"/>
                  </a:lnTo>
                  <a:lnTo>
                    <a:pt x="89" y="219"/>
                  </a:lnTo>
                  <a:lnTo>
                    <a:pt x="16" y="220"/>
                  </a:lnTo>
                  <a:lnTo>
                    <a:pt x="15" y="140"/>
                  </a:lnTo>
                  <a:lnTo>
                    <a:pt x="9" y="82"/>
                  </a:lnTo>
                  <a:lnTo>
                    <a:pt x="4" y="46"/>
                  </a:lnTo>
                  <a:lnTo>
                    <a:pt x="3" y="41"/>
                  </a:lnTo>
                  <a:lnTo>
                    <a:pt x="0" y="39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159"/>
            <p:cNvSpPr>
              <a:spLocks/>
            </p:cNvSpPr>
            <p:nvPr/>
          </p:nvSpPr>
          <p:spPr bwMode="auto">
            <a:xfrm>
              <a:off x="19066" y="10176"/>
              <a:ext cx="129" cy="126"/>
            </a:xfrm>
            <a:custGeom>
              <a:avLst/>
              <a:gdLst>
                <a:gd name="T0" fmla="*/ 54 w 62"/>
                <a:gd name="T1" fmla="*/ 0 h 54"/>
                <a:gd name="T2" fmla="*/ 61 w 62"/>
                <a:gd name="T3" fmla="*/ 5 h 54"/>
                <a:gd name="T4" fmla="*/ 62 w 62"/>
                <a:gd name="T5" fmla="*/ 8 h 54"/>
                <a:gd name="T6" fmla="*/ 0 w 62"/>
                <a:gd name="T7" fmla="*/ 47 h 54"/>
                <a:gd name="T8" fmla="*/ 7 w 62"/>
                <a:gd name="T9" fmla="*/ 54 h 54"/>
                <a:gd name="T10" fmla="*/ 54 w 62"/>
                <a:gd name="T1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54">
                  <a:moveTo>
                    <a:pt x="54" y="0"/>
                  </a:moveTo>
                  <a:lnTo>
                    <a:pt x="61" y="5"/>
                  </a:lnTo>
                  <a:lnTo>
                    <a:pt x="62" y="8"/>
                  </a:lnTo>
                  <a:lnTo>
                    <a:pt x="0" y="47"/>
                  </a:lnTo>
                  <a:lnTo>
                    <a:pt x="7" y="5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60"/>
            <p:cNvSpPr>
              <a:spLocks/>
            </p:cNvSpPr>
            <p:nvPr/>
          </p:nvSpPr>
          <p:spPr bwMode="auto">
            <a:xfrm>
              <a:off x="19079" y="10702"/>
              <a:ext cx="170" cy="539"/>
            </a:xfrm>
            <a:custGeom>
              <a:avLst/>
              <a:gdLst>
                <a:gd name="T0" fmla="*/ 83 w 83"/>
                <a:gd name="T1" fmla="*/ 2 h 230"/>
                <a:gd name="T2" fmla="*/ 79 w 83"/>
                <a:gd name="T3" fmla="*/ 148 h 230"/>
                <a:gd name="T4" fmla="*/ 76 w 83"/>
                <a:gd name="T5" fmla="*/ 198 h 230"/>
                <a:gd name="T6" fmla="*/ 74 w 83"/>
                <a:gd name="T7" fmla="*/ 217 h 230"/>
                <a:gd name="T8" fmla="*/ 71 w 83"/>
                <a:gd name="T9" fmla="*/ 230 h 230"/>
                <a:gd name="T10" fmla="*/ 0 w 83"/>
                <a:gd name="T11" fmla="*/ 217 h 230"/>
                <a:gd name="T12" fmla="*/ 2 w 83"/>
                <a:gd name="T13" fmla="*/ 204 h 230"/>
                <a:gd name="T14" fmla="*/ 3 w 83"/>
                <a:gd name="T15" fmla="*/ 192 h 230"/>
                <a:gd name="T16" fmla="*/ 6 w 83"/>
                <a:gd name="T17" fmla="*/ 147 h 230"/>
                <a:gd name="T18" fmla="*/ 10 w 83"/>
                <a:gd name="T19" fmla="*/ 0 h 230"/>
                <a:gd name="T20" fmla="*/ 83 w 83"/>
                <a:gd name="T21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230">
                  <a:moveTo>
                    <a:pt x="83" y="2"/>
                  </a:moveTo>
                  <a:lnTo>
                    <a:pt x="79" y="148"/>
                  </a:lnTo>
                  <a:lnTo>
                    <a:pt x="76" y="198"/>
                  </a:lnTo>
                  <a:lnTo>
                    <a:pt x="74" y="217"/>
                  </a:lnTo>
                  <a:lnTo>
                    <a:pt x="71" y="230"/>
                  </a:lnTo>
                  <a:lnTo>
                    <a:pt x="0" y="217"/>
                  </a:lnTo>
                  <a:lnTo>
                    <a:pt x="2" y="204"/>
                  </a:lnTo>
                  <a:lnTo>
                    <a:pt x="3" y="192"/>
                  </a:lnTo>
                  <a:lnTo>
                    <a:pt x="6" y="147"/>
                  </a:lnTo>
                  <a:lnTo>
                    <a:pt x="10" y="0"/>
                  </a:lnTo>
                  <a:lnTo>
                    <a:pt x="83" y="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61"/>
            <p:cNvSpPr>
              <a:spLocks/>
            </p:cNvSpPr>
            <p:nvPr/>
          </p:nvSpPr>
          <p:spPr bwMode="auto">
            <a:xfrm>
              <a:off x="19099" y="10666"/>
              <a:ext cx="151" cy="44"/>
            </a:xfrm>
            <a:custGeom>
              <a:avLst/>
              <a:gdLst>
                <a:gd name="T0" fmla="*/ 73 w 73"/>
                <a:gd name="T1" fmla="*/ 2 h 3"/>
                <a:gd name="T2" fmla="*/ 0 w 73"/>
                <a:gd name="T3" fmla="*/ 0 h 3"/>
                <a:gd name="T4" fmla="*/ 0 w 73"/>
                <a:gd name="T5" fmla="*/ 3 h 3"/>
                <a:gd name="T6" fmla="*/ 73 w 7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3">
                  <a:moveTo>
                    <a:pt x="73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3" y="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2"/>
            <p:cNvSpPr>
              <a:spLocks/>
            </p:cNvSpPr>
            <p:nvPr/>
          </p:nvSpPr>
          <p:spPr bwMode="auto">
            <a:xfrm>
              <a:off x="18991" y="11194"/>
              <a:ext cx="228" cy="258"/>
            </a:xfrm>
            <a:custGeom>
              <a:avLst/>
              <a:gdLst>
                <a:gd name="T0" fmla="*/ 112 w 112"/>
                <a:gd name="T1" fmla="*/ 25 h 110"/>
                <a:gd name="T2" fmla="*/ 103 w 112"/>
                <a:gd name="T3" fmla="*/ 49 h 110"/>
                <a:gd name="T4" fmla="*/ 89 w 112"/>
                <a:gd name="T5" fmla="*/ 72 h 110"/>
                <a:gd name="T6" fmla="*/ 69 w 112"/>
                <a:gd name="T7" fmla="*/ 94 h 110"/>
                <a:gd name="T8" fmla="*/ 48 w 112"/>
                <a:gd name="T9" fmla="*/ 110 h 110"/>
                <a:gd name="T10" fmla="*/ 0 w 112"/>
                <a:gd name="T11" fmla="*/ 57 h 110"/>
                <a:gd name="T12" fmla="*/ 18 w 112"/>
                <a:gd name="T13" fmla="*/ 43 h 110"/>
                <a:gd name="T14" fmla="*/ 30 w 112"/>
                <a:gd name="T15" fmla="*/ 29 h 110"/>
                <a:gd name="T16" fmla="*/ 37 w 112"/>
                <a:gd name="T17" fmla="*/ 18 h 110"/>
                <a:gd name="T18" fmla="*/ 44 w 112"/>
                <a:gd name="T19" fmla="*/ 0 h 110"/>
                <a:gd name="T20" fmla="*/ 112 w 112"/>
                <a:gd name="T21" fmla="*/ 2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" h="110">
                  <a:moveTo>
                    <a:pt x="112" y="25"/>
                  </a:moveTo>
                  <a:lnTo>
                    <a:pt x="103" y="49"/>
                  </a:lnTo>
                  <a:lnTo>
                    <a:pt x="89" y="72"/>
                  </a:lnTo>
                  <a:lnTo>
                    <a:pt x="69" y="94"/>
                  </a:lnTo>
                  <a:lnTo>
                    <a:pt x="48" y="110"/>
                  </a:lnTo>
                  <a:lnTo>
                    <a:pt x="0" y="57"/>
                  </a:lnTo>
                  <a:lnTo>
                    <a:pt x="18" y="43"/>
                  </a:lnTo>
                  <a:lnTo>
                    <a:pt x="30" y="29"/>
                  </a:lnTo>
                  <a:lnTo>
                    <a:pt x="37" y="18"/>
                  </a:lnTo>
                  <a:lnTo>
                    <a:pt x="44" y="0"/>
                  </a:lnTo>
                  <a:lnTo>
                    <a:pt x="112" y="2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163"/>
            <p:cNvSpPr>
              <a:spLocks/>
            </p:cNvSpPr>
            <p:nvPr/>
          </p:nvSpPr>
          <p:spPr bwMode="auto">
            <a:xfrm>
              <a:off x="19079" y="11194"/>
              <a:ext cx="150" cy="59"/>
            </a:xfrm>
            <a:custGeom>
              <a:avLst/>
              <a:gdLst>
                <a:gd name="T0" fmla="*/ 71 w 72"/>
                <a:gd name="T1" fmla="*/ 20 h 25"/>
                <a:gd name="T2" fmla="*/ 72 w 72"/>
                <a:gd name="T3" fmla="*/ 17 h 25"/>
                <a:gd name="T4" fmla="*/ 69 w 72"/>
                <a:gd name="T5" fmla="*/ 25 h 25"/>
                <a:gd name="T6" fmla="*/ 1 w 72"/>
                <a:gd name="T7" fmla="*/ 0 h 25"/>
                <a:gd name="T8" fmla="*/ 0 w 72"/>
                <a:gd name="T9" fmla="*/ 7 h 25"/>
                <a:gd name="T10" fmla="*/ 71 w 72"/>
                <a:gd name="T11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25">
                  <a:moveTo>
                    <a:pt x="71" y="20"/>
                  </a:moveTo>
                  <a:lnTo>
                    <a:pt x="72" y="17"/>
                  </a:lnTo>
                  <a:lnTo>
                    <a:pt x="69" y="25"/>
                  </a:lnTo>
                  <a:lnTo>
                    <a:pt x="1" y="0"/>
                  </a:lnTo>
                  <a:lnTo>
                    <a:pt x="0" y="7"/>
                  </a:lnTo>
                  <a:lnTo>
                    <a:pt x="71" y="2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164"/>
            <p:cNvSpPr>
              <a:spLocks/>
            </p:cNvSpPr>
            <p:nvPr/>
          </p:nvSpPr>
          <p:spPr bwMode="auto">
            <a:xfrm>
              <a:off x="18799" y="11320"/>
              <a:ext cx="283" cy="279"/>
            </a:xfrm>
            <a:custGeom>
              <a:avLst/>
              <a:gdLst>
                <a:gd name="T0" fmla="*/ 137 w 137"/>
                <a:gd name="T1" fmla="*/ 59 h 119"/>
                <a:gd name="T2" fmla="*/ 91 w 137"/>
                <a:gd name="T3" fmla="*/ 89 h 119"/>
                <a:gd name="T4" fmla="*/ 40 w 137"/>
                <a:gd name="T5" fmla="*/ 119 h 119"/>
                <a:gd name="T6" fmla="*/ 0 w 137"/>
                <a:gd name="T7" fmla="*/ 59 h 119"/>
                <a:gd name="T8" fmla="*/ 52 w 137"/>
                <a:gd name="T9" fmla="*/ 29 h 119"/>
                <a:gd name="T10" fmla="*/ 96 w 137"/>
                <a:gd name="T11" fmla="*/ 0 h 119"/>
                <a:gd name="T12" fmla="*/ 137 w 137"/>
                <a:gd name="T13" fmla="*/ 5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119">
                  <a:moveTo>
                    <a:pt x="137" y="59"/>
                  </a:moveTo>
                  <a:lnTo>
                    <a:pt x="91" y="89"/>
                  </a:lnTo>
                  <a:lnTo>
                    <a:pt x="40" y="119"/>
                  </a:lnTo>
                  <a:lnTo>
                    <a:pt x="0" y="59"/>
                  </a:lnTo>
                  <a:lnTo>
                    <a:pt x="52" y="29"/>
                  </a:lnTo>
                  <a:lnTo>
                    <a:pt x="96" y="0"/>
                  </a:lnTo>
                  <a:lnTo>
                    <a:pt x="137" y="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165"/>
            <p:cNvSpPr>
              <a:spLocks/>
            </p:cNvSpPr>
            <p:nvPr/>
          </p:nvSpPr>
          <p:spPr bwMode="auto">
            <a:xfrm>
              <a:off x="18991" y="11320"/>
              <a:ext cx="96" cy="143"/>
            </a:xfrm>
            <a:custGeom>
              <a:avLst/>
              <a:gdLst>
                <a:gd name="T0" fmla="*/ 48 w 48"/>
                <a:gd name="T1" fmla="*/ 56 h 61"/>
                <a:gd name="T2" fmla="*/ 43 w 48"/>
                <a:gd name="T3" fmla="*/ 61 h 61"/>
                <a:gd name="T4" fmla="*/ 45 w 48"/>
                <a:gd name="T5" fmla="*/ 59 h 61"/>
                <a:gd name="T6" fmla="*/ 4 w 48"/>
                <a:gd name="T7" fmla="*/ 0 h 61"/>
                <a:gd name="T8" fmla="*/ 0 w 48"/>
                <a:gd name="T9" fmla="*/ 3 h 61"/>
                <a:gd name="T10" fmla="*/ 48 w 48"/>
                <a:gd name="T1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61">
                  <a:moveTo>
                    <a:pt x="48" y="56"/>
                  </a:moveTo>
                  <a:lnTo>
                    <a:pt x="43" y="61"/>
                  </a:lnTo>
                  <a:lnTo>
                    <a:pt x="45" y="59"/>
                  </a:lnTo>
                  <a:lnTo>
                    <a:pt x="4" y="0"/>
                  </a:lnTo>
                  <a:lnTo>
                    <a:pt x="0" y="3"/>
                  </a:lnTo>
                  <a:lnTo>
                    <a:pt x="48" y="5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166"/>
            <p:cNvSpPr>
              <a:spLocks/>
            </p:cNvSpPr>
            <p:nvPr/>
          </p:nvSpPr>
          <p:spPr bwMode="auto">
            <a:xfrm>
              <a:off x="18653" y="11456"/>
              <a:ext cx="220" cy="225"/>
            </a:xfrm>
            <a:custGeom>
              <a:avLst/>
              <a:gdLst>
                <a:gd name="T0" fmla="*/ 108 w 108"/>
                <a:gd name="T1" fmla="*/ 62 h 96"/>
                <a:gd name="T2" fmla="*/ 81 w 108"/>
                <a:gd name="T3" fmla="*/ 77 h 96"/>
                <a:gd name="T4" fmla="*/ 55 w 108"/>
                <a:gd name="T5" fmla="*/ 87 h 96"/>
                <a:gd name="T6" fmla="*/ 30 w 108"/>
                <a:gd name="T7" fmla="*/ 95 h 96"/>
                <a:gd name="T8" fmla="*/ 9 w 108"/>
                <a:gd name="T9" fmla="*/ 96 h 96"/>
                <a:gd name="T10" fmla="*/ 0 w 108"/>
                <a:gd name="T11" fmla="*/ 26 h 96"/>
                <a:gd name="T12" fmla="*/ 14 w 108"/>
                <a:gd name="T13" fmla="*/ 26 h 96"/>
                <a:gd name="T14" fmla="*/ 30 w 108"/>
                <a:gd name="T15" fmla="*/ 21 h 96"/>
                <a:gd name="T16" fmla="*/ 49 w 108"/>
                <a:gd name="T17" fmla="*/ 14 h 96"/>
                <a:gd name="T18" fmla="*/ 73 w 108"/>
                <a:gd name="T19" fmla="*/ 0 h 96"/>
                <a:gd name="T20" fmla="*/ 108 w 108"/>
                <a:gd name="T21" fmla="*/ 6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96">
                  <a:moveTo>
                    <a:pt x="108" y="62"/>
                  </a:moveTo>
                  <a:lnTo>
                    <a:pt x="81" y="77"/>
                  </a:lnTo>
                  <a:lnTo>
                    <a:pt x="55" y="87"/>
                  </a:lnTo>
                  <a:lnTo>
                    <a:pt x="30" y="95"/>
                  </a:lnTo>
                  <a:lnTo>
                    <a:pt x="9" y="96"/>
                  </a:lnTo>
                  <a:lnTo>
                    <a:pt x="0" y="26"/>
                  </a:lnTo>
                  <a:lnTo>
                    <a:pt x="14" y="26"/>
                  </a:lnTo>
                  <a:lnTo>
                    <a:pt x="30" y="21"/>
                  </a:lnTo>
                  <a:lnTo>
                    <a:pt x="49" y="14"/>
                  </a:lnTo>
                  <a:lnTo>
                    <a:pt x="73" y="0"/>
                  </a:lnTo>
                  <a:lnTo>
                    <a:pt x="108" y="6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167"/>
            <p:cNvSpPr>
              <a:spLocks/>
            </p:cNvSpPr>
            <p:nvPr/>
          </p:nvSpPr>
          <p:spPr bwMode="auto">
            <a:xfrm>
              <a:off x="18799" y="11456"/>
              <a:ext cx="83" cy="145"/>
            </a:xfrm>
            <a:custGeom>
              <a:avLst/>
              <a:gdLst>
                <a:gd name="T0" fmla="*/ 40 w 41"/>
                <a:gd name="T1" fmla="*/ 61 h 62"/>
                <a:gd name="T2" fmla="*/ 41 w 41"/>
                <a:gd name="T3" fmla="*/ 61 h 62"/>
                <a:gd name="T4" fmla="*/ 38 w 41"/>
                <a:gd name="T5" fmla="*/ 62 h 62"/>
                <a:gd name="T6" fmla="*/ 3 w 41"/>
                <a:gd name="T7" fmla="*/ 0 h 62"/>
                <a:gd name="T8" fmla="*/ 0 w 41"/>
                <a:gd name="T9" fmla="*/ 1 h 62"/>
                <a:gd name="T10" fmla="*/ 40 w 41"/>
                <a:gd name="T11" fmla="*/ 6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62">
                  <a:moveTo>
                    <a:pt x="40" y="61"/>
                  </a:moveTo>
                  <a:lnTo>
                    <a:pt x="41" y="61"/>
                  </a:lnTo>
                  <a:lnTo>
                    <a:pt x="38" y="62"/>
                  </a:lnTo>
                  <a:lnTo>
                    <a:pt x="3" y="0"/>
                  </a:lnTo>
                  <a:lnTo>
                    <a:pt x="0" y="1"/>
                  </a:lnTo>
                  <a:lnTo>
                    <a:pt x="40" y="6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168"/>
            <p:cNvSpPr>
              <a:spLocks/>
            </p:cNvSpPr>
            <p:nvPr/>
          </p:nvSpPr>
          <p:spPr bwMode="auto">
            <a:xfrm>
              <a:off x="18444" y="11456"/>
              <a:ext cx="224" cy="225"/>
            </a:xfrm>
            <a:custGeom>
              <a:avLst/>
              <a:gdLst>
                <a:gd name="T0" fmla="*/ 98 w 107"/>
                <a:gd name="T1" fmla="*/ 96 h 96"/>
                <a:gd name="T2" fmla="*/ 78 w 107"/>
                <a:gd name="T3" fmla="*/ 95 h 96"/>
                <a:gd name="T4" fmla="*/ 52 w 107"/>
                <a:gd name="T5" fmla="*/ 87 h 96"/>
                <a:gd name="T6" fmla="*/ 27 w 107"/>
                <a:gd name="T7" fmla="*/ 77 h 96"/>
                <a:gd name="T8" fmla="*/ 0 w 107"/>
                <a:gd name="T9" fmla="*/ 62 h 96"/>
                <a:gd name="T10" fmla="*/ 34 w 107"/>
                <a:gd name="T11" fmla="*/ 0 h 96"/>
                <a:gd name="T12" fmla="*/ 59 w 107"/>
                <a:gd name="T13" fmla="*/ 14 h 96"/>
                <a:gd name="T14" fmla="*/ 78 w 107"/>
                <a:gd name="T15" fmla="*/ 21 h 96"/>
                <a:gd name="T16" fmla="*/ 93 w 107"/>
                <a:gd name="T17" fmla="*/ 26 h 96"/>
                <a:gd name="T18" fmla="*/ 107 w 107"/>
                <a:gd name="T19" fmla="*/ 26 h 96"/>
                <a:gd name="T20" fmla="*/ 98 w 107"/>
                <a:gd name="T2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96">
                  <a:moveTo>
                    <a:pt x="98" y="96"/>
                  </a:moveTo>
                  <a:lnTo>
                    <a:pt x="78" y="95"/>
                  </a:lnTo>
                  <a:lnTo>
                    <a:pt x="52" y="87"/>
                  </a:lnTo>
                  <a:lnTo>
                    <a:pt x="27" y="77"/>
                  </a:lnTo>
                  <a:lnTo>
                    <a:pt x="0" y="62"/>
                  </a:lnTo>
                  <a:lnTo>
                    <a:pt x="34" y="0"/>
                  </a:lnTo>
                  <a:lnTo>
                    <a:pt x="59" y="14"/>
                  </a:lnTo>
                  <a:lnTo>
                    <a:pt x="78" y="21"/>
                  </a:lnTo>
                  <a:lnTo>
                    <a:pt x="93" y="26"/>
                  </a:lnTo>
                  <a:lnTo>
                    <a:pt x="107" y="26"/>
                  </a:lnTo>
                  <a:lnTo>
                    <a:pt x="98" y="9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169"/>
            <p:cNvSpPr>
              <a:spLocks/>
            </p:cNvSpPr>
            <p:nvPr/>
          </p:nvSpPr>
          <p:spPr bwMode="auto">
            <a:xfrm>
              <a:off x="18653" y="11517"/>
              <a:ext cx="44" cy="164"/>
            </a:xfrm>
            <a:custGeom>
              <a:avLst/>
              <a:gdLst>
                <a:gd name="T0" fmla="*/ 9 w 9"/>
                <a:gd name="T1" fmla="*/ 70 h 70"/>
                <a:gd name="T2" fmla="*/ 4 w 9"/>
                <a:gd name="T3" fmla="*/ 70 h 70"/>
                <a:gd name="T4" fmla="*/ 0 w 9"/>
                <a:gd name="T5" fmla="*/ 70 h 70"/>
                <a:gd name="T6" fmla="*/ 9 w 9"/>
                <a:gd name="T7" fmla="*/ 0 h 70"/>
                <a:gd name="T8" fmla="*/ 0 w 9"/>
                <a:gd name="T9" fmla="*/ 0 h 70"/>
                <a:gd name="T10" fmla="*/ 9 w 9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0">
                  <a:moveTo>
                    <a:pt x="9" y="70"/>
                  </a:moveTo>
                  <a:lnTo>
                    <a:pt x="4" y="70"/>
                  </a:lnTo>
                  <a:lnTo>
                    <a:pt x="0" y="7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7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170"/>
            <p:cNvSpPr>
              <a:spLocks/>
            </p:cNvSpPr>
            <p:nvPr/>
          </p:nvSpPr>
          <p:spPr bwMode="auto">
            <a:xfrm>
              <a:off x="18239" y="11318"/>
              <a:ext cx="283" cy="281"/>
            </a:xfrm>
            <a:custGeom>
              <a:avLst/>
              <a:gdLst>
                <a:gd name="T0" fmla="*/ 99 w 137"/>
                <a:gd name="T1" fmla="*/ 120 h 120"/>
                <a:gd name="T2" fmla="*/ 46 w 137"/>
                <a:gd name="T3" fmla="*/ 90 h 120"/>
                <a:gd name="T4" fmla="*/ 0 w 137"/>
                <a:gd name="T5" fmla="*/ 60 h 120"/>
                <a:gd name="T6" fmla="*/ 40 w 137"/>
                <a:gd name="T7" fmla="*/ 0 h 120"/>
                <a:gd name="T8" fmla="*/ 86 w 137"/>
                <a:gd name="T9" fmla="*/ 30 h 120"/>
                <a:gd name="T10" fmla="*/ 137 w 137"/>
                <a:gd name="T11" fmla="*/ 60 h 120"/>
                <a:gd name="T12" fmla="*/ 99 w 137"/>
                <a:gd name="T13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120">
                  <a:moveTo>
                    <a:pt x="99" y="120"/>
                  </a:moveTo>
                  <a:lnTo>
                    <a:pt x="46" y="90"/>
                  </a:lnTo>
                  <a:lnTo>
                    <a:pt x="0" y="60"/>
                  </a:lnTo>
                  <a:lnTo>
                    <a:pt x="40" y="0"/>
                  </a:lnTo>
                  <a:lnTo>
                    <a:pt x="86" y="30"/>
                  </a:lnTo>
                  <a:lnTo>
                    <a:pt x="137" y="60"/>
                  </a:lnTo>
                  <a:lnTo>
                    <a:pt x="99" y="12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71"/>
            <p:cNvSpPr>
              <a:spLocks/>
            </p:cNvSpPr>
            <p:nvPr/>
          </p:nvSpPr>
          <p:spPr bwMode="auto">
            <a:xfrm>
              <a:off x="18444" y="11456"/>
              <a:ext cx="79" cy="145"/>
            </a:xfrm>
            <a:custGeom>
              <a:avLst/>
              <a:gdLst>
                <a:gd name="T0" fmla="*/ 1 w 38"/>
                <a:gd name="T1" fmla="*/ 62 h 62"/>
                <a:gd name="T2" fmla="*/ 0 w 38"/>
                <a:gd name="T3" fmla="*/ 61 h 62"/>
                <a:gd name="T4" fmla="*/ 38 w 38"/>
                <a:gd name="T5" fmla="*/ 1 h 62"/>
                <a:gd name="T6" fmla="*/ 35 w 38"/>
                <a:gd name="T7" fmla="*/ 0 h 62"/>
                <a:gd name="T8" fmla="*/ 1 w 38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62">
                  <a:moveTo>
                    <a:pt x="1" y="62"/>
                  </a:moveTo>
                  <a:lnTo>
                    <a:pt x="0" y="61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1" y="6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172"/>
            <p:cNvSpPr>
              <a:spLocks/>
            </p:cNvSpPr>
            <p:nvPr/>
          </p:nvSpPr>
          <p:spPr bwMode="auto">
            <a:xfrm>
              <a:off x="18093" y="11203"/>
              <a:ext cx="233" cy="249"/>
            </a:xfrm>
            <a:custGeom>
              <a:avLst/>
              <a:gdLst>
                <a:gd name="T0" fmla="*/ 67 w 113"/>
                <a:gd name="T1" fmla="*/ 106 h 106"/>
                <a:gd name="T2" fmla="*/ 46 w 113"/>
                <a:gd name="T3" fmla="*/ 91 h 106"/>
                <a:gd name="T4" fmla="*/ 27 w 113"/>
                <a:gd name="T5" fmla="*/ 74 h 106"/>
                <a:gd name="T6" fmla="*/ 12 w 113"/>
                <a:gd name="T7" fmla="*/ 55 h 106"/>
                <a:gd name="T8" fmla="*/ 0 w 113"/>
                <a:gd name="T9" fmla="*/ 39 h 106"/>
                <a:gd name="T10" fmla="*/ 62 w 113"/>
                <a:gd name="T11" fmla="*/ 0 h 106"/>
                <a:gd name="T12" fmla="*/ 69 w 113"/>
                <a:gd name="T13" fmla="*/ 13 h 106"/>
                <a:gd name="T14" fmla="*/ 79 w 113"/>
                <a:gd name="T15" fmla="*/ 24 h 106"/>
                <a:gd name="T16" fmla="*/ 93 w 113"/>
                <a:gd name="T17" fmla="*/ 38 h 106"/>
                <a:gd name="T18" fmla="*/ 113 w 113"/>
                <a:gd name="T19" fmla="*/ 51 h 106"/>
                <a:gd name="T20" fmla="*/ 67 w 113"/>
                <a:gd name="T21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106">
                  <a:moveTo>
                    <a:pt x="67" y="106"/>
                  </a:moveTo>
                  <a:lnTo>
                    <a:pt x="46" y="91"/>
                  </a:lnTo>
                  <a:lnTo>
                    <a:pt x="27" y="74"/>
                  </a:lnTo>
                  <a:lnTo>
                    <a:pt x="12" y="55"/>
                  </a:lnTo>
                  <a:lnTo>
                    <a:pt x="0" y="39"/>
                  </a:lnTo>
                  <a:lnTo>
                    <a:pt x="62" y="0"/>
                  </a:lnTo>
                  <a:lnTo>
                    <a:pt x="69" y="13"/>
                  </a:lnTo>
                  <a:lnTo>
                    <a:pt x="79" y="24"/>
                  </a:lnTo>
                  <a:lnTo>
                    <a:pt x="93" y="38"/>
                  </a:lnTo>
                  <a:lnTo>
                    <a:pt x="113" y="51"/>
                  </a:lnTo>
                  <a:lnTo>
                    <a:pt x="67" y="10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173"/>
            <p:cNvSpPr>
              <a:spLocks/>
            </p:cNvSpPr>
            <p:nvPr/>
          </p:nvSpPr>
          <p:spPr bwMode="auto">
            <a:xfrm>
              <a:off x="18231" y="11318"/>
              <a:ext cx="96" cy="145"/>
            </a:xfrm>
            <a:custGeom>
              <a:avLst/>
              <a:gdLst>
                <a:gd name="T0" fmla="*/ 2 w 46"/>
                <a:gd name="T1" fmla="*/ 60 h 62"/>
                <a:gd name="T2" fmla="*/ 6 w 46"/>
                <a:gd name="T3" fmla="*/ 62 h 62"/>
                <a:gd name="T4" fmla="*/ 0 w 46"/>
                <a:gd name="T5" fmla="*/ 57 h 62"/>
                <a:gd name="T6" fmla="*/ 46 w 46"/>
                <a:gd name="T7" fmla="*/ 2 h 62"/>
                <a:gd name="T8" fmla="*/ 42 w 46"/>
                <a:gd name="T9" fmla="*/ 0 h 62"/>
                <a:gd name="T10" fmla="*/ 2 w 46"/>
                <a:gd name="T11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2">
                  <a:moveTo>
                    <a:pt x="2" y="60"/>
                  </a:moveTo>
                  <a:lnTo>
                    <a:pt x="6" y="62"/>
                  </a:lnTo>
                  <a:lnTo>
                    <a:pt x="0" y="57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2" y="6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174"/>
            <p:cNvSpPr>
              <a:spLocks/>
            </p:cNvSpPr>
            <p:nvPr/>
          </p:nvSpPr>
          <p:spPr bwMode="auto">
            <a:xfrm>
              <a:off x="18047" y="10870"/>
              <a:ext cx="183" cy="404"/>
            </a:xfrm>
            <a:custGeom>
              <a:avLst/>
              <a:gdLst>
                <a:gd name="T0" fmla="*/ 18 w 87"/>
                <a:gd name="T1" fmla="*/ 172 h 172"/>
                <a:gd name="T2" fmla="*/ 11 w 87"/>
                <a:gd name="T3" fmla="*/ 147 h 172"/>
                <a:gd name="T4" fmla="*/ 6 w 87"/>
                <a:gd name="T5" fmla="*/ 110 h 172"/>
                <a:gd name="T6" fmla="*/ 2 w 87"/>
                <a:gd name="T7" fmla="*/ 62 h 172"/>
                <a:gd name="T8" fmla="*/ 0 w 87"/>
                <a:gd name="T9" fmla="*/ 0 h 172"/>
                <a:gd name="T10" fmla="*/ 72 w 87"/>
                <a:gd name="T11" fmla="*/ 0 h 172"/>
                <a:gd name="T12" fmla="*/ 73 w 87"/>
                <a:gd name="T13" fmla="*/ 58 h 172"/>
                <a:gd name="T14" fmla="*/ 77 w 87"/>
                <a:gd name="T15" fmla="*/ 102 h 172"/>
                <a:gd name="T16" fmla="*/ 81 w 87"/>
                <a:gd name="T17" fmla="*/ 132 h 172"/>
                <a:gd name="T18" fmla="*/ 87 w 87"/>
                <a:gd name="T19" fmla="*/ 150 h 172"/>
                <a:gd name="T20" fmla="*/ 18 w 87"/>
                <a:gd name="T2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172">
                  <a:moveTo>
                    <a:pt x="18" y="172"/>
                  </a:moveTo>
                  <a:lnTo>
                    <a:pt x="11" y="147"/>
                  </a:lnTo>
                  <a:lnTo>
                    <a:pt x="6" y="110"/>
                  </a:lnTo>
                  <a:lnTo>
                    <a:pt x="2" y="6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3" y="58"/>
                  </a:lnTo>
                  <a:lnTo>
                    <a:pt x="77" y="102"/>
                  </a:lnTo>
                  <a:lnTo>
                    <a:pt x="81" y="132"/>
                  </a:lnTo>
                  <a:lnTo>
                    <a:pt x="87" y="150"/>
                  </a:lnTo>
                  <a:lnTo>
                    <a:pt x="18" y="17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175"/>
            <p:cNvSpPr>
              <a:spLocks/>
            </p:cNvSpPr>
            <p:nvPr/>
          </p:nvSpPr>
          <p:spPr bwMode="auto">
            <a:xfrm>
              <a:off x="18085" y="11203"/>
              <a:ext cx="146" cy="92"/>
            </a:xfrm>
            <a:custGeom>
              <a:avLst/>
              <a:gdLst>
                <a:gd name="T0" fmla="*/ 4 w 69"/>
                <a:gd name="T1" fmla="*/ 39 h 39"/>
                <a:gd name="T2" fmla="*/ 2 w 69"/>
                <a:gd name="T3" fmla="*/ 36 h 39"/>
                <a:gd name="T4" fmla="*/ 0 w 69"/>
                <a:gd name="T5" fmla="*/ 30 h 39"/>
                <a:gd name="T6" fmla="*/ 69 w 69"/>
                <a:gd name="T7" fmla="*/ 8 h 39"/>
                <a:gd name="T8" fmla="*/ 66 w 69"/>
                <a:gd name="T9" fmla="*/ 0 h 39"/>
                <a:gd name="T10" fmla="*/ 4 w 69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39">
                  <a:moveTo>
                    <a:pt x="4" y="39"/>
                  </a:moveTo>
                  <a:lnTo>
                    <a:pt x="2" y="36"/>
                  </a:lnTo>
                  <a:lnTo>
                    <a:pt x="0" y="30"/>
                  </a:lnTo>
                  <a:lnTo>
                    <a:pt x="69" y="8"/>
                  </a:lnTo>
                  <a:lnTo>
                    <a:pt x="66" y="0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Rectangle 176"/>
            <p:cNvSpPr>
              <a:spLocks noChangeArrowheads="1"/>
            </p:cNvSpPr>
            <p:nvPr/>
          </p:nvSpPr>
          <p:spPr bwMode="auto">
            <a:xfrm>
              <a:off x="18047" y="10425"/>
              <a:ext cx="150" cy="44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177"/>
            <p:cNvSpPr>
              <a:spLocks/>
            </p:cNvSpPr>
            <p:nvPr/>
          </p:nvSpPr>
          <p:spPr bwMode="auto">
            <a:xfrm>
              <a:off x="18047" y="10829"/>
              <a:ext cx="150" cy="44"/>
            </a:xfrm>
            <a:custGeom>
              <a:avLst/>
              <a:gdLst>
                <a:gd name="T0" fmla="*/ 1 w 73"/>
                <a:gd name="T1" fmla="*/ 0 w 73"/>
                <a:gd name="T2" fmla="*/ 73 w 73"/>
                <a:gd name="T3" fmla="*/ 1 w 7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3">
                  <a:moveTo>
                    <a:pt x="1" y="0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178"/>
            <p:cNvSpPr>
              <a:spLocks/>
            </p:cNvSpPr>
            <p:nvPr/>
          </p:nvSpPr>
          <p:spPr bwMode="auto">
            <a:xfrm>
              <a:off x="18047" y="10419"/>
              <a:ext cx="150" cy="47"/>
            </a:xfrm>
            <a:custGeom>
              <a:avLst/>
              <a:gdLst>
                <a:gd name="T0" fmla="*/ 0 w 73"/>
                <a:gd name="T1" fmla="*/ 3 h 20"/>
                <a:gd name="T2" fmla="*/ 0 w 73"/>
                <a:gd name="T3" fmla="*/ 20 h 20"/>
                <a:gd name="T4" fmla="*/ 1 w 73"/>
                <a:gd name="T5" fmla="*/ 0 h 20"/>
                <a:gd name="T6" fmla="*/ 73 w 73"/>
                <a:gd name="T7" fmla="*/ 5 h 20"/>
                <a:gd name="T8" fmla="*/ 73 w 73"/>
                <a:gd name="T9" fmla="*/ 3 h 20"/>
                <a:gd name="T10" fmla="*/ 0 w 73"/>
                <a:gd name="T11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20">
                  <a:moveTo>
                    <a:pt x="0" y="3"/>
                  </a:moveTo>
                  <a:lnTo>
                    <a:pt x="0" y="20"/>
                  </a:lnTo>
                  <a:lnTo>
                    <a:pt x="1" y="0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179"/>
            <p:cNvSpPr>
              <a:spLocks/>
            </p:cNvSpPr>
            <p:nvPr/>
          </p:nvSpPr>
          <p:spPr bwMode="auto">
            <a:xfrm>
              <a:off x="19630" y="7487"/>
              <a:ext cx="75" cy="126"/>
            </a:xfrm>
            <a:custGeom>
              <a:avLst/>
              <a:gdLst>
                <a:gd name="T0" fmla="*/ 36 w 36"/>
                <a:gd name="T1" fmla="*/ 4 h 54"/>
                <a:gd name="T2" fmla="*/ 12 w 36"/>
                <a:gd name="T3" fmla="*/ 0 h 54"/>
                <a:gd name="T4" fmla="*/ 0 w 36"/>
                <a:gd name="T5" fmla="*/ 50 h 54"/>
                <a:gd name="T6" fmla="*/ 24 w 36"/>
                <a:gd name="T7" fmla="*/ 54 h 54"/>
                <a:gd name="T8" fmla="*/ 36 w 36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4">
                  <a:moveTo>
                    <a:pt x="36" y="4"/>
                  </a:moveTo>
                  <a:lnTo>
                    <a:pt x="12" y="0"/>
                  </a:lnTo>
                  <a:lnTo>
                    <a:pt x="0" y="50"/>
                  </a:lnTo>
                  <a:lnTo>
                    <a:pt x="24" y="54"/>
                  </a:lnTo>
                  <a:lnTo>
                    <a:pt x="36" y="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180"/>
            <p:cNvSpPr>
              <a:spLocks/>
            </p:cNvSpPr>
            <p:nvPr/>
          </p:nvSpPr>
          <p:spPr bwMode="auto">
            <a:xfrm>
              <a:off x="19509" y="7598"/>
              <a:ext cx="170" cy="436"/>
            </a:xfrm>
            <a:custGeom>
              <a:avLst/>
              <a:gdLst>
                <a:gd name="T0" fmla="*/ 81 w 81"/>
                <a:gd name="T1" fmla="*/ 7 h 186"/>
                <a:gd name="T2" fmla="*/ 58 w 81"/>
                <a:gd name="T3" fmla="*/ 0 h 186"/>
                <a:gd name="T4" fmla="*/ 0 w 81"/>
                <a:gd name="T5" fmla="*/ 178 h 186"/>
                <a:gd name="T6" fmla="*/ 23 w 81"/>
                <a:gd name="T7" fmla="*/ 186 h 186"/>
                <a:gd name="T8" fmla="*/ 81 w 81"/>
                <a:gd name="T9" fmla="*/ 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6">
                  <a:moveTo>
                    <a:pt x="81" y="7"/>
                  </a:moveTo>
                  <a:lnTo>
                    <a:pt x="58" y="0"/>
                  </a:lnTo>
                  <a:lnTo>
                    <a:pt x="0" y="178"/>
                  </a:lnTo>
                  <a:lnTo>
                    <a:pt x="23" y="186"/>
                  </a:lnTo>
                  <a:lnTo>
                    <a:pt x="81" y="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181"/>
            <p:cNvSpPr>
              <a:spLocks/>
            </p:cNvSpPr>
            <p:nvPr/>
          </p:nvSpPr>
          <p:spPr bwMode="auto">
            <a:xfrm>
              <a:off x="19630" y="7572"/>
              <a:ext cx="50" cy="44"/>
            </a:xfrm>
            <a:custGeom>
              <a:avLst/>
              <a:gdLst>
                <a:gd name="T0" fmla="*/ 24 w 24"/>
                <a:gd name="T1" fmla="*/ 6 h 7"/>
                <a:gd name="T2" fmla="*/ 24 w 24"/>
                <a:gd name="T3" fmla="*/ 7 h 7"/>
                <a:gd name="T4" fmla="*/ 1 w 24"/>
                <a:gd name="T5" fmla="*/ 0 h 7"/>
                <a:gd name="T6" fmla="*/ 0 w 24"/>
                <a:gd name="T7" fmla="*/ 2 h 7"/>
                <a:gd name="T8" fmla="*/ 24 w 24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24" y="6"/>
                  </a:moveTo>
                  <a:lnTo>
                    <a:pt x="24" y="7"/>
                  </a:lnTo>
                  <a:lnTo>
                    <a:pt x="1" y="0"/>
                  </a:lnTo>
                  <a:lnTo>
                    <a:pt x="0" y="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182"/>
            <p:cNvSpPr>
              <a:spLocks/>
            </p:cNvSpPr>
            <p:nvPr/>
          </p:nvSpPr>
          <p:spPr bwMode="auto">
            <a:xfrm>
              <a:off x="19421" y="8020"/>
              <a:ext cx="138" cy="391"/>
            </a:xfrm>
            <a:custGeom>
              <a:avLst/>
              <a:gdLst>
                <a:gd name="T0" fmla="*/ 67 w 67"/>
                <a:gd name="T1" fmla="*/ 6 h 167"/>
                <a:gd name="T2" fmla="*/ 44 w 67"/>
                <a:gd name="T3" fmla="*/ 0 h 167"/>
                <a:gd name="T4" fmla="*/ 0 w 67"/>
                <a:gd name="T5" fmla="*/ 161 h 167"/>
                <a:gd name="T6" fmla="*/ 23 w 67"/>
                <a:gd name="T7" fmla="*/ 167 h 167"/>
                <a:gd name="T8" fmla="*/ 67 w 67"/>
                <a:gd name="T9" fmla="*/ 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67">
                  <a:moveTo>
                    <a:pt x="67" y="6"/>
                  </a:moveTo>
                  <a:lnTo>
                    <a:pt x="44" y="0"/>
                  </a:lnTo>
                  <a:lnTo>
                    <a:pt x="0" y="161"/>
                  </a:lnTo>
                  <a:lnTo>
                    <a:pt x="23" y="167"/>
                  </a:lnTo>
                  <a:lnTo>
                    <a:pt x="67" y="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183"/>
            <p:cNvSpPr>
              <a:spLocks/>
            </p:cNvSpPr>
            <p:nvPr/>
          </p:nvSpPr>
          <p:spPr bwMode="auto">
            <a:xfrm>
              <a:off x="19509" y="7990"/>
              <a:ext cx="50" cy="44"/>
            </a:xfrm>
            <a:custGeom>
              <a:avLst/>
              <a:gdLst>
                <a:gd name="T0" fmla="*/ 0 w 23"/>
                <a:gd name="T1" fmla="*/ 0 h 8"/>
                <a:gd name="T2" fmla="*/ 0 w 23"/>
                <a:gd name="T3" fmla="*/ 2 h 8"/>
                <a:gd name="T4" fmla="*/ 23 w 23"/>
                <a:gd name="T5" fmla="*/ 8 h 8"/>
                <a:gd name="T6" fmla="*/ 0 w 2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8">
                  <a:moveTo>
                    <a:pt x="0" y="0"/>
                  </a:moveTo>
                  <a:lnTo>
                    <a:pt x="0" y="2"/>
                  </a:lnTo>
                  <a:lnTo>
                    <a:pt x="2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184"/>
            <p:cNvSpPr>
              <a:spLocks/>
            </p:cNvSpPr>
            <p:nvPr/>
          </p:nvSpPr>
          <p:spPr bwMode="auto">
            <a:xfrm>
              <a:off x="19329" y="8399"/>
              <a:ext cx="138" cy="504"/>
            </a:xfrm>
            <a:custGeom>
              <a:avLst/>
              <a:gdLst>
                <a:gd name="T0" fmla="*/ 66 w 66"/>
                <a:gd name="T1" fmla="*/ 4 h 215"/>
                <a:gd name="T2" fmla="*/ 42 w 66"/>
                <a:gd name="T3" fmla="*/ 0 h 215"/>
                <a:gd name="T4" fmla="*/ 0 w 66"/>
                <a:gd name="T5" fmla="*/ 212 h 215"/>
                <a:gd name="T6" fmla="*/ 24 w 66"/>
                <a:gd name="T7" fmla="*/ 215 h 215"/>
                <a:gd name="T8" fmla="*/ 66 w 66"/>
                <a:gd name="T9" fmla="*/ 4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15">
                  <a:moveTo>
                    <a:pt x="66" y="4"/>
                  </a:moveTo>
                  <a:lnTo>
                    <a:pt x="42" y="0"/>
                  </a:lnTo>
                  <a:lnTo>
                    <a:pt x="0" y="212"/>
                  </a:lnTo>
                  <a:lnTo>
                    <a:pt x="24" y="215"/>
                  </a:lnTo>
                  <a:lnTo>
                    <a:pt x="66" y="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185"/>
            <p:cNvSpPr>
              <a:spLocks/>
            </p:cNvSpPr>
            <p:nvPr/>
          </p:nvSpPr>
          <p:spPr bwMode="auto">
            <a:xfrm>
              <a:off x="19417" y="8367"/>
              <a:ext cx="50" cy="44"/>
            </a:xfrm>
            <a:custGeom>
              <a:avLst/>
              <a:gdLst>
                <a:gd name="T0" fmla="*/ 1 w 24"/>
                <a:gd name="T1" fmla="*/ 0 h 6"/>
                <a:gd name="T2" fmla="*/ 0 w 24"/>
                <a:gd name="T3" fmla="*/ 1 h 6"/>
                <a:gd name="T4" fmla="*/ 24 w 24"/>
                <a:gd name="T5" fmla="*/ 5 h 6"/>
                <a:gd name="T6" fmla="*/ 24 w 24"/>
                <a:gd name="T7" fmla="*/ 6 h 6"/>
                <a:gd name="T8" fmla="*/ 1 w 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1" y="0"/>
                  </a:moveTo>
                  <a:lnTo>
                    <a:pt x="0" y="1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Freeform 186"/>
            <p:cNvSpPr>
              <a:spLocks/>
            </p:cNvSpPr>
            <p:nvPr/>
          </p:nvSpPr>
          <p:spPr bwMode="auto">
            <a:xfrm>
              <a:off x="19237" y="8895"/>
              <a:ext cx="142" cy="988"/>
            </a:xfrm>
            <a:custGeom>
              <a:avLst/>
              <a:gdLst>
                <a:gd name="T0" fmla="*/ 68 w 68"/>
                <a:gd name="T1" fmla="*/ 1 h 422"/>
                <a:gd name="T2" fmla="*/ 44 w 68"/>
                <a:gd name="T3" fmla="*/ 0 h 422"/>
                <a:gd name="T4" fmla="*/ 0 w 68"/>
                <a:gd name="T5" fmla="*/ 421 h 422"/>
                <a:gd name="T6" fmla="*/ 25 w 68"/>
                <a:gd name="T7" fmla="*/ 422 h 422"/>
                <a:gd name="T8" fmla="*/ 68 w 68"/>
                <a:gd name="T9" fmla="*/ 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422">
                  <a:moveTo>
                    <a:pt x="68" y="1"/>
                  </a:moveTo>
                  <a:lnTo>
                    <a:pt x="44" y="0"/>
                  </a:lnTo>
                  <a:lnTo>
                    <a:pt x="0" y="421"/>
                  </a:lnTo>
                  <a:lnTo>
                    <a:pt x="25" y="42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187"/>
            <p:cNvSpPr>
              <a:spLocks/>
            </p:cNvSpPr>
            <p:nvPr/>
          </p:nvSpPr>
          <p:spPr bwMode="auto">
            <a:xfrm>
              <a:off x="19329" y="8859"/>
              <a:ext cx="50" cy="44"/>
            </a:xfrm>
            <a:custGeom>
              <a:avLst/>
              <a:gdLst>
                <a:gd name="T0" fmla="*/ 0 w 24"/>
                <a:gd name="T1" fmla="*/ 0 h 3"/>
                <a:gd name="T2" fmla="*/ 24 w 24"/>
                <a:gd name="T3" fmla="*/ 1 h 3"/>
                <a:gd name="T4" fmla="*/ 24 w 24"/>
                <a:gd name="T5" fmla="*/ 3 h 3"/>
                <a:gd name="T6" fmla="*/ 0 w 2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">
                  <a:moveTo>
                    <a:pt x="0" y="0"/>
                  </a:moveTo>
                  <a:lnTo>
                    <a:pt x="24" y="1"/>
                  </a:lnTo>
                  <a:lnTo>
                    <a:pt x="2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188"/>
            <p:cNvSpPr>
              <a:spLocks/>
            </p:cNvSpPr>
            <p:nvPr/>
          </p:nvSpPr>
          <p:spPr bwMode="auto">
            <a:xfrm>
              <a:off x="19150" y="9880"/>
              <a:ext cx="137" cy="457"/>
            </a:xfrm>
            <a:custGeom>
              <a:avLst/>
              <a:gdLst>
                <a:gd name="T0" fmla="*/ 67 w 67"/>
                <a:gd name="T1" fmla="*/ 4 h 195"/>
                <a:gd name="T2" fmla="*/ 42 w 67"/>
                <a:gd name="T3" fmla="*/ 0 h 195"/>
                <a:gd name="T4" fmla="*/ 0 w 67"/>
                <a:gd name="T5" fmla="*/ 191 h 195"/>
                <a:gd name="T6" fmla="*/ 24 w 67"/>
                <a:gd name="T7" fmla="*/ 195 h 195"/>
                <a:gd name="T8" fmla="*/ 67 w 67"/>
                <a:gd name="T9" fmla="*/ 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95">
                  <a:moveTo>
                    <a:pt x="67" y="4"/>
                  </a:moveTo>
                  <a:lnTo>
                    <a:pt x="42" y="0"/>
                  </a:lnTo>
                  <a:lnTo>
                    <a:pt x="0" y="191"/>
                  </a:lnTo>
                  <a:lnTo>
                    <a:pt x="24" y="195"/>
                  </a:lnTo>
                  <a:lnTo>
                    <a:pt x="67" y="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189"/>
            <p:cNvSpPr>
              <a:spLocks/>
            </p:cNvSpPr>
            <p:nvPr/>
          </p:nvSpPr>
          <p:spPr bwMode="auto">
            <a:xfrm>
              <a:off x="19233" y="9851"/>
              <a:ext cx="51" cy="44"/>
            </a:xfrm>
            <a:custGeom>
              <a:avLst/>
              <a:gdLst>
                <a:gd name="T0" fmla="*/ 25 w 25"/>
                <a:gd name="T1" fmla="*/ 1 h 6"/>
                <a:gd name="T2" fmla="*/ 25 w 25"/>
                <a:gd name="T3" fmla="*/ 6 h 6"/>
                <a:gd name="T4" fmla="*/ 25 w 25"/>
                <a:gd name="T5" fmla="*/ 4 h 6"/>
                <a:gd name="T6" fmla="*/ 0 w 25"/>
                <a:gd name="T7" fmla="*/ 0 h 6"/>
                <a:gd name="T8" fmla="*/ 25 w 2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5" y="1"/>
                  </a:moveTo>
                  <a:lnTo>
                    <a:pt x="25" y="6"/>
                  </a:lnTo>
                  <a:lnTo>
                    <a:pt x="25" y="4"/>
                  </a:ln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Rectangle 190"/>
            <p:cNvSpPr>
              <a:spLocks noChangeArrowheads="1"/>
            </p:cNvSpPr>
            <p:nvPr/>
          </p:nvSpPr>
          <p:spPr bwMode="auto">
            <a:xfrm>
              <a:off x="19149" y="10333"/>
              <a:ext cx="51" cy="37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191"/>
            <p:cNvSpPr>
              <a:spLocks/>
            </p:cNvSpPr>
            <p:nvPr/>
          </p:nvSpPr>
          <p:spPr bwMode="auto">
            <a:xfrm>
              <a:off x="19146" y="10294"/>
              <a:ext cx="54" cy="44"/>
            </a:xfrm>
            <a:custGeom>
              <a:avLst/>
              <a:gdLst>
                <a:gd name="T0" fmla="*/ 0 w 26"/>
                <a:gd name="T1" fmla="*/ 0 h 4"/>
                <a:gd name="T2" fmla="*/ 1 w 26"/>
                <a:gd name="T3" fmla="*/ 2 h 4"/>
                <a:gd name="T4" fmla="*/ 26 w 26"/>
                <a:gd name="T5" fmla="*/ 2 h 4"/>
                <a:gd name="T6" fmla="*/ 24 w 26"/>
                <a:gd name="T7" fmla="*/ 4 h 4"/>
                <a:gd name="T8" fmla="*/ 0 w 2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4">
                  <a:moveTo>
                    <a:pt x="0" y="0"/>
                  </a:moveTo>
                  <a:lnTo>
                    <a:pt x="1" y="2"/>
                  </a:lnTo>
                  <a:lnTo>
                    <a:pt x="26" y="2"/>
                  </a:lnTo>
                  <a:lnTo>
                    <a:pt x="24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Rectangle 192"/>
            <p:cNvSpPr>
              <a:spLocks noChangeArrowheads="1"/>
            </p:cNvSpPr>
            <p:nvPr/>
          </p:nvSpPr>
          <p:spPr bwMode="auto">
            <a:xfrm>
              <a:off x="19149" y="10689"/>
              <a:ext cx="51" cy="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193"/>
            <p:cNvSpPr>
              <a:spLocks/>
            </p:cNvSpPr>
            <p:nvPr/>
          </p:nvSpPr>
          <p:spPr bwMode="auto">
            <a:xfrm>
              <a:off x="19652" y="7452"/>
              <a:ext cx="54" cy="44"/>
            </a:xfrm>
            <a:custGeom>
              <a:avLst/>
              <a:gdLst>
                <a:gd name="T0" fmla="*/ 24 w 26"/>
                <a:gd name="T1" fmla="*/ 15 h 15"/>
                <a:gd name="T2" fmla="*/ 26 w 26"/>
                <a:gd name="T3" fmla="*/ 4 h 15"/>
                <a:gd name="T4" fmla="*/ 2 w 26"/>
                <a:gd name="T5" fmla="*/ 0 h 15"/>
                <a:gd name="T6" fmla="*/ 0 w 26"/>
                <a:gd name="T7" fmla="*/ 11 h 15"/>
                <a:gd name="T8" fmla="*/ 24 w 26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5">
                  <a:moveTo>
                    <a:pt x="24" y="15"/>
                  </a:moveTo>
                  <a:lnTo>
                    <a:pt x="26" y="4"/>
                  </a:lnTo>
                  <a:lnTo>
                    <a:pt x="2" y="0"/>
                  </a:lnTo>
                  <a:lnTo>
                    <a:pt x="0" y="11"/>
                  </a:lnTo>
                  <a:lnTo>
                    <a:pt x="24" y="1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194"/>
            <p:cNvSpPr>
              <a:spLocks/>
            </p:cNvSpPr>
            <p:nvPr/>
          </p:nvSpPr>
          <p:spPr bwMode="auto">
            <a:xfrm>
              <a:off x="16820" y="5391"/>
              <a:ext cx="117" cy="408"/>
            </a:xfrm>
            <a:custGeom>
              <a:avLst/>
              <a:gdLst>
                <a:gd name="T0" fmla="*/ 56 w 56"/>
                <a:gd name="T1" fmla="*/ 4 h 174"/>
                <a:gd name="T2" fmla="*/ 32 w 56"/>
                <a:gd name="T3" fmla="*/ 0 h 174"/>
                <a:gd name="T4" fmla="*/ 0 w 56"/>
                <a:gd name="T5" fmla="*/ 170 h 174"/>
                <a:gd name="T6" fmla="*/ 24 w 56"/>
                <a:gd name="T7" fmla="*/ 174 h 174"/>
                <a:gd name="T8" fmla="*/ 56 w 56"/>
                <a:gd name="T9" fmla="*/ 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74">
                  <a:moveTo>
                    <a:pt x="56" y="4"/>
                  </a:moveTo>
                  <a:lnTo>
                    <a:pt x="32" y="0"/>
                  </a:lnTo>
                  <a:lnTo>
                    <a:pt x="0" y="170"/>
                  </a:lnTo>
                  <a:lnTo>
                    <a:pt x="24" y="174"/>
                  </a:lnTo>
                  <a:lnTo>
                    <a:pt x="56" y="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Freeform 195"/>
            <p:cNvSpPr>
              <a:spLocks/>
            </p:cNvSpPr>
            <p:nvPr/>
          </p:nvSpPr>
          <p:spPr bwMode="auto">
            <a:xfrm>
              <a:off x="16794" y="5790"/>
              <a:ext cx="75" cy="119"/>
            </a:xfrm>
            <a:custGeom>
              <a:avLst/>
              <a:gdLst>
                <a:gd name="T0" fmla="*/ 35 w 35"/>
                <a:gd name="T1" fmla="*/ 4 h 51"/>
                <a:gd name="T2" fmla="*/ 11 w 35"/>
                <a:gd name="T3" fmla="*/ 0 h 51"/>
                <a:gd name="T4" fmla="*/ 0 w 35"/>
                <a:gd name="T5" fmla="*/ 47 h 51"/>
                <a:gd name="T6" fmla="*/ 24 w 35"/>
                <a:gd name="T7" fmla="*/ 51 h 51"/>
                <a:gd name="T8" fmla="*/ 35 w 35"/>
                <a:gd name="T9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1">
                  <a:moveTo>
                    <a:pt x="35" y="4"/>
                  </a:moveTo>
                  <a:lnTo>
                    <a:pt x="11" y="0"/>
                  </a:lnTo>
                  <a:lnTo>
                    <a:pt x="0" y="47"/>
                  </a:lnTo>
                  <a:lnTo>
                    <a:pt x="24" y="51"/>
                  </a:lnTo>
                  <a:lnTo>
                    <a:pt x="35" y="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196"/>
            <p:cNvSpPr>
              <a:spLocks/>
            </p:cNvSpPr>
            <p:nvPr/>
          </p:nvSpPr>
          <p:spPr bwMode="auto">
            <a:xfrm>
              <a:off x="16820" y="5755"/>
              <a:ext cx="49" cy="44"/>
            </a:xfrm>
            <a:custGeom>
              <a:avLst/>
              <a:gdLst>
                <a:gd name="T0" fmla="*/ 24 w 24"/>
                <a:gd name="T1" fmla="*/ 4 h 4"/>
                <a:gd name="T2" fmla="*/ 0 w 24"/>
                <a:gd name="T3" fmla="*/ 0 h 4"/>
                <a:gd name="T4" fmla="*/ 24 w 24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">
                  <a:moveTo>
                    <a:pt x="24" y="4"/>
                  </a:moveTo>
                  <a:lnTo>
                    <a:pt x="0" y="0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197"/>
            <p:cNvSpPr>
              <a:spLocks/>
            </p:cNvSpPr>
            <p:nvPr/>
          </p:nvSpPr>
          <p:spPr bwMode="auto">
            <a:xfrm>
              <a:off x="16794" y="5872"/>
              <a:ext cx="49" cy="44"/>
            </a:xfrm>
            <a:custGeom>
              <a:avLst/>
              <a:gdLst>
                <a:gd name="T0" fmla="*/ 24 w 24"/>
                <a:gd name="T1" fmla="*/ 7 h 10"/>
                <a:gd name="T2" fmla="*/ 24 w 24"/>
                <a:gd name="T3" fmla="*/ 6 h 10"/>
                <a:gd name="T4" fmla="*/ 23 w 24"/>
                <a:gd name="T5" fmla="*/ 10 h 10"/>
                <a:gd name="T6" fmla="*/ 1 w 24"/>
                <a:gd name="T7" fmla="*/ 0 h 10"/>
                <a:gd name="T8" fmla="*/ 0 w 24"/>
                <a:gd name="T9" fmla="*/ 3 h 10"/>
                <a:gd name="T10" fmla="*/ 24 w 24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0">
                  <a:moveTo>
                    <a:pt x="24" y="7"/>
                  </a:moveTo>
                  <a:lnTo>
                    <a:pt x="24" y="6"/>
                  </a:lnTo>
                  <a:lnTo>
                    <a:pt x="23" y="10"/>
                  </a:lnTo>
                  <a:lnTo>
                    <a:pt x="1" y="0"/>
                  </a:lnTo>
                  <a:lnTo>
                    <a:pt x="0" y="3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Freeform 198"/>
            <p:cNvSpPr>
              <a:spLocks/>
            </p:cNvSpPr>
            <p:nvPr/>
          </p:nvSpPr>
          <p:spPr bwMode="auto">
            <a:xfrm>
              <a:off x="16885" y="5357"/>
              <a:ext cx="54" cy="44"/>
            </a:xfrm>
            <a:custGeom>
              <a:avLst/>
              <a:gdLst>
                <a:gd name="T0" fmla="*/ 24 w 26"/>
                <a:gd name="T1" fmla="*/ 15 h 15"/>
                <a:gd name="T2" fmla="*/ 26 w 26"/>
                <a:gd name="T3" fmla="*/ 3 h 15"/>
                <a:gd name="T4" fmla="*/ 1 w 26"/>
                <a:gd name="T5" fmla="*/ 0 h 15"/>
                <a:gd name="T6" fmla="*/ 0 w 26"/>
                <a:gd name="T7" fmla="*/ 11 h 15"/>
                <a:gd name="T8" fmla="*/ 24 w 26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5">
                  <a:moveTo>
                    <a:pt x="24" y="15"/>
                  </a:moveTo>
                  <a:lnTo>
                    <a:pt x="26" y="3"/>
                  </a:lnTo>
                  <a:lnTo>
                    <a:pt x="1" y="0"/>
                  </a:lnTo>
                  <a:lnTo>
                    <a:pt x="0" y="11"/>
                  </a:lnTo>
                  <a:lnTo>
                    <a:pt x="24" y="1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2" name="Freeform 199"/>
          <p:cNvSpPr>
            <a:spLocks/>
          </p:cNvSpPr>
          <p:nvPr/>
        </p:nvSpPr>
        <p:spPr bwMode="auto">
          <a:xfrm>
            <a:off x="4803775" y="2286000"/>
            <a:ext cx="493713" cy="1196975"/>
          </a:xfrm>
          <a:custGeom>
            <a:avLst/>
            <a:gdLst>
              <a:gd name="T0" fmla="*/ 647 w 647"/>
              <a:gd name="T1" fmla="*/ 10 h 1420"/>
              <a:gd name="T2" fmla="*/ 625 w 647"/>
              <a:gd name="T3" fmla="*/ 0 h 1420"/>
              <a:gd name="T4" fmla="*/ 312 w 647"/>
              <a:gd name="T5" fmla="*/ 705 h 1420"/>
              <a:gd name="T6" fmla="*/ 0 w 647"/>
              <a:gd name="T7" fmla="*/ 1410 h 1420"/>
              <a:gd name="T8" fmla="*/ 22 w 647"/>
              <a:gd name="T9" fmla="*/ 1420 h 1420"/>
              <a:gd name="T10" fmla="*/ 334 w 647"/>
              <a:gd name="T11" fmla="*/ 715 h 1420"/>
              <a:gd name="T12" fmla="*/ 647 w 647"/>
              <a:gd name="T13" fmla="*/ 10 h 1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7" h="1420">
                <a:moveTo>
                  <a:pt x="647" y="10"/>
                </a:moveTo>
                <a:lnTo>
                  <a:pt x="625" y="0"/>
                </a:lnTo>
                <a:lnTo>
                  <a:pt x="312" y="705"/>
                </a:lnTo>
                <a:lnTo>
                  <a:pt x="0" y="1410"/>
                </a:lnTo>
                <a:lnTo>
                  <a:pt x="22" y="1420"/>
                </a:lnTo>
                <a:lnTo>
                  <a:pt x="334" y="715"/>
                </a:lnTo>
                <a:lnTo>
                  <a:pt x="647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" name="Rectangle 200"/>
          <p:cNvSpPr>
            <a:spLocks noChangeArrowheads="1"/>
          </p:cNvSpPr>
          <p:nvPr/>
        </p:nvSpPr>
        <p:spPr bwMode="auto">
          <a:xfrm>
            <a:off x="3189288" y="3770313"/>
            <a:ext cx="184150" cy="1047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" name="Freeform 201"/>
          <p:cNvSpPr>
            <a:spLocks/>
          </p:cNvSpPr>
          <p:nvPr/>
        </p:nvSpPr>
        <p:spPr bwMode="auto">
          <a:xfrm>
            <a:off x="2357438" y="3957638"/>
            <a:ext cx="80962" cy="82550"/>
          </a:xfrm>
          <a:custGeom>
            <a:avLst/>
            <a:gdLst>
              <a:gd name="T0" fmla="*/ 0 w 105"/>
              <a:gd name="T1" fmla="*/ 95 h 99"/>
              <a:gd name="T2" fmla="*/ 3 w 105"/>
              <a:gd name="T3" fmla="*/ 78 h 99"/>
              <a:gd name="T4" fmla="*/ 8 w 105"/>
              <a:gd name="T5" fmla="*/ 59 h 99"/>
              <a:gd name="T6" fmla="*/ 17 w 105"/>
              <a:gd name="T7" fmla="*/ 43 h 99"/>
              <a:gd name="T8" fmla="*/ 30 w 105"/>
              <a:gd name="T9" fmla="*/ 28 h 99"/>
              <a:gd name="T10" fmla="*/ 45 w 105"/>
              <a:gd name="T11" fmla="*/ 17 h 99"/>
              <a:gd name="T12" fmla="*/ 64 w 105"/>
              <a:gd name="T13" fmla="*/ 8 h 99"/>
              <a:gd name="T14" fmla="*/ 82 w 105"/>
              <a:gd name="T15" fmla="*/ 2 h 99"/>
              <a:gd name="T16" fmla="*/ 104 w 105"/>
              <a:gd name="T17" fmla="*/ 0 h 99"/>
              <a:gd name="T18" fmla="*/ 105 w 105"/>
              <a:gd name="T19" fmla="*/ 24 h 99"/>
              <a:gd name="T20" fmla="*/ 86 w 105"/>
              <a:gd name="T21" fmla="*/ 25 h 99"/>
              <a:gd name="T22" fmla="*/ 72 w 105"/>
              <a:gd name="T23" fmla="*/ 30 h 99"/>
              <a:gd name="T24" fmla="*/ 58 w 105"/>
              <a:gd name="T25" fmla="*/ 37 h 99"/>
              <a:gd name="T26" fmla="*/ 46 w 105"/>
              <a:gd name="T27" fmla="*/ 45 h 99"/>
              <a:gd name="T28" fmla="*/ 36 w 105"/>
              <a:gd name="T29" fmla="*/ 58 h 99"/>
              <a:gd name="T30" fmla="*/ 30 w 105"/>
              <a:gd name="T31" fmla="*/ 69 h 99"/>
              <a:gd name="T32" fmla="*/ 26 w 105"/>
              <a:gd name="T33" fmla="*/ 84 h 99"/>
              <a:gd name="T34" fmla="*/ 23 w 105"/>
              <a:gd name="T35" fmla="*/ 99 h 99"/>
              <a:gd name="T36" fmla="*/ 0 w 105"/>
              <a:gd name="T37" fmla="*/ 95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5" h="99">
                <a:moveTo>
                  <a:pt x="0" y="95"/>
                </a:moveTo>
                <a:lnTo>
                  <a:pt x="3" y="78"/>
                </a:lnTo>
                <a:lnTo>
                  <a:pt x="8" y="59"/>
                </a:lnTo>
                <a:lnTo>
                  <a:pt x="17" y="43"/>
                </a:lnTo>
                <a:lnTo>
                  <a:pt x="30" y="28"/>
                </a:lnTo>
                <a:lnTo>
                  <a:pt x="45" y="17"/>
                </a:lnTo>
                <a:lnTo>
                  <a:pt x="64" y="8"/>
                </a:lnTo>
                <a:lnTo>
                  <a:pt x="82" y="2"/>
                </a:lnTo>
                <a:lnTo>
                  <a:pt x="104" y="0"/>
                </a:lnTo>
                <a:lnTo>
                  <a:pt x="105" y="24"/>
                </a:lnTo>
                <a:lnTo>
                  <a:pt x="86" y="25"/>
                </a:lnTo>
                <a:lnTo>
                  <a:pt x="72" y="30"/>
                </a:lnTo>
                <a:lnTo>
                  <a:pt x="58" y="37"/>
                </a:lnTo>
                <a:lnTo>
                  <a:pt x="46" y="45"/>
                </a:lnTo>
                <a:lnTo>
                  <a:pt x="36" y="58"/>
                </a:lnTo>
                <a:lnTo>
                  <a:pt x="30" y="69"/>
                </a:lnTo>
                <a:lnTo>
                  <a:pt x="26" y="84"/>
                </a:lnTo>
                <a:lnTo>
                  <a:pt x="23" y="99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" name="Freeform 202"/>
          <p:cNvSpPr>
            <a:spLocks/>
          </p:cNvSpPr>
          <p:nvPr/>
        </p:nvSpPr>
        <p:spPr bwMode="auto">
          <a:xfrm>
            <a:off x="2436813" y="3956050"/>
            <a:ext cx="17462" cy="22225"/>
          </a:xfrm>
          <a:custGeom>
            <a:avLst/>
            <a:gdLst>
              <a:gd name="T0" fmla="*/ 0 w 13"/>
              <a:gd name="T1" fmla="*/ 1 h 25"/>
              <a:gd name="T2" fmla="*/ 11 w 13"/>
              <a:gd name="T3" fmla="*/ 0 h 25"/>
              <a:gd name="T4" fmla="*/ 13 w 13"/>
              <a:gd name="T5" fmla="*/ 24 h 25"/>
              <a:gd name="T6" fmla="*/ 1 w 13"/>
              <a:gd name="T7" fmla="*/ 25 h 25"/>
              <a:gd name="T8" fmla="*/ 0 w 13"/>
              <a:gd name="T9" fmla="*/ 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25">
                <a:moveTo>
                  <a:pt x="0" y="1"/>
                </a:moveTo>
                <a:lnTo>
                  <a:pt x="11" y="0"/>
                </a:lnTo>
                <a:lnTo>
                  <a:pt x="13" y="24"/>
                </a:lnTo>
                <a:lnTo>
                  <a:pt x="1" y="25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" name="Freeform 203"/>
          <p:cNvSpPr>
            <a:spLocks/>
          </p:cNvSpPr>
          <p:nvPr/>
        </p:nvSpPr>
        <p:spPr bwMode="auto">
          <a:xfrm>
            <a:off x="2357438" y="4033838"/>
            <a:ext cx="17462" cy="15875"/>
          </a:xfrm>
          <a:custGeom>
            <a:avLst/>
            <a:gdLst>
              <a:gd name="T0" fmla="*/ 1 w 24"/>
              <a:gd name="T1" fmla="*/ 0 h 15"/>
              <a:gd name="T2" fmla="*/ 0 w 24"/>
              <a:gd name="T3" fmla="*/ 12 h 15"/>
              <a:gd name="T4" fmla="*/ 23 w 24"/>
              <a:gd name="T5" fmla="*/ 15 h 15"/>
              <a:gd name="T6" fmla="*/ 24 w 24"/>
              <a:gd name="T7" fmla="*/ 4 h 15"/>
              <a:gd name="T8" fmla="*/ 1 w 24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15">
                <a:moveTo>
                  <a:pt x="1" y="0"/>
                </a:moveTo>
                <a:lnTo>
                  <a:pt x="0" y="12"/>
                </a:lnTo>
                <a:lnTo>
                  <a:pt x="23" y="15"/>
                </a:lnTo>
                <a:lnTo>
                  <a:pt x="24" y="4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" name="Freeform 204"/>
          <p:cNvSpPr>
            <a:spLocks/>
          </p:cNvSpPr>
          <p:nvPr/>
        </p:nvSpPr>
        <p:spPr bwMode="auto">
          <a:xfrm>
            <a:off x="2357438" y="3894138"/>
            <a:ext cx="80962" cy="82550"/>
          </a:xfrm>
          <a:custGeom>
            <a:avLst/>
            <a:gdLst>
              <a:gd name="T0" fmla="*/ 103 w 105"/>
              <a:gd name="T1" fmla="*/ 98 h 98"/>
              <a:gd name="T2" fmla="*/ 84 w 105"/>
              <a:gd name="T3" fmla="*/ 97 h 98"/>
              <a:gd name="T4" fmla="*/ 63 w 105"/>
              <a:gd name="T5" fmla="*/ 92 h 98"/>
              <a:gd name="T6" fmla="*/ 45 w 105"/>
              <a:gd name="T7" fmla="*/ 83 h 98"/>
              <a:gd name="T8" fmla="*/ 31 w 105"/>
              <a:gd name="T9" fmla="*/ 70 h 98"/>
              <a:gd name="T10" fmla="*/ 18 w 105"/>
              <a:gd name="T11" fmla="*/ 57 h 98"/>
              <a:gd name="T12" fmla="*/ 8 w 105"/>
              <a:gd name="T13" fmla="*/ 39 h 98"/>
              <a:gd name="T14" fmla="*/ 3 w 105"/>
              <a:gd name="T15" fmla="*/ 23 h 98"/>
              <a:gd name="T16" fmla="*/ 0 w 105"/>
              <a:gd name="T17" fmla="*/ 4 h 98"/>
              <a:gd name="T18" fmla="*/ 23 w 105"/>
              <a:gd name="T19" fmla="*/ 0 h 98"/>
              <a:gd name="T20" fmla="*/ 26 w 105"/>
              <a:gd name="T21" fmla="*/ 17 h 98"/>
              <a:gd name="T22" fmla="*/ 30 w 105"/>
              <a:gd name="T23" fmla="*/ 29 h 98"/>
              <a:gd name="T24" fmla="*/ 38 w 105"/>
              <a:gd name="T25" fmla="*/ 42 h 98"/>
              <a:gd name="T26" fmla="*/ 48 w 105"/>
              <a:gd name="T27" fmla="*/ 53 h 98"/>
              <a:gd name="T28" fmla="*/ 59 w 105"/>
              <a:gd name="T29" fmla="*/ 64 h 98"/>
              <a:gd name="T30" fmla="*/ 73 w 105"/>
              <a:gd name="T31" fmla="*/ 70 h 98"/>
              <a:gd name="T32" fmla="*/ 89 w 105"/>
              <a:gd name="T33" fmla="*/ 74 h 98"/>
              <a:gd name="T34" fmla="*/ 105 w 105"/>
              <a:gd name="T35" fmla="*/ 75 h 98"/>
              <a:gd name="T36" fmla="*/ 103 w 105"/>
              <a:gd name="T37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5" h="98">
                <a:moveTo>
                  <a:pt x="103" y="98"/>
                </a:moveTo>
                <a:lnTo>
                  <a:pt x="84" y="97"/>
                </a:lnTo>
                <a:lnTo>
                  <a:pt x="63" y="92"/>
                </a:lnTo>
                <a:lnTo>
                  <a:pt x="45" y="83"/>
                </a:lnTo>
                <a:lnTo>
                  <a:pt x="31" y="70"/>
                </a:lnTo>
                <a:lnTo>
                  <a:pt x="18" y="57"/>
                </a:lnTo>
                <a:lnTo>
                  <a:pt x="8" y="39"/>
                </a:lnTo>
                <a:lnTo>
                  <a:pt x="3" y="23"/>
                </a:lnTo>
                <a:lnTo>
                  <a:pt x="0" y="4"/>
                </a:lnTo>
                <a:lnTo>
                  <a:pt x="23" y="0"/>
                </a:lnTo>
                <a:lnTo>
                  <a:pt x="26" y="17"/>
                </a:lnTo>
                <a:lnTo>
                  <a:pt x="30" y="29"/>
                </a:lnTo>
                <a:lnTo>
                  <a:pt x="38" y="42"/>
                </a:lnTo>
                <a:lnTo>
                  <a:pt x="48" y="53"/>
                </a:lnTo>
                <a:lnTo>
                  <a:pt x="59" y="64"/>
                </a:lnTo>
                <a:lnTo>
                  <a:pt x="73" y="70"/>
                </a:lnTo>
                <a:lnTo>
                  <a:pt x="89" y="74"/>
                </a:lnTo>
                <a:lnTo>
                  <a:pt x="105" y="75"/>
                </a:lnTo>
                <a:lnTo>
                  <a:pt x="103" y="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" name="Freeform 205"/>
          <p:cNvSpPr>
            <a:spLocks/>
          </p:cNvSpPr>
          <p:nvPr/>
        </p:nvSpPr>
        <p:spPr bwMode="auto">
          <a:xfrm>
            <a:off x="2357438" y="3881438"/>
            <a:ext cx="17462" cy="15875"/>
          </a:xfrm>
          <a:custGeom>
            <a:avLst/>
            <a:gdLst>
              <a:gd name="T0" fmla="*/ 1 w 24"/>
              <a:gd name="T1" fmla="*/ 15 h 15"/>
              <a:gd name="T2" fmla="*/ 0 w 24"/>
              <a:gd name="T3" fmla="*/ 4 h 15"/>
              <a:gd name="T4" fmla="*/ 23 w 24"/>
              <a:gd name="T5" fmla="*/ 0 h 15"/>
              <a:gd name="T6" fmla="*/ 24 w 24"/>
              <a:gd name="T7" fmla="*/ 11 h 15"/>
              <a:gd name="T8" fmla="*/ 1 w 24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15">
                <a:moveTo>
                  <a:pt x="1" y="15"/>
                </a:moveTo>
                <a:lnTo>
                  <a:pt x="0" y="4"/>
                </a:lnTo>
                <a:lnTo>
                  <a:pt x="23" y="0"/>
                </a:lnTo>
                <a:lnTo>
                  <a:pt x="24" y="11"/>
                </a:lnTo>
                <a:lnTo>
                  <a:pt x="1" y="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" name="Freeform 206"/>
          <p:cNvSpPr>
            <a:spLocks/>
          </p:cNvSpPr>
          <p:nvPr/>
        </p:nvSpPr>
        <p:spPr bwMode="auto">
          <a:xfrm>
            <a:off x="2435225" y="3957638"/>
            <a:ext cx="15875" cy="20637"/>
          </a:xfrm>
          <a:custGeom>
            <a:avLst/>
            <a:gdLst>
              <a:gd name="T0" fmla="*/ 0 w 14"/>
              <a:gd name="T1" fmla="*/ 23 h 24"/>
              <a:gd name="T2" fmla="*/ 11 w 14"/>
              <a:gd name="T3" fmla="*/ 24 h 24"/>
              <a:gd name="T4" fmla="*/ 14 w 14"/>
              <a:gd name="T5" fmla="*/ 2 h 24"/>
              <a:gd name="T6" fmla="*/ 2 w 14"/>
              <a:gd name="T7" fmla="*/ 0 h 24"/>
              <a:gd name="T8" fmla="*/ 0 w 14"/>
              <a:gd name="T9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24">
                <a:moveTo>
                  <a:pt x="0" y="23"/>
                </a:moveTo>
                <a:lnTo>
                  <a:pt x="11" y="24"/>
                </a:lnTo>
                <a:lnTo>
                  <a:pt x="14" y="2"/>
                </a:lnTo>
                <a:lnTo>
                  <a:pt x="2" y="0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" name="Rectangle 207"/>
          <p:cNvSpPr>
            <a:spLocks noChangeArrowheads="1"/>
          </p:cNvSpPr>
          <p:nvPr/>
        </p:nvSpPr>
        <p:spPr bwMode="auto">
          <a:xfrm>
            <a:off x="2289175" y="3794125"/>
            <a:ext cx="163513" cy="101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" name="Rectangle 208"/>
          <p:cNvSpPr>
            <a:spLocks noChangeArrowheads="1"/>
          </p:cNvSpPr>
          <p:nvPr/>
        </p:nvSpPr>
        <p:spPr bwMode="auto">
          <a:xfrm>
            <a:off x="2289175" y="4030663"/>
            <a:ext cx="163513" cy="101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" name="Freeform 209"/>
          <p:cNvSpPr>
            <a:spLocks/>
          </p:cNvSpPr>
          <p:nvPr/>
        </p:nvSpPr>
        <p:spPr bwMode="auto">
          <a:xfrm>
            <a:off x="3041650" y="3771900"/>
            <a:ext cx="73025" cy="58738"/>
          </a:xfrm>
          <a:custGeom>
            <a:avLst/>
            <a:gdLst>
              <a:gd name="T0" fmla="*/ 13 w 93"/>
              <a:gd name="T1" fmla="*/ 0 h 69"/>
              <a:gd name="T2" fmla="*/ 0 w 93"/>
              <a:gd name="T3" fmla="*/ 20 h 69"/>
              <a:gd name="T4" fmla="*/ 80 w 93"/>
              <a:gd name="T5" fmla="*/ 69 h 69"/>
              <a:gd name="T6" fmla="*/ 93 w 93"/>
              <a:gd name="T7" fmla="*/ 49 h 69"/>
              <a:gd name="T8" fmla="*/ 13 w 93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9">
                <a:moveTo>
                  <a:pt x="13" y="0"/>
                </a:moveTo>
                <a:lnTo>
                  <a:pt x="0" y="20"/>
                </a:lnTo>
                <a:lnTo>
                  <a:pt x="80" y="69"/>
                </a:lnTo>
                <a:lnTo>
                  <a:pt x="93" y="49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" name="Freeform 210"/>
          <p:cNvSpPr>
            <a:spLocks/>
          </p:cNvSpPr>
          <p:nvPr/>
        </p:nvSpPr>
        <p:spPr bwMode="auto">
          <a:xfrm>
            <a:off x="3035300" y="3767138"/>
            <a:ext cx="19050" cy="22225"/>
          </a:xfrm>
          <a:custGeom>
            <a:avLst/>
            <a:gdLst>
              <a:gd name="T0" fmla="*/ 23 w 23"/>
              <a:gd name="T1" fmla="*/ 6 h 26"/>
              <a:gd name="T2" fmla="*/ 12 w 23"/>
              <a:gd name="T3" fmla="*/ 0 h 26"/>
              <a:gd name="T4" fmla="*/ 0 w 23"/>
              <a:gd name="T5" fmla="*/ 20 h 26"/>
              <a:gd name="T6" fmla="*/ 10 w 23"/>
              <a:gd name="T7" fmla="*/ 26 h 26"/>
              <a:gd name="T8" fmla="*/ 23 w 23"/>
              <a:gd name="T9" fmla="*/ 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6">
                <a:moveTo>
                  <a:pt x="23" y="6"/>
                </a:moveTo>
                <a:lnTo>
                  <a:pt x="12" y="0"/>
                </a:lnTo>
                <a:lnTo>
                  <a:pt x="0" y="20"/>
                </a:lnTo>
                <a:lnTo>
                  <a:pt x="10" y="26"/>
                </a:lnTo>
                <a:lnTo>
                  <a:pt x="2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" name="Freeform 211"/>
          <p:cNvSpPr>
            <a:spLocks/>
          </p:cNvSpPr>
          <p:nvPr/>
        </p:nvSpPr>
        <p:spPr bwMode="auto">
          <a:xfrm>
            <a:off x="2960688" y="3721100"/>
            <a:ext cx="93662" cy="68263"/>
          </a:xfrm>
          <a:custGeom>
            <a:avLst/>
            <a:gdLst>
              <a:gd name="T0" fmla="*/ 108 w 121"/>
              <a:gd name="T1" fmla="*/ 80 h 80"/>
              <a:gd name="T2" fmla="*/ 121 w 121"/>
              <a:gd name="T3" fmla="*/ 60 h 80"/>
              <a:gd name="T4" fmla="*/ 13 w 121"/>
              <a:gd name="T5" fmla="*/ 0 h 80"/>
              <a:gd name="T6" fmla="*/ 0 w 121"/>
              <a:gd name="T7" fmla="*/ 20 h 80"/>
              <a:gd name="T8" fmla="*/ 108 w 121"/>
              <a:gd name="T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" h="80">
                <a:moveTo>
                  <a:pt x="108" y="80"/>
                </a:moveTo>
                <a:lnTo>
                  <a:pt x="121" y="60"/>
                </a:lnTo>
                <a:lnTo>
                  <a:pt x="13" y="0"/>
                </a:lnTo>
                <a:lnTo>
                  <a:pt x="0" y="20"/>
                </a:lnTo>
                <a:lnTo>
                  <a:pt x="108" y="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" name="Freeform 212"/>
          <p:cNvSpPr>
            <a:spLocks/>
          </p:cNvSpPr>
          <p:nvPr/>
        </p:nvSpPr>
        <p:spPr bwMode="auto">
          <a:xfrm>
            <a:off x="3043238" y="3771900"/>
            <a:ext cx="19050" cy="22225"/>
          </a:xfrm>
          <a:custGeom>
            <a:avLst/>
            <a:gdLst>
              <a:gd name="T0" fmla="*/ 0 w 23"/>
              <a:gd name="T1" fmla="*/ 20 h 25"/>
              <a:gd name="T2" fmla="*/ 10 w 23"/>
              <a:gd name="T3" fmla="*/ 25 h 25"/>
              <a:gd name="T4" fmla="*/ 23 w 23"/>
              <a:gd name="T5" fmla="*/ 5 h 25"/>
              <a:gd name="T6" fmla="*/ 13 w 23"/>
              <a:gd name="T7" fmla="*/ 0 h 25"/>
              <a:gd name="T8" fmla="*/ 0 w 23"/>
              <a:gd name="T9" fmla="*/ 2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5">
                <a:moveTo>
                  <a:pt x="0" y="20"/>
                </a:moveTo>
                <a:lnTo>
                  <a:pt x="10" y="25"/>
                </a:lnTo>
                <a:lnTo>
                  <a:pt x="23" y="5"/>
                </a:lnTo>
                <a:lnTo>
                  <a:pt x="13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" name="Freeform 213"/>
          <p:cNvSpPr>
            <a:spLocks/>
          </p:cNvSpPr>
          <p:nvPr/>
        </p:nvSpPr>
        <p:spPr bwMode="auto">
          <a:xfrm>
            <a:off x="2960688" y="3778250"/>
            <a:ext cx="87312" cy="71438"/>
          </a:xfrm>
          <a:custGeom>
            <a:avLst/>
            <a:gdLst>
              <a:gd name="T0" fmla="*/ 113 w 113"/>
              <a:gd name="T1" fmla="*/ 20 h 83"/>
              <a:gd name="T2" fmla="*/ 100 w 113"/>
              <a:gd name="T3" fmla="*/ 0 h 83"/>
              <a:gd name="T4" fmla="*/ 0 w 113"/>
              <a:gd name="T5" fmla="*/ 63 h 83"/>
              <a:gd name="T6" fmla="*/ 13 w 113"/>
              <a:gd name="T7" fmla="*/ 83 h 83"/>
              <a:gd name="T8" fmla="*/ 113 w 113"/>
              <a:gd name="T9" fmla="*/ 20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3" h="83">
                <a:moveTo>
                  <a:pt x="113" y="20"/>
                </a:moveTo>
                <a:lnTo>
                  <a:pt x="100" y="0"/>
                </a:lnTo>
                <a:lnTo>
                  <a:pt x="0" y="63"/>
                </a:lnTo>
                <a:lnTo>
                  <a:pt x="13" y="83"/>
                </a:lnTo>
                <a:lnTo>
                  <a:pt x="11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" name="Freeform 214"/>
          <p:cNvSpPr>
            <a:spLocks/>
          </p:cNvSpPr>
          <p:nvPr/>
        </p:nvSpPr>
        <p:spPr bwMode="auto">
          <a:xfrm>
            <a:off x="2954338" y="3832225"/>
            <a:ext cx="15875" cy="22225"/>
          </a:xfrm>
          <a:custGeom>
            <a:avLst/>
            <a:gdLst>
              <a:gd name="T0" fmla="*/ 23 w 23"/>
              <a:gd name="T1" fmla="*/ 20 h 26"/>
              <a:gd name="T2" fmla="*/ 13 w 23"/>
              <a:gd name="T3" fmla="*/ 26 h 26"/>
              <a:gd name="T4" fmla="*/ 0 w 23"/>
              <a:gd name="T5" fmla="*/ 6 h 26"/>
              <a:gd name="T6" fmla="*/ 10 w 23"/>
              <a:gd name="T7" fmla="*/ 0 h 26"/>
              <a:gd name="T8" fmla="*/ 23 w 23"/>
              <a:gd name="T9" fmla="*/ 2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6">
                <a:moveTo>
                  <a:pt x="23" y="20"/>
                </a:moveTo>
                <a:lnTo>
                  <a:pt x="13" y="26"/>
                </a:lnTo>
                <a:lnTo>
                  <a:pt x="0" y="6"/>
                </a:lnTo>
                <a:lnTo>
                  <a:pt x="10" y="0"/>
                </a:lnTo>
                <a:lnTo>
                  <a:pt x="2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" name="Freeform 215"/>
          <p:cNvSpPr>
            <a:spLocks/>
          </p:cNvSpPr>
          <p:nvPr/>
        </p:nvSpPr>
        <p:spPr bwMode="auto">
          <a:xfrm>
            <a:off x="3038475" y="3775075"/>
            <a:ext cx="17463" cy="22225"/>
          </a:xfrm>
          <a:custGeom>
            <a:avLst/>
            <a:gdLst>
              <a:gd name="T0" fmla="*/ 13 w 23"/>
              <a:gd name="T1" fmla="*/ 26 h 26"/>
              <a:gd name="T2" fmla="*/ 23 w 23"/>
              <a:gd name="T3" fmla="*/ 20 h 26"/>
              <a:gd name="T4" fmla="*/ 10 w 23"/>
              <a:gd name="T5" fmla="*/ 0 h 26"/>
              <a:gd name="T6" fmla="*/ 0 w 23"/>
              <a:gd name="T7" fmla="*/ 6 h 26"/>
              <a:gd name="T8" fmla="*/ 13 w 23"/>
              <a:gd name="T9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6">
                <a:moveTo>
                  <a:pt x="13" y="26"/>
                </a:moveTo>
                <a:lnTo>
                  <a:pt x="23" y="20"/>
                </a:lnTo>
                <a:lnTo>
                  <a:pt x="10" y="0"/>
                </a:lnTo>
                <a:lnTo>
                  <a:pt x="0" y="6"/>
                </a:lnTo>
                <a:lnTo>
                  <a:pt x="13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" name="Freeform 216"/>
          <p:cNvSpPr>
            <a:spLocks/>
          </p:cNvSpPr>
          <p:nvPr/>
        </p:nvSpPr>
        <p:spPr bwMode="auto">
          <a:xfrm>
            <a:off x="4400550" y="3935413"/>
            <a:ext cx="44450" cy="36512"/>
          </a:xfrm>
          <a:custGeom>
            <a:avLst/>
            <a:gdLst>
              <a:gd name="T0" fmla="*/ 0 w 59"/>
              <a:gd name="T1" fmla="*/ 21 h 43"/>
              <a:gd name="T2" fmla="*/ 10 w 59"/>
              <a:gd name="T3" fmla="*/ 43 h 43"/>
              <a:gd name="T4" fmla="*/ 59 w 59"/>
              <a:gd name="T5" fmla="*/ 21 h 43"/>
              <a:gd name="T6" fmla="*/ 49 w 59"/>
              <a:gd name="T7" fmla="*/ 0 h 43"/>
              <a:gd name="T8" fmla="*/ 0 w 59"/>
              <a:gd name="T9" fmla="*/ 21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43">
                <a:moveTo>
                  <a:pt x="0" y="21"/>
                </a:moveTo>
                <a:lnTo>
                  <a:pt x="10" y="43"/>
                </a:lnTo>
                <a:lnTo>
                  <a:pt x="59" y="21"/>
                </a:lnTo>
                <a:lnTo>
                  <a:pt x="49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0" name="Freeform 217"/>
          <p:cNvSpPr>
            <a:spLocks/>
          </p:cNvSpPr>
          <p:nvPr/>
        </p:nvSpPr>
        <p:spPr bwMode="auto">
          <a:xfrm>
            <a:off x="4438650" y="3916363"/>
            <a:ext cx="38100" cy="36512"/>
          </a:xfrm>
          <a:custGeom>
            <a:avLst/>
            <a:gdLst>
              <a:gd name="T0" fmla="*/ 0 w 50"/>
              <a:gd name="T1" fmla="*/ 22 h 42"/>
              <a:gd name="T2" fmla="*/ 13 w 50"/>
              <a:gd name="T3" fmla="*/ 42 h 42"/>
              <a:gd name="T4" fmla="*/ 50 w 50"/>
              <a:gd name="T5" fmla="*/ 20 h 42"/>
              <a:gd name="T6" fmla="*/ 37 w 50"/>
              <a:gd name="T7" fmla="*/ 0 h 42"/>
              <a:gd name="T8" fmla="*/ 0 w 50"/>
              <a:gd name="T9" fmla="*/ 2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42">
                <a:moveTo>
                  <a:pt x="0" y="22"/>
                </a:moveTo>
                <a:lnTo>
                  <a:pt x="13" y="42"/>
                </a:lnTo>
                <a:lnTo>
                  <a:pt x="50" y="20"/>
                </a:lnTo>
                <a:lnTo>
                  <a:pt x="37" y="0"/>
                </a:lnTo>
                <a:lnTo>
                  <a:pt x="0" y="2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" name="Freeform 218"/>
          <p:cNvSpPr>
            <a:spLocks/>
          </p:cNvSpPr>
          <p:nvPr/>
        </p:nvSpPr>
        <p:spPr bwMode="auto">
          <a:xfrm>
            <a:off x="4438650" y="3935413"/>
            <a:ext cx="15875" cy="17462"/>
          </a:xfrm>
          <a:custGeom>
            <a:avLst/>
            <a:gdLst>
              <a:gd name="T0" fmla="*/ 12 w 13"/>
              <a:gd name="T1" fmla="*/ 21 h 21"/>
              <a:gd name="T2" fmla="*/ 13 w 13"/>
              <a:gd name="T3" fmla="*/ 20 h 21"/>
              <a:gd name="T4" fmla="*/ 0 w 13"/>
              <a:gd name="T5" fmla="*/ 0 h 21"/>
              <a:gd name="T6" fmla="*/ 2 w 13"/>
              <a:gd name="T7" fmla="*/ 0 h 21"/>
              <a:gd name="T8" fmla="*/ 12 w 13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21">
                <a:moveTo>
                  <a:pt x="12" y="21"/>
                </a:moveTo>
                <a:lnTo>
                  <a:pt x="13" y="20"/>
                </a:lnTo>
                <a:lnTo>
                  <a:pt x="0" y="0"/>
                </a:lnTo>
                <a:lnTo>
                  <a:pt x="2" y="0"/>
                </a:lnTo>
                <a:lnTo>
                  <a:pt x="12" y="21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2" name="Freeform 219"/>
          <p:cNvSpPr>
            <a:spLocks/>
          </p:cNvSpPr>
          <p:nvPr/>
        </p:nvSpPr>
        <p:spPr bwMode="auto">
          <a:xfrm>
            <a:off x="4464050" y="3630613"/>
            <a:ext cx="307975" cy="301625"/>
          </a:xfrm>
          <a:custGeom>
            <a:avLst/>
            <a:gdLst>
              <a:gd name="T0" fmla="*/ 0 w 402"/>
              <a:gd name="T1" fmla="*/ 342 h 359"/>
              <a:gd name="T2" fmla="*/ 16 w 402"/>
              <a:gd name="T3" fmla="*/ 359 h 359"/>
              <a:gd name="T4" fmla="*/ 402 w 402"/>
              <a:gd name="T5" fmla="*/ 18 h 359"/>
              <a:gd name="T6" fmla="*/ 386 w 402"/>
              <a:gd name="T7" fmla="*/ 0 h 359"/>
              <a:gd name="T8" fmla="*/ 0 w 402"/>
              <a:gd name="T9" fmla="*/ 342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359">
                <a:moveTo>
                  <a:pt x="0" y="342"/>
                </a:moveTo>
                <a:lnTo>
                  <a:pt x="16" y="359"/>
                </a:lnTo>
                <a:lnTo>
                  <a:pt x="402" y="18"/>
                </a:lnTo>
                <a:lnTo>
                  <a:pt x="386" y="0"/>
                </a:lnTo>
                <a:lnTo>
                  <a:pt x="0" y="3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" name="Freeform 220"/>
          <p:cNvSpPr>
            <a:spLocks/>
          </p:cNvSpPr>
          <p:nvPr/>
        </p:nvSpPr>
        <p:spPr bwMode="auto">
          <a:xfrm>
            <a:off x="4464050" y="3916363"/>
            <a:ext cx="17463" cy="17462"/>
          </a:xfrm>
          <a:custGeom>
            <a:avLst/>
            <a:gdLst>
              <a:gd name="T0" fmla="*/ 15 w 16"/>
              <a:gd name="T1" fmla="*/ 20 h 20"/>
              <a:gd name="T2" fmla="*/ 16 w 16"/>
              <a:gd name="T3" fmla="*/ 18 h 20"/>
              <a:gd name="T4" fmla="*/ 0 w 16"/>
              <a:gd name="T5" fmla="*/ 1 h 20"/>
              <a:gd name="T6" fmla="*/ 2 w 16"/>
              <a:gd name="T7" fmla="*/ 0 h 20"/>
              <a:gd name="T8" fmla="*/ 15 w 16"/>
              <a:gd name="T9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20">
                <a:moveTo>
                  <a:pt x="15" y="20"/>
                </a:moveTo>
                <a:lnTo>
                  <a:pt x="16" y="18"/>
                </a:lnTo>
                <a:lnTo>
                  <a:pt x="0" y="1"/>
                </a:lnTo>
                <a:lnTo>
                  <a:pt x="2" y="0"/>
                </a:lnTo>
                <a:lnTo>
                  <a:pt x="15" y="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4" name="Freeform 221"/>
          <p:cNvSpPr>
            <a:spLocks/>
          </p:cNvSpPr>
          <p:nvPr/>
        </p:nvSpPr>
        <p:spPr bwMode="auto">
          <a:xfrm>
            <a:off x="4760913" y="3624263"/>
            <a:ext cx="19050" cy="20637"/>
          </a:xfrm>
          <a:custGeom>
            <a:avLst/>
            <a:gdLst>
              <a:gd name="T0" fmla="*/ 0 w 25"/>
              <a:gd name="T1" fmla="*/ 7 h 25"/>
              <a:gd name="T2" fmla="*/ 9 w 25"/>
              <a:gd name="T3" fmla="*/ 0 h 25"/>
              <a:gd name="T4" fmla="*/ 25 w 25"/>
              <a:gd name="T5" fmla="*/ 17 h 25"/>
              <a:gd name="T6" fmla="*/ 16 w 25"/>
              <a:gd name="T7" fmla="*/ 25 h 25"/>
              <a:gd name="T8" fmla="*/ 0 w 25"/>
              <a:gd name="T9" fmla="*/ 7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5">
                <a:moveTo>
                  <a:pt x="0" y="7"/>
                </a:moveTo>
                <a:lnTo>
                  <a:pt x="9" y="0"/>
                </a:lnTo>
                <a:lnTo>
                  <a:pt x="25" y="17"/>
                </a:lnTo>
                <a:lnTo>
                  <a:pt x="16" y="25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" name="Freeform 222"/>
          <p:cNvSpPr>
            <a:spLocks/>
          </p:cNvSpPr>
          <p:nvPr/>
        </p:nvSpPr>
        <p:spPr bwMode="auto">
          <a:xfrm>
            <a:off x="4392613" y="3952875"/>
            <a:ext cx="15875" cy="22225"/>
          </a:xfrm>
          <a:custGeom>
            <a:avLst/>
            <a:gdLst>
              <a:gd name="T0" fmla="*/ 11 w 21"/>
              <a:gd name="T1" fmla="*/ 0 h 27"/>
              <a:gd name="T2" fmla="*/ 0 w 21"/>
              <a:gd name="T3" fmla="*/ 5 h 27"/>
              <a:gd name="T4" fmla="*/ 10 w 21"/>
              <a:gd name="T5" fmla="*/ 27 h 27"/>
              <a:gd name="T6" fmla="*/ 21 w 21"/>
              <a:gd name="T7" fmla="*/ 22 h 27"/>
              <a:gd name="T8" fmla="*/ 11 w 21"/>
              <a:gd name="T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7">
                <a:moveTo>
                  <a:pt x="11" y="0"/>
                </a:moveTo>
                <a:lnTo>
                  <a:pt x="0" y="5"/>
                </a:lnTo>
                <a:lnTo>
                  <a:pt x="10" y="27"/>
                </a:lnTo>
                <a:lnTo>
                  <a:pt x="21" y="22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" name="Freeform 223"/>
          <p:cNvSpPr>
            <a:spLocks/>
          </p:cNvSpPr>
          <p:nvPr/>
        </p:nvSpPr>
        <p:spPr bwMode="auto">
          <a:xfrm>
            <a:off x="4410075" y="3957638"/>
            <a:ext cx="31750" cy="26987"/>
          </a:xfrm>
          <a:custGeom>
            <a:avLst/>
            <a:gdLst>
              <a:gd name="T0" fmla="*/ 7 w 39"/>
              <a:gd name="T1" fmla="*/ 0 h 33"/>
              <a:gd name="T2" fmla="*/ 0 w 39"/>
              <a:gd name="T3" fmla="*/ 23 h 33"/>
              <a:gd name="T4" fmla="*/ 32 w 39"/>
              <a:gd name="T5" fmla="*/ 33 h 33"/>
              <a:gd name="T6" fmla="*/ 39 w 39"/>
              <a:gd name="T7" fmla="*/ 10 h 33"/>
              <a:gd name="T8" fmla="*/ 7 w 39"/>
              <a:gd name="T9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33">
                <a:moveTo>
                  <a:pt x="7" y="0"/>
                </a:moveTo>
                <a:lnTo>
                  <a:pt x="0" y="23"/>
                </a:lnTo>
                <a:lnTo>
                  <a:pt x="32" y="33"/>
                </a:lnTo>
                <a:lnTo>
                  <a:pt x="39" y="10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" name="Freeform 224"/>
          <p:cNvSpPr>
            <a:spLocks/>
          </p:cNvSpPr>
          <p:nvPr/>
        </p:nvSpPr>
        <p:spPr bwMode="auto">
          <a:xfrm>
            <a:off x="4433888" y="3967163"/>
            <a:ext cx="23812" cy="26987"/>
          </a:xfrm>
          <a:custGeom>
            <a:avLst/>
            <a:gdLst>
              <a:gd name="T0" fmla="*/ 10 w 32"/>
              <a:gd name="T1" fmla="*/ 0 h 31"/>
              <a:gd name="T2" fmla="*/ 0 w 32"/>
              <a:gd name="T3" fmla="*/ 21 h 31"/>
              <a:gd name="T4" fmla="*/ 22 w 32"/>
              <a:gd name="T5" fmla="*/ 31 h 31"/>
              <a:gd name="T6" fmla="*/ 32 w 32"/>
              <a:gd name="T7" fmla="*/ 10 h 31"/>
              <a:gd name="T8" fmla="*/ 10 w 32"/>
              <a:gd name="T9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31">
                <a:moveTo>
                  <a:pt x="10" y="0"/>
                </a:moveTo>
                <a:lnTo>
                  <a:pt x="0" y="21"/>
                </a:lnTo>
                <a:lnTo>
                  <a:pt x="22" y="31"/>
                </a:lnTo>
                <a:lnTo>
                  <a:pt x="32" y="10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" name="Freeform 225"/>
          <p:cNvSpPr>
            <a:spLocks/>
          </p:cNvSpPr>
          <p:nvPr/>
        </p:nvSpPr>
        <p:spPr bwMode="auto">
          <a:xfrm>
            <a:off x="4433888" y="3965575"/>
            <a:ext cx="15875" cy="19050"/>
          </a:xfrm>
          <a:custGeom>
            <a:avLst/>
            <a:gdLst>
              <a:gd name="T0" fmla="*/ 9 w 10"/>
              <a:gd name="T1" fmla="*/ 0 h 23"/>
              <a:gd name="T2" fmla="*/ 10 w 10"/>
              <a:gd name="T3" fmla="*/ 2 h 23"/>
              <a:gd name="T4" fmla="*/ 0 w 10"/>
              <a:gd name="T5" fmla="*/ 23 h 23"/>
              <a:gd name="T6" fmla="*/ 2 w 10"/>
              <a:gd name="T7" fmla="*/ 23 h 23"/>
              <a:gd name="T8" fmla="*/ 9 w 10"/>
              <a:gd name="T9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23">
                <a:moveTo>
                  <a:pt x="9" y="0"/>
                </a:moveTo>
                <a:lnTo>
                  <a:pt x="10" y="2"/>
                </a:lnTo>
                <a:lnTo>
                  <a:pt x="0" y="23"/>
                </a:lnTo>
                <a:lnTo>
                  <a:pt x="2" y="23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9" name="Freeform 226"/>
          <p:cNvSpPr>
            <a:spLocks/>
          </p:cNvSpPr>
          <p:nvPr/>
        </p:nvSpPr>
        <p:spPr bwMode="auto">
          <a:xfrm>
            <a:off x="4448175" y="3976688"/>
            <a:ext cx="28575" cy="31750"/>
          </a:xfrm>
          <a:custGeom>
            <a:avLst/>
            <a:gdLst>
              <a:gd name="T0" fmla="*/ 17 w 38"/>
              <a:gd name="T1" fmla="*/ 0 h 37"/>
              <a:gd name="T2" fmla="*/ 0 w 38"/>
              <a:gd name="T3" fmla="*/ 17 h 37"/>
              <a:gd name="T4" fmla="*/ 22 w 38"/>
              <a:gd name="T5" fmla="*/ 37 h 37"/>
              <a:gd name="T6" fmla="*/ 38 w 38"/>
              <a:gd name="T7" fmla="*/ 20 h 37"/>
              <a:gd name="T8" fmla="*/ 17 w 38"/>
              <a:gd name="T9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37">
                <a:moveTo>
                  <a:pt x="17" y="0"/>
                </a:moveTo>
                <a:lnTo>
                  <a:pt x="0" y="17"/>
                </a:lnTo>
                <a:lnTo>
                  <a:pt x="22" y="37"/>
                </a:lnTo>
                <a:lnTo>
                  <a:pt x="38" y="20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0" name="Freeform 227"/>
          <p:cNvSpPr>
            <a:spLocks/>
          </p:cNvSpPr>
          <p:nvPr/>
        </p:nvSpPr>
        <p:spPr bwMode="auto">
          <a:xfrm>
            <a:off x="4448175" y="3975100"/>
            <a:ext cx="15875" cy="19050"/>
          </a:xfrm>
          <a:custGeom>
            <a:avLst/>
            <a:gdLst>
              <a:gd name="T0" fmla="*/ 14 w 17"/>
              <a:gd name="T1" fmla="*/ 0 h 21"/>
              <a:gd name="T2" fmla="*/ 17 w 17"/>
              <a:gd name="T3" fmla="*/ 1 h 21"/>
              <a:gd name="T4" fmla="*/ 0 w 17"/>
              <a:gd name="T5" fmla="*/ 18 h 21"/>
              <a:gd name="T6" fmla="*/ 4 w 17"/>
              <a:gd name="T7" fmla="*/ 21 h 21"/>
              <a:gd name="T8" fmla="*/ 14 w 17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21">
                <a:moveTo>
                  <a:pt x="14" y="0"/>
                </a:moveTo>
                <a:lnTo>
                  <a:pt x="17" y="1"/>
                </a:lnTo>
                <a:lnTo>
                  <a:pt x="0" y="18"/>
                </a:lnTo>
                <a:lnTo>
                  <a:pt x="4" y="21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1" name="Freeform 228"/>
          <p:cNvSpPr>
            <a:spLocks/>
          </p:cNvSpPr>
          <p:nvPr/>
        </p:nvSpPr>
        <p:spPr bwMode="auto">
          <a:xfrm>
            <a:off x="4462463" y="3995738"/>
            <a:ext cx="31750" cy="36512"/>
          </a:xfrm>
          <a:custGeom>
            <a:avLst/>
            <a:gdLst>
              <a:gd name="T0" fmla="*/ 20 w 40"/>
              <a:gd name="T1" fmla="*/ 0 h 43"/>
              <a:gd name="T2" fmla="*/ 0 w 40"/>
              <a:gd name="T3" fmla="*/ 13 h 43"/>
              <a:gd name="T4" fmla="*/ 20 w 40"/>
              <a:gd name="T5" fmla="*/ 43 h 43"/>
              <a:gd name="T6" fmla="*/ 40 w 40"/>
              <a:gd name="T7" fmla="*/ 30 h 43"/>
              <a:gd name="T8" fmla="*/ 20 w 40"/>
              <a:gd name="T9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" h="43">
                <a:moveTo>
                  <a:pt x="20" y="0"/>
                </a:moveTo>
                <a:lnTo>
                  <a:pt x="0" y="13"/>
                </a:lnTo>
                <a:lnTo>
                  <a:pt x="20" y="43"/>
                </a:lnTo>
                <a:lnTo>
                  <a:pt x="40" y="30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" name="Freeform 229"/>
          <p:cNvSpPr>
            <a:spLocks/>
          </p:cNvSpPr>
          <p:nvPr/>
        </p:nvSpPr>
        <p:spPr bwMode="auto">
          <a:xfrm>
            <a:off x="4464050" y="3992563"/>
            <a:ext cx="17463" cy="15875"/>
          </a:xfrm>
          <a:custGeom>
            <a:avLst/>
            <a:gdLst>
              <a:gd name="T0" fmla="*/ 17 w 20"/>
              <a:gd name="T1" fmla="*/ 0 h 17"/>
              <a:gd name="T2" fmla="*/ 20 w 20"/>
              <a:gd name="T3" fmla="*/ 2 h 17"/>
              <a:gd name="T4" fmla="*/ 0 w 20"/>
              <a:gd name="T5" fmla="*/ 15 h 17"/>
              <a:gd name="T6" fmla="*/ 1 w 20"/>
              <a:gd name="T7" fmla="*/ 17 h 17"/>
              <a:gd name="T8" fmla="*/ 17 w 20"/>
              <a:gd name="T9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17">
                <a:moveTo>
                  <a:pt x="17" y="0"/>
                </a:moveTo>
                <a:lnTo>
                  <a:pt x="20" y="2"/>
                </a:lnTo>
                <a:lnTo>
                  <a:pt x="0" y="15"/>
                </a:lnTo>
                <a:lnTo>
                  <a:pt x="1" y="17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3" name="Freeform 230"/>
          <p:cNvSpPr>
            <a:spLocks/>
          </p:cNvSpPr>
          <p:nvPr/>
        </p:nvSpPr>
        <p:spPr bwMode="auto">
          <a:xfrm>
            <a:off x="4483100" y="4017963"/>
            <a:ext cx="34925" cy="33337"/>
          </a:xfrm>
          <a:custGeom>
            <a:avLst/>
            <a:gdLst>
              <a:gd name="T0" fmla="*/ 13 w 46"/>
              <a:gd name="T1" fmla="*/ 0 h 40"/>
              <a:gd name="T2" fmla="*/ 0 w 46"/>
              <a:gd name="T3" fmla="*/ 20 h 40"/>
              <a:gd name="T4" fmla="*/ 33 w 46"/>
              <a:gd name="T5" fmla="*/ 40 h 40"/>
              <a:gd name="T6" fmla="*/ 46 w 46"/>
              <a:gd name="T7" fmla="*/ 20 h 40"/>
              <a:gd name="T8" fmla="*/ 13 w 46"/>
              <a:gd name="T9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40">
                <a:moveTo>
                  <a:pt x="13" y="0"/>
                </a:moveTo>
                <a:lnTo>
                  <a:pt x="0" y="20"/>
                </a:lnTo>
                <a:lnTo>
                  <a:pt x="33" y="40"/>
                </a:lnTo>
                <a:lnTo>
                  <a:pt x="46" y="2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" name="Freeform 231"/>
          <p:cNvSpPr>
            <a:spLocks/>
          </p:cNvSpPr>
          <p:nvPr/>
        </p:nvSpPr>
        <p:spPr bwMode="auto">
          <a:xfrm>
            <a:off x="4481513" y="4017963"/>
            <a:ext cx="15875" cy="17462"/>
          </a:xfrm>
          <a:custGeom>
            <a:avLst/>
            <a:gdLst>
              <a:gd name="T0" fmla="*/ 0 w 20"/>
              <a:gd name="T1" fmla="*/ 16 h 20"/>
              <a:gd name="T2" fmla="*/ 1 w 20"/>
              <a:gd name="T3" fmla="*/ 18 h 20"/>
              <a:gd name="T4" fmla="*/ 4 w 20"/>
              <a:gd name="T5" fmla="*/ 20 h 20"/>
              <a:gd name="T6" fmla="*/ 17 w 20"/>
              <a:gd name="T7" fmla="*/ 0 h 20"/>
              <a:gd name="T8" fmla="*/ 20 w 20"/>
              <a:gd name="T9" fmla="*/ 3 h 20"/>
              <a:gd name="T10" fmla="*/ 0 w 20"/>
              <a:gd name="T11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20">
                <a:moveTo>
                  <a:pt x="0" y="16"/>
                </a:moveTo>
                <a:lnTo>
                  <a:pt x="1" y="18"/>
                </a:lnTo>
                <a:lnTo>
                  <a:pt x="4" y="20"/>
                </a:lnTo>
                <a:lnTo>
                  <a:pt x="17" y="0"/>
                </a:lnTo>
                <a:lnTo>
                  <a:pt x="20" y="3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" name="Freeform 232"/>
          <p:cNvSpPr>
            <a:spLocks/>
          </p:cNvSpPr>
          <p:nvPr/>
        </p:nvSpPr>
        <p:spPr bwMode="auto">
          <a:xfrm>
            <a:off x="4508500" y="4035425"/>
            <a:ext cx="26988" cy="31750"/>
          </a:xfrm>
          <a:custGeom>
            <a:avLst/>
            <a:gdLst>
              <a:gd name="T0" fmla="*/ 16 w 37"/>
              <a:gd name="T1" fmla="*/ 0 h 37"/>
              <a:gd name="T2" fmla="*/ 0 w 37"/>
              <a:gd name="T3" fmla="*/ 17 h 37"/>
              <a:gd name="T4" fmla="*/ 20 w 37"/>
              <a:gd name="T5" fmla="*/ 37 h 37"/>
              <a:gd name="T6" fmla="*/ 37 w 37"/>
              <a:gd name="T7" fmla="*/ 20 h 37"/>
              <a:gd name="T8" fmla="*/ 16 w 37"/>
              <a:gd name="T9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" h="37">
                <a:moveTo>
                  <a:pt x="16" y="0"/>
                </a:moveTo>
                <a:lnTo>
                  <a:pt x="0" y="17"/>
                </a:lnTo>
                <a:lnTo>
                  <a:pt x="20" y="37"/>
                </a:lnTo>
                <a:lnTo>
                  <a:pt x="37" y="2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" name="Freeform 233"/>
          <p:cNvSpPr>
            <a:spLocks/>
          </p:cNvSpPr>
          <p:nvPr/>
        </p:nvSpPr>
        <p:spPr bwMode="auto">
          <a:xfrm>
            <a:off x="4508500" y="4035425"/>
            <a:ext cx="15875" cy="15875"/>
          </a:xfrm>
          <a:custGeom>
            <a:avLst/>
            <a:gdLst>
              <a:gd name="T0" fmla="*/ 15 w 16"/>
              <a:gd name="T1" fmla="*/ 0 h 20"/>
              <a:gd name="T2" fmla="*/ 16 w 16"/>
              <a:gd name="T3" fmla="*/ 1 h 20"/>
              <a:gd name="T4" fmla="*/ 0 w 16"/>
              <a:gd name="T5" fmla="*/ 18 h 20"/>
              <a:gd name="T6" fmla="*/ 2 w 16"/>
              <a:gd name="T7" fmla="*/ 20 h 20"/>
              <a:gd name="T8" fmla="*/ 15 w 16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20">
                <a:moveTo>
                  <a:pt x="15" y="0"/>
                </a:moveTo>
                <a:lnTo>
                  <a:pt x="16" y="1"/>
                </a:lnTo>
                <a:lnTo>
                  <a:pt x="0" y="18"/>
                </a:lnTo>
                <a:lnTo>
                  <a:pt x="2" y="2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" name="Rectangle 234"/>
          <p:cNvSpPr>
            <a:spLocks noChangeArrowheads="1"/>
          </p:cNvSpPr>
          <p:nvPr/>
        </p:nvSpPr>
        <p:spPr bwMode="auto">
          <a:xfrm>
            <a:off x="4529138" y="4049713"/>
            <a:ext cx="26987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" name="Freeform 235"/>
          <p:cNvSpPr>
            <a:spLocks/>
          </p:cNvSpPr>
          <p:nvPr/>
        </p:nvSpPr>
        <p:spPr bwMode="auto">
          <a:xfrm>
            <a:off x="4522788" y="4049713"/>
            <a:ext cx="15875" cy="20637"/>
          </a:xfrm>
          <a:custGeom>
            <a:avLst/>
            <a:gdLst>
              <a:gd name="T0" fmla="*/ 0 w 17"/>
              <a:gd name="T1" fmla="*/ 20 h 24"/>
              <a:gd name="T2" fmla="*/ 4 w 17"/>
              <a:gd name="T3" fmla="*/ 24 h 24"/>
              <a:gd name="T4" fmla="*/ 9 w 17"/>
              <a:gd name="T5" fmla="*/ 24 h 24"/>
              <a:gd name="T6" fmla="*/ 9 w 17"/>
              <a:gd name="T7" fmla="*/ 0 h 24"/>
              <a:gd name="T8" fmla="*/ 17 w 17"/>
              <a:gd name="T9" fmla="*/ 3 h 24"/>
              <a:gd name="T10" fmla="*/ 0 w 17"/>
              <a:gd name="T11" fmla="*/ 2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24">
                <a:moveTo>
                  <a:pt x="0" y="20"/>
                </a:moveTo>
                <a:lnTo>
                  <a:pt x="4" y="24"/>
                </a:lnTo>
                <a:lnTo>
                  <a:pt x="9" y="24"/>
                </a:lnTo>
                <a:lnTo>
                  <a:pt x="9" y="0"/>
                </a:lnTo>
                <a:lnTo>
                  <a:pt x="17" y="3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" name="Rectangle 236"/>
          <p:cNvSpPr>
            <a:spLocks noChangeArrowheads="1"/>
          </p:cNvSpPr>
          <p:nvPr/>
        </p:nvSpPr>
        <p:spPr bwMode="auto">
          <a:xfrm>
            <a:off x="4556125" y="4049713"/>
            <a:ext cx="466725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" name="Freeform 237"/>
          <p:cNvSpPr>
            <a:spLocks/>
          </p:cNvSpPr>
          <p:nvPr/>
        </p:nvSpPr>
        <p:spPr bwMode="auto">
          <a:xfrm>
            <a:off x="4556125" y="4049713"/>
            <a:ext cx="15875" cy="20637"/>
          </a:xfrm>
          <a:custGeom>
            <a:avLst/>
            <a:gdLst>
              <a:gd name="T0" fmla="*/ 0 h 24"/>
              <a:gd name="T1" fmla="*/ 24 h 24"/>
              <a:gd name="T2" fmla="*/ 0 h 2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4">
                <a:moveTo>
                  <a:pt x="0" y="0"/>
                </a:moveTo>
                <a:lnTo>
                  <a:pt x="0" y="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" name="Freeform 238"/>
          <p:cNvSpPr>
            <a:spLocks/>
          </p:cNvSpPr>
          <p:nvPr/>
        </p:nvSpPr>
        <p:spPr bwMode="auto">
          <a:xfrm>
            <a:off x="4403725" y="3954463"/>
            <a:ext cx="15875" cy="22225"/>
          </a:xfrm>
          <a:custGeom>
            <a:avLst/>
            <a:gdLst>
              <a:gd name="T0" fmla="*/ 19 w 19"/>
              <a:gd name="T1" fmla="*/ 3 h 26"/>
              <a:gd name="T2" fmla="*/ 8 w 19"/>
              <a:gd name="T3" fmla="*/ 0 h 26"/>
              <a:gd name="T4" fmla="*/ 0 w 19"/>
              <a:gd name="T5" fmla="*/ 22 h 26"/>
              <a:gd name="T6" fmla="*/ 12 w 19"/>
              <a:gd name="T7" fmla="*/ 26 h 26"/>
              <a:gd name="T8" fmla="*/ 19 w 19"/>
              <a:gd name="T9" fmla="*/ 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6">
                <a:moveTo>
                  <a:pt x="19" y="3"/>
                </a:moveTo>
                <a:lnTo>
                  <a:pt x="8" y="0"/>
                </a:lnTo>
                <a:lnTo>
                  <a:pt x="0" y="22"/>
                </a:lnTo>
                <a:lnTo>
                  <a:pt x="12" y="26"/>
                </a:lnTo>
                <a:lnTo>
                  <a:pt x="19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2" name="Freeform 239"/>
          <p:cNvSpPr>
            <a:spLocks/>
          </p:cNvSpPr>
          <p:nvPr/>
        </p:nvSpPr>
        <p:spPr bwMode="auto">
          <a:xfrm>
            <a:off x="4471988" y="4013200"/>
            <a:ext cx="66675" cy="119063"/>
          </a:xfrm>
          <a:custGeom>
            <a:avLst/>
            <a:gdLst>
              <a:gd name="T0" fmla="*/ 21 w 85"/>
              <a:gd name="T1" fmla="*/ 0 h 141"/>
              <a:gd name="T2" fmla="*/ 0 w 85"/>
              <a:gd name="T3" fmla="*/ 10 h 141"/>
              <a:gd name="T4" fmla="*/ 63 w 85"/>
              <a:gd name="T5" fmla="*/ 141 h 141"/>
              <a:gd name="T6" fmla="*/ 85 w 85"/>
              <a:gd name="T7" fmla="*/ 131 h 141"/>
              <a:gd name="T8" fmla="*/ 21 w 85"/>
              <a:gd name="T9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141">
                <a:moveTo>
                  <a:pt x="21" y="0"/>
                </a:moveTo>
                <a:lnTo>
                  <a:pt x="0" y="10"/>
                </a:lnTo>
                <a:lnTo>
                  <a:pt x="63" y="141"/>
                </a:lnTo>
                <a:lnTo>
                  <a:pt x="85" y="131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3" name="Freeform 240"/>
          <p:cNvSpPr>
            <a:spLocks/>
          </p:cNvSpPr>
          <p:nvPr/>
        </p:nvSpPr>
        <p:spPr bwMode="auto">
          <a:xfrm>
            <a:off x="4521200" y="4124325"/>
            <a:ext cx="20638" cy="15875"/>
          </a:xfrm>
          <a:custGeom>
            <a:avLst/>
            <a:gdLst>
              <a:gd name="T0" fmla="*/ 22 w 27"/>
              <a:gd name="T1" fmla="*/ 0 h 20"/>
              <a:gd name="T2" fmla="*/ 27 w 27"/>
              <a:gd name="T3" fmla="*/ 10 h 20"/>
              <a:gd name="T4" fmla="*/ 6 w 27"/>
              <a:gd name="T5" fmla="*/ 20 h 20"/>
              <a:gd name="T6" fmla="*/ 0 w 27"/>
              <a:gd name="T7" fmla="*/ 10 h 20"/>
              <a:gd name="T8" fmla="*/ 22 w 27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0">
                <a:moveTo>
                  <a:pt x="22" y="0"/>
                </a:moveTo>
                <a:lnTo>
                  <a:pt x="27" y="10"/>
                </a:lnTo>
                <a:lnTo>
                  <a:pt x="6" y="20"/>
                </a:lnTo>
                <a:lnTo>
                  <a:pt x="0" y="10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4" name="Freeform 241"/>
          <p:cNvSpPr>
            <a:spLocks/>
          </p:cNvSpPr>
          <p:nvPr/>
        </p:nvSpPr>
        <p:spPr bwMode="auto">
          <a:xfrm>
            <a:off x="4468813" y="4003675"/>
            <a:ext cx="20637" cy="19050"/>
          </a:xfrm>
          <a:custGeom>
            <a:avLst/>
            <a:gdLst>
              <a:gd name="T0" fmla="*/ 27 w 27"/>
              <a:gd name="T1" fmla="*/ 12 h 22"/>
              <a:gd name="T2" fmla="*/ 22 w 27"/>
              <a:gd name="T3" fmla="*/ 0 h 22"/>
              <a:gd name="T4" fmla="*/ 0 w 27"/>
              <a:gd name="T5" fmla="*/ 10 h 22"/>
              <a:gd name="T6" fmla="*/ 6 w 27"/>
              <a:gd name="T7" fmla="*/ 22 h 22"/>
              <a:gd name="T8" fmla="*/ 27 w 27"/>
              <a:gd name="T9" fmla="*/ 1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2">
                <a:moveTo>
                  <a:pt x="27" y="12"/>
                </a:moveTo>
                <a:lnTo>
                  <a:pt x="22" y="0"/>
                </a:lnTo>
                <a:lnTo>
                  <a:pt x="0" y="10"/>
                </a:lnTo>
                <a:lnTo>
                  <a:pt x="6" y="22"/>
                </a:lnTo>
                <a:lnTo>
                  <a:pt x="27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" name="Freeform 242"/>
          <p:cNvSpPr>
            <a:spLocks/>
          </p:cNvSpPr>
          <p:nvPr/>
        </p:nvSpPr>
        <p:spPr bwMode="auto">
          <a:xfrm>
            <a:off x="4478338" y="4052888"/>
            <a:ext cx="23812" cy="41275"/>
          </a:xfrm>
          <a:custGeom>
            <a:avLst/>
            <a:gdLst>
              <a:gd name="T0" fmla="*/ 30 w 30"/>
              <a:gd name="T1" fmla="*/ 1 h 49"/>
              <a:gd name="T2" fmla="*/ 6 w 30"/>
              <a:gd name="T3" fmla="*/ 0 h 49"/>
              <a:gd name="T4" fmla="*/ 0 w 30"/>
              <a:gd name="T5" fmla="*/ 48 h 49"/>
              <a:gd name="T6" fmla="*/ 25 w 30"/>
              <a:gd name="T7" fmla="*/ 49 h 49"/>
              <a:gd name="T8" fmla="*/ 30 w 30"/>
              <a:gd name="T9" fmla="*/ 1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49">
                <a:moveTo>
                  <a:pt x="30" y="1"/>
                </a:moveTo>
                <a:lnTo>
                  <a:pt x="6" y="0"/>
                </a:lnTo>
                <a:lnTo>
                  <a:pt x="0" y="48"/>
                </a:lnTo>
                <a:lnTo>
                  <a:pt x="25" y="49"/>
                </a:lnTo>
                <a:lnTo>
                  <a:pt x="3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" name="Freeform 243"/>
          <p:cNvSpPr>
            <a:spLocks/>
          </p:cNvSpPr>
          <p:nvPr/>
        </p:nvSpPr>
        <p:spPr bwMode="auto">
          <a:xfrm>
            <a:off x="4478338" y="4094163"/>
            <a:ext cx="28575" cy="68262"/>
          </a:xfrm>
          <a:custGeom>
            <a:avLst/>
            <a:gdLst>
              <a:gd name="T0" fmla="*/ 25 w 36"/>
              <a:gd name="T1" fmla="*/ 0 h 82"/>
              <a:gd name="T2" fmla="*/ 0 w 36"/>
              <a:gd name="T3" fmla="*/ 2 h 82"/>
              <a:gd name="T4" fmla="*/ 12 w 36"/>
              <a:gd name="T5" fmla="*/ 82 h 82"/>
              <a:gd name="T6" fmla="*/ 36 w 36"/>
              <a:gd name="T7" fmla="*/ 80 h 82"/>
              <a:gd name="T8" fmla="*/ 25 w 36"/>
              <a:gd name="T9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82">
                <a:moveTo>
                  <a:pt x="25" y="0"/>
                </a:moveTo>
                <a:lnTo>
                  <a:pt x="0" y="2"/>
                </a:lnTo>
                <a:lnTo>
                  <a:pt x="12" y="82"/>
                </a:lnTo>
                <a:lnTo>
                  <a:pt x="36" y="80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" name="Freeform 244"/>
          <p:cNvSpPr>
            <a:spLocks/>
          </p:cNvSpPr>
          <p:nvPr/>
        </p:nvSpPr>
        <p:spPr bwMode="auto">
          <a:xfrm>
            <a:off x="4478338" y="4079875"/>
            <a:ext cx="19050" cy="15875"/>
          </a:xfrm>
          <a:custGeom>
            <a:avLst/>
            <a:gdLst>
              <a:gd name="T0" fmla="*/ 0 w 25"/>
              <a:gd name="T1" fmla="*/ 0 h 2"/>
              <a:gd name="T2" fmla="*/ 0 w 25"/>
              <a:gd name="T3" fmla="*/ 1 h 2"/>
              <a:gd name="T4" fmla="*/ 0 w 25"/>
              <a:gd name="T5" fmla="*/ 2 h 2"/>
              <a:gd name="T6" fmla="*/ 25 w 25"/>
              <a:gd name="T7" fmla="*/ 0 h 2"/>
              <a:gd name="T8" fmla="*/ 25 w 25"/>
              <a:gd name="T9" fmla="*/ 1 h 2"/>
              <a:gd name="T10" fmla="*/ 0 w 25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" h="2">
                <a:moveTo>
                  <a:pt x="0" y="0"/>
                </a:moveTo>
                <a:lnTo>
                  <a:pt x="0" y="1"/>
                </a:lnTo>
                <a:lnTo>
                  <a:pt x="0" y="2"/>
                </a:lnTo>
                <a:lnTo>
                  <a:pt x="25" y="0"/>
                </a:lnTo>
                <a:lnTo>
                  <a:pt x="25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" name="Freeform 245"/>
          <p:cNvSpPr>
            <a:spLocks/>
          </p:cNvSpPr>
          <p:nvPr/>
        </p:nvSpPr>
        <p:spPr bwMode="auto">
          <a:xfrm>
            <a:off x="4487863" y="4156075"/>
            <a:ext cx="20637" cy="15875"/>
          </a:xfrm>
          <a:custGeom>
            <a:avLst/>
            <a:gdLst>
              <a:gd name="T0" fmla="*/ 24 w 26"/>
              <a:gd name="T1" fmla="*/ 0 h 13"/>
              <a:gd name="T2" fmla="*/ 26 w 26"/>
              <a:gd name="T3" fmla="*/ 11 h 13"/>
              <a:gd name="T4" fmla="*/ 1 w 26"/>
              <a:gd name="T5" fmla="*/ 13 h 13"/>
              <a:gd name="T6" fmla="*/ 0 w 26"/>
              <a:gd name="T7" fmla="*/ 2 h 13"/>
              <a:gd name="T8" fmla="*/ 24 w 26"/>
              <a:gd name="T9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3">
                <a:moveTo>
                  <a:pt x="24" y="0"/>
                </a:moveTo>
                <a:lnTo>
                  <a:pt x="26" y="11"/>
                </a:lnTo>
                <a:lnTo>
                  <a:pt x="1" y="13"/>
                </a:lnTo>
                <a:lnTo>
                  <a:pt x="0" y="2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" name="Freeform 246"/>
          <p:cNvSpPr>
            <a:spLocks/>
          </p:cNvSpPr>
          <p:nvPr/>
        </p:nvSpPr>
        <p:spPr bwMode="auto">
          <a:xfrm>
            <a:off x="4483100" y="4038600"/>
            <a:ext cx="20638" cy="15875"/>
          </a:xfrm>
          <a:custGeom>
            <a:avLst/>
            <a:gdLst>
              <a:gd name="T0" fmla="*/ 24 w 25"/>
              <a:gd name="T1" fmla="*/ 12 h 12"/>
              <a:gd name="T2" fmla="*/ 25 w 25"/>
              <a:gd name="T3" fmla="*/ 1 h 12"/>
              <a:gd name="T4" fmla="*/ 1 w 25"/>
              <a:gd name="T5" fmla="*/ 0 h 12"/>
              <a:gd name="T6" fmla="*/ 0 w 25"/>
              <a:gd name="T7" fmla="*/ 11 h 12"/>
              <a:gd name="T8" fmla="*/ 24 w 25"/>
              <a:gd name="T9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2">
                <a:moveTo>
                  <a:pt x="24" y="12"/>
                </a:moveTo>
                <a:lnTo>
                  <a:pt x="25" y="1"/>
                </a:lnTo>
                <a:lnTo>
                  <a:pt x="1" y="0"/>
                </a:lnTo>
                <a:lnTo>
                  <a:pt x="0" y="11"/>
                </a:lnTo>
                <a:lnTo>
                  <a:pt x="24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0" name="Freeform 247"/>
          <p:cNvSpPr>
            <a:spLocks/>
          </p:cNvSpPr>
          <p:nvPr/>
        </p:nvSpPr>
        <p:spPr bwMode="auto">
          <a:xfrm>
            <a:off x="4522788" y="4052888"/>
            <a:ext cx="95250" cy="100012"/>
          </a:xfrm>
          <a:custGeom>
            <a:avLst/>
            <a:gdLst>
              <a:gd name="T0" fmla="*/ 17 w 124"/>
              <a:gd name="T1" fmla="*/ 0 h 119"/>
              <a:gd name="T2" fmla="*/ 0 w 124"/>
              <a:gd name="T3" fmla="*/ 17 h 119"/>
              <a:gd name="T4" fmla="*/ 107 w 124"/>
              <a:gd name="T5" fmla="*/ 119 h 119"/>
              <a:gd name="T6" fmla="*/ 124 w 124"/>
              <a:gd name="T7" fmla="*/ 101 h 119"/>
              <a:gd name="T8" fmla="*/ 17 w 124"/>
              <a:gd name="T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" h="119">
                <a:moveTo>
                  <a:pt x="17" y="0"/>
                </a:moveTo>
                <a:lnTo>
                  <a:pt x="0" y="17"/>
                </a:lnTo>
                <a:lnTo>
                  <a:pt x="107" y="119"/>
                </a:lnTo>
                <a:lnTo>
                  <a:pt x="124" y="101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" name="Freeform 248"/>
          <p:cNvSpPr>
            <a:spLocks/>
          </p:cNvSpPr>
          <p:nvPr/>
        </p:nvSpPr>
        <p:spPr bwMode="auto">
          <a:xfrm>
            <a:off x="4606925" y="4137025"/>
            <a:ext cx="17463" cy="22225"/>
          </a:xfrm>
          <a:custGeom>
            <a:avLst/>
            <a:gdLst>
              <a:gd name="T0" fmla="*/ 17 w 26"/>
              <a:gd name="T1" fmla="*/ 0 h 25"/>
              <a:gd name="T2" fmla="*/ 26 w 26"/>
              <a:gd name="T3" fmla="*/ 8 h 25"/>
              <a:gd name="T4" fmla="*/ 9 w 26"/>
              <a:gd name="T5" fmla="*/ 25 h 25"/>
              <a:gd name="T6" fmla="*/ 0 w 26"/>
              <a:gd name="T7" fmla="*/ 18 h 25"/>
              <a:gd name="T8" fmla="*/ 17 w 26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5">
                <a:moveTo>
                  <a:pt x="17" y="0"/>
                </a:moveTo>
                <a:lnTo>
                  <a:pt x="26" y="8"/>
                </a:lnTo>
                <a:lnTo>
                  <a:pt x="9" y="25"/>
                </a:lnTo>
                <a:lnTo>
                  <a:pt x="0" y="18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2" name="Freeform 249"/>
          <p:cNvSpPr>
            <a:spLocks/>
          </p:cNvSpPr>
          <p:nvPr/>
        </p:nvSpPr>
        <p:spPr bwMode="auto">
          <a:xfrm>
            <a:off x="4516438" y="4044950"/>
            <a:ext cx="19050" cy="22225"/>
          </a:xfrm>
          <a:custGeom>
            <a:avLst/>
            <a:gdLst>
              <a:gd name="T0" fmla="*/ 26 w 26"/>
              <a:gd name="T1" fmla="*/ 9 h 26"/>
              <a:gd name="T2" fmla="*/ 17 w 26"/>
              <a:gd name="T3" fmla="*/ 0 h 26"/>
              <a:gd name="T4" fmla="*/ 0 w 26"/>
              <a:gd name="T5" fmla="*/ 18 h 26"/>
              <a:gd name="T6" fmla="*/ 9 w 26"/>
              <a:gd name="T7" fmla="*/ 26 h 26"/>
              <a:gd name="T8" fmla="*/ 26 w 26"/>
              <a:gd name="T9" fmla="*/ 9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6">
                <a:moveTo>
                  <a:pt x="26" y="9"/>
                </a:moveTo>
                <a:lnTo>
                  <a:pt x="17" y="0"/>
                </a:lnTo>
                <a:lnTo>
                  <a:pt x="0" y="18"/>
                </a:lnTo>
                <a:lnTo>
                  <a:pt x="9" y="26"/>
                </a:lnTo>
                <a:lnTo>
                  <a:pt x="26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" name="Freeform 250"/>
          <p:cNvSpPr>
            <a:spLocks/>
          </p:cNvSpPr>
          <p:nvPr/>
        </p:nvSpPr>
        <p:spPr bwMode="auto">
          <a:xfrm>
            <a:off x="4557713" y="4098925"/>
            <a:ext cx="55562" cy="107950"/>
          </a:xfrm>
          <a:custGeom>
            <a:avLst/>
            <a:gdLst>
              <a:gd name="T0" fmla="*/ 23 w 72"/>
              <a:gd name="T1" fmla="*/ 0 h 128"/>
              <a:gd name="T2" fmla="*/ 0 w 72"/>
              <a:gd name="T3" fmla="*/ 8 h 128"/>
              <a:gd name="T4" fmla="*/ 49 w 72"/>
              <a:gd name="T5" fmla="*/ 128 h 128"/>
              <a:gd name="T6" fmla="*/ 72 w 72"/>
              <a:gd name="T7" fmla="*/ 120 h 128"/>
              <a:gd name="T8" fmla="*/ 23 w 72"/>
              <a:gd name="T9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128">
                <a:moveTo>
                  <a:pt x="23" y="0"/>
                </a:moveTo>
                <a:lnTo>
                  <a:pt x="0" y="8"/>
                </a:lnTo>
                <a:lnTo>
                  <a:pt x="49" y="128"/>
                </a:lnTo>
                <a:lnTo>
                  <a:pt x="72" y="120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" name="Freeform 251"/>
          <p:cNvSpPr>
            <a:spLocks/>
          </p:cNvSpPr>
          <p:nvPr/>
        </p:nvSpPr>
        <p:spPr bwMode="auto">
          <a:xfrm>
            <a:off x="4595813" y="4200525"/>
            <a:ext cx="20637" cy="15875"/>
          </a:xfrm>
          <a:custGeom>
            <a:avLst/>
            <a:gdLst>
              <a:gd name="T0" fmla="*/ 23 w 27"/>
              <a:gd name="T1" fmla="*/ 0 h 19"/>
              <a:gd name="T2" fmla="*/ 27 w 27"/>
              <a:gd name="T3" fmla="*/ 11 h 19"/>
              <a:gd name="T4" fmla="*/ 4 w 27"/>
              <a:gd name="T5" fmla="*/ 19 h 19"/>
              <a:gd name="T6" fmla="*/ 0 w 27"/>
              <a:gd name="T7" fmla="*/ 8 h 19"/>
              <a:gd name="T8" fmla="*/ 23 w 27"/>
              <a:gd name="T9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9">
                <a:moveTo>
                  <a:pt x="23" y="0"/>
                </a:moveTo>
                <a:lnTo>
                  <a:pt x="27" y="11"/>
                </a:lnTo>
                <a:lnTo>
                  <a:pt x="4" y="19"/>
                </a:lnTo>
                <a:lnTo>
                  <a:pt x="0" y="8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5" name="Freeform 252"/>
          <p:cNvSpPr>
            <a:spLocks/>
          </p:cNvSpPr>
          <p:nvPr/>
        </p:nvSpPr>
        <p:spPr bwMode="auto">
          <a:xfrm>
            <a:off x="4554538" y="4090988"/>
            <a:ext cx="20637" cy="15875"/>
          </a:xfrm>
          <a:custGeom>
            <a:avLst/>
            <a:gdLst>
              <a:gd name="T0" fmla="*/ 28 w 28"/>
              <a:gd name="T1" fmla="*/ 11 h 19"/>
              <a:gd name="T2" fmla="*/ 23 w 28"/>
              <a:gd name="T3" fmla="*/ 0 h 19"/>
              <a:gd name="T4" fmla="*/ 0 w 28"/>
              <a:gd name="T5" fmla="*/ 7 h 19"/>
              <a:gd name="T6" fmla="*/ 5 w 28"/>
              <a:gd name="T7" fmla="*/ 19 h 19"/>
              <a:gd name="T8" fmla="*/ 28 w 28"/>
              <a:gd name="T9" fmla="*/ 1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19">
                <a:moveTo>
                  <a:pt x="28" y="11"/>
                </a:moveTo>
                <a:lnTo>
                  <a:pt x="23" y="0"/>
                </a:lnTo>
                <a:lnTo>
                  <a:pt x="0" y="7"/>
                </a:lnTo>
                <a:lnTo>
                  <a:pt x="5" y="19"/>
                </a:lnTo>
                <a:lnTo>
                  <a:pt x="28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" name="Freeform 253"/>
          <p:cNvSpPr>
            <a:spLocks/>
          </p:cNvSpPr>
          <p:nvPr/>
        </p:nvSpPr>
        <p:spPr bwMode="auto">
          <a:xfrm>
            <a:off x="4610100" y="4052888"/>
            <a:ext cx="39688" cy="33337"/>
          </a:xfrm>
          <a:custGeom>
            <a:avLst/>
            <a:gdLst>
              <a:gd name="T0" fmla="*/ 7 w 49"/>
              <a:gd name="T1" fmla="*/ 0 h 39"/>
              <a:gd name="T2" fmla="*/ 0 w 49"/>
              <a:gd name="T3" fmla="*/ 23 h 39"/>
              <a:gd name="T4" fmla="*/ 42 w 49"/>
              <a:gd name="T5" fmla="*/ 39 h 39"/>
              <a:gd name="T6" fmla="*/ 49 w 49"/>
              <a:gd name="T7" fmla="*/ 16 h 39"/>
              <a:gd name="T8" fmla="*/ 7 w 49"/>
              <a:gd name="T9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39">
                <a:moveTo>
                  <a:pt x="7" y="0"/>
                </a:moveTo>
                <a:lnTo>
                  <a:pt x="0" y="23"/>
                </a:lnTo>
                <a:lnTo>
                  <a:pt x="42" y="39"/>
                </a:lnTo>
                <a:lnTo>
                  <a:pt x="49" y="16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" name="Freeform 254"/>
          <p:cNvSpPr>
            <a:spLocks/>
          </p:cNvSpPr>
          <p:nvPr/>
        </p:nvSpPr>
        <p:spPr bwMode="auto">
          <a:xfrm>
            <a:off x="4641850" y="4068763"/>
            <a:ext cx="33338" cy="34925"/>
          </a:xfrm>
          <a:custGeom>
            <a:avLst/>
            <a:gdLst>
              <a:gd name="T0" fmla="*/ 13 w 45"/>
              <a:gd name="T1" fmla="*/ 0 h 41"/>
              <a:gd name="T2" fmla="*/ 0 w 45"/>
              <a:gd name="T3" fmla="*/ 20 h 41"/>
              <a:gd name="T4" fmla="*/ 32 w 45"/>
              <a:gd name="T5" fmla="*/ 41 h 41"/>
              <a:gd name="T6" fmla="*/ 45 w 45"/>
              <a:gd name="T7" fmla="*/ 21 h 41"/>
              <a:gd name="T8" fmla="*/ 13 w 45"/>
              <a:gd name="T9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41">
                <a:moveTo>
                  <a:pt x="13" y="0"/>
                </a:moveTo>
                <a:lnTo>
                  <a:pt x="0" y="20"/>
                </a:lnTo>
                <a:lnTo>
                  <a:pt x="32" y="41"/>
                </a:lnTo>
                <a:lnTo>
                  <a:pt x="45" y="21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" name="Freeform 255"/>
          <p:cNvSpPr>
            <a:spLocks/>
          </p:cNvSpPr>
          <p:nvPr/>
        </p:nvSpPr>
        <p:spPr bwMode="auto">
          <a:xfrm>
            <a:off x="4641850" y="4067175"/>
            <a:ext cx="15875" cy="19050"/>
          </a:xfrm>
          <a:custGeom>
            <a:avLst/>
            <a:gdLst>
              <a:gd name="T0" fmla="*/ 10 w 13"/>
              <a:gd name="T1" fmla="*/ 0 h 23"/>
              <a:gd name="T2" fmla="*/ 12 w 13"/>
              <a:gd name="T3" fmla="*/ 0 h 23"/>
              <a:gd name="T4" fmla="*/ 13 w 13"/>
              <a:gd name="T5" fmla="*/ 2 h 23"/>
              <a:gd name="T6" fmla="*/ 0 w 13"/>
              <a:gd name="T7" fmla="*/ 22 h 23"/>
              <a:gd name="T8" fmla="*/ 3 w 13"/>
              <a:gd name="T9" fmla="*/ 23 h 23"/>
              <a:gd name="T10" fmla="*/ 10 w 13"/>
              <a:gd name="T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23">
                <a:moveTo>
                  <a:pt x="10" y="0"/>
                </a:moveTo>
                <a:lnTo>
                  <a:pt x="12" y="0"/>
                </a:lnTo>
                <a:lnTo>
                  <a:pt x="13" y="2"/>
                </a:lnTo>
                <a:lnTo>
                  <a:pt x="0" y="22"/>
                </a:lnTo>
                <a:lnTo>
                  <a:pt x="3" y="23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9" name="Freeform 256"/>
          <p:cNvSpPr>
            <a:spLocks/>
          </p:cNvSpPr>
          <p:nvPr/>
        </p:nvSpPr>
        <p:spPr bwMode="auto">
          <a:xfrm>
            <a:off x="4662488" y="4086225"/>
            <a:ext cx="28575" cy="33338"/>
          </a:xfrm>
          <a:custGeom>
            <a:avLst/>
            <a:gdLst>
              <a:gd name="T0" fmla="*/ 16 w 38"/>
              <a:gd name="T1" fmla="*/ 0 h 38"/>
              <a:gd name="T2" fmla="*/ 0 w 38"/>
              <a:gd name="T3" fmla="*/ 18 h 38"/>
              <a:gd name="T4" fmla="*/ 21 w 38"/>
              <a:gd name="T5" fmla="*/ 38 h 38"/>
              <a:gd name="T6" fmla="*/ 38 w 38"/>
              <a:gd name="T7" fmla="*/ 20 h 38"/>
              <a:gd name="T8" fmla="*/ 16 w 38"/>
              <a:gd name="T9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38">
                <a:moveTo>
                  <a:pt x="16" y="0"/>
                </a:moveTo>
                <a:lnTo>
                  <a:pt x="0" y="18"/>
                </a:lnTo>
                <a:lnTo>
                  <a:pt x="21" y="38"/>
                </a:lnTo>
                <a:lnTo>
                  <a:pt x="38" y="2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" name="Freeform 257"/>
          <p:cNvSpPr>
            <a:spLocks/>
          </p:cNvSpPr>
          <p:nvPr/>
        </p:nvSpPr>
        <p:spPr bwMode="auto">
          <a:xfrm>
            <a:off x="4662488" y="4086225"/>
            <a:ext cx="15875" cy="17463"/>
          </a:xfrm>
          <a:custGeom>
            <a:avLst/>
            <a:gdLst>
              <a:gd name="T0" fmla="*/ 15 w 16"/>
              <a:gd name="T1" fmla="*/ 0 h 20"/>
              <a:gd name="T2" fmla="*/ 16 w 16"/>
              <a:gd name="T3" fmla="*/ 1 h 20"/>
              <a:gd name="T4" fmla="*/ 0 w 16"/>
              <a:gd name="T5" fmla="*/ 19 h 20"/>
              <a:gd name="T6" fmla="*/ 2 w 16"/>
              <a:gd name="T7" fmla="*/ 20 h 20"/>
              <a:gd name="T8" fmla="*/ 15 w 16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20">
                <a:moveTo>
                  <a:pt x="15" y="0"/>
                </a:moveTo>
                <a:lnTo>
                  <a:pt x="16" y="1"/>
                </a:lnTo>
                <a:lnTo>
                  <a:pt x="0" y="19"/>
                </a:lnTo>
                <a:lnTo>
                  <a:pt x="2" y="2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1" name="Freeform 258"/>
          <p:cNvSpPr>
            <a:spLocks/>
          </p:cNvSpPr>
          <p:nvPr/>
        </p:nvSpPr>
        <p:spPr bwMode="auto">
          <a:xfrm>
            <a:off x="4679950" y="4106863"/>
            <a:ext cx="30163" cy="34925"/>
          </a:xfrm>
          <a:custGeom>
            <a:avLst/>
            <a:gdLst>
              <a:gd name="T0" fmla="*/ 21 w 41"/>
              <a:gd name="T1" fmla="*/ 0 h 42"/>
              <a:gd name="T2" fmla="*/ 0 w 41"/>
              <a:gd name="T3" fmla="*/ 12 h 42"/>
              <a:gd name="T4" fmla="*/ 21 w 41"/>
              <a:gd name="T5" fmla="*/ 42 h 42"/>
              <a:gd name="T6" fmla="*/ 41 w 41"/>
              <a:gd name="T7" fmla="*/ 30 h 42"/>
              <a:gd name="T8" fmla="*/ 21 w 41"/>
              <a:gd name="T9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" h="42">
                <a:moveTo>
                  <a:pt x="21" y="0"/>
                </a:moveTo>
                <a:lnTo>
                  <a:pt x="0" y="12"/>
                </a:lnTo>
                <a:lnTo>
                  <a:pt x="21" y="42"/>
                </a:lnTo>
                <a:lnTo>
                  <a:pt x="41" y="30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" name="Freeform 259"/>
          <p:cNvSpPr>
            <a:spLocks/>
          </p:cNvSpPr>
          <p:nvPr/>
        </p:nvSpPr>
        <p:spPr bwMode="auto">
          <a:xfrm>
            <a:off x="4679950" y="4103688"/>
            <a:ext cx="15875" cy="15875"/>
          </a:xfrm>
          <a:custGeom>
            <a:avLst/>
            <a:gdLst>
              <a:gd name="T0" fmla="*/ 18 w 21"/>
              <a:gd name="T1" fmla="*/ 0 h 18"/>
              <a:gd name="T2" fmla="*/ 21 w 21"/>
              <a:gd name="T3" fmla="*/ 3 h 18"/>
              <a:gd name="T4" fmla="*/ 0 w 21"/>
              <a:gd name="T5" fmla="*/ 15 h 18"/>
              <a:gd name="T6" fmla="*/ 1 w 21"/>
              <a:gd name="T7" fmla="*/ 18 h 18"/>
              <a:gd name="T8" fmla="*/ 18 w 21"/>
              <a:gd name="T9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18">
                <a:moveTo>
                  <a:pt x="18" y="0"/>
                </a:moveTo>
                <a:lnTo>
                  <a:pt x="21" y="3"/>
                </a:lnTo>
                <a:lnTo>
                  <a:pt x="0" y="15"/>
                </a:lnTo>
                <a:lnTo>
                  <a:pt x="1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" name="Freeform 260"/>
          <p:cNvSpPr>
            <a:spLocks/>
          </p:cNvSpPr>
          <p:nvPr/>
        </p:nvSpPr>
        <p:spPr bwMode="auto">
          <a:xfrm>
            <a:off x="4695825" y="4129088"/>
            <a:ext cx="20638" cy="23812"/>
          </a:xfrm>
          <a:custGeom>
            <a:avLst/>
            <a:gdLst>
              <a:gd name="T0" fmla="*/ 16 w 28"/>
              <a:gd name="T1" fmla="*/ 0 h 28"/>
              <a:gd name="T2" fmla="*/ 0 w 28"/>
              <a:gd name="T3" fmla="*/ 18 h 28"/>
              <a:gd name="T4" fmla="*/ 11 w 28"/>
              <a:gd name="T5" fmla="*/ 28 h 28"/>
              <a:gd name="T6" fmla="*/ 28 w 28"/>
              <a:gd name="T7" fmla="*/ 10 h 28"/>
              <a:gd name="T8" fmla="*/ 16 w 28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28">
                <a:moveTo>
                  <a:pt x="16" y="0"/>
                </a:moveTo>
                <a:lnTo>
                  <a:pt x="0" y="18"/>
                </a:lnTo>
                <a:lnTo>
                  <a:pt x="11" y="28"/>
                </a:lnTo>
                <a:lnTo>
                  <a:pt x="28" y="1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4" name="Freeform 261"/>
          <p:cNvSpPr>
            <a:spLocks/>
          </p:cNvSpPr>
          <p:nvPr/>
        </p:nvSpPr>
        <p:spPr bwMode="auto">
          <a:xfrm>
            <a:off x="4695825" y="4129088"/>
            <a:ext cx="15875" cy="15875"/>
          </a:xfrm>
          <a:custGeom>
            <a:avLst/>
            <a:gdLst>
              <a:gd name="T0" fmla="*/ 0 w 20"/>
              <a:gd name="T1" fmla="*/ 15 h 19"/>
              <a:gd name="T2" fmla="*/ 2 w 20"/>
              <a:gd name="T3" fmla="*/ 19 h 19"/>
              <a:gd name="T4" fmla="*/ 1 w 20"/>
              <a:gd name="T5" fmla="*/ 18 h 19"/>
              <a:gd name="T6" fmla="*/ 17 w 20"/>
              <a:gd name="T7" fmla="*/ 0 h 19"/>
              <a:gd name="T8" fmla="*/ 20 w 20"/>
              <a:gd name="T9" fmla="*/ 3 h 19"/>
              <a:gd name="T10" fmla="*/ 0 w 20"/>
              <a:gd name="T11" fmla="*/ 1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19">
                <a:moveTo>
                  <a:pt x="0" y="15"/>
                </a:moveTo>
                <a:lnTo>
                  <a:pt x="2" y="19"/>
                </a:lnTo>
                <a:lnTo>
                  <a:pt x="1" y="18"/>
                </a:lnTo>
                <a:lnTo>
                  <a:pt x="17" y="0"/>
                </a:lnTo>
                <a:lnTo>
                  <a:pt x="20" y="3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5" name="Freeform 262"/>
          <p:cNvSpPr>
            <a:spLocks/>
          </p:cNvSpPr>
          <p:nvPr/>
        </p:nvSpPr>
        <p:spPr bwMode="auto">
          <a:xfrm>
            <a:off x="4703763" y="4137025"/>
            <a:ext cx="20637" cy="22225"/>
          </a:xfrm>
          <a:custGeom>
            <a:avLst/>
            <a:gdLst>
              <a:gd name="T0" fmla="*/ 17 w 26"/>
              <a:gd name="T1" fmla="*/ 0 h 25"/>
              <a:gd name="T2" fmla="*/ 26 w 26"/>
              <a:gd name="T3" fmla="*/ 8 h 25"/>
              <a:gd name="T4" fmla="*/ 9 w 26"/>
              <a:gd name="T5" fmla="*/ 25 h 25"/>
              <a:gd name="T6" fmla="*/ 0 w 26"/>
              <a:gd name="T7" fmla="*/ 18 h 25"/>
              <a:gd name="T8" fmla="*/ 17 w 26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5">
                <a:moveTo>
                  <a:pt x="17" y="0"/>
                </a:moveTo>
                <a:lnTo>
                  <a:pt x="26" y="8"/>
                </a:lnTo>
                <a:lnTo>
                  <a:pt x="9" y="25"/>
                </a:lnTo>
                <a:lnTo>
                  <a:pt x="0" y="18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" name="Freeform 263"/>
          <p:cNvSpPr>
            <a:spLocks/>
          </p:cNvSpPr>
          <p:nvPr/>
        </p:nvSpPr>
        <p:spPr bwMode="auto">
          <a:xfrm>
            <a:off x="4602163" y="4049713"/>
            <a:ext cx="15875" cy="22225"/>
          </a:xfrm>
          <a:custGeom>
            <a:avLst/>
            <a:gdLst>
              <a:gd name="T0" fmla="*/ 19 w 19"/>
              <a:gd name="T1" fmla="*/ 4 h 27"/>
              <a:gd name="T2" fmla="*/ 8 w 19"/>
              <a:gd name="T3" fmla="*/ 0 h 27"/>
              <a:gd name="T4" fmla="*/ 0 w 19"/>
              <a:gd name="T5" fmla="*/ 23 h 27"/>
              <a:gd name="T6" fmla="*/ 12 w 19"/>
              <a:gd name="T7" fmla="*/ 27 h 27"/>
              <a:gd name="T8" fmla="*/ 19 w 19"/>
              <a:gd name="T9" fmla="*/ 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7">
                <a:moveTo>
                  <a:pt x="19" y="4"/>
                </a:moveTo>
                <a:lnTo>
                  <a:pt x="8" y="0"/>
                </a:lnTo>
                <a:lnTo>
                  <a:pt x="0" y="23"/>
                </a:lnTo>
                <a:lnTo>
                  <a:pt x="12" y="27"/>
                </a:lnTo>
                <a:lnTo>
                  <a:pt x="19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7" name="Freeform 264"/>
          <p:cNvSpPr>
            <a:spLocks/>
          </p:cNvSpPr>
          <p:nvPr/>
        </p:nvSpPr>
        <p:spPr bwMode="auto">
          <a:xfrm>
            <a:off x="4708525" y="4054475"/>
            <a:ext cx="47625" cy="39688"/>
          </a:xfrm>
          <a:custGeom>
            <a:avLst/>
            <a:gdLst>
              <a:gd name="T0" fmla="*/ 12 w 63"/>
              <a:gd name="T1" fmla="*/ 0 h 48"/>
              <a:gd name="T2" fmla="*/ 0 w 63"/>
              <a:gd name="T3" fmla="*/ 22 h 48"/>
              <a:gd name="T4" fmla="*/ 52 w 63"/>
              <a:gd name="T5" fmla="*/ 48 h 48"/>
              <a:gd name="T6" fmla="*/ 63 w 63"/>
              <a:gd name="T7" fmla="*/ 27 h 48"/>
              <a:gd name="T8" fmla="*/ 12 w 63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48">
                <a:moveTo>
                  <a:pt x="12" y="0"/>
                </a:moveTo>
                <a:lnTo>
                  <a:pt x="0" y="22"/>
                </a:lnTo>
                <a:lnTo>
                  <a:pt x="52" y="48"/>
                </a:lnTo>
                <a:lnTo>
                  <a:pt x="63" y="27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" name="Freeform 265"/>
          <p:cNvSpPr>
            <a:spLocks/>
          </p:cNvSpPr>
          <p:nvPr/>
        </p:nvSpPr>
        <p:spPr bwMode="auto">
          <a:xfrm>
            <a:off x="4746625" y="4078288"/>
            <a:ext cx="36513" cy="41275"/>
          </a:xfrm>
          <a:custGeom>
            <a:avLst/>
            <a:gdLst>
              <a:gd name="T0" fmla="*/ 17 w 49"/>
              <a:gd name="T1" fmla="*/ 0 h 49"/>
              <a:gd name="T2" fmla="*/ 0 w 49"/>
              <a:gd name="T3" fmla="*/ 17 h 49"/>
              <a:gd name="T4" fmla="*/ 32 w 49"/>
              <a:gd name="T5" fmla="*/ 49 h 49"/>
              <a:gd name="T6" fmla="*/ 49 w 49"/>
              <a:gd name="T7" fmla="*/ 31 h 49"/>
              <a:gd name="T8" fmla="*/ 17 w 49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49">
                <a:moveTo>
                  <a:pt x="17" y="0"/>
                </a:moveTo>
                <a:lnTo>
                  <a:pt x="0" y="17"/>
                </a:lnTo>
                <a:lnTo>
                  <a:pt x="32" y="49"/>
                </a:lnTo>
                <a:lnTo>
                  <a:pt x="49" y="31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" name="Freeform 266"/>
          <p:cNvSpPr>
            <a:spLocks/>
          </p:cNvSpPr>
          <p:nvPr/>
        </p:nvSpPr>
        <p:spPr bwMode="auto">
          <a:xfrm>
            <a:off x="4746625" y="4076700"/>
            <a:ext cx="15875" cy="17463"/>
          </a:xfrm>
          <a:custGeom>
            <a:avLst/>
            <a:gdLst>
              <a:gd name="T0" fmla="*/ 14 w 17"/>
              <a:gd name="T1" fmla="*/ 0 h 21"/>
              <a:gd name="T2" fmla="*/ 17 w 17"/>
              <a:gd name="T3" fmla="*/ 1 h 21"/>
              <a:gd name="T4" fmla="*/ 0 w 17"/>
              <a:gd name="T5" fmla="*/ 18 h 21"/>
              <a:gd name="T6" fmla="*/ 3 w 17"/>
              <a:gd name="T7" fmla="*/ 21 h 21"/>
              <a:gd name="T8" fmla="*/ 14 w 17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21">
                <a:moveTo>
                  <a:pt x="14" y="0"/>
                </a:moveTo>
                <a:lnTo>
                  <a:pt x="17" y="1"/>
                </a:lnTo>
                <a:lnTo>
                  <a:pt x="0" y="18"/>
                </a:lnTo>
                <a:lnTo>
                  <a:pt x="3" y="21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" name="Freeform 267"/>
          <p:cNvSpPr>
            <a:spLocks/>
          </p:cNvSpPr>
          <p:nvPr/>
        </p:nvSpPr>
        <p:spPr bwMode="auto">
          <a:xfrm>
            <a:off x="4770438" y="4103688"/>
            <a:ext cx="53975" cy="57150"/>
          </a:xfrm>
          <a:custGeom>
            <a:avLst/>
            <a:gdLst>
              <a:gd name="T0" fmla="*/ 17 w 70"/>
              <a:gd name="T1" fmla="*/ 0 h 68"/>
              <a:gd name="T2" fmla="*/ 0 w 70"/>
              <a:gd name="T3" fmla="*/ 18 h 68"/>
              <a:gd name="T4" fmla="*/ 54 w 70"/>
              <a:gd name="T5" fmla="*/ 68 h 68"/>
              <a:gd name="T6" fmla="*/ 70 w 70"/>
              <a:gd name="T7" fmla="*/ 50 h 68"/>
              <a:gd name="T8" fmla="*/ 17 w 70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68">
                <a:moveTo>
                  <a:pt x="17" y="0"/>
                </a:moveTo>
                <a:lnTo>
                  <a:pt x="0" y="18"/>
                </a:lnTo>
                <a:lnTo>
                  <a:pt x="54" y="68"/>
                </a:lnTo>
                <a:lnTo>
                  <a:pt x="70" y="50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" name="Freeform 268"/>
          <p:cNvSpPr>
            <a:spLocks/>
          </p:cNvSpPr>
          <p:nvPr/>
        </p:nvSpPr>
        <p:spPr bwMode="auto">
          <a:xfrm>
            <a:off x="4770438" y="4103688"/>
            <a:ext cx="15875" cy="15875"/>
          </a:xfrm>
          <a:custGeom>
            <a:avLst/>
            <a:gdLst>
              <a:gd name="T0" fmla="*/ 0 w 17"/>
              <a:gd name="T1" fmla="*/ 18 h 18"/>
              <a:gd name="T2" fmla="*/ 17 w 17"/>
              <a:gd name="T3" fmla="*/ 0 h 18"/>
              <a:gd name="T4" fmla="*/ 0 w 17"/>
              <a:gd name="T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" h="18">
                <a:moveTo>
                  <a:pt x="0" y="18"/>
                </a:moveTo>
                <a:lnTo>
                  <a:pt x="17" y="0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" name="Freeform 269"/>
          <p:cNvSpPr>
            <a:spLocks/>
          </p:cNvSpPr>
          <p:nvPr/>
        </p:nvSpPr>
        <p:spPr bwMode="auto">
          <a:xfrm>
            <a:off x="4811713" y="4146550"/>
            <a:ext cx="53975" cy="57150"/>
          </a:xfrm>
          <a:custGeom>
            <a:avLst/>
            <a:gdLst>
              <a:gd name="T0" fmla="*/ 16 w 70"/>
              <a:gd name="T1" fmla="*/ 0 h 68"/>
              <a:gd name="T2" fmla="*/ 0 w 70"/>
              <a:gd name="T3" fmla="*/ 18 h 68"/>
              <a:gd name="T4" fmla="*/ 53 w 70"/>
              <a:gd name="T5" fmla="*/ 68 h 68"/>
              <a:gd name="T6" fmla="*/ 70 w 70"/>
              <a:gd name="T7" fmla="*/ 50 h 68"/>
              <a:gd name="T8" fmla="*/ 16 w 70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68">
                <a:moveTo>
                  <a:pt x="16" y="0"/>
                </a:moveTo>
                <a:lnTo>
                  <a:pt x="0" y="18"/>
                </a:lnTo>
                <a:lnTo>
                  <a:pt x="53" y="68"/>
                </a:lnTo>
                <a:lnTo>
                  <a:pt x="70" y="5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3" name="Freeform 270"/>
          <p:cNvSpPr>
            <a:spLocks/>
          </p:cNvSpPr>
          <p:nvPr/>
        </p:nvSpPr>
        <p:spPr bwMode="auto">
          <a:xfrm>
            <a:off x="4852988" y="4187825"/>
            <a:ext cx="19050" cy="20638"/>
          </a:xfrm>
          <a:custGeom>
            <a:avLst/>
            <a:gdLst>
              <a:gd name="T0" fmla="*/ 17 w 26"/>
              <a:gd name="T1" fmla="*/ 0 h 25"/>
              <a:gd name="T2" fmla="*/ 26 w 26"/>
              <a:gd name="T3" fmla="*/ 8 h 25"/>
              <a:gd name="T4" fmla="*/ 9 w 26"/>
              <a:gd name="T5" fmla="*/ 25 h 25"/>
              <a:gd name="T6" fmla="*/ 0 w 26"/>
              <a:gd name="T7" fmla="*/ 18 h 25"/>
              <a:gd name="T8" fmla="*/ 17 w 26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5">
                <a:moveTo>
                  <a:pt x="17" y="0"/>
                </a:moveTo>
                <a:lnTo>
                  <a:pt x="26" y="8"/>
                </a:lnTo>
                <a:lnTo>
                  <a:pt x="9" y="25"/>
                </a:lnTo>
                <a:lnTo>
                  <a:pt x="0" y="18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4" name="Freeform 271"/>
          <p:cNvSpPr>
            <a:spLocks/>
          </p:cNvSpPr>
          <p:nvPr/>
        </p:nvSpPr>
        <p:spPr bwMode="auto">
          <a:xfrm>
            <a:off x="4702175" y="4049713"/>
            <a:ext cx="15875" cy="22225"/>
          </a:xfrm>
          <a:custGeom>
            <a:avLst/>
            <a:gdLst>
              <a:gd name="T0" fmla="*/ 22 w 22"/>
              <a:gd name="T1" fmla="*/ 5 h 27"/>
              <a:gd name="T2" fmla="*/ 12 w 22"/>
              <a:gd name="T3" fmla="*/ 0 h 27"/>
              <a:gd name="T4" fmla="*/ 0 w 22"/>
              <a:gd name="T5" fmla="*/ 22 h 27"/>
              <a:gd name="T6" fmla="*/ 10 w 22"/>
              <a:gd name="T7" fmla="*/ 27 h 27"/>
              <a:gd name="T8" fmla="*/ 22 w 22"/>
              <a:gd name="T9" fmla="*/ 5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22" y="5"/>
                </a:moveTo>
                <a:lnTo>
                  <a:pt x="12" y="0"/>
                </a:lnTo>
                <a:lnTo>
                  <a:pt x="0" y="22"/>
                </a:lnTo>
                <a:lnTo>
                  <a:pt x="10" y="27"/>
                </a:lnTo>
                <a:lnTo>
                  <a:pt x="22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5" name="Freeform 272"/>
          <p:cNvSpPr>
            <a:spLocks/>
          </p:cNvSpPr>
          <p:nvPr/>
        </p:nvSpPr>
        <p:spPr bwMode="auto">
          <a:xfrm>
            <a:off x="4756150" y="4078288"/>
            <a:ext cx="65088" cy="42862"/>
          </a:xfrm>
          <a:custGeom>
            <a:avLst/>
            <a:gdLst>
              <a:gd name="T0" fmla="*/ 8 w 84"/>
              <a:gd name="T1" fmla="*/ 0 h 50"/>
              <a:gd name="T2" fmla="*/ 0 w 84"/>
              <a:gd name="T3" fmla="*/ 23 h 50"/>
              <a:gd name="T4" fmla="*/ 77 w 84"/>
              <a:gd name="T5" fmla="*/ 50 h 50"/>
              <a:gd name="T6" fmla="*/ 84 w 84"/>
              <a:gd name="T7" fmla="*/ 28 h 50"/>
              <a:gd name="T8" fmla="*/ 8 w 84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" h="50">
                <a:moveTo>
                  <a:pt x="8" y="0"/>
                </a:moveTo>
                <a:lnTo>
                  <a:pt x="0" y="23"/>
                </a:lnTo>
                <a:lnTo>
                  <a:pt x="77" y="50"/>
                </a:lnTo>
                <a:lnTo>
                  <a:pt x="84" y="28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" name="Freeform 273"/>
          <p:cNvSpPr>
            <a:spLocks/>
          </p:cNvSpPr>
          <p:nvPr/>
        </p:nvSpPr>
        <p:spPr bwMode="auto">
          <a:xfrm>
            <a:off x="4814888" y="4102100"/>
            <a:ext cx="15875" cy="22225"/>
          </a:xfrm>
          <a:custGeom>
            <a:avLst/>
            <a:gdLst>
              <a:gd name="T0" fmla="*/ 7 w 19"/>
              <a:gd name="T1" fmla="*/ 0 h 26"/>
              <a:gd name="T2" fmla="*/ 19 w 19"/>
              <a:gd name="T3" fmla="*/ 3 h 26"/>
              <a:gd name="T4" fmla="*/ 11 w 19"/>
              <a:gd name="T5" fmla="*/ 26 h 26"/>
              <a:gd name="T6" fmla="*/ 0 w 19"/>
              <a:gd name="T7" fmla="*/ 22 h 26"/>
              <a:gd name="T8" fmla="*/ 7 w 19"/>
              <a:gd name="T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6">
                <a:moveTo>
                  <a:pt x="7" y="0"/>
                </a:moveTo>
                <a:lnTo>
                  <a:pt x="19" y="3"/>
                </a:lnTo>
                <a:lnTo>
                  <a:pt x="11" y="26"/>
                </a:lnTo>
                <a:lnTo>
                  <a:pt x="0" y="22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" name="Freeform 274"/>
          <p:cNvSpPr>
            <a:spLocks/>
          </p:cNvSpPr>
          <p:nvPr/>
        </p:nvSpPr>
        <p:spPr bwMode="auto">
          <a:xfrm>
            <a:off x="4746625" y="4075113"/>
            <a:ext cx="17463" cy="22225"/>
          </a:xfrm>
          <a:custGeom>
            <a:avLst/>
            <a:gdLst>
              <a:gd name="T0" fmla="*/ 19 w 19"/>
              <a:gd name="T1" fmla="*/ 4 h 27"/>
              <a:gd name="T2" fmla="*/ 7 w 19"/>
              <a:gd name="T3" fmla="*/ 0 h 27"/>
              <a:gd name="T4" fmla="*/ 0 w 19"/>
              <a:gd name="T5" fmla="*/ 23 h 27"/>
              <a:gd name="T6" fmla="*/ 11 w 19"/>
              <a:gd name="T7" fmla="*/ 27 h 27"/>
              <a:gd name="T8" fmla="*/ 19 w 19"/>
              <a:gd name="T9" fmla="*/ 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7">
                <a:moveTo>
                  <a:pt x="19" y="4"/>
                </a:moveTo>
                <a:lnTo>
                  <a:pt x="7" y="0"/>
                </a:lnTo>
                <a:lnTo>
                  <a:pt x="0" y="23"/>
                </a:lnTo>
                <a:lnTo>
                  <a:pt x="11" y="27"/>
                </a:lnTo>
                <a:lnTo>
                  <a:pt x="19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" name="Freeform 275"/>
          <p:cNvSpPr>
            <a:spLocks/>
          </p:cNvSpPr>
          <p:nvPr/>
        </p:nvSpPr>
        <p:spPr bwMode="auto">
          <a:xfrm>
            <a:off x="4811713" y="4054475"/>
            <a:ext cx="44450" cy="39688"/>
          </a:xfrm>
          <a:custGeom>
            <a:avLst/>
            <a:gdLst>
              <a:gd name="T0" fmla="*/ 12 w 57"/>
              <a:gd name="T1" fmla="*/ 0 h 47"/>
              <a:gd name="T2" fmla="*/ 0 w 57"/>
              <a:gd name="T3" fmla="*/ 20 h 47"/>
              <a:gd name="T4" fmla="*/ 44 w 57"/>
              <a:gd name="T5" fmla="*/ 47 h 47"/>
              <a:gd name="T6" fmla="*/ 57 w 57"/>
              <a:gd name="T7" fmla="*/ 27 h 47"/>
              <a:gd name="T8" fmla="*/ 12 w 57"/>
              <a:gd name="T9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7">
                <a:moveTo>
                  <a:pt x="12" y="0"/>
                </a:moveTo>
                <a:lnTo>
                  <a:pt x="0" y="20"/>
                </a:lnTo>
                <a:lnTo>
                  <a:pt x="44" y="47"/>
                </a:lnTo>
                <a:lnTo>
                  <a:pt x="57" y="27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" name="Freeform 276"/>
          <p:cNvSpPr>
            <a:spLocks/>
          </p:cNvSpPr>
          <p:nvPr/>
        </p:nvSpPr>
        <p:spPr bwMode="auto">
          <a:xfrm>
            <a:off x="4843463" y="4078288"/>
            <a:ext cx="46037" cy="49212"/>
          </a:xfrm>
          <a:custGeom>
            <a:avLst/>
            <a:gdLst>
              <a:gd name="T0" fmla="*/ 16 w 60"/>
              <a:gd name="T1" fmla="*/ 0 h 59"/>
              <a:gd name="T2" fmla="*/ 0 w 60"/>
              <a:gd name="T3" fmla="*/ 17 h 59"/>
              <a:gd name="T4" fmla="*/ 43 w 60"/>
              <a:gd name="T5" fmla="*/ 59 h 59"/>
              <a:gd name="T6" fmla="*/ 60 w 60"/>
              <a:gd name="T7" fmla="*/ 41 h 59"/>
              <a:gd name="T8" fmla="*/ 16 w 60"/>
              <a:gd name="T9" fmla="*/ 0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59">
                <a:moveTo>
                  <a:pt x="16" y="0"/>
                </a:moveTo>
                <a:lnTo>
                  <a:pt x="0" y="17"/>
                </a:lnTo>
                <a:lnTo>
                  <a:pt x="43" y="59"/>
                </a:lnTo>
                <a:lnTo>
                  <a:pt x="60" y="41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" name="Freeform 277"/>
          <p:cNvSpPr>
            <a:spLocks/>
          </p:cNvSpPr>
          <p:nvPr/>
        </p:nvSpPr>
        <p:spPr bwMode="auto">
          <a:xfrm>
            <a:off x="4843463" y="4076700"/>
            <a:ext cx="17462" cy="17463"/>
          </a:xfrm>
          <a:custGeom>
            <a:avLst/>
            <a:gdLst>
              <a:gd name="T0" fmla="*/ 15 w 16"/>
              <a:gd name="T1" fmla="*/ 0 h 20"/>
              <a:gd name="T2" fmla="*/ 16 w 16"/>
              <a:gd name="T3" fmla="*/ 1 h 20"/>
              <a:gd name="T4" fmla="*/ 0 w 16"/>
              <a:gd name="T5" fmla="*/ 18 h 20"/>
              <a:gd name="T6" fmla="*/ 2 w 16"/>
              <a:gd name="T7" fmla="*/ 20 h 20"/>
              <a:gd name="T8" fmla="*/ 15 w 16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20">
                <a:moveTo>
                  <a:pt x="15" y="0"/>
                </a:moveTo>
                <a:lnTo>
                  <a:pt x="16" y="1"/>
                </a:lnTo>
                <a:lnTo>
                  <a:pt x="0" y="18"/>
                </a:lnTo>
                <a:lnTo>
                  <a:pt x="2" y="2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" name="Freeform 278"/>
          <p:cNvSpPr>
            <a:spLocks/>
          </p:cNvSpPr>
          <p:nvPr/>
        </p:nvSpPr>
        <p:spPr bwMode="auto">
          <a:xfrm>
            <a:off x="4878388" y="4111625"/>
            <a:ext cx="44450" cy="49213"/>
          </a:xfrm>
          <a:custGeom>
            <a:avLst/>
            <a:gdLst>
              <a:gd name="T0" fmla="*/ 17 w 59"/>
              <a:gd name="T1" fmla="*/ 0 h 58"/>
              <a:gd name="T2" fmla="*/ 0 w 59"/>
              <a:gd name="T3" fmla="*/ 18 h 58"/>
              <a:gd name="T4" fmla="*/ 42 w 59"/>
              <a:gd name="T5" fmla="*/ 58 h 58"/>
              <a:gd name="T6" fmla="*/ 59 w 59"/>
              <a:gd name="T7" fmla="*/ 40 h 58"/>
              <a:gd name="T8" fmla="*/ 17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17" y="0"/>
                </a:moveTo>
                <a:lnTo>
                  <a:pt x="0" y="18"/>
                </a:lnTo>
                <a:lnTo>
                  <a:pt x="42" y="58"/>
                </a:lnTo>
                <a:lnTo>
                  <a:pt x="59" y="40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" name="Freeform 279"/>
          <p:cNvSpPr>
            <a:spLocks/>
          </p:cNvSpPr>
          <p:nvPr/>
        </p:nvSpPr>
        <p:spPr bwMode="auto">
          <a:xfrm>
            <a:off x="4910138" y="4146550"/>
            <a:ext cx="19050" cy="20638"/>
          </a:xfrm>
          <a:custGeom>
            <a:avLst/>
            <a:gdLst>
              <a:gd name="T0" fmla="*/ 17 w 26"/>
              <a:gd name="T1" fmla="*/ 0 h 25"/>
              <a:gd name="T2" fmla="*/ 26 w 26"/>
              <a:gd name="T3" fmla="*/ 8 h 25"/>
              <a:gd name="T4" fmla="*/ 9 w 26"/>
              <a:gd name="T5" fmla="*/ 25 h 25"/>
              <a:gd name="T6" fmla="*/ 0 w 26"/>
              <a:gd name="T7" fmla="*/ 18 h 25"/>
              <a:gd name="T8" fmla="*/ 17 w 26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5">
                <a:moveTo>
                  <a:pt x="17" y="0"/>
                </a:moveTo>
                <a:lnTo>
                  <a:pt x="26" y="8"/>
                </a:lnTo>
                <a:lnTo>
                  <a:pt x="9" y="25"/>
                </a:lnTo>
                <a:lnTo>
                  <a:pt x="0" y="18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>
            <a:off x="4803775" y="4049713"/>
            <a:ext cx="17463" cy="20637"/>
          </a:xfrm>
          <a:custGeom>
            <a:avLst/>
            <a:gdLst>
              <a:gd name="T0" fmla="*/ 23 w 23"/>
              <a:gd name="T1" fmla="*/ 6 h 26"/>
              <a:gd name="T2" fmla="*/ 13 w 23"/>
              <a:gd name="T3" fmla="*/ 0 h 26"/>
              <a:gd name="T4" fmla="*/ 0 w 23"/>
              <a:gd name="T5" fmla="*/ 20 h 26"/>
              <a:gd name="T6" fmla="*/ 11 w 23"/>
              <a:gd name="T7" fmla="*/ 26 h 26"/>
              <a:gd name="T8" fmla="*/ 23 w 23"/>
              <a:gd name="T9" fmla="*/ 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6">
                <a:moveTo>
                  <a:pt x="23" y="6"/>
                </a:moveTo>
                <a:lnTo>
                  <a:pt x="13" y="0"/>
                </a:lnTo>
                <a:lnTo>
                  <a:pt x="0" y="20"/>
                </a:lnTo>
                <a:lnTo>
                  <a:pt x="11" y="26"/>
                </a:lnTo>
                <a:lnTo>
                  <a:pt x="23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" name="Freeform 281"/>
          <p:cNvSpPr>
            <a:spLocks/>
          </p:cNvSpPr>
          <p:nvPr/>
        </p:nvSpPr>
        <p:spPr bwMode="auto">
          <a:xfrm>
            <a:off x="4852988" y="4075113"/>
            <a:ext cx="149225" cy="79375"/>
          </a:xfrm>
          <a:custGeom>
            <a:avLst/>
            <a:gdLst>
              <a:gd name="T0" fmla="*/ 8 w 193"/>
              <a:gd name="T1" fmla="*/ 0 h 94"/>
              <a:gd name="T2" fmla="*/ 0 w 193"/>
              <a:gd name="T3" fmla="*/ 23 h 94"/>
              <a:gd name="T4" fmla="*/ 186 w 193"/>
              <a:gd name="T5" fmla="*/ 94 h 94"/>
              <a:gd name="T6" fmla="*/ 193 w 193"/>
              <a:gd name="T7" fmla="*/ 72 h 94"/>
              <a:gd name="T8" fmla="*/ 8 w 193"/>
              <a:gd name="T9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" h="94">
                <a:moveTo>
                  <a:pt x="8" y="0"/>
                </a:moveTo>
                <a:lnTo>
                  <a:pt x="0" y="23"/>
                </a:lnTo>
                <a:lnTo>
                  <a:pt x="186" y="94"/>
                </a:lnTo>
                <a:lnTo>
                  <a:pt x="193" y="72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>
            <a:off x="4995863" y="4135438"/>
            <a:ext cx="15875" cy="22225"/>
          </a:xfrm>
          <a:custGeom>
            <a:avLst/>
            <a:gdLst>
              <a:gd name="T0" fmla="*/ 7 w 19"/>
              <a:gd name="T1" fmla="*/ 0 h 26"/>
              <a:gd name="T2" fmla="*/ 19 w 19"/>
              <a:gd name="T3" fmla="*/ 3 h 26"/>
              <a:gd name="T4" fmla="*/ 11 w 19"/>
              <a:gd name="T5" fmla="*/ 26 h 26"/>
              <a:gd name="T6" fmla="*/ 0 w 19"/>
              <a:gd name="T7" fmla="*/ 22 h 26"/>
              <a:gd name="T8" fmla="*/ 7 w 19"/>
              <a:gd name="T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6">
                <a:moveTo>
                  <a:pt x="7" y="0"/>
                </a:moveTo>
                <a:lnTo>
                  <a:pt x="19" y="3"/>
                </a:lnTo>
                <a:lnTo>
                  <a:pt x="11" y="26"/>
                </a:lnTo>
                <a:lnTo>
                  <a:pt x="0" y="22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>
            <a:off x="4843463" y="4071938"/>
            <a:ext cx="17462" cy="22225"/>
          </a:xfrm>
          <a:custGeom>
            <a:avLst/>
            <a:gdLst>
              <a:gd name="T0" fmla="*/ 19 w 19"/>
              <a:gd name="T1" fmla="*/ 3 h 26"/>
              <a:gd name="T2" fmla="*/ 8 w 19"/>
              <a:gd name="T3" fmla="*/ 0 h 26"/>
              <a:gd name="T4" fmla="*/ 0 w 19"/>
              <a:gd name="T5" fmla="*/ 22 h 26"/>
              <a:gd name="T6" fmla="*/ 11 w 19"/>
              <a:gd name="T7" fmla="*/ 26 h 26"/>
              <a:gd name="T8" fmla="*/ 19 w 19"/>
              <a:gd name="T9" fmla="*/ 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6">
                <a:moveTo>
                  <a:pt x="19" y="3"/>
                </a:moveTo>
                <a:lnTo>
                  <a:pt x="8" y="0"/>
                </a:lnTo>
                <a:lnTo>
                  <a:pt x="0" y="22"/>
                </a:lnTo>
                <a:lnTo>
                  <a:pt x="11" y="26"/>
                </a:lnTo>
                <a:lnTo>
                  <a:pt x="19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>
            <a:off x="4689475" y="3652838"/>
            <a:ext cx="139700" cy="76200"/>
          </a:xfrm>
          <a:custGeom>
            <a:avLst/>
            <a:gdLst>
              <a:gd name="T0" fmla="*/ 0 w 183"/>
              <a:gd name="T1" fmla="*/ 66 h 89"/>
              <a:gd name="T2" fmla="*/ 8 w 183"/>
              <a:gd name="T3" fmla="*/ 89 h 89"/>
              <a:gd name="T4" fmla="*/ 183 w 183"/>
              <a:gd name="T5" fmla="*/ 22 h 89"/>
              <a:gd name="T6" fmla="*/ 175 w 183"/>
              <a:gd name="T7" fmla="*/ 0 h 89"/>
              <a:gd name="T8" fmla="*/ 0 w 183"/>
              <a:gd name="T9" fmla="*/ 6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3" h="89">
                <a:moveTo>
                  <a:pt x="0" y="66"/>
                </a:moveTo>
                <a:lnTo>
                  <a:pt x="8" y="89"/>
                </a:lnTo>
                <a:lnTo>
                  <a:pt x="183" y="22"/>
                </a:lnTo>
                <a:lnTo>
                  <a:pt x="175" y="0"/>
                </a:lnTo>
                <a:lnTo>
                  <a:pt x="0" y="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>
            <a:off x="4822825" y="3649663"/>
            <a:ext cx="15875" cy="22225"/>
          </a:xfrm>
          <a:custGeom>
            <a:avLst/>
            <a:gdLst>
              <a:gd name="T0" fmla="*/ 0 w 19"/>
              <a:gd name="T1" fmla="*/ 4 h 26"/>
              <a:gd name="T2" fmla="*/ 11 w 19"/>
              <a:gd name="T3" fmla="*/ 0 h 26"/>
              <a:gd name="T4" fmla="*/ 19 w 19"/>
              <a:gd name="T5" fmla="*/ 23 h 26"/>
              <a:gd name="T6" fmla="*/ 8 w 19"/>
              <a:gd name="T7" fmla="*/ 26 h 26"/>
              <a:gd name="T8" fmla="*/ 0 w 19"/>
              <a:gd name="T9" fmla="*/ 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6">
                <a:moveTo>
                  <a:pt x="0" y="4"/>
                </a:moveTo>
                <a:lnTo>
                  <a:pt x="11" y="0"/>
                </a:lnTo>
                <a:lnTo>
                  <a:pt x="19" y="23"/>
                </a:lnTo>
                <a:lnTo>
                  <a:pt x="8" y="26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>
            <a:off x="4679950" y="3708400"/>
            <a:ext cx="15875" cy="23813"/>
          </a:xfrm>
          <a:custGeom>
            <a:avLst/>
            <a:gdLst>
              <a:gd name="T0" fmla="*/ 12 w 20"/>
              <a:gd name="T1" fmla="*/ 0 h 27"/>
              <a:gd name="T2" fmla="*/ 0 w 20"/>
              <a:gd name="T3" fmla="*/ 4 h 27"/>
              <a:gd name="T4" fmla="*/ 8 w 20"/>
              <a:gd name="T5" fmla="*/ 27 h 27"/>
              <a:gd name="T6" fmla="*/ 20 w 20"/>
              <a:gd name="T7" fmla="*/ 23 h 27"/>
              <a:gd name="T8" fmla="*/ 12 w 20"/>
              <a:gd name="T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7">
                <a:moveTo>
                  <a:pt x="12" y="0"/>
                </a:moveTo>
                <a:lnTo>
                  <a:pt x="0" y="4"/>
                </a:lnTo>
                <a:lnTo>
                  <a:pt x="8" y="27"/>
                </a:lnTo>
                <a:lnTo>
                  <a:pt x="20" y="23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" name="Freeform 287"/>
          <p:cNvSpPr>
            <a:spLocks/>
          </p:cNvSpPr>
          <p:nvPr/>
        </p:nvSpPr>
        <p:spPr bwMode="auto">
          <a:xfrm>
            <a:off x="4649788" y="3746500"/>
            <a:ext cx="227012" cy="26988"/>
          </a:xfrm>
          <a:custGeom>
            <a:avLst/>
            <a:gdLst>
              <a:gd name="T0" fmla="*/ 0 w 295"/>
              <a:gd name="T1" fmla="*/ 9 h 33"/>
              <a:gd name="T2" fmla="*/ 0 w 295"/>
              <a:gd name="T3" fmla="*/ 33 h 33"/>
              <a:gd name="T4" fmla="*/ 295 w 295"/>
              <a:gd name="T5" fmla="*/ 24 h 33"/>
              <a:gd name="T6" fmla="*/ 295 w 295"/>
              <a:gd name="T7" fmla="*/ 0 h 33"/>
              <a:gd name="T8" fmla="*/ 0 w 295"/>
              <a:gd name="T9" fmla="*/ 9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5" h="33">
                <a:moveTo>
                  <a:pt x="0" y="9"/>
                </a:moveTo>
                <a:lnTo>
                  <a:pt x="0" y="33"/>
                </a:lnTo>
                <a:lnTo>
                  <a:pt x="295" y="24"/>
                </a:lnTo>
                <a:lnTo>
                  <a:pt x="295" y="0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" name="Rectangle 288"/>
          <p:cNvSpPr>
            <a:spLocks noChangeArrowheads="1"/>
          </p:cNvSpPr>
          <p:nvPr/>
        </p:nvSpPr>
        <p:spPr bwMode="auto">
          <a:xfrm>
            <a:off x="4876800" y="3746500"/>
            <a:ext cx="1587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" name="Rectangle 289"/>
          <p:cNvSpPr>
            <a:spLocks noChangeArrowheads="1"/>
          </p:cNvSpPr>
          <p:nvPr/>
        </p:nvSpPr>
        <p:spPr bwMode="auto">
          <a:xfrm>
            <a:off x="4641850" y="3752850"/>
            <a:ext cx="15875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3" name="Rectangle 290"/>
          <p:cNvSpPr>
            <a:spLocks noChangeArrowheads="1"/>
          </p:cNvSpPr>
          <p:nvPr/>
        </p:nvSpPr>
        <p:spPr bwMode="auto">
          <a:xfrm>
            <a:off x="4611688" y="3930650"/>
            <a:ext cx="19050" cy="28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4" name="Freeform 291"/>
          <p:cNvSpPr>
            <a:spLocks/>
          </p:cNvSpPr>
          <p:nvPr/>
        </p:nvSpPr>
        <p:spPr bwMode="auto">
          <a:xfrm>
            <a:off x="4611688" y="3914775"/>
            <a:ext cx="22225" cy="20638"/>
          </a:xfrm>
          <a:custGeom>
            <a:avLst/>
            <a:gdLst>
              <a:gd name="T0" fmla="*/ 0 w 27"/>
              <a:gd name="T1" fmla="*/ 15 h 25"/>
              <a:gd name="T2" fmla="*/ 22 w 27"/>
              <a:gd name="T3" fmla="*/ 25 h 25"/>
              <a:gd name="T4" fmla="*/ 27 w 27"/>
              <a:gd name="T5" fmla="*/ 10 h 25"/>
              <a:gd name="T6" fmla="*/ 5 w 27"/>
              <a:gd name="T7" fmla="*/ 0 h 25"/>
              <a:gd name="T8" fmla="*/ 0 w 27"/>
              <a:gd name="T9" fmla="*/ 1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5">
                <a:moveTo>
                  <a:pt x="0" y="15"/>
                </a:moveTo>
                <a:lnTo>
                  <a:pt x="22" y="25"/>
                </a:lnTo>
                <a:lnTo>
                  <a:pt x="27" y="10"/>
                </a:lnTo>
                <a:lnTo>
                  <a:pt x="5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" name="Freeform 292"/>
          <p:cNvSpPr>
            <a:spLocks/>
          </p:cNvSpPr>
          <p:nvPr/>
        </p:nvSpPr>
        <p:spPr bwMode="auto">
          <a:xfrm>
            <a:off x="4611688" y="3919538"/>
            <a:ext cx="19050" cy="15875"/>
          </a:xfrm>
          <a:custGeom>
            <a:avLst/>
            <a:gdLst>
              <a:gd name="T0" fmla="*/ 0 w 24"/>
              <a:gd name="T1" fmla="*/ 5 h 10"/>
              <a:gd name="T2" fmla="*/ 0 w 24"/>
              <a:gd name="T3" fmla="*/ 0 h 10"/>
              <a:gd name="T4" fmla="*/ 22 w 24"/>
              <a:gd name="T5" fmla="*/ 10 h 10"/>
              <a:gd name="T6" fmla="*/ 24 w 24"/>
              <a:gd name="T7" fmla="*/ 5 h 10"/>
              <a:gd name="T8" fmla="*/ 0 w 24"/>
              <a:gd name="T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10">
                <a:moveTo>
                  <a:pt x="0" y="5"/>
                </a:moveTo>
                <a:lnTo>
                  <a:pt x="0" y="0"/>
                </a:lnTo>
                <a:lnTo>
                  <a:pt x="22" y="10"/>
                </a:lnTo>
                <a:lnTo>
                  <a:pt x="24" y="5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" name="Freeform 293"/>
          <p:cNvSpPr>
            <a:spLocks/>
          </p:cNvSpPr>
          <p:nvPr/>
        </p:nvSpPr>
        <p:spPr bwMode="auto">
          <a:xfrm>
            <a:off x="4616450" y="3897313"/>
            <a:ext cx="25400" cy="26987"/>
          </a:xfrm>
          <a:custGeom>
            <a:avLst/>
            <a:gdLst>
              <a:gd name="T0" fmla="*/ 0 w 32"/>
              <a:gd name="T1" fmla="*/ 19 h 31"/>
              <a:gd name="T2" fmla="*/ 20 w 32"/>
              <a:gd name="T3" fmla="*/ 31 h 31"/>
              <a:gd name="T4" fmla="*/ 32 w 32"/>
              <a:gd name="T5" fmla="*/ 13 h 31"/>
              <a:gd name="T6" fmla="*/ 11 w 32"/>
              <a:gd name="T7" fmla="*/ 0 h 31"/>
              <a:gd name="T8" fmla="*/ 0 w 32"/>
              <a:gd name="T9" fmla="*/ 19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31">
                <a:moveTo>
                  <a:pt x="0" y="19"/>
                </a:moveTo>
                <a:lnTo>
                  <a:pt x="20" y="31"/>
                </a:lnTo>
                <a:lnTo>
                  <a:pt x="32" y="13"/>
                </a:lnTo>
                <a:lnTo>
                  <a:pt x="11" y="0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" name="Freeform 294"/>
          <p:cNvSpPr>
            <a:spLocks/>
          </p:cNvSpPr>
          <p:nvPr/>
        </p:nvSpPr>
        <p:spPr bwMode="auto">
          <a:xfrm>
            <a:off x="4616450" y="3908425"/>
            <a:ext cx="17463" cy="15875"/>
          </a:xfrm>
          <a:custGeom>
            <a:avLst/>
            <a:gdLst>
              <a:gd name="T0" fmla="*/ 0 w 22"/>
              <a:gd name="T1" fmla="*/ 1 h 12"/>
              <a:gd name="T2" fmla="*/ 2 w 22"/>
              <a:gd name="T3" fmla="*/ 0 h 12"/>
              <a:gd name="T4" fmla="*/ 22 w 22"/>
              <a:gd name="T5" fmla="*/ 12 h 12"/>
              <a:gd name="T6" fmla="*/ 22 w 22"/>
              <a:gd name="T7" fmla="*/ 11 h 12"/>
              <a:gd name="T8" fmla="*/ 0 w 22"/>
              <a:gd name="T9" fmla="*/ 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12">
                <a:moveTo>
                  <a:pt x="0" y="1"/>
                </a:moveTo>
                <a:lnTo>
                  <a:pt x="2" y="0"/>
                </a:lnTo>
                <a:lnTo>
                  <a:pt x="22" y="12"/>
                </a:lnTo>
                <a:lnTo>
                  <a:pt x="22" y="1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" name="Freeform 295"/>
          <p:cNvSpPr>
            <a:spLocks/>
          </p:cNvSpPr>
          <p:nvPr/>
        </p:nvSpPr>
        <p:spPr bwMode="auto">
          <a:xfrm>
            <a:off x="4627563" y="3851275"/>
            <a:ext cx="57150" cy="58738"/>
          </a:xfrm>
          <a:custGeom>
            <a:avLst/>
            <a:gdLst>
              <a:gd name="T0" fmla="*/ 0 w 74"/>
              <a:gd name="T1" fmla="*/ 54 h 71"/>
              <a:gd name="T2" fmla="*/ 17 w 74"/>
              <a:gd name="T3" fmla="*/ 71 h 71"/>
              <a:gd name="T4" fmla="*/ 74 w 74"/>
              <a:gd name="T5" fmla="*/ 17 h 71"/>
              <a:gd name="T6" fmla="*/ 58 w 74"/>
              <a:gd name="T7" fmla="*/ 0 h 71"/>
              <a:gd name="T8" fmla="*/ 0 w 74"/>
              <a:gd name="T9" fmla="*/ 54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1">
                <a:moveTo>
                  <a:pt x="0" y="54"/>
                </a:moveTo>
                <a:lnTo>
                  <a:pt x="17" y="71"/>
                </a:lnTo>
                <a:lnTo>
                  <a:pt x="74" y="17"/>
                </a:lnTo>
                <a:lnTo>
                  <a:pt x="58" y="0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9" name="Freeform 296"/>
          <p:cNvSpPr>
            <a:spLocks/>
          </p:cNvSpPr>
          <p:nvPr/>
        </p:nvSpPr>
        <p:spPr bwMode="auto">
          <a:xfrm>
            <a:off x="4625975" y="3894138"/>
            <a:ext cx="15875" cy="15875"/>
          </a:xfrm>
          <a:custGeom>
            <a:avLst/>
            <a:gdLst>
              <a:gd name="T0" fmla="*/ 0 w 21"/>
              <a:gd name="T1" fmla="*/ 2 h 17"/>
              <a:gd name="T2" fmla="*/ 3 w 21"/>
              <a:gd name="T3" fmla="*/ 0 h 17"/>
              <a:gd name="T4" fmla="*/ 1 w 21"/>
              <a:gd name="T5" fmla="*/ 0 h 17"/>
              <a:gd name="T6" fmla="*/ 18 w 21"/>
              <a:gd name="T7" fmla="*/ 17 h 17"/>
              <a:gd name="T8" fmla="*/ 21 w 21"/>
              <a:gd name="T9" fmla="*/ 15 h 17"/>
              <a:gd name="T10" fmla="*/ 0 w 21"/>
              <a:gd name="T11" fmla="*/ 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17">
                <a:moveTo>
                  <a:pt x="0" y="2"/>
                </a:moveTo>
                <a:lnTo>
                  <a:pt x="3" y="0"/>
                </a:lnTo>
                <a:lnTo>
                  <a:pt x="1" y="0"/>
                </a:lnTo>
                <a:lnTo>
                  <a:pt x="18" y="17"/>
                </a:lnTo>
                <a:lnTo>
                  <a:pt x="21" y="15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" name="Freeform 297"/>
          <p:cNvSpPr>
            <a:spLocks/>
          </p:cNvSpPr>
          <p:nvPr/>
        </p:nvSpPr>
        <p:spPr bwMode="auto">
          <a:xfrm>
            <a:off x="4670425" y="3843338"/>
            <a:ext cx="20638" cy="20637"/>
          </a:xfrm>
          <a:custGeom>
            <a:avLst/>
            <a:gdLst>
              <a:gd name="T0" fmla="*/ 0 w 25"/>
              <a:gd name="T1" fmla="*/ 9 h 26"/>
              <a:gd name="T2" fmla="*/ 9 w 25"/>
              <a:gd name="T3" fmla="*/ 0 h 26"/>
              <a:gd name="T4" fmla="*/ 25 w 25"/>
              <a:gd name="T5" fmla="*/ 18 h 26"/>
              <a:gd name="T6" fmla="*/ 16 w 25"/>
              <a:gd name="T7" fmla="*/ 26 h 26"/>
              <a:gd name="T8" fmla="*/ 0 w 25"/>
              <a:gd name="T9" fmla="*/ 9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6">
                <a:moveTo>
                  <a:pt x="0" y="9"/>
                </a:moveTo>
                <a:lnTo>
                  <a:pt x="9" y="0"/>
                </a:lnTo>
                <a:lnTo>
                  <a:pt x="25" y="18"/>
                </a:lnTo>
                <a:lnTo>
                  <a:pt x="16" y="26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" name="Rectangle 298"/>
          <p:cNvSpPr>
            <a:spLocks noChangeArrowheads="1"/>
          </p:cNvSpPr>
          <p:nvPr/>
        </p:nvSpPr>
        <p:spPr bwMode="auto">
          <a:xfrm>
            <a:off x="4611688" y="3952875"/>
            <a:ext cx="1905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2" name="Rectangle 299"/>
          <p:cNvSpPr>
            <a:spLocks noChangeArrowheads="1"/>
          </p:cNvSpPr>
          <p:nvPr/>
        </p:nvSpPr>
        <p:spPr bwMode="auto">
          <a:xfrm>
            <a:off x="4284663" y="3957638"/>
            <a:ext cx="639762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3" name="Rectangle 300"/>
          <p:cNvSpPr>
            <a:spLocks noChangeArrowheads="1"/>
          </p:cNvSpPr>
          <p:nvPr/>
        </p:nvSpPr>
        <p:spPr bwMode="auto">
          <a:xfrm>
            <a:off x="4924425" y="3957638"/>
            <a:ext cx="17463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4" name="Rectangle 301"/>
          <p:cNvSpPr>
            <a:spLocks noChangeArrowheads="1"/>
          </p:cNvSpPr>
          <p:nvPr/>
        </p:nvSpPr>
        <p:spPr bwMode="auto">
          <a:xfrm>
            <a:off x="4276725" y="3957638"/>
            <a:ext cx="15875" cy="2063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5" name="Freeform 302"/>
          <p:cNvSpPr>
            <a:spLocks/>
          </p:cNvSpPr>
          <p:nvPr/>
        </p:nvSpPr>
        <p:spPr bwMode="auto">
          <a:xfrm>
            <a:off x="2446338" y="3935413"/>
            <a:ext cx="1804987" cy="61912"/>
          </a:xfrm>
          <a:custGeom>
            <a:avLst/>
            <a:gdLst>
              <a:gd name="T0" fmla="*/ 0 w 2352"/>
              <a:gd name="T1" fmla="*/ 0 h 74"/>
              <a:gd name="T2" fmla="*/ 588 w 2352"/>
              <a:gd name="T3" fmla="*/ 0 h 74"/>
              <a:gd name="T4" fmla="*/ 1175 w 2352"/>
              <a:gd name="T5" fmla="*/ 0 h 74"/>
              <a:gd name="T6" fmla="*/ 1763 w 2352"/>
              <a:gd name="T7" fmla="*/ 0 h 74"/>
              <a:gd name="T8" fmla="*/ 2352 w 2352"/>
              <a:gd name="T9" fmla="*/ 0 h 74"/>
              <a:gd name="T10" fmla="*/ 2352 w 2352"/>
              <a:gd name="T11" fmla="*/ 74 h 74"/>
              <a:gd name="T12" fmla="*/ 1763 w 2352"/>
              <a:gd name="T13" fmla="*/ 74 h 74"/>
              <a:gd name="T14" fmla="*/ 1175 w 2352"/>
              <a:gd name="T15" fmla="*/ 74 h 74"/>
              <a:gd name="T16" fmla="*/ 588 w 2352"/>
              <a:gd name="T17" fmla="*/ 74 h 74"/>
              <a:gd name="T18" fmla="*/ 0 w 2352"/>
              <a:gd name="T19" fmla="*/ 74 h 74"/>
              <a:gd name="T20" fmla="*/ 0 w 2352"/>
              <a:gd name="T21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52" h="74">
                <a:moveTo>
                  <a:pt x="0" y="0"/>
                </a:moveTo>
                <a:lnTo>
                  <a:pt x="588" y="0"/>
                </a:lnTo>
                <a:lnTo>
                  <a:pt x="1175" y="0"/>
                </a:lnTo>
                <a:lnTo>
                  <a:pt x="1763" y="0"/>
                </a:lnTo>
                <a:lnTo>
                  <a:pt x="2352" y="0"/>
                </a:lnTo>
                <a:lnTo>
                  <a:pt x="2352" y="74"/>
                </a:lnTo>
                <a:lnTo>
                  <a:pt x="1763" y="74"/>
                </a:lnTo>
                <a:lnTo>
                  <a:pt x="1175" y="74"/>
                </a:lnTo>
                <a:lnTo>
                  <a:pt x="588" y="74"/>
                </a:lnTo>
                <a:lnTo>
                  <a:pt x="0" y="7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6" name="Freeform 303"/>
          <p:cNvSpPr>
            <a:spLocks/>
          </p:cNvSpPr>
          <p:nvPr/>
        </p:nvSpPr>
        <p:spPr bwMode="auto">
          <a:xfrm>
            <a:off x="3074988" y="3813175"/>
            <a:ext cx="58737" cy="87313"/>
          </a:xfrm>
          <a:custGeom>
            <a:avLst/>
            <a:gdLst>
              <a:gd name="T0" fmla="*/ 0 w 77"/>
              <a:gd name="T1" fmla="*/ 101 h 104"/>
              <a:gd name="T2" fmla="*/ 1 w 77"/>
              <a:gd name="T3" fmla="*/ 83 h 104"/>
              <a:gd name="T4" fmla="*/ 4 w 77"/>
              <a:gd name="T5" fmla="*/ 64 h 104"/>
              <a:gd name="T6" fmla="*/ 10 w 77"/>
              <a:gd name="T7" fmla="*/ 48 h 104"/>
              <a:gd name="T8" fmla="*/ 19 w 77"/>
              <a:gd name="T9" fmla="*/ 31 h 104"/>
              <a:gd name="T10" fmla="*/ 31 w 77"/>
              <a:gd name="T11" fmla="*/ 19 h 104"/>
              <a:gd name="T12" fmla="*/ 43 w 77"/>
              <a:gd name="T13" fmla="*/ 9 h 104"/>
              <a:gd name="T14" fmla="*/ 59 w 77"/>
              <a:gd name="T15" fmla="*/ 3 h 104"/>
              <a:gd name="T16" fmla="*/ 74 w 77"/>
              <a:gd name="T17" fmla="*/ 0 h 104"/>
              <a:gd name="T18" fmla="*/ 77 w 77"/>
              <a:gd name="T19" fmla="*/ 24 h 104"/>
              <a:gd name="T20" fmla="*/ 66 w 77"/>
              <a:gd name="T21" fmla="*/ 25 h 104"/>
              <a:gd name="T22" fmla="*/ 56 w 77"/>
              <a:gd name="T23" fmla="*/ 29 h 104"/>
              <a:gd name="T24" fmla="*/ 47 w 77"/>
              <a:gd name="T25" fmla="*/ 36 h 104"/>
              <a:gd name="T26" fmla="*/ 38 w 77"/>
              <a:gd name="T27" fmla="*/ 46 h 104"/>
              <a:gd name="T28" fmla="*/ 32 w 77"/>
              <a:gd name="T29" fmla="*/ 58 h 104"/>
              <a:gd name="T30" fmla="*/ 27 w 77"/>
              <a:gd name="T31" fmla="*/ 71 h 104"/>
              <a:gd name="T32" fmla="*/ 24 w 77"/>
              <a:gd name="T33" fmla="*/ 88 h 104"/>
              <a:gd name="T34" fmla="*/ 23 w 77"/>
              <a:gd name="T35" fmla="*/ 104 h 104"/>
              <a:gd name="T36" fmla="*/ 0 w 77"/>
              <a:gd name="T37" fmla="*/ 10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7" h="104">
                <a:moveTo>
                  <a:pt x="0" y="101"/>
                </a:moveTo>
                <a:lnTo>
                  <a:pt x="1" y="83"/>
                </a:lnTo>
                <a:lnTo>
                  <a:pt x="4" y="64"/>
                </a:lnTo>
                <a:lnTo>
                  <a:pt x="10" y="48"/>
                </a:lnTo>
                <a:lnTo>
                  <a:pt x="19" y="31"/>
                </a:lnTo>
                <a:lnTo>
                  <a:pt x="31" y="19"/>
                </a:lnTo>
                <a:lnTo>
                  <a:pt x="43" y="9"/>
                </a:lnTo>
                <a:lnTo>
                  <a:pt x="59" y="3"/>
                </a:lnTo>
                <a:lnTo>
                  <a:pt x="74" y="0"/>
                </a:lnTo>
                <a:lnTo>
                  <a:pt x="77" y="24"/>
                </a:lnTo>
                <a:lnTo>
                  <a:pt x="66" y="25"/>
                </a:lnTo>
                <a:lnTo>
                  <a:pt x="56" y="29"/>
                </a:lnTo>
                <a:lnTo>
                  <a:pt x="47" y="36"/>
                </a:lnTo>
                <a:lnTo>
                  <a:pt x="38" y="46"/>
                </a:lnTo>
                <a:lnTo>
                  <a:pt x="32" y="58"/>
                </a:lnTo>
                <a:lnTo>
                  <a:pt x="27" y="71"/>
                </a:lnTo>
                <a:lnTo>
                  <a:pt x="24" y="88"/>
                </a:lnTo>
                <a:lnTo>
                  <a:pt x="23" y="104"/>
                </a:lnTo>
                <a:lnTo>
                  <a:pt x="0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" name="Freeform 304"/>
          <p:cNvSpPr>
            <a:spLocks/>
          </p:cNvSpPr>
          <p:nvPr/>
        </p:nvSpPr>
        <p:spPr bwMode="auto">
          <a:xfrm>
            <a:off x="3132138" y="3811588"/>
            <a:ext cx="17462" cy="22225"/>
          </a:xfrm>
          <a:custGeom>
            <a:avLst/>
            <a:gdLst>
              <a:gd name="T0" fmla="*/ 0 w 14"/>
              <a:gd name="T1" fmla="*/ 1 h 25"/>
              <a:gd name="T2" fmla="*/ 12 w 14"/>
              <a:gd name="T3" fmla="*/ 0 h 25"/>
              <a:gd name="T4" fmla="*/ 14 w 14"/>
              <a:gd name="T5" fmla="*/ 24 h 25"/>
              <a:gd name="T6" fmla="*/ 3 w 14"/>
              <a:gd name="T7" fmla="*/ 25 h 25"/>
              <a:gd name="T8" fmla="*/ 0 w 14"/>
              <a:gd name="T9" fmla="*/ 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25">
                <a:moveTo>
                  <a:pt x="0" y="1"/>
                </a:moveTo>
                <a:lnTo>
                  <a:pt x="12" y="0"/>
                </a:lnTo>
                <a:lnTo>
                  <a:pt x="14" y="24"/>
                </a:lnTo>
                <a:lnTo>
                  <a:pt x="3" y="25"/>
                </a:lnTo>
                <a:lnTo>
                  <a:pt x="0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" name="Freeform 305"/>
          <p:cNvSpPr>
            <a:spLocks/>
          </p:cNvSpPr>
          <p:nvPr/>
        </p:nvSpPr>
        <p:spPr bwMode="auto">
          <a:xfrm>
            <a:off x="3074988" y="3894138"/>
            <a:ext cx="17462" cy="15875"/>
          </a:xfrm>
          <a:custGeom>
            <a:avLst/>
            <a:gdLst>
              <a:gd name="T0" fmla="*/ 1 w 24"/>
              <a:gd name="T1" fmla="*/ 0 h 14"/>
              <a:gd name="T2" fmla="*/ 0 w 24"/>
              <a:gd name="T3" fmla="*/ 12 h 14"/>
              <a:gd name="T4" fmla="*/ 23 w 24"/>
              <a:gd name="T5" fmla="*/ 14 h 14"/>
              <a:gd name="T6" fmla="*/ 24 w 24"/>
              <a:gd name="T7" fmla="*/ 3 h 14"/>
              <a:gd name="T8" fmla="*/ 1 w 24"/>
              <a:gd name="T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14">
                <a:moveTo>
                  <a:pt x="1" y="0"/>
                </a:moveTo>
                <a:lnTo>
                  <a:pt x="0" y="12"/>
                </a:lnTo>
                <a:lnTo>
                  <a:pt x="23" y="14"/>
                </a:lnTo>
                <a:lnTo>
                  <a:pt x="24" y="3"/>
                </a:lnTo>
                <a:lnTo>
                  <a:pt x="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" name="Rectangle 306"/>
          <p:cNvSpPr>
            <a:spLocks noChangeArrowheads="1"/>
          </p:cNvSpPr>
          <p:nvPr/>
        </p:nvSpPr>
        <p:spPr bwMode="auto">
          <a:xfrm>
            <a:off x="3132138" y="3813175"/>
            <a:ext cx="60325" cy="174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" name="Rectangle 307"/>
          <p:cNvSpPr>
            <a:spLocks noChangeArrowheads="1"/>
          </p:cNvSpPr>
          <p:nvPr/>
        </p:nvSpPr>
        <p:spPr bwMode="auto">
          <a:xfrm>
            <a:off x="3124200" y="3813175"/>
            <a:ext cx="15875" cy="20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" name="Freeform 308"/>
          <p:cNvSpPr>
            <a:spLocks/>
          </p:cNvSpPr>
          <p:nvPr/>
        </p:nvSpPr>
        <p:spPr bwMode="auto">
          <a:xfrm>
            <a:off x="3076575" y="3900488"/>
            <a:ext cx="50800" cy="74612"/>
          </a:xfrm>
          <a:custGeom>
            <a:avLst/>
            <a:gdLst>
              <a:gd name="T0" fmla="*/ 64 w 66"/>
              <a:gd name="T1" fmla="*/ 90 h 90"/>
              <a:gd name="T2" fmla="*/ 49 w 66"/>
              <a:gd name="T3" fmla="*/ 88 h 90"/>
              <a:gd name="T4" fmla="*/ 36 w 66"/>
              <a:gd name="T5" fmla="*/ 83 h 90"/>
              <a:gd name="T6" fmla="*/ 24 w 66"/>
              <a:gd name="T7" fmla="*/ 76 h 90"/>
              <a:gd name="T8" fmla="*/ 15 w 66"/>
              <a:gd name="T9" fmla="*/ 66 h 90"/>
              <a:gd name="T10" fmla="*/ 8 w 66"/>
              <a:gd name="T11" fmla="*/ 52 h 90"/>
              <a:gd name="T12" fmla="*/ 4 w 66"/>
              <a:gd name="T13" fmla="*/ 37 h 90"/>
              <a:gd name="T14" fmla="*/ 0 w 66"/>
              <a:gd name="T15" fmla="*/ 18 h 90"/>
              <a:gd name="T16" fmla="*/ 0 w 66"/>
              <a:gd name="T17" fmla="*/ 0 h 90"/>
              <a:gd name="T18" fmla="*/ 23 w 66"/>
              <a:gd name="T19" fmla="*/ 0 h 90"/>
              <a:gd name="T20" fmla="*/ 23 w 66"/>
              <a:gd name="T21" fmla="*/ 16 h 90"/>
              <a:gd name="T22" fmla="*/ 27 w 66"/>
              <a:gd name="T23" fmla="*/ 31 h 90"/>
              <a:gd name="T24" fmla="*/ 29 w 66"/>
              <a:gd name="T25" fmla="*/ 42 h 90"/>
              <a:gd name="T26" fmla="*/ 35 w 66"/>
              <a:gd name="T27" fmla="*/ 52 h 90"/>
              <a:gd name="T28" fmla="*/ 41 w 66"/>
              <a:gd name="T29" fmla="*/ 58 h 90"/>
              <a:gd name="T30" fmla="*/ 47 w 66"/>
              <a:gd name="T31" fmla="*/ 63 h 90"/>
              <a:gd name="T32" fmla="*/ 55 w 66"/>
              <a:gd name="T33" fmla="*/ 66 h 90"/>
              <a:gd name="T34" fmla="*/ 66 w 66"/>
              <a:gd name="T35" fmla="*/ 67 h 90"/>
              <a:gd name="T36" fmla="*/ 64 w 66"/>
              <a:gd name="T37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6" h="90">
                <a:moveTo>
                  <a:pt x="64" y="90"/>
                </a:moveTo>
                <a:lnTo>
                  <a:pt x="49" y="88"/>
                </a:lnTo>
                <a:lnTo>
                  <a:pt x="36" y="83"/>
                </a:lnTo>
                <a:lnTo>
                  <a:pt x="24" y="76"/>
                </a:lnTo>
                <a:lnTo>
                  <a:pt x="15" y="66"/>
                </a:lnTo>
                <a:lnTo>
                  <a:pt x="8" y="52"/>
                </a:lnTo>
                <a:lnTo>
                  <a:pt x="4" y="37"/>
                </a:lnTo>
                <a:lnTo>
                  <a:pt x="0" y="18"/>
                </a:lnTo>
                <a:lnTo>
                  <a:pt x="0" y="0"/>
                </a:lnTo>
                <a:lnTo>
                  <a:pt x="23" y="0"/>
                </a:lnTo>
                <a:lnTo>
                  <a:pt x="23" y="16"/>
                </a:lnTo>
                <a:lnTo>
                  <a:pt x="27" y="31"/>
                </a:lnTo>
                <a:lnTo>
                  <a:pt x="29" y="42"/>
                </a:lnTo>
                <a:lnTo>
                  <a:pt x="35" y="52"/>
                </a:lnTo>
                <a:lnTo>
                  <a:pt x="41" y="58"/>
                </a:lnTo>
                <a:lnTo>
                  <a:pt x="47" y="63"/>
                </a:lnTo>
                <a:lnTo>
                  <a:pt x="55" y="66"/>
                </a:lnTo>
                <a:lnTo>
                  <a:pt x="66" y="67"/>
                </a:lnTo>
                <a:lnTo>
                  <a:pt x="64" y="9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" name="Freeform 309"/>
          <p:cNvSpPr>
            <a:spLocks/>
          </p:cNvSpPr>
          <p:nvPr/>
        </p:nvSpPr>
        <p:spPr bwMode="auto">
          <a:xfrm>
            <a:off x="3124200" y="3956050"/>
            <a:ext cx="15875" cy="20638"/>
          </a:xfrm>
          <a:custGeom>
            <a:avLst/>
            <a:gdLst>
              <a:gd name="T0" fmla="*/ 0 w 14"/>
              <a:gd name="T1" fmla="*/ 23 h 24"/>
              <a:gd name="T2" fmla="*/ 11 w 14"/>
              <a:gd name="T3" fmla="*/ 24 h 24"/>
              <a:gd name="T4" fmla="*/ 14 w 14"/>
              <a:gd name="T5" fmla="*/ 1 h 24"/>
              <a:gd name="T6" fmla="*/ 2 w 14"/>
              <a:gd name="T7" fmla="*/ 0 h 24"/>
              <a:gd name="T8" fmla="*/ 0 w 14"/>
              <a:gd name="T9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24">
                <a:moveTo>
                  <a:pt x="0" y="23"/>
                </a:moveTo>
                <a:lnTo>
                  <a:pt x="11" y="24"/>
                </a:lnTo>
                <a:lnTo>
                  <a:pt x="14" y="1"/>
                </a:lnTo>
                <a:lnTo>
                  <a:pt x="2" y="0"/>
                </a:lnTo>
                <a:lnTo>
                  <a:pt x="0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" name="Rectangle 310"/>
          <p:cNvSpPr>
            <a:spLocks noChangeArrowheads="1"/>
          </p:cNvSpPr>
          <p:nvPr/>
        </p:nvSpPr>
        <p:spPr bwMode="auto">
          <a:xfrm>
            <a:off x="3133725" y="3957638"/>
            <a:ext cx="179388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" name="Rectangle 311"/>
          <p:cNvSpPr>
            <a:spLocks noChangeArrowheads="1"/>
          </p:cNvSpPr>
          <p:nvPr/>
        </p:nvSpPr>
        <p:spPr bwMode="auto">
          <a:xfrm>
            <a:off x="3124200" y="3957638"/>
            <a:ext cx="15875" cy="20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" name="Rectangle 312"/>
          <p:cNvSpPr>
            <a:spLocks noChangeArrowheads="1"/>
          </p:cNvSpPr>
          <p:nvPr/>
        </p:nvSpPr>
        <p:spPr bwMode="auto">
          <a:xfrm>
            <a:off x="3313113" y="3957638"/>
            <a:ext cx="17462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" name="Rectangle 313"/>
          <p:cNvSpPr>
            <a:spLocks noChangeArrowheads="1"/>
          </p:cNvSpPr>
          <p:nvPr/>
        </p:nvSpPr>
        <p:spPr bwMode="auto">
          <a:xfrm>
            <a:off x="4487863" y="3889375"/>
            <a:ext cx="1905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" name="Freeform 314"/>
          <p:cNvSpPr>
            <a:spLocks/>
          </p:cNvSpPr>
          <p:nvPr/>
        </p:nvSpPr>
        <p:spPr bwMode="auto">
          <a:xfrm>
            <a:off x="3192463" y="3949700"/>
            <a:ext cx="15875" cy="15875"/>
          </a:xfrm>
          <a:custGeom>
            <a:avLst/>
            <a:gdLst>
              <a:gd name="T0" fmla="*/ 9 w 9"/>
              <a:gd name="T1" fmla="*/ 4 h 10"/>
              <a:gd name="T2" fmla="*/ 6 w 9"/>
              <a:gd name="T3" fmla="*/ 0 h 10"/>
              <a:gd name="T4" fmla="*/ 0 w 9"/>
              <a:gd name="T5" fmla="*/ 6 h 10"/>
              <a:gd name="T6" fmla="*/ 2 w 9"/>
              <a:gd name="T7" fmla="*/ 10 h 10"/>
              <a:gd name="T8" fmla="*/ 9 w 9"/>
              <a:gd name="T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0">
                <a:moveTo>
                  <a:pt x="9" y="4"/>
                </a:moveTo>
                <a:lnTo>
                  <a:pt x="6" y="0"/>
                </a:lnTo>
                <a:lnTo>
                  <a:pt x="0" y="6"/>
                </a:lnTo>
                <a:lnTo>
                  <a:pt x="2" y="10"/>
                </a:lnTo>
                <a:lnTo>
                  <a:pt x="9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" name="Freeform 315"/>
          <p:cNvSpPr>
            <a:spLocks/>
          </p:cNvSpPr>
          <p:nvPr/>
        </p:nvSpPr>
        <p:spPr bwMode="auto">
          <a:xfrm>
            <a:off x="4773613" y="3473450"/>
            <a:ext cx="47625" cy="76200"/>
          </a:xfrm>
          <a:custGeom>
            <a:avLst/>
            <a:gdLst>
              <a:gd name="T0" fmla="*/ 61 w 61"/>
              <a:gd name="T1" fmla="*/ 10 h 91"/>
              <a:gd name="T2" fmla="*/ 39 w 61"/>
              <a:gd name="T3" fmla="*/ 0 h 91"/>
              <a:gd name="T4" fmla="*/ 0 w 61"/>
              <a:gd name="T5" fmla="*/ 81 h 91"/>
              <a:gd name="T6" fmla="*/ 21 w 61"/>
              <a:gd name="T7" fmla="*/ 91 h 91"/>
              <a:gd name="T8" fmla="*/ 61 w 61"/>
              <a:gd name="T9" fmla="*/ 1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91">
                <a:moveTo>
                  <a:pt x="61" y="10"/>
                </a:moveTo>
                <a:lnTo>
                  <a:pt x="39" y="0"/>
                </a:lnTo>
                <a:lnTo>
                  <a:pt x="0" y="81"/>
                </a:lnTo>
                <a:lnTo>
                  <a:pt x="21" y="91"/>
                </a:lnTo>
                <a:lnTo>
                  <a:pt x="61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9" name="Freeform 316"/>
          <p:cNvSpPr>
            <a:spLocks/>
          </p:cNvSpPr>
          <p:nvPr/>
        </p:nvSpPr>
        <p:spPr bwMode="auto">
          <a:xfrm>
            <a:off x="4805363" y="3465513"/>
            <a:ext cx="15875" cy="15875"/>
          </a:xfrm>
          <a:custGeom>
            <a:avLst/>
            <a:gdLst>
              <a:gd name="T0" fmla="*/ 22 w 22"/>
              <a:gd name="T1" fmla="*/ 10 h 10"/>
              <a:gd name="T2" fmla="*/ 0 w 22"/>
              <a:gd name="T3" fmla="*/ 0 h 10"/>
              <a:gd name="T4" fmla="*/ 22 w 22"/>
              <a:gd name="T5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10">
                <a:moveTo>
                  <a:pt x="22" y="10"/>
                </a:moveTo>
                <a:lnTo>
                  <a:pt x="0" y="0"/>
                </a:lnTo>
                <a:lnTo>
                  <a:pt x="22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" name="Freeform 317"/>
          <p:cNvSpPr>
            <a:spLocks/>
          </p:cNvSpPr>
          <p:nvPr/>
        </p:nvSpPr>
        <p:spPr bwMode="auto">
          <a:xfrm>
            <a:off x="4752975" y="3541713"/>
            <a:ext cx="38100" cy="52387"/>
          </a:xfrm>
          <a:custGeom>
            <a:avLst/>
            <a:gdLst>
              <a:gd name="T0" fmla="*/ 50 w 50"/>
              <a:gd name="T1" fmla="*/ 12 h 62"/>
              <a:gd name="T2" fmla="*/ 29 w 50"/>
              <a:gd name="T3" fmla="*/ 0 h 62"/>
              <a:gd name="T4" fmla="*/ 0 w 50"/>
              <a:gd name="T5" fmla="*/ 50 h 62"/>
              <a:gd name="T6" fmla="*/ 22 w 50"/>
              <a:gd name="T7" fmla="*/ 62 h 62"/>
              <a:gd name="T8" fmla="*/ 50 w 50"/>
              <a:gd name="T9" fmla="*/ 1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62">
                <a:moveTo>
                  <a:pt x="50" y="12"/>
                </a:moveTo>
                <a:lnTo>
                  <a:pt x="29" y="0"/>
                </a:lnTo>
                <a:lnTo>
                  <a:pt x="0" y="50"/>
                </a:lnTo>
                <a:lnTo>
                  <a:pt x="22" y="62"/>
                </a:lnTo>
                <a:lnTo>
                  <a:pt x="50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1" name="Freeform 318"/>
          <p:cNvSpPr>
            <a:spLocks/>
          </p:cNvSpPr>
          <p:nvPr/>
        </p:nvSpPr>
        <p:spPr bwMode="auto">
          <a:xfrm>
            <a:off x="4773613" y="3535363"/>
            <a:ext cx="17462" cy="15875"/>
          </a:xfrm>
          <a:custGeom>
            <a:avLst/>
            <a:gdLst>
              <a:gd name="T0" fmla="*/ 21 w 21"/>
              <a:gd name="T1" fmla="*/ 10 h 12"/>
              <a:gd name="T2" fmla="*/ 21 w 21"/>
              <a:gd name="T3" fmla="*/ 12 h 12"/>
              <a:gd name="T4" fmla="*/ 0 w 21"/>
              <a:gd name="T5" fmla="*/ 0 h 12"/>
              <a:gd name="T6" fmla="*/ 21 w 21"/>
              <a:gd name="T7" fmla="*/ 1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12">
                <a:moveTo>
                  <a:pt x="21" y="10"/>
                </a:moveTo>
                <a:lnTo>
                  <a:pt x="21" y="12"/>
                </a:lnTo>
                <a:lnTo>
                  <a:pt x="0" y="0"/>
                </a:lnTo>
                <a:lnTo>
                  <a:pt x="21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2" name="Freeform 319"/>
          <p:cNvSpPr>
            <a:spLocks/>
          </p:cNvSpPr>
          <p:nvPr/>
        </p:nvSpPr>
        <p:spPr bwMode="auto">
          <a:xfrm>
            <a:off x="4724400" y="3581400"/>
            <a:ext cx="44450" cy="52388"/>
          </a:xfrm>
          <a:custGeom>
            <a:avLst/>
            <a:gdLst>
              <a:gd name="T0" fmla="*/ 59 w 59"/>
              <a:gd name="T1" fmla="*/ 15 h 62"/>
              <a:gd name="T2" fmla="*/ 40 w 59"/>
              <a:gd name="T3" fmla="*/ 0 h 62"/>
              <a:gd name="T4" fmla="*/ 0 w 59"/>
              <a:gd name="T5" fmla="*/ 47 h 62"/>
              <a:gd name="T6" fmla="*/ 19 w 59"/>
              <a:gd name="T7" fmla="*/ 62 h 62"/>
              <a:gd name="T8" fmla="*/ 59 w 59"/>
              <a:gd name="T9" fmla="*/ 15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2">
                <a:moveTo>
                  <a:pt x="59" y="15"/>
                </a:moveTo>
                <a:lnTo>
                  <a:pt x="40" y="0"/>
                </a:lnTo>
                <a:lnTo>
                  <a:pt x="0" y="47"/>
                </a:lnTo>
                <a:lnTo>
                  <a:pt x="19" y="62"/>
                </a:lnTo>
                <a:lnTo>
                  <a:pt x="59" y="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3" name="Freeform 320"/>
          <p:cNvSpPr>
            <a:spLocks/>
          </p:cNvSpPr>
          <p:nvPr/>
        </p:nvSpPr>
        <p:spPr bwMode="auto">
          <a:xfrm>
            <a:off x="4752975" y="3578225"/>
            <a:ext cx="17463" cy="15875"/>
          </a:xfrm>
          <a:custGeom>
            <a:avLst/>
            <a:gdLst>
              <a:gd name="T0" fmla="*/ 22 w 22"/>
              <a:gd name="T1" fmla="*/ 14 h 15"/>
              <a:gd name="T2" fmla="*/ 21 w 22"/>
              <a:gd name="T3" fmla="*/ 15 h 15"/>
              <a:gd name="T4" fmla="*/ 2 w 22"/>
              <a:gd name="T5" fmla="*/ 0 h 15"/>
              <a:gd name="T6" fmla="*/ 0 w 22"/>
              <a:gd name="T7" fmla="*/ 2 h 15"/>
              <a:gd name="T8" fmla="*/ 22 w 22"/>
              <a:gd name="T9" fmla="*/ 1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15">
                <a:moveTo>
                  <a:pt x="22" y="14"/>
                </a:moveTo>
                <a:lnTo>
                  <a:pt x="21" y="15"/>
                </a:lnTo>
                <a:lnTo>
                  <a:pt x="2" y="0"/>
                </a:lnTo>
                <a:lnTo>
                  <a:pt x="0" y="2"/>
                </a:lnTo>
                <a:lnTo>
                  <a:pt x="22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4" name="Freeform 321"/>
          <p:cNvSpPr>
            <a:spLocks/>
          </p:cNvSpPr>
          <p:nvPr/>
        </p:nvSpPr>
        <p:spPr bwMode="auto">
          <a:xfrm>
            <a:off x="4471988" y="3621088"/>
            <a:ext cx="266700" cy="260350"/>
          </a:xfrm>
          <a:custGeom>
            <a:avLst/>
            <a:gdLst>
              <a:gd name="T0" fmla="*/ 345 w 345"/>
              <a:gd name="T1" fmla="*/ 18 h 310"/>
              <a:gd name="T2" fmla="*/ 328 w 345"/>
              <a:gd name="T3" fmla="*/ 0 h 310"/>
              <a:gd name="T4" fmla="*/ 0 w 345"/>
              <a:gd name="T5" fmla="*/ 293 h 310"/>
              <a:gd name="T6" fmla="*/ 17 w 345"/>
              <a:gd name="T7" fmla="*/ 310 h 310"/>
              <a:gd name="T8" fmla="*/ 345 w 345"/>
              <a:gd name="T9" fmla="*/ 18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5" h="310">
                <a:moveTo>
                  <a:pt x="345" y="18"/>
                </a:moveTo>
                <a:lnTo>
                  <a:pt x="328" y="0"/>
                </a:lnTo>
                <a:lnTo>
                  <a:pt x="0" y="293"/>
                </a:lnTo>
                <a:lnTo>
                  <a:pt x="17" y="310"/>
                </a:lnTo>
                <a:lnTo>
                  <a:pt x="345" y="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5" name="Freeform 322"/>
          <p:cNvSpPr>
            <a:spLocks/>
          </p:cNvSpPr>
          <p:nvPr/>
        </p:nvSpPr>
        <p:spPr bwMode="auto">
          <a:xfrm>
            <a:off x="4724400" y="3619500"/>
            <a:ext cx="15875" cy="15875"/>
          </a:xfrm>
          <a:custGeom>
            <a:avLst/>
            <a:gdLst>
              <a:gd name="T0" fmla="*/ 19 w 19"/>
              <a:gd name="T1" fmla="*/ 16 h 18"/>
              <a:gd name="T2" fmla="*/ 18 w 19"/>
              <a:gd name="T3" fmla="*/ 18 h 18"/>
              <a:gd name="T4" fmla="*/ 1 w 19"/>
              <a:gd name="T5" fmla="*/ 0 h 18"/>
              <a:gd name="T6" fmla="*/ 0 w 19"/>
              <a:gd name="T7" fmla="*/ 1 h 18"/>
              <a:gd name="T8" fmla="*/ 19 w 19"/>
              <a:gd name="T9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18">
                <a:moveTo>
                  <a:pt x="19" y="16"/>
                </a:moveTo>
                <a:lnTo>
                  <a:pt x="18" y="18"/>
                </a:lnTo>
                <a:lnTo>
                  <a:pt x="1" y="0"/>
                </a:lnTo>
                <a:lnTo>
                  <a:pt x="0" y="1"/>
                </a:lnTo>
                <a:lnTo>
                  <a:pt x="19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6" name="Freeform 323"/>
          <p:cNvSpPr>
            <a:spLocks/>
          </p:cNvSpPr>
          <p:nvPr/>
        </p:nvSpPr>
        <p:spPr bwMode="auto">
          <a:xfrm>
            <a:off x="4454525" y="3867150"/>
            <a:ext cx="30163" cy="31750"/>
          </a:xfrm>
          <a:custGeom>
            <a:avLst/>
            <a:gdLst>
              <a:gd name="T0" fmla="*/ 39 w 39"/>
              <a:gd name="T1" fmla="*/ 17 h 37"/>
              <a:gd name="T2" fmla="*/ 22 w 39"/>
              <a:gd name="T3" fmla="*/ 0 h 37"/>
              <a:gd name="T4" fmla="*/ 0 w 39"/>
              <a:gd name="T5" fmla="*/ 20 h 37"/>
              <a:gd name="T6" fmla="*/ 17 w 39"/>
              <a:gd name="T7" fmla="*/ 37 h 37"/>
              <a:gd name="T8" fmla="*/ 39 w 39"/>
              <a:gd name="T9" fmla="*/ 1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37">
                <a:moveTo>
                  <a:pt x="39" y="17"/>
                </a:moveTo>
                <a:lnTo>
                  <a:pt x="22" y="0"/>
                </a:lnTo>
                <a:lnTo>
                  <a:pt x="0" y="20"/>
                </a:lnTo>
                <a:lnTo>
                  <a:pt x="17" y="37"/>
                </a:lnTo>
                <a:lnTo>
                  <a:pt x="39" y="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" name="Freeform 324"/>
          <p:cNvSpPr>
            <a:spLocks/>
          </p:cNvSpPr>
          <p:nvPr/>
        </p:nvSpPr>
        <p:spPr bwMode="auto">
          <a:xfrm>
            <a:off x="4471988" y="3865563"/>
            <a:ext cx="15875" cy="15875"/>
          </a:xfrm>
          <a:custGeom>
            <a:avLst/>
            <a:gdLst>
              <a:gd name="T0" fmla="*/ 0 w 17"/>
              <a:gd name="T1" fmla="*/ 0 h 17"/>
              <a:gd name="T2" fmla="*/ 17 w 17"/>
              <a:gd name="T3" fmla="*/ 17 h 17"/>
              <a:gd name="T4" fmla="*/ 0 w 17"/>
              <a:gd name="T5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" h="17">
                <a:moveTo>
                  <a:pt x="0" y="0"/>
                </a:moveTo>
                <a:lnTo>
                  <a:pt x="17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" name="Freeform 325"/>
          <p:cNvSpPr>
            <a:spLocks/>
          </p:cNvSpPr>
          <p:nvPr/>
        </p:nvSpPr>
        <p:spPr bwMode="auto">
          <a:xfrm>
            <a:off x="4430713" y="3884613"/>
            <a:ext cx="38100" cy="39687"/>
          </a:xfrm>
          <a:custGeom>
            <a:avLst/>
            <a:gdLst>
              <a:gd name="T0" fmla="*/ 49 w 49"/>
              <a:gd name="T1" fmla="*/ 17 h 47"/>
              <a:gd name="T2" fmla="*/ 32 w 49"/>
              <a:gd name="T3" fmla="*/ 0 h 47"/>
              <a:gd name="T4" fmla="*/ 0 w 49"/>
              <a:gd name="T5" fmla="*/ 30 h 47"/>
              <a:gd name="T6" fmla="*/ 17 w 49"/>
              <a:gd name="T7" fmla="*/ 47 h 47"/>
              <a:gd name="T8" fmla="*/ 49 w 49"/>
              <a:gd name="T9" fmla="*/ 1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47">
                <a:moveTo>
                  <a:pt x="49" y="17"/>
                </a:moveTo>
                <a:lnTo>
                  <a:pt x="32" y="0"/>
                </a:lnTo>
                <a:lnTo>
                  <a:pt x="0" y="30"/>
                </a:lnTo>
                <a:lnTo>
                  <a:pt x="17" y="47"/>
                </a:lnTo>
                <a:lnTo>
                  <a:pt x="49" y="1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9" name="Freeform 326"/>
          <p:cNvSpPr>
            <a:spLocks/>
          </p:cNvSpPr>
          <p:nvPr/>
        </p:nvSpPr>
        <p:spPr bwMode="auto">
          <a:xfrm>
            <a:off x="4454525" y="3883025"/>
            <a:ext cx="17463" cy="15875"/>
          </a:xfrm>
          <a:custGeom>
            <a:avLst/>
            <a:gdLst>
              <a:gd name="T0" fmla="*/ 0 w 17"/>
              <a:gd name="T1" fmla="*/ 0 h 17"/>
              <a:gd name="T2" fmla="*/ 17 w 17"/>
              <a:gd name="T3" fmla="*/ 17 h 17"/>
              <a:gd name="T4" fmla="*/ 0 w 17"/>
              <a:gd name="T5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" h="17">
                <a:moveTo>
                  <a:pt x="0" y="0"/>
                </a:moveTo>
                <a:lnTo>
                  <a:pt x="17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0" name="Freeform 327"/>
          <p:cNvSpPr>
            <a:spLocks/>
          </p:cNvSpPr>
          <p:nvPr/>
        </p:nvSpPr>
        <p:spPr bwMode="auto">
          <a:xfrm>
            <a:off x="4410075" y="3908425"/>
            <a:ext cx="33338" cy="33338"/>
          </a:xfrm>
          <a:custGeom>
            <a:avLst/>
            <a:gdLst>
              <a:gd name="T0" fmla="*/ 45 w 45"/>
              <a:gd name="T1" fmla="*/ 20 h 40"/>
              <a:gd name="T2" fmla="*/ 32 w 45"/>
              <a:gd name="T3" fmla="*/ 0 h 40"/>
              <a:gd name="T4" fmla="*/ 0 w 45"/>
              <a:gd name="T5" fmla="*/ 20 h 40"/>
              <a:gd name="T6" fmla="*/ 13 w 45"/>
              <a:gd name="T7" fmla="*/ 40 h 40"/>
              <a:gd name="T8" fmla="*/ 45 w 45"/>
              <a:gd name="T9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40">
                <a:moveTo>
                  <a:pt x="45" y="20"/>
                </a:moveTo>
                <a:lnTo>
                  <a:pt x="32" y="0"/>
                </a:lnTo>
                <a:lnTo>
                  <a:pt x="0" y="20"/>
                </a:lnTo>
                <a:lnTo>
                  <a:pt x="13" y="40"/>
                </a:lnTo>
                <a:lnTo>
                  <a:pt x="45" y="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1" name="Freeform 328"/>
          <p:cNvSpPr>
            <a:spLocks/>
          </p:cNvSpPr>
          <p:nvPr/>
        </p:nvSpPr>
        <p:spPr bwMode="auto">
          <a:xfrm>
            <a:off x="4430713" y="3908425"/>
            <a:ext cx="17462" cy="17463"/>
          </a:xfrm>
          <a:custGeom>
            <a:avLst/>
            <a:gdLst>
              <a:gd name="T0" fmla="*/ 17 w 17"/>
              <a:gd name="T1" fmla="*/ 18 h 20"/>
              <a:gd name="T2" fmla="*/ 16 w 17"/>
              <a:gd name="T3" fmla="*/ 20 h 20"/>
              <a:gd name="T4" fmla="*/ 3 w 17"/>
              <a:gd name="T5" fmla="*/ 0 h 20"/>
              <a:gd name="T6" fmla="*/ 0 w 17"/>
              <a:gd name="T7" fmla="*/ 1 h 20"/>
              <a:gd name="T8" fmla="*/ 17 w 17"/>
              <a:gd name="T9" fmla="*/ 18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20">
                <a:moveTo>
                  <a:pt x="17" y="18"/>
                </a:moveTo>
                <a:lnTo>
                  <a:pt x="16" y="20"/>
                </a:lnTo>
                <a:lnTo>
                  <a:pt x="3" y="0"/>
                </a:lnTo>
                <a:lnTo>
                  <a:pt x="0" y="1"/>
                </a:lnTo>
                <a:lnTo>
                  <a:pt x="17" y="1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2" name="Freeform 329"/>
          <p:cNvSpPr>
            <a:spLocks/>
          </p:cNvSpPr>
          <p:nvPr/>
        </p:nvSpPr>
        <p:spPr bwMode="auto">
          <a:xfrm>
            <a:off x="4368800" y="3925888"/>
            <a:ext cx="49213" cy="33337"/>
          </a:xfrm>
          <a:custGeom>
            <a:avLst/>
            <a:gdLst>
              <a:gd name="T0" fmla="*/ 64 w 64"/>
              <a:gd name="T1" fmla="*/ 21 h 41"/>
              <a:gd name="T2" fmla="*/ 53 w 64"/>
              <a:gd name="T3" fmla="*/ 0 h 41"/>
              <a:gd name="T4" fmla="*/ 0 w 64"/>
              <a:gd name="T5" fmla="*/ 20 h 41"/>
              <a:gd name="T6" fmla="*/ 10 w 64"/>
              <a:gd name="T7" fmla="*/ 41 h 41"/>
              <a:gd name="T8" fmla="*/ 64 w 64"/>
              <a:gd name="T9" fmla="*/ 2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41">
                <a:moveTo>
                  <a:pt x="64" y="21"/>
                </a:moveTo>
                <a:lnTo>
                  <a:pt x="53" y="0"/>
                </a:lnTo>
                <a:lnTo>
                  <a:pt x="0" y="20"/>
                </a:lnTo>
                <a:lnTo>
                  <a:pt x="10" y="41"/>
                </a:lnTo>
                <a:lnTo>
                  <a:pt x="64" y="21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3" name="Freeform 330"/>
          <p:cNvSpPr>
            <a:spLocks/>
          </p:cNvSpPr>
          <p:nvPr/>
        </p:nvSpPr>
        <p:spPr bwMode="auto">
          <a:xfrm>
            <a:off x="4410075" y="3925888"/>
            <a:ext cx="15875" cy="17462"/>
          </a:xfrm>
          <a:custGeom>
            <a:avLst/>
            <a:gdLst>
              <a:gd name="T0" fmla="*/ 13 w 13"/>
              <a:gd name="T1" fmla="*/ 20 h 21"/>
              <a:gd name="T2" fmla="*/ 12 w 13"/>
              <a:gd name="T3" fmla="*/ 21 h 21"/>
              <a:gd name="T4" fmla="*/ 1 w 13"/>
              <a:gd name="T5" fmla="*/ 0 h 21"/>
              <a:gd name="T6" fmla="*/ 0 w 13"/>
              <a:gd name="T7" fmla="*/ 0 h 21"/>
              <a:gd name="T8" fmla="*/ 13 w 13"/>
              <a:gd name="T9" fmla="*/ 2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21">
                <a:moveTo>
                  <a:pt x="13" y="20"/>
                </a:moveTo>
                <a:lnTo>
                  <a:pt x="12" y="21"/>
                </a:lnTo>
                <a:lnTo>
                  <a:pt x="1" y="0"/>
                </a:lnTo>
                <a:lnTo>
                  <a:pt x="0" y="0"/>
                </a:lnTo>
                <a:lnTo>
                  <a:pt x="13" y="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4" name="Freeform 331"/>
          <p:cNvSpPr>
            <a:spLocks/>
          </p:cNvSpPr>
          <p:nvPr/>
        </p:nvSpPr>
        <p:spPr bwMode="auto">
          <a:xfrm>
            <a:off x="4337050" y="3940175"/>
            <a:ext cx="36513" cy="28575"/>
          </a:xfrm>
          <a:custGeom>
            <a:avLst/>
            <a:gdLst>
              <a:gd name="T0" fmla="*/ 48 w 48"/>
              <a:gd name="T1" fmla="*/ 23 h 33"/>
              <a:gd name="T2" fmla="*/ 42 w 48"/>
              <a:gd name="T3" fmla="*/ 0 h 33"/>
              <a:gd name="T4" fmla="*/ 0 w 48"/>
              <a:gd name="T5" fmla="*/ 10 h 33"/>
              <a:gd name="T6" fmla="*/ 6 w 48"/>
              <a:gd name="T7" fmla="*/ 33 h 33"/>
              <a:gd name="T8" fmla="*/ 48 w 48"/>
              <a:gd name="T9" fmla="*/ 2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33">
                <a:moveTo>
                  <a:pt x="48" y="23"/>
                </a:moveTo>
                <a:lnTo>
                  <a:pt x="42" y="0"/>
                </a:lnTo>
                <a:lnTo>
                  <a:pt x="0" y="10"/>
                </a:lnTo>
                <a:lnTo>
                  <a:pt x="6" y="33"/>
                </a:lnTo>
                <a:lnTo>
                  <a:pt x="48" y="2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5" name="Freeform 332"/>
          <p:cNvSpPr>
            <a:spLocks/>
          </p:cNvSpPr>
          <p:nvPr/>
        </p:nvSpPr>
        <p:spPr bwMode="auto">
          <a:xfrm>
            <a:off x="4368800" y="3940175"/>
            <a:ext cx="15875" cy="19050"/>
          </a:xfrm>
          <a:custGeom>
            <a:avLst/>
            <a:gdLst>
              <a:gd name="T0" fmla="*/ 10 w 14"/>
              <a:gd name="T1" fmla="*/ 23 h 23"/>
              <a:gd name="T2" fmla="*/ 14 w 14"/>
              <a:gd name="T3" fmla="*/ 22 h 23"/>
              <a:gd name="T4" fmla="*/ 7 w 14"/>
              <a:gd name="T5" fmla="*/ 23 h 23"/>
              <a:gd name="T6" fmla="*/ 1 w 14"/>
              <a:gd name="T7" fmla="*/ 0 h 23"/>
              <a:gd name="T8" fmla="*/ 0 w 14"/>
              <a:gd name="T9" fmla="*/ 2 h 23"/>
              <a:gd name="T10" fmla="*/ 10 w 14"/>
              <a:gd name="T11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23">
                <a:moveTo>
                  <a:pt x="10" y="23"/>
                </a:moveTo>
                <a:lnTo>
                  <a:pt x="14" y="22"/>
                </a:lnTo>
                <a:lnTo>
                  <a:pt x="7" y="23"/>
                </a:lnTo>
                <a:lnTo>
                  <a:pt x="1" y="0"/>
                </a:lnTo>
                <a:lnTo>
                  <a:pt x="0" y="2"/>
                </a:lnTo>
                <a:lnTo>
                  <a:pt x="10" y="2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6" name="Freeform 333"/>
          <p:cNvSpPr>
            <a:spLocks/>
          </p:cNvSpPr>
          <p:nvPr/>
        </p:nvSpPr>
        <p:spPr bwMode="auto">
          <a:xfrm>
            <a:off x="4287838" y="3949700"/>
            <a:ext cx="53975" cy="26988"/>
          </a:xfrm>
          <a:custGeom>
            <a:avLst/>
            <a:gdLst>
              <a:gd name="T0" fmla="*/ 70 w 70"/>
              <a:gd name="T1" fmla="*/ 23 h 33"/>
              <a:gd name="T2" fmla="*/ 65 w 70"/>
              <a:gd name="T3" fmla="*/ 0 h 33"/>
              <a:gd name="T4" fmla="*/ 0 w 70"/>
              <a:gd name="T5" fmla="*/ 10 h 33"/>
              <a:gd name="T6" fmla="*/ 5 w 70"/>
              <a:gd name="T7" fmla="*/ 33 h 33"/>
              <a:gd name="T8" fmla="*/ 70 w 70"/>
              <a:gd name="T9" fmla="*/ 2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33">
                <a:moveTo>
                  <a:pt x="70" y="23"/>
                </a:moveTo>
                <a:lnTo>
                  <a:pt x="65" y="0"/>
                </a:lnTo>
                <a:lnTo>
                  <a:pt x="0" y="10"/>
                </a:lnTo>
                <a:lnTo>
                  <a:pt x="5" y="33"/>
                </a:lnTo>
                <a:lnTo>
                  <a:pt x="70" y="2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" name="Freeform 334"/>
          <p:cNvSpPr>
            <a:spLocks/>
          </p:cNvSpPr>
          <p:nvPr/>
        </p:nvSpPr>
        <p:spPr bwMode="auto">
          <a:xfrm>
            <a:off x="4337050" y="3949700"/>
            <a:ext cx="15875" cy="19050"/>
          </a:xfrm>
          <a:custGeom>
            <a:avLst/>
            <a:gdLst>
              <a:gd name="T0" fmla="*/ 6 w 6"/>
              <a:gd name="T1" fmla="*/ 23 h 23"/>
              <a:gd name="T2" fmla="*/ 1 w 6"/>
              <a:gd name="T3" fmla="*/ 0 h 23"/>
              <a:gd name="T4" fmla="*/ 0 w 6"/>
              <a:gd name="T5" fmla="*/ 0 h 23"/>
              <a:gd name="T6" fmla="*/ 6 w 6"/>
              <a:gd name="T7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23">
                <a:moveTo>
                  <a:pt x="6" y="23"/>
                </a:moveTo>
                <a:lnTo>
                  <a:pt x="1" y="0"/>
                </a:lnTo>
                <a:lnTo>
                  <a:pt x="0" y="0"/>
                </a:lnTo>
                <a:lnTo>
                  <a:pt x="6" y="2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" name="Rectangle 335"/>
          <p:cNvSpPr>
            <a:spLocks noChangeArrowheads="1"/>
          </p:cNvSpPr>
          <p:nvPr/>
        </p:nvSpPr>
        <p:spPr bwMode="auto">
          <a:xfrm>
            <a:off x="4179888" y="3957638"/>
            <a:ext cx="109537" cy="2063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9" name="Freeform 336"/>
          <p:cNvSpPr>
            <a:spLocks/>
          </p:cNvSpPr>
          <p:nvPr/>
        </p:nvSpPr>
        <p:spPr bwMode="auto">
          <a:xfrm>
            <a:off x="4286250" y="3957638"/>
            <a:ext cx="15875" cy="20637"/>
          </a:xfrm>
          <a:custGeom>
            <a:avLst/>
            <a:gdLst>
              <a:gd name="T0" fmla="*/ 8 w 8"/>
              <a:gd name="T1" fmla="*/ 23 h 24"/>
              <a:gd name="T2" fmla="*/ 0 w 8"/>
              <a:gd name="T3" fmla="*/ 24 h 24"/>
              <a:gd name="T4" fmla="*/ 5 w 8"/>
              <a:gd name="T5" fmla="*/ 24 h 24"/>
              <a:gd name="T6" fmla="*/ 5 w 8"/>
              <a:gd name="T7" fmla="*/ 0 h 24"/>
              <a:gd name="T8" fmla="*/ 3 w 8"/>
              <a:gd name="T9" fmla="*/ 0 h 24"/>
              <a:gd name="T10" fmla="*/ 8 w 8"/>
              <a:gd name="T11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" h="24">
                <a:moveTo>
                  <a:pt x="8" y="23"/>
                </a:moveTo>
                <a:lnTo>
                  <a:pt x="0" y="24"/>
                </a:lnTo>
                <a:lnTo>
                  <a:pt x="5" y="24"/>
                </a:lnTo>
                <a:lnTo>
                  <a:pt x="5" y="0"/>
                </a:lnTo>
                <a:lnTo>
                  <a:pt x="3" y="0"/>
                </a:lnTo>
                <a:lnTo>
                  <a:pt x="8" y="2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0" name="Rectangle 337"/>
          <p:cNvSpPr>
            <a:spLocks noChangeArrowheads="1"/>
          </p:cNvSpPr>
          <p:nvPr/>
        </p:nvSpPr>
        <p:spPr bwMode="auto">
          <a:xfrm>
            <a:off x="4170363" y="3957638"/>
            <a:ext cx="15875" cy="2063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1" name="Freeform 338"/>
          <p:cNvSpPr>
            <a:spLocks/>
          </p:cNvSpPr>
          <p:nvPr/>
        </p:nvSpPr>
        <p:spPr bwMode="auto">
          <a:xfrm>
            <a:off x="4281488" y="3873500"/>
            <a:ext cx="84137" cy="98425"/>
          </a:xfrm>
          <a:custGeom>
            <a:avLst/>
            <a:gdLst>
              <a:gd name="T0" fmla="*/ 0 w 227"/>
              <a:gd name="T1" fmla="*/ 272 h 272"/>
              <a:gd name="T2" fmla="*/ 182 w 227"/>
              <a:gd name="T3" fmla="*/ 182 h 272"/>
              <a:gd name="T4" fmla="*/ 227 w 227"/>
              <a:gd name="T5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7" h="272">
                <a:moveTo>
                  <a:pt x="0" y="272"/>
                </a:moveTo>
                <a:cubicBezTo>
                  <a:pt x="72" y="249"/>
                  <a:pt x="144" y="227"/>
                  <a:pt x="182" y="182"/>
                </a:cubicBezTo>
                <a:cubicBezTo>
                  <a:pt x="220" y="137"/>
                  <a:pt x="223" y="68"/>
                  <a:pt x="227" y="0"/>
                </a:cubicBezTo>
              </a:path>
            </a:pathLst>
          </a:custGeom>
          <a:solidFill>
            <a:srgbClr val="000000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" name="Line 339"/>
          <p:cNvSpPr>
            <a:spLocks noChangeShapeType="1"/>
          </p:cNvSpPr>
          <p:nvPr/>
        </p:nvSpPr>
        <p:spPr bwMode="auto">
          <a:xfrm flipV="1">
            <a:off x="4365625" y="3652838"/>
            <a:ext cx="0" cy="23336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" name="Line 340"/>
          <p:cNvSpPr>
            <a:spLocks noChangeShapeType="1"/>
          </p:cNvSpPr>
          <p:nvPr/>
        </p:nvSpPr>
        <p:spPr bwMode="auto">
          <a:xfrm flipH="1" flipV="1">
            <a:off x="4302125" y="3663950"/>
            <a:ext cx="63500" cy="1333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" name="Line 341"/>
          <p:cNvSpPr>
            <a:spLocks noChangeShapeType="1"/>
          </p:cNvSpPr>
          <p:nvPr/>
        </p:nvSpPr>
        <p:spPr bwMode="auto">
          <a:xfrm flipH="1" flipV="1">
            <a:off x="4281488" y="3732213"/>
            <a:ext cx="84137" cy="650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5" name="Oval 342"/>
          <p:cNvSpPr>
            <a:spLocks noChangeArrowheads="1"/>
          </p:cNvSpPr>
          <p:nvPr/>
        </p:nvSpPr>
        <p:spPr bwMode="auto">
          <a:xfrm>
            <a:off x="4867275" y="3992563"/>
            <a:ext cx="134938" cy="131762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6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46" name="Oval 343"/>
          <p:cNvSpPr>
            <a:spLocks noChangeArrowheads="1"/>
          </p:cNvSpPr>
          <p:nvPr/>
        </p:nvSpPr>
        <p:spPr bwMode="auto">
          <a:xfrm>
            <a:off x="5011738" y="3989388"/>
            <a:ext cx="134937" cy="131762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7" name="Oval 344"/>
          <p:cNvSpPr>
            <a:spLocks noChangeArrowheads="1"/>
          </p:cNvSpPr>
          <p:nvPr/>
        </p:nvSpPr>
        <p:spPr bwMode="auto">
          <a:xfrm>
            <a:off x="6105525" y="5064125"/>
            <a:ext cx="134938" cy="131763"/>
          </a:xfrm>
          <a:prstGeom prst="ellipse">
            <a:avLst/>
          </a:prstGeom>
          <a:solidFill>
            <a:srgbClr val="3366FF"/>
          </a:solidFill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" name="Rectangle 345"/>
          <p:cNvSpPr>
            <a:spLocks noChangeArrowheads="1"/>
          </p:cNvSpPr>
          <p:nvPr/>
        </p:nvSpPr>
        <p:spPr bwMode="auto">
          <a:xfrm>
            <a:off x="5364163" y="3611563"/>
            <a:ext cx="215900" cy="215900"/>
          </a:xfrm>
          <a:prstGeom prst="rect">
            <a:avLst/>
          </a:prstGeom>
          <a:solidFill>
            <a:srgbClr val="B2B2B2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" name="Oval 346"/>
          <p:cNvSpPr>
            <a:spLocks noChangeArrowheads="1"/>
          </p:cNvSpPr>
          <p:nvPr/>
        </p:nvSpPr>
        <p:spPr bwMode="auto">
          <a:xfrm>
            <a:off x="6253163" y="3441700"/>
            <a:ext cx="134937" cy="13176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6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50" name="Oval 347"/>
          <p:cNvSpPr>
            <a:spLocks noChangeArrowheads="1"/>
          </p:cNvSpPr>
          <p:nvPr/>
        </p:nvSpPr>
        <p:spPr bwMode="auto">
          <a:xfrm>
            <a:off x="6118225" y="5072063"/>
            <a:ext cx="134938" cy="131762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6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51" name="Rectangle 348"/>
          <p:cNvSpPr>
            <a:spLocks noChangeArrowheads="1"/>
          </p:cNvSpPr>
          <p:nvPr/>
        </p:nvSpPr>
        <p:spPr bwMode="auto">
          <a:xfrm>
            <a:off x="2555875" y="4221163"/>
            <a:ext cx="15827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50000"/>
              </a:lnSpc>
              <a:spcBef>
                <a:spcPct val="20000"/>
              </a:spcBef>
            </a:pPr>
            <a:endParaRPr lang="en-US" altLang="en-US" sz="1200" b="1"/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</a:pPr>
            <a:r>
              <a:rPr lang="en-US" altLang="en-US" sz="1200" b="1">
                <a:solidFill>
                  <a:srgbClr val="0000FF"/>
                </a:solidFill>
              </a:rPr>
              <a:t>8 % - 15 % speed of light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</a:pPr>
            <a:endParaRPr lang="en-US" altLang="en-US" sz="1200" b="1"/>
          </a:p>
        </p:txBody>
      </p:sp>
      <p:sp>
        <p:nvSpPr>
          <p:cNvPr id="352" name="Line 349"/>
          <p:cNvSpPr>
            <a:spLocks noChangeShapeType="1"/>
          </p:cNvSpPr>
          <p:nvPr/>
        </p:nvSpPr>
        <p:spPr bwMode="auto">
          <a:xfrm rot="-1667677">
            <a:off x="2516188" y="3130550"/>
            <a:ext cx="0" cy="720725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3" name="Text Box 352"/>
          <p:cNvSpPr txBox="1">
            <a:spLocks noChangeArrowheads="1"/>
          </p:cNvSpPr>
          <p:nvPr/>
        </p:nvSpPr>
        <p:spPr bwMode="auto">
          <a:xfrm>
            <a:off x="1472022" y="2620503"/>
            <a:ext cx="17287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 b="1" dirty="0"/>
              <a:t>linear accelerator</a:t>
            </a:r>
          </a:p>
          <a:p>
            <a:pPr algn="ctr"/>
            <a:r>
              <a:rPr lang="en-US" altLang="en-US" sz="1400" b="1" dirty="0"/>
              <a:t>UNILAC</a:t>
            </a:r>
          </a:p>
        </p:txBody>
      </p:sp>
      <p:grpSp>
        <p:nvGrpSpPr>
          <p:cNvPr id="354" name="Group 355"/>
          <p:cNvGrpSpPr>
            <a:grpSpLocks/>
          </p:cNvGrpSpPr>
          <p:nvPr/>
        </p:nvGrpSpPr>
        <p:grpSpPr bwMode="auto">
          <a:xfrm>
            <a:off x="6124694" y="3012098"/>
            <a:ext cx="2743348" cy="307975"/>
            <a:chOff x="3840" y="1907"/>
            <a:chExt cx="1967" cy="194"/>
          </a:xfrm>
        </p:grpSpPr>
        <p:sp>
          <p:nvSpPr>
            <p:cNvPr id="355" name="Text Box 356"/>
            <p:cNvSpPr txBox="1">
              <a:spLocks noChangeArrowheads="1"/>
            </p:cNvSpPr>
            <p:nvPr/>
          </p:nvSpPr>
          <p:spPr bwMode="auto">
            <a:xfrm>
              <a:off x="4618" y="1907"/>
              <a:ext cx="118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 dirty="0" smtClean="0"/>
                <a:t>Fragment Separator</a:t>
              </a:r>
              <a:endParaRPr lang="en-US" altLang="en-US" sz="1400" b="1" dirty="0"/>
            </a:p>
          </p:txBody>
        </p:sp>
        <p:sp>
          <p:nvSpPr>
            <p:cNvPr id="356" name="Line 358"/>
            <p:cNvSpPr>
              <a:spLocks noChangeShapeType="1"/>
            </p:cNvSpPr>
            <p:nvPr/>
          </p:nvSpPr>
          <p:spPr bwMode="auto">
            <a:xfrm>
              <a:off x="3840" y="2024"/>
              <a:ext cx="726" cy="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7" name="Text Box 363"/>
          <p:cNvSpPr txBox="1">
            <a:spLocks noChangeArrowheads="1"/>
          </p:cNvSpPr>
          <p:nvPr/>
        </p:nvSpPr>
        <p:spPr bwMode="auto">
          <a:xfrm>
            <a:off x="6805710" y="3902075"/>
            <a:ext cx="1624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/>
              <a:t>storage ring ESR</a:t>
            </a:r>
          </a:p>
        </p:txBody>
      </p:sp>
      <p:sp>
        <p:nvSpPr>
          <p:cNvPr id="358" name="Rectangle 367"/>
          <p:cNvSpPr>
            <a:spLocks noChangeArrowheads="1"/>
          </p:cNvSpPr>
          <p:nvPr/>
        </p:nvSpPr>
        <p:spPr bwMode="auto">
          <a:xfrm>
            <a:off x="5003800" y="1125538"/>
            <a:ext cx="18002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endParaRPr lang="en-US" altLang="en-US" sz="400" b="1">
              <a:solidFill>
                <a:srgbClr val="690197"/>
              </a:solidFill>
            </a:endParaRP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</a:pPr>
            <a:r>
              <a:rPr lang="en-US" altLang="en-US" sz="1200" b="1">
                <a:solidFill>
                  <a:srgbClr val="0000FF"/>
                </a:solidFill>
              </a:rPr>
              <a:t>up to 90 % speed of light</a:t>
            </a:r>
            <a:r>
              <a:rPr lang="en-US" altLang="en-US" sz="1200" b="1"/>
              <a:t> </a:t>
            </a:r>
          </a:p>
        </p:txBody>
      </p:sp>
      <p:sp>
        <p:nvSpPr>
          <p:cNvPr id="359" name="Text Box 370"/>
          <p:cNvSpPr txBox="1">
            <a:spLocks noChangeArrowheads="1"/>
          </p:cNvSpPr>
          <p:nvPr/>
        </p:nvSpPr>
        <p:spPr bwMode="auto">
          <a:xfrm>
            <a:off x="7020364" y="1873344"/>
            <a:ext cx="2447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 dirty="0"/>
              <a:t>heavy-ion synchrotron </a:t>
            </a:r>
            <a:endParaRPr lang="en-US" altLang="en-US" sz="1400" b="1" dirty="0" smtClean="0"/>
          </a:p>
          <a:p>
            <a:r>
              <a:rPr lang="en-US" altLang="en-US" sz="1400" b="1" dirty="0" smtClean="0"/>
              <a:t>SIS 18</a:t>
            </a:r>
            <a:endParaRPr lang="en-US" altLang="en-US" sz="1400" b="1" dirty="0"/>
          </a:p>
        </p:txBody>
      </p:sp>
      <p:sp>
        <p:nvSpPr>
          <p:cNvPr id="360" name="Line 371"/>
          <p:cNvSpPr>
            <a:spLocks noChangeShapeType="1"/>
          </p:cNvSpPr>
          <p:nvPr/>
        </p:nvSpPr>
        <p:spPr bwMode="auto">
          <a:xfrm>
            <a:off x="6588125" y="2060575"/>
            <a:ext cx="360363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61" name="Group 372"/>
          <p:cNvGrpSpPr>
            <a:grpSpLocks/>
          </p:cNvGrpSpPr>
          <p:nvPr/>
        </p:nvGrpSpPr>
        <p:grpSpPr bwMode="auto">
          <a:xfrm>
            <a:off x="94749" y="3014663"/>
            <a:ext cx="1757363" cy="1595438"/>
            <a:chOff x="49" y="1961"/>
            <a:chExt cx="1107" cy="1005"/>
          </a:xfrm>
        </p:grpSpPr>
        <p:grpSp>
          <p:nvGrpSpPr>
            <p:cNvPr id="362" name="Group 373"/>
            <p:cNvGrpSpPr>
              <a:grpSpLocks/>
            </p:cNvGrpSpPr>
            <p:nvPr/>
          </p:nvGrpSpPr>
          <p:grpSpPr bwMode="auto">
            <a:xfrm>
              <a:off x="49" y="1961"/>
              <a:ext cx="1099" cy="1005"/>
              <a:chOff x="49" y="1961"/>
              <a:chExt cx="1099" cy="1005"/>
            </a:xfrm>
          </p:grpSpPr>
          <p:pic>
            <p:nvPicPr>
              <p:cNvPr id="364" name="Picture 37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" y="2171"/>
                <a:ext cx="908" cy="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65" name="Text Box 375"/>
              <p:cNvSpPr txBox="1">
                <a:spLocks noChangeArrowheads="1"/>
              </p:cNvSpPr>
              <p:nvPr/>
            </p:nvSpPr>
            <p:spPr bwMode="auto">
              <a:xfrm>
                <a:off x="59" y="1961"/>
                <a:ext cx="108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1400" b="1" dirty="0"/>
                  <a:t>ion sources</a:t>
                </a:r>
              </a:p>
            </p:txBody>
          </p:sp>
        </p:grpSp>
        <p:sp>
          <p:nvSpPr>
            <p:cNvPr id="363" name="Line 376"/>
            <p:cNvSpPr>
              <a:spLocks noChangeShapeType="1"/>
            </p:cNvSpPr>
            <p:nvPr/>
          </p:nvSpPr>
          <p:spPr bwMode="auto">
            <a:xfrm>
              <a:off x="1020" y="2562"/>
              <a:ext cx="136" cy="0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6" name="Oval 377"/>
          <p:cNvSpPr>
            <a:spLocks noChangeArrowheads="1"/>
          </p:cNvSpPr>
          <p:nvPr/>
        </p:nvSpPr>
        <p:spPr bwMode="auto">
          <a:xfrm>
            <a:off x="4868863" y="4005263"/>
            <a:ext cx="134937" cy="131762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6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67" name="Oval 378"/>
          <p:cNvSpPr>
            <a:spLocks noChangeArrowheads="1"/>
          </p:cNvSpPr>
          <p:nvPr/>
        </p:nvSpPr>
        <p:spPr bwMode="auto">
          <a:xfrm>
            <a:off x="4652963" y="4017963"/>
            <a:ext cx="134937" cy="131762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6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68" name="Oval 379"/>
          <p:cNvSpPr>
            <a:spLocks noChangeArrowheads="1"/>
          </p:cNvSpPr>
          <p:nvPr/>
        </p:nvSpPr>
        <p:spPr bwMode="auto">
          <a:xfrm>
            <a:off x="5076825" y="4005263"/>
            <a:ext cx="134938" cy="131762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6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69" name="Oval 380"/>
          <p:cNvSpPr>
            <a:spLocks noChangeArrowheads="1"/>
          </p:cNvSpPr>
          <p:nvPr/>
        </p:nvSpPr>
        <p:spPr bwMode="auto">
          <a:xfrm>
            <a:off x="4217988" y="3565525"/>
            <a:ext cx="134937" cy="13176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6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70" name="Line 381"/>
          <p:cNvSpPr>
            <a:spLocks noChangeShapeType="1"/>
          </p:cNvSpPr>
          <p:nvPr/>
        </p:nvSpPr>
        <p:spPr bwMode="auto">
          <a:xfrm>
            <a:off x="4067175" y="3141663"/>
            <a:ext cx="142875" cy="288925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1" name="Oval 382"/>
          <p:cNvSpPr>
            <a:spLocks noChangeArrowheads="1"/>
          </p:cNvSpPr>
          <p:nvPr/>
        </p:nvSpPr>
        <p:spPr bwMode="auto">
          <a:xfrm>
            <a:off x="4922838" y="3676650"/>
            <a:ext cx="134937" cy="13176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6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72" name="Line 390"/>
          <p:cNvSpPr>
            <a:spLocks noChangeShapeType="1"/>
          </p:cNvSpPr>
          <p:nvPr/>
        </p:nvSpPr>
        <p:spPr bwMode="auto">
          <a:xfrm rot="1290629" flipV="1">
            <a:off x="6680644" y="5054129"/>
            <a:ext cx="375737" cy="181179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3" name="Line 391"/>
          <p:cNvSpPr>
            <a:spLocks noChangeShapeType="1"/>
          </p:cNvSpPr>
          <p:nvPr/>
        </p:nvSpPr>
        <p:spPr bwMode="auto">
          <a:xfrm>
            <a:off x="5076825" y="3732810"/>
            <a:ext cx="358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4" name="Rectangle 392"/>
          <p:cNvSpPr>
            <a:spLocks noChangeArrowheads="1"/>
          </p:cNvSpPr>
          <p:nvPr/>
        </p:nvSpPr>
        <p:spPr bwMode="auto">
          <a:xfrm>
            <a:off x="3203575" y="1700213"/>
            <a:ext cx="1512888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5" name="Rectangle 393"/>
          <p:cNvSpPr>
            <a:spLocks noChangeArrowheads="1"/>
          </p:cNvSpPr>
          <p:nvPr/>
        </p:nvSpPr>
        <p:spPr bwMode="auto">
          <a:xfrm>
            <a:off x="7019925" y="3141663"/>
            <a:ext cx="1944688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6" name="Rectangle 394"/>
          <p:cNvSpPr>
            <a:spLocks noChangeArrowheads="1"/>
          </p:cNvSpPr>
          <p:nvPr/>
        </p:nvSpPr>
        <p:spPr bwMode="auto">
          <a:xfrm>
            <a:off x="3779838" y="5014913"/>
            <a:ext cx="2160587" cy="133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" name="Text Box 396"/>
          <p:cNvSpPr txBox="1">
            <a:spLocks noChangeArrowheads="1"/>
          </p:cNvSpPr>
          <p:nvPr/>
        </p:nvSpPr>
        <p:spPr bwMode="auto">
          <a:xfrm>
            <a:off x="3383200" y="2789687"/>
            <a:ext cx="1728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 dirty="0" smtClean="0"/>
              <a:t>M-branch</a:t>
            </a:r>
            <a:endParaRPr lang="en-US" altLang="en-US" sz="1400" b="1" dirty="0"/>
          </a:p>
        </p:txBody>
      </p:sp>
      <p:sp>
        <p:nvSpPr>
          <p:cNvPr id="378" name="Rectangle 398"/>
          <p:cNvSpPr>
            <a:spLocks noChangeArrowheads="1"/>
          </p:cNvSpPr>
          <p:nvPr/>
        </p:nvSpPr>
        <p:spPr bwMode="auto">
          <a:xfrm>
            <a:off x="81757" y="1772859"/>
            <a:ext cx="3240087" cy="363537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>
            <a:spAutoFit/>
          </a:bodyPr>
          <a:lstStyle/>
          <a:p>
            <a:r>
              <a:rPr lang="en-US" altLang="en-US" sz="1800" b="1" dirty="0">
                <a:solidFill>
                  <a:srgbClr val="0000FF"/>
                </a:solidFill>
              </a:rPr>
              <a:t>Accelerated ions: H</a:t>
            </a:r>
            <a:r>
              <a:rPr lang="en-US" altLang="en-US" sz="1800" b="1" baseline="30000" dirty="0">
                <a:solidFill>
                  <a:srgbClr val="0000FF"/>
                </a:solidFill>
              </a:rPr>
              <a:t>+</a:t>
            </a:r>
            <a:r>
              <a:rPr lang="en-US" altLang="en-US" sz="1800" b="1" dirty="0">
                <a:solidFill>
                  <a:srgbClr val="0000FF"/>
                </a:solidFill>
              </a:rPr>
              <a:t>,..., U</a:t>
            </a:r>
            <a:r>
              <a:rPr lang="en-US" altLang="en-US" sz="1800" b="1" baseline="30000" dirty="0">
                <a:solidFill>
                  <a:srgbClr val="0000FF"/>
                </a:solidFill>
              </a:rPr>
              <a:t>92+</a:t>
            </a:r>
          </a:p>
        </p:txBody>
      </p:sp>
      <p:sp>
        <p:nvSpPr>
          <p:cNvPr id="379" name="Line 381"/>
          <p:cNvSpPr>
            <a:spLocks noChangeShapeType="1"/>
          </p:cNvSpPr>
          <p:nvPr/>
        </p:nvSpPr>
        <p:spPr bwMode="auto">
          <a:xfrm>
            <a:off x="4791075" y="2759653"/>
            <a:ext cx="582487" cy="797902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0" name="Text Box 396"/>
          <p:cNvSpPr txBox="1">
            <a:spLocks noChangeArrowheads="1"/>
          </p:cNvSpPr>
          <p:nvPr/>
        </p:nvSpPr>
        <p:spPr bwMode="auto">
          <a:xfrm>
            <a:off x="4204663" y="2432287"/>
            <a:ext cx="1728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 dirty="0" smtClean="0"/>
              <a:t>PHELIX</a:t>
            </a:r>
            <a:endParaRPr lang="en-US" altLang="en-US" sz="1400" b="1" dirty="0"/>
          </a:p>
        </p:txBody>
      </p:sp>
      <p:sp>
        <p:nvSpPr>
          <p:cNvPr id="381" name="Line 390"/>
          <p:cNvSpPr>
            <a:spLocks noChangeShapeType="1"/>
          </p:cNvSpPr>
          <p:nvPr/>
        </p:nvSpPr>
        <p:spPr bwMode="auto">
          <a:xfrm rot="1290629" flipV="1">
            <a:off x="6256604" y="3973140"/>
            <a:ext cx="508046" cy="213222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2" name="Oval 347"/>
          <p:cNvSpPr>
            <a:spLocks noChangeArrowheads="1"/>
          </p:cNvSpPr>
          <p:nvPr/>
        </p:nvSpPr>
        <p:spPr bwMode="auto">
          <a:xfrm>
            <a:off x="6425654" y="5127409"/>
            <a:ext cx="134938" cy="131762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6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83" name="Textfeld 382"/>
          <p:cNvSpPr txBox="1"/>
          <p:nvPr/>
        </p:nvSpPr>
        <p:spPr>
          <a:xfrm>
            <a:off x="7118389" y="4975438"/>
            <a:ext cx="1560792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b="1" dirty="0" smtClean="0"/>
              <a:t>Cave C (R3B) </a:t>
            </a:r>
          </a:p>
        </p:txBody>
      </p:sp>
      <p:sp>
        <p:nvSpPr>
          <p:cNvPr id="384" name="Ellipse 383"/>
          <p:cNvSpPr/>
          <p:nvPr/>
        </p:nvSpPr>
        <p:spPr>
          <a:xfrm>
            <a:off x="6204065" y="5488780"/>
            <a:ext cx="241053" cy="277161"/>
          </a:xfrm>
          <a:prstGeom prst="ellipse">
            <a:avLst/>
          </a:prstGeom>
          <a:noFill/>
          <a:ln w="60325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5" name="Line 390"/>
          <p:cNvSpPr>
            <a:spLocks noChangeShapeType="1"/>
          </p:cNvSpPr>
          <p:nvPr/>
        </p:nvSpPr>
        <p:spPr bwMode="auto">
          <a:xfrm rot="1290629" flipH="1">
            <a:off x="5759874" y="5595257"/>
            <a:ext cx="370749" cy="156336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6" name="Textfeld 385"/>
          <p:cNvSpPr txBox="1"/>
          <p:nvPr/>
        </p:nvSpPr>
        <p:spPr>
          <a:xfrm>
            <a:off x="4757397" y="5513970"/>
            <a:ext cx="100675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b="1" dirty="0" smtClean="0"/>
              <a:t>CRYRING</a:t>
            </a:r>
          </a:p>
        </p:txBody>
      </p:sp>
      <p:sp>
        <p:nvSpPr>
          <p:cNvPr id="387" name="Line 381"/>
          <p:cNvSpPr>
            <a:spLocks noChangeShapeType="1"/>
          </p:cNvSpPr>
          <p:nvPr/>
        </p:nvSpPr>
        <p:spPr bwMode="auto">
          <a:xfrm flipH="1" flipV="1">
            <a:off x="6435385" y="3514590"/>
            <a:ext cx="641127" cy="331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8" name="Text Box 396"/>
          <p:cNvSpPr txBox="1">
            <a:spLocks noChangeArrowheads="1"/>
          </p:cNvSpPr>
          <p:nvPr/>
        </p:nvSpPr>
        <p:spPr bwMode="auto">
          <a:xfrm>
            <a:off x="4336522" y="2924833"/>
            <a:ext cx="5021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b="1" dirty="0" smtClean="0"/>
              <a:t>Z6</a:t>
            </a:r>
            <a:endParaRPr lang="en-US" altLang="en-US" sz="1400" b="1" dirty="0"/>
          </a:p>
        </p:txBody>
      </p:sp>
      <p:sp>
        <p:nvSpPr>
          <p:cNvPr id="389" name="Line 381"/>
          <p:cNvSpPr>
            <a:spLocks noChangeShapeType="1"/>
          </p:cNvSpPr>
          <p:nvPr/>
        </p:nvSpPr>
        <p:spPr bwMode="auto">
          <a:xfrm>
            <a:off x="4625050" y="3245828"/>
            <a:ext cx="291195" cy="327228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0" name="Text Box 363"/>
          <p:cNvSpPr txBox="1">
            <a:spLocks noChangeArrowheads="1"/>
          </p:cNvSpPr>
          <p:nvPr/>
        </p:nvSpPr>
        <p:spPr bwMode="auto">
          <a:xfrm>
            <a:off x="7152657" y="3366096"/>
            <a:ext cx="55335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 smtClean="0"/>
              <a:t>HHT</a:t>
            </a:r>
            <a:endParaRPr lang="en-US" altLang="en-US" sz="1400" b="1" dirty="0"/>
          </a:p>
        </p:txBody>
      </p:sp>
      <p:sp>
        <p:nvSpPr>
          <p:cNvPr id="391" name="Line 390"/>
          <p:cNvSpPr>
            <a:spLocks noChangeShapeType="1"/>
          </p:cNvSpPr>
          <p:nvPr/>
        </p:nvSpPr>
        <p:spPr bwMode="auto">
          <a:xfrm rot="1290629" flipH="1">
            <a:off x="5595800" y="5070885"/>
            <a:ext cx="370749" cy="156336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2" name="Text Box 396"/>
          <p:cNvSpPr txBox="1">
            <a:spLocks noChangeArrowheads="1"/>
          </p:cNvSpPr>
          <p:nvPr/>
        </p:nvSpPr>
        <p:spPr bwMode="auto">
          <a:xfrm>
            <a:off x="4600949" y="4983307"/>
            <a:ext cx="1728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 dirty="0" smtClean="0"/>
              <a:t>Cave A, M</a:t>
            </a:r>
            <a:endParaRPr lang="en-US" altLang="en-US" sz="1400" b="1" dirty="0"/>
          </a:p>
        </p:txBody>
      </p:sp>
      <p:sp>
        <p:nvSpPr>
          <p:cNvPr id="393" name="Oval 346"/>
          <p:cNvSpPr>
            <a:spLocks noChangeArrowheads="1"/>
          </p:cNvSpPr>
          <p:nvPr/>
        </p:nvSpPr>
        <p:spPr bwMode="auto">
          <a:xfrm>
            <a:off x="5963659" y="3136775"/>
            <a:ext cx="134937" cy="13176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6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94" name="Oval 346"/>
          <p:cNvSpPr>
            <a:spLocks noChangeArrowheads="1"/>
          </p:cNvSpPr>
          <p:nvPr/>
        </p:nvSpPr>
        <p:spPr bwMode="auto">
          <a:xfrm>
            <a:off x="5834035" y="4203700"/>
            <a:ext cx="134937" cy="13176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6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95" name="Oval 346"/>
          <p:cNvSpPr>
            <a:spLocks noChangeArrowheads="1"/>
          </p:cNvSpPr>
          <p:nvPr/>
        </p:nvSpPr>
        <p:spPr bwMode="auto">
          <a:xfrm>
            <a:off x="6275799" y="5696173"/>
            <a:ext cx="134937" cy="13176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6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96" name="Oval 346"/>
          <p:cNvSpPr>
            <a:spLocks noChangeArrowheads="1"/>
          </p:cNvSpPr>
          <p:nvPr/>
        </p:nvSpPr>
        <p:spPr bwMode="auto">
          <a:xfrm>
            <a:off x="5614472" y="3525049"/>
            <a:ext cx="134937" cy="13176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6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97" name="Oval 346"/>
          <p:cNvSpPr>
            <a:spLocks noChangeArrowheads="1"/>
          </p:cNvSpPr>
          <p:nvPr/>
        </p:nvSpPr>
        <p:spPr bwMode="auto">
          <a:xfrm>
            <a:off x="5401177" y="3624263"/>
            <a:ext cx="134937" cy="13176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6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98" name="Oval 347"/>
          <p:cNvSpPr>
            <a:spLocks noChangeArrowheads="1"/>
          </p:cNvSpPr>
          <p:nvPr/>
        </p:nvSpPr>
        <p:spPr bwMode="auto">
          <a:xfrm>
            <a:off x="6373584" y="4907759"/>
            <a:ext cx="134938" cy="131762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6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99" name="Textfeld 398"/>
          <p:cNvSpPr txBox="1"/>
          <p:nvPr/>
        </p:nvSpPr>
        <p:spPr>
          <a:xfrm>
            <a:off x="6969049" y="4672696"/>
            <a:ext cx="1560792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400" b="1" dirty="0" smtClean="0"/>
              <a:t>HADES, mCBM</a:t>
            </a:r>
          </a:p>
        </p:txBody>
      </p:sp>
      <p:sp>
        <p:nvSpPr>
          <p:cNvPr id="400" name="Line 390"/>
          <p:cNvSpPr>
            <a:spLocks noChangeShapeType="1"/>
          </p:cNvSpPr>
          <p:nvPr/>
        </p:nvSpPr>
        <p:spPr bwMode="auto">
          <a:xfrm rot="1290629" flipV="1">
            <a:off x="6550917" y="4833221"/>
            <a:ext cx="375737" cy="181179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" name="Line 358"/>
          <p:cNvSpPr>
            <a:spLocks noChangeShapeType="1"/>
          </p:cNvSpPr>
          <p:nvPr/>
        </p:nvSpPr>
        <p:spPr bwMode="auto">
          <a:xfrm flipH="1">
            <a:off x="5319551" y="3707991"/>
            <a:ext cx="340352" cy="907179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2" name="Text Box 363"/>
          <p:cNvSpPr txBox="1">
            <a:spLocks noChangeArrowheads="1"/>
          </p:cNvSpPr>
          <p:nvPr/>
        </p:nvSpPr>
        <p:spPr bwMode="auto">
          <a:xfrm>
            <a:off x="4867275" y="4622791"/>
            <a:ext cx="8531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 smtClean="0"/>
              <a:t>HITRAP</a:t>
            </a:r>
            <a:endParaRPr lang="en-US" altLang="en-US" sz="1400" b="1" dirty="0"/>
          </a:p>
        </p:txBody>
      </p:sp>
      <p:sp>
        <p:nvSpPr>
          <p:cNvPr id="403" name="Oval 380"/>
          <p:cNvSpPr>
            <a:spLocks noChangeArrowheads="1"/>
          </p:cNvSpPr>
          <p:nvPr/>
        </p:nvSpPr>
        <p:spPr bwMode="auto">
          <a:xfrm>
            <a:off x="145074" y="2295091"/>
            <a:ext cx="134937" cy="13176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6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04" name="Textfeld 403"/>
          <p:cNvSpPr txBox="1"/>
          <p:nvPr/>
        </p:nvSpPr>
        <p:spPr>
          <a:xfrm>
            <a:off x="312929" y="2169400"/>
            <a:ext cx="179568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b="1" dirty="0" smtClean="0"/>
              <a:t>Experiment station</a:t>
            </a:r>
          </a:p>
        </p:txBody>
      </p:sp>
      <p:sp>
        <p:nvSpPr>
          <p:cNvPr id="405" name="Text Box 365"/>
          <p:cNvSpPr txBox="1">
            <a:spLocks noChangeArrowheads="1"/>
          </p:cNvSpPr>
          <p:nvPr/>
        </p:nvSpPr>
        <p:spPr bwMode="auto">
          <a:xfrm>
            <a:off x="-8400" y="14049"/>
            <a:ext cx="64574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Calibri" panose="020F0502020204030204" pitchFamily="34" charset="0"/>
              </a:rPr>
              <a:t>Accelerator and Experimental Facilities</a:t>
            </a:r>
          </a:p>
          <a:p>
            <a:r>
              <a:rPr lang="en-US" altLang="en-US" sz="2800" dirty="0" smtClean="0">
                <a:latin typeface="Calibri" panose="020F0502020204030204" pitchFamily="34" charset="0"/>
              </a:rPr>
              <a:t>available for FAIR phase-0</a:t>
            </a:r>
            <a:endParaRPr lang="en-US" altLang="en-US" sz="2800" dirty="0">
              <a:latin typeface="Calibri" panose="020F0502020204030204" pitchFamily="34" charset="0"/>
            </a:endParaRPr>
          </a:p>
        </p:txBody>
      </p:sp>
      <p:sp>
        <p:nvSpPr>
          <p:cNvPr id="407" name="Textfeld 406"/>
          <p:cNvSpPr txBox="1"/>
          <p:nvPr/>
        </p:nvSpPr>
        <p:spPr>
          <a:xfrm>
            <a:off x="50194" y="5544498"/>
            <a:ext cx="4687859" cy="10464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err="1" smtClean="0">
                <a:solidFill>
                  <a:schemeClr val="accent1"/>
                </a:solidFill>
              </a:rPr>
              <a:t>External</a:t>
            </a:r>
            <a:r>
              <a:rPr lang="de-DE" sz="1600" dirty="0" smtClean="0">
                <a:solidFill>
                  <a:schemeClr val="accent1"/>
                </a:solidFill>
              </a:rPr>
              <a:t> Cooperations </a:t>
            </a:r>
            <a:r>
              <a:rPr lang="de-DE" sz="1600" dirty="0" err="1" smtClean="0">
                <a:solidFill>
                  <a:schemeClr val="accent1"/>
                </a:solidFill>
              </a:rPr>
              <a:t>Related</a:t>
            </a:r>
            <a:r>
              <a:rPr lang="de-DE" sz="1600" dirty="0" smtClean="0">
                <a:solidFill>
                  <a:schemeClr val="accent1"/>
                </a:solidFill>
              </a:rPr>
              <a:t> to FAIR Phase-0</a:t>
            </a:r>
          </a:p>
          <a:p>
            <a:pPr algn="l"/>
            <a:endParaRPr lang="de-DE" dirty="0" smtClean="0"/>
          </a:p>
          <a:p>
            <a:r>
              <a:rPr lang="de-DE" sz="1400" dirty="0" smtClean="0"/>
              <a:t>RIKEN, MSU, IMP/Lanzhou, BESIII/Beijing/IHEP, JLAB/Newport, RHIC/</a:t>
            </a:r>
            <a:r>
              <a:rPr lang="de-DE" sz="1400" dirty="0" err="1" smtClean="0"/>
              <a:t>Brookhaven,Dubna</a:t>
            </a:r>
            <a:endParaRPr lang="en-US" dirty="0" smtClean="0"/>
          </a:p>
        </p:txBody>
      </p:sp>
      <p:sp>
        <p:nvSpPr>
          <p:cNvPr id="408" name="Rechteck 407"/>
          <p:cNvSpPr/>
          <p:nvPr/>
        </p:nvSpPr>
        <p:spPr>
          <a:xfrm>
            <a:off x="44826" y="5490525"/>
            <a:ext cx="4670888" cy="1100413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6" name="Textfeld 405"/>
          <p:cNvSpPr txBox="1"/>
          <p:nvPr/>
        </p:nvSpPr>
        <p:spPr>
          <a:xfrm>
            <a:off x="4876801" y="5983643"/>
            <a:ext cx="3886577" cy="584775"/>
          </a:xfrm>
          <a:prstGeom prst="rect">
            <a:avLst/>
          </a:prstGeom>
          <a:solidFill>
            <a:srgbClr val="FFC000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GPAC: Beam time for FAIR Phase-0</a:t>
            </a:r>
          </a:p>
          <a:p>
            <a:pPr algn="l"/>
            <a:r>
              <a:rPr lang="en-US" sz="1400" dirty="0" smtClean="0"/>
              <a:t>149 experiments; more than 1000 scientists</a:t>
            </a:r>
          </a:p>
        </p:txBody>
      </p:sp>
      <p:sp>
        <p:nvSpPr>
          <p:cNvPr id="409" name="Textfeld 408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19434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el 1"/>
          <p:cNvSpPr>
            <a:spLocks noGrp="1"/>
          </p:cNvSpPr>
          <p:nvPr>
            <p:ph type="title"/>
          </p:nvPr>
        </p:nvSpPr>
        <p:spPr>
          <a:xfrm>
            <a:off x="166688" y="230188"/>
            <a:ext cx="7458075" cy="787400"/>
          </a:xfrm>
        </p:spPr>
        <p:txBody>
          <a:bodyPr/>
          <a:lstStyle/>
          <a:p>
            <a:pPr eaLnBrk="1" hangingPunct="1"/>
            <a:r>
              <a:rPr lang="de-DE" altLang="de-DE" sz="2700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Accelerator</a:t>
            </a:r>
            <a:r>
              <a:rPr lang="de-DE" altLang="de-DE" sz="27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700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altLang="de-DE" sz="27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Experimental </a:t>
            </a:r>
            <a:r>
              <a:rPr lang="de-DE" altLang="de-DE" sz="2700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Facilities</a:t>
            </a:r>
            <a:r>
              <a:rPr lang="de-DE" altLang="de-DE" sz="27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sz="27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700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de-DE" altLang="de-DE" sz="27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700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altLang="de-DE" sz="27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FAIR phase-0</a:t>
            </a:r>
            <a:endParaRPr lang="de-DE" altLang="de-DE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1379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 t="11874" r="48412" b="33881"/>
          <a:stretch>
            <a:fillRect/>
          </a:stretch>
        </p:blipFill>
        <p:spPr>
          <a:xfrm>
            <a:off x="2657475" y="2206625"/>
            <a:ext cx="3916363" cy="3011488"/>
          </a:xfrm>
        </p:spPr>
      </p:pic>
      <p:pic>
        <p:nvPicPr>
          <p:cNvPr id="101380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0" t="-3506" r="21208" b="-388"/>
          <a:stretch>
            <a:fillRect/>
          </a:stretch>
        </p:blipFill>
        <p:spPr bwMode="auto">
          <a:xfrm>
            <a:off x="490538" y="2900363"/>
            <a:ext cx="1263650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Bild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2" b="13428"/>
          <a:stretch>
            <a:fillRect/>
          </a:stretch>
        </p:blipFill>
        <p:spPr bwMode="auto">
          <a:xfrm>
            <a:off x="4533900" y="5122863"/>
            <a:ext cx="1881188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Bild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5"/>
          <a:stretch>
            <a:fillRect/>
          </a:stretch>
        </p:blipFill>
        <p:spPr bwMode="auto">
          <a:xfrm>
            <a:off x="2730500" y="1385888"/>
            <a:ext cx="1754188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Bild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393825"/>
            <a:ext cx="224472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Bild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2"/>
          <a:stretch>
            <a:fillRect/>
          </a:stretch>
        </p:blipFill>
        <p:spPr bwMode="auto">
          <a:xfrm>
            <a:off x="514350" y="5130800"/>
            <a:ext cx="1782763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5" name="Bild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5106988"/>
            <a:ext cx="1709738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6" name="Bild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3" y="2927350"/>
            <a:ext cx="2247900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7" name="Bild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06"/>
          <a:stretch>
            <a:fillRect/>
          </a:stretch>
        </p:blipFill>
        <p:spPr bwMode="auto">
          <a:xfrm>
            <a:off x="6638925" y="4708525"/>
            <a:ext cx="2227263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8" name="Textfeld 16"/>
          <p:cNvSpPr txBox="1">
            <a:spLocks noChangeArrowheads="1"/>
          </p:cNvSpPr>
          <p:nvPr/>
        </p:nvSpPr>
        <p:spPr bwMode="auto">
          <a:xfrm>
            <a:off x="485775" y="4432300"/>
            <a:ext cx="2030413" cy="346075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UNILAC  /  SIS18   </a:t>
            </a:r>
          </a:p>
        </p:txBody>
      </p:sp>
      <p:sp>
        <p:nvSpPr>
          <p:cNvPr id="101389" name="Textfeld 17"/>
          <p:cNvSpPr txBox="1">
            <a:spLocks noChangeArrowheads="1"/>
          </p:cNvSpPr>
          <p:nvPr/>
        </p:nvSpPr>
        <p:spPr bwMode="auto">
          <a:xfrm>
            <a:off x="2533650" y="6043613"/>
            <a:ext cx="727075" cy="338137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TASCA</a:t>
            </a:r>
          </a:p>
        </p:txBody>
      </p:sp>
      <p:sp>
        <p:nvSpPr>
          <p:cNvPr id="101390" name="Textfeld 19"/>
          <p:cNvSpPr txBox="1">
            <a:spLocks noChangeArrowheads="1"/>
          </p:cNvSpPr>
          <p:nvPr/>
        </p:nvSpPr>
        <p:spPr bwMode="auto">
          <a:xfrm>
            <a:off x="4533900" y="6043613"/>
            <a:ext cx="576263" cy="338137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SHIP</a:t>
            </a:r>
          </a:p>
        </p:txBody>
      </p:sp>
      <p:sp>
        <p:nvSpPr>
          <p:cNvPr id="101391" name="Textfeld 20"/>
          <p:cNvSpPr txBox="1">
            <a:spLocks noChangeArrowheads="1"/>
          </p:cNvSpPr>
          <p:nvPr/>
        </p:nvSpPr>
        <p:spPr bwMode="auto">
          <a:xfrm>
            <a:off x="6667500" y="2314575"/>
            <a:ext cx="796925" cy="338138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</a:rPr>
              <a:t>Cryring</a:t>
            </a:r>
          </a:p>
        </p:txBody>
      </p:sp>
      <p:sp>
        <p:nvSpPr>
          <p:cNvPr id="101392" name="Textfeld 21"/>
          <p:cNvSpPr txBox="1">
            <a:spLocks noChangeArrowheads="1"/>
          </p:cNvSpPr>
          <p:nvPr/>
        </p:nvSpPr>
        <p:spPr bwMode="auto">
          <a:xfrm>
            <a:off x="6665913" y="4087813"/>
            <a:ext cx="519112" cy="338137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</a:rPr>
              <a:t>R3B</a:t>
            </a:r>
          </a:p>
        </p:txBody>
      </p:sp>
      <p:sp>
        <p:nvSpPr>
          <p:cNvPr id="101393" name="Textfeld 22"/>
          <p:cNvSpPr txBox="1">
            <a:spLocks noChangeArrowheads="1"/>
          </p:cNvSpPr>
          <p:nvPr/>
        </p:nvSpPr>
        <p:spPr bwMode="auto">
          <a:xfrm>
            <a:off x="6638925" y="6046788"/>
            <a:ext cx="763588" cy="338137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HADES</a:t>
            </a:r>
          </a:p>
        </p:txBody>
      </p:sp>
      <p:sp>
        <p:nvSpPr>
          <p:cNvPr id="101394" name="Textfeld 23"/>
          <p:cNvSpPr txBox="1">
            <a:spLocks noChangeArrowheads="1"/>
          </p:cNvSpPr>
          <p:nvPr/>
        </p:nvSpPr>
        <p:spPr bwMode="auto">
          <a:xfrm>
            <a:off x="525463" y="6037263"/>
            <a:ext cx="777875" cy="338137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PHELIX</a:t>
            </a:r>
          </a:p>
        </p:txBody>
      </p:sp>
      <p:sp>
        <p:nvSpPr>
          <p:cNvPr id="101395" name="Textfeld 24"/>
          <p:cNvSpPr txBox="1">
            <a:spLocks noChangeArrowheads="1"/>
          </p:cNvSpPr>
          <p:nvPr/>
        </p:nvSpPr>
        <p:spPr bwMode="auto">
          <a:xfrm>
            <a:off x="2730500" y="2303463"/>
            <a:ext cx="495300" cy="338137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ESR</a:t>
            </a:r>
          </a:p>
        </p:txBody>
      </p:sp>
      <p:sp>
        <p:nvSpPr>
          <p:cNvPr id="101396" name="Textfeld 25"/>
          <p:cNvSpPr txBox="1">
            <a:spLocks noChangeArrowheads="1"/>
          </p:cNvSpPr>
          <p:nvPr/>
        </p:nvSpPr>
        <p:spPr bwMode="auto">
          <a:xfrm rot="844950">
            <a:off x="4232275" y="3505200"/>
            <a:ext cx="6080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UNILAC</a:t>
            </a:r>
          </a:p>
        </p:txBody>
      </p:sp>
      <p:sp>
        <p:nvSpPr>
          <p:cNvPr id="101397" name="Textfeld 26"/>
          <p:cNvSpPr txBox="1">
            <a:spLocks noChangeArrowheads="1"/>
          </p:cNvSpPr>
          <p:nvPr/>
        </p:nvSpPr>
        <p:spPr bwMode="auto">
          <a:xfrm>
            <a:off x="5722938" y="3105150"/>
            <a:ext cx="4984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SIS18</a:t>
            </a:r>
          </a:p>
        </p:txBody>
      </p:sp>
      <p:sp>
        <p:nvSpPr>
          <p:cNvPr id="101398" name="Textfeld 27"/>
          <p:cNvSpPr txBox="1">
            <a:spLocks noChangeArrowheads="1"/>
          </p:cNvSpPr>
          <p:nvPr/>
        </p:nvSpPr>
        <p:spPr bwMode="auto">
          <a:xfrm>
            <a:off x="5424488" y="3919538"/>
            <a:ext cx="3968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ESR</a:t>
            </a:r>
          </a:p>
        </p:txBody>
      </p:sp>
      <p:sp>
        <p:nvSpPr>
          <p:cNvPr id="101399" name="Foliennummernplatzhalter 2"/>
          <p:cNvSpPr>
            <a:spLocks noGrp="1"/>
          </p:cNvSpPr>
          <p:nvPr>
            <p:ph type="sldNum" sz="quarter" idx="10"/>
          </p:nvPr>
        </p:nvSpPr>
        <p:spPr bwMode="auto">
          <a:xfrm>
            <a:off x="7099300" y="6556375"/>
            <a:ext cx="15875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E43B53-B765-4E13-A5A1-B1D9D58F08A5}" type="slidenum"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altLang="de-DE" sz="1000" b="0" i="0" u="none" strike="noStrike" kern="1200" cap="none" spc="0" normalizeH="0" baseline="0" noProof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101400" name="Picture 2" descr="Bildergebnis für gsi frs phot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r="5406"/>
          <a:stretch>
            <a:fillRect/>
          </a:stretch>
        </p:blipFill>
        <p:spPr bwMode="auto">
          <a:xfrm>
            <a:off x="514350" y="1390650"/>
            <a:ext cx="1979613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401" name="Textfeld 28"/>
          <p:cNvSpPr txBox="1">
            <a:spLocks noChangeArrowheads="1"/>
          </p:cNvSpPr>
          <p:nvPr/>
        </p:nvSpPr>
        <p:spPr bwMode="auto">
          <a:xfrm>
            <a:off x="512763" y="2314575"/>
            <a:ext cx="490537" cy="338138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FRS</a:t>
            </a:r>
          </a:p>
        </p:txBody>
      </p:sp>
      <p:sp>
        <p:nvSpPr>
          <p:cNvPr id="101402" name="Textfeld 29"/>
          <p:cNvSpPr txBox="1">
            <a:spLocks noChangeArrowheads="1"/>
          </p:cNvSpPr>
          <p:nvPr/>
        </p:nvSpPr>
        <p:spPr bwMode="auto">
          <a:xfrm>
            <a:off x="5332413" y="4708525"/>
            <a:ext cx="6572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CRYRING</a:t>
            </a:r>
          </a:p>
        </p:txBody>
      </p:sp>
      <p:pic>
        <p:nvPicPr>
          <p:cNvPr id="101403" name="Grafik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1401763"/>
            <a:ext cx="17653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404" name="Textfeld 30"/>
          <p:cNvSpPr txBox="1">
            <a:spLocks noChangeArrowheads="1"/>
          </p:cNvSpPr>
          <p:nvPr/>
        </p:nvSpPr>
        <p:spPr bwMode="auto">
          <a:xfrm>
            <a:off x="4703763" y="2327275"/>
            <a:ext cx="819150" cy="339725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HITRAP</a:t>
            </a:r>
          </a:p>
        </p:txBody>
      </p:sp>
      <p:pic>
        <p:nvPicPr>
          <p:cNvPr id="101405" name="Grafik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78" r="31972"/>
          <a:stretch>
            <a:fillRect/>
          </a:stretch>
        </p:blipFill>
        <p:spPr bwMode="auto">
          <a:xfrm>
            <a:off x="1292225" y="2944813"/>
            <a:ext cx="1223963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feld 30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32546330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596" y="1373912"/>
            <a:ext cx="8849256" cy="4737698"/>
          </a:xfrm>
        </p:spPr>
        <p:txBody>
          <a:bodyPr>
            <a:normAutofit/>
          </a:bodyPr>
          <a:lstStyle/>
          <a:p>
            <a:r>
              <a:rPr lang="en-GB" dirty="0" smtClean="0"/>
              <a:t>Beam time started in June 2018 as planned</a:t>
            </a:r>
          </a:p>
          <a:p>
            <a:r>
              <a:rPr lang="en-GB" dirty="0"/>
              <a:t>I</a:t>
            </a:r>
            <a:r>
              <a:rPr lang="en-GB" dirty="0" smtClean="0"/>
              <a:t>nterruption </a:t>
            </a:r>
            <a:r>
              <a:rPr lang="en-GB" dirty="0"/>
              <a:t>of the physics run due to the accident </a:t>
            </a:r>
            <a:r>
              <a:rPr lang="en-GB" dirty="0" smtClean="0"/>
              <a:t>on </a:t>
            </a:r>
            <a:r>
              <a:rPr lang="en-GB" dirty="0"/>
              <a:t>the </a:t>
            </a:r>
            <a:r>
              <a:rPr lang="en-GB" dirty="0" smtClean="0"/>
              <a:t>power supply (transformer damage) of the UNILAC on </a:t>
            </a:r>
            <a:r>
              <a:rPr lang="en-GB" dirty="0"/>
              <a:t>13</a:t>
            </a:r>
            <a:r>
              <a:rPr lang="en-GB" baseline="30000" dirty="0"/>
              <a:t>th</a:t>
            </a:r>
            <a:r>
              <a:rPr lang="en-GB" dirty="0"/>
              <a:t> July </a:t>
            </a:r>
            <a:r>
              <a:rPr lang="en-GB" dirty="0" smtClean="0"/>
              <a:t>2018</a:t>
            </a:r>
          </a:p>
          <a:p>
            <a:r>
              <a:rPr lang="en-GB" dirty="0" smtClean="0"/>
              <a:t>After </a:t>
            </a:r>
            <a:r>
              <a:rPr lang="en-GB" dirty="0"/>
              <a:t>a careful analysis of the damage and the situation, </a:t>
            </a:r>
            <a:r>
              <a:rPr lang="en-GB" dirty="0" smtClean="0"/>
              <a:t>shift of the beam time 2018 to spring 2019</a:t>
            </a:r>
          </a:p>
          <a:p>
            <a:endParaRPr lang="en-GB" dirty="0"/>
          </a:p>
          <a:p>
            <a:r>
              <a:rPr lang="en-GB" dirty="0" smtClean="0"/>
              <a:t>Until the beam time interruption about 25 days beam-on-target could be delivered with several exciting results, reflecting the scientific need and the promising prospects of FAIR phase-0  …</a:t>
            </a:r>
          </a:p>
          <a:p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6242342" cy="787557"/>
          </a:xfrm>
        </p:spPr>
        <p:txBody>
          <a:bodyPr anchor="ctr"/>
          <a:lstStyle/>
          <a:p>
            <a:r>
              <a:rPr lang="de-DE" dirty="0" smtClean="0"/>
              <a:t>FAIR Phase-0 –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campaign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10601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SHIP/SHIPTRAP</a:t>
            </a:r>
            <a:endParaRPr lang="en-US" dirty="0"/>
          </a:p>
        </p:txBody>
      </p:sp>
      <p:sp>
        <p:nvSpPr>
          <p:cNvPr id="6" name="Textfeld 6"/>
          <p:cNvSpPr txBox="1"/>
          <p:nvPr/>
        </p:nvSpPr>
        <p:spPr>
          <a:xfrm>
            <a:off x="569452" y="1691602"/>
            <a:ext cx="8859220" cy="1823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Two-week beamtime campaign in June/July 2018</a:t>
            </a: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/ improved mass values for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251,251m,254,254m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and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254,254m,255m,255,256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Lr</a:t>
            </a: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pinned down nuclear isomers with supreme resolving power of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novel PI-ICR technique of up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257g,m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Rf (Z=104) measurement at a rate of about 1 event per shift</a:t>
            </a:r>
          </a:p>
        </p:txBody>
      </p:sp>
      <p:grpSp>
        <p:nvGrpSpPr>
          <p:cNvPr id="7" name="Gruppieren 12"/>
          <p:cNvGrpSpPr>
            <a:grpSpLocks noChangeAspect="1"/>
          </p:cNvGrpSpPr>
          <p:nvPr/>
        </p:nvGrpSpPr>
        <p:grpSpPr>
          <a:xfrm>
            <a:off x="79734" y="3388277"/>
            <a:ext cx="3564338" cy="3168470"/>
            <a:chOff x="1818469" y="1414462"/>
            <a:chExt cx="5091918" cy="45263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E07A661-6D78-4D26-94CF-D05DBE84A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0957" y1="59338" x2="30957" y2="59338"/>
                          <a14:foregroundMark x1="39715" y1="61229" x2="39715" y2="61229"/>
                          <a14:foregroundMark x1="36864" y1="53428" x2="36864" y2="53428"/>
                          <a14:foregroundMark x1="48880" y1="56265" x2="48880" y2="56265"/>
                          <a14:foregroundMark x1="48065" y1="63121" x2="48065" y2="63121"/>
                          <a14:foregroundMark x1="46640" y1="67376" x2="46640" y2="67376"/>
                          <a14:foregroundMark x1="53360" y1="67376" x2="53360" y2="67376"/>
                          <a14:foregroundMark x1="53971" y1="61939" x2="53971" y2="61939"/>
                          <a14:foregroundMark x1="61507" y1="65485" x2="61507" y2="65485"/>
                          <a14:backgroundMark x1="28310" y1="37589" x2="41141" y2="29314"/>
                          <a14:backgroundMark x1="41141" y1="29314" x2="55804" y2="26241"/>
                          <a14:backgroundMark x1="55804" y1="26241" x2="69043" y2="29078"/>
                          <a14:backgroundMark x1="69043" y1="29078" x2="78411" y2="40189"/>
                          <a14:backgroundMark x1="78411" y1="40189" x2="78004" y2="53664"/>
                          <a14:backgroundMark x1="78004" y1="53664" x2="77597" y2="54137"/>
                          <a14:backgroundMark x1="30754" y1="42317" x2="25458" y2="54846"/>
                          <a14:backgroundMark x1="25458" y1="54846" x2="27495" y2="66903"/>
                          <a14:backgroundMark x1="27495" y1="66903" x2="34827" y2="79196"/>
                          <a14:backgroundMark x1="34827" y1="79196" x2="45010" y2="85579"/>
                          <a14:backgroundMark x1="45010" y1="85579" x2="55601" y2="87943"/>
                          <a14:backgroundMark x1="55601" y1="87943" x2="71283" y2="86998"/>
                          <a14:backgroundMark x1="71283" y1="86998" x2="78004" y2="78014"/>
                          <a14:backgroundMark x1="78004" y1="78014" x2="79633" y2="65248"/>
                          <a14:backgroundMark x1="79633" y1="65248" x2="79022" y2="61939"/>
                          <a14:backgroundMark x1="48880" y1="56738" x2="48880" y2="56738"/>
                          <a14:backgroundMark x1="49084" y1="56028" x2="49084" y2="56028"/>
                          <a14:backgroundMark x1="49084" y1="56265" x2="49084" y2="56265"/>
                          <a14:backgroundMark x1="48880" y1="56501" x2="48880" y2="565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3612" y="1414462"/>
              <a:ext cx="4676775" cy="4029075"/>
            </a:xfrm>
            <a:prstGeom prst="rect">
              <a:avLst/>
            </a:prstGeom>
          </p:spPr>
        </p:pic>
        <p:grpSp>
          <p:nvGrpSpPr>
            <p:cNvPr id="9" name="Gruppieren 14"/>
            <p:cNvGrpSpPr/>
            <p:nvPr/>
          </p:nvGrpSpPr>
          <p:grpSpPr>
            <a:xfrm>
              <a:off x="1818469" y="1752600"/>
              <a:ext cx="4429931" cy="4188248"/>
              <a:chOff x="1818469" y="1752600"/>
              <a:chExt cx="4429931" cy="4188248"/>
            </a:xfrm>
          </p:grpSpPr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xmlns="" id="{A682E2E4-2F08-4F98-AEC9-8C783B77C9A5}"/>
                  </a:ext>
                </a:extLst>
              </p:cNvPr>
              <p:cNvSpPr/>
              <p:nvPr/>
            </p:nvSpPr>
            <p:spPr>
              <a:xfrm>
                <a:off x="2894625" y="1752600"/>
                <a:ext cx="3353775" cy="335280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2" name="Picture 10">
                <a:extLst>
                  <a:ext uri="{FF2B5EF4-FFF2-40B4-BE49-F238E27FC236}">
                    <a16:creationId xmlns:a16="http://schemas.microsoft.com/office/drawing/2014/main" xmlns="" id="{D99FEA19-2C05-4C80-93E3-08EA7A6333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backgroundMark x1="0" y1="96250" x2="2062" y2="98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43399" y="2743201"/>
                <a:ext cx="914401" cy="762000"/>
              </a:xfrm>
              <a:prstGeom prst="rect">
                <a:avLst/>
              </a:prstGeom>
            </p:spPr>
          </p:pic>
          <p:sp>
            <p:nvSpPr>
              <p:cNvPr id="13" name="TextBox 17">
                <a:extLst>
                  <a:ext uri="{FF2B5EF4-FFF2-40B4-BE49-F238E27FC236}">
                    <a16:creationId xmlns:a16="http://schemas.microsoft.com/office/drawing/2014/main" xmlns="" id="{04F40563-60D0-474E-923D-36E81EA02C40}"/>
                  </a:ext>
                </a:extLst>
              </p:cNvPr>
              <p:cNvSpPr txBox="1"/>
              <p:nvPr/>
            </p:nvSpPr>
            <p:spPr>
              <a:xfrm>
                <a:off x="2388759" y="3124229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4" name="TextBox 18">
                <a:extLst>
                  <a:ext uri="{FF2B5EF4-FFF2-40B4-BE49-F238E27FC236}">
                    <a16:creationId xmlns:a16="http://schemas.microsoft.com/office/drawing/2014/main" xmlns="" id="{64A434E7-20C9-4A33-95BE-8FC655C1462A}"/>
                  </a:ext>
                </a:extLst>
              </p:cNvPr>
              <p:cNvSpPr txBox="1"/>
              <p:nvPr/>
            </p:nvSpPr>
            <p:spPr>
              <a:xfrm>
                <a:off x="4411617" y="5081342"/>
                <a:ext cx="426400" cy="483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5" name="TextBox 21">
                <a:extLst>
                  <a:ext uri="{FF2B5EF4-FFF2-40B4-BE49-F238E27FC236}">
                    <a16:creationId xmlns:a16="http://schemas.microsoft.com/office/drawing/2014/main" xmlns="" id="{53F6A00A-7DAF-45DE-A843-0F66A0174555}"/>
                  </a:ext>
                </a:extLst>
              </p:cNvPr>
              <p:cNvSpPr txBox="1"/>
              <p:nvPr/>
            </p:nvSpPr>
            <p:spPr>
              <a:xfrm>
                <a:off x="3412054" y="5457199"/>
                <a:ext cx="2466793" cy="483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x-position [mm]</a:t>
                </a:r>
              </a:p>
            </p:txBody>
          </p:sp>
          <p:sp>
            <p:nvSpPr>
              <p:cNvPr id="16" name="TextBox 22">
                <a:extLst>
                  <a:ext uri="{FF2B5EF4-FFF2-40B4-BE49-F238E27FC236}">
                    <a16:creationId xmlns:a16="http://schemas.microsoft.com/office/drawing/2014/main" xmlns="" id="{B5A4AF4A-DAA6-4051-855A-915F1D214E79}"/>
                  </a:ext>
                </a:extLst>
              </p:cNvPr>
              <p:cNvSpPr txBox="1"/>
              <p:nvPr/>
            </p:nvSpPr>
            <p:spPr>
              <a:xfrm rot="16200000">
                <a:off x="826897" y="3187173"/>
                <a:ext cx="2466793" cy="483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y-position [mm]</a:t>
                </a:r>
              </a:p>
            </p:txBody>
          </p:sp>
          <p:sp>
            <p:nvSpPr>
              <p:cNvPr id="17" name="TextBox 23">
                <a:extLst>
                  <a:ext uri="{FF2B5EF4-FFF2-40B4-BE49-F238E27FC236}">
                    <a16:creationId xmlns:a16="http://schemas.microsoft.com/office/drawing/2014/main" xmlns="" id="{3F1ED315-3D6C-4A1B-9F45-5ECE288A2EB9}"/>
                  </a:ext>
                </a:extLst>
              </p:cNvPr>
              <p:cNvSpPr txBox="1"/>
              <p:nvPr/>
            </p:nvSpPr>
            <p:spPr>
              <a:xfrm>
                <a:off x="5403798" y="5092247"/>
                <a:ext cx="588989" cy="483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18" name="TextBox 24">
                <a:extLst>
                  <a:ext uri="{FF2B5EF4-FFF2-40B4-BE49-F238E27FC236}">
                    <a16:creationId xmlns:a16="http://schemas.microsoft.com/office/drawing/2014/main" xmlns="" id="{76C910A4-6AA5-4E86-BA73-F2DC2E056C05}"/>
                  </a:ext>
                </a:extLst>
              </p:cNvPr>
              <p:cNvSpPr txBox="1"/>
              <p:nvPr/>
            </p:nvSpPr>
            <p:spPr>
              <a:xfrm>
                <a:off x="3178841" y="5081390"/>
                <a:ext cx="687460" cy="483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-10</a:t>
                </a:r>
              </a:p>
            </p:txBody>
          </p:sp>
          <p:sp>
            <p:nvSpPr>
              <p:cNvPr id="19" name="TextBox 25">
                <a:extLst>
                  <a:ext uri="{FF2B5EF4-FFF2-40B4-BE49-F238E27FC236}">
                    <a16:creationId xmlns:a16="http://schemas.microsoft.com/office/drawing/2014/main" xmlns="" id="{114E1A59-BEC3-4832-98D0-6B4108BE99DD}"/>
                  </a:ext>
                </a:extLst>
              </p:cNvPr>
              <p:cNvSpPr txBox="1"/>
              <p:nvPr/>
            </p:nvSpPr>
            <p:spPr>
              <a:xfrm>
                <a:off x="2222276" y="4217016"/>
                <a:ext cx="5549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-10</a:t>
                </a:r>
              </a:p>
            </p:txBody>
          </p:sp>
          <p:sp>
            <p:nvSpPr>
              <p:cNvPr id="20" name="TextBox 26">
                <a:extLst>
                  <a:ext uri="{FF2B5EF4-FFF2-40B4-BE49-F238E27FC236}">
                    <a16:creationId xmlns:a16="http://schemas.microsoft.com/office/drawing/2014/main" xmlns="" id="{4E2DA79F-3BFA-44CC-B7C3-AF4C1DCF43E4}"/>
                  </a:ext>
                </a:extLst>
              </p:cNvPr>
              <p:cNvSpPr txBox="1"/>
              <p:nvPr/>
            </p:nvSpPr>
            <p:spPr>
              <a:xfrm>
                <a:off x="2296879" y="2084473"/>
                <a:ext cx="4700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21" name="Straight Connector 28">
                <a:extLst>
                  <a:ext uri="{FF2B5EF4-FFF2-40B4-BE49-F238E27FC236}">
                    <a16:creationId xmlns:a16="http://schemas.microsoft.com/office/drawing/2014/main" xmlns="" id="{244CE36D-8006-4066-AFBA-6E2D0550F4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4625" y="2895600"/>
                <a:ext cx="7717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9">
                <a:extLst>
                  <a:ext uri="{FF2B5EF4-FFF2-40B4-BE49-F238E27FC236}">
                    <a16:creationId xmlns:a16="http://schemas.microsoft.com/office/drawing/2014/main" xmlns="" id="{BF2CFE9D-60B2-4DBE-9D27-3FE26C9CB1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7507" y="3428998"/>
                <a:ext cx="6429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30">
                <a:extLst>
                  <a:ext uri="{FF2B5EF4-FFF2-40B4-BE49-F238E27FC236}">
                    <a16:creationId xmlns:a16="http://schemas.microsoft.com/office/drawing/2014/main" xmlns="" id="{0667548E-FB1E-48FD-9257-7545E037EC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7507" y="4493567"/>
                <a:ext cx="6429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31">
                <a:extLst>
                  <a:ext uri="{FF2B5EF4-FFF2-40B4-BE49-F238E27FC236}">
                    <a16:creationId xmlns:a16="http://schemas.microsoft.com/office/drawing/2014/main" xmlns="" id="{1BEA684D-B5DD-40DF-8714-379544B9C9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7529" y="2362200"/>
                <a:ext cx="7427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32">
                <a:extLst>
                  <a:ext uri="{FF2B5EF4-FFF2-40B4-BE49-F238E27FC236}">
                    <a16:creationId xmlns:a16="http://schemas.microsoft.com/office/drawing/2014/main" xmlns="" id="{35BE4775-CA2F-4D47-A615-53E8A867DD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7507" y="3962400"/>
                <a:ext cx="6429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33">
                <a:extLst>
                  <a:ext uri="{FF2B5EF4-FFF2-40B4-BE49-F238E27FC236}">
                    <a16:creationId xmlns:a16="http://schemas.microsoft.com/office/drawing/2014/main" xmlns="" id="{4B1F3309-E580-49CA-9858-052BE45695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7507" y="1828800"/>
                <a:ext cx="6429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34">
                <a:extLst>
                  <a:ext uri="{FF2B5EF4-FFF2-40B4-BE49-F238E27FC236}">
                    <a16:creationId xmlns:a16="http://schemas.microsoft.com/office/drawing/2014/main" xmlns="" id="{6EDCE667-7D7D-4FC6-B5E4-F6CDDCB081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7507" y="5029200"/>
                <a:ext cx="6429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35">
                <a:extLst>
                  <a:ext uri="{FF2B5EF4-FFF2-40B4-BE49-F238E27FC236}">
                    <a16:creationId xmlns:a16="http://schemas.microsoft.com/office/drawing/2014/main" xmlns="" id="{D7FBB29E-7701-4BA8-ABB6-DA2D56703E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71999" y="5026444"/>
                <a:ext cx="0" cy="7620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40">
                <a:extLst>
                  <a:ext uri="{FF2B5EF4-FFF2-40B4-BE49-F238E27FC236}">
                    <a16:creationId xmlns:a16="http://schemas.microsoft.com/office/drawing/2014/main" xmlns="" id="{E88DE3CE-1D6E-40CA-B2D4-3FE22ACCAF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05400" y="5029200"/>
                <a:ext cx="0" cy="7620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41">
                <a:extLst>
                  <a:ext uri="{FF2B5EF4-FFF2-40B4-BE49-F238E27FC236}">
                    <a16:creationId xmlns:a16="http://schemas.microsoft.com/office/drawing/2014/main" xmlns="" id="{D7BD267F-F0D6-4E36-90C1-CCA87F63A4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38800" y="5029200"/>
                <a:ext cx="0" cy="7620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42">
                <a:extLst>
                  <a:ext uri="{FF2B5EF4-FFF2-40B4-BE49-F238E27FC236}">
                    <a16:creationId xmlns:a16="http://schemas.microsoft.com/office/drawing/2014/main" xmlns="" id="{F8B8EAB3-2180-4AE5-90E6-6A048D6B69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72200" y="5029200"/>
                <a:ext cx="0" cy="7620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43">
                <a:extLst>
                  <a:ext uri="{FF2B5EF4-FFF2-40B4-BE49-F238E27FC236}">
                    <a16:creationId xmlns:a16="http://schemas.microsoft.com/office/drawing/2014/main" xmlns="" id="{52854263-0C6E-4D0C-97DF-EB7E7627C8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8600" y="5029200"/>
                <a:ext cx="0" cy="7620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44">
                <a:extLst>
                  <a:ext uri="{FF2B5EF4-FFF2-40B4-BE49-F238E27FC236}">
                    <a16:creationId xmlns:a16="http://schemas.microsoft.com/office/drawing/2014/main" xmlns="" id="{8227E0AD-B98A-4488-A961-F4B7D4918A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05200" y="5029200"/>
                <a:ext cx="0" cy="7620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5">
                <a:extLst>
                  <a:ext uri="{FF2B5EF4-FFF2-40B4-BE49-F238E27FC236}">
                    <a16:creationId xmlns:a16="http://schemas.microsoft.com/office/drawing/2014/main" xmlns="" id="{D683460E-0984-435C-BCC4-CFAD71DFAC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1800" y="5029200"/>
                <a:ext cx="0" cy="7620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54">
                <a:extLst>
                  <a:ext uri="{FF2B5EF4-FFF2-40B4-BE49-F238E27FC236}">
                    <a16:creationId xmlns:a16="http://schemas.microsoft.com/office/drawing/2014/main" xmlns="" id="{78541BF8-C445-4ED5-B3AC-B917CD675F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71999" y="1752600"/>
                <a:ext cx="0" cy="7620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55">
                <a:extLst>
                  <a:ext uri="{FF2B5EF4-FFF2-40B4-BE49-F238E27FC236}">
                    <a16:creationId xmlns:a16="http://schemas.microsoft.com/office/drawing/2014/main" xmlns="" id="{AE8CD19B-94B0-423D-BA7E-5C1B8BF8F9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05400" y="1755356"/>
                <a:ext cx="0" cy="7620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56">
                <a:extLst>
                  <a:ext uri="{FF2B5EF4-FFF2-40B4-BE49-F238E27FC236}">
                    <a16:creationId xmlns:a16="http://schemas.microsoft.com/office/drawing/2014/main" xmlns="" id="{C3E1E5DE-DEA9-4F4A-A47A-C1E6A0206F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38800" y="1755356"/>
                <a:ext cx="0" cy="7620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57">
                <a:extLst>
                  <a:ext uri="{FF2B5EF4-FFF2-40B4-BE49-F238E27FC236}">
                    <a16:creationId xmlns:a16="http://schemas.microsoft.com/office/drawing/2014/main" xmlns="" id="{9D425255-A5FE-4FEC-8164-5C86619FE8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72200" y="1755356"/>
                <a:ext cx="0" cy="7620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58">
                <a:extLst>
                  <a:ext uri="{FF2B5EF4-FFF2-40B4-BE49-F238E27FC236}">
                    <a16:creationId xmlns:a16="http://schemas.microsoft.com/office/drawing/2014/main" xmlns="" id="{300D109B-310A-45EC-A57A-A3242801C7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8600" y="1755356"/>
                <a:ext cx="0" cy="7620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59">
                <a:extLst>
                  <a:ext uri="{FF2B5EF4-FFF2-40B4-BE49-F238E27FC236}">
                    <a16:creationId xmlns:a16="http://schemas.microsoft.com/office/drawing/2014/main" xmlns="" id="{7E034610-0D82-42BB-A6FA-B2476C21BD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05200" y="1755356"/>
                <a:ext cx="0" cy="7620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60">
                <a:extLst>
                  <a:ext uri="{FF2B5EF4-FFF2-40B4-BE49-F238E27FC236}">
                    <a16:creationId xmlns:a16="http://schemas.microsoft.com/office/drawing/2014/main" xmlns="" id="{C2D4F7B3-4CCC-4319-9F80-9E10E99288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1800" y="1755356"/>
                <a:ext cx="0" cy="7620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61">
                <a:extLst>
                  <a:ext uri="{FF2B5EF4-FFF2-40B4-BE49-F238E27FC236}">
                    <a16:creationId xmlns:a16="http://schemas.microsoft.com/office/drawing/2014/main" xmlns="" id="{1D622097-07D3-40E0-9AB7-C8A6599574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1225" y="2895600"/>
                <a:ext cx="7717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62">
                <a:extLst>
                  <a:ext uri="{FF2B5EF4-FFF2-40B4-BE49-F238E27FC236}">
                    <a16:creationId xmlns:a16="http://schemas.microsoft.com/office/drawing/2014/main" xmlns="" id="{30E97144-E9D3-44B9-B1A8-7DD7670B4F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4107" y="3428998"/>
                <a:ext cx="6429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63">
                <a:extLst>
                  <a:ext uri="{FF2B5EF4-FFF2-40B4-BE49-F238E27FC236}">
                    <a16:creationId xmlns:a16="http://schemas.microsoft.com/office/drawing/2014/main" xmlns="" id="{CDA3C1C7-3D0A-4E84-A0AA-1FA9E15D7F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4107" y="4493567"/>
                <a:ext cx="6429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64">
                <a:extLst>
                  <a:ext uri="{FF2B5EF4-FFF2-40B4-BE49-F238E27FC236}">
                    <a16:creationId xmlns:a16="http://schemas.microsoft.com/office/drawing/2014/main" xmlns="" id="{4CE4E99B-A009-41E9-82C3-888D1B1D13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4129" y="2362200"/>
                <a:ext cx="7427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65">
                <a:extLst>
                  <a:ext uri="{FF2B5EF4-FFF2-40B4-BE49-F238E27FC236}">
                    <a16:creationId xmlns:a16="http://schemas.microsoft.com/office/drawing/2014/main" xmlns="" id="{A55213F4-AB1D-4350-9E6E-7CEDD9B6BC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4107" y="3962400"/>
                <a:ext cx="6429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66">
                <a:extLst>
                  <a:ext uri="{FF2B5EF4-FFF2-40B4-BE49-F238E27FC236}">
                    <a16:creationId xmlns:a16="http://schemas.microsoft.com/office/drawing/2014/main" xmlns="" id="{1CA39555-1808-45C2-9EDF-C4FA03D374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4107" y="1828800"/>
                <a:ext cx="6429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67">
                <a:extLst>
                  <a:ext uri="{FF2B5EF4-FFF2-40B4-BE49-F238E27FC236}">
                    <a16:creationId xmlns:a16="http://schemas.microsoft.com/office/drawing/2014/main" xmlns="" id="{31563722-0C27-43C3-9A6F-898524CB35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4107" y="5029200"/>
                <a:ext cx="6429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70">
                <a:extLst>
                  <a:ext uri="{FF2B5EF4-FFF2-40B4-BE49-F238E27FC236}">
                    <a16:creationId xmlns:a16="http://schemas.microsoft.com/office/drawing/2014/main" xmlns="" id="{901C7CA8-3904-467C-A732-70801BBDB5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90884" y="2895600"/>
                <a:ext cx="143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71">
                <a:extLst>
                  <a:ext uri="{FF2B5EF4-FFF2-40B4-BE49-F238E27FC236}">
                    <a16:creationId xmlns:a16="http://schemas.microsoft.com/office/drawing/2014/main" xmlns="" id="{C2EB4C86-0BA6-4A48-BFD6-7288F574EC71}"/>
                  </a:ext>
                </a:extLst>
              </p:cNvPr>
              <p:cNvCxnSpPr>
                <a:cxnSpLocks/>
                <a:stCxn id="11" idx="1"/>
              </p:cNvCxnSpPr>
              <p:nvPr/>
            </p:nvCxnSpPr>
            <p:spPr>
              <a:xfrm flipH="1" flipV="1">
                <a:off x="2890884" y="3428998"/>
                <a:ext cx="3740" cy="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74">
                <a:extLst>
                  <a:ext uri="{FF2B5EF4-FFF2-40B4-BE49-F238E27FC236}">
                    <a16:creationId xmlns:a16="http://schemas.microsoft.com/office/drawing/2014/main" xmlns="" id="{E0AF5E58-FA24-4F1B-BCE4-FCA693E391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90884" y="3962400"/>
                <a:ext cx="66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75">
                <a:extLst>
                  <a:ext uri="{FF2B5EF4-FFF2-40B4-BE49-F238E27FC236}">
                    <a16:creationId xmlns:a16="http://schemas.microsoft.com/office/drawing/2014/main" xmlns="" id="{8A764A81-E0DE-4BFE-B34B-C3E09E07CD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0884" y="1828800"/>
                <a:ext cx="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76">
                <a:extLst>
                  <a:ext uri="{FF2B5EF4-FFF2-40B4-BE49-F238E27FC236}">
                    <a16:creationId xmlns:a16="http://schemas.microsoft.com/office/drawing/2014/main" xmlns="" id="{CFAA2ABE-5DBA-4B99-A1B7-6BB4C6618A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90884" y="5029200"/>
                <a:ext cx="66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" name="Oval 77">
                <a:extLst>
                  <a:ext uri="{FF2B5EF4-FFF2-40B4-BE49-F238E27FC236}">
                    <a16:creationId xmlns:a16="http://schemas.microsoft.com/office/drawing/2014/main" xmlns="" id="{40D33A44-0436-46C1-B29E-E28D3CE4F380}"/>
                  </a:ext>
                </a:extLst>
              </p:cNvPr>
              <p:cNvSpPr/>
              <p:nvPr/>
            </p:nvSpPr>
            <p:spPr>
              <a:xfrm>
                <a:off x="3725684" y="2024085"/>
                <a:ext cx="2141716" cy="2166915"/>
              </a:xfrm>
              <a:prstGeom prst="ellipse">
                <a:avLst/>
              </a:prstGeom>
              <a:noFill/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55" name="Straight Connector 79">
                <a:extLst>
                  <a:ext uri="{FF2B5EF4-FFF2-40B4-BE49-F238E27FC236}">
                    <a16:creationId xmlns:a16="http://schemas.microsoft.com/office/drawing/2014/main" xmlns="" id="{9701F411-87C7-45CE-8A32-A489B1F03F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26692" y="3143400"/>
                <a:ext cx="769850" cy="60833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82">
                <a:extLst>
                  <a:ext uri="{FF2B5EF4-FFF2-40B4-BE49-F238E27FC236}">
                    <a16:creationId xmlns:a16="http://schemas.microsoft.com/office/drawing/2014/main" xmlns="" id="{0B8E0EB4-0B7A-48F4-9BD5-92CB70EBD049}"/>
                  </a:ext>
                </a:extLst>
              </p:cNvPr>
              <p:cNvCxnSpPr>
                <a:cxnSpLocks/>
                <a:endCxn id="54" idx="4"/>
              </p:cNvCxnSpPr>
              <p:nvPr/>
            </p:nvCxnSpPr>
            <p:spPr>
              <a:xfrm>
                <a:off x="4796542" y="3124201"/>
                <a:ext cx="0" cy="106679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Oval 85">
                <a:extLst>
                  <a:ext uri="{FF2B5EF4-FFF2-40B4-BE49-F238E27FC236}">
                    <a16:creationId xmlns:a16="http://schemas.microsoft.com/office/drawing/2014/main" xmlns="" id="{32C51022-041A-4583-BB0A-A4B2C8FD6BBE}"/>
                  </a:ext>
                </a:extLst>
              </p:cNvPr>
              <p:cNvSpPr/>
              <p:nvPr/>
            </p:nvSpPr>
            <p:spPr>
              <a:xfrm>
                <a:off x="3733800" y="3571875"/>
                <a:ext cx="493371" cy="466725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Oval 86">
                <a:extLst>
                  <a:ext uri="{FF2B5EF4-FFF2-40B4-BE49-F238E27FC236}">
                    <a16:creationId xmlns:a16="http://schemas.microsoft.com/office/drawing/2014/main" xmlns="" id="{87DA2A34-EAA1-49D6-87DD-908505C35891}"/>
                  </a:ext>
                </a:extLst>
              </p:cNvPr>
              <p:cNvSpPr/>
              <p:nvPr/>
            </p:nvSpPr>
            <p:spPr>
              <a:xfrm>
                <a:off x="4553913" y="3886200"/>
                <a:ext cx="493371" cy="466725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Arc 89">
                <a:extLst>
                  <a:ext uri="{FF2B5EF4-FFF2-40B4-BE49-F238E27FC236}">
                    <a16:creationId xmlns:a16="http://schemas.microsoft.com/office/drawing/2014/main" xmlns="" id="{4A22ADD7-EEA9-45EB-8DA9-8C1C140DF281}"/>
                  </a:ext>
                </a:extLst>
              </p:cNvPr>
              <p:cNvSpPr/>
              <p:nvPr/>
            </p:nvSpPr>
            <p:spPr>
              <a:xfrm>
                <a:off x="4326867" y="2740446"/>
                <a:ext cx="914401" cy="888019"/>
              </a:xfrm>
              <a:prstGeom prst="arc">
                <a:avLst>
                  <a:gd name="adj1" fmla="val 5516464"/>
                  <a:gd name="adj2" fmla="val 8605421"/>
                </a:avLst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TextBox 90">
                <a:extLst>
                  <a:ext uri="{FF2B5EF4-FFF2-40B4-BE49-F238E27FC236}">
                    <a16:creationId xmlns:a16="http://schemas.microsoft.com/office/drawing/2014/main" xmlns="" id="{29A1F53E-DBD0-4E56-87D2-5CF30797F694}"/>
                  </a:ext>
                </a:extLst>
              </p:cNvPr>
              <p:cNvSpPr txBox="1"/>
              <p:nvPr/>
            </p:nvSpPr>
            <p:spPr>
              <a:xfrm>
                <a:off x="4462548" y="3270339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Φ</a:t>
                </a: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TextBox 92">
                <a:extLst>
                  <a:ext uri="{FF2B5EF4-FFF2-40B4-BE49-F238E27FC236}">
                    <a16:creationId xmlns:a16="http://schemas.microsoft.com/office/drawing/2014/main" xmlns="" id="{AAD73CAA-1154-4193-99EE-9DBDD42354FF}"/>
                  </a:ext>
                </a:extLst>
              </p:cNvPr>
              <p:cNvSpPr txBox="1"/>
              <p:nvPr/>
            </p:nvSpPr>
            <p:spPr>
              <a:xfrm>
                <a:off x="3184565" y="4097805"/>
                <a:ext cx="8290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255g</a:t>
                </a:r>
                <a:r>
                  <a:rPr kumimoji="0" lang="de-D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Lr</a:t>
                </a:r>
              </a:p>
            </p:txBody>
          </p:sp>
          <p:sp>
            <p:nvSpPr>
              <p:cNvPr id="62" name="TextBox 93">
                <a:extLst>
                  <a:ext uri="{FF2B5EF4-FFF2-40B4-BE49-F238E27FC236}">
                    <a16:creationId xmlns:a16="http://schemas.microsoft.com/office/drawing/2014/main" xmlns="" id="{6F50D295-CB70-4368-909C-60BD2BB39BCA}"/>
                  </a:ext>
                </a:extLst>
              </p:cNvPr>
              <p:cNvSpPr txBox="1"/>
              <p:nvPr/>
            </p:nvSpPr>
            <p:spPr>
              <a:xfrm>
                <a:off x="4284421" y="4464409"/>
                <a:ext cx="8771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255m</a:t>
                </a:r>
                <a:r>
                  <a:rPr kumimoji="0" lang="de-D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Lr</a:t>
                </a:r>
              </a:p>
            </p:txBody>
          </p:sp>
          <p:sp>
            <p:nvSpPr>
              <p:cNvPr id="63" name="TextBox 94">
                <a:extLst>
                  <a:ext uri="{FF2B5EF4-FFF2-40B4-BE49-F238E27FC236}">
                    <a16:creationId xmlns:a16="http://schemas.microsoft.com/office/drawing/2014/main" xmlns="" id="{99229FC2-BB2D-441D-B7B0-4E152582C688}"/>
                  </a:ext>
                </a:extLst>
              </p:cNvPr>
              <p:cNvSpPr txBox="1"/>
              <p:nvPr/>
            </p:nvSpPr>
            <p:spPr>
              <a:xfrm>
                <a:off x="4807200" y="2449116"/>
                <a:ext cx="800220" cy="461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4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center</a:t>
                </a:r>
                <a:endPara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TextBox 106">
              <a:extLst>
                <a:ext uri="{FF2B5EF4-FFF2-40B4-BE49-F238E27FC236}">
                  <a16:creationId xmlns:a16="http://schemas.microsoft.com/office/drawing/2014/main" xmlns="" id="{2B751E0B-7D64-4165-98BA-149A3AD0F0F0}"/>
                </a:ext>
              </a:extLst>
            </p:cNvPr>
            <p:cNvSpPr txBox="1"/>
            <p:nvPr/>
          </p:nvSpPr>
          <p:spPr>
            <a:xfrm rot="19259199">
              <a:off x="2876159" y="2501725"/>
              <a:ext cx="3107442" cy="5715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alpha val="4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PRELIMINARY</a:t>
              </a:r>
            </a:p>
          </p:txBody>
        </p:sp>
      </p:grpSp>
      <p:sp>
        <p:nvSpPr>
          <p:cNvPr id="64" name="TextBox 103">
            <a:extLst>
              <a:ext uri="{FF2B5EF4-FFF2-40B4-BE49-F238E27FC236}">
                <a16:creationId xmlns:a16="http://schemas.microsoft.com/office/drawing/2014/main" xmlns="" id="{C938D8A5-9AD8-4949-93C1-875810E11CA6}"/>
              </a:ext>
            </a:extLst>
          </p:cNvPr>
          <p:cNvSpPr txBox="1"/>
          <p:nvPr/>
        </p:nvSpPr>
        <p:spPr>
          <a:xfrm>
            <a:off x="3350810" y="3846340"/>
            <a:ext cx="53820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measurement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1.2 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time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≈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Cambria Math" panose="02040503050406030204" pitchFamily="18" charset="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35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keV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 isomer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resolved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Cambria Math" panose="02040503050406030204" pitchFamily="18" charset="0"/>
              <a:cs typeface="+mn-cs"/>
            </a:endParaRPr>
          </a:p>
        </p:txBody>
      </p:sp>
      <p:grpSp>
        <p:nvGrpSpPr>
          <p:cNvPr id="65" name="Gruppieren 11"/>
          <p:cNvGrpSpPr/>
          <p:nvPr/>
        </p:nvGrpSpPr>
        <p:grpSpPr>
          <a:xfrm>
            <a:off x="6852063" y="3846340"/>
            <a:ext cx="1828801" cy="1828800"/>
            <a:chOff x="6294214" y="3878248"/>
            <a:chExt cx="1828801" cy="1828800"/>
          </a:xfrm>
        </p:grpSpPr>
        <p:sp>
          <p:nvSpPr>
            <p:cNvPr id="66" name="Rechteck 5"/>
            <p:cNvSpPr>
              <a:spLocks noChangeAspect="1"/>
            </p:cNvSpPr>
            <p:nvPr/>
          </p:nvSpPr>
          <p:spPr bwMode="auto">
            <a:xfrm>
              <a:off x="6294215" y="3878248"/>
              <a:ext cx="1828800" cy="1828800"/>
            </a:xfrm>
            <a:prstGeom prst="rect">
              <a:avLst/>
            </a:prstGeom>
            <a:solidFill>
              <a:srgbClr val="FF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ヒラギノ角ゴ ProN W3" charset="-128"/>
                  <a:cs typeface="ヒラギノ角ゴ ProN W3" charset="-128"/>
                  <a:sym typeface="Arial" charset="0"/>
                </a:rPr>
                <a:t>255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ヒラギノ角ゴ ProN W3" charset="-128"/>
                  <a:cs typeface="ヒラギノ角ゴ ProN W3" charset="-128"/>
                  <a:sym typeface="Arial" charset="0"/>
                </a:rPr>
                <a:t>Lr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67" name="Gleichschenkliges Dreieck 8"/>
            <p:cNvSpPr/>
            <p:nvPr/>
          </p:nvSpPr>
          <p:spPr bwMode="auto">
            <a:xfrm>
              <a:off x="7192109" y="4660982"/>
              <a:ext cx="914400" cy="1031608"/>
            </a:xfrm>
            <a:prstGeom prst="triangle">
              <a:avLst>
                <a:gd name="adj" fmla="val 100000"/>
              </a:avLst>
            </a:prstGeom>
            <a:solidFill>
              <a:srgbClr val="FF999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68" name="Gleichschenkliges Dreieck 70"/>
            <p:cNvSpPr/>
            <p:nvPr/>
          </p:nvSpPr>
          <p:spPr bwMode="auto">
            <a:xfrm>
              <a:off x="6294214" y="4658252"/>
              <a:ext cx="914400" cy="1031608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69" name="Rechteck 9"/>
            <p:cNvSpPr/>
            <p:nvPr/>
          </p:nvSpPr>
          <p:spPr>
            <a:xfrm>
              <a:off x="7340496" y="4582330"/>
              <a:ext cx="5581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22 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Rechteck 71"/>
            <p:cNvSpPr/>
            <p:nvPr/>
          </p:nvSpPr>
          <p:spPr>
            <a:xfrm>
              <a:off x="6426095" y="4594359"/>
              <a:ext cx="61427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2.5 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123" y="5992548"/>
            <a:ext cx="1315245" cy="763978"/>
          </a:xfrm>
          <a:prstGeom prst="rect">
            <a:avLst/>
          </a:prstGeom>
        </p:spPr>
      </p:pic>
      <p:sp>
        <p:nvSpPr>
          <p:cNvPr id="71" name="Textfeld 3"/>
          <p:cNvSpPr txBox="1"/>
          <p:nvPr/>
        </p:nvSpPr>
        <p:spPr>
          <a:xfrm>
            <a:off x="2930565" y="6617602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de-DE" sz="1200" dirty="0" smtClean="0"/>
              <a:t>Mitarbeiterversammlung, 11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  <p:sp>
        <p:nvSpPr>
          <p:cNvPr id="73" name="Textfeld 75"/>
          <p:cNvSpPr txBox="1"/>
          <p:nvPr/>
        </p:nvSpPr>
        <p:spPr>
          <a:xfrm>
            <a:off x="0" y="1168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70C0"/>
                </a:solidFill>
              </a:rPr>
              <a:t>First </a:t>
            </a:r>
            <a:r>
              <a:rPr lang="de-DE" sz="2400" b="1" dirty="0" err="1" smtClean="0">
                <a:solidFill>
                  <a:srgbClr val="0070C0"/>
                </a:solidFill>
              </a:rPr>
              <a:t>direct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mass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measurement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of</a:t>
            </a:r>
            <a:r>
              <a:rPr lang="de-DE" sz="2400" b="1" dirty="0" smtClean="0">
                <a:solidFill>
                  <a:srgbClr val="0070C0"/>
                </a:solidFill>
              </a:rPr>
              <a:t> a superheavy </a:t>
            </a:r>
            <a:r>
              <a:rPr lang="de-DE" sz="2400" b="1" dirty="0" err="1" smtClean="0">
                <a:solidFill>
                  <a:srgbClr val="0070C0"/>
                </a:solidFill>
              </a:rPr>
              <a:t>element</a:t>
            </a:r>
            <a:endParaRPr lang="de-DE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1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231877"/>
            <a:ext cx="4608513" cy="56692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177800" indent="-177800" algn="l">
              <a:lnSpc>
                <a:spcPct val="120000"/>
              </a:lnSpc>
            </a:pPr>
            <a:r>
              <a:rPr lang="en-US" sz="1600" b="1" dirty="0"/>
              <a:t>U</a:t>
            </a:r>
            <a:r>
              <a:rPr lang="en-US" sz="1600" b="1" dirty="0" smtClean="0"/>
              <a:t>pgrades</a:t>
            </a:r>
            <a:r>
              <a:rPr lang="en-US" sz="1600" dirty="0" smtClean="0"/>
              <a:t> during 2017/18 shutdown:</a:t>
            </a:r>
            <a:endParaRPr lang="en-US" sz="1600" dirty="0"/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new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TASCA control system</a:t>
            </a:r>
            <a:r>
              <a:rPr lang="en-US" sz="1600" dirty="0" smtClean="0"/>
              <a:t>, integrated </a:t>
            </a:r>
            <a:r>
              <a:rPr lang="en-US" sz="1600" dirty="0"/>
              <a:t>in GSI "control system" </a:t>
            </a:r>
            <a:r>
              <a:rPr lang="en-US" sz="1600" dirty="0" smtClean="0"/>
              <a:t>environment</a:t>
            </a: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relocation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of TASCA control room </a:t>
            </a:r>
            <a:r>
              <a:rPr lang="en-US" sz="1600" dirty="0" smtClean="0"/>
              <a:t>due to renovation of SE building</a:t>
            </a: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upgraded </a:t>
            </a:r>
            <a:r>
              <a:rPr lang="en-US" sz="1600" dirty="0"/>
              <a:t>shielding in cave X8 for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improved background 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conditions</a:t>
            </a: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new quadrupole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magnet 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power supplies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new </a:t>
            </a:r>
            <a:r>
              <a:rPr lang="en-US" sz="1600" dirty="0"/>
              <a:t>TASCA detector </a:t>
            </a:r>
            <a:r>
              <a:rPr lang="en-US" sz="1600" dirty="0" smtClean="0"/>
              <a:t>chamber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→ more</a:t>
            </a:r>
            <a:r>
              <a:rPr lang="en-US" sz="1400" dirty="0" smtClean="0"/>
              <a:t>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flexibility </a:t>
            </a:r>
            <a:r>
              <a:rPr lang="en-US" sz="1400" dirty="0"/>
              <a:t>for focal plane </a:t>
            </a:r>
            <a:r>
              <a:rPr lang="en-US" sz="1400" dirty="0" smtClean="0"/>
              <a:t>detectors  </a:t>
            </a:r>
          </a:p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det.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systems</a:t>
            </a:r>
            <a:r>
              <a:rPr lang="en-US" sz="1400" dirty="0"/>
              <a:t>, coupling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chemical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devices</a:t>
            </a:r>
            <a:r>
              <a:rPr lang="en-US" sz="1400" dirty="0"/>
              <a:t>, </a:t>
            </a:r>
            <a:r>
              <a:rPr lang="en-US" sz="1400" dirty="0" smtClean="0"/>
              <a:t>...</a:t>
            </a:r>
            <a:endParaRPr lang="en-US" sz="1600" dirty="0" smtClean="0"/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complete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febex4-based digital DAQ </a:t>
            </a:r>
            <a:r>
              <a:rPr lang="en-US" sz="1600" dirty="0" smtClean="0"/>
              <a:t>for full focal plane detector</a:t>
            </a: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>
              <a:lnSpc>
                <a:spcPct val="120000"/>
              </a:lnSpc>
            </a:pPr>
            <a:r>
              <a:rPr lang="en-US" sz="1600" b="1" dirty="0"/>
              <a:t>Beam commissioning </a:t>
            </a:r>
            <a:r>
              <a:rPr lang="en-US" sz="1600" b="1" dirty="0" smtClean="0"/>
              <a:t>(June 2018):</a:t>
            </a:r>
            <a:endParaRPr lang="en-US" sz="1600" b="1" dirty="0"/>
          </a:p>
          <a:p>
            <a:pPr>
              <a:lnSpc>
                <a:spcPct val="120000"/>
              </a:lnSpc>
              <a:tabLst>
                <a:tab pos="2416175" algn="l"/>
              </a:tabLst>
            </a:pPr>
            <a:r>
              <a:rPr lang="en-US" sz="1600" baseline="30000" dirty="0"/>
              <a:t>48</a:t>
            </a:r>
            <a:r>
              <a:rPr lang="en-US" sz="1600" dirty="0"/>
              <a:t>Ca/</a:t>
            </a:r>
            <a:r>
              <a:rPr lang="en-US" sz="1600" baseline="30000" dirty="0"/>
              <a:t>50</a:t>
            </a:r>
            <a:r>
              <a:rPr lang="en-US" sz="1600" dirty="0"/>
              <a:t>Ti+Yb / Au / </a:t>
            </a:r>
            <a:r>
              <a:rPr lang="en-US" sz="1600" dirty="0" err="1"/>
              <a:t>Pb</a:t>
            </a:r>
            <a:r>
              <a:rPr lang="en-US" sz="1600" dirty="0"/>
              <a:t>:	</a:t>
            </a:r>
            <a:endParaRPr lang="en-US" sz="1600" dirty="0" smtClean="0"/>
          </a:p>
          <a:p>
            <a:pPr>
              <a:lnSpc>
                <a:spcPct val="120000"/>
              </a:lnSpc>
              <a:tabLst>
                <a:tab pos="2416175" algn="l"/>
              </a:tabLst>
            </a:pP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Ion optical performance </a:t>
            </a:r>
            <a:r>
              <a:rPr lang="en-US" sz="1600" dirty="0" smtClean="0"/>
              <a:t>verified</a:t>
            </a:r>
          </a:p>
          <a:p>
            <a:pPr>
              <a:lnSpc>
                <a:spcPct val="120000"/>
              </a:lnSpc>
              <a:tabLst>
                <a:tab pos="2416175" algn="l"/>
              </a:tabLst>
            </a:pP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Control system </a:t>
            </a:r>
            <a:r>
              <a:rPr lang="en-US" sz="1600" dirty="0" smtClean="0"/>
              <a:t>and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DAQ</a:t>
            </a:r>
            <a:r>
              <a:rPr lang="en-US" sz="1600" dirty="0" smtClean="0"/>
              <a:t> fully operational</a:t>
            </a:r>
          </a:p>
          <a:p>
            <a:pPr>
              <a:lnSpc>
                <a:spcPct val="120000"/>
              </a:lnSpc>
              <a:tabLst>
                <a:tab pos="2416175" algn="l"/>
              </a:tabLst>
            </a:pPr>
            <a:endParaRPr lang="en-US" sz="1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SHE Chemistry</a:t>
            </a:r>
            <a:br>
              <a:rPr lang="de-DE" dirty="0" smtClean="0"/>
            </a:br>
            <a:r>
              <a:rPr lang="de-DE" dirty="0" err="1" smtClean="0"/>
              <a:t>Recommissiong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TASCA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79594" y="2643147"/>
            <a:ext cx="4300906" cy="37443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TextBox 9"/>
          <p:cNvSpPr txBox="1"/>
          <p:nvPr/>
        </p:nvSpPr>
        <p:spPr>
          <a:xfrm>
            <a:off x="7299864" y="6363038"/>
            <a:ext cx="2100262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/>
              <a:t>SHE Chemistry, GSI/HIM</a:t>
            </a:r>
            <a:endParaRPr lang="de-DE" sz="12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877688" y="1143861"/>
            <a:ext cx="4310743" cy="150810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b="1" dirty="0"/>
              <a:t>Preliminary results obtained during TASCA Recommissioning 2018</a:t>
            </a:r>
          </a:p>
          <a:p>
            <a:pPr algn="l"/>
            <a:endParaRPr lang="en-US" sz="600" b="1" i="1" dirty="0"/>
          </a:p>
          <a:p>
            <a:pPr algn="l"/>
            <a:r>
              <a:rPr lang="en-US" dirty="0"/>
              <a:t>Candidate events for </a:t>
            </a:r>
            <a:r>
              <a:rPr lang="en-US" b="1" dirty="0">
                <a:solidFill>
                  <a:srgbClr val="FF0000"/>
                </a:solidFill>
              </a:rPr>
              <a:t>new, most neutron-deficient </a:t>
            </a:r>
            <a:r>
              <a:rPr lang="en-US" b="1" dirty="0" err="1">
                <a:solidFill>
                  <a:srgbClr val="FF0000"/>
                </a:solidFill>
              </a:rPr>
              <a:t>Md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isotope</a:t>
            </a:r>
          </a:p>
          <a:p>
            <a:pPr algn="l"/>
            <a:r>
              <a:rPr lang="en-US" dirty="0" smtClean="0"/>
              <a:t>(</a:t>
            </a:r>
            <a:r>
              <a:rPr lang="en-US" dirty="0"/>
              <a:t>element 101</a:t>
            </a:r>
            <a:r>
              <a:rPr lang="en-US" dirty="0" smtClean="0"/>
              <a:t>) in </a:t>
            </a:r>
            <a:r>
              <a:rPr lang="en-US" baseline="30000" dirty="0" smtClean="0"/>
              <a:t>48</a:t>
            </a:r>
            <a:r>
              <a:rPr lang="en-US" dirty="0" smtClean="0"/>
              <a:t>Ca + </a:t>
            </a:r>
            <a:r>
              <a:rPr lang="en-US" baseline="30000" dirty="0" smtClean="0"/>
              <a:t>197</a:t>
            </a:r>
            <a:r>
              <a:rPr lang="en-US" dirty="0" smtClean="0"/>
              <a:t>Au reaction</a:t>
            </a:r>
            <a:endParaRPr lang="de-DE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677994" y="1245633"/>
            <a:ext cx="0" cy="523594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4448850" y="2478368"/>
            <a:ext cx="5178887" cy="3963612"/>
            <a:chOff x="4334550" y="2630768"/>
            <a:chExt cx="5178887" cy="3963612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4550" y="2630768"/>
              <a:ext cx="5178887" cy="3963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161073" y="2795547"/>
              <a:ext cx="35639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Example of the ER-alpha correlations</a:t>
              </a:r>
              <a:endParaRPr lang="en-US" sz="16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654574" y="3590069"/>
              <a:ext cx="258742" cy="1295273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926838" y="3447432"/>
              <a:ext cx="432048" cy="167676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80815" y="4374176"/>
              <a:ext cx="14435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(confirms known data)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90553" y="4025441"/>
              <a:ext cx="15696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Candidates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for 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244</a:t>
              </a:r>
              <a:r>
                <a:rPr lang="en-US" dirty="0" smtClean="0">
                  <a:solidFill>
                    <a:srgbClr val="FF0000"/>
                  </a:solidFill>
                </a:rPr>
                <a:t>Md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(new isotope)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48157" y="4156456"/>
              <a:ext cx="14435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aseline="30000" dirty="0" smtClean="0">
                  <a:solidFill>
                    <a:srgbClr val="0000FF"/>
                  </a:solidFill>
                </a:rPr>
                <a:t>245</a:t>
              </a:r>
              <a:r>
                <a:rPr lang="en-US" dirty="0" smtClean="0">
                  <a:solidFill>
                    <a:srgbClr val="0000FF"/>
                  </a:solidFill>
                </a:rPr>
                <a:t>Md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59" y="148183"/>
            <a:ext cx="1315245" cy="763978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200355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4C55DC8E-28AB-BA44-8191-D482326D4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3" y="7883"/>
            <a:ext cx="8703236" cy="6552728"/>
          </a:xfr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3978D7-E1E5-9440-9774-9C9946B61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Isotopes discovered at GSI and FAIR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8EEBAA-B58F-A54D-A661-71E3F970C34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E67DB-3F5A-400D-8115-4A6680BE68C1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Textfeld 3"/>
          <p:cNvSpPr txBox="1"/>
          <p:nvPr/>
        </p:nvSpPr>
        <p:spPr>
          <a:xfrm>
            <a:off x="2930565" y="6617602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de-DE" sz="1200" dirty="0" smtClean="0"/>
              <a:t>Mitarbeiterversammlung, 11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  <p:sp>
        <p:nvSpPr>
          <p:cNvPr id="3" name="Oval 2"/>
          <p:cNvSpPr/>
          <p:nvPr/>
        </p:nvSpPr>
        <p:spPr>
          <a:xfrm>
            <a:off x="5669280" y="623944"/>
            <a:ext cx="2183802" cy="989703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4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2019 beam time plan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37C9B-6D25-44C5-9880-48640EF0EB05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3" y="1806574"/>
            <a:ext cx="9332318" cy="460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65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43" y="4652925"/>
            <a:ext cx="3346994" cy="1908213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57D9B3-1EDA-4256-9A96-2153F894D089}" type="slidenum">
              <a:rPr lang="de-DE" altLang="de-DE" smtClean="0"/>
              <a:pPr>
                <a:defRPr/>
              </a:pPr>
              <a:t>47</a:t>
            </a:fld>
            <a:endParaRPr lang="de-DE" altLang="de-DE"/>
          </a:p>
        </p:txBody>
      </p:sp>
      <p:pic>
        <p:nvPicPr>
          <p:cNvPr id="5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93" y="2575302"/>
            <a:ext cx="322738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heliumburn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2"/>
          <a:stretch/>
        </p:blipFill>
        <p:spPr bwMode="auto">
          <a:xfrm>
            <a:off x="142001" y="1203462"/>
            <a:ext cx="3929540" cy="286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feld 7"/>
          <p:cNvSpPr txBox="1">
            <a:spLocks noChangeArrowheads="1"/>
          </p:cNvSpPr>
          <p:nvPr/>
        </p:nvSpPr>
        <p:spPr bwMode="auto">
          <a:xfrm>
            <a:off x="4814888" y="1227594"/>
            <a:ext cx="4086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 smtClean="0">
                <a:solidFill>
                  <a:srgbClr val="000000"/>
                </a:solidFill>
                <a:cs typeface="+mn-cs"/>
              </a:rPr>
              <a:t>Alpha </a:t>
            </a:r>
            <a:r>
              <a:rPr lang="de-DE" altLang="de-DE" sz="2000" dirty="0" err="1" smtClean="0">
                <a:solidFill>
                  <a:srgbClr val="000000"/>
                </a:solidFill>
                <a:cs typeface="+mn-cs"/>
              </a:rPr>
              <a:t>fusion</a:t>
            </a:r>
            <a:r>
              <a:rPr lang="de-DE" altLang="de-DE" sz="2000" dirty="0" smtClean="0">
                <a:solidFill>
                  <a:srgbClr val="000000"/>
                </a:solidFill>
                <a:cs typeface="+mn-cs"/>
              </a:rPr>
              <a:t> on </a:t>
            </a:r>
            <a:r>
              <a:rPr lang="de-DE" altLang="de-DE" sz="2000" baseline="30000" dirty="0" smtClean="0">
                <a:solidFill>
                  <a:srgbClr val="000000"/>
                </a:solidFill>
                <a:cs typeface="+mn-cs"/>
              </a:rPr>
              <a:t>12</a:t>
            </a:r>
            <a:r>
              <a:rPr lang="de-DE" altLang="de-DE" sz="2000" dirty="0" smtClean="0">
                <a:solidFill>
                  <a:srgbClr val="000000"/>
                </a:solidFill>
                <a:cs typeface="+mn-cs"/>
              </a:rPr>
              <a:t>C </a:t>
            </a:r>
            <a:r>
              <a:rPr lang="de-DE" altLang="de-DE" sz="2000" dirty="0" err="1" smtClean="0">
                <a:solidFill>
                  <a:srgbClr val="000000"/>
                </a:solidFill>
                <a:cs typeface="+mn-cs"/>
              </a:rPr>
              <a:t>is</a:t>
            </a:r>
            <a:r>
              <a:rPr lang="de-DE" altLang="de-DE" sz="20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cs typeface="+mn-cs"/>
              </a:rPr>
              <a:t>the</a:t>
            </a:r>
            <a:r>
              <a:rPr lang="de-DE" altLang="de-DE" sz="2000" dirty="0" smtClean="0">
                <a:solidFill>
                  <a:srgbClr val="000000"/>
                </a:solidFill>
                <a:cs typeface="+mn-cs"/>
              </a:rPr>
              <a:t> stellar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 err="1" smtClean="0">
                <a:solidFill>
                  <a:srgbClr val="000000"/>
                </a:solidFill>
                <a:cs typeface="+mn-cs"/>
              </a:rPr>
              <a:t>reaction</a:t>
            </a:r>
            <a:r>
              <a:rPr lang="de-DE" altLang="de-DE" sz="20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cs typeface="+mn-cs"/>
              </a:rPr>
              <a:t>of</a:t>
            </a:r>
            <a:r>
              <a:rPr lang="de-DE" altLang="de-DE" sz="20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cs typeface="+mn-cs"/>
              </a:rPr>
              <a:t>paramount</a:t>
            </a:r>
            <a:r>
              <a:rPr lang="de-DE" altLang="de-DE" sz="20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cs typeface="+mn-cs"/>
              </a:rPr>
              <a:t>importance</a:t>
            </a:r>
            <a:r>
              <a:rPr lang="de-DE" altLang="de-DE" sz="2000" dirty="0" smtClean="0">
                <a:solidFill>
                  <a:srgbClr val="000000"/>
                </a:solidFill>
                <a:cs typeface="+mn-cs"/>
              </a:rPr>
              <a:t>,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endParaRPr lang="de-DE" altLang="de-DE" sz="2000" dirty="0" smtClean="0">
              <a:solidFill>
                <a:srgbClr val="000000"/>
              </a:solidFill>
              <a:cs typeface="+mn-cs"/>
            </a:endParaRP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 smtClean="0">
                <a:solidFill>
                  <a:srgbClr val="000000"/>
                </a:solidFill>
                <a:cs typeface="+mn-cs"/>
              </a:rPr>
              <a:t>W.A. Fowler, Nobel </a:t>
            </a:r>
            <a:r>
              <a:rPr lang="de-DE" altLang="de-DE" sz="2000" dirty="0" err="1" smtClean="0">
                <a:solidFill>
                  <a:srgbClr val="000000"/>
                </a:solidFill>
                <a:cs typeface="+mn-cs"/>
              </a:rPr>
              <a:t>lecture</a:t>
            </a:r>
            <a:r>
              <a:rPr lang="de-DE" altLang="de-DE" sz="2000" dirty="0" smtClean="0">
                <a:solidFill>
                  <a:srgbClr val="000000"/>
                </a:solidFill>
                <a:cs typeface="+mn-cs"/>
              </a:rPr>
              <a:t> 1983</a:t>
            </a:r>
          </a:p>
        </p:txBody>
      </p:sp>
      <p:sp>
        <p:nvSpPr>
          <p:cNvPr id="11" name="Textfeld 4"/>
          <p:cNvSpPr txBox="1">
            <a:spLocks noChangeArrowheads="1"/>
          </p:cNvSpPr>
          <p:nvPr/>
        </p:nvSpPr>
        <p:spPr bwMode="auto">
          <a:xfrm>
            <a:off x="3653473" y="5410240"/>
            <a:ext cx="4311015" cy="1107996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de-DE" sz="1800" dirty="0">
                <a:solidFill>
                  <a:srgbClr val="000000"/>
                </a:solidFill>
                <a:cs typeface="+mn-cs"/>
              </a:rPr>
              <a:t>E</a:t>
            </a:r>
            <a:r>
              <a:rPr lang="en-US" altLang="de-DE" sz="1800" dirty="0" smtClean="0">
                <a:solidFill>
                  <a:srgbClr val="000000"/>
                </a:solidFill>
                <a:cs typeface="+mn-cs"/>
              </a:rPr>
              <a:t>xperiments </a:t>
            </a:r>
            <a:r>
              <a:rPr lang="en-US" altLang="de-DE" sz="1800" dirty="0" smtClean="0">
                <a:solidFill>
                  <a:schemeClr val="accent1"/>
                </a:solidFill>
                <a:cs typeface="+mn-cs"/>
              </a:rPr>
              <a:t>in inverse kinematics</a:t>
            </a:r>
            <a:r>
              <a:rPr lang="en-US" altLang="de-DE" sz="1800" dirty="0" smtClean="0">
                <a:solidFill>
                  <a:srgbClr val="000000"/>
                </a:solidFill>
                <a:cs typeface="+mn-cs"/>
              </a:rPr>
              <a:t>: 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de-DE" sz="1600" dirty="0" smtClean="0">
                <a:solidFill>
                  <a:srgbClr val="000000"/>
                </a:solidFill>
                <a:cs typeface="+mn-cs"/>
              </a:rPr>
              <a:t>Coulomb dissociation requires high energies 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de-DE" sz="1600" dirty="0" smtClean="0">
                <a:solidFill>
                  <a:srgbClr val="000000"/>
                </a:solidFill>
                <a:cs typeface="+mn-cs"/>
              </a:rPr>
              <a:t>=&gt; GSI/FAIR runs already in FAIR Phase-0 in 2019 or </a:t>
            </a:r>
            <a:r>
              <a:rPr lang="en-US" altLang="de-DE" sz="1600" dirty="0" smtClean="0">
                <a:solidFill>
                  <a:schemeClr val="accent1"/>
                </a:solidFill>
                <a:cs typeface="+mn-cs"/>
              </a:rPr>
              <a:t>direct approach </a:t>
            </a:r>
            <a:r>
              <a:rPr lang="en-US" altLang="de-DE" sz="1600" dirty="0" smtClean="0">
                <a:solidFill>
                  <a:srgbClr val="000000"/>
                </a:solidFill>
                <a:cs typeface="+mn-cs"/>
              </a:rPr>
              <a:t>deep underground.</a:t>
            </a:r>
          </a:p>
        </p:txBody>
      </p:sp>
      <p:sp>
        <p:nvSpPr>
          <p:cNvPr id="12" name="Textfeld 14"/>
          <p:cNvSpPr txBox="1">
            <a:spLocks noChangeArrowheads="1"/>
          </p:cNvSpPr>
          <p:nvPr/>
        </p:nvSpPr>
        <p:spPr bwMode="auto">
          <a:xfrm>
            <a:off x="504576" y="4067949"/>
            <a:ext cx="3039314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smtClean="0">
                <a:solidFill>
                  <a:srgbClr val="000000"/>
                </a:solidFill>
                <a:cs typeface="+mn-cs"/>
              </a:rPr>
              <a:t>Rate </a:t>
            </a:r>
            <a:r>
              <a:rPr lang="de-DE" altLang="de-DE" sz="1800" dirty="0" err="1" smtClean="0">
                <a:solidFill>
                  <a:srgbClr val="000000"/>
                </a:solidFill>
                <a:cs typeface="+mn-cs"/>
              </a:rPr>
              <a:t>insufficiently</a:t>
            </a:r>
            <a:r>
              <a:rPr lang="de-DE" altLang="de-DE" sz="18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  <a:cs typeface="+mn-cs"/>
              </a:rPr>
              <a:t>known</a:t>
            </a:r>
            <a:r>
              <a:rPr lang="de-DE" altLang="de-DE" sz="1800" dirty="0" smtClean="0">
                <a:solidFill>
                  <a:srgbClr val="000000"/>
                </a:solidFill>
                <a:cs typeface="+mn-cs"/>
              </a:rPr>
              <a:t> at</a:t>
            </a: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err="1" smtClean="0">
                <a:solidFill>
                  <a:srgbClr val="000000"/>
                </a:solidFill>
                <a:cs typeface="+mn-cs"/>
              </a:rPr>
              <a:t>astrophysically</a:t>
            </a:r>
            <a:r>
              <a:rPr lang="de-DE" altLang="de-DE" sz="18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  <a:cs typeface="+mn-cs"/>
              </a:rPr>
              <a:t>energies</a:t>
            </a:r>
            <a:endParaRPr lang="de-DE" altLang="de-DE" sz="18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182880" y="133985"/>
            <a:ext cx="8260080" cy="7874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333333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Calibri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r>
              <a:rPr lang="de-DE" altLang="de-DE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Planned</a:t>
            </a:r>
            <a:r>
              <a:rPr lang="de-DE" altLang="de-DE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Experiments </a:t>
            </a:r>
            <a:r>
              <a:rPr lang="de-DE" altLang="de-DE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within</a:t>
            </a:r>
            <a:r>
              <a:rPr lang="de-DE" altLang="de-DE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FAIR Phase-0</a:t>
            </a:r>
            <a:br>
              <a:rPr lang="de-DE" altLang="de-DE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de-DE" altLang="de-DE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How</a:t>
            </a:r>
            <a:r>
              <a:rPr lang="de-DE" altLang="de-DE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Nature </a:t>
            </a:r>
            <a:r>
              <a:rPr lang="de-DE" altLang="de-DE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makes</a:t>
            </a:r>
            <a:r>
              <a:rPr lang="de-DE" altLang="de-DE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the</a:t>
            </a:r>
            <a:r>
              <a:rPr lang="de-DE" altLang="de-DE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building</a:t>
            </a:r>
            <a:r>
              <a:rPr lang="de-DE" altLang="de-DE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blocks</a:t>
            </a:r>
            <a:r>
              <a:rPr lang="de-DE" altLang="de-DE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of</a:t>
            </a:r>
            <a:r>
              <a:rPr lang="de-DE" altLang="de-DE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life</a:t>
            </a:r>
            <a:endParaRPr lang="de-DE" altLang="de-DE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308356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57D9B3-1EDA-4256-9A96-2153F894D089}" type="slidenum">
              <a:rPr lang="de-DE" altLang="de-DE" smtClean="0"/>
              <a:pPr>
                <a:defRPr/>
              </a:pPr>
              <a:t>48</a:t>
            </a:fld>
            <a:endParaRPr lang="de-DE" altLang="de-DE"/>
          </a:p>
        </p:txBody>
      </p:sp>
      <p:sp>
        <p:nvSpPr>
          <p:cNvPr id="7" name="Rechteck 6"/>
          <p:cNvSpPr/>
          <p:nvPr/>
        </p:nvSpPr>
        <p:spPr bwMode="auto">
          <a:xfrm>
            <a:off x="311676" y="1252082"/>
            <a:ext cx="3265225" cy="83274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71" y="2099906"/>
            <a:ext cx="3339601" cy="327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81607" y="127443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400" dirty="0"/>
          </a:p>
        </p:txBody>
      </p:sp>
      <p:sp>
        <p:nvSpPr>
          <p:cNvPr id="10" name="Textfeld 9"/>
          <p:cNvSpPr txBox="1"/>
          <p:nvPr/>
        </p:nvSpPr>
        <p:spPr>
          <a:xfrm>
            <a:off x="427620" y="1376945"/>
            <a:ext cx="3220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de-DE" sz="2000" baseline="30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altLang="de-DE" sz="2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altLang="de-DE" sz="2000" baseline="30000" dirty="0" smtClean="0">
                <a:latin typeface="Arial" pitchFamily="34" charset="0"/>
                <a:cs typeface="Arial" pitchFamily="34" charset="0"/>
              </a:rPr>
              <a:t>Z+ </a:t>
            </a:r>
            <a:r>
              <a:rPr lang="en-US" altLang="de-DE" sz="2000" dirty="0">
                <a:latin typeface="Arial" pitchFamily="34" charset="0"/>
                <a:cs typeface="Arial" pitchFamily="34" charset="0"/>
              </a:rPr>
              <a:t>(p</a:t>
            </a:r>
            <a:r>
              <a:rPr lang="en-US" altLang="de-DE" sz="2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altLang="de-DE" sz="2000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</a:t>
            </a:r>
            <a:r>
              <a:rPr lang="en-US" altLang="de-DE" sz="2000" dirty="0" smtClean="0">
                <a:latin typeface="Arial" pitchFamily="34" charset="0"/>
                <a:cs typeface="Arial" pitchFamily="34" charset="0"/>
              </a:rPr>
              <a:t>) in-flight studies </a:t>
            </a:r>
          </a:p>
          <a:p>
            <a:pPr algn="ctr"/>
            <a:r>
              <a:rPr lang="en-US" altLang="de-DE" sz="2000" dirty="0" smtClean="0">
                <a:latin typeface="Arial" pitchFamily="34" charset="0"/>
                <a:cs typeface="Arial" pitchFamily="34" charset="0"/>
              </a:rPr>
              <a:t>at low-energies  </a:t>
            </a:r>
            <a:endParaRPr lang="de-DE" sz="2000" dirty="0"/>
          </a:p>
        </p:txBody>
      </p:sp>
      <p:pic>
        <p:nvPicPr>
          <p:cNvPr id="12" name="Grafik 11" descr="C:\Users\Thomas Stoehlker\Desktop\logo-giessen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9"/>
          <a:stretch/>
        </p:blipFill>
        <p:spPr bwMode="auto">
          <a:xfrm>
            <a:off x="1296858" y="5607691"/>
            <a:ext cx="1166942" cy="731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uppieren 12"/>
          <p:cNvGrpSpPr/>
          <p:nvPr/>
        </p:nvGrpSpPr>
        <p:grpSpPr>
          <a:xfrm>
            <a:off x="2336052" y="5311863"/>
            <a:ext cx="1016000" cy="1249275"/>
            <a:chOff x="6800307" y="5436041"/>
            <a:chExt cx="1016000" cy="1249275"/>
          </a:xfrm>
        </p:grpSpPr>
        <p:pic>
          <p:nvPicPr>
            <p:cNvPr id="14" name="Picture 2" descr="http://exp-astro.physik.uni-frankfurt.de/templates/nautilus/rhuk_milkyway/images/nautilus-web-bann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90" r="23735"/>
            <a:stretch>
              <a:fillRect/>
            </a:stretch>
          </p:blipFill>
          <p:spPr bwMode="auto">
            <a:xfrm>
              <a:off x="6800307" y="5436041"/>
              <a:ext cx="1016000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feld 22"/>
            <p:cNvSpPr txBox="1">
              <a:spLocks noChangeArrowheads="1"/>
            </p:cNvSpPr>
            <p:nvPr/>
          </p:nvSpPr>
          <p:spPr bwMode="auto">
            <a:xfrm>
              <a:off x="6947945" y="6239228"/>
              <a:ext cx="868362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0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6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sz="1800" dirty="0" err="1">
                  <a:solidFill>
                    <a:schemeClr val="tx1"/>
                  </a:solidFill>
                </a:rPr>
                <a:t>Astrum</a:t>
              </a:r>
              <a:endParaRPr lang="en-US" altLang="de-DE" sz="1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8" y="5697757"/>
            <a:ext cx="1158423" cy="55163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737" y="5716594"/>
            <a:ext cx="861040" cy="59042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618" y="1815540"/>
            <a:ext cx="4758979" cy="4474861"/>
          </a:xfrm>
          <a:prstGeom prst="rect">
            <a:avLst/>
          </a:prstGeom>
        </p:spPr>
      </p:pic>
      <p:grpSp>
        <p:nvGrpSpPr>
          <p:cNvPr id="26" name="Gruppieren 25"/>
          <p:cNvGrpSpPr/>
          <p:nvPr/>
        </p:nvGrpSpPr>
        <p:grpSpPr>
          <a:xfrm>
            <a:off x="4010342" y="1691235"/>
            <a:ext cx="4967529" cy="4025359"/>
            <a:chOff x="4089042" y="1661879"/>
            <a:chExt cx="4967529" cy="4025359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8"/>
            <a:srcRect t="82454"/>
            <a:stretch/>
          </p:blipFill>
          <p:spPr>
            <a:xfrm>
              <a:off x="4106190" y="4759837"/>
              <a:ext cx="4950381" cy="927401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89042" y="1661879"/>
              <a:ext cx="4810130" cy="3051910"/>
            </a:xfrm>
            <a:prstGeom prst="rect">
              <a:avLst/>
            </a:prstGeom>
          </p:spPr>
        </p:pic>
      </p:grpSp>
      <p:sp>
        <p:nvSpPr>
          <p:cNvPr id="30" name="Textfeld 29"/>
          <p:cNvSpPr txBox="1"/>
          <p:nvPr/>
        </p:nvSpPr>
        <p:spPr>
          <a:xfrm>
            <a:off x="6283325" y="6372476"/>
            <a:ext cx="2845651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 smtClean="0"/>
              <a:t>Jan Glorius et al., to </a:t>
            </a:r>
            <a:r>
              <a:rPr lang="de-DE" sz="1200" dirty="0" err="1" smtClean="0"/>
              <a:t>be</a:t>
            </a:r>
            <a:r>
              <a:rPr lang="de-DE" sz="1200" dirty="0" smtClean="0"/>
              <a:t> </a:t>
            </a:r>
            <a:r>
              <a:rPr lang="de-DE" sz="1200" dirty="0" err="1" smtClean="0"/>
              <a:t>published</a:t>
            </a:r>
            <a:r>
              <a:rPr lang="de-DE" sz="1200" dirty="0" smtClean="0"/>
              <a:t> 2018</a:t>
            </a:r>
            <a:endParaRPr lang="en-US" sz="1200" dirty="0" smtClean="0"/>
          </a:p>
        </p:txBody>
      </p:sp>
      <p:sp>
        <p:nvSpPr>
          <p:cNvPr id="22" name="Titel 1"/>
          <p:cNvSpPr txBox="1">
            <a:spLocks/>
          </p:cNvSpPr>
          <p:nvPr/>
        </p:nvSpPr>
        <p:spPr>
          <a:xfrm>
            <a:off x="171450" y="145415"/>
            <a:ext cx="8260080" cy="7874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333333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Calibri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r>
              <a:rPr lang="de-DE" altLang="de-DE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Planned</a:t>
            </a:r>
            <a:r>
              <a:rPr lang="de-DE" altLang="de-DE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Experiments </a:t>
            </a:r>
            <a:r>
              <a:rPr lang="de-DE" altLang="de-DE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within</a:t>
            </a:r>
            <a:r>
              <a:rPr lang="de-DE" altLang="de-DE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FAIR Phase-0:</a:t>
            </a:r>
            <a:br>
              <a:rPr lang="de-DE" altLang="de-DE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Further </a:t>
            </a:r>
            <a:r>
              <a:rPr lang="de-DE" altLang="de-DE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reaction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studies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relevant </a:t>
            </a:r>
            <a:r>
              <a:rPr lang="de-DE" altLang="de-DE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to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Nucleosynthesis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325290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57D9B3-1EDA-4256-9A96-2153F894D089}" type="slidenum">
              <a:rPr lang="de-DE" altLang="de-DE" smtClean="0"/>
              <a:pPr>
                <a:defRPr/>
              </a:pPr>
              <a:t>49</a:t>
            </a:fld>
            <a:endParaRPr lang="de-DE" altLang="de-DE"/>
          </a:p>
        </p:txBody>
      </p:sp>
      <p:pic>
        <p:nvPicPr>
          <p:cNvPr id="5" name="Bild 1" descr="FAIR_Fotomontage_201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32"/>
          <a:stretch/>
        </p:blipFill>
        <p:spPr>
          <a:xfrm>
            <a:off x="0" y="1165860"/>
            <a:ext cx="9144000" cy="593217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026047" y="5628621"/>
            <a:ext cx="2981260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44768" y="1253808"/>
            <a:ext cx="4116388" cy="1412875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50000">
                <a:srgbClr val="C0C0C0">
                  <a:gamma/>
                  <a:tint val="24314"/>
                  <a:invGamma/>
                </a:srgbClr>
              </a:gs>
              <a:gs pos="100000">
                <a:srgbClr val="C0C0C0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985" tIns="42493" rIns="84985" bIns="42493">
            <a:spAutoFit/>
          </a:bodyPr>
          <a:lstStyle>
            <a:lvl1pPr marL="457200" indent="-457200"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indent="-457200"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457200" indent="-457200"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457200" indent="-457200"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457200" indent="-457200"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914400" indent="-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1371600" indent="-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828800" indent="-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2286000" indent="-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GB" altLang="en-US" sz="3600" dirty="0">
                <a:solidFill>
                  <a:schemeClr val="tx1"/>
                </a:solidFill>
                <a:latin typeface="Arial Narrow" panose="020B0606020202030204" pitchFamily="34" charset="0"/>
              </a:rPr>
              <a:t>Unique Opportunities </a:t>
            </a:r>
            <a:br>
              <a:rPr lang="en-GB" altLang="en-US" sz="36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GB" altLang="en-US" sz="3600" dirty="0">
                <a:solidFill>
                  <a:schemeClr val="tx1"/>
                </a:solidFill>
                <a:latin typeface="Arial Narrow" panose="020B0606020202030204" pitchFamily="34" charset="0"/>
              </a:rPr>
              <a:t>. . .  &amp; Challenges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539364" y="262199"/>
            <a:ext cx="5584535" cy="7875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333333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Calibri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r>
              <a:rPr lang="de-DE" smtClean="0"/>
              <a:t>FAIR 2025 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25141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195513" y="882650"/>
            <a:ext cx="0" cy="2762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de-DE" kern="0" dirty="0"/>
          </a:p>
        </p:txBody>
      </p:sp>
      <p:sp>
        <p:nvSpPr>
          <p:cNvPr id="156675" name="Foliennummernplatzhalter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324725" y="6553200"/>
            <a:ext cx="14462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1791D8-A809-4078-8CFC-2CB6305B7ECC}" type="slidenum">
              <a:rPr lang="de-DE" altLang="de-DE" sz="1000" smtClean="0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de-DE" altLang="de-DE" sz="1000" smtClean="0">
              <a:solidFill>
                <a:schemeClr val="tx1"/>
              </a:solidFill>
            </a:endParaRPr>
          </a:p>
        </p:txBody>
      </p:sp>
      <p:sp>
        <p:nvSpPr>
          <p:cNvPr id="15667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" name="Grafik 1" descr="https://resources.mynewsdesk.com/image/upload/c_limit,dpr_1.149999976158142,f_auto,h_700,q_auto,w_830/uzj8seikj0zptfpk6gsb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04740" y="1196199"/>
            <a:ext cx="4603750" cy="307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/>
          <a:srcRect l="4168" t="6453" r="3705" b="6648"/>
          <a:stretch/>
        </p:blipFill>
        <p:spPr>
          <a:xfrm>
            <a:off x="4301412" y="3536306"/>
            <a:ext cx="4751500" cy="2994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6679" name="Titel 1"/>
          <p:cNvSpPr txBox="1">
            <a:spLocks/>
          </p:cNvSpPr>
          <p:nvPr/>
        </p:nvSpPr>
        <p:spPr bwMode="auto">
          <a:xfrm>
            <a:off x="247650" y="3716338"/>
            <a:ext cx="4603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July 2017</a:t>
            </a:r>
          </a:p>
        </p:txBody>
      </p:sp>
      <p:sp>
        <p:nvSpPr>
          <p:cNvPr id="156680" name="Titel 1"/>
          <p:cNvSpPr txBox="1">
            <a:spLocks/>
          </p:cNvSpPr>
          <p:nvPr/>
        </p:nvSpPr>
        <p:spPr bwMode="auto">
          <a:xfrm>
            <a:off x="3919539" y="6049875"/>
            <a:ext cx="4683286" cy="36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2018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300038" y="284163"/>
            <a:ext cx="7042150" cy="979487"/>
          </a:xfrm>
          <a:ln>
            <a:miter lim="800000"/>
            <a:headEnd/>
            <a:tailEnd/>
          </a:ln>
        </p:spPr>
        <p:txBody>
          <a:bodyPr lIns="0" tIns="0" rIns="0" bIns="0"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 smtClean="0">
                <a:solidFill>
                  <a:schemeClr val="tx1"/>
                </a:solidFill>
                <a:latin typeface="+mj-lt"/>
                <a:ea typeface="+mj-ea"/>
              </a:rPr>
              <a:t>Status </a:t>
            </a:r>
            <a:r>
              <a:rPr lang="de-DE" dirty="0" err="1" smtClean="0">
                <a:solidFill>
                  <a:schemeClr val="tx1"/>
                </a:solidFill>
                <a:latin typeface="+mj-lt"/>
                <a:ea typeface="+mj-ea"/>
              </a:rPr>
              <a:t>of</a:t>
            </a:r>
            <a:r>
              <a:rPr lang="de-DE" dirty="0" smtClean="0">
                <a:solidFill>
                  <a:schemeClr val="tx1"/>
                </a:solidFill>
                <a:latin typeface="+mj-lt"/>
                <a:ea typeface="+mj-ea"/>
              </a:rPr>
              <a:t> FAIR Project: </a:t>
            </a:r>
            <a:r>
              <a:rPr lang="de-DE" dirty="0" err="1" smtClean="0">
                <a:solidFill>
                  <a:schemeClr val="tx1"/>
                </a:solidFill>
                <a:latin typeface="+mj-lt"/>
                <a:ea typeface="+mj-ea"/>
              </a:rPr>
              <a:t>Civil</a:t>
            </a:r>
            <a:r>
              <a:rPr lang="de-DE" dirty="0" smtClean="0">
                <a:solidFill>
                  <a:schemeClr val="tx1"/>
                </a:solidFill>
                <a:latin typeface="+mj-lt"/>
                <a:ea typeface="+mj-ea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  <a:ea typeface="+mj-ea"/>
              </a:rPr>
              <a:t>Construction</a:t>
            </a:r>
            <a:r>
              <a:rPr lang="de-DE" dirty="0" smtClean="0">
                <a:solidFill>
                  <a:schemeClr val="tx1"/>
                </a:solidFill>
                <a:latin typeface="+mj-lt"/>
                <a:ea typeface="+mj-ea"/>
              </a:rPr>
              <a:t> </a:t>
            </a:r>
            <a:br>
              <a:rPr lang="de-DE" dirty="0" smtClean="0">
                <a:solidFill>
                  <a:schemeClr val="tx1"/>
                </a:solidFill>
                <a:latin typeface="+mj-lt"/>
                <a:ea typeface="+mj-ea"/>
              </a:rPr>
            </a:br>
            <a:r>
              <a:rPr lang="de-DE" sz="1900" dirty="0">
                <a:solidFill>
                  <a:schemeClr val="tx1"/>
                </a:solidFill>
                <a:latin typeface="+mj-lt"/>
                <a:ea typeface="+mj-ea"/>
              </a:rPr>
              <a:t>P</a:t>
            </a:r>
            <a:r>
              <a:rPr lang="de-DE" sz="1900" dirty="0" smtClean="0">
                <a:solidFill>
                  <a:schemeClr val="tx1"/>
                </a:solidFill>
                <a:latin typeface="+mj-lt"/>
                <a:ea typeface="+mj-ea"/>
              </a:rPr>
              <a:t>rogress </a:t>
            </a:r>
            <a:r>
              <a:rPr lang="de-DE" sz="1900" dirty="0" err="1" smtClean="0">
                <a:solidFill>
                  <a:schemeClr val="tx1"/>
                </a:solidFill>
                <a:latin typeface="+mj-lt"/>
                <a:ea typeface="+mj-ea"/>
              </a:rPr>
              <a:t>since</a:t>
            </a:r>
            <a:r>
              <a:rPr lang="de-DE" sz="1900" dirty="0" smtClean="0">
                <a:solidFill>
                  <a:schemeClr val="tx1"/>
                </a:solidFill>
                <a:latin typeface="+mj-lt"/>
                <a:ea typeface="+mj-ea"/>
              </a:rPr>
              <a:t> </a:t>
            </a:r>
            <a:r>
              <a:rPr lang="de-DE" sz="1900" dirty="0" err="1" smtClean="0">
                <a:solidFill>
                  <a:schemeClr val="tx1"/>
                </a:solidFill>
                <a:latin typeface="+mj-lt"/>
                <a:ea typeface="+mj-ea"/>
              </a:rPr>
              <a:t>official</a:t>
            </a:r>
            <a:r>
              <a:rPr lang="de-DE" sz="1900" dirty="0" smtClean="0">
                <a:solidFill>
                  <a:schemeClr val="tx1"/>
                </a:solidFill>
                <a:latin typeface="+mj-lt"/>
                <a:ea typeface="+mj-ea"/>
              </a:rPr>
              <a:t> </a:t>
            </a:r>
            <a:r>
              <a:rPr lang="de-DE" sz="1900" dirty="0" err="1" smtClean="0">
                <a:solidFill>
                  <a:schemeClr val="tx1"/>
                </a:solidFill>
                <a:latin typeface="+mj-lt"/>
                <a:ea typeface="+mj-ea"/>
              </a:rPr>
              <a:t>start</a:t>
            </a:r>
            <a:r>
              <a:rPr lang="de-DE" sz="1900" dirty="0" smtClean="0">
                <a:solidFill>
                  <a:schemeClr val="tx1"/>
                </a:solidFill>
                <a:latin typeface="+mj-lt"/>
                <a:ea typeface="+mj-ea"/>
              </a:rPr>
              <a:t> on 4th </a:t>
            </a:r>
            <a:r>
              <a:rPr lang="de-DE" sz="1900" dirty="0" err="1" smtClean="0">
                <a:solidFill>
                  <a:schemeClr val="tx1"/>
                </a:solidFill>
                <a:latin typeface="+mj-lt"/>
                <a:ea typeface="+mj-ea"/>
              </a:rPr>
              <a:t>of</a:t>
            </a:r>
            <a:r>
              <a:rPr lang="de-DE" sz="1900" dirty="0" smtClean="0">
                <a:solidFill>
                  <a:schemeClr val="tx1"/>
                </a:solidFill>
                <a:latin typeface="+mj-lt"/>
                <a:ea typeface="+mj-ea"/>
              </a:rPr>
              <a:t> </a:t>
            </a:r>
            <a:r>
              <a:rPr lang="de-DE" sz="1900" dirty="0" err="1" smtClean="0">
                <a:solidFill>
                  <a:schemeClr val="tx1"/>
                </a:solidFill>
                <a:latin typeface="+mj-lt"/>
                <a:ea typeface="+mj-ea"/>
              </a:rPr>
              <a:t>July</a:t>
            </a:r>
            <a:r>
              <a:rPr lang="de-DE" sz="1900" dirty="0" smtClean="0">
                <a:solidFill>
                  <a:schemeClr val="tx1"/>
                </a:solidFill>
                <a:latin typeface="+mj-lt"/>
                <a:ea typeface="+mj-ea"/>
              </a:rPr>
              <a:t> 2017</a:t>
            </a:r>
            <a:endParaRPr lang="de-DE" sz="1900" dirty="0">
              <a:solidFill>
                <a:schemeClr val="tx1"/>
              </a:solidFill>
              <a:latin typeface="+mj-lt"/>
              <a:ea typeface="+mj-ea"/>
            </a:endParaRPr>
          </a:p>
        </p:txBody>
      </p:sp>
      <p:pic>
        <p:nvPicPr>
          <p:cNvPr id="156682" name="Picture 2" descr="\\winfilesvl\bilder\FAIR\Spatenstich\66_0407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19" y="4350791"/>
            <a:ext cx="3294062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  <p:sp>
        <p:nvSpPr>
          <p:cNvPr id="13" name="Titel 1"/>
          <p:cNvSpPr txBox="1">
            <a:spLocks/>
          </p:cNvSpPr>
          <p:nvPr/>
        </p:nvSpPr>
        <p:spPr bwMode="auto">
          <a:xfrm>
            <a:off x="157444" y="6080185"/>
            <a:ext cx="4603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de-D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4</a:t>
            </a:r>
            <a:r>
              <a:rPr lang="en-US" altLang="de-DE" sz="28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de-D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  <a:endParaRPr lang="en-US" altLang="de-D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588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0988" y="303213"/>
            <a:ext cx="7042150" cy="979487"/>
          </a:xfrm>
          <a:ln>
            <a:miter lim="800000"/>
            <a:headEnd/>
            <a:tailEnd/>
          </a:ln>
        </p:spPr>
        <p:txBody>
          <a:bodyPr lIns="0" tIns="0" rIns="0" bIns="0"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 smtClean="0">
                <a:solidFill>
                  <a:schemeClr val="tx1"/>
                </a:solidFill>
                <a:latin typeface="+mj-lt"/>
                <a:ea typeface="+mj-ea"/>
              </a:rPr>
              <a:t>Status </a:t>
            </a:r>
            <a:r>
              <a:rPr lang="de-DE" dirty="0" err="1" smtClean="0">
                <a:solidFill>
                  <a:schemeClr val="tx1"/>
                </a:solidFill>
                <a:latin typeface="+mj-lt"/>
                <a:ea typeface="+mj-ea"/>
              </a:rPr>
              <a:t>of</a:t>
            </a:r>
            <a:r>
              <a:rPr lang="de-DE" dirty="0" smtClean="0">
                <a:solidFill>
                  <a:schemeClr val="tx1"/>
                </a:solidFill>
                <a:latin typeface="+mj-lt"/>
                <a:ea typeface="+mj-ea"/>
              </a:rPr>
              <a:t> FAIR Project: </a:t>
            </a:r>
            <a:r>
              <a:rPr lang="de-DE" dirty="0" err="1" smtClean="0">
                <a:solidFill>
                  <a:schemeClr val="tx1"/>
                </a:solidFill>
                <a:latin typeface="+mj-lt"/>
                <a:ea typeface="+mj-ea"/>
              </a:rPr>
              <a:t>Civil</a:t>
            </a:r>
            <a:r>
              <a:rPr lang="de-DE" dirty="0" smtClean="0">
                <a:solidFill>
                  <a:schemeClr val="tx1"/>
                </a:solidFill>
                <a:latin typeface="+mj-lt"/>
                <a:ea typeface="+mj-ea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  <a:ea typeface="+mj-ea"/>
              </a:rPr>
              <a:t>Construction</a:t>
            </a:r>
            <a:r>
              <a:rPr lang="de-DE" dirty="0" smtClean="0">
                <a:solidFill>
                  <a:schemeClr val="tx1"/>
                </a:solidFill>
                <a:latin typeface="+mj-lt"/>
                <a:ea typeface="+mj-ea"/>
              </a:rPr>
              <a:t> </a:t>
            </a:r>
            <a:br>
              <a:rPr lang="de-DE" dirty="0" smtClean="0">
                <a:solidFill>
                  <a:schemeClr val="tx1"/>
                </a:solidFill>
                <a:latin typeface="+mj-lt"/>
                <a:ea typeface="+mj-ea"/>
              </a:rPr>
            </a:br>
            <a:r>
              <a:rPr lang="de-DE" sz="1900" dirty="0">
                <a:solidFill>
                  <a:schemeClr val="tx1"/>
                </a:solidFill>
                <a:latin typeface="+mj-lt"/>
                <a:ea typeface="+mj-ea"/>
              </a:rPr>
              <a:t>P</a:t>
            </a:r>
            <a:r>
              <a:rPr lang="de-DE" sz="1900" dirty="0" smtClean="0">
                <a:solidFill>
                  <a:schemeClr val="tx1"/>
                </a:solidFill>
                <a:latin typeface="+mj-lt"/>
                <a:ea typeface="+mj-ea"/>
              </a:rPr>
              <a:t>rogress </a:t>
            </a:r>
            <a:r>
              <a:rPr lang="de-DE" sz="1900" dirty="0" err="1" smtClean="0">
                <a:solidFill>
                  <a:schemeClr val="tx1"/>
                </a:solidFill>
                <a:latin typeface="+mj-lt"/>
                <a:ea typeface="+mj-ea"/>
              </a:rPr>
              <a:t>since</a:t>
            </a:r>
            <a:r>
              <a:rPr lang="de-DE" sz="1900" dirty="0" smtClean="0">
                <a:solidFill>
                  <a:schemeClr val="tx1"/>
                </a:solidFill>
                <a:latin typeface="+mj-lt"/>
                <a:ea typeface="+mj-ea"/>
              </a:rPr>
              <a:t> </a:t>
            </a:r>
            <a:r>
              <a:rPr lang="de-DE" sz="1900" dirty="0" err="1" smtClean="0">
                <a:solidFill>
                  <a:schemeClr val="tx1"/>
                </a:solidFill>
                <a:latin typeface="+mj-lt"/>
                <a:ea typeface="+mj-ea"/>
              </a:rPr>
              <a:t>official</a:t>
            </a:r>
            <a:r>
              <a:rPr lang="de-DE" sz="1900" dirty="0" smtClean="0">
                <a:solidFill>
                  <a:schemeClr val="tx1"/>
                </a:solidFill>
                <a:latin typeface="+mj-lt"/>
                <a:ea typeface="+mj-ea"/>
              </a:rPr>
              <a:t> </a:t>
            </a:r>
            <a:r>
              <a:rPr lang="de-DE" sz="1900" dirty="0" err="1" smtClean="0">
                <a:solidFill>
                  <a:schemeClr val="tx1"/>
                </a:solidFill>
                <a:latin typeface="+mj-lt"/>
                <a:ea typeface="+mj-ea"/>
              </a:rPr>
              <a:t>start</a:t>
            </a:r>
            <a:r>
              <a:rPr lang="de-DE" sz="1900" dirty="0" smtClean="0">
                <a:solidFill>
                  <a:schemeClr val="tx1"/>
                </a:solidFill>
                <a:latin typeface="+mj-lt"/>
                <a:ea typeface="+mj-ea"/>
              </a:rPr>
              <a:t> on 4th </a:t>
            </a:r>
            <a:r>
              <a:rPr lang="de-DE" sz="1900" dirty="0" err="1" smtClean="0">
                <a:solidFill>
                  <a:schemeClr val="tx1"/>
                </a:solidFill>
                <a:latin typeface="+mj-lt"/>
                <a:ea typeface="+mj-ea"/>
              </a:rPr>
              <a:t>of</a:t>
            </a:r>
            <a:r>
              <a:rPr lang="de-DE" sz="1900" dirty="0" smtClean="0">
                <a:solidFill>
                  <a:schemeClr val="tx1"/>
                </a:solidFill>
                <a:latin typeface="+mj-lt"/>
                <a:ea typeface="+mj-ea"/>
              </a:rPr>
              <a:t> </a:t>
            </a:r>
            <a:r>
              <a:rPr lang="de-DE" sz="1900" dirty="0" err="1" smtClean="0">
                <a:solidFill>
                  <a:schemeClr val="tx1"/>
                </a:solidFill>
                <a:latin typeface="+mj-lt"/>
                <a:ea typeface="+mj-ea"/>
              </a:rPr>
              <a:t>July</a:t>
            </a:r>
            <a:r>
              <a:rPr lang="de-DE" sz="1900" dirty="0" smtClean="0">
                <a:solidFill>
                  <a:schemeClr val="tx1"/>
                </a:solidFill>
                <a:latin typeface="+mj-lt"/>
                <a:ea typeface="+mj-ea"/>
              </a:rPr>
              <a:t> 2017 </a:t>
            </a:r>
            <a:endParaRPr lang="de-DE" sz="1900" dirty="0">
              <a:solidFill>
                <a:schemeClr val="tx1"/>
              </a:solidFill>
              <a:latin typeface="+mj-lt"/>
              <a:ea typeface="+mj-ea"/>
            </a:endParaRPr>
          </a:p>
        </p:txBody>
      </p:sp>
      <p:sp>
        <p:nvSpPr>
          <p:cNvPr id="157699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16913" y="6607175"/>
            <a:ext cx="728662" cy="25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7874EE5-FDC5-45D0-A168-F7E326564F41}" type="slidenum">
              <a:rPr lang="de-DE" altLang="de-DE" sz="1000" smtClean="0">
                <a:cs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de-DE" altLang="de-DE" sz="1000" smtClean="0">
              <a:cs typeface="Arial" panose="020B0604020202020204" pitchFamily="34" charset="0"/>
            </a:endParaRPr>
          </a:p>
        </p:txBody>
      </p:sp>
      <p:pic>
        <p:nvPicPr>
          <p:cNvPr id="157700" name="Picture 2" descr="68b455e6-f356-4d2f-9386-d4837bb944b2@eurprd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0" b="34001"/>
          <a:stretch>
            <a:fillRect/>
          </a:stretch>
        </p:blipFill>
        <p:spPr bwMode="auto">
          <a:xfrm>
            <a:off x="9391650" y="1033463"/>
            <a:ext cx="2195513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Picture 3" descr="36148ee9-c12e-4f81-9d45-290f97a11bf4@eurprd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0" b="35080"/>
          <a:stretch>
            <a:fillRect/>
          </a:stretch>
        </p:blipFill>
        <p:spPr bwMode="auto">
          <a:xfrm>
            <a:off x="9456738" y="2624138"/>
            <a:ext cx="22320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2" name="Picture 5" descr="00efeef5-3423-4a9f-a058-4296f3b588c2@eurprd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b="32394"/>
          <a:stretch>
            <a:fillRect/>
          </a:stretch>
        </p:blipFill>
        <p:spPr bwMode="auto">
          <a:xfrm>
            <a:off x="133350" y="4022725"/>
            <a:ext cx="433070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3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4022725"/>
            <a:ext cx="454342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4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257300"/>
            <a:ext cx="43402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5" name="Grafi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1257300"/>
            <a:ext cx="4543425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6" name="Rectangle 9"/>
          <p:cNvSpPr>
            <a:spLocks noChangeArrowheads="1"/>
          </p:cNvSpPr>
          <p:nvPr/>
        </p:nvSpPr>
        <p:spPr bwMode="auto">
          <a:xfrm>
            <a:off x="131763" y="3676650"/>
            <a:ext cx="3155950" cy="277813"/>
          </a:xfrm>
          <a:prstGeom prst="rect">
            <a:avLst/>
          </a:pr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Excavation SIS100 tunnel</a:t>
            </a:r>
          </a:p>
        </p:txBody>
      </p:sp>
      <p:sp>
        <p:nvSpPr>
          <p:cNvPr id="157707" name="Rectangle 9"/>
          <p:cNvSpPr>
            <a:spLocks noChangeArrowheads="1"/>
          </p:cNvSpPr>
          <p:nvPr/>
        </p:nvSpPr>
        <p:spPr bwMode="auto">
          <a:xfrm>
            <a:off x="4506913" y="3694113"/>
            <a:ext cx="4583112" cy="276225"/>
          </a:xfrm>
          <a:prstGeom prst="rect">
            <a:avLst/>
          </a:pr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Upgraded SIS18 completed ready for FAIR and FAIR phase 0</a:t>
            </a:r>
          </a:p>
        </p:txBody>
      </p:sp>
      <p:sp>
        <p:nvSpPr>
          <p:cNvPr id="157708" name="Rectangle 9"/>
          <p:cNvSpPr>
            <a:spLocks noChangeArrowheads="1"/>
          </p:cNvSpPr>
          <p:nvPr/>
        </p:nvSpPr>
        <p:spPr bwMode="auto">
          <a:xfrm>
            <a:off x="4527550" y="6256338"/>
            <a:ext cx="4064000" cy="277812"/>
          </a:xfrm>
          <a:prstGeom prst="rect">
            <a:avLst/>
          </a:pr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of concrete shell works for SIS100</a:t>
            </a:r>
          </a:p>
        </p:txBody>
      </p:sp>
      <p:sp>
        <p:nvSpPr>
          <p:cNvPr id="157709" name="Rectangle 9"/>
          <p:cNvSpPr>
            <a:spLocks noChangeArrowheads="1"/>
          </p:cNvSpPr>
          <p:nvPr/>
        </p:nvSpPr>
        <p:spPr bwMode="auto">
          <a:xfrm>
            <a:off x="138113" y="6269038"/>
            <a:ext cx="4125912" cy="276225"/>
          </a:xfrm>
          <a:prstGeom prst="rect">
            <a:avLst/>
          </a:pr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Excavation transfer building &amp; CBM cave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23185281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66931"/>
            <a:ext cx="74489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251803" y="1202770"/>
            <a:ext cx="8892197" cy="515539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Serial production for major components for SIS 100 is progressing </a:t>
            </a:r>
            <a:b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</a:b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with one third of the dipole magnets already manufactured.</a:t>
            </a:r>
          </a:p>
        </p:txBody>
      </p:sp>
      <p:pic>
        <p:nvPicPr>
          <p:cNvPr id="6" name="Grafik 5" descr="H:\1_FAIRGSI$docu\1_Machines\2.8_SIS100\2.8.11_SIS100-Special_Installations\2.8.11.1 - Kryokollimator\Meetings\2017-03-21 - FOS2 Montagevorbereitung\Bilder\IMG_932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74" r="6794"/>
          <a:stretch/>
        </p:blipFill>
        <p:spPr bwMode="auto">
          <a:xfrm>
            <a:off x="3214500" y="2060730"/>
            <a:ext cx="2808000" cy="216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 descr="H:\1_FAIRGSI$docu\1_Machines\2.8_SIS100\2.8.2_SIS100-Magnets\2.8.12.14_QP-Units@JINR\06_Meetings\Steering Meetings\Steering_Meeting_20170725\IMG_20170621_09031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018" r="20018"/>
          <a:stretch/>
        </p:blipFill>
        <p:spPr bwMode="auto">
          <a:xfrm>
            <a:off x="3420000" y="4363560"/>
            <a:ext cx="2601858" cy="214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H:\1_FAIRGSI$docu\1_Machines\2.8_SIS100\2.8.4_SIS100-Ring_RF\2.8.4.1_Acceleration_System\Miscellaneous\Fotos\220217\P222977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8" r="6220"/>
          <a:stretch/>
        </p:blipFill>
        <p:spPr bwMode="auto">
          <a:xfrm>
            <a:off x="6185324" y="4347286"/>
            <a:ext cx="2814675" cy="2162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 descr="H:\1_FAIRGSI$docu\1_Machines\2.8_SIS100\2.8.4_SIS100-Ring_RF\2.8.4.3_Bunch_Compressor\Miscellaneous\Fotos\130116\04_13011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87" r="3087"/>
          <a:stretch/>
        </p:blipFill>
        <p:spPr bwMode="auto">
          <a:xfrm>
            <a:off x="153525" y="4356256"/>
            <a:ext cx="3667124" cy="215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 descr="H:\1_FAIRGSI$docu\1_Machines\2.8_SIS100\2.8.12_SIS100-Local_Cryogenics\2.8.12.5_ByPassLine&amp;EndBoxes\04_Quality_Assurance\1S4EYP\04_Delivery\FoS Arrival at GSI\1_07071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97" r="11154"/>
          <a:stretch/>
        </p:blipFill>
        <p:spPr bwMode="auto">
          <a:xfrm>
            <a:off x="5868000" y="2060730"/>
            <a:ext cx="3132000" cy="2161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 9" descr="sis100-dipol-bn_sikler_03_k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40" t="22807" r="33960" b="13140"/>
          <a:stretch/>
        </p:blipFill>
        <p:spPr>
          <a:xfrm>
            <a:off x="-432000" y="2060730"/>
            <a:ext cx="3636000" cy="2145345"/>
          </a:xfrm>
          <a:prstGeom prst="rect">
            <a:avLst/>
          </a:prstGeom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51802" y="3919162"/>
            <a:ext cx="2962698" cy="32316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SIS100 Dipole Magnets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309082" y="3883795"/>
            <a:ext cx="2723917" cy="33855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Cryo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Catcher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943691" y="6186543"/>
            <a:ext cx="2062744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Quadrupole Unit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51803" y="6186543"/>
            <a:ext cx="3568846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Bunch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Compressor</a:t>
            </a: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6172367" y="3903773"/>
            <a:ext cx="2827632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Cryo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-Bypass Line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6172366" y="6170351"/>
            <a:ext cx="2827633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RF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Cavity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System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04048" y="41565"/>
            <a:ext cx="6942137" cy="881934"/>
          </a:xfrm>
        </p:spPr>
        <p:txBody>
          <a:bodyPr>
            <a:noAutofit/>
          </a:bodyPr>
          <a:lstStyle/>
          <a:p>
            <a:r>
              <a:rPr lang="en-US" alt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dirty="0">
                <a:solidFill>
                  <a:schemeClr val="tx1"/>
                </a:solidFill>
                <a:latin typeface="+mj-lt"/>
              </a:rPr>
              <a:t>Status of FAIR: </a:t>
            </a:r>
            <a:r>
              <a:rPr lang="en-US" altLang="en-US" dirty="0" smtClean="0">
                <a:solidFill>
                  <a:schemeClr val="tx1"/>
                </a:solidFill>
                <a:latin typeface="+mj-lt"/>
              </a:rPr>
              <a:t>accelerators:</a:t>
            </a:r>
            <a:r>
              <a:rPr lang="en-US" altLang="en-US" dirty="0">
                <a:solidFill>
                  <a:schemeClr val="tx1"/>
                </a:solidFill>
                <a:latin typeface="+mj-lt"/>
              </a:rPr>
              <a:t/>
            </a:r>
            <a:br>
              <a:rPr lang="en-US" altLang="en-US" dirty="0">
                <a:solidFill>
                  <a:schemeClr val="tx1"/>
                </a:solidFill>
                <a:latin typeface="+mj-lt"/>
              </a:rPr>
            </a:br>
            <a:r>
              <a:rPr lang="en-US" alt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construction / procurement progresses well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270270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Foliennummernplatzhalter 3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173913" y="6553200"/>
            <a:ext cx="1446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66A1D32-BE96-4A39-904B-9965724FB615}" type="slidenum">
              <a:rPr lang="de-DE" altLang="de-DE" sz="1000" smtClean="0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de-DE" altLang="de-DE" sz="1000" smtClean="0">
              <a:solidFill>
                <a:schemeClr val="tx1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112713" y="1217613"/>
            <a:ext cx="2881312" cy="2659062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36 </a:t>
            </a:r>
            <a:r>
              <a:rPr lang="en-US" altLang="de-DE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sc</a:t>
            </a: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 dipole </a:t>
            </a:r>
            <a:r>
              <a:rPr lang="en-US" altLang="de-DE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SIS100 modules </a:t>
            </a: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manufactured at BNG and 22 shipped to GSI and tested </a:t>
            </a:r>
          </a:p>
          <a:p>
            <a:pPr algn="ctr">
              <a:defRPr/>
            </a:pP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3114675" y="1217613"/>
            <a:ext cx="2879725" cy="2659062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altLang="de-DE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SIS100 quadrupole </a:t>
            </a: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units shipped from JINR to BNG for integration into FOS module</a:t>
            </a:r>
          </a:p>
        </p:txBody>
      </p:sp>
      <p:sp>
        <p:nvSpPr>
          <p:cNvPr id="36" name="Rechteck 35"/>
          <p:cNvSpPr/>
          <p:nvPr/>
        </p:nvSpPr>
        <p:spPr>
          <a:xfrm>
            <a:off x="6116638" y="1217613"/>
            <a:ext cx="2879725" cy="2659062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All 51 HEBT vacuum chambers of batch 1 delivered (BINP, Russia)</a:t>
            </a:r>
          </a:p>
        </p:txBody>
      </p:sp>
      <p:sp>
        <p:nvSpPr>
          <p:cNvPr id="37" name="Rechteck 36"/>
          <p:cNvSpPr/>
          <p:nvPr/>
        </p:nvSpPr>
        <p:spPr>
          <a:xfrm>
            <a:off x="112713" y="3948113"/>
            <a:ext cx="2881312" cy="2659062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The series production of RF – </a:t>
            </a:r>
            <a:r>
              <a:rPr lang="en-US" altLang="de-DE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debunchers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3114675" y="3948113"/>
            <a:ext cx="2879725" cy="2659062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All </a:t>
            </a:r>
            <a:r>
              <a:rPr lang="en-US" altLang="de-DE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HESR Dipoles </a:t>
            </a: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are produced, in </a:t>
            </a:r>
            <a:r>
              <a:rPr lang="en-US" altLang="de-DE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Jülich</a:t>
            </a: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 and 65% are delivered to FAIR</a:t>
            </a:r>
          </a:p>
        </p:txBody>
      </p:sp>
      <p:sp>
        <p:nvSpPr>
          <p:cNvPr id="39" name="Rechteck 38"/>
          <p:cNvSpPr/>
          <p:nvPr/>
        </p:nvSpPr>
        <p:spPr>
          <a:xfrm>
            <a:off x="6116638" y="3948113"/>
            <a:ext cx="2879725" cy="2659062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Delivery of 1st 6 series Power Converter from India, (ECIL, India)</a:t>
            </a:r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1716088"/>
            <a:ext cx="2736850" cy="2052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3"/>
          <a:srcRect l="7950" t="92" r="18515" b="4101"/>
          <a:stretch/>
        </p:blipFill>
        <p:spPr>
          <a:xfrm>
            <a:off x="3186113" y="1714500"/>
            <a:ext cx="2736850" cy="205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Grafik 41" descr="C:\Users\ulaier\AppData\Local\Microsoft\Windows\Temporary Internet Files\Content.Word\20180409_094957.jpg"/>
          <p:cNvPicPr/>
          <p:nvPr/>
        </p:nvPicPr>
        <p:blipFill rotWithShape="1">
          <a:blip r:embed="rId4"/>
          <a:srcRect t="5598"/>
          <a:stretch/>
        </p:blipFill>
        <p:spPr bwMode="auto">
          <a:xfrm>
            <a:off x="193675" y="4452938"/>
            <a:ext cx="2719388" cy="207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5"/>
          <a:srcRect l="6613" r="15408"/>
          <a:stretch/>
        </p:blipFill>
        <p:spPr bwMode="auto">
          <a:xfrm>
            <a:off x="3186113" y="4452938"/>
            <a:ext cx="2754312" cy="207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Grafik 43"/>
          <p:cNvPicPr/>
          <p:nvPr/>
        </p:nvPicPr>
        <p:blipFill rotWithShape="1">
          <a:blip r:embed="rId6"/>
          <a:srcRect t="38499"/>
          <a:stretch/>
        </p:blipFill>
        <p:spPr>
          <a:xfrm>
            <a:off x="6223000" y="1727200"/>
            <a:ext cx="2665413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7"/>
          <a:srcRect l="16454" r="-2263"/>
          <a:stretch/>
        </p:blipFill>
        <p:spPr>
          <a:xfrm>
            <a:off x="6223000" y="4457700"/>
            <a:ext cx="2773363" cy="207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317500" y="41275"/>
            <a:ext cx="6942138" cy="8826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en-US" altLang="en-US" sz="28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altLang="en-US" dirty="0">
                <a:solidFill>
                  <a:schemeClr val="tx1"/>
                </a:solidFill>
                <a:latin typeface="+mj-lt"/>
                <a:ea typeface="+mj-ea"/>
              </a:rPr>
              <a:t>Status of FAIR: A</a:t>
            </a:r>
            <a:r>
              <a:rPr lang="en-US" altLang="en-US" dirty="0" smtClean="0">
                <a:solidFill>
                  <a:schemeClr val="tx1"/>
                </a:solidFill>
                <a:latin typeface="+mj-lt"/>
                <a:ea typeface="+mj-ea"/>
              </a:rPr>
              <a:t>ccelerators:</a:t>
            </a:r>
            <a:r>
              <a:rPr lang="en-US" altLang="en-US" dirty="0">
                <a:solidFill>
                  <a:schemeClr val="tx1"/>
                </a:solidFill>
                <a:latin typeface="+mj-lt"/>
                <a:ea typeface="+mj-ea"/>
              </a:rPr>
              <a:t/>
            </a:r>
            <a:br>
              <a:rPr lang="en-US" altLang="en-US" dirty="0">
                <a:solidFill>
                  <a:schemeClr val="tx1"/>
                </a:solidFill>
                <a:latin typeface="+mj-lt"/>
                <a:ea typeface="+mj-ea"/>
              </a:rPr>
            </a:br>
            <a:r>
              <a:rPr lang="en-US" altLang="en-US" sz="20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construction / procurement progress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248315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9595" cy="493369"/>
          </a:xfrm>
        </p:spPr>
        <p:txBody>
          <a:bodyPr>
            <a:normAutofit fontScale="90000"/>
          </a:bodyPr>
          <a:lstStyle/>
          <a:p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New CRYRING@GSI/FAIR</a:t>
            </a:r>
            <a:endParaRPr lang="en-US" sz="2600" dirty="0"/>
          </a:p>
        </p:txBody>
      </p:sp>
      <p:pic>
        <p:nvPicPr>
          <p:cNvPr id="5" name="Picture 4" descr="Cryring3D_withStudent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4093" y="2571760"/>
            <a:ext cx="7873112" cy="432048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537527" y="3779748"/>
            <a:ext cx="3642985" cy="369332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View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injector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ring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7544" y="1446245"/>
            <a:ext cx="4320480" cy="686611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285750" indent="-285750" defTabSz="457200">
              <a:buFont typeface="Arial"/>
              <a:buChar char="•"/>
              <a:defRPr sz="2000">
                <a:solidFill>
                  <a:prstClr val="black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>
                <a:latin typeface="Arial"/>
              </a:rPr>
              <a:t>FIRST FAIR accelerator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ready for experiments and tests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102" y="1149105"/>
            <a:ext cx="4202410" cy="265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66931"/>
            <a:ext cx="74489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426970" y="6553200"/>
            <a:ext cx="462692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err="1" smtClean="0"/>
              <a:t>KHuK</a:t>
            </a:r>
            <a:r>
              <a:rPr lang="de-DE" sz="1200" dirty="0" smtClean="0"/>
              <a:t> </a:t>
            </a:r>
            <a:r>
              <a:rPr lang="de-DE" sz="1200" dirty="0" err="1" smtClean="0"/>
              <a:t>meeting</a:t>
            </a:r>
            <a:r>
              <a:rPr lang="de-DE" sz="1200" dirty="0" smtClean="0"/>
              <a:t>, 7 </a:t>
            </a:r>
            <a:r>
              <a:rPr lang="de-DE" sz="1200" dirty="0" err="1" smtClean="0"/>
              <a:t>December</a:t>
            </a:r>
            <a:r>
              <a:rPr lang="de-DE" sz="1200" dirty="0" smtClean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32396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4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fair-gsi-folienmaster_2017">
  <a:themeElements>
    <a:clrScheme name="Hyperion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5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2357</Words>
  <Application>Microsoft Office PowerPoint</Application>
  <PresentationFormat>Bildschirmpräsentation (4:3)</PresentationFormat>
  <Paragraphs>556</Paragraphs>
  <Slides>49</Slides>
  <Notes>12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6</vt:i4>
      </vt:variant>
      <vt:variant>
        <vt:lpstr>Links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69" baseType="lpstr">
      <vt:lpstr>Arial Unicode MS</vt:lpstr>
      <vt:lpstr>MS PGothic</vt:lpstr>
      <vt:lpstr>MS PGothic</vt:lpstr>
      <vt:lpstr>Arial</vt:lpstr>
      <vt:lpstr>Arial Black</vt:lpstr>
      <vt:lpstr>Arial Narrow</vt:lpstr>
      <vt:lpstr>Calibri</vt:lpstr>
      <vt:lpstr>Cambria Math</vt:lpstr>
      <vt:lpstr>Helvetica Neue</vt:lpstr>
      <vt:lpstr>Symbol</vt:lpstr>
      <vt:lpstr>VerdanaBar</vt:lpstr>
      <vt:lpstr>Wingdings</vt:lpstr>
      <vt:lpstr>ヒラギノ角ゴ ProN W3</vt:lpstr>
      <vt:lpstr>fair-gsi-folienmaster_2016</vt:lpstr>
      <vt:lpstr>1_fair-gsi-folienmaster_2016</vt:lpstr>
      <vt:lpstr>2_fair-gsi-folienmaster_2016</vt:lpstr>
      <vt:lpstr>4_fair-gsi-folienmaster_2016</vt:lpstr>
      <vt:lpstr>fair-gsi-folienmaster_2017</vt:lpstr>
      <vt:lpstr>5_fair-gsi-folienmaster_2016</vt:lpstr>
      <vt:lpstr>Untitled:Users:inti:pub:papers:NuPECC05:Panda_NuPECC05_final_pub.doc!OLE_LINK1</vt:lpstr>
      <vt:lpstr>PowerPoint-Präsentation</vt:lpstr>
      <vt:lpstr>PowerPoint-Präsentation</vt:lpstr>
      <vt:lpstr>FAIR – The Facility</vt:lpstr>
      <vt:lpstr>International Participation in FAIR</vt:lpstr>
      <vt:lpstr>Status of FAIR Project: Civil Construction  Progress since official start on 4th of July 2017</vt:lpstr>
      <vt:lpstr>Status of FAIR Project: Civil Construction  Progress since official start on 4th of July 2017 </vt:lpstr>
      <vt:lpstr> Status of FAIR: accelerators: construction / procurement progresses well</vt:lpstr>
      <vt:lpstr> Status of FAIR: Accelerators: construction / procurement progress</vt:lpstr>
      <vt:lpstr> New CRYRING@GSI/FAIR</vt:lpstr>
      <vt:lpstr>FAIR Research Pillars:  - a fore-front scientific program in many areas</vt:lpstr>
      <vt:lpstr>FAIR Modularised Start Version (MSV)</vt:lpstr>
      <vt:lpstr>APPA</vt:lpstr>
      <vt:lpstr>C.B.M.</vt:lpstr>
      <vt:lpstr>NUSTAR</vt:lpstr>
      <vt:lpstr>PANDA</vt:lpstr>
      <vt:lpstr>Experiments: Status Overview</vt:lpstr>
      <vt:lpstr>CBM - Compressed Baryonic Matter </vt:lpstr>
      <vt:lpstr>CBM Experiment at FAIR</vt:lpstr>
      <vt:lpstr>First beam on miniCBM@SIS18</vt:lpstr>
      <vt:lpstr>PowerPoint-Präsentation</vt:lpstr>
      <vt:lpstr>Status of FAIR: experiments CBM and HADES</vt:lpstr>
      <vt:lpstr>First beam on HADES@SIS18</vt:lpstr>
      <vt:lpstr>Latest News! Beam stored in the ESR</vt:lpstr>
      <vt:lpstr>NUclear  STructure Astrophysics and Reactions</vt:lpstr>
      <vt:lpstr>NUSTAR  - Origin of Elements in the Universe</vt:lpstr>
      <vt:lpstr>NUSTAR  - Origin of Elements in the Universe</vt:lpstr>
      <vt:lpstr> Status of NuSTAR experiments - detector R&amp;D and construction</vt:lpstr>
      <vt:lpstr>EXAMPLE:  R3B Start Version for Phase 0</vt:lpstr>
      <vt:lpstr>PANDA - AntiProton Annihilation at Darmstadt</vt:lpstr>
      <vt:lpstr>PANDA - AntiProton Annihilation at Darmstadt</vt:lpstr>
      <vt:lpstr>HESR – Storage Ring for Antiprotons</vt:lpstr>
      <vt:lpstr>PowerPoint-Präsentation</vt:lpstr>
      <vt:lpstr>PowerPoint-Präsentation</vt:lpstr>
      <vt:lpstr>APPA - Atomic Physics, Plasma Physics, and Applied Sciences</vt:lpstr>
      <vt:lpstr>BIOMAT / Materials Research &amp; Bio Physics </vt:lpstr>
      <vt:lpstr>APPA Cave for Plasma Physics / HED@FAIR</vt:lpstr>
      <vt:lpstr>Ion Beam Facilities / Trapping &amp; Storage</vt:lpstr>
      <vt:lpstr>Schedule for FAIR Science</vt:lpstr>
      <vt:lpstr>FAIR phase-0  intermediate research program</vt:lpstr>
      <vt:lpstr>PowerPoint-Präsentation</vt:lpstr>
      <vt:lpstr>Accelerator and Experimental Facilities available for FAIR phase-0</vt:lpstr>
      <vt:lpstr>FAIR Phase-0 – first campaign</vt:lpstr>
      <vt:lpstr>SHIP/SHIPTRAP</vt:lpstr>
      <vt:lpstr>SHE Chemistry Recommissiong of TASCA</vt:lpstr>
      <vt:lpstr>Isotopes discovered at GSI and FAIR</vt:lpstr>
      <vt:lpstr>2019 beam time plan for experiments</vt:lpstr>
      <vt:lpstr>PowerPoint-Präsentation</vt:lpstr>
      <vt:lpstr>PowerPoint-Präsentation</vt:lpstr>
      <vt:lpstr>PowerPoint-Präsentation</vt:lpstr>
    </vt:vector>
  </TitlesOfParts>
  <Company>GSI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Carola Pomplun</dc:creator>
  <cp:lastModifiedBy>audimax</cp:lastModifiedBy>
  <cp:revision>584</cp:revision>
  <dcterms:created xsi:type="dcterms:W3CDTF">2012-12-14T15:20:39Z</dcterms:created>
  <dcterms:modified xsi:type="dcterms:W3CDTF">2018-12-07T07:29:11Z</dcterms:modified>
</cp:coreProperties>
</file>