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9" r:id="rId2"/>
    <p:sldId id="300" r:id="rId3"/>
    <p:sldId id="303" r:id="rId4"/>
    <p:sldId id="302" r:id="rId5"/>
    <p:sldId id="305" r:id="rId6"/>
    <p:sldId id="304" r:id="rId7"/>
    <p:sldId id="307" r:id="rId8"/>
    <p:sldId id="306" r:id="rId9"/>
    <p:sldId id="309" r:id="rId10"/>
    <p:sldId id="308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9" autoAdjust="0"/>
    <p:restoredTop sz="94660"/>
  </p:normalViewPr>
  <p:slideViewPr>
    <p:cSldViewPr showGuides="1">
      <p:cViewPr varScale="1">
        <p:scale>
          <a:sx n="77" d="100"/>
          <a:sy n="77" d="100"/>
        </p:scale>
        <p:origin x="1140" y="96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07.12.2018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07.12.2018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9C05EC-278F-48BF-80BE-EDD0FE4E35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3633688"/>
            <a:ext cx="8101335" cy="623404"/>
          </a:xfrm>
        </p:spPr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report</a:t>
            </a:r>
            <a:r>
              <a:rPr lang="de-DE" dirty="0" smtClean="0"/>
              <a:t> on </a:t>
            </a:r>
            <a:r>
              <a:rPr lang="de-DE" dirty="0" err="1" smtClean="0"/>
              <a:t>ikp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fz</a:t>
            </a:r>
            <a:r>
              <a:rPr lang="de-DE" dirty="0" smtClean="0"/>
              <a:t>-jülich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.12.2018  </a:t>
            </a:r>
            <a:r>
              <a:rPr lang="de-DE" dirty="0"/>
              <a:t>I  </a:t>
            </a:r>
            <a:r>
              <a:rPr lang="de-DE" dirty="0" err="1" smtClean="0"/>
              <a:t>hans</a:t>
            </a:r>
            <a:r>
              <a:rPr lang="de-DE" dirty="0" smtClean="0"/>
              <a:t> </a:t>
            </a:r>
            <a:r>
              <a:rPr lang="de-DE" dirty="0" err="1" smtClean="0"/>
              <a:t>ströher</a:t>
            </a:r>
            <a:r>
              <a:rPr lang="de-DE" dirty="0" smtClean="0"/>
              <a:t> (IKP, </a:t>
            </a:r>
            <a:r>
              <a:rPr lang="de-DE" dirty="0" err="1" smtClean="0"/>
              <a:t>forschungszentrum</a:t>
            </a:r>
            <a:r>
              <a:rPr lang="de-DE" dirty="0" smtClean="0"/>
              <a:t> </a:t>
            </a:r>
            <a:r>
              <a:rPr lang="de-DE" dirty="0" err="1" smtClean="0"/>
              <a:t>jülich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„Transfair“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ADB9AB2-F1DB-421F-8416-AD5CDB324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5" t="20811" r="10117" b="19397"/>
          <a:stretch/>
        </p:blipFill>
        <p:spPr bwMode="auto">
          <a:xfrm>
            <a:off x="228600" y="351311"/>
            <a:ext cx="2615208" cy="305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119991" y="3081975"/>
            <a:ext cx="62068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COSY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3"/>
          <a:stretch/>
        </p:blipFill>
        <p:spPr bwMode="auto">
          <a:xfrm>
            <a:off x="5171762" y="351311"/>
            <a:ext cx="3733247" cy="305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8205466" y="3068960"/>
            <a:ext cx="53527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FAIR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89442" y="764704"/>
            <a:ext cx="718274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PANDA</a:t>
            </a:r>
          </a:p>
        </p:txBody>
      </p:sp>
      <p:cxnSp>
        <p:nvCxnSpPr>
          <p:cNvPr id="15" name="Gerade Verbindung mit Pfeil 14"/>
          <p:cNvCxnSpPr>
            <a:stCxn id="14" idx="2"/>
          </p:cNvCxnSpPr>
          <p:nvPr/>
        </p:nvCxnSpPr>
        <p:spPr>
          <a:xfrm flipH="1">
            <a:off x="7989442" y="1032470"/>
            <a:ext cx="359137" cy="59633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utrino.uni-hamburg.de/sites/site_neutrino/content/e45955/e242989/e243006/bxSu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7"/>
          <a:stretch/>
        </p:blipFill>
        <p:spPr bwMode="auto">
          <a:xfrm>
            <a:off x="2879546" y="342900"/>
            <a:ext cx="2247736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549785" y="3068960"/>
            <a:ext cx="85151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 err="1" smtClean="0">
                <a:solidFill>
                  <a:schemeClr val="bg1"/>
                </a:solidFill>
              </a:rPr>
              <a:t>Borexino</a:t>
            </a:r>
            <a:endParaRPr lang="de-DE" sz="12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931780" y="764704"/>
            <a:ext cx="52610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JEDI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194833" y="1032470"/>
            <a:ext cx="360943" cy="4523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001867" y="917104"/>
            <a:ext cx="61106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HESR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7348965" y="1184870"/>
            <a:ext cx="360943" cy="4523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095500"/>
            <a:ext cx="4333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 für </a:t>
            </a:r>
            <a:r>
              <a:rPr lang="de-DE" dirty="0" err="1" smtClean="0"/>
              <a:t>kernphysik</a:t>
            </a:r>
            <a:r>
              <a:rPr lang="de-DE" dirty="0" smtClean="0"/>
              <a:t> (IKP)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Helmholtz </a:t>
            </a:r>
            <a:r>
              <a:rPr lang="de-DE" dirty="0" err="1" smtClean="0">
                <a:solidFill>
                  <a:srgbClr val="C00000"/>
                </a:solidFill>
              </a:rPr>
              <a:t>Structure</a:t>
            </a:r>
            <a:r>
              <a:rPr lang="de-DE" dirty="0" smtClean="0">
                <a:solidFill>
                  <a:srgbClr val="C00000"/>
                </a:solidFill>
              </a:rPr>
              <a:t> (</a:t>
            </a:r>
            <a:r>
              <a:rPr lang="de-DE" dirty="0" err="1" smtClean="0">
                <a:solidFill>
                  <a:srgbClr val="C00000"/>
                </a:solidFill>
              </a:rPr>
              <a:t>PoF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III)</a:t>
            </a:r>
            <a:endParaRPr lang="de-DE" dirty="0"/>
          </a:p>
          <a:p>
            <a:endParaRPr lang="de-DE" dirty="0"/>
          </a:p>
        </p:txBody>
      </p:sp>
      <p:grpSp>
        <p:nvGrpSpPr>
          <p:cNvPr id="7" name="Group 5"/>
          <p:cNvGrpSpPr/>
          <p:nvPr/>
        </p:nvGrpSpPr>
        <p:grpSpPr>
          <a:xfrm>
            <a:off x="1470143" y="1672187"/>
            <a:ext cx="3029849" cy="3824263"/>
            <a:chOff x="4756935" y="607376"/>
            <a:chExt cx="3461897" cy="4275910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6935" y="607376"/>
              <a:ext cx="3461897" cy="4275910"/>
            </a:xfrm>
            <a:prstGeom prst="rect">
              <a:avLst/>
            </a:prstGeom>
          </p:spPr>
        </p:pic>
        <p:sp>
          <p:nvSpPr>
            <p:cNvPr id="9" name="Rounded Rectangle 3"/>
            <p:cNvSpPr/>
            <p:nvPr/>
          </p:nvSpPr>
          <p:spPr>
            <a:xfrm>
              <a:off x="5073316" y="2494547"/>
              <a:ext cx="890337" cy="437148"/>
            </a:xfrm>
            <a:prstGeom prst="roundRect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Rounded Rectangle 17"/>
            <p:cNvSpPr/>
            <p:nvPr/>
          </p:nvSpPr>
          <p:spPr>
            <a:xfrm>
              <a:off x="5077319" y="3994491"/>
              <a:ext cx="890337" cy="437148"/>
            </a:xfrm>
            <a:prstGeom prst="roundRect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5126871" y="4027520"/>
              <a:ext cx="783225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Contribution </a:t>
              </a:r>
              <a:br>
                <a:rPr kumimoji="0" lang="en-US" sz="10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</a:br>
              <a:r>
                <a:rPr kumimoji="0" lang="en-US" sz="10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to FAIR</a:t>
              </a:r>
              <a:endParaRPr kumimoji="0" lang="en-US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Rounded Rectangle 24"/>
            <p:cNvSpPr/>
            <p:nvPr/>
          </p:nvSpPr>
          <p:spPr>
            <a:xfrm>
              <a:off x="7228564" y="1847371"/>
              <a:ext cx="890337" cy="437148"/>
            </a:xfrm>
            <a:prstGeom prst="roundRect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Rounded Rectangle 32"/>
            <p:cNvSpPr/>
            <p:nvPr/>
          </p:nvSpPr>
          <p:spPr>
            <a:xfrm>
              <a:off x="7228564" y="2460386"/>
              <a:ext cx="890337" cy="437148"/>
            </a:xfrm>
            <a:prstGeom prst="roundRect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3528" y="1691107"/>
            <a:ext cx="2304256" cy="197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smtClean="0">
                <a:solidFill>
                  <a:srgbClr val="002060"/>
                </a:solidFill>
              </a:rPr>
              <a:t>Research Field</a:t>
            </a:r>
          </a:p>
          <a:p>
            <a:pPr algn="l">
              <a:lnSpc>
                <a:spcPct val="95000"/>
              </a:lnSpc>
            </a:pPr>
            <a:endParaRPr lang="de-DE" sz="1400" b="1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100" b="1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400" b="1" dirty="0" smtClean="0">
                <a:solidFill>
                  <a:srgbClr val="002060"/>
                </a:solidFill>
              </a:rPr>
              <a:t>Programmes</a:t>
            </a:r>
          </a:p>
          <a:p>
            <a:pPr algn="l">
              <a:lnSpc>
                <a:spcPct val="95000"/>
              </a:lnSpc>
            </a:pPr>
            <a:endParaRPr lang="de-DE" sz="1400" b="1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400" b="1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400" b="1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400" b="1" dirty="0" smtClean="0">
                <a:solidFill>
                  <a:srgbClr val="002060"/>
                </a:solidFill>
              </a:rPr>
              <a:t>Topics</a:t>
            </a:r>
          </a:p>
        </p:txBody>
      </p:sp>
      <p:sp>
        <p:nvSpPr>
          <p:cNvPr id="15" name="Rounded Rectangle 13"/>
          <p:cNvSpPr/>
          <p:nvPr/>
        </p:nvSpPr>
        <p:spPr>
          <a:xfrm>
            <a:off x="6273951" y="1731981"/>
            <a:ext cx="890337" cy="437148"/>
          </a:xfrm>
          <a:prstGeom prst="round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6312051" y="1759496"/>
            <a:ext cx="80406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Contributions</a:t>
            </a:r>
            <a:br>
              <a:rPr lang="en-US" sz="1000" dirty="0" smtClean="0"/>
            </a:br>
            <a:r>
              <a:rPr lang="en-US" sz="1000" dirty="0" smtClean="0"/>
              <a:t>by IKP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74" y="2348880"/>
            <a:ext cx="4422651" cy="25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518094" y="5277616"/>
            <a:ext cx="4023089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b="1" dirty="0" smtClean="0">
                <a:solidFill>
                  <a:srgbClr val="002060"/>
                </a:solidFill>
              </a:rPr>
              <a:t>IKP-3/IAS-4 </a:t>
            </a:r>
            <a:r>
              <a:rPr lang="de-DE" sz="1500" dirty="0" smtClean="0">
                <a:solidFill>
                  <a:srgbClr val="002060"/>
                </a:solidFill>
              </a:rPr>
              <a:t>(„</a:t>
            </a:r>
            <a:r>
              <a:rPr lang="de-DE" sz="1500" dirty="0" err="1" smtClean="0">
                <a:solidFill>
                  <a:srgbClr val="002060"/>
                </a:solidFill>
              </a:rPr>
              <a:t>Theory</a:t>
            </a:r>
            <a:r>
              <a:rPr lang="de-DE" sz="1500" dirty="0" smtClean="0">
                <a:solidFill>
                  <a:srgbClr val="002060"/>
                </a:solidFill>
              </a:rPr>
              <a:t>“) in „Key Technologies“</a:t>
            </a:r>
          </a:p>
          <a:p>
            <a:pPr algn="l">
              <a:lnSpc>
                <a:spcPct val="95000"/>
              </a:lnSpc>
            </a:pPr>
            <a:r>
              <a:rPr lang="de-DE" sz="1500" dirty="0">
                <a:solidFill>
                  <a:srgbClr val="002060"/>
                </a:solidFill>
              </a:rPr>
              <a:t> </a:t>
            </a:r>
            <a:r>
              <a:rPr lang="de-DE" sz="1500" dirty="0" smtClean="0">
                <a:solidFill>
                  <a:srgbClr val="002060"/>
                </a:solidFill>
              </a:rPr>
              <a:t>                    will </a:t>
            </a:r>
            <a:r>
              <a:rPr lang="de-DE" sz="1500" dirty="0" err="1" smtClean="0">
                <a:solidFill>
                  <a:srgbClr val="002060"/>
                </a:solidFill>
              </a:rPr>
              <a:t>be</a:t>
            </a:r>
            <a:r>
              <a:rPr lang="de-DE" sz="1500" dirty="0" smtClean="0">
                <a:solidFill>
                  <a:srgbClr val="002060"/>
                </a:solidFill>
              </a:rPr>
              <a:t> in „Information“ in </a:t>
            </a:r>
            <a:r>
              <a:rPr lang="de-DE" sz="1500" dirty="0" err="1" smtClean="0">
                <a:solidFill>
                  <a:srgbClr val="002060"/>
                </a:solidFill>
              </a:rPr>
              <a:t>PoF</a:t>
            </a:r>
            <a:r>
              <a:rPr lang="de-DE" sz="1500" dirty="0" smtClean="0">
                <a:solidFill>
                  <a:srgbClr val="002060"/>
                </a:solidFill>
              </a:rPr>
              <a:t>-IV</a:t>
            </a:r>
          </a:p>
        </p:txBody>
      </p:sp>
    </p:spTree>
    <p:extLst>
      <p:ext uri="{BB962C8B-B14F-4D97-AF65-F5344CB8AC3E}">
        <p14:creationId xmlns:p14="http://schemas.microsoft.com/office/powerpoint/2010/main" val="16697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 für </a:t>
            </a:r>
            <a:r>
              <a:rPr lang="de-DE" dirty="0" err="1" smtClean="0"/>
              <a:t>kernphysik</a:t>
            </a:r>
            <a:r>
              <a:rPr lang="de-DE" dirty="0" smtClean="0"/>
              <a:t> (IKP)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Strategy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Process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Forschungszentrum Jülich</a:t>
            </a:r>
            <a:endParaRPr lang="de-DE" dirty="0"/>
          </a:p>
          <a:p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02746" y="1628800"/>
            <a:ext cx="8685583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11/2015		</a:t>
            </a:r>
            <a:r>
              <a:rPr lang="de-DE" sz="2000" dirty="0" err="1" smtClean="0">
                <a:solidFill>
                  <a:srgbClr val="002060"/>
                </a:solidFill>
              </a:rPr>
              <a:t>Draft</a:t>
            </a:r>
            <a:r>
              <a:rPr lang="de-DE" sz="2000" dirty="0" smtClean="0">
                <a:solidFill>
                  <a:srgbClr val="002060"/>
                </a:solidFill>
              </a:rPr>
              <a:t> … IKP a „</a:t>
            </a:r>
            <a:r>
              <a:rPr lang="de-DE" sz="2000" dirty="0" err="1" smtClean="0">
                <a:solidFill>
                  <a:srgbClr val="002060"/>
                </a:solidFill>
              </a:rPr>
              <a:t>posteriority</a:t>
            </a:r>
            <a:r>
              <a:rPr lang="de-DE" sz="2000" dirty="0" smtClean="0">
                <a:solidFill>
                  <a:srgbClr val="002060"/>
                </a:solidFill>
              </a:rPr>
              <a:t>“ in FZJ (</a:t>
            </a:r>
            <a:r>
              <a:rPr lang="de-DE" sz="2000" dirty="0" err="1" smtClean="0">
                <a:solidFill>
                  <a:srgbClr val="002060"/>
                </a:solidFill>
              </a:rPr>
              <a:t>decision</a:t>
            </a:r>
            <a:r>
              <a:rPr lang="de-DE" sz="2000" dirty="0" smtClean="0">
                <a:solidFill>
                  <a:srgbClr val="002060"/>
                </a:solidFill>
              </a:rPr>
              <a:t> not </a:t>
            </a:r>
            <a:r>
              <a:rPr lang="de-DE" sz="2000" dirty="0" err="1" smtClean="0">
                <a:solidFill>
                  <a:srgbClr val="002060"/>
                </a:solidFill>
              </a:rPr>
              <a:t>science-driven</a:t>
            </a:r>
            <a:r>
              <a:rPr lang="de-DE" sz="2000" dirty="0">
                <a:solidFill>
                  <a:srgbClr val="002060"/>
                </a:solidFill>
              </a:rPr>
              <a:t>)</a:t>
            </a:r>
            <a:endParaRPr lang="de-DE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800" dirty="0">
                <a:solidFill>
                  <a:srgbClr val="002060"/>
                </a:solidFill>
              </a:rPr>
              <a:t/>
            </a:r>
            <a:br>
              <a:rPr lang="de-DE" sz="800" dirty="0">
                <a:solidFill>
                  <a:srgbClr val="002060"/>
                </a:solidFill>
              </a:rPr>
            </a:b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05/2017	</a:t>
            </a:r>
            <a:r>
              <a:rPr lang="de-DE" sz="2000" dirty="0" err="1" smtClean="0">
                <a:solidFill>
                  <a:srgbClr val="002060"/>
                </a:solidFill>
              </a:rPr>
              <a:t>Supervisory</a:t>
            </a:r>
            <a:r>
              <a:rPr lang="de-DE" sz="2000" dirty="0" smtClean="0">
                <a:solidFill>
                  <a:srgbClr val="002060"/>
                </a:solidFill>
              </a:rPr>
              <a:t> Board (Aufsichtsrat) FZJ … </a:t>
            </a:r>
            <a:r>
              <a:rPr lang="de-DE" sz="2000" dirty="0" err="1" smtClean="0">
                <a:solidFill>
                  <a:srgbClr val="002060"/>
                </a:solidFill>
              </a:rPr>
              <a:t>conditional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approval</a:t>
            </a:r>
            <a:endParaRPr lang="de-DE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11/2018		</a:t>
            </a:r>
            <a:r>
              <a:rPr lang="de-DE" sz="2000" dirty="0" err="1" smtClean="0">
                <a:solidFill>
                  <a:srgbClr val="002060"/>
                </a:solidFill>
              </a:rPr>
              <a:t>Supervisory</a:t>
            </a:r>
            <a:r>
              <a:rPr lang="de-DE" sz="2000" dirty="0" smtClean="0">
                <a:solidFill>
                  <a:srgbClr val="002060"/>
                </a:solidFill>
              </a:rPr>
              <a:t> Board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smtClean="0">
                <a:solidFill>
                  <a:srgbClr val="002060"/>
                </a:solidFill>
              </a:rPr>
              <a:t>FZJ: </a:t>
            </a:r>
            <a:r>
              <a:rPr lang="de-DE" sz="2000" dirty="0" err="1" smtClean="0">
                <a:solidFill>
                  <a:srgbClr val="002060"/>
                </a:solidFill>
              </a:rPr>
              <a:t>acceptance</a:t>
            </a:r>
            <a:endParaRPr lang="de-DE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11/2018		</a:t>
            </a:r>
            <a:r>
              <a:rPr lang="de-DE" sz="2000" dirty="0" err="1" smtClean="0">
                <a:solidFill>
                  <a:srgbClr val="002060"/>
                </a:solidFill>
              </a:rPr>
              <a:t>Supervisory</a:t>
            </a:r>
            <a:r>
              <a:rPr lang="de-DE" sz="2000" dirty="0" smtClean="0">
                <a:solidFill>
                  <a:srgbClr val="002060"/>
                </a:solidFill>
              </a:rPr>
              <a:t> Board GSI: </a:t>
            </a:r>
            <a:r>
              <a:rPr lang="de-DE" sz="2000" dirty="0" err="1" smtClean="0">
                <a:solidFill>
                  <a:srgbClr val="002060"/>
                </a:solidFill>
              </a:rPr>
              <a:t>acceptance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0649"/>
            <a:ext cx="5849788" cy="281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90649"/>
            <a:ext cx="2881537" cy="28193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868144" y="5551029"/>
            <a:ext cx="2962414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b="1" dirty="0" smtClean="0">
                <a:solidFill>
                  <a:srgbClr val="C00000"/>
                </a:solidFill>
              </a:rPr>
              <a:t>„</a:t>
            </a:r>
            <a:r>
              <a:rPr lang="de-DE" sz="1600" b="1" dirty="0" err="1" smtClean="0">
                <a:solidFill>
                  <a:srgbClr val="C00000"/>
                </a:solidFill>
              </a:rPr>
              <a:t>TransFAIR</a:t>
            </a:r>
            <a:r>
              <a:rPr lang="de-DE" sz="1600" b="1" dirty="0" smtClean="0">
                <a:solidFill>
                  <a:srgbClr val="C00000"/>
                </a:solidFill>
              </a:rPr>
              <a:t>“: IKP/FZJ </a:t>
            </a:r>
            <a:r>
              <a:rPr lang="de-DE" sz="16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GSI</a:t>
            </a:r>
            <a:endParaRPr lang="de-DE" sz="1600" b="1" dirty="0" smtClean="0">
              <a:solidFill>
                <a:srgbClr val="C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536" y="5445224"/>
            <a:ext cx="843502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5938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 für </a:t>
            </a:r>
            <a:r>
              <a:rPr lang="de-DE" dirty="0" err="1" smtClean="0"/>
              <a:t>kernphysik</a:t>
            </a:r>
            <a:r>
              <a:rPr lang="de-DE" dirty="0" smtClean="0"/>
              <a:t> (IKP)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TransFAIR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– </a:t>
            </a:r>
            <a:r>
              <a:rPr lang="de-DE" dirty="0" err="1" smtClean="0">
                <a:solidFill>
                  <a:srgbClr val="C00000"/>
                </a:solidFill>
              </a:rPr>
              <a:t>Decision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Supervisory</a:t>
            </a:r>
            <a:r>
              <a:rPr lang="de-DE" dirty="0" smtClean="0">
                <a:solidFill>
                  <a:srgbClr val="C00000"/>
                </a:solidFill>
              </a:rPr>
              <a:t> Boards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FZJ </a:t>
            </a:r>
            <a:r>
              <a:rPr lang="de-DE" dirty="0" err="1" smtClean="0">
                <a:solidFill>
                  <a:srgbClr val="C00000"/>
                </a:solidFill>
              </a:rPr>
              <a:t>and</a:t>
            </a:r>
            <a:r>
              <a:rPr lang="de-DE" dirty="0" smtClean="0">
                <a:solidFill>
                  <a:srgbClr val="C00000"/>
                </a:solidFill>
              </a:rPr>
              <a:t> GSI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739722" y="2492896"/>
            <a:ext cx="306955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>
                <a:solidFill>
                  <a:srgbClr val="002060"/>
                </a:solidFill>
              </a:rPr>
              <a:t>IKP </a:t>
            </a:r>
            <a:r>
              <a:rPr lang="de-DE" sz="1600" dirty="0" err="1" smtClean="0">
                <a:solidFill>
                  <a:srgbClr val="002060"/>
                </a:solidFill>
              </a:rPr>
              <a:t>of</a:t>
            </a:r>
            <a:r>
              <a:rPr lang="de-DE" sz="1600" dirty="0" smtClean="0">
                <a:solidFill>
                  <a:srgbClr val="002060"/>
                </a:solidFill>
              </a:rPr>
              <a:t> FZJ (w/o IKP-3 (</a:t>
            </a:r>
            <a:r>
              <a:rPr lang="de-DE" sz="1600" dirty="0" err="1" smtClean="0">
                <a:solidFill>
                  <a:srgbClr val="002060"/>
                </a:solidFill>
              </a:rPr>
              <a:t>Theory</a:t>
            </a:r>
            <a:r>
              <a:rPr lang="de-DE" sz="1600" dirty="0" smtClean="0">
                <a:solidFill>
                  <a:srgbClr val="002060"/>
                </a:solidFill>
              </a:rPr>
              <a:t>))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36798" y="2875613"/>
            <a:ext cx="4241354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IKP </a:t>
            </a:r>
            <a:r>
              <a:rPr lang="de-DE" sz="1600" dirty="0" err="1" smtClean="0">
                <a:solidFill>
                  <a:srgbClr val="002060"/>
                </a:solidFill>
              </a:rPr>
              <a:t>transferred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to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smtClean="0">
                <a:solidFill>
                  <a:srgbClr val="002060"/>
                </a:solidFill>
              </a:rPr>
              <a:t>GSI </a:t>
            </a:r>
            <a:r>
              <a:rPr lang="de-DE" sz="1600" dirty="0" err="1" smtClean="0">
                <a:solidFill>
                  <a:srgbClr val="002060"/>
                </a:solidFill>
              </a:rPr>
              <a:t>as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of</a:t>
            </a:r>
            <a:r>
              <a:rPr lang="de-DE" sz="1600" dirty="0" smtClean="0">
                <a:solidFill>
                  <a:srgbClr val="002060"/>
                </a:solidFill>
              </a:rPr>
              <a:t> Jan</a:t>
            </a:r>
            <a:r>
              <a:rPr lang="de-DE" sz="1600" dirty="0">
                <a:solidFill>
                  <a:srgbClr val="002060"/>
                </a:solidFill>
              </a:rPr>
              <a:t>. 1, 2021</a:t>
            </a:r>
            <a:endParaRPr lang="de-DE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dirty="0" smtClean="0">
                <a:solidFill>
                  <a:srgbClr val="002060"/>
                </a:solidFill>
              </a:rPr>
              <a:t>     </a:t>
            </a:r>
            <a:r>
              <a:rPr lang="de-DE" sz="1600" dirty="0" err="1" smtClean="0">
                <a:solidFill>
                  <a:srgbClr val="002060"/>
                </a:solidFill>
              </a:rPr>
              <a:t>annual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budget</a:t>
            </a:r>
            <a:r>
              <a:rPr lang="de-DE" sz="1600" dirty="0" smtClean="0">
                <a:solidFill>
                  <a:srgbClr val="002060"/>
                </a:solidFill>
              </a:rPr>
              <a:t>: 18.85 M€ (2019 </a:t>
            </a:r>
            <a:r>
              <a:rPr lang="de-DE" sz="1600" dirty="0" err="1" smtClean="0">
                <a:solidFill>
                  <a:srgbClr val="002060"/>
                </a:solidFill>
              </a:rPr>
              <a:t>value</a:t>
            </a:r>
            <a:r>
              <a:rPr lang="de-DE" sz="1600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36798" y="3430895"/>
            <a:ext cx="4087979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FZJ </a:t>
            </a:r>
            <a:r>
              <a:rPr lang="de-DE" sz="1600" dirty="0" err="1" smtClean="0">
                <a:solidFill>
                  <a:srgbClr val="002060"/>
                </a:solidFill>
              </a:rPr>
              <a:t>receives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increase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of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starting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values</a:t>
            </a:r>
            <a:endParaRPr lang="de-DE" sz="16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smtClean="0">
                <a:solidFill>
                  <a:srgbClr val="002060"/>
                </a:solidFill>
              </a:rPr>
              <a:t>    </a:t>
            </a:r>
            <a:r>
              <a:rPr lang="de-DE" sz="1600" dirty="0" err="1" smtClean="0">
                <a:solidFill>
                  <a:srgbClr val="002060"/>
                </a:solidFill>
              </a:rPr>
              <a:t>of</a:t>
            </a:r>
            <a:r>
              <a:rPr lang="de-DE" sz="1600" dirty="0" smtClean="0">
                <a:solidFill>
                  <a:srgbClr val="002060"/>
                </a:solidFill>
              </a:rPr>
              <a:t> 18.85 M€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47189" y="3924560"/>
            <a:ext cx="374121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rgbClr val="002060"/>
                </a:solidFill>
              </a:rPr>
              <a:t>Perpetuation</a:t>
            </a:r>
            <a:r>
              <a:rPr lang="de-DE" sz="1600" b="1" dirty="0" smtClean="0">
                <a:solidFill>
                  <a:srgbClr val="002060"/>
                </a:solidFill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</a:rPr>
              <a:t>of</a:t>
            </a:r>
            <a:r>
              <a:rPr lang="de-DE" sz="1600" b="1" dirty="0" smtClean="0">
                <a:solidFill>
                  <a:srgbClr val="002060"/>
                </a:solidFill>
              </a:rPr>
              <a:t> IKP </a:t>
            </a:r>
            <a:r>
              <a:rPr lang="de-DE" sz="1600" b="1" dirty="0" err="1" smtClean="0">
                <a:solidFill>
                  <a:srgbClr val="002060"/>
                </a:solidFill>
              </a:rPr>
              <a:t>competences</a:t>
            </a:r>
            <a:endParaRPr lang="de-DE" sz="1600" b="1" dirty="0" smtClean="0">
              <a:solidFill>
                <a:srgbClr val="00206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47189" y="4256780"/>
            <a:ext cx="366638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Common </a:t>
            </a:r>
            <a:r>
              <a:rPr lang="de-DE" sz="1600" dirty="0" err="1" smtClean="0">
                <a:solidFill>
                  <a:srgbClr val="002060"/>
                </a:solidFill>
              </a:rPr>
              <a:t>scientific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PoF</a:t>
            </a:r>
            <a:r>
              <a:rPr lang="de-DE" sz="1600" dirty="0" smtClean="0">
                <a:solidFill>
                  <a:srgbClr val="002060"/>
                </a:solidFill>
              </a:rPr>
              <a:t>-IV </a:t>
            </a:r>
            <a:r>
              <a:rPr lang="de-DE" sz="1600" dirty="0" err="1" smtClean="0">
                <a:solidFill>
                  <a:srgbClr val="002060"/>
                </a:solidFill>
              </a:rPr>
              <a:t>program</a:t>
            </a:r>
            <a:endParaRPr lang="de-DE" sz="1600" dirty="0" smtClean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46460" y="4616820"/>
            <a:ext cx="291445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Help </a:t>
            </a:r>
            <a:r>
              <a:rPr lang="de-DE" sz="1600" dirty="0" err="1" smtClean="0">
                <a:solidFill>
                  <a:srgbClr val="002060"/>
                </a:solidFill>
              </a:rPr>
              <a:t>for</a:t>
            </a:r>
            <a:r>
              <a:rPr lang="de-DE" sz="1600" dirty="0" smtClean="0">
                <a:solidFill>
                  <a:srgbClr val="002060"/>
                </a:solidFill>
              </a:rPr>
              <a:t> FAIR </a:t>
            </a:r>
            <a:r>
              <a:rPr lang="de-DE" sz="1600" dirty="0" err="1" smtClean="0">
                <a:solidFill>
                  <a:srgbClr val="002060"/>
                </a:solidFill>
              </a:rPr>
              <a:t>prior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to</a:t>
            </a:r>
            <a:r>
              <a:rPr lang="de-DE" sz="1600" dirty="0" smtClean="0">
                <a:solidFill>
                  <a:srgbClr val="002060"/>
                </a:solidFill>
              </a:rPr>
              <a:t> 2021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36798" y="5015071"/>
            <a:ext cx="3606565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IKP </a:t>
            </a:r>
            <a:r>
              <a:rPr lang="de-DE" sz="1600" dirty="0" err="1" smtClean="0">
                <a:solidFill>
                  <a:srgbClr val="002060"/>
                </a:solidFill>
              </a:rPr>
              <a:t>outpost</a:t>
            </a:r>
            <a:r>
              <a:rPr lang="de-DE" sz="1600" dirty="0" smtClean="0">
                <a:solidFill>
                  <a:srgbClr val="002060"/>
                </a:solidFill>
              </a:rPr>
              <a:t> in FZJ, </a:t>
            </a:r>
            <a:r>
              <a:rPr lang="de-DE" sz="1600" dirty="0" err="1" smtClean="0">
                <a:solidFill>
                  <a:srgbClr val="002060"/>
                </a:solidFill>
              </a:rPr>
              <a:t>cooperation</a:t>
            </a:r>
            <a:r>
              <a:rPr lang="de-DE" sz="1600" dirty="0" smtClean="0">
                <a:solidFill>
                  <a:srgbClr val="002060"/>
                </a:solidFill>
              </a:rPr>
              <a:t> w/</a:t>
            </a:r>
          </a:p>
          <a:p>
            <a:pPr>
              <a:lnSpc>
                <a:spcPct val="95000"/>
              </a:lnSpc>
            </a:pP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smtClean="0">
                <a:solidFill>
                  <a:srgbClr val="002060"/>
                </a:solidFill>
              </a:rPr>
              <a:t>    RWTH, </a:t>
            </a:r>
            <a:r>
              <a:rPr lang="de-DE" sz="1600" dirty="0" err="1" smtClean="0">
                <a:solidFill>
                  <a:srgbClr val="002060"/>
                </a:solidFill>
              </a:rPr>
              <a:t>other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nearby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universities</a:t>
            </a:r>
            <a:endParaRPr lang="de-DE" sz="1600" dirty="0" smtClean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36069" y="5623037"/>
            <a:ext cx="338426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All </a:t>
            </a:r>
            <a:r>
              <a:rPr lang="de-DE" sz="1600" dirty="0" err="1" smtClean="0">
                <a:solidFill>
                  <a:srgbClr val="002060"/>
                </a:solidFill>
              </a:rPr>
              <a:t>details</a:t>
            </a:r>
            <a:r>
              <a:rPr lang="de-DE" sz="1600" dirty="0" smtClean="0">
                <a:solidFill>
                  <a:srgbClr val="002060"/>
                </a:solidFill>
              </a:rPr>
              <a:t> in „</a:t>
            </a:r>
            <a:r>
              <a:rPr lang="de-DE" sz="1600" dirty="0" err="1" smtClean="0">
                <a:solidFill>
                  <a:srgbClr val="002060"/>
                </a:solidFill>
              </a:rPr>
              <a:t>transition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contract</a:t>
            </a:r>
            <a:r>
              <a:rPr lang="de-DE" sz="1600" dirty="0" smtClean="0">
                <a:solidFill>
                  <a:srgbClr val="002060"/>
                </a:solidFill>
              </a:rPr>
              <a:t>“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7787" r="8211" b="6982"/>
          <a:stretch/>
        </p:blipFill>
        <p:spPr bwMode="auto">
          <a:xfrm>
            <a:off x="678323" y="1268760"/>
            <a:ext cx="3528000" cy="510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 für </a:t>
            </a:r>
            <a:r>
              <a:rPr lang="de-DE" dirty="0" err="1" smtClean="0"/>
              <a:t>kernphysik</a:t>
            </a:r>
            <a:r>
              <a:rPr lang="de-DE" dirty="0" smtClean="0"/>
              <a:t> (IKP)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TransFAIR</a:t>
            </a:r>
            <a:r>
              <a:rPr lang="de-DE" dirty="0" smtClean="0">
                <a:solidFill>
                  <a:srgbClr val="C00000"/>
                </a:solidFill>
              </a:rPr>
              <a:t> – Details, </a:t>
            </a:r>
            <a:r>
              <a:rPr lang="de-DE" dirty="0" err="1" smtClean="0">
                <a:solidFill>
                  <a:srgbClr val="C00000"/>
                </a:solidFill>
              </a:rPr>
              <a:t>Contract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Project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Structure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tbc</a:t>
            </a:r>
            <a:r>
              <a:rPr lang="de-DE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r>
              <a:rPr lang="de-DE" smtClean="0">
                <a:solidFill>
                  <a:srgbClr val="C00000"/>
                </a:solidFill>
              </a:rPr>
              <a:t> 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9" y="1268760"/>
            <a:ext cx="8518723" cy="46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5" t="75862" r="2635" b="14827"/>
          <a:stretch/>
        </p:blipFill>
        <p:spPr bwMode="auto">
          <a:xfrm>
            <a:off x="6359674" y="4390156"/>
            <a:ext cx="23042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1403648" y="1600197"/>
            <a:ext cx="1257300" cy="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1997774" y="1793598"/>
            <a:ext cx="1257300" cy="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3749468" y="1820399"/>
            <a:ext cx="1257300" cy="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1187624" y="2236034"/>
            <a:ext cx="4450106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3719362" y="3151358"/>
            <a:ext cx="1918367" cy="42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1691680" y="3952409"/>
            <a:ext cx="3420000" cy="2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2555776" y="4159471"/>
            <a:ext cx="3420000" cy="2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1681289" y="4386486"/>
            <a:ext cx="3420000" cy="2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2088104" y="4591519"/>
            <a:ext cx="3420000" cy="2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2160112" y="4807543"/>
            <a:ext cx="3420000" cy="2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2350143" y="5035287"/>
            <a:ext cx="3420000" cy="2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2664168" y="5260373"/>
            <a:ext cx="3420000" cy="2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5328464" y="5497780"/>
            <a:ext cx="3348000" cy="23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7" t="12592" r="12385" b="79122"/>
          <a:stretch/>
        </p:blipFill>
        <p:spPr bwMode="auto">
          <a:xfrm>
            <a:off x="5256456" y="4149080"/>
            <a:ext cx="3420000" cy="2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359674" y="3151358"/>
            <a:ext cx="2100758" cy="42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5" name="Rechteck 4"/>
          <p:cNvSpPr/>
          <p:nvPr/>
        </p:nvSpPr>
        <p:spPr>
          <a:xfrm>
            <a:off x="734794" y="3140967"/>
            <a:ext cx="2232248" cy="42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2779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 für </a:t>
            </a:r>
            <a:r>
              <a:rPr lang="de-DE" dirty="0" err="1" smtClean="0"/>
              <a:t>kernphysik</a:t>
            </a:r>
            <a:r>
              <a:rPr lang="de-DE" dirty="0" smtClean="0"/>
              <a:t> (IKP)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TransFAIR</a:t>
            </a:r>
            <a:r>
              <a:rPr lang="de-DE" dirty="0" smtClean="0">
                <a:solidFill>
                  <a:srgbClr val="C00000"/>
                </a:solidFill>
              </a:rPr>
              <a:t> – Science (White Paper „Science </a:t>
            </a:r>
            <a:r>
              <a:rPr lang="de-DE" dirty="0" err="1" smtClean="0">
                <a:solidFill>
                  <a:srgbClr val="C00000"/>
                </a:solidFill>
              </a:rPr>
              <a:t>Opportunities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IKP …“)</a:t>
            </a:r>
            <a:endParaRPr lang="de-DE" dirty="0"/>
          </a:p>
          <a:p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5" y="2810990"/>
            <a:ext cx="3024000" cy="119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9" y="1315949"/>
            <a:ext cx="3024000" cy="11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8"/>
          <a:stretch/>
        </p:blipFill>
        <p:spPr bwMode="auto">
          <a:xfrm>
            <a:off x="693959" y="5373216"/>
            <a:ext cx="3024000" cy="4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79712" y="2455774"/>
            <a:ext cx="418704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dirty="0" smtClean="0">
                <a:solidFill>
                  <a:srgbClr val="002060"/>
                </a:solidFill>
              </a:rPr>
              <a:t>(…)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979712" y="4039950"/>
            <a:ext cx="418704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dirty="0" smtClean="0">
                <a:solidFill>
                  <a:srgbClr val="002060"/>
                </a:solidFill>
              </a:rPr>
              <a:t>(…)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3024000" cy="15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4" y="4293096"/>
            <a:ext cx="3024000" cy="3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9" y="4622692"/>
            <a:ext cx="3024000" cy="19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2" y="4869160"/>
            <a:ext cx="3024000" cy="19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66" y="1412776"/>
            <a:ext cx="4712814" cy="21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4428713" y="3603460"/>
            <a:ext cx="4429418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COSY </a:t>
            </a:r>
            <a:r>
              <a:rPr lang="de-DE" sz="1600" dirty="0" err="1" smtClean="0">
                <a:solidFill>
                  <a:srgbClr val="002060"/>
                </a:solidFill>
              </a:rPr>
              <a:t>facility</a:t>
            </a:r>
            <a:endParaRPr lang="de-DE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2060"/>
                </a:solidFill>
              </a:rPr>
              <a:t>Accelerator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physics</a:t>
            </a:r>
            <a:r>
              <a:rPr lang="de-DE" sz="1600" dirty="0" smtClean="0">
                <a:solidFill>
                  <a:srgbClr val="002060"/>
                </a:solidFill>
              </a:rPr>
              <a:t>: </a:t>
            </a:r>
            <a:r>
              <a:rPr lang="de-DE" sz="1600" dirty="0" err="1" smtClean="0">
                <a:solidFill>
                  <a:srgbClr val="002060"/>
                </a:solidFill>
              </a:rPr>
              <a:t>storage</a:t>
            </a:r>
            <a:r>
              <a:rPr lang="de-DE" sz="1600" dirty="0" smtClean="0">
                <a:solidFill>
                  <a:srgbClr val="002060"/>
                </a:solidFill>
              </a:rPr>
              <a:t> rings (</a:t>
            </a:r>
            <a:r>
              <a:rPr lang="de-DE" sz="1600" dirty="0" err="1" smtClean="0">
                <a:solidFill>
                  <a:srgbClr val="002060"/>
                </a:solidFill>
              </a:rPr>
              <a:t>cooling</a:t>
            </a:r>
            <a:r>
              <a:rPr lang="de-DE" sz="16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2060"/>
                </a:solidFill>
              </a:rPr>
              <a:t>Polarization</a:t>
            </a:r>
            <a:r>
              <a:rPr lang="de-DE" sz="1600" dirty="0" smtClean="0">
                <a:solidFill>
                  <a:srgbClr val="002060"/>
                </a:solidFill>
              </a:rPr>
              <a:t> (</a:t>
            </a:r>
            <a:r>
              <a:rPr lang="de-DE" sz="1600" dirty="0" err="1" smtClean="0">
                <a:solidFill>
                  <a:srgbClr val="002060"/>
                </a:solidFill>
              </a:rPr>
              <a:t>beams</a:t>
            </a:r>
            <a:r>
              <a:rPr lang="de-DE" sz="1600" dirty="0" smtClean="0">
                <a:solidFill>
                  <a:srgbClr val="002060"/>
                </a:solidFill>
              </a:rPr>
              <a:t>, </a:t>
            </a:r>
            <a:r>
              <a:rPr lang="de-DE" sz="1600" dirty="0" err="1" smtClean="0">
                <a:solidFill>
                  <a:srgbClr val="002060"/>
                </a:solidFill>
              </a:rPr>
              <a:t>targets</a:t>
            </a:r>
            <a:r>
              <a:rPr lang="de-DE" sz="16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Neutrino </a:t>
            </a:r>
            <a:r>
              <a:rPr lang="de-DE" sz="1600" dirty="0" err="1" smtClean="0">
                <a:solidFill>
                  <a:srgbClr val="002060"/>
                </a:solidFill>
              </a:rPr>
              <a:t>physics</a:t>
            </a:r>
            <a:r>
              <a:rPr lang="de-DE" sz="1600" dirty="0" smtClean="0">
                <a:solidFill>
                  <a:srgbClr val="002060"/>
                </a:solidFill>
              </a:rPr>
              <a:t> (</a:t>
            </a:r>
            <a:r>
              <a:rPr lang="de-DE" sz="1600" dirty="0" err="1" smtClean="0">
                <a:solidFill>
                  <a:srgbClr val="002060"/>
                </a:solidFill>
              </a:rPr>
              <a:t>underground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labs</a:t>
            </a:r>
            <a:r>
              <a:rPr lang="de-DE" sz="1600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427984" y="4723168"/>
            <a:ext cx="3451394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2060"/>
                </a:solidFill>
              </a:rPr>
              <a:t>Accelerator</a:t>
            </a:r>
            <a:r>
              <a:rPr lang="de-DE" sz="1600" dirty="0" smtClean="0">
                <a:solidFill>
                  <a:srgbClr val="002060"/>
                </a:solidFill>
              </a:rPr>
              <a:t>, CBM, PANDA, PAX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2060"/>
                </a:solidFill>
              </a:rPr>
              <a:t>Charged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particle</a:t>
            </a:r>
            <a:r>
              <a:rPr lang="de-DE" sz="1600" dirty="0" smtClean="0">
                <a:solidFill>
                  <a:srgbClr val="002060"/>
                </a:solidFill>
              </a:rPr>
              <a:t> EDM </a:t>
            </a:r>
            <a:r>
              <a:rPr lang="de-DE" sz="1600" dirty="0" err="1" smtClean="0">
                <a:solidFill>
                  <a:srgbClr val="002060"/>
                </a:solidFill>
              </a:rPr>
              <a:t>project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</a:rPr>
              <a:t>Neutrino: </a:t>
            </a:r>
            <a:r>
              <a:rPr lang="de-DE" sz="1600" dirty="0" err="1" smtClean="0">
                <a:solidFill>
                  <a:srgbClr val="002060"/>
                </a:solidFill>
              </a:rPr>
              <a:t>Borexino</a:t>
            </a:r>
            <a:r>
              <a:rPr lang="de-DE" sz="1600" dirty="0" smtClean="0">
                <a:solidFill>
                  <a:srgbClr val="002060"/>
                </a:solidFill>
              </a:rPr>
              <a:t>, JUNO</a:t>
            </a:r>
          </a:p>
        </p:txBody>
      </p:sp>
    </p:spTree>
    <p:extLst>
      <p:ext uri="{BB962C8B-B14F-4D97-AF65-F5344CB8AC3E}">
        <p14:creationId xmlns:p14="http://schemas.microsoft.com/office/powerpoint/2010/main" val="23645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reis 15"/>
          <p:cNvSpPr/>
          <p:nvPr/>
        </p:nvSpPr>
        <p:spPr>
          <a:xfrm>
            <a:off x="2771800" y="1484784"/>
            <a:ext cx="3600400" cy="3600000"/>
          </a:xfrm>
          <a:prstGeom prst="pie">
            <a:avLst>
              <a:gd name="adj1" fmla="val 16201247"/>
              <a:gd name="adj2" fmla="val 203105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>
              <a:solidFill>
                <a:schemeClr val="tx1"/>
              </a:solidFill>
            </a:endParaRPr>
          </a:p>
        </p:txBody>
      </p:sp>
      <p:sp>
        <p:nvSpPr>
          <p:cNvPr id="30" name="Kreis 29"/>
          <p:cNvSpPr/>
          <p:nvPr/>
        </p:nvSpPr>
        <p:spPr>
          <a:xfrm>
            <a:off x="2771800" y="1486358"/>
            <a:ext cx="3600000" cy="3600000"/>
          </a:xfrm>
          <a:prstGeom prst="pie">
            <a:avLst>
              <a:gd name="adj1" fmla="val 2018263"/>
              <a:gd name="adj2" fmla="val 16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 für </a:t>
            </a:r>
            <a:r>
              <a:rPr lang="de-DE" dirty="0" err="1" smtClean="0"/>
              <a:t>kernphysik</a:t>
            </a:r>
            <a:r>
              <a:rPr lang="de-DE" dirty="0" smtClean="0"/>
              <a:t> (IKP)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TransFAIR</a:t>
            </a:r>
            <a:r>
              <a:rPr lang="de-DE" dirty="0" smtClean="0">
                <a:solidFill>
                  <a:srgbClr val="C00000"/>
                </a:solidFill>
              </a:rPr>
              <a:t> – </a:t>
            </a:r>
            <a:r>
              <a:rPr lang="de-DE" dirty="0" smtClean="0">
                <a:solidFill>
                  <a:srgbClr val="C00000"/>
                </a:solidFill>
              </a:rPr>
              <a:t>General </a:t>
            </a:r>
            <a:r>
              <a:rPr lang="de-DE" dirty="0" err="1" smtClean="0">
                <a:solidFill>
                  <a:srgbClr val="C00000"/>
                </a:solidFill>
              </a:rPr>
              <a:t>Structure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897185" y="2712852"/>
            <a:ext cx="1890839" cy="1364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dirty="0" smtClean="0"/>
              <a:t>FAIR-</a:t>
            </a:r>
          </a:p>
          <a:p>
            <a:pPr algn="ctr">
              <a:lnSpc>
                <a:spcPct val="95000"/>
              </a:lnSpc>
            </a:pPr>
            <a:r>
              <a:rPr lang="de-DE" sz="2000" dirty="0" err="1" smtClean="0"/>
              <a:t>related</a:t>
            </a:r>
            <a:r>
              <a:rPr lang="de-DE" sz="2000" dirty="0" smtClean="0"/>
              <a:t>:</a:t>
            </a:r>
          </a:p>
          <a:p>
            <a:pPr algn="ctr">
              <a:lnSpc>
                <a:spcPct val="95000"/>
              </a:lnSpc>
            </a:pPr>
            <a:endParaRPr lang="de-DE" sz="700" dirty="0" smtClean="0"/>
          </a:p>
          <a:p>
            <a:pPr algn="ctr">
              <a:lnSpc>
                <a:spcPct val="95000"/>
              </a:lnSpc>
            </a:pPr>
            <a:r>
              <a:rPr lang="de-DE" sz="2000" dirty="0" smtClean="0"/>
              <a:t>(COSY, HESR,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/>
              <a:t>PANDA; PAX)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562622" y="1772393"/>
            <a:ext cx="1746568" cy="1656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     Non</a:t>
            </a:r>
          </a:p>
          <a:p>
            <a:pPr>
              <a:lnSpc>
                <a:spcPct val="95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    FAIR-</a:t>
            </a:r>
          </a:p>
          <a:p>
            <a:pPr>
              <a:lnSpc>
                <a:spcPct val="95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   </a:t>
            </a:r>
            <a:r>
              <a:rPr lang="de-DE" sz="2000" dirty="0" err="1" smtClean="0">
                <a:solidFill>
                  <a:schemeClr val="bg1"/>
                </a:solidFill>
              </a:rPr>
              <a:t>related</a:t>
            </a:r>
            <a:r>
              <a:rPr lang="de-DE" sz="20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endParaRPr lang="de-DE" sz="7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(COSY, EDM,</a:t>
            </a:r>
          </a:p>
          <a:p>
            <a:pPr>
              <a:lnSpc>
                <a:spcPct val="95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  Neutrino)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5573" y="1735238"/>
            <a:ext cx="1835759" cy="1378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smtClean="0">
                <a:solidFill>
                  <a:srgbClr val="002060"/>
                </a:solidFill>
              </a:rPr>
              <a:t>IKP-1 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(Bochum (JR))</a:t>
            </a:r>
          </a:p>
          <a:p>
            <a:pPr algn="ctr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2000" b="1" dirty="0" smtClean="0">
                <a:solidFill>
                  <a:srgbClr val="002060"/>
                </a:solidFill>
              </a:rPr>
              <a:t>IKP-4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(Aachen (AL))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525159" y="1738386"/>
            <a:ext cx="189507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smtClean="0">
                <a:solidFill>
                  <a:srgbClr val="002060"/>
                </a:solidFill>
              </a:rPr>
              <a:t>IKP-2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(Cologne (HS),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Aachen (LL),</a:t>
            </a:r>
          </a:p>
          <a:p>
            <a:pPr algn="ctr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Aachen (JP))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367197" y="5301208"/>
            <a:ext cx="438774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b="1" dirty="0" err="1" smtClean="0">
                <a:solidFill>
                  <a:srgbClr val="C00000"/>
                </a:solidFill>
              </a:rPr>
              <a:t>How</a:t>
            </a:r>
            <a:r>
              <a:rPr lang="de-DE" sz="2400" b="1" dirty="0" smtClean="0">
                <a:solidFill>
                  <a:srgbClr val="C00000"/>
                </a:solidFill>
              </a:rPr>
              <a:t> will </a:t>
            </a:r>
            <a:r>
              <a:rPr lang="de-DE" sz="2400" b="1" dirty="0" err="1" smtClean="0">
                <a:solidFill>
                  <a:srgbClr val="C00000"/>
                </a:solidFill>
              </a:rPr>
              <a:t>this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be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transferred</a:t>
            </a:r>
            <a:r>
              <a:rPr lang="de-DE" sz="2400" b="1" dirty="0" smtClean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99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 für </a:t>
            </a:r>
            <a:r>
              <a:rPr lang="de-DE" dirty="0" err="1" smtClean="0"/>
              <a:t>kernphysik</a:t>
            </a:r>
            <a:r>
              <a:rPr lang="de-DE" dirty="0" smtClean="0"/>
              <a:t> (IKP)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TransFAIR</a:t>
            </a:r>
            <a:r>
              <a:rPr lang="de-DE" dirty="0" smtClean="0">
                <a:solidFill>
                  <a:srgbClr val="C00000"/>
                </a:solidFill>
              </a:rPr>
              <a:t> – </a:t>
            </a:r>
            <a:r>
              <a:rPr lang="de-DE" dirty="0" err="1" smtClean="0">
                <a:solidFill>
                  <a:srgbClr val="C00000"/>
                </a:solidFill>
              </a:rPr>
              <a:t>Preparation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for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PoF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IV</a:t>
            </a:r>
            <a:endParaRPr lang="de-DE" dirty="0"/>
          </a:p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02746" y="1628800"/>
            <a:ext cx="809708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… must </a:t>
            </a:r>
            <a:r>
              <a:rPr lang="de-DE" sz="2000" dirty="0" err="1" smtClean="0">
                <a:solidFill>
                  <a:srgbClr val="002060"/>
                </a:solidFill>
              </a:rPr>
              <a:t>start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now</a:t>
            </a:r>
            <a:endParaRPr lang="de-DE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0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0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02/2020</a:t>
            </a:r>
            <a:r>
              <a:rPr lang="de-DE" sz="2000" dirty="0">
                <a:solidFill>
                  <a:srgbClr val="002060"/>
                </a:solidFill>
              </a:rPr>
              <a:t>	</a:t>
            </a:r>
            <a:r>
              <a:rPr lang="de-DE" sz="2000" dirty="0" smtClean="0">
                <a:solidFill>
                  <a:srgbClr val="002060"/>
                </a:solidFill>
              </a:rPr>
              <a:t>	Strategic Review Research Field „Matter“</a:t>
            </a:r>
          </a:p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01/2021		</a:t>
            </a:r>
            <a:r>
              <a:rPr lang="de-DE" sz="2000" b="1" dirty="0" smtClean="0">
                <a:solidFill>
                  <a:srgbClr val="002060"/>
                </a:solidFill>
              </a:rPr>
              <a:t>Start </a:t>
            </a:r>
            <a:r>
              <a:rPr lang="de-DE" sz="2000" b="1" dirty="0" err="1" smtClean="0">
                <a:solidFill>
                  <a:srgbClr val="002060"/>
                </a:solidFill>
              </a:rPr>
              <a:t>PoF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</a:rPr>
              <a:t>IV</a:t>
            </a:r>
            <a:r>
              <a:rPr lang="de-DE" sz="2000" dirty="0" smtClean="0">
                <a:solidFill>
                  <a:srgbClr val="002060"/>
                </a:solidFill>
              </a:rPr>
              <a:t> (</a:t>
            </a:r>
            <a:r>
              <a:rPr lang="de-DE" sz="2000" dirty="0" err="1" smtClean="0">
                <a:solidFill>
                  <a:srgbClr val="002060"/>
                </a:solidFill>
              </a:rPr>
              <a:t>with</a:t>
            </a:r>
            <a:r>
              <a:rPr lang="de-DE" sz="2000" dirty="0" smtClean="0">
                <a:solidFill>
                  <a:srgbClr val="002060"/>
                </a:solidFill>
              </a:rPr>
              <a:t> IKP </a:t>
            </a:r>
            <a:r>
              <a:rPr lang="de-DE" sz="2000" dirty="0" err="1" smtClean="0">
                <a:solidFill>
                  <a:srgbClr val="002060"/>
                </a:solidFill>
              </a:rPr>
              <a:t>part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GSI)</a:t>
            </a:r>
            <a:endParaRPr lang="de-DE" sz="20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10/2021		End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ERC </a:t>
            </a:r>
            <a:r>
              <a:rPr lang="de-DE" sz="2000" dirty="0" err="1" smtClean="0">
                <a:solidFill>
                  <a:srgbClr val="002060"/>
                </a:solidFill>
              </a:rPr>
              <a:t>srEDM</a:t>
            </a:r>
            <a:r>
              <a:rPr lang="de-DE" sz="2000" dirty="0" smtClean="0">
                <a:solidFill>
                  <a:srgbClr val="002060"/>
                </a:solidFill>
              </a:rPr>
              <a:t> (host </a:t>
            </a:r>
            <a:r>
              <a:rPr lang="de-DE" sz="2000" dirty="0" err="1" smtClean="0">
                <a:solidFill>
                  <a:srgbClr val="002060"/>
                </a:solidFill>
              </a:rPr>
              <a:t>institution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commitment</a:t>
            </a:r>
            <a:r>
              <a:rPr lang="de-DE" sz="2000" dirty="0" smtClean="0">
                <a:solidFill>
                  <a:srgbClr val="002060"/>
                </a:solidFill>
              </a:rPr>
              <a:t> FZJ)</a:t>
            </a:r>
          </a:p>
          <a:p>
            <a:pPr algn="l">
              <a:lnSpc>
                <a:spcPct val="95000"/>
              </a:lnSpc>
            </a:pPr>
            <a:endParaRPr lang="de-DE" sz="14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Next:</a:t>
            </a:r>
            <a:endParaRPr lang="de-DE" sz="20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002060"/>
                </a:solidFill>
              </a:rPr>
              <a:t>12/2018		</a:t>
            </a:r>
            <a:r>
              <a:rPr lang="de-DE" sz="2000" dirty="0" err="1" smtClean="0">
                <a:solidFill>
                  <a:srgbClr val="002060"/>
                </a:solidFill>
              </a:rPr>
              <a:t>Visit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GSI Board-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-Management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IKP/FZJ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203326"/>
            <a:ext cx="4505325" cy="10096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23938" y="5301208"/>
            <a:ext cx="787427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400" b="1" dirty="0" smtClean="0">
                <a:solidFill>
                  <a:srgbClr val="C00000"/>
                </a:solidFill>
              </a:rPr>
              <a:t>Annual </a:t>
            </a:r>
            <a:r>
              <a:rPr lang="de-DE" sz="2400" b="1" dirty="0" err="1" smtClean="0">
                <a:solidFill>
                  <a:srgbClr val="C00000"/>
                </a:solidFill>
              </a:rPr>
              <a:t>KHuK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Mtg</a:t>
            </a:r>
            <a:r>
              <a:rPr lang="de-DE" sz="2400" b="1" dirty="0" smtClean="0">
                <a:solidFill>
                  <a:srgbClr val="C00000"/>
                </a:solidFill>
              </a:rPr>
              <a:t>. 2019: Things </a:t>
            </a:r>
            <a:r>
              <a:rPr lang="de-DE" sz="2400" b="1" dirty="0" err="1" smtClean="0">
                <a:solidFill>
                  <a:srgbClr val="C00000"/>
                </a:solidFill>
              </a:rPr>
              <a:t>should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be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clear</a:t>
            </a:r>
            <a:r>
              <a:rPr lang="de-DE" sz="2400" b="1" dirty="0" smtClean="0">
                <a:solidFill>
                  <a:srgbClr val="C00000"/>
                </a:solidFill>
              </a:rPr>
              <a:t>(er)! </a:t>
            </a:r>
          </a:p>
        </p:txBody>
      </p:sp>
      <p:sp>
        <p:nvSpPr>
          <p:cNvPr id="8" name="Rechteck 7"/>
          <p:cNvSpPr/>
          <p:nvPr/>
        </p:nvSpPr>
        <p:spPr>
          <a:xfrm>
            <a:off x="395536" y="4509120"/>
            <a:ext cx="843502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209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2" y="2052538"/>
            <a:ext cx="787717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elich_PowerPoin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361</Words>
  <Application>Microsoft Office PowerPoint</Application>
  <PresentationFormat>Bildschirmpräsentation (4:3)</PresentationFormat>
  <Paragraphs>129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Juelich_PowerPoint_4x3</vt:lpstr>
      <vt:lpstr>Status report on ikp of fz-jülich</vt:lpstr>
      <vt:lpstr>Institut für kernphysik (IKP)</vt:lpstr>
      <vt:lpstr>Institut für kernphysik (IKP)</vt:lpstr>
      <vt:lpstr>Institut für kernphysik (IKP)</vt:lpstr>
      <vt:lpstr>Institut für kernphysik (IKP)</vt:lpstr>
      <vt:lpstr>Institut für kernphysik (IKP)</vt:lpstr>
      <vt:lpstr>Institut für kernphysik (IKP)</vt:lpstr>
      <vt:lpstr>Institut für kernphysik (IKP)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Ströher</dc:creator>
  <cp:lastModifiedBy>stroeher</cp:lastModifiedBy>
  <cp:revision>114</cp:revision>
  <cp:lastPrinted>2018-05-28T06:24:52Z</cp:lastPrinted>
  <dcterms:created xsi:type="dcterms:W3CDTF">2018-01-02T14:27:08Z</dcterms:created>
  <dcterms:modified xsi:type="dcterms:W3CDTF">2018-12-07T08:33:22Z</dcterms:modified>
</cp:coreProperties>
</file>