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58" r:id="rId4"/>
    <p:sldId id="266" r:id="rId5"/>
    <p:sldId id="261" r:id="rId6"/>
    <p:sldId id="263" r:id="rId7"/>
    <p:sldId id="264" r:id="rId8"/>
    <p:sldId id="262" r:id="rId9"/>
    <p:sldId id="265" r:id="rId10"/>
    <p:sldId id="274" r:id="rId11"/>
    <p:sldId id="273" r:id="rId12"/>
    <p:sldId id="268" r:id="rId13"/>
    <p:sldId id="270" r:id="rId14"/>
    <p:sldId id="269" r:id="rId15"/>
    <p:sldId id="271" r:id="rId16"/>
    <p:sldId id="272" r:id="rId17"/>
    <p:sldId id="276" r:id="rId18"/>
    <p:sldId id="275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729"/>
    <a:srgbClr val="C40925"/>
    <a:srgbClr val="636363"/>
    <a:srgbClr val="C1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ECBF-6A3B-4D4A-AF13-F27E27476075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1257-645A-4E73-88A9-56FCE0492A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26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3293872-1413-45F6-A8B7-45E5D8800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73F7AE-FD06-44D3-86B5-AAB92175E8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40" y="5312541"/>
            <a:ext cx="4101316" cy="9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2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ufzählung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C3827-0472-449B-9B3F-0D5CD52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1002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6BF11-8EBD-4E01-9D65-A94D0DFF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181600" cy="4351338"/>
          </a:xfrm>
        </p:spPr>
        <p:txBody>
          <a:bodyPr/>
          <a:lstStyle>
            <a:lvl1pPr marL="457200" indent="-4572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A1F09-1559-4E37-93FC-2DE73747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500" y="1825625"/>
            <a:ext cx="5181600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64D91A-61AA-4CF2-B280-BBA64C6B2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2E5842-CD6A-4432-9604-D4C9684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A1A5571-AABB-42EC-A030-BC454E31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5A81B3C-260C-450F-B73B-C5D6783E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5B51A51-F05A-4202-B30C-21C208424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4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7DBA-3DC6-47B1-BFA8-B145437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65125"/>
            <a:ext cx="11004550" cy="1325563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2E3DDD-FB40-4971-A25B-81B51850E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2B32DE5-793D-4F4F-B315-00670EA5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C5B6153-BEE8-47E3-97C7-0394CF0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77DF803-AA9A-4908-BA96-E9AF4F96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B67614-E770-45D4-84C8-887FA2166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9CA4-D486-43FD-8C93-788B504D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1117600"/>
          </a:xfrm>
        </p:spPr>
        <p:txBody>
          <a:bodyPr anchor="t" anchorCtr="0"/>
          <a:lstStyle>
            <a:lvl1pPr>
              <a:defRPr sz="32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5E20F-A383-4249-B3C7-0CA6BCEC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39912"/>
            <a:ext cx="6172200" cy="381158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3200"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973379-8140-48BE-B1E1-DABA271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23161F-F2CB-4004-9FEF-2D1D6302B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E37C01D-5F37-4947-AB96-E741DC2B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9157ED4-E1DD-40C9-B5AA-765B6B29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1B277A7-0D9E-41D0-A580-D301AE0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EA022C-C442-4CA1-9262-88880F533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3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7BAC86-9A91-4A67-AC22-3F6C89152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9450" y="1284086"/>
            <a:ext cx="7270750" cy="4576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0E2106-A88B-4AC7-ADC8-2A0CE0E03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0246891-9E5B-41FB-B75D-E90F5EDE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6222998-42A6-4B2F-92DF-295989C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8F7923B-6378-4B6C-915D-2BADC50D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7B6E691-02E7-405E-8515-580254DF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672965"/>
          </a:xfrm>
        </p:spPr>
        <p:txBody>
          <a:bodyPr anchor="t" anchorCtr="0"/>
          <a:lstStyle>
            <a:lvl1pPr>
              <a:defRPr sz="32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4FC99B4-E263-44EC-B948-FCCA78CD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1E5D1F2-CA21-4231-B39F-B8B748D9CD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97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615FB-61F6-45CC-86E2-DE336FC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480800" cy="1209675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A421E4-BBD3-4A30-BB5A-2C6C350D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1825625"/>
            <a:ext cx="11480800" cy="43513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D5A625-494A-4201-84CD-F4BCAA7C4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2AA9627-69E6-48E3-8A3A-86B1C0D9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D236BD9-B7FA-47AF-82E6-95E074A4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45F2E55-22D7-48D7-84D7-CC982C4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8183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99742DF-0B45-482E-A2EB-418D480B2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3C4F92-0E0B-4DD2-B5F5-9618F0A3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77450" y="365125"/>
            <a:ext cx="1708150" cy="5811838"/>
          </a:xfrm>
        </p:spPr>
        <p:txBody>
          <a:bodyPr vert="eaVert" anchor="t" anchorCtr="0">
            <a:normAutofit/>
          </a:bodyPr>
          <a:lstStyle>
            <a:lvl1pPr>
              <a:defRPr sz="36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1673D-3163-4F50-B545-234985F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7122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C5489-8876-4AA1-9A12-6466D3606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BEC74B9-4CB9-4B57-8AA5-40DAB506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8FA1273-E431-4CCF-AB7C-C7F0B31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FFE9BF1-D57F-42D9-A3FD-16AA404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6CC5F6A-D65E-4BF7-A4A6-5FBB4299C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headlin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CF33D3-17B6-4F01-B05E-E0F78FA3B2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BDCB46-AAB7-49E3-AD39-4F3CE35D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36F576-B26E-4C30-BE4E-55D686A9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173FC-3DB3-4512-879E-50E16E74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B0287-2B5B-4909-BB4A-09A72C5E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4A0B4-78BE-4ECB-9462-BF376E3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E41F38-1E29-4DAE-A5C5-0871B10D5C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eadline dü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3C9A69-71BC-4300-A2B0-52BDE5985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AB38DC-9002-42A5-9B95-F59D00F9A1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A85363-6E39-4FC8-9813-4068670D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2" y="517676"/>
            <a:ext cx="10952238" cy="1173012"/>
          </a:xfrm>
        </p:spPr>
        <p:txBody>
          <a:bodyPr anchor="t" anchorCtr="0">
            <a:normAutofit/>
          </a:bodyPr>
          <a:lstStyle>
            <a:lvl1pPr>
              <a:defRPr sz="4000" b="1" cap="all" baseline="0"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BE976-B56D-411B-86B1-062F5DB7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62" y="1825625"/>
            <a:ext cx="10952238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05F9F3-5B3D-4D27-AC50-42733E0D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47B6971-B79F-45E3-8A0E-B2B705F3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D70019B9-A306-4CAF-A588-B9EFBB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6B1150-5161-4957-8DA5-89FE4D0EC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Quadr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Gebäude, sitzend, Tisch enthält.&#10;&#10;Automatisch generierte Beschreibung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79283CC-5882-49AB-AFAF-0F30BC80FBD7}"/>
              </a:ext>
            </a:extLst>
          </p:cNvPr>
          <p:cNvSpPr>
            <a:spLocks noChangeAspect="1"/>
          </p:cNvSpPr>
          <p:nvPr userDrawn="1"/>
        </p:nvSpPr>
        <p:spPr>
          <a:xfrm>
            <a:off x="6540516" y="655572"/>
            <a:ext cx="5153160" cy="5153160"/>
          </a:xfrm>
          <a:prstGeom prst="rect">
            <a:avLst/>
          </a:prstGeom>
          <a:solidFill>
            <a:srgbClr val="C10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99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844" y="990610"/>
            <a:ext cx="5016516" cy="2001459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844" y="4254500"/>
            <a:ext cx="4739067" cy="1282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D9D07B-AAED-4FF5-825D-2EC42395D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EC63B85-136A-4E0A-BFA3-7597DA58D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8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quadratisch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2CBA656-BB91-4A83-B051-088FBF731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9014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  <a:p>
            <a:r>
              <a:rPr lang="de-DE" dirty="0" err="1"/>
              <a:t>Ööö</a:t>
            </a:r>
            <a:endParaRPr lang="de-DE" dirty="0"/>
          </a:p>
          <a:p>
            <a:r>
              <a:rPr lang="de-DE" dirty="0" err="1"/>
              <a:t>Ooo</a:t>
            </a:r>
            <a:endParaRPr lang="de-DE" dirty="0"/>
          </a:p>
          <a:p>
            <a:r>
              <a:rPr lang="de-DE" dirty="0" err="1"/>
              <a:t>Ppp</a:t>
            </a:r>
            <a:endParaRPr lang="de-DE" dirty="0"/>
          </a:p>
          <a:p>
            <a:r>
              <a:rPr lang="de-DE" dirty="0"/>
              <a:t>ggg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9EC2314-0C3F-4360-AA0C-233650FC9F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amm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0" indent="0" algn="l">
              <a:buClr>
                <a:srgbClr val="C1002A"/>
              </a:buClr>
              <a:buFont typeface="Wingdings" panose="05000000000000000000" pitchFamily="2" charset="2"/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DBB178-0375-472C-9DAC-0EFCCF765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0A2629-F338-4501-9473-0E99B1D1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D1963-0B4B-40C0-8290-FF43994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DBA5ED-2511-4068-B60A-69DBED234F3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63E14F9-F0BC-4E47-AC3B-0EB4106D9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6A952E98-4B8E-41F6-9404-57829F43FF54}" type="datetimeFigureOut">
              <a:rPr lang="de-DE" smtClean="0"/>
              <a:pPr/>
              <a:t>24.06.2025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260EEA-C42D-47AB-A95D-C7EB3E7ED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C03EC7E-A973-45B9-8C45-CD16D7E9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07240774-CFD2-4AB8-B231-46D42DA9185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429CA4-D526-472D-93B4-47445B12F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52" r:id="rId10"/>
    <p:sldLayoutId id="2147483654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8296C-79C7-D4FA-1149-4FB93D6ACF9C}"/>
              </a:ext>
            </a:extLst>
          </p:cNvPr>
          <p:cNvSpPr txBox="1"/>
          <p:nvPr/>
        </p:nvSpPr>
        <p:spPr>
          <a:xfrm>
            <a:off x="1025590" y="2260736"/>
            <a:ext cx="10707748" cy="1384995"/>
          </a:xfrm>
          <a:prstGeom prst="rect">
            <a:avLst/>
          </a:prstGeom>
          <a:solidFill>
            <a:srgbClr val="C40925">
              <a:alpha val="77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Advancing Time Synchronization for Global Quantum Sensing: </a:t>
            </a:r>
            <a:br>
              <a:rPr lang="en-US" sz="28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28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From GNOME Insights to the </a:t>
            </a:r>
            <a:r>
              <a:rPr lang="en-US" sz="2800" dirty="0" err="1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GravNet</a:t>
            </a:r>
            <a:r>
              <a:rPr lang="en-US" sz="2800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Cavity‑Network 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8CD43-8AD1-4D05-D0F4-50E203BDDA23}"/>
              </a:ext>
            </a:extLst>
          </p:cNvPr>
          <p:cNvSpPr txBox="1"/>
          <p:nvPr/>
        </p:nvSpPr>
        <p:spPr>
          <a:xfrm>
            <a:off x="4299675" y="4215198"/>
            <a:ext cx="3592650" cy="646331"/>
          </a:xfrm>
          <a:prstGeom prst="rect">
            <a:avLst/>
          </a:prstGeom>
          <a:solidFill>
            <a:srgbClr val="C31729">
              <a:alpha val="52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Daniel </a:t>
            </a:r>
            <a:r>
              <a:rPr lang="en-US" dirty="0" err="1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Gavilán</a:t>
            </a:r>
            <a:r>
              <a:rPr lang="en-US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and Oleg Tretiak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26.06.2025</a:t>
            </a:r>
          </a:p>
        </p:txBody>
      </p:sp>
    </p:spTree>
    <p:extLst>
      <p:ext uri="{BB962C8B-B14F-4D97-AF65-F5344CB8AC3E}">
        <p14:creationId xmlns:p14="http://schemas.microsoft.com/office/powerpoint/2010/main" val="31882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DDD1-4F76-A629-8C95-D5B6BD0A8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335D-3635-D4B0-27FB-2E29DDD1B1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Daq cards with timestamp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56834-EE1D-FBFF-058E-905880318DED}"/>
              </a:ext>
            </a:extLst>
          </p:cNvPr>
          <p:cNvSpPr txBox="1"/>
          <p:nvPr/>
        </p:nvSpPr>
        <p:spPr>
          <a:xfrm>
            <a:off x="7588614" y="2436454"/>
            <a:ext cx="3256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44170"/>
                </a:solidFill>
                <a:effectLst/>
                <a:latin typeface="Inter"/>
              </a:rPr>
              <a:t>M2p.59xx-x4 PCI Express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285B81-B6DD-87A0-987E-51940D640804}"/>
              </a:ext>
            </a:extLst>
          </p:cNvPr>
          <p:cNvGrpSpPr/>
          <p:nvPr/>
        </p:nvGrpSpPr>
        <p:grpSpPr>
          <a:xfrm>
            <a:off x="1386581" y="1475619"/>
            <a:ext cx="9631486" cy="4643792"/>
            <a:chOff x="227738" y="1485404"/>
            <a:chExt cx="10152192" cy="508928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E3C921-CE69-9931-82B0-217290B4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227" y="1810254"/>
              <a:ext cx="1933845" cy="590632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C01393AB-3293-2C1D-5BF7-3D97D9A31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38" y="2471056"/>
              <a:ext cx="4103629" cy="41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C448E4-7B50-CB16-827E-DEB6C290C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9146" y="3353054"/>
              <a:ext cx="3760784" cy="320125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DEAB58-9A2A-7004-81FC-4E7C3F5EBF11}"/>
                </a:ext>
              </a:extLst>
            </p:cNvPr>
            <p:cNvSpPr txBox="1"/>
            <p:nvPr/>
          </p:nvSpPr>
          <p:spPr>
            <a:xfrm>
              <a:off x="3579888" y="2310193"/>
              <a:ext cx="1417835" cy="736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5400"/>
                </a:lnSpc>
              </a:pPr>
              <a:r>
                <a:rPr lang="en-US" b="1" i="0" dirty="0">
                  <a:solidFill>
                    <a:srgbClr val="231F20"/>
                  </a:solidFill>
                  <a:effectLst/>
                  <a:latin typeface="Merriweather" panose="00000500000000000000" pitchFamily="2" charset="0"/>
                </a:rPr>
                <a:t>ADQ7DC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30B94C-8BDE-5A6E-6722-11F9D27D8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9146" y="1485404"/>
              <a:ext cx="3724795" cy="1047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640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FD00-ECEF-6533-0D40-6147445DB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Commercial Daq cards with timestamp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7FE9D1-A846-191D-5F4C-D930C97737AF}"/>
              </a:ext>
            </a:extLst>
          </p:cNvPr>
          <p:cNvSpPr txBox="1"/>
          <p:nvPr/>
        </p:nvSpPr>
        <p:spPr>
          <a:xfrm>
            <a:off x="7588614" y="2436454"/>
            <a:ext cx="3256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44170"/>
                </a:solidFill>
                <a:effectLst/>
                <a:latin typeface="Inter"/>
              </a:rPr>
              <a:t>M2p.59xx-x4 PCI Express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D306AA-208C-E2C2-08FC-41DC61AF9FC2}"/>
              </a:ext>
            </a:extLst>
          </p:cNvPr>
          <p:cNvGrpSpPr/>
          <p:nvPr/>
        </p:nvGrpSpPr>
        <p:grpSpPr>
          <a:xfrm>
            <a:off x="1386581" y="1475619"/>
            <a:ext cx="9631486" cy="4643792"/>
            <a:chOff x="227738" y="1485404"/>
            <a:chExt cx="10152192" cy="508928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F59342-ECDA-B934-10BF-FB8C62C3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227" y="1810254"/>
              <a:ext cx="1933845" cy="590632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720BC90C-36E2-45BE-3429-26C91750C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38" y="2471056"/>
              <a:ext cx="4103629" cy="41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FF75C52-C78F-F5DE-550F-C01BE38E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9146" y="3353054"/>
              <a:ext cx="3760784" cy="320125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DDBFDB-8534-49FB-AADF-726256E1F258}"/>
                </a:ext>
              </a:extLst>
            </p:cNvPr>
            <p:cNvSpPr txBox="1"/>
            <p:nvPr/>
          </p:nvSpPr>
          <p:spPr>
            <a:xfrm>
              <a:off x="3579888" y="2310193"/>
              <a:ext cx="1417835" cy="736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ts val="5400"/>
                </a:lnSpc>
              </a:pPr>
              <a:r>
                <a:rPr lang="en-US" b="1" i="0" dirty="0">
                  <a:solidFill>
                    <a:srgbClr val="231F20"/>
                  </a:solidFill>
                  <a:effectLst/>
                  <a:latin typeface="Merriweather" panose="00000500000000000000" pitchFamily="2" charset="0"/>
                </a:rPr>
                <a:t>ADQ7DC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E0D557-64C3-81FD-D0BF-408C5A308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9146" y="1485404"/>
              <a:ext cx="3724795" cy="1047896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29B2244-07FB-C00F-0764-C2348CF93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176" y="2710375"/>
            <a:ext cx="4385386" cy="3073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863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D1129-8BEA-9122-0478-1ADC7E1D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87D2-425E-6196-C6AB-B871872AA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on demand Model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ED711C8-9BAF-678A-944D-E296BB3F910A}"/>
              </a:ext>
            </a:extLst>
          </p:cNvPr>
          <p:cNvGrpSpPr/>
          <p:nvPr/>
        </p:nvGrpSpPr>
        <p:grpSpPr>
          <a:xfrm>
            <a:off x="3259490" y="1873035"/>
            <a:ext cx="6024469" cy="369332"/>
            <a:chOff x="3259490" y="1873035"/>
            <a:chExt cx="6024469" cy="3693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44ACD98-D510-980B-3A6A-130F76F1D548}"/>
                </a:ext>
              </a:extLst>
            </p:cNvPr>
            <p:cNvSpPr txBox="1"/>
            <p:nvPr/>
          </p:nvSpPr>
          <p:spPr>
            <a:xfrm>
              <a:off x="3996160" y="1873035"/>
              <a:ext cx="4375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 have signal! Take my data! Do others see it?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346FF4DE-CF07-EA8C-A352-2C6AFC805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9490" y="2206444"/>
              <a:ext cx="6024469" cy="13996"/>
            </a:xfrm>
            <a:prstGeom prst="straightConnector1">
              <a:avLst/>
            </a:prstGeom>
            <a:ln w="19050" cap="flat" cmpd="sng" algn="ctr">
              <a:solidFill>
                <a:srgbClr val="C4092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98528EF-844A-AFD0-7508-81A7A6094A1F}"/>
              </a:ext>
            </a:extLst>
          </p:cNvPr>
          <p:cNvGrpSpPr/>
          <p:nvPr/>
        </p:nvGrpSpPr>
        <p:grpSpPr>
          <a:xfrm>
            <a:off x="732162" y="1203320"/>
            <a:ext cx="2006249" cy="2006249"/>
            <a:chOff x="9124335" y="3676094"/>
            <a:chExt cx="2358962" cy="2358962"/>
          </a:xfrm>
        </p:grpSpPr>
        <p:pic>
          <p:nvPicPr>
            <p:cNvPr id="94" name="Picture 93" descr="A computer with a cylinder and a monitor">
              <a:extLst>
                <a:ext uri="{FF2B5EF4-FFF2-40B4-BE49-F238E27FC236}">
                  <a16:creationId xmlns:a16="http://schemas.microsoft.com/office/drawing/2014/main" id="{B4988FA1-567F-3646-B9B7-FD48F0F61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AEDDFD-5971-25C6-4D40-98E0D5DD20E4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7AE9859-9436-67CC-919C-E053E34BD05C}"/>
              </a:ext>
            </a:extLst>
          </p:cNvPr>
          <p:cNvGrpSpPr/>
          <p:nvPr/>
        </p:nvGrpSpPr>
        <p:grpSpPr>
          <a:xfrm>
            <a:off x="770919" y="3086547"/>
            <a:ext cx="2006249" cy="2006249"/>
            <a:chOff x="9124335" y="3676094"/>
            <a:chExt cx="2358962" cy="2358962"/>
          </a:xfrm>
        </p:grpSpPr>
        <p:pic>
          <p:nvPicPr>
            <p:cNvPr id="98" name="Picture 97" descr="A computer with a cylinder and a monitor">
              <a:extLst>
                <a:ext uri="{FF2B5EF4-FFF2-40B4-BE49-F238E27FC236}">
                  <a16:creationId xmlns:a16="http://schemas.microsoft.com/office/drawing/2014/main" id="{9B9DDFFE-25F5-B767-655D-30B1E1A5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0026471-7FE2-76E3-3076-42D46B955F4A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6967724-69DA-CE26-0048-1223CAB9B0D4}"/>
              </a:ext>
            </a:extLst>
          </p:cNvPr>
          <p:cNvGrpSpPr/>
          <p:nvPr/>
        </p:nvGrpSpPr>
        <p:grpSpPr>
          <a:xfrm>
            <a:off x="3017846" y="4142744"/>
            <a:ext cx="2006249" cy="2006249"/>
            <a:chOff x="9124335" y="3676094"/>
            <a:chExt cx="2358962" cy="2358962"/>
          </a:xfrm>
        </p:grpSpPr>
        <p:pic>
          <p:nvPicPr>
            <p:cNvPr id="101" name="Picture 100" descr="A computer with a cylinder and a monitor">
              <a:extLst>
                <a:ext uri="{FF2B5EF4-FFF2-40B4-BE49-F238E27FC236}">
                  <a16:creationId xmlns:a16="http://schemas.microsoft.com/office/drawing/2014/main" id="{6AD2D8C9-88A5-CF4D-26F1-46175311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B84854-1F6A-2F81-5EBA-436D72DE3448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3</a:t>
              </a:r>
            </a:p>
          </p:txBody>
        </p:sp>
      </p:grpSp>
      <p:pic>
        <p:nvPicPr>
          <p:cNvPr id="1026" name="Picture 2" descr="Light Bulb Idea Vector Art, Icons, and Graphics for Free Download">
            <a:extLst>
              <a:ext uri="{FF2B5EF4-FFF2-40B4-BE49-F238E27FC236}">
                <a16:creationId xmlns:a16="http://schemas.microsoft.com/office/drawing/2014/main" id="{D451594B-F0E0-B2B0-4F29-CFEC7C29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5" y="2028059"/>
            <a:ext cx="839085" cy="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274834-9BD8-F083-F03D-0B5C2D5D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0" y="1234175"/>
            <a:ext cx="2347064" cy="3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56432DFB-41D0-C386-FA3E-3C149885EB2A}"/>
              </a:ext>
            </a:extLst>
          </p:cNvPr>
          <p:cNvSpPr/>
          <p:nvPr/>
        </p:nvSpPr>
        <p:spPr>
          <a:xfrm>
            <a:off x="9618546" y="4980589"/>
            <a:ext cx="1278171" cy="562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center</a:t>
            </a:r>
          </a:p>
        </p:txBody>
      </p:sp>
    </p:spTree>
    <p:extLst>
      <p:ext uri="{BB962C8B-B14F-4D97-AF65-F5344CB8AC3E}">
        <p14:creationId xmlns:p14="http://schemas.microsoft.com/office/powerpoint/2010/main" val="28997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7CE24-A462-A992-19A1-550BEB81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5BD4-E5AD-E30D-343A-62122BBCD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on demand Model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41BE0D0-94CF-78F6-96E5-FCE3F26DEAA7}"/>
              </a:ext>
            </a:extLst>
          </p:cNvPr>
          <p:cNvGrpSpPr/>
          <p:nvPr/>
        </p:nvGrpSpPr>
        <p:grpSpPr>
          <a:xfrm>
            <a:off x="3259490" y="1873035"/>
            <a:ext cx="6024469" cy="369332"/>
            <a:chOff x="3259490" y="1873035"/>
            <a:chExt cx="6024469" cy="36933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135408A-D477-1F90-F2D9-080A0AC37237}"/>
                </a:ext>
              </a:extLst>
            </p:cNvPr>
            <p:cNvSpPr txBox="1"/>
            <p:nvPr/>
          </p:nvSpPr>
          <p:spPr>
            <a:xfrm>
              <a:off x="3996160" y="1873035"/>
              <a:ext cx="4375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 have signal! Take my data! Do others see it?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4255DEF-A63F-50D4-7251-7BFCD9266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9490" y="2206444"/>
              <a:ext cx="6024469" cy="13996"/>
            </a:xfrm>
            <a:prstGeom prst="straightConnector1">
              <a:avLst/>
            </a:prstGeom>
            <a:ln w="19050" cap="flat" cmpd="sng" algn="ctr">
              <a:solidFill>
                <a:srgbClr val="C40925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C5806E-455B-450B-8BF6-56830AD60F43}"/>
              </a:ext>
            </a:extLst>
          </p:cNvPr>
          <p:cNvGrpSpPr/>
          <p:nvPr/>
        </p:nvGrpSpPr>
        <p:grpSpPr>
          <a:xfrm>
            <a:off x="732162" y="1203320"/>
            <a:ext cx="2006249" cy="2006249"/>
            <a:chOff x="9124335" y="3676094"/>
            <a:chExt cx="2358962" cy="2358962"/>
          </a:xfrm>
        </p:grpSpPr>
        <p:pic>
          <p:nvPicPr>
            <p:cNvPr id="94" name="Picture 93" descr="A computer with a cylinder and a monitor">
              <a:extLst>
                <a:ext uri="{FF2B5EF4-FFF2-40B4-BE49-F238E27FC236}">
                  <a16:creationId xmlns:a16="http://schemas.microsoft.com/office/drawing/2014/main" id="{54BBA5B3-66A5-8A46-6E4E-9B96D0C20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F4D71EC-260B-EDAB-1EC6-F5A8C5C1241D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94416E1-5C04-C9F7-7099-EE1642E8536B}"/>
              </a:ext>
            </a:extLst>
          </p:cNvPr>
          <p:cNvGrpSpPr/>
          <p:nvPr/>
        </p:nvGrpSpPr>
        <p:grpSpPr>
          <a:xfrm>
            <a:off x="770919" y="3086547"/>
            <a:ext cx="2006249" cy="2006249"/>
            <a:chOff x="9124335" y="3676094"/>
            <a:chExt cx="2358962" cy="2358962"/>
          </a:xfrm>
        </p:grpSpPr>
        <p:pic>
          <p:nvPicPr>
            <p:cNvPr id="98" name="Picture 97" descr="A computer with a cylinder and a monitor">
              <a:extLst>
                <a:ext uri="{FF2B5EF4-FFF2-40B4-BE49-F238E27FC236}">
                  <a16:creationId xmlns:a16="http://schemas.microsoft.com/office/drawing/2014/main" id="{8600FC83-2962-BEA5-F0E6-7C591C2C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21F9F37-69E0-EE10-DF1F-B3237930E28E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E3BA3BE-2434-00CF-40C6-9624A4C2FCB6}"/>
              </a:ext>
            </a:extLst>
          </p:cNvPr>
          <p:cNvGrpSpPr/>
          <p:nvPr/>
        </p:nvGrpSpPr>
        <p:grpSpPr>
          <a:xfrm>
            <a:off x="3017846" y="4142744"/>
            <a:ext cx="2006249" cy="2006249"/>
            <a:chOff x="9124335" y="3676094"/>
            <a:chExt cx="2358962" cy="2358962"/>
          </a:xfrm>
        </p:grpSpPr>
        <p:pic>
          <p:nvPicPr>
            <p:cNvPr id="101" name="Picture 100" descr="A computer with a cylinder and a monitor">
              <a:extLst>
                <a:ext uri="{FF2B5EF4-FFF2-40B4-BE49-F238E27FC236}">
                  <a16:creationId xmlns:a16="http://schemas.microsoft.com/office/drawing/2014/main" id="{B0FFDB27-3170-54EE-3406-DD2F91011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41D4293-F3AE-D628-83BF-F3661365C454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3</a:t>
              </a:r>
            </a:p>
          </p:txBody>
        </p:sp>
      </p:grpSp>
      <p:pic>
        <p:nvPicPr>
          <p:cNvPr id="1026" name="Picture 2" descr="Light Bulb Idea Vector Art, Icons, and Graphics for Free Download">
            <a:extLst>
              <a:ext uri="{FF2B5EF4-FFF2-40B4-BE49-F238E27FC236}">
                <a16:creationId xmlns:a16="http://schemas.microsoft.com/office/drawing/2014/main" id="{C0DA27B7-DA01-9C08-B7AB-B8ED2F98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5" y="2028059"/>
            <a:ext cx="839085" cy="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8660EC8-7FF8-E375-D7A8-025D1B1E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0" y="1234175"/>
            <a:ext cx="2347064" cy="3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A2DBE88-D297-4CFF-C500-BF5D2C84CD80}"/>
              </a:ext>
            </a:extLst>
          </p:cNvPr>
          <p:cNvSpPr/>
          <p:nvPr/>
        </p:nvSpPr>
        <p:spPr>
          <a:xfrm>
            <a:off x="9618546" y="4980589"/>
            <a:ext cx="1278171" cy="562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center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2B121E-B710-78A5-9549-7752727119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9276" y="2245983"/>
            <a:ext cx="643633" cy="7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42969 0.0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5E23-0FB8-75CF-8BB6-4D977FF4D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7FFF-BDA8-BDA9-E997-2DB911D336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on demand Model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9EBB77-57B9-8FA8-20BA-EC4611B15018}"/>
              </a:ext>
            </a:extLst>
          </p:cNvPr>
          <p:cNvSpPr txBox="1"/>
          <p:nvPr/>
        </p:nvSpPr>
        <p:spPr>
          <a:xfrm rot="20062469">
            <a:off x="5088307" y="3914042"/>
            <a:ext cx="353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me the data for 2:23:45 PM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22BC37E-3D76-97F9-057C-F8B05F6AF023}"/>
              </a:ext>
            </a:extLst>
          </p:cNvPr>
          <p:cNvGrpSpPr/>
          <p:nvPr/>
        </p:nvGrpSpPr>
        <p:grpSpPr>
          <a:xfrm>
            <a:off x="732162" y="1203320"/>
            <a:ext cx="2006249" cy="2006249"/>
            <a:chOff x="9124335" y="3676094"/>
            <a:chExt cx="2358962" cy="2358962"/>
          </a:xfrm>
        </p:grpSpPr>
        <p:pic>
          <p:nvPicPr>
            <p:cNvPr id="94" name="Picture 93" descr="A computer with a cylinder and a monitor">
              <a:extLst>
                <a:ext uri="{FF2B5EF4-FFF2-40B4-BE49-F238E27FC236}">
                  <a16:creationId xmlns:a16="http://schemas.microsoft.com/office/drawing/2014/main" id="{BDA67E52-A419-B96F-6D74-351E506BF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C8821CB-08E7-EB9C-8D74-897331C49CCD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AD9C442-4D29-60A8-1BC5-E5444D1ED4C1}"/>
              </a:ext>
            </a:extLst>
          </p:cNvPr>
          <p:cNvGrpSpPr/>
          <p:nvPr/>
        </p:nvGrpSpPr>
        <p:grpSpPr>
          <a:xfrm>
            <a:off x="770919" y="3086547"/>
            <a:ext cx="2006249" cy="2006249"/>
            <a:chOff x="9124335" y="3676094"/>
            <a:chExt cx="2358962" cy="2358962"/>
          </a:xfrm>
        </p:grpSpPr>
        <p:pic>
          <p:nvPicPr>
            <p:cNvPr id="98" name="Picture 97" descr="A computer with a cylinder and a monitor">
              <a:extLst>
                <a:ext uri="{FF2B5EF4-FFF2-40B4-BE49-F238E27FC236}">
                  <a16:creationId xmlns:a16="http://schemas.microsoft.com/office/drawing/2014/main" id="{B3DAD4FA-C088-E043-CA81-DAC7D969D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1EB1EBE-12A9-E165-B16F-A0BB59849124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97C56B-83E9-5EE0-BAF0-6FED03915F7E}"/>
              </a:ext>
            </a:extLst>
          </p:cNvPr>
          <p:cNvGrpSpPr/>
          <p:nvPr/>
        </p:nvGrpSpPr>
        <p:grpSpPr>
          <a:xfrm>
            <a:off x="3017846" y="4142744"/>
            <a:ext cx="2006249" cy="2006249"/>
            <a:chOff x="9124335" y="3676094"/>
            <a:chExt cx="2358962" cy="2358962"/>
          </a:xfrm>
        </p:grpSpPr>
        <p:pic>
          <p:nvPicPr>
            <p:cNvPr id="101" name="Picture 100" descr="A computer with a cylinder and a monitor">
              <a:extLst>
                <a:ext uri="{FF2B5EF4-FFF2-40B4-BE49-F238E27FC236}">
                  <a16:creationId xmlns:a16="http://schemas.microsoft.com/office/drawing/2014/main" id="{0C224808-441D-E587-A7B4-CC36547C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FF4502-08A1-6BD9-3551-6C249D90A1BD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3</a:t>
              </a:r>
            </a:p>
          </p:txBody>
        </p:sp>
      </p:grpSp>
      <p:pic>
        <p:nvPicPr>
          <p:cNvPr id="1026" name="Picture 2" descr="Light Bulb Idea Vector Art, Icons, and Graphics for Free Download">
            <a:extLst>
              <a:ext uri="{FF2B5EF4-FFF2-40B4-BE49-F238E27FC236}">
                <a16:creationId xmlns:a16="http://schemas.microsoft.com/office/drawing/2014/main" id="{554E70DA-9357-33AD-6BFF-ABB77829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5" y="2028059"/>
            <a:ext cx="839085" cy="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AED749-2648-8D8E-7EC9-F2357ECE3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0" y="1234175"/>
            <a:ext cx="2347064" cy="3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89F22D2-6C43-B99D-4DD3-CFBE69405104}"/>
              </a:ext>
            </a:extLst>
          </p:cNvPr>
          <p:cNvSpPr/>
          <p:nvPr/>
        </p:nvSpPr>
        <p:spPr>
          <a:xfrm>
            <a:off x="9618546" y="4980589"/>
            <a:ext cx="1278171" cy="562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974FD0-A205-8E89-E529-EA93B746ADD4}"/>
              </a:ext>
            </a:extLst>
          </p:cNvPr>
          <p:cNvCxnSpPr/>
          <p:nvPr/>
        </p:nvCxnSpPr>
        <p:spPr>
          <a:xfrm flipH="1">
            <a:off x="3017846" y="3086547"/>
            <a:ext cx="6234796" cy="915085"/>
          </a:xfrm>
          <a:prstGeom prst="straightConnector1">
            <a:avLst/>
          </a:prstGeom>
          <a:ln>
            <a:solidFill>
              <a:srgbClr val="C317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93810CC-6A82-0469-2F8C-8BD585436530}"/>
              </a:ext>
            </a:extLst>
          </p:cNvPr>
          <p:cNvCxnSpPr>
            <a:cxnSpLocks/>
          </p:cNvCxnSpPr>
          <p:nvPr/>
        </p:nvCxnSpPr>
        <p:spPr>
          <a:xfrm flipH="1">
            <a:off x="5145863" y="3209569"/>
            <a:ext cx="4028291" cy="1926551"/>
          </a:xfrm>
          <a:prstGeom prst="straightConnector1">
            <a:avLst/>
          </a:prstGeom>
          <a:ln>
            <a:solidFill>
              <a:srgbClr val="C317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29BC41-F903-A1F1-D54A-0E25F137F453}"/>
              </a:ext>
            </a:extLst>
          </p:cNvPr>
          <p:cNvSpPr txBox="1"/>
          <p:nvPr/>
        </p:nvSpPr>
        <p:spPr>
          <a:xfrm rot="21056542">
            <a:off x="4253715" y="3192341"/>
            <a:ext cx="353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me the data for 2:23:45 PM</a:t>
            </a:r>
          </a:p>
        </p:txBody>
      </p:sp>
    </p:spTree>
    <p:extLst>
      <p:ext uri="{BB962C8B-B14F-4D97-AF65-F5344CB8AC3E}">
        <p14:creationId xmlns:p14="http://schemas.microsoft.com/office/powerpoint/2010/main" val="334058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68C34-BFCD-9BB0-041A-D8E5E2661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0555-5EEB-0EAF-F17C-5AD394441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on demand Model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C3F9783-806B-588B-B411-01DF7F6BB445}"/>
              </a:ext>
            </a:extLst>
          </p:cNvPr>
          <p:cNvSpPr txBox="1"/>
          <p:nvPr/>
        </p:nvSpPr>
        <p:spPr>
          <a:xfrm rot="20100287">
            <a:off x="5816262" y="3993955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data for 2:23:45 PM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2D76EE9-CE8B-0960-6313-84FEC8035BE5}"/>
              </a:ext>
            </a:extLst>
          </p:cNvPr>
          <p:cNvGrpSpPr/>
          <p:nvPr/>
        </p:nvGrpSpPr>
        <p:grpSpPr>
          <a:xfrm>
            <a:off x="732162" y="1203320"/>
            <a:ext cx="2006249" cy="2006249"/>
            <a:chOff x="9124335" y="3676094"/>
            <a:chExt cx="2358962" cy="2358962"/>
          </a:xfrm>
        </p:grpSpPr>
        <p:pic>
          <p:nvPicPr>
            <p:cNvPr id="94" name="Picture 93" descr="A computer with a cylinder and a monitor">
              <a:extLst>
                <a:ext uri="{FF2B5EF4-FFF2-40B4-BE49-F238E27FC236}">
                  <a16:creationId xmlns:a16="http://schemas.microsoft.com/office/drawing/2014/main" id="{86493BDE-F949-C077-E599-02011F59B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DADC698-E94C-089A-FADD-8056EB192475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3535C9-C7AE-053C-E6B2-77A52846EFF6}"/>
              </a:ext>
            </a:extLst>
          </p:cNvPr>
          <p:cNvGrpSpPr/>
          <p:nvPr/>
        </p:nvGrpSpPr>
        <p:grpSpPr>
          <a:xfrm>
            <a:off x="770919" y="3086547"/>
            <a:ext cx="2006249" cy="2006249"/>
            <a:chOff x="9124335" y="3676094"/>
            <a:chExt cx="2358962" cy="2358962"/>
          </a:xfrm>
        </p:grpSpPr>
        <p:pic>
          <p:nvPicPr>
            <p:cNvPr id="98" name="Picture 97" descr="A computer with a cylinder and a monitor">
              <a:extLst>
                <a:ext uri="{FF2B5EF4-FFF2-40B4-BE49-F238E27FC236}">
                  <a16:creationId xmlns:a16="http://schemas.microsoft.com/office/drawing/2014/main" id="{FA2876EB-BCC6-EB8C-8C54-8145B977A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89758EC-95EA-F6D5-7350-675AB0DF9DA2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75DA0EB-C6BC-4930-FBE9-92F5CEC5416B}"/>
              </a:ext>
            </a:extLst>
          </p:cNvPr>
          <p:cNvGrpSpPr/>
          <p:nvPr/>
        </p:nvGrpSpPr>
        <p:grpSpPr>
          <a:xfrm>
            <a:off x="3017846" y="4142744"/>
            <a:ext cx="2006249" cy="2006249"/>
            <a:chOff x="9124335" y="3676094"/>
            <a:chExt cx="2358962" cy="2358962"/>
          </a:xfrm>
        </p:grpSpPr>
        <p:pic>
          <p:nvPicPr>
            <p:cNvPr id="101" name="Picture 100" descr="A computer with a cylinder and a monitor">
              <a:extLst>
                <a:ext uri="{FF2B5EF4-FFF2-40B4-BE49-F238E27FC236}">
                  <a16:creationId xmlns:a16="http://schemas.microsoft.com/office/drawing/2014/main" id="{F2ABDBF1-30E0-76DA-45E2-8CC95BCC1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9181BA-5CF3-1BBA-6F70-2895332B0DB2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3</a:t>
              </a:r>
            </a:p>
          </p:txBody>
        </p:sp>
      </p:grpSp>
      <p:pic>
        <p:nvPicPr>
          <p:cNvPr id="1026" name="Picture 2" descr="Light Bulb Idea Vector Art, Icons, and Graphics for Free Download">
            <a:extLst>
              <a:ext uri="{FF2B5EF4-FFF2-40B4-BE49-F238E27FC236}">
                <a16:creationId xmlns:a16="http://schemas.microsoft.com/office/drawing/2014/main" id="{F2924AA1-F392-041F-3FD0-7A2A92F5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5" y="2028059"/>
            <a:ext cx="839085" cy="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254358E7-4BA6-A80F-743C-A7039EC0DF12}"/>
              </a:ext>
            </a:extLst>
          </p:cNvPr>
          <p:cNvSpPr/>
          <p:nvPr/>
        </p:nvSpPr>
        <p:spPr>
          <a:xfrm>
            <a:off x="9618546" y="4980589"/>
            <a:ext cx="1278171" cy="562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1B82343-6AA0-1F34-61B7-EF3E5655EF49}"/>
              </a:ext>
            </a:extLst>
          </p:cNvPr>
          <p:cNvCxnSpPr>
            <a:cxnSpLocks/>
          </p:cNvCxnSpPr>
          <p:nvPr/>
        </p:nvCxnSpPr>
        <p:spPr>
          <a:xfrm flipV="1">
            <a:off x="3684760" y="2987644"/>
            <a:ext cx="5489394" cy="968720"/>
          </a:xfrm>
          <a:prstGeom prst="straightConnector1">
            <a:avLst/>
          </a:prstGeom>
          <a:ln>
            <a:solidFill>
              <a:srgbClr val="C317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19B087-F86D-3629-435B-0041616C50F2}"/>
              </a:ext>
            </a:extLst>
          </p:cNvPr>
          <p:cNvCxnSpPr>
            <a:cxnSpLocks/>
          </p:cNvCxnSpPr>
          <p:nvPr/>
        </p:nvCxnSpPr>
        <p:spPr>
          <a:xfrm flipV="1">
            <a:off x="5314384" y="3429000"/>
            <a:ext cx="3757188" cy="1758636"/>
          </a:xfrm>
          <a:prstGeom prst="straightConnector1">
            <a:avLst/>
          </a:prstGeom>
          <a:ln>
            <a:solidFill>
              <a:srgbClr val="C317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42C2B87-E439-C4A5-39F8-DCDE4A82F3D9}"/>
              </a:ext>
            </a:extLst>
          </p:cNvPr>
          <p:cNvSpPr txBox="1"/>
          <p:nvPr/>
        </p:nvSpPr>
        <p:spPr>
          <a:xfrm rot="21056542">
            <a:off x="4751899" y="3192341"/>
            <a:ext cx="253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my data 2:23:45 PM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C6FC1-7D21-C668-E9F6-60FF5926A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2234" y="3050554"/>
            <a:ext cx="643633" cy="791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2F207C-41A3-64F6-AED1-BDCE49E53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b="28939"/>
          <a:stretch>
            <a:fillRect/>
          </a:stretch>
        </p:blipFill>
        <p:spPr>
          <a:xfrm>
            <a:off x="5314384" y="5237092"/>
            <a:ext cx="643633" cy="56258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8A4B82F-EE99-692E-D43F-DDF09C083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0" y="1234175"/>
            <a:ext cx="2347064" cy="3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43034 -0.1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30521 -0.2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956BC-76AB-1BF0-10EC-202BECC3C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0F1D-70D0-7391-8EE0-1996585D80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on demand Model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D93EC62-0370-55D0-D56B-AC6048CF149C}"/>
              </a:ext>
            </a:extLst>
          </p:cNvPr>
          <p:cNvSpPr txBox="1"/>
          <p:nvPr/>
        </p:nvSpPr>
        <p:spPr>
          <a:xfrm rot="20100287">
            <a:off x="5816262" y="3993955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data for 2:23:45 PM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BA4A37B-C34D-C1C9-95A9-137A51CBAB7B}"/>
              </a:ext>
            </a:extLst>
          </p:cNvPr>
          <p:cNvGrpSpPr/>
          <p:nvPr/>
        </p:nvGrpSpPr>
        <p:grpSpPr>
          <a:xfrm>
            <a:off x="732162" y="1203320"/>
            <a:ext cx="2006249" cy="2006249"/>
            <a:chOff x="9124335" y="3676094"/>
            <a:chExt cx="2358962" cy="2358962"/>
          </a:xfrm>
        </p:grpSpPr>
        <p:pic>
          <p:nvPicPr>
            <p:cNvPr id="94" name="Picture 93" descr="A computer with a cylinder and a monitor">
              <a:extLst>
                <a:ext uri="{FF2B5EF4-FFF2-40B4-BE49-F238E27FC236}">
                  <a16:creationId xmlns:a16="http://schemas.microsoft.com/office/drawing/2014/main" id="{18FE4927-A47B-F315-E9FD-DE785B037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636C216-677E-9BA8-41EE-8ADDEECDF2E6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DC97AE1-DF5A-614C-0C7E-F9681B17D1FE}"/>
              </a:ext>
            </a:extLst>
          </p:cNvPr>
          <p:cNvGrpSpPr/>
          <p:nvPr/>
        </p:nvGrpSpPr>
        <p:grpSpPr>
          <a:xfrm>
            <a:off x="770919" y="3086547"/>
            <a:ext cx="2006249" cy="2006249"/>
            <a:chOff x="9124335" y="3676094"/>
            <a:chExt cx="2358962" cy="2358962"/>
          </a:xfrm>
        </p:grpSpPr>
        <p:pic>
          <p:nvPicPr>
            <p:cNvPr id="98" name="Picture 97" descr="A computer with a cylinder and a monitor">
              <a:extLst>
                <a:ext uri="{FF2B5EF4-FFF2-40B4-BE49-F238E27FC236}">
                  <a16:creationId xmlns:a16="http://schemas.microsoft.com/office/drawing/2014/main" id="{6CE4D394-AEF3-28A7-52AB-0DAF1339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AD0044C-1B01-8B27-3A26-19434F57A493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F68CBD-C1AF-EBE2-81A8-35F2513787CE}"/>
              </a:ext>
            </a:extLst>
          </p:cNvPr>
          <p:cNvGrpSpPr/>
          <p:nvPr/>
        </p:nvGrpSpPr>
        <p:grpSpPr>
          <a:xfrm>
            <a:off x="3017846" y="4142744"/>
            <a:ext cx="2006249" cy="2006249"/>
            <a:chOff x="9124335" y="3676094"/>
            <a:chExt cx="2358962" cy="2358962"/>
          </a:xfrm>
        </p:grpSpPr>
        <p:pic>
          <p:nvPicPr>
            <p:cNvPr id="101" name="Picture 100" descr="A computer with a cylinder and a monitor">
              <a:extLst>
                <a:ext uri="{FF2B5EF4-FFF2-40B4-BE49-F238E27FC236}">
                  <a16:creationId xmlns:a16="http://schemas.microsoft.com/office/drawing/2014/main" id="{557FC03C-B9C5-083F-3A08-219BB324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F1AF8D8-4258-FEB2-F115-1678F34E22C3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3</a:t>
              </a:r>
            </a:p>
          </p:txBody>
        </p:sp>
      </p:grpSp>
      <p:pic>
        <p:nvPicPr>
          <p:cNvPr id="1026" name="Picture 2" descr="Light Bulb Idea Vector Art, Icons, and Graphics for Free Download">
            <a:extLst>
              <a:ext uri="{FF2B5EF4-FFF2-40B4-BE49-F238E27FC236}">
                <a16:creationId xmlns:a16="http://schemas.microsoft.com/office/drawing/2014/main" id="{246AA363-D0EF-7E79-0CCC-2975866E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5" y="2028059"/>
            <a:ext cx="839085" cy="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53A258-3A4E-E398-7476-AC5DD026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0" y="1234175"/>
            <a:ext cx="2347064" cy="3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986139C4-D3DC-5E55-1AAB-A0EB52A72233}"/>
              </a:ext>
            </a:extLst>
          </p:cNvPr>
          <p:cNvSpPr/>
          <p:nvPr/>
        </p:nvSpPr>
        <p:spPr>
          <a:xfrm>
            <a:off x="9618546" y="4980589"/>
            <a:ext cx="1278171" cy="562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CB1D2D-4D86-1BA4-7ECD-790263736641}"/>
              </a:ext>
            </a:extLst>
          </p:cNvPr>
          <p:cNvCxnSpPr>
            <a:cxnSpLocks/>
          </p:cNvCxnSpPr>
          <p:nvPr/>
        </p:nvCxnSpPr>
        <p:spPr>
          <a:xfrm flipV="1">
            <a:off x="3684760" y="2987644"/>
            <a:ext cx="5489394" cy="968720"/>
          </a:xfrm>
          <a:prstGeom prst="straightConnector1">
            <a:avLst/>
          </a:prstGeom>
          <a:ln>
            <a:solidFill>
              <a:srgbClr val="C317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5B49F3-AAC1-3AEA-F1E1-856132F604B0}"/>
              </a:ext>
            </a:extLst>
          </p:cNvPr>
          <p:cNvCxnSpPr>
            <a:cxnSpLocks/>
          </p:cNvCxnSpPr>
          <p:nvPr/>
        </p:nvCxnSpPr>
        <p:spPr>
          <a:xfrm flipV="1">
            <a:off x="5314384" y="3429000"/>
            <a:ext cx="3757188" cy="1758636"/>
          </a:xfrm>
          <a:prstGeom prst="straightConnector1">
            <a:avLst/>
          </a:prstGeom>
          <a:ln>
            <a:solidFill>
              <a:srgbClr val="C31729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FF69DFF-A2B7-1DA3-348D-DA4564591ADC}"/>
              </a:ext>
            </a:extLst>
          </p:cNvPr>
          <p:cNvSpPr txBox="1"/>
          <p:nvPr/>
        </p:nvSpPr>
        <p:spPr>
          <a:xfrm rot="21056542">
            <a:off x="4751899" y="3192341"/>
            <a:ext cx="253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my data 2:23:45 PM</a:t>
            </a:r>
          </a:p>
        </p:txBody>
      </p:sp>
    </p:spTree>
    <p:extLst>
      <p:ext uri="{BB962C8B-B14F-4D97-AF65-F5344CB8AC3E}">
        <p14:creationId xmlns:p14="http://schemas.microsoft.com/office/powerpoint/2010/main" val="343499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9D3F5-A498-4F21-D98B-6657FFC9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EC25-A119-28C7-DA13-32AA56E0A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on demand Model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2353057-4302-97F2-CB18-E415C2E4E00C}"/>
              </a:ext>
            </a:extLst>
          </p:cNvPr>
          <p:cNvGrpSpPr/>
          <p:nvPr/>
        </p:nvGrpSpPr>
        <p:grpSpPr>
          <a:xfrm>
            <a:off x="732162" y="1203320"/>
            <a:ext cx="2006249" cy="2006249"/>
            <a:chOff x="9124335" y="3676094"/>
            <a:chExt cx="2358962" cy="2358962"/>
          </a:xfrm>
        </p:grpSpPr>
        <p:pic>
          <p:nvPicPr>
            <p:cNvPr id="94" name="Picture 93" descr="A computer with a cylinder and a monitor">
              <a:extLst>
                <a:ext uri="{FF2B5EF4-FFF2-40B4-BE49-F238E27FC236}">
                  <a16:creationId xmlns:a16="http://schemas.microsoft.com/office/drawing/2014/main" id="{A01ACCE0-9CCB-1D62-A06C-440063E1B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4269E76-30EE-C6B0-B8DE-0801B874E877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821776C-686D-E428-2796-33C33C3D524A}"/>
              </a:ext>
            </a:extLst>
          </p:cNvPr>
          <p:cNvGrpSpPr/>
          <p:nvPr/>
        </p:nvGrpSpPr>
        <p:grpSpPr>
          <a:xfrm>
            <a:off x="770919" y="3086547"/>
            <a:ext cx="2006249" cy="2006249"/>
            <a:chOff x="9124335" y="3676094"/>
            <a:chExt cx="2358962" cy="2358962"/>
          </a:xfrm>
        </p:grpSpPr>
        <p:pic>
          <p:nvPicPr>
            <p:cNvPr id="98" name="Picture 97" descr="A computer with a cylinder and a monitor">
              <a:extLst>
                <a:ext uri="{FF2B5EF4-FFF2-40B4-BE49-F238E27FC236}">
                  <a16:creationId xmlns:a16="http://schemas.microsoft.com/office/drawing/2014/main" id="{025BD089-ABAB-78B4-2D81-EAA79FAC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0ACBD9E-5F41-86BC-6401-354FADE58EF3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CCC007D-F55F-4877-F5B8-1FBC6EE9E13A}"/>
              </a:ext>
            </a:extLst>
          </p:cNvPr>
          <p:cNvGrpSpPr/>
          <p:nvPr/>
        </p:nvGrpSpPr>
        <p:grpSpPr>
          <a:xfrm>
            <a:off x="3017846" y="4142744"/>
            <a:ext cx="2006249" cy="2006249"/>
            <a:chOff x="9124335" y="3676094"/>
            <a:chExt cx="2358962" cy="2358962"/>
          </a:xfrm>
        </p:grpSpPr>
        <p:pic>
          <p:nvPicPr>
            <p:cNvPr id="101" name="Picture 100" descr="A computer with a cylinder and a monitor">
              <a:extLst>
                <a:ext uri="{FF2B5EF4-FFF2-40B4-BE49-F238E27FC236}">
                  <a16:creationId xmlns:a16="http://schemas.microsoft.com/office/drawing/2014/main" id="{A4CAE4EB-370B-80DD-0BD5-BE21D444D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4335" y="3676094"/>
              <a:ext cx="2358962" cy="2358962"/>
            </a:xfrm>
            <a:prstGeom prst="rect">
              <a:avLst/>
            </a:prstGeom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F668507-76DA-062C-5A5C-FC60247EFD31}"/>
                </a:ext>
              </a:extLst>
            </p:cNvPr>
            <p:cNvSpPr/>
            <p:nvPr/>
          </p:nvSpPr>
          <p:spPr>
            <a:xfrm>
              <a:off x="10303816" y="4099217"/>
              <a:ext cx="1013999" cy="33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Station 3</a:t>
              </a:r>
            </a:p>
          </p:txBody>
        </p:sp>
      </p:grpSp>
      <p:pic>
        <p:nvPicPr>
          <p:cNvPr id="1026" name="Picture 2" descr="Light Bulb Idea Vector Art, Icons, and Graphics for Free Download">
            <a:extLst>
              <a:ext uri="{FF2B5EF4-FFF2-40B4-BE49-F238E27FC236}">
                <a16:creationId xmlns:a16="http://schemas.microsoft.com/office/drawing/2014/main" id="{461A4610-F227-2EAC-2EC5-9955ECF8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05" y="2028059"/>
            <a:ext cx="839085" cy="83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38F3EF-3CC1-AFBD-9D95-B7C94A95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10" y="1234175"/>
            <a:ext cx="2347064" cy="360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022A390-8994-0802-BE9D-F540820557DE}"/>
              </a:ext>
            </a:extLst>
          </p:cNvPr>
          <p:cNvSpPr/>
          <p:nvPr/>
        </p:nvSpPr>
        <p:spPr>
          <a:xfrm>
            <a:off x="9618546" y="4980589"/>
            <a:ext cx="1278171" cy="562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center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94603D-5777-06C7-6358-C99385E1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89" y="2507698"/>
            <a:ext cx="2816117" cy="18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AD653-A519-1E81-79D5-F3373C184074}"/>
              </a:ext>
            </a:extLst>
          </p:cNvPr>
          <p:cNvSpPr txBox="1"/>
          <p:nvPr/>
        </p:nvSpPr>
        <p:spPr>
          <a:xfrm>
            <a:off x="4789282" y="2816118"/>
            <a:ext cx="350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Corrupted data with timestamps can be reconstructed</a:t>
            </a:r>
          </a:p>
        </p:txBody>
      </p:sp>
    </p:spTree>
    <p:extLst>
      <p:ext uri="{BB962C8B-B14F-4D97-AF65-F5344CB8AC3E}">
        <p14:creationId xmlns:p14="http://schemas.microsoft.com/office/powerpoint/2010/main" val="29796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9DB9F3-B09A-1C19-EF1A-895794912A5D}"/>
              </a:ext>
            </a:extLst>
          </p:cNvPr>
          <p:cNvSpPr txBox="1"/>
          <p:nvPr/>
        </p:nvSpPr>
        <p:spPr>
          <a:xfrm>
            <a:off x="4815393" y="2833734"/>
            <a:ext cx="2561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196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4F99-CE06-ACD7-8850-1532CFA08B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 Time Protocol (NTP)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69164-337C-3D58-4310-4789E1CD7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3" y="1240325"/>
            <a:ext cx="11062951" cy="4789283"/>
          </a:xfrm>
        </p:spPr>
        <p:txBody>
          <a:bodyPr>
            <a:normAutofit/>
          </a:bodyPr>
          <a:lstStyle/>
          <a:p>
            <a:pPr lvl="1" algn="l">
              <a:spcBef>
                <a:spcPts val="1200"/>
              </a:spcBef>
            </a:pPr>
            <a:r>
              <a:rPr lang="en-US" sz="2400" dirty="0"/>
              <a:t>⏱ Precise Time Synchronization </a:t>
            </a:r>
          </a:p>
          <a:p>
            <a:pPr lvl="3" algn="l">
              <a:spcBef>
                <a:spcPts val="1200"/>
              </a:spcBef>
            </a:pPr>
            <a:r>
              <a:rPr lang="en-US" sz="1800" dirty="0"/>
              <a:t>Synchronizes clocks across networks with </a:t>
            </a:r>
            <a:r>
              <a:rPr lang="en-US" sz="1800" b="1" dirty="0"/>
              <a:t>millisecond accuracy </a:t>
            </a:r>
            <a:r>
              <a:rPr lang="en-US" sz="1800" dirty="0"/>
              <a:t>(or better).</a:t>
            </a:r>
          </a:p>
          <a:p>
            <a:pPr lvl="1" algn="l">
              <a:spcBef>
                <a:spcPts val="1200"/>
              </a:spcBef>
            </a:pPr>
            <a:r>
              <a:rPr lang="en-US" sz="2400" dirty="0"/>
              <a:t>🌐 Hierarchy with Stratum Levels </a:t>
            </a:r>
          </a:p>
          <a:p>
            <a:pPr lvl="3" algn="l">
              <a:spcBef>
                <a:spcPts val="1200"/>
              </a:spcBef>
            </a:pPr>
            <a:r>
              <a:rPr lang="en-US" sz="1800" dirty="0"/>
              <a:t>Tiered time sources (Stratum 0 to Stratum 15) ensure redundancy and trustworthiness.</a:t>
            </a:r>
          </a:p>
          <a:p>
            <a:pPr lvl="1" algn="l">
              <a:spcBef>
                <a:spcPts val="1200"/>
              </a:spcBef>
            </a:pPr>
            <a:r>
              <a:rPr lang="en-US" sz="2400" dirty="0"/>
              <a:t>🔁 Continuous Adjustment, Not Jumps</a:t>
            </a:r>
          </a:p>
          <a:p>
            <a:pPr lvl="3" algn="l">
              <a:spcBef>
                <a:spcPts val="1200"/>
              </a:spcBef>
            </a:pPr>
            <a:r>
              <a:rPr lang="en-US" sz="1800" dirty="0"/>
              <a:t>Gradually corrects time via slewing to avoid abrupt system changes.</a:t>
            </a:r>
          </a:p>
          <a:p>
            <a:pPr lvl="1" algn="l">
              <a:spcBef>
                <a:spcPts val="1200"/>
              </a:spcBef>
            </a:pPr>
            <a:r>
              <a:rPr lang="en-US" sz="2400" dirty="0"/>
              <a:t>🧭 Round-trip Delay Compensation</a:t>
            </a:r>
          </a:p>
          <a:p>
            <a:pPr lvl="3" algn="l">
              <a:spcBef>
                <a:spcPts val="1200"/>
              </a:spcBef>
            </a:pPr>
            <a:r>
              <a:rPr lang="en-US" sz="1800" dirty="0"/>
              <a:t>Accounts for network latency to improve accuracy.</a:t>
            </a:r>
          </a:p>
          <a:p>
            <a:pPr lvl="1" algn="l">
              <a:spcBef>
                <a:spcPts val="1200"/>
              </a:spcBef>
            </a:pPr>
            <a:r>
              <a:rPr lang="en-US" sz="2400" dirty="0"/>
              <a:t>🔒 Authentication Support</a:t>
            </a:r>
          </a:p>
          <a:p>
            <a:pPr lvl="3" algn="l">
              <a:spcBef>
                <a:spcPts val="1200"/>
              </a:spcBef>
            </a:pPr>
            <a:r>
              <a:rPr lang="en-US" sz="1800" dirty="0"/>
              <a:t>Can verify time source authenticity to prevent spoofing (e.g. using symmetric keys or Autokey).</a:t>
            </a:r>
          </a:p>
        </p:txBody>
      </p:sp>
    </p:spTree>
    <p:extLst>
      <p:ext uri="{BB962C8B-B14F-4D97-AF65-F5344CB8AC3E}">
        <p14:creationId xmlns:p14="http://schemas.microsoft.com/office/powerpoint/2010/main" val="357993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9B7-8CE3-4E5C-0094-05F336C1D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general ways of time synchronization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948BA-059B-A3B9-32B5-D6781C02CAD8}"/>
              </a:ext>
            </a:extLst>
          </p:cNvPr>
          <p:cNvSpPr txBox="1"/>
          <p:nvPr/>
        </p:nvSpPr>
        <p:spPr>
          <a:xfrm>
            <a:off x="1786201" y="1730831"/>
            <a:ext cx="296049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“Dual Link”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7FB86-8E14-D38F-2CD0-F1ACDB9B59EC}"/>
              </a:ext>
            </a:extLst>
          </p:cNvPr>
          <p:cNvSpPr txBox="1"/>
          <p:nvPr/>
        </p:nvSpPr>
        <p:spPr>
          <a:xfrm>
            <a:off x="7561052" y="1730831"/>
            <a:ext cx="274955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“Passive”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ADD7A-D196-29D6-3BFE-B6EC7DA34CB9}"/>
              </a:ext>
            </a:extLst>
          </p:cNvPr>
          <p:cNvSpPr txBox="1"/>
          <p:nvPr/>
        </p:nvSpPr>
        <p:spPr>
          <a:xfrm>
            <a:off x="656649" y="2755484"/>
            <a:ext cx="576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Time Protocol (NTP)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Bad accuracy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&gt;  1us). Useful for computer time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IEEE1588 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dirty="0"/>
              <a:t>PTP</a:t>
            </a:r>
            <a:r>
              <a:rPr lang="ru-RU" dirty="0"/>
              <a:t>)</a:t>
            </a:r>
          </a:p>
          <a:p>
            <a:pPr lvl="1"/>
            <a:r>
              <a:rPr lang="en-US" dirty="0"/>
              <a:t>White rabbit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Very good accuracy (&lt; 1 ns)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Short synchronization distances (10km)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Requires “almost” direct connection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Two-way satellite time and frequency transfer (TWSTFT)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Good accuracy (about 1 ns) 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Long synchronization distances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Extremely expensive (&gt; 100K)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CE8142-C660-2385-CA9E-529FB185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34" y="4232336"/>
            <a:ext cx="649970" cy="59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12FC7-A564-DD25-BF32-ACFD45B01EE4}"/>
              </a:ext>
            </a:extLst>
          </p:cNvPr>
          <p:cNvSpPr txBox="1"/>
          <p:nvPr/>
        </p:nvSpPr>
        <p:spPr>
          <a:xfrm>
            <a:off x="6652413" y="2704711"/>
            <a:ext cx="48545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Global Navigation Satellite System (GNSS)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Good accuracy (30ns) for many application (first navigation).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Relatively cheap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Affected by many factors (atmospheric phenomena, building, cables length, electronic warfare systems etc..)</a:t>
            </a:r>
            <a:endParaRPr lang="ru-RU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Now way to monitor signal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209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9E82-530F-3029-16D8-703109EE4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Precision Time Protocol (PTP)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F9879-0477-383E-1870-8F724A470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312751"/>
            <a:ext cx="11195352" cy="4861711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⏱ </a:t>
            </a:r>
            <a:r>
              <a:rPr lang="en-US" b="1" dirty="0"/>
              <a:t>Sub-microsecond accuracy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Provides synchronization precision in the nanosecond to microsecond range — ideal for industrial, financial, and telecom systems.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🌐 Master–Slave Architecture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Grandmaster clock distributes time to slaves via hierarchical or peer-to-peer setups.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📡 Hardware Timestamping Support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Works with network interface cards (NICs) or dedicated hardware to capture timestamps at the physical layer — boosts precision.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🔁 Delay Measurement &amp; Compensation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Uses two-way message exchange to measure propagation delay and compensate for it in real time.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🧩 Profiles for Specific Industries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Customizable via PTP profiles (e.g., telecom, power systems, finance) that define timing behavior and accuracy requirements.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🧭 Boundary and Transparent Clocks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Specialized network devices that help correct or forward timing information without degradation — key in large or switched networks.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🔒 Security Still Emerging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Less mature than NTP in terms of security; standards like IEEE 1588-2019 are addressing this with new protections.</a:t>
            </a:r>
          </a:p>
        </p:txBody>
      </p:sp>
    </p:spTree>
    <p:extLst>
      <p:ext uri="{BB962C8B-B14F-4D97-AF65-F5344CB8AC3E}">
        <p14:creationId xmlns:p14="http://schemas.microsoft.com/office/powerpoint/2010/main" val="224267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D266B-68B5-FC09-8FFA-0029E2411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C44A-1AC5-B0E6-C918-13AF212FF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 rabbit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712B8-B017-9234-044F-B70621F87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312751"/>
            <a:ext cx="11195352" cy="4861711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⏱ Sub-nanosecond Accuracy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Synchronizes clocks with &lt;1 ns precision — far beyond standard PTP. Crucial for experiments, time-critical measurement systems, and high-frequency trading.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🔌 Based on IEEE 1588 (PTP) + SyncE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Combines Precision Time Protocol (PTP) with Synchronous Ethernet (SyncE) to achieve ultra-stable frequency and phase alignment.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🧭 Fixed Path Delay Measurement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Uses precise calibration of fiber lengths and deterministic switching to eliminate jitter and latency variability.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🧬 Deterministic Timing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Guarantees fixed and predictable latency, critical for scientific instrumentation and real-time systems.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🔁 Real-time Delay Compensation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Continuously measures and compensates for signal delay variations (e.g., due to temperature-induced fiber changes).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🛠 Open Hardware + Open Source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Developed at CERN; designs and firmware are openly available for research and industrial use.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🧩 Used in Large-Scale Distributed Systems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Powers timing at facilities like CERN's particle accelerators, radio telescopes, and smart grids.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0EFC91A-6ABD-2173-B655-26AE7DB5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532" y="193254"/>
            <a:ext cx="1410899" cy="12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BCC1-BEDA-C960-0A2F-C56EAF2B2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181D-93EE-FEF2-6464-4558058D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142" y="211824"/>
            <a:ext cx="11361716" cy="943428"/>
          </a:xfrm>
        </p:spPr>
        <p:txBody>
          <a:bodyPr>
            <a:normAutofit fontScale="90000"/>
          </a:bodyPr>
          <a:lstStyle/>
          <a:p>
            <a:r>
              <a:rPr lang="en-US" dirty="0"/>
              <a:t>Two-Way Satellite Time and Frequency Transfer (TWSTFT)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2BB36-3E3A-8A4F-122A-3F3B4EABB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312751"/>
            <a:ext cx="11195352" cy="4861711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🔁 Two-Way Time Transfer via Satellite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Simultaneous exchange of timing signals between two ground stations using the same satellite — minimizes asymmetrical delays.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⏱ High Precision (few ns)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Achieves ~1–2 nanosecond accuracy, making it ideal for atomic clock comparison, metrology labs, and GNSS validation.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🧭 Delay Calibration Built-in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Because both stations send and receive, propagation delay is measured directly and compensated, improving accuracy over one-way systems.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🛰️ Satellite Link Dependency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Requires leased transponder time on geostationary satellites — high cost and infrastructure needs.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🧪 Used in Time Metrology and Standards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Key method for comparing time between national metrology institutes (NMIs) and maintaining UTC (alongside GNSS and optical fiber).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📶 Carrier-Phase Techniques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Advanced variants use carrier-phase measurements for even higher precision over longer time baselines.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🧷 Robust Against Interference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Independent of internet or local infrastructure; more resistant to network-related timing issues.</a:t>
            </a:r>
          </a:p>
        </p:txBody>
      </p:sp>
    </p:spTree>
    <p:extLst>
      <p:ext uri="{BB962C8B-B14F-4D97-AF65-F5344CB8AC3E}">
        <p14:creationId xmlns:p14="http://schemas.microsoft.com/office/powerpoint/2010/main" val="288157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7207-6E36-F3B4-73A6-4F2939288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GNOME DAQ system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B5CE33-AB3C-71CE-37D9-3A2AC67CA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4" y="1639248"/>
            <a:ext cx="6017979" cy="44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6A506-034C-330E-1600-B61265BCF327}"/>
              </a:ext>
            </a:extLst>
          </p:cNvPr>
          <p:cNvSpPr txBox="1"/>
          <p:nvPr/>
        </p:nvSpPr>
        <p:spPr>
          <a:xfrm>
            <a:off x="6928906" y="4907842"/>
            <a:ext cx="52630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Włodarczyk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Pustelny, S., Budker, D., &amp; Lipiński, M. (2014). Multi-channel data acquisition system with absolute time synchronization.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Nuclear Instruments and Methods in Physics Research Section A: Accelerators, Spectrometers, Detectors and Associated Equipment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763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150-154.</a:t>
            </a:r>
            <a:endParaRPr lang="en-US" sz="1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4F1917-55DD-4A0D-823B-C95F4569C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91" y="1639248"/>
            <a:ext cx="32289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0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5F186-61CA-EAFE-6A53-4C6DB645E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AB09-9139-902D-B056-A3E8194F3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GNOME DAQ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7950B-4EAD-0A31-A3A4-3AD246A51775}"/>
              </a:ext>
            </a:extLst>
          </p:cNvPr>
          <p:cNvSpPr txBox="1"/>
          <p:nvPr/>
        </p:nvSpPr>
        <p:spPr>
          <a:xfrm>
            <a:off x="6928906" y="4907842"/>
            <a:ext cx="52630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Włodarczyk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Pustelny, S., Budker, D., &amp; Lipiński, M. (2014). Multi-channel data acquisition system with absolute time synchronization.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Nuclear Instruments and Methods in Physics Research Section A: Accelerators, Spectrometers, Detectors and Associated Equipment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763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150-154.</a:t>
            </a:r>
            <a:endParaRPr lang="en-US" sz="1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FB6EA60-C8AF-2155-F8F3-D61133A3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91" y="1639248"/>
            <a:ext cx="32289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A0C702-CF69-B5E1-CE25-F0B96C82ACD8}"/>
              </a:ext>
            </a:extLst>
          </p:cNvPr>
          <p:cNvSpPr txBox="1"/>
          <p:nvPr/>
        </p:nvSpPr>
        <p:spPr>
          <a:xfrm>
            <a:off x="498324" y="1391237"/>
            <a:ext cx="6027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16-bit analog-to-digital converter ADS8507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kSample</a:t>
            </a:r>
            <a:r>
              <a:rPr lang="en-US" dirty="0"/>
              <a:t>/second data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logging on SD card (1-Minute-long files)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7F654-3481-127F-A19D-48392974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25" y="2839577"/>
            <a:ext cx="4925637" cy="32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9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4B34-144F-C208-6449-1DA6093BF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Timestamping the data with pulse per second (PPS)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4EADC58-E78A-B4DC-D28C-FDA36A0047A0}"/>
              </a:ext>
            </a:extLst>
          </p:cNvPr>
          <p:cNvGrpSpPr/>
          <p:nvPr/>
        </p:nvGrpSpPr>
        <p:grpSpPr>
          <a:xfrm>
            <a:off x="729467" y="1177947"/>
            <a:ext cx="9427464" cy="4900613"/>
            <a:chOff x="557147" y="1349562"/>
            <a:chExt cx="10689257" cy="5556526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F5567AE-6560-9C7B-14DB-83E1F57B8782}"/>
                </a:ext>
              </a:extLst>
            </p:cNvPr>
            <p:cNvSpPr/>
            <p:nvPr/>
          </p:nvSpPr>
          <p:spPr>
            <a:xfrm>
              <a:off x="2813900" y="1599407"/>
              <a:ext cx="401874" cy="526240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7B9C5A7-8595-8936-DECF-330468B9EF02}"/>
                </a:ext>
              </a:extLst>
            </p:cNvPr>
            <p:cNvSpPr/>
            <p:nvPr/>
          </p:nvSpPr>
          <p:spPr>
            <a:xfrm>
              <a:off x="2383852" y="1595596"/>
              <a:ext cx="401874" cy="5262403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5895CBCA-1CE3-7554-3496-CF246B1D49B2}"/>
                </a:ext>
              </a:extLst>
            </p:cNvPr>
            <p:cNvSpPr/>
            <p:nvPr/>
          </p:nvSpPr>
          <p:spPr>
            <a:xfrm>
              <a:off x="1955844" y="1595597"/>
              <a:ext cx="401874" cy="526240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22B945F-4C7A-0608-D36F-DF165E022050}"/>
                </a:ext>
              </a:extLst>
            </p:cNvPr>
            <p:cNvGrpSpPr/>
            <p:nvPr/>
          </p:nvGrpSpPr>
          <p:grpSpPr>
            <a:xfrm>
              <a:off x="838200" y="1804253"/>
              <a:ext cx="10408204" cy="595280"/>
              <a:chOff x="840757" y="4111732"/>
              <a:chExt cx="10408204" cy="595280"/>
            </a:xfrm>
          </p:grpSpPr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D16D1E9-F097-AF66-526A-91B7E4AEF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757" y="4707012"/>
                <a:ext cx="11782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466C6C9-B757-E549-2DFE-7C164206A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9045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425E914-0F0B-96B6-5421-FC32A93E38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9635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90C8F10-FC77-DB28-77B6-0F199F0A16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19045" y="4111732"/>
                <a:ext cx="25059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FF6049A-8BFD-8259-0934-531968CBB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9635" y="4707012"/>
                <a:ext cx="48921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C9CFCEC-A950-8C2E-D445-DE092DC509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4619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79C7C23E-08B4-B751-3213-493FB575C8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2252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3612D68-DCA8-57D4-45F5-07B9CCDA49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4619" y="4111732"/>
                <a:ext cx="2076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31FDCFD5-8023-123D-565D-EAE4BE0B6F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2252" y="4707012"/>
                <a:ext cx="38867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05E7DA0-DA1B-E191-7709-FBDDAEBECBA5}"/>
                </a:ext>
              </a:extLst>
            </p:cNvPr>
            <p:cNvSpPr txBox="1"/>
            <p:nvPr/>
          </p:nvSpPr>
          <p:spPr>
            <a:xfrm>
              <a:off x="2016488" y="2580603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26E0ECE-FD05-BA3C-B4D6-B26508F6ACB4}"/>
                </a:ext>
              </a:extLst>
            </p:cNvPr>
            <p:cNvSpPr txBox="1"/>
            <p:nvPr/>
          </p:nvSpPr>
          <p:spPr>
            <a:xfrm>
              <a:off x="7152062" y="2571430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33" name="Left Brace 132">
              <a:extLst>
                <a:ext uri="{FF2B5EF4-FFF2-40B4-BE49-F238E27FC236}">
                  <a16:creationId xmlns:a16="http://schemas.microsoft.com/office/drawing/2014/main" id="{70DCBFBE-8E17-1D71-4B92-DCD074DBCD92}"/>
                </a:ext>
              </a:extLst>
            </p:cNvPr>
            <p:cNvSpPr/>
            <p:nvPr/>
          </p:nvSpPr>
          <p:spPr>
            <a:xfrm>
              <a:off x="969632" y="2589777"/>
              <a:ext cx="159560" cy="203132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8A01FC7-CE72-5421-0C0B-4F8266BD614F}"/>
                </a:ext>
              </a:extLst>
            </p:cNvPr>
            <p:cNvSpPr txBox="1"/>
            <p:nvPr/>
          </p:nvSpPr>
          <p:spPr>
            <a:xfrm rot="16200000">
              <a:off x="394010" y="3413503"/>
              <a:ext cx="781911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ADC 0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87E2C13-21BA-B714-7243-35457B4C6B9A}"/>
                </a:ext>
              </a:extLst>
            </p:cNvPr>
            <p:cNvSpPr txBox="1"/>
            <p:nvPr/>
          </p:nvSpPr>
          <p:spPr>
            <a:xfrm>
              <a:off x="2016488" y="4792997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2CCEB296-3E70-88B3-7590-5D7D37ADE5AB}"/>
                </a:ext>
              </a:extLst>
            </p:cNvPr>
            <p:cNvSpPr/>
            <p:nvPr/>
          </p:nvSpPr>
          <p:spPr>
            <a:xfrm>
              <a:off x="969631" y="4792997"/>
              <a:ext cx="159560" cy="203132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4E70B95-0B98-9FD4-A75F-3B0C9F6AD0E3}"/>
                </a:ext>
              </a:extLst>
            </p:cNvPr>
            <p:cNvSpPr txBox="1"/>
            <p:nvPr/>
          </p:nvSpPr>
          <p:spPr>
            <a:xfrm rot="16200000">
              <a:off x="394009" y="5616723"/>
              <a:ext cx="781911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ADC 1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AB42109F-8CE9-9DEF-7702-BBF27AD93341}"/>
                </a:ext>
              </a:extLst>
            </p:cNvPr>
            <p:cNvSpPr txBox="1"/>
            <p:nvPr/>
          </p:nvSpPr>
          <p:spPr>
            <a:xfrm>
              <a:off x="2437900" y="2580602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C595B3D-72D7-18A6-9691-17F4F607720B}"/>
                </a:ext>
              </a:extLst>
            </p:cNvPr>
            <p:cNvSpPr txBox="1"/>
            <p:nvPr/>
          </p:nvSpPr>
          <p:spPr>
            <a:xfrm>
              <a:off x="4428272" y="2580602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EBB9E76-1A8B-197B-0802-B8AC6979B288}"/>
                </a:ext>
              </a:extLst>
            </p:cNvPr>
            <p:cNvSpPr txBox="1"/>
            <p:nvPr/>
          </p:nvSpPr>
          <p:spPr>
            <a:xfrm>
              <a:off x="3290222" y="2589772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294C169-D050-82B7-7B41-D650BA6D5C46}"/>
                </a:ext>
              </a:extLst>
            </p:cNvPr>
            <p:cNvSpPr txBox="1"/>
            <p:nvPr/>
          </p:nvSpPr>
          <p:spPr>
            <a:xfrm>
              <a:off x="3726572" y="2589777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DD318C30-99EB-335E-F39E-2EB2E56484C3}"/>
                </a:ext>
              </a:extLst>
            </p:cNvPr>
            <p:cNvSpPr txBox="1"/>
            <p:nvPr/>
          </p:nvSpPr>
          <p:spPr>
            <a:xfrm>
              <a:off x="4067802" y="2580602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186DE43-7522-52A6-3506-3A90180D8DAA}"/>
                </a:ext>
              </a:extLst>
            </p:cNvPr>
            <p:cNvSpPr txBox="1"/>
            <p:nvPr/>
          </p:nvSpPr>
          <p:spPr>
            <a:xfrm>
              <a:off x="2859312" y="2589772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E7A9CF86-BBA4-8361-D8BA-49CCA6094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7900" y="1534228"/>
              <a:ext cx="968087" cy="1564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66160A4-714D-8E2E-50EB-84AF3AE398DA}"/>
                </a:ext>
              </a:extLst>
            </p:cNvPr>
            <p:cNvSpPr txBox="1"/>
            <p:nvPr/>
          </p:nvSpPr>
          <p:spPr>
            <a:xfrm>
              <a:off x="3443242" y="1349562"/>
              <a:ext cx="1261019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Data frame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6C3F4D9-793F-9A7F-1148-09AF87640748}"/>
                </a:ext>
              </a:extLst>
            </p:cNvPr>
            <p:cNvSpPr txBox="1"/>
            <p:nvPr/>
          </p:nvSpPr>
          <p:spPr>
            <a:xfrm>
              <a:off x="2016488" y="1916635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0A5AFC7-F17D-C9D2-1765-18774612BAD5}"/>
                </a:ext>
              </a:extLst>
            </p:cNvPr>
            <p:cNvSpPr txBox="1"/>
            <p:nvPr/>
          </p:nvSpPr>
          <p:spPr>
            <a:xfrm>
              <a:off x="2454258" y="1916635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8274EB51-B212-A1BE-233A-AE93776FCF5D}"/>
                </a:ext>
              </a:extLst>
            </p:cNvPr>
            <p:cNvSpPr txBox="1"/>
            <p:nvPr/>
          </p:nvSpPr>
          <p:spPr>
            <a:xfrm>
              <a:off x="2858896" y="1903276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653FAA9C-7331-B92E-3C38-45CF23012619}"/>
                </a:ext>
              </a:extLst>
            </p:cNvPr>
            <p:cNvSpPr txBox="1"/>
            <p:nvPr/>
          </p:nvSpPr>
          <p:spPr>
            <a:xfrm>
              <a:off x="3284859" y="1916635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92D6AEC-ABB6-BD25-3653-72927E944015}"/>
                </a:ext>
              </a:extLst>
            </p:cNvPr>
            <p:cNvSpPr txBox="1"/>
            <p:nvPr/>
          </p:nvSpPr>
          <p:spPr>
            <a:xfrm>
              <a:off x="3711593" y="1901167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CFA36E7-15DD-929F-B6C8-E5398A69B2E6}"/>
                </a:ext>
              </a:extLst>
            </p:cNvPr>
            <p:cNvSpPr txBox="1"/>
            <p:nvPr/>
          </p:nvSpPr>
          <p:spPr>
            <a:xfrm>
              <a:off x="4122181" y="1899962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B6BA83B-5E98-9A01-2F7D-394E024953DF}"/>
                </a:ext>
              </a:extLst>
            </p:cNvPr>
            <p:cNvSpPr txBox="1"/>
            <p:nvPr/>
          </p:nvSpPr>
          <p:spPr>
            <a:xfrm>
              <a:off x="4429363" y="1899962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2CB13A93-C0D7-D42A-C2E2-050998233D93}"/>
                </a:ext>
              </a:extLst>
            </p:cNvPr>
            <p:cNvSpPr txBox="1"/>
            <p:nvPr/>
          </p:nvSpPr>
          <p:spPr>
            <a:xfrm>
              <a:off x="4800129" y="2597275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058D788-3C38-C13E-AC19-BE7752A58AF9}"/>
                </a:ext>
              </a:extLst>
            </p:cNvPr>
            <p:cNvSpPr txBox="1"/>
            <p:nvPr/>
          </p:nvSpPr>
          <p:spPr>
            <a:xfrm>
              <a:off x="6790500" y="2597275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547E7A6D-BA23-1A04-ED72-B4B0838E2966}"/>
                </a:ext>
              </a:extLst>
            </p:cNvPr>
            <p:cNvSpPr txBox="1"/>
            <p:nvPr/>
          </p:nvSpPr>
          <p:spPr>
            <a:xfrm>
              <a:off x="5652452" y="2606446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7E75F18-8EAA-54A3-70FE-B47751E76383}"/>
                </a:ext>
              </a:extLst>
            </p:cNvPr>
            <p:cNvSpPr txBox="1"/>
            <p:nvPr/>
          </p:nvSpPr>
          <p:spPr>
            <a:xfrm>
              <a:off x="6088801" y="2606450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EE87C08-F667-773F-597E-5E8A2BD5A7E3}"/>
                </a:ext>
              </a:extLst>
            </p:cNvPr>
            <p:cNvSpPr txBox="1"/>
            <p:nvPr/>
          </p:nvSpPr>
          <p:spPr>
            <a:xfrm>
              <a:off x="6430030" y="2597275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5628209-A4C7-26EA-289A-F8B6864C2666}"/>
                </a:ext>
              </a:extLst>
            </p:cNvPr>
            <p:cNvSpPr txBox="1"/>
            <p:nvPr/>
          </p:nvSpPr>
          <p:spPr>
            <a:xfrm>
              <a:off x="5221540" y="2606446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14CE0D4-6A8E-8C95-AA35-CAEC1CC2D76D}"/>
                </a:ext>
              </a:extLst>
            </p:cNvPr>
            <p:cNvSpPr txBox="1"/>
            <p:nvPr/>
          </p:nvSpPr>
          <p:spPr>
            <a:xfrm>
              <a:off x="4816487" y="1933308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F088915-78FD-A607-6405-D8B08154EC49}"/>
                </a:ext>
              </a:extLst>
            </p:cNvPr>
            <p:cNvSpPr txBox="1"/>
            <p:nvPr/>
          </p:nvSpPr>
          <p:spPr>
            <a:xfrm>
              <a:off x="5221125" y="1919949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CA369AA-7DCC-36EE-6FBB-79A4BF42CED7}"/>
                </a:ext>
              </a:extLst>
            </p:cNvPr>
            <p:cNvSpPr txBox="1"/>
            <p:nvPr/>
          </p:nvSpPr>
          <p:spPr>
            <a:xfrm>
              <a:off x="5647087" y="1933308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A6D9B11-A88C-AB74-E598-8282A8F44632}"/>
                </a:ext>
              </a:extLst>
            </p:cNvPr>
            <p:cNvSpPr txBox="1"/>
            <p:nvPr/>
          </p:nvSpPr>
          <p:spPr>
            <a:xfrm>
              <a:off x="6073822" y="1917840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E67DA453-0566-F372-9E27-D41422815EB2}"/>
                </a:ext>
              </a:extLst>
            </p:cNvPr>
            <p:cNvSpPr txBox="1"/>
            <p:nvPr/>
          </p:nvSpPr>
          <p:spPr>
            <a:xfrm>
              <a:off x="6484411" y="1916635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E056493-FFF1-6FBB-81F6-D26747733A92}"/>
                </a:ext>
              </a:extLst>
            </p:cNvPr>
            <p:cNvSpPr txBox="1"/>
            <p:nvPr/>
          </p:nvSpPr>
          <p:spPr>
            <a:xfrm>
              <a:off x="6791592" y="1916635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FB6CE94-92E5-888B-7606-9036DACD8B10}"/>
                </a:ext>
              </a:extLst>
            </p:cNvPr>
            <p:cNvSpPr txBox="1"/>
            <p:nvPr/>
          </p:nvSpPr>
          <p:spPr>
            <a:xfrm>
              <a:off x="7104618" y="1940654"/>
              <a:ext cx="327524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EA0CD4A-E123-0C3D-708F-F3EC0D109F95}"/>
                </a:ext>
              </a:extLst>
            </p:cNvPr>
            <p:cNvSpPr txBox="1"/>
            <p:nvPr/>
          </p:nvSpPr>
          <p:spPr>
            <a:xfrm>
              <a:off x="557147" y="1906309"/>
              <a:ext cx="1121793" cy="38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GNSS PPS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A2D0F2A-9BEE-1EC5-1967-FAFA3EC76A06}"/>
                </a:ext>
              </a:extLst>
            </p:cNvPr>
            <p:cNvSpPr txBox="1"/>
            <p:nvPr/>
          </p:nvSpPr>
          <p:spPr>
            <a:xfrm>
              <a:off x="7160068" y="4812143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DAAC1DD-572D-61F6-E307-ED77272B83CE}"/>
                </a:ext>
              </a:extLst>
            </p:cNvPr>
            <p:cNvSpPr txBox="1"/>
            <p:nvPr/>
          </p:nvSpPr>
          <p:spPr>
            <a:xfrm>
              <a:off x="2445906" y="4821315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A466035-602A-F169-E9AA-A724CCA0FD40}"/>
                </a:ext>
              </a:extLst>
            </p:cNvPr>
            <p:cNvSpPr txBox="1"/>
            <p:nvPr/>
          </p:nvSpPr>
          <p:spPr>
            <a:xfrm>
              <a:off x="4436276" y="4821315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8805CA6-A507-AEEE-846D-21A6AC2C1444}"/>
                </a:ext>
              </a:extLst>
            </p:cNvPr>
            <p:cNvSpPr txBox="1"/>
            <p:nvPr/>
          </p:nvSpPr>
          <p:spPr>
            <a:xfrm>
              <a:off x="3298228" y="4830485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C78861D-0652-18A0-2246-BE67D8E5EC5F}"/>
                </a:ext>
              </a:extLst>
            </p:cNvPr>
            <p:cNvSpPr txBox="1"/>
            <p:nvPr/>
          </p:nvSpPr>
          <p:spPr>
            <a:xfrm>
              <a:off x="3734578" y="4830491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5E507CD-9DB9-F405-3045-FC6FAF57D843}"/>
                </a:ext>
              </a:extLst>
            </p:cNvPr>
            <p:cNvSpPr txBox="1"/>
            <p:nvPr/>
          </p:nvSpPr>
          <p:spPr>
            <a:xfrm>
              <a:off x="4075806" y="4821317"/>
              <a:ext cx="369326" cy="205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E2BDC21-E6E9-4A15-2DB1-74CBE2411B8E}"/>
                </a:ext>
              </a:extLst>
            </p:cNvPr>
            <p:cNvSpPr txBox="1"/>
            <p:nvPr/>
          </p:nvSpPr>
          <p:spPr>
            <a:xfrm>
              <a:off x="2867318" y="4830485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7DDBAA52-F472-C566-932A-FAF49EC9E079}"/>
                </a:ext>
              </a:extLst>
            </p:cNvPr>
            <p:cNvSpPr txBox="1"/>
            <p:nvPr/>
          </p:nvSpPr>
          <p:spPr>
            <a:xfrm>
              <a:off x="4808135" y="4837988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87D38E7-CE87-0A9F-A39D-8B4D61BDD49B}"/>
                </a:ext>
              </a:extLst>
            </p:cNvPr>
            <p:cNvSpPr txBox="1"/>
            <p:nvPr/>
          </p:nvSpPr>
          <p:spPr>
            <a:xfrm>
              <a:off x="6798506" y="4837988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209F914-A418-E1BB-A737-077013BD1D25}"/>
                </a:ext>
              </a:extLst>
            </p:cNvPr>
            <p:cNvSpPr txBox="1"/>
            <p:nvPr/>
          </p:nvSpPr>
          <p:spPr>
            <a:xfrm>
              <a:off x="5660456" y="4847158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9408F5D-82E7-524B-BE9E-B8439A655149}"/>
                </a:ext>
              </a:extLst>
            </p:cNvPr>
            <p:cNvSpPr txBox="1"/>
            <p:nvPr/>
          </p:nvSpPr>
          <p:spPr>
            <a:xfrm>
              <a:off x="6096807" y="4847163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B2E3AF4-7F7E-9ECE-433C-9B1C07D0A82B}"/>
                </a:ext>
              </a:extLst>
            </p:cNvPr>
            <p:cNvSpPr txBox="1"/>
            <p:nvPr/>
          </p:nvSpPr>
          <p:spPr>
            <a:xfrm>
              <a:off x="6438036" y="4837988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ACF3F92A-CB50-80BD-413D-C5EFA4938CB1}"/>
                </a:ext>
              </a:extLst>
            </p:cNvPr>
            <p:cNvSpPr txBox="1"/>
            <p:nvPr/>
          </p:nvSpPr>
          <p:spPr>
            <a:xfrm>
              <a:off x="5229547" y="4847159"/>
              <a:ext cx="369326" cy="205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0</a:t>
              </a:r>
            </a:p>
            <a:p>
              <a:r>
                <a:rPr lang="en-US" sz="1600" dirty="0"/>
                <a:t>…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  <a:p>
              <a:r>
                <a:rPr lang="en-US" sz="1600" dirty="0"/>
                <a:t>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7E6E05-E146-7FF7-1B9D-DFDF672EEDA3}"/>
              </a:ext>
            </a:extLst>
          </p:cNvPr>
          <p:cNvSpPr txBox="1"/>
          <p:nvPr/>
        </p:nvSpPr>
        <p:spPr>
          <a:xfrm>
            <a:off x="8031484" y="2468781"/>
            <a:ext cx="3187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 time Bit on top of ADC readings</a:t>
            </a:r>
          </a:p>
          <a:p>
            <a:endParaRPr lang="en-US" sz="2400" b="1" dirty="0"/>
          </a:p>
          <a:p>
            <a:r>
              <a:rPr lang="en-US" sz="2400" b="1" dirty="0"/>
              <a:t>Data could be recovered if it is corrupted </a:t>
            </a:r>
          </a:p>
        </p:txBody>
      </p:sp>
    </p:spTree>
    <p:extLst>
      <p:ext uri="{BB962C8B-B14F-4D97-AF65-F5344CB8AC3E}">
        <p14:creationId xmlns:p14="http://schemas.microsoft.com/office/powerpoint/2010/main" val="19080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7D57B4A-4903-9282-B2FD-136F204E4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10" y="1475619"/>
            <a:ext cx="9219983" cy="47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FD071-4309-D5DC-7BF9-67CFEF259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3" y="532191"/>
            <a:ext cx="11162539" cy="943428"/>
          </a:xfrm>
        </p:spPr>
        <p:txBody>
          <a:bodyPr>
            <a:normAutofit fontScale="90000"/>
          </a:bodyPr>
          <a:lstStyle/>
          <a:p>
            <a:r>
              <a:rPr lang="en-US" dirty="0"/>
              <a:t>Inter-range instrumentation group</a:t>
            </a:r>
            <a:br>
              <a:rPr lang="en-US" dirty="0"/>
            </a:br>
            <a:r>
              <a:rPr lang="en-US" dirty="0"/>
              <a:t>(IRIG-B) timecode</a:t>
            </a:r>
          </a:p>
        </p:txBody>
      </p:sp>
    </p:spTree>
    <p:extLst>
      <p:ext uri="{BB962C8B-B14F-4D97-AF65-F5344CB8AC3E}">
        <p14:creationId xmlns:p14="http://schemas.microsoft.com/office/powerpoint/2010/main" val="201324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524E-715B-0D6C-EEBF-4BDD63F3C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IRIG-B timecode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4ED3A7-3F63-FE5D-AAA4-D22A9F3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 b="6347"/>
          <a:stretch>
            <a:fillRect/>
          </a:stretch>
        </p:blipFill>
        <p:spPr bwMode="auto">
          <a:xfrm>
            <a:off x="-67877" y="1367932"/>
            <a:ext cx="12259877" cy="47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7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6BF0-93C7-FA91-1A59-02561CB23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Timestamping the data with IRIG-B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A2EAE9-DEE3-F8DD-3153-8338878D237F}"/>
              </a:ext>
            </a:extLst>
          </p:cNvPr>
          <p:cNvGrpSpPr/>
          <p:nvPr/>
        </p:nvGrpSpPr>
        <p:grpSpPr>
          <a:xfrm>
            <a:off x="1014372" y="1475619"/>
            <a:ext cx="5472708" cy="4409946"/>
            <a:chOff x="549132" y="1767433"/>
            <a:chExt cx="7218415" cy="5816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06532-ADF1-A908-87A2-0661604DCF43}"/>
                </a:ext>
              </a:extLst>
            </p:cNvPr>
            <p:cNvSpPr/>
            <p:nvPr/>
          </p:nvSpPr>
          <p:spPr>
            <a:xfrm>
              <a:off x="2813900" y="1767434"/>
              <a:ext cx="401874" cy="572034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F86EC8-0623-1C3D-DF59-E59E8E822F76}"/>
                </a:ext>
              </a:extLst>
            </p:cNvPr>
            <p:cNvSpPr/>
            <p:nvPr/>
          </p:nvSpPr>
          <p:spPr>
            <a:xfrm>
              <a:off x="2383852" y="1767433"/>
              <a:ext cx="401874" cy="5716532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56391-8AD3-AA15-5A34-1C32E0C795C3}"/>
                </a:ext>
              </a:extLst>
            </p:cNvPr>
            <p:cNvSpPr/>
            <p:nvPr/>
          </p:nvSpPr>
          <p:spPr>
            <a:xfrm>
              <a:off x="1955844" y="1767434"/>
              <a:ext cx="401874" cy="571653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8403E0-0EEB-249D-43F1-B15BBD0DC9C1}"/>
                </a:ext>
              </a:extLst>
            </p:cNvPr>
            <p:cNvGrpSpPr/>
            <p:nvPr/>
          </p:nvGrpSpPr>
          <p:grpSpPr>
            <a:xfrm>
              <a:off x="838200" y="2430218"/>
              <a:ext cx="6929346" cy="595280"/>
              <a:chOff x="840757" y="4111732"/>
              <a:chExt cx="6929346" cy="59528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45BFB67-AC5C-0E2E-D07A-5DE39981D2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757" y="4707012"/>
                <a:ext cx="117828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6768394-BEA6-4A91-DCB0-DD292CFB93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9045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F53B78E-A194-B5BD-DD09-8EF94B4D7B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9635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8943DF6-B067-420A-C3E3-AC1B20BA73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19045" y="4111732"/>
                <a:ext cx="25059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3AB55D5-0A36-0B6E-26A1-A6CAA25B40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9635" y="4707012"/>
                <a:ext cx="489214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04C15CD-CF0E-3149-6A29-9E1C91B083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4619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A4C5CE5-A8B6-4586-C9EC-A940F89193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2252" y="4111732"/>
                <a:ext cx="0" cy="5952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1F9B347-BDD1-B5D0-498E-547A354061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54619" y="4111732"/>
                <a:ext cx="2076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4330613-4657-2B49-E59D-7162A84556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2252" y="4707012"/>
                <a:ext cx="40785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280DF9-A106-EDCB-125D-48E45C09E061}"/>
                </a:ext>
              </a:extLst>
            </p:cNvPr>
            <p:cNvSpPr txBox="1"/>
            <p:nvPr/>
          </p:nvSpPr>
          <p:spPr>
            <a:xfrm>
              <a:off x="2016489" y="3206569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0603FC-E74A-DD2A-2A96-D3A34AA3F04A}"/>
                </a:ext>
              </a:extLst>
            </p:cNvPr>
            <p:cNvSpPr txBox="1"/>
            <p:nvPr/>
          </p:nvSpPr>
          <p:spPr>
            <a:xfrm>
              <a:off x="7152062" y="3197395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AF82A02A-2087-8D33-0F77-A28AACD7C670}"/>
                </a:ext>
              </a:extLst>
            </p:cNvPr>
            <p:cNvSpPr/>
            <p:nvPr/>
          </p:nvSpPr>
          <p:spPr>
            <a:xfrm>
              <a:off x="969632" y="3215742"/>
              <a:ext cx="159560" cy="203132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20984D-5B04-A6F9-B6C6-F012672051AF}"/>
                </a:ext>
              </a:extLst>
            </p:cNvPr>
            <p:cNvSpPr txBox="1"/>
            <p:nvPr/>
          </p:nvSpPr>
          <p:spPr>
            <a:xfrm rot="16200000">
              <a:off x="371402" y="4028424"/>
              <a:ext cx="827128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ADC 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20B96C-ADCC-3180-6B23-EBFC21190E3A}"/>
                </a:ext>
              </a:extLst>
            </p:cNvPr>
            <p:cNvSpPr txBox="1"/>
            <p:nvPr/>
          </p:nvSpPr>
          <p:spPr>
            <a:xfrm>
              <a:off x="2016489" y="5418962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C681B7BA-9EA1-6B55-D9EB-FFCFB0E00DF0}"/>
                </a:ext>
              </a:extLst>
            </p:cNvPr>
            <p:cNvSpPr/>
            <p:nvPr/>
          </p:nvSpPr>
          <p:spPr>
            <a:xfrm>
              <a:off x="969631" y="5418962"/>
              <a:ext cx="159560" cy="203132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3BC1D9-7AC4-AA37-2C2C-EA367D40653B}"/>
                </a:ext>
              </a:extLst>
            </p:cNvPr>
            <p:cNvSpPr txBox="1"/>
            <p:nvPr/>
          </p:nvSpPr>
          <p:spPr>
            <a:xfrm rot="16200000">
              <a:off x="371402" y="6231644"/>
              <a:ext cx="827128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ADC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2FFBC-7116-BF66-CDFC-D903C6771F14}"/>
                </a:ext>
              </a:extLst>
            </p:cNvPr>
            <p:cNvSpPr txBox="1"/>
            <p:nvPr/>
          </p:nvSpPr>
          <p:spPr>
            <a:xfrm>
              <a:off x="2437900" y="3206567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71FCDE-26BC-9C22-9111-794F8C431CF0}"/>
                </a:ext>
              </a:extLst>
            </p:cNvPr>
            <p:cNvSpPr txBox="1"/>
            <p:nvPr/>
          </p:nvSpPr>
          <p:spPr>
            <a:xfrm>
              <a:off x="4428271" y="3206567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CC8F23-0C37-8F21-B5C8-BF7B7B99D5DF}"/>
                </a:ext>
              </a:extLst>
            </p:cNvPr>
            <p:cNvSpPr txBox="1"/>
            <p:nvPr/>
          </p:nvSpPr>
          <p:spPr>
            <a:xfrm>
              <a:off x="3290222" y="3215737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6E3AE8-02DC-E082-38F2-59D97E8E4F47}"/>
                </a:ext>
              </a:extLst>
            </p:cNvPr>
            <p:cNvSpPr txBox="1"/>
            <p:nvPr/>
          </p:nvSpPr>
          <p:spPr>
            <a:xfrm>
              <a:off x="3726573" y="3215742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55D09A-4637-6C12-C6A3-58794AD18450}"/>
                </a:ext>
              </a:extLst>
            </p:cNvPr>
            <p:cNvSpPr txBox="1"/>
            <p:nvPr/>
          </p:nvSpPr>
          <p:spPr>
            <a:xfrm>
              <a:off x="4067802" y="3206567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8AD376-15A8-C64A-709E-17E9ECFD7460}"/>
                </a:ext>
              </a:extLst>
            </p:cNvPr>
            <p:cNvSpPr txBox="1"/>
            <p:nvPr/>
          </p:nvSpPr>
          <p:spPr>
            <a:xfrm>
              <a:off x="2859311" y="3215737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931D71-750C-CA94-66FB-B62740DC081C}"/>
                </a:ext>
              </a:extLst>
            </p:cNvPr>
            <p:cNvSpPr txBox="1"/>
            <p:nvPr/>
          </p:nvSpPr>
          <p:spPr>
            <a:xfrm>
              <a:off x="2016489" y="2542601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0607D8-E4D5-29DE-7E98-CFBD8194F002}"/>
                </a:ext>
              </a:extLst>
            </p:cNvPr>
            <p:cNvSpPr txBox="1"/>
            <p:nvPr/>
          </p:nvSpPr>
          <p:spPr>
            <a:xfrm>
              <a:off x="2454258" y="2542601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D1CCD8-9318-1E9A-83A1-2B1C3373B213}"/>
                </a:ext>
              </a:extLst>
            </p:cNvPr>
            <p:cNvSpPr txBox="1"/>
            <p:nvPr/>
          </p:nvSpPr>
          <p:spPr>
            <a:xfrm>
              <a:off x="2858896" y="2529241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A08B50-45E9-3D2C-9487-3C5E56BBA687}"/>
                </a:ext>
              </a:extLst>
            </p:cNvPr>
            <p:cNvSpPr txBox="1"/>
            <p:nvPr/>
          </p:nvSpPr>
          <p:spPr>
            <a:xfrm>
              <a:off x="3284858" y="2542601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1B8188-17AC-278A-528F-32CB765D7F45}"/>
                </a:ext>
              </a:extLst>
            </p:cNvPr>
            <p:cNvSpPr txBox="1"/>
            <p:nvPr/>
          </p:nvSpPr>
          <p:spPr>
            <a:xfrm>
              <a:off x="3711593" y="2527132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20B819-B269-9D8D-3BB2-BFDB68391060}"/>
                </a:ext>
              </a:extLst>
            </p:cNvPr>
            <p:cNvSpPr txBox="1"/>
            <p:nvPr/>
          </p:nvSpPr>
          <p:spPr>
            <a:xfrm>
              <a:off x="4122181" y="2525927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781007-DF85-C073-9B72-933E3BBF0277}"/>
                </a:ext>
              </a:extLst>
            </p:cNvPr>
            <p:cNvSpPr txBox="1"/>
            <p:nvPr/>
          </p:nvSpPr>
          <p:spPr>
            <a:xfrm>
              <a:off x="4429363" y="2525927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1C0197-ED85-D159-21AB-CECE60DB4A09}"/>
                </a:ext>
              </a:extLst>
            </p:cNvPr>
            <p:cNvSpPr txBox="1"/>
            <p:nvPr/>
          </p:nvSpPr>
          <p:spPr>
            <a:xfrm>
              <a:off x="4800129" y="3223241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3F364D-4732-3B07-70C4-DFE388CD9B29}"/>
                </a:ext>
              </a:extLst>
            </p:cNvPr>
            <p:cNvSpPr txBox="1"/>
            <p:nvPr/>
          </p:nvSpPr>
          <p:spPr>
            <a:xfrm>
              <a:off x="6790500" y="3223241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74C593-8FE9-AAEA-161F-472937999203}"/>
                </a:ext>
              </a:extLst>
            </p:cNvPr>
            <p:cNvSpPr txBox="1"/>
            <p:nvPr/>
          </p:nvSpPr>
          <p:spPr>
            <a:xfrm>
              <a:off x="5652451" y="3232410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70091-CD74-73B4-1AEB-B3D377A5AFF5}"/>
                </a:ext>
              </a:extLst>
            </p:cNvPr>
            <p:cNvSpPr txBox="1"/>
            <p:nvPr/>
          </p:nvSpPr>
          <p:spPr>
            <a:xfrm>
              <a:off x="6088800" y="3232415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192CD6-881B-EF8D-98D0-55E0C049E55F}"/>
                </a:ext>
              </a:extLst>
            </p:cNvPr>
            <p:cNvSpPr txBox="1"/>
            <p:nvPr/>
          </p:nvSpPr>
          <p:spPr>
            <a:xfrm>
              <a:off x="6430030" y="3223241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20044A6-07AE-6116-C91E-657C11957637}"/>
                </a:ext>
              </a:extLst>
            </p:cNvPr>
            <p:cNvSpPr txBox="1"/>
            <p:nvPr/>
          </p:nvSpPr>
          <p:spPr>
            <a:xfrm>
              <a:off x="5221541" y="3232410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C31832-F9C9-4DA7-442D-CD2A8A1DD7A8}"/>
                </a:ext>
              </a:extLst>
            </p:cNvPr>
            <p:cNvSpPr txBox="1"/>
            <p:nvPr/>
          </p:nvSpPr>
          <p:spPr>
            <a:xfrm>
              <a:off x="4816487" y="2559273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830166-4088-A1B9-DD43-2EB105F95128}"/>
                </a:ext>
              </a:extLst>
            </p:cNvPr>
            <p:cNvSpPr txBox="1"/>
            <p:nvPr/>
          </p:nvSpPr>
          <p:spPr>
            <a:xfrm>
              <a:off x="5221125" y="2545914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BCFECF-85E3-B36B-C827-4465953ABF52}"/>
                </a:ext>
              </a:extLst>
            </p:cNvPr>
            <p:cNvSpPr txBox="1"/>
            <p:nvPr/>
          </p:nvSpPr>
          <p:spPr>
            <a:xfrm>
              <a:off x="5647087" y="2559273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5143F2-B657-48AC-1A13-DF6D151C98CA}"/>
                </a:ext>
              </a:extLst>
            </p:cNvPr>
            <p:cNvSpPr txBox="1"/>
            <p:nvPr/>
          </p:nvSpPr>
          <p:spPr>
            <a:xfrm>
              <a:off x="6073822" y="2543805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B69792A-4766-2570-0AF9-ECBE62590C3A}"/>
                </a:ext>
              </a:extLst>
            </p:cNvPr>
            <p:cNvSpPr txBox="1"/>
            <p:nvPr/>
          </p:nvSpPr>
          <p:spPr>
            <a:xfrm>
              <a:off x="6484410" y="2542601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7A0F04-A164-E1C2-376A-DDF66D5E11E0}"/>
                </a:ext>
              </a:extLst>
            </p:cNvPr>
            <p:cNvSpPr txBox="1"/>
            <p:nvPr/>
          </p:nvSpPr>
          <p:spPr>
            <a:xfrm>
              <a:off x="6791592" y="2542601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3442C9-C8B5-8C92-906C-D3E400AE343D}"/>
                </a:ext>
              </a:extLst>
            </p:cNvPr>
            <p:cNvSpPr txBox="1"/>
            <p:nvPr/>
          </p:nvSpPr>
          <p:spPr>
            <a:xfrm>
              <a:off x="7104619" y="2566619"/>
              <a:ext cx="364090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3D7C07-D1E3-EA6D-4D68-2454F675F7B8}"/>
                </a:ext>
              </a:extLst>
            </p:cNvPr>
            <p:cNvSpPr txBox="1"/>
            <p:nvPr/>
          </p:nvSpPr>
          <p:spPr>
            <a:xfrm>
              <a:off x="557147" y="2532273"/>
              <a:ext cx="1167537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GNSS PPS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EA8128-D87D-1432-FE74-1596AA22E594}"/>
                </a:ext>
              </a:extLst>
            </p:cNvPr>
            <p:cNvSpPr txBox="1"/>
            <p:nvPr/>
          </p:nvSpPr>
          <p:spPr>
            <a:xfrm>
              <a:off x="7160067" y="5438108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C22D2C-A411-7C3A-9A6F-CD700B9BC0E2}"/>
                </a:ext>
              </a:extLst>
            </p:cNvPr>
            <p:cNvSpPr txBox="1"/>
            <p:nvPr/>
          </p:nvSpPr>
          <p:spPr>
            <a:xfrm>
              <a:off x="2445906" y="5447279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4D6D22C-914E-DA07-BB0B-6A69D4B45AEB}"/>
                </a:ext>
              </a:extLst>
            </p:cNvPr>
            <p:cNvSpPr txBox="1"/>
            <p:nvPr/>
          </p:nvSpPr>
          <p:spPr>
            <a:xfrm>
              <a:off x="4436277" y="5447279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0894813-3A94-1CC3-B837-F8CF2C2F1ED7}"/>
                </a:ext>
              </a:extLst>
            </p:cNvPr>
            <p:cNvSpPr txBox="1"/>
            <p:nvPr/>
          </p:nvSpPr>
          <p:spPr>
            <a:xfrm>
              <a:off x="3298228" y="5456449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35816B-C576-256F-4565-41F37CF89EA2}"/>
                </a:ext>
              </a:extLst>
            </p:cNvPr>
            <p:cNvSpPr txBox="1"/>
            <p:nvPr/>
          </p:nvSpPr>
          <p:spPr>
            <a:xfrm>
              <a:off x="3734577" y="5456455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05AF74-B8F4-0972-A58C-8E19AF6BE436}"/>
                </a:ext>
              </a:extLst>
            </p:cNvPr>
            <p:cNvSpPr txBox="1"/>
            <p:nvPr/>
          </p:nvSpPr>
          <p:spPr>
            <a:xfrm>
              <a:off x="4075807" y="5447279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CF4540-BBC8-A540-890E-5F8390265BF9}"/>
                </a:ext>
              </a:extLst>
            </p:cNvPr>
            <p:cNvSpPr txBox="1"/>
            <p:nvPr/>
          </p:nvSpPr>
          <p:spPr>
            <a:xfrm>
              <a:off x="2867318" y="5456450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B0F696F-E13B-6086-B19F-5FE1A1D892AD}"/>
                </a:ext>
              </a:extLst>
            </p:cNvPr>
            <p:cNvSpPr txBox="1"/>
            <p:nvPr/>
          </p:nvSpPr>
          <p:spPr>
            <a:xfrm>
              <a:off x="4808135" y="5463953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920806-64D8-00D8-46A7-73F3E680A875}"/>
                </a:ext>
              </a:extLst>
            </p:cNvPr>
            <p:cNvSpPr txBox="1"/>
            <p:nvPr/>
          </p:nvSpPr>
          <p:spPr>
            <a:xfrm>
              <a:off x="6798506" y="5463953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C53BA6-81CF-6B76-0E64-326275526E55}"/>
                </a:ext>
              </a:extLst>
            </p:cNvPr>
            <p:cNvSpPr txBox="1"/>
            <p:nvPr/>
          </p:nvSpPr>
          <p:spPr>
            <a:xfrm>
              <a:off x="5660456" y="5473125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FD4DCCA-0517-9051-0779-A1045619601D}"/>
                </a:ext>
              </a:extLst>
            </p:cNvPr>
            <p:cNvSpPr txBox="1"/>
            <p:nvPr/>
          </p:nvSpPr>
          <p:spPr>
            <a:xfrm>
              <a:off x="6096807" y="5473127"/>
              <a:ext cx="406376" cy="2110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991958-BD07-57E6-2A1F-30602D84B578}"/>
                </a:ext>
              </a:extLst>
            </p:cNvPr>
            <p:cNvSpPr txBox="1"/>
            <p:nvPr/>
          </p:nvSpPr>
          <p:spPr>
            <a:xfrm>
              <a:off x="6438036" y="5463954"/>
              <a:ext cx="406376" cy="211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460FCC-4CF6-758C-15BE-6602DB6A2D6F}"/>
                </a:ext>
              </a:extLst>
            </p:cNvPr>
            <p:cNvSpPr txBox="1"/>
            <p:nvPr/>
          </p:nvSpPr>
          <p:spPr>
            <a:xfrm>
              <a:off x="5229547" y="5473122"/>
              <a:ext cx="406376" cy="211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0</a:t>
              </a:r>
            </a:p>
            <a:p>
              <a:r>
                <a:rPr lang="en-US" sz="1400" dirty="0"/>
                <a:t>…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  <a:p>
              <a:r>
                <a:rPr lang="en-US" sz="1400" dirty="0"/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4CE2595-EC10-8AFB-6BEC-EB859F34439D}"/>
                </a:ext>
              </a:extLst>
            </p:cNvPr>
            <p:cNvSpPr txBox="1"/>
            <p:nvPr/>
          </p:nvSpPr>
          <p:spPr>
            <a:xfrm>
              <a:off x="549132" y="1820261"/>
              <a:ext cx="1239593" cy="40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 code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9F2B612-AAEC-7937-AB99-56FFF218A682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1" y="2223938"/>
              <a:ext cx="692934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66BB423-DE51-C9CC-A6B4-22333673A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32681" r="2020" b="61726"/>
          <a:stretch>
            <a:fillRect/>
          </a:stretch>
        </p:blipFill>
        <p:spPr bwMode="auto">
          <a:xfrm>
            <a:off x="2144550" y="1412541"/>
            <a:ext cx="3909872" cy="4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67C976B-FEF1-5E52-4A73-A1C4AFA8C87D}"/>
              </a:ext>
            </a:extLst>
          </p:cNvPr>
          <p:cNvSpPr txBox="1"/>
          <p:nvPr/>
        </p:nvSpPr>
        <p:spPr>
          <a:xfrm>
            <a:off x="7207118" y="1388960"/>
            <a:ext cx="4270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 time Bit and IRIG-B code on top of ADC readings</a:t>
            </a:r>
          </a:p>
          <a:p>
            <a:endParaRPr lang="en-US" sz="2400" b="1" dirty="0"/>
          </a:p>
          <a:p>
            <a:r>
              <a:rPr lang="en-US" sz="2400" b="1" dirty="0"/>
              <a:t>Data could be fully recovered if it was corrupted </a:t>
            </a:r>
          </a:p>
        </p:txBody>
      </p:sp>
    </p:spTree>
    <p:extLst>
      <p:ext uri="{BB962C8B-B14F-4D97-AF65-F5344CB8AC3E}">
        <p14:creationId xmlns:p14="http://schemas.microsoft.com/office/powerpoint/2010/main" val="209874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A235-40C0-23C9-0F03-546BE735B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PRESISION TIME REFFERENCE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9A041-DA44-4FCF-2441-16FD851C1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14" y="1773378"/>
            <a:ext cx="2366454" cy="779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E3661-473D-1248-A1E9-6BE98058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391" y="4057211"/>
            <a:ext cx="4901299" cy="97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5DCED8-1A91-5B7C-AB8B-61AB0712F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24" y="3093558"/>
            <a:ext cx="5382376" cy="276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5214C6-928B-DCC0-8B3B-B5FD4E80E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973" y="1477880"/>
            <a:ext cx="8006717" cy="18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6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Microsoft Office PowerPoint</Application>
  <PresentationFormat>Widescreen</PresentationFormat>
  <Paragraphs>571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Inter</vt:lpstr>
      <vt:lpstr>Merriweather</vt:lpstr>
      <vt:lpstr>Noto Sans</vt:lpstr>
      <vt:lpstr>Noto Sans </vt:lpstr>
      <vt:lpstr>Wingdings</vt:lpstr>
      <vt:lpstr>Office</vt:lpstr>
      <vt:lpstr>PowerPoint Presentation</vt:lpstr>
      <vt:lpstr>Two general ways of time synchronization</vt:lpstr>
      <vt:lpstr>GNOME DAQ system</vt:lpstr>
      <vt:lpstr>GNOME DAQ system</vt:lpstr>
      <vt:lpstr>Timestamping the data with pulse per second (PPS)</vt:lpstr>
      <vt:lpstr>Inter-range instrumentation group (IRIG-B) timecode</vt:lpstr>
      <vt:lpstr>IRIG-B timecode</vt:lpstr>
      <vt:lpstr>Timestamping the data with IRIG-B</vt:lpstr>
      <vt:lpstr>PRESISION TIME REFFERENCE</vt:lpstr>
      <vt:lpstr>Commercial Daq cards with timestamp</vt:lpstr>
      <vt:lpstr>Commercial Daq cards with timestamp</vt:lpstr>
      <vt:lpstr>Data on demand Model</vt:lpstr>
      <vt:lpstr>Data on demand Model</vt:lpstr>
      <vt:lpstr>Data on demand Model</vt:lpstr>
      <vt:lpstr>Data on demand Model</vt:lpstr>
      <vt:lpstr>Data on demand Model</vt:lpstr>
      <vt:lpstr>Data on demand Model</vt:lpstr>
      <vt:lpstr>PowerPoint Presentation</vt:lpstr>
      <vt:lpstr>Network Time Protocol (NTP)</vt:lpstr>
      <vt:lpstr>Precision Time Protocol (PTP)</vt:lpstr>
      <vt:lpstr>White rabbit</vt:lpstr>
      <vt:lpstr>Two-Way Satellite Time and Frequency Transfer (TWSTFT)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2020-05-25T14:13:29Z</dcterms:created>
  <dcterms:modified xsi:type="dcterms:W3CDTF">2025-06-25T22:33:26Z</dcterms:modified>
</cp:coreProperties>
</file>