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9"/>
  </p:notesMasterIdLst>
  <p:sldIdLst>
    <p:sldId id="597" r:id="rId3"/>
    <p:sldId id="604" r:id="rId4"/>
    <p:sldId id="598" r:id="rId5"/>
    <p:sldId id="606" r:id="rId6"/>
    <p:sldId id="315" r:id="rId7"/>
    <p:sldId id="611" r:id="rId8"/>
    <p:sldId id="311" r:id="rId9"/>
    <p:sldId id="256" r:id="rId10"/>
    <p:sldId id="258" r:id="rId11"/>
    <p:sldId id="608" r:id="rId12"/>
    <p:sldId id="609" r:id="rId13"/>
    <p:sldId id="610" r:id="rId14"/>
    <p:sldId id="612" r:id="rId15"/>
    <p:sldId id="259" r:id="rId16"/>
    <p:sldId id="312" r:id="rId17"/>
    <p:sldId id="607" r:id="rId18"/>
  </p:sldIdLst>
  <p:sldSz cx="12192000" cy="6858000"/>
  <p:notesSz cx="7559675" cy="10691813"/>
  <p:defaultTextStyle>
    <a:defPPr>
      <a:defRPr lang="en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A677778-81BE-8742-94C4-AE37B8659D9C}">
          <p14:sldIdLst>
            <p14:sldId id="597"/>
          </p14:sldIdLst>
        </p14:section>
        <p14:section name="P2" id="{AF9E7197-039A-BF40-A314-863E46B00BB9}">
          <p14:sldIdLst>
            <p14:sldId id="604"/>
            <p14:sldId id="598"/>
            <p14:sldId id="606"/>
          </p14:sldIdLst>
        </p14:section>
        <p14:section name="READOUT" id="{F96C815B-4662-0343-AC9E-1A70263FF009}">
          <p14:sldIdLst>
            <p14:sldId id="315"/>
            <p14:sldId id="611"/>
            <p14:sldId id="311"/>
            <p14:sldId id="256"/>
            <p14:sldId id="258"/>
            <p14:sldId id="608"/>
            <p14:sldId id="609"/>
            <p14:sldId id="610"/>
            <p14:sldId id="612"/>
          </p14:sldIdLst>
        </p14:section>
        <p14:section name="conclusion" id="{C9F05EC4-1DF9-C249-8E34-986D92E1A86F}">
          <p14:sldIdLst>
            <p14:sldId id="259"/>
          </p14:sldIdLst>
        </p14:section>
        <p14:section name="SPARESSS" id="{EDBA4A2A-85DE-9543-94DB-0D3B2D5BA98B}">
          <p14:sldIdLst>
            <p14:sldId id="312"/>
            <p14:sldId id="60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460"/>
    <p:restoredTop sz="94648"/>
  </p:normalViewPr>
  <p:slideViewPr>
    <p:cSldViewPr snapToGrid="0">
      <p:cViewPr>
        <p:scale>
          <a:sx n="94" d="100"/>
          <a:sy n="94" d="100"/>
        </p:scale>
        <p:origin x="672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D14C1C-FA45-2342-BA89-842530545458}" type="datetimeFigureOut">
              <a:rPr lang="en-US" smtClean="0"/>
              <a:t>9/16/24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991FF3-B40A-AE4D-9D70-D214A18A9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426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91FF3-B40A-AE4D-9D70-D214A18A9EC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877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91FF3-B40A-AE4D-9D70-D214A18A9EC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771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91FF3-B40A-AE4D-9D70-D214A18A9EC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04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A87DBA-9CC9-5A49-86BC-07487C6729F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31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lIns="0"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8" y="4262438"/>
            <a:ext cx="5294312" cy="1655762"/>
          </a:xfrm>
        </p:spPr>
        <p:txBody>
          <a:bodyPr rIns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image</a:t>
            </a:r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A735B0D2-65F8-67B3-4CB3-F526012A05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0585" y="-1588"/>
            <a:ext cx="20638" cy="311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1" name="Espace réservé pour une image  60">
            <a:extLst>
              <a:ext uri="{FF2B5EF4-FFF2-40B4-BE49-F238E27FC236}">
                <a16:creationId xmlns:a16="http://schemas.microsoft.com/office/drawing/2014/main" id="{570E7ABE-1C46-BCBC-E4AA-CED1991C314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35600" y="0"/>
            <a:ext cx="6756400" cy="6858000"/>
          </a:xfrm>
          <a:custGeom>
            <a:avLst/>
            <a:gdLst>
              <a:gd name="connsiteX0" fmla="*/ 558577 w 6756400"/>
              <a:gd name="connsiteY0" fmla="*/ 2472501 h 6858000"/>
              <a:gd name="connsiteX1" fmla="*/ 1118234 w 6756400"/>
              <a:gd name="connsiteY1" fmla="*/ 2898413 h 6858000"/>
              <a:gd name="connsiteX2" fmla="*/ 754773 w 6756400"/>
              <a:gd name="connsiteY2" fmla="*/ 3179642 h 6858000"/>
              <a:gd name="connsiteX3" fmla="*/ 765623 w 6756400"/>
              <a:gd name="connsiteY3" fmla="*/ 3197727 h 6858000"/>
              <a:gd name="connsiteX4" fmla="*/ 1132700 w 6756400"/>
              <a:gd name="connsiteY4" fmla="*/ 2912881 h 6858000"/>
              <a:gd name="connsiteX5" fmla="*/ 1132700 w 6756400"/>
              <a:gd name="connsiteY5" fmla="*/ 3443689 h 6858000"/>
              <a:gd name="connsiteX6" fmla="*/ 978998 w 6756400"/>
              <a:gd name="connsiteY6" fmla="*/ 3562149 h 6858000"/>
              <a:gd name="connsiteX7" fmla="*/ 990752 w 6756400"/>
              <a:gd name="connsiteY7" fmla="*/ 3582043 h 6858000"/>
              <a:gd name="connsiteX8" fmla="*/ 1138125 w 6756400"/>
              <a:gd name="connsiteY8" fmla="*/ 3467200 h 6858000"/>
              <a:gd name="connsiteX9" fmla="*/ 1697783 w 6756400"/>
              <a:gd name="connsiteY9" fmla="*/ 3892208 h 6858000"/>
              <a:gd name="connsiteX10" fmla="*/ 1337034 w 6756400"/>
              <a:gd name="connsiteY10" fmla="*/ 4172532 h 6858000"/>
              <a:gd name="connsiteX11" fmla="*/ 1346980 w 6756400"/>
              <a:gd name="connsiteY11" fmla="*/ 4190618 h 6858000"/>
              <a:gd name="connsiteX12" fmla="*/ 1704112 w 6756400"/>
              <a:gd name="connsiteY12" fmla="*/ 3913006 h 6858000"/>
              <a:gd name="connsiteX13" fmla="*/ 1704112 w 6756400"/>
              <a:gd name="connsiteY13" fmla="*/ 4443814 h 6858000"/>
              <a:gd name="connsiteX14" fmla="*/ 1560355 w 6756400"/>
              <a:gd name="connsiteY14" fmla="*/ 4555944 h 6858000"/>
              <a:gd name="connsiteX15" fmla="*/ 1149879 w 6756400"/>
              <a:gd name="connsiteY15" fmla="*/ 4874248 h 6858000"/>
              <a:gd name="connsiteX16" fmla="*/ 1149879 w 6756400"/>
              <a:gd name="connsiteY16" fmla="*/ 4343440 h 6858000"/>
              <a:gd name="connsiteX17" fmla="*/ 1346076 w 6756400"/>
              <a:gd name="connsiteY17" fmla="*/ 4190618 h 6858000"/>
              <a:gd name="connsiteX18" fmla="*/ 1336130 w 6756400"/>
              <a:gd name="connsiteY18" fmla="*/ 4173437 h 6858000"/>
              <a:gd name="connsiteX19" fmla="*/ 1139934 w 6756400"/>
              <a:gd name="connsiteY19" fmla="*/ 4325354 h 6858000"/>
              <a:gd name="connsiteX20" fmla="*/ 580276 w 6756400"/>
              <a:gd name="connsiteY20" fmla="*/ 3900346 h 6858000"/>
              <a:gd name="connsiteX21" fmla="*/ 989848 w 6756400"/>
              <a:gd name="connsiteY21" fmla="*/ 3582043 h 6858000"/>
              <a:gd name="connsiteX22" fmla="*/ 978094 w 6756400"/>
              <a:gd name="connsiteY22" fmla="*/ 3563053 h 6858000"/>
              <a:gd name="connsiteX23" fmla="*/ 577563 w 6756400"/>
              <a:gd name="connsiteY23" fmla="*/ 3874123 h 6858000"/>
              <a:gd name="connsiteX24" fmla="*/ 577563 w 6756400"/>
              <a:gd name="connsiteY24" fmla="*/ 3342411 h 6858000"/>
              <a:gd name="connsiteX25" fmla="*/ 764719 w 6756400"/>
              <a:gd name="connsiteY25" fmla="*/ 3197727 h 6858000"/>
              <a:gd name="connsiteX26" fmla="*/ 754773 w 6756400"/>
              <a:gd name="connsiteY26" fmla="*/ 3180546 h 6858000"/>
              <a:gd name="connsiteX27" fmla="*/ 567618 w 6756400"/>
              <a:gd name="connsiteY27" fmla="*/ 3325229 h 6858000"/>
              <a:gd name="connsiteX28" fmla="*/ 7960 w 6756400"/>
              <a:gd name="connsiteY28" fmla="*/ 2899317 h 6858000"/>
              <a:gd name="connsiteX29" fmla="*/ 558577 w 6756400"/>
              <a:gd name="connsiteY29" fmla="*/ 2472501 h 6858000"/>
              <a:gd name="connsiteX30" fmla="*/ 1724907 w 6756400"/>
              <a:gd name="connsiteY30" fmla="*/ 0 h 6858000"/>
              <a:gd name="connsiteX31" fmla="*/ 6756400 w 6756400"/>
              <a:gd name="connsiteY31" fmla="*/ 0 h 6858000"/>
              <a:gd name="connsiteX32" fmla="*/ 6756400 w 6756400"/>
              <a:gd name="connsiteY32" fmla="*/ 6858000 h 6858000"/>
              <a:gd name="connsiteX33" fmla="*/ 0 w 6756400"/>
              <a:gd name="connsiteY33" fmla="*/ 6858000 h 6858000"/>
              <a:gd name="connsiteX34" fmla="*/ 0 w 6756400"/>
              <a:gd name="connsiteY34" fmla="*/ 6856412 h 6858000"/>
              <a:gd name="connsiteX35" fmla="*/ 162738 w 6756400"/>
              <a:gd name="connsiteY35" fmla="*/ 6856412 h 6858000"/>
              <a:gd name="connsiteX36" fmla="*/ 1149879 w 6756400"/>
              <a:gd name="connsiteY36" fmla="*/ 6856412 h 6858000"/>
              <a:gd name="connsiteX37" fmla="*/ 1149879 w 6756400"/>
              <a:gd name="connsiteY37" fmla="*/ 6332839 h 6858000"/>
              <a:gd name="connsiteX38" fmla="*/ 1704112 w 6756400"/>
              <a:gd name="connsiteY38" fmla="*/ 5902405 h 6858000"/>
              <a:gd name="connsiteX39" fmla="*/ 1704112 w 6756400"/>
              <a:gd name="connsiteY39" fmla="*/ 6433213 h 6858000"/>
              <a:gd name="connsiteX40" fmla="*/ 1159824 w 6756400"/>
              <a:gd name="connsiteY40" fmla="*/ 6855508 h 6858000"/>
              <a:gd name="connsiteX41" fmla="*/ 1193277 w 6756400"/>
              <a:gd name="connsiteY41" fmla="*/ 6855508 h 6858000"/>
              <a:gd name="connsiteX42" fmla="*/ 1724907 w 6756400"/>
              <a:gd name="connsiteY42" fmla="*/ 6443160 h 6858000"/>
              <a:gd name="connsiteX43" fmla="*/ 1724907 w 6756400"/>
              <a:gd name="connsiteY43" fmla="*/ 5877086 h 6858000"/>
              <a:gd name="connsiteX44" fmla="*/ 1386762 w 6756400"/>
              <a:gd name="connsiteY44" fmla="*/ 5620272 h 6858000"/>
              <a:gd name="connsiteX45" fmla="*/ 1343363 w 6756400"/>
              <a:gd name="connsiteY45" fmla="*/ 5612134 h 6858000"/>
              <a:gd name="connsiteX46" fmla="*/ 1697783 w 6756400"/>
              <a:gd name="connsiteY46" fmla="*/ 5881607 h 6858000"/>
              <a:gd name="connsiteX47" fmla="*/ 1139934 w 6756400"/>
              <a:gd name="connsiteY47" fmla="*/ 6314753 h 6858000"/>
              <a:gd name="connsiteX48" fmla="*/ 581180 w 6756400"/>
              <a:gd name="connsiteY48" fmla="*/ 5889745 h 6858000"/>
              <a:gd name="connsiteX49" fmla="*/ 1014259 w 6756400"/>
              <a:gd name="connsiteY49" fmla="*/ 5553356 h 6858000"/>
              <a:gd name="connsiteX50" fmla="*/ 987135 w 6756400"/>
              <a:gd name="connsiteY50" fmla="*/ 5548835 h 6858000"/>
              <a:gd name="connsiteX51" fmla="*/ 577563 w 6756400"/>
              <a:gd name="connsiteY51" fmla="*/ 5866234 h 6858000"/>
              <a:gd name="connsiteX52" fmla="*/ 577563 w 6756400"/>
              <a:gd name="connsiteY52" fmla="*/ 5335426 h 6858000"/>
              <a:gd name="connsiteX53" fmla="*/ 1132700 w 6756400"/>
              <a:gd name="connsiteY53" fmla="*/ 4905897 h 6858000"/>
              <a:gd name="connsiteX54" fmla="*/ 1132700 w 6756400"/>
              <a:gd name="connsiteY54" fmla="*/ 5435801 h 6858000"/>
              <a:gd name="connsiteX55" fmla="*/ 988039 w 6756400"/>
              <a:gd name="connsiteY55" fmla="*/ 5547930 h 6858000"/>
              <a:gd name="connsiteX56" fmla="*/ 1015163 w 6756400"/>
              <a:gd name="connsiteY56" fmla="*/ 5552452 h 6858000"/>
              <a:gd name="connsiteX57" fmla="*/ 1139029 w 6756400"/>
              <a:gd name="connsiteY57" fmla="*/ 5456599 h 6858000"/>
              <a:gd name="connsiteX58" fmla="*/ 1342459 w 6756400"/>
              <a:gd name="connsiteY58" fmla="*/ 5611229 h 6858000"/>
              <a:gd name="connsiteX59" fmla="*/ 1384953 w 6756400"/>
              <a:gd name="connsiteY59" fmla="*/ 5619368 h 6858000"/>
              <a:gd name="connsiteX60" fmla="*/ 1152591 w 6756400"/>
              <a:gd name="connsiteY60" fmla="*/ 5442131 h 6858000"/>
              <a:gd name="connsiteX61" fmla="*/ 1152591 w 6756400"/>
              <a:gd name="connsiteY61" fmla="*/ 4897759 h 6858000"/>
              <a:gd name="connsiteX62" fmla="*/ 1570300 w 6756400"/>
              <a:gd name="connsiteY62" fmla="*/ 4573125 h 6858000"/>
              <a:gd name="connsiteX63" fmla="*/ 1560355 w 6756400"/>
              <a:gd name="connsiteY63" fmla="*/ 4555944 h 6858000"/>
              <a:gd name="connsiteX64" fmla="*/ 1571205 w 6756400"/>
              <a:gd name="connsiteY64" fmla="*/ 4573125 h 6858000"/>
              <a:gd name="connsiteX65" fmla="*/ 1709537 w 6756400"/>
              <a:gd name="connsiteY65" fmla="*/ 4465517 h 6858000"/>
              <a:gd name="connsiteX66" fmla="*/ 2290894 w 6756400"/>
              <a:gd name="connsiteY66" fmla="*/ 4907706 h 6858000"/>
              <a:gd name="connsiteX67" fmla="*/ 2874963 w 6756400"/>
              <a:gd name="connsiteY67" fmla="*/ 4453761 h 6858000"/>
              <a:gd name="connsiteX68" fmla="*/ 2874963 w 6756400"/>
              <a:gd name="connsiteY68" fmla="*/ 4272907 h 6858000"/>
              <a:gd name="connsiteX69" fmla="*/ 2855072 w 6756400"/>
              <a:gd name="connsiteY69" fmla="*/ 4281949 h 6858000"/>
              <a:gd name="connsiteX70" fmla="*/ 2855072 w 6756400"/>
              <a:gd name="connsiteY70" fmla="*/ 4443814 h 6858000"/>
              <a:gd name="connsiteX71" fmla="*/ 2300839 w 6756400"/>
              <a:gd name="connsiteY71" fmla="*/ 4874248 h 6858000"/>
              <a:gd name="connsiteX72" fmla="*/ 2300839 w 6756400"/>
              <a:gd name="connsiteY72" fmla="*/ 4343440 h 6858000"/>
              <a:gd name="connsiteX73" fmla="*/ 2855072 w 6756400"/>
              <a:gd name="connsiteY73" fmla="*/ 3913006 h 6858000"/>
              <a:gd name="connsiteX74" fmla="*/ 2855072 w 6756400"/>
              <a:gd name="connsiteY74" fmla="*/ 4281045 h 6858000"/>
              <a:gd name="connsiteX75" fmla="*/ 2874963 w 6756400"/>
              <a:gd name="connsiteY75" fmla="*/ 4272002 h 6858000"/>
              <a:gd name="connsiteX76" fmla="*/ 2874963 w 6756400"/>
              <a:gd name="connsiteY76" fmla="*/ 3887687 h 6858000"/>
              <a:gd name="connsiteX77" fmla="*/ 2675150 w 6756400"/>
              <a:gd name="connsiteY77" fmla="*/ 3735769 h 6858000"/>
              <a:gd name="connsiteX78" fmla="*/ 2654355 w 6756400"/>
              <a:gd name="connsiteY78" fmla="*/ 3744812 h 6858000"/>
              <a:gd name="connsiteX79" fmla="*/ 2848743 w 6756400"/>
              <a:gd name="connsiteY79" fmla="*/ 3892208 h 6858000"/>
              <a:gd name="connsiteX80" fmla="*/ 2290894 w 6756400"/>
              <a:gd name="connsiteY80" fmla="*/ 4325354 h 6858000"/>
              <a:gd name="connsiteX81" fmla="*/ 1731236 w 6756400"/>
              <a:gd name="connsiteY81" fmla="*/ 3900346 h 6858000"/>
              <a:gd name="connsiteX82" fmla="*/ 2289086 w 6756400"/>
              <a:gd name="connsiteY82" fmla="*/ 3467200 h 6858000"/>
              <a:gd name="connsiteX83" fmla="*/ 2653451 w 6756400"/>
              <a:gd name="connsiteY83" fmla="*/ 3743907 h 6858000"/>
              <a:gd name="connsiteX84" fmla="*/ 2674246 w 6756400"/>
              <a:gd name="connsiteY84" fmla="*/ 3734865 h 6858000"/>
              <a:gd name="connsiteX85" fmla="*/ 2303552 w 6756400"/>
              <a:gd name="connsiteY85" fmla="*/ 3452732 h 6858000"/>
              <a:gd name="connsiteX86" fmla="*/ 2303552 w 6756400"/>
              <a:gd name="connsiteY86" fmla="*/ 3177833 h 6858000"/>
              <a:gd name="connsiteX87" fmla="*/ 2282757 w 6756400"/>
              <a:gd name="connsiteY87" fmla="*/ 3180546 h 6858000"/>
              <a:gd name="connsiteX88" fmla="*/ 2282757 w 6756400"/>
              <a:gd name="connsiteY88" fmla="*/ 3443689 h 6858000"/>
              <a:gd name="connsiteX89" fmla="*/ 1728524 w 6756400"/>
              <a:gd name="connsiteY89" fmla="*/ 3874123 h 6858000"/>
              <a:gd name="connsiteX90" fmla="*/ 1728524 w 6756400"/>
              <a:gd name="connsiteY90" fmla="*/ 3342411 h 6858000"/>
              <a:gd name="connsiteX91" fmla="*/ 1989818 w 6756400"/>
              <a:gd name="connsiteY91" fmla="*/ 3140758 h 6858000"/>
              <a:gd name="connsiteX92" fmla="*/ 1978064 w 6756400"/>
              <a:gd name="connsiteY92" fmla="*/ 3124481 h 6858000"/>
              <a:gd name="connsiteX93" fmla="*/ 1718578 w 6756400"/>
              <a:gd name="connsiteY93" fmla="*/ 3325229 h 6858000"/>
              <a:gd name="connsiteX94" fmla="*/ 1158920 w 6756400"/>
              <a:gd name="connsiteY94" fmla="*/ 2899317 h 6858000"/>
              <a:gd name="connsiteX95" fmla="*/ 1579342 w 6756400"/>
              <a:gd name="connsiteY95" fmla="*/ 2573779 h 6858000"/>
              <a:gd name="connsiteX96" fmla="*/ 1567588 w 6756400"/>
              <a:gd name="connsiteY96" fmla="*/ 2557502 h 6858000"/>
              <a:gd name="connsiteX97" fmla="*/ 1149879 w 6756400"/>
              <a:gd name="connsiteY97" fmla="*/ 2881232 h 6858000"/>
              <a:gd name="connsiteX98" fmla="*/ 1149879 w 6756400"/>
              <a:gd name="connsiteY98" fmla="*/ 2350424 h 6858000"/>
              <a:gd name="connsiteX99" fmla="*/ 1321664 w 6756400"/>
              <a:gd name="connsiteY99" fmla="*/ 2216592 h 6858000"/>
              <a:gd name="connsiteX100" fmla="*/ 1309910 w 6756400"/>
              <a:gd name="connsiteY100" fmla="*/ 2201219 h 6858000"/>
              <a:gd name="connsiteX101" fmla="*/ 1139934 w 6756400"/>
              <a:gd name="connsiteY101" fmla="*/ 2332339 h 6858000"/>
              <a:gd name="connsiteX102" fmla="*/ 580276 w 6756400"/>
              <a:gd name="connsiteY102" fmla="*/ 1907331 h 6858000"/>
              <a:gd name="connsiteX103" fmla="*/ 1138125 w 6756400"/>
              <a:gd name="connsiteY103" fmla="*/ 1474184 h 6858000"/>
              <a:gd name="connsiteX104" fmla="*/ 1697783 w 6756400"/>
              <a:gd name="connsiteY104" fmla="*/ 1899192 h 6858000"/>
              <a:gd name="connsiteX105" fmla="*/ 1310815 w 6756400"/>
              <a:gd name="connsiteY105" fmla="*/ 2200315 h 6858000"/>
              <a:gd name="connsiteX106" fmla="*/ 1322568 w 6756400"/>
              <a:gd name="connsiteY106" fmla="*/ 2216592 h 6858000"/>
              <a:gd name="connsiteX107" fmla="*/ 1704112 w 6756400"/>
              <a:gd name="connsiteY107" fmla="*/ 1919991 h 6858000"/>
              <a:gd name="connsiteX108" fmla="*/ 1704112 w 6756400"/>
              <a:gd name="connsiteY108" fmla="*/ 2450798 h 6858000"/>
              <a:gd name="connsiteX109" fmla="*/ 1568492 w 6756400"/>
              <a:gd name="connsiteY109" fmla="*/ 2556598 h 6858000"/>
              <a:gd name="connsiteX110" fmla="*/ 1580246 w 6756400"/>
              <a:gd name="connsiteY110" fmla="*/ 2572875 h 6858000"/>
              <a:gd name="connsiteX111" fmla="*/ 1709537 w 6756400"/>
              <a:gd name="connsiteY111" fmla="*/ 2472501 h 6858000"/>
              <a:gd name="connsiteX112" fmla="*/ 2269195 w 6756400"/>
              <a:gd name="connsiteY112" fmla="*/ 2898413 h 6858000"/>
              <a:gd name="connsiteX113" fmla="*/ 1978968 w 6756400"/>
              <a:gd name="connsiteY113" fmla="*/ 3123577 h 6858000"/>
              <a:gd name="connsiteX114" fmla="*/ 1990722 w 6756400"/>
              <a:gd name="connsiteY114" fmla="*/ 3139854 h 6858000"/>
              <a:gd name="connsiteX115" fmla="*/ 2282757 w 6756400"/>
              <a:gd name="connsiteY115" fmla="*/ 2912881 h 6858000"/>
              <a:gd name="connsiteX116" fmla="*/ 2282757 w 6756400"/>
              <a:gd name="connsiteY116" fmla="*/ 3179642 h 6858000"/>
              <a:gd name="connsiteX117" fmla="*/ 2303552 w 6756400"/>
              <a:gd name="connsiteY117" fmla="*/ 3176929 h 6858000"/>
              <a:gd name="connsiteX118" fmla="*/ 2303552 w 6756400"/>
              <a:gd name="connsiteY118" fmla="*/ 2904743 h 6858000"/>
              <a:gd name="connsiteX119" fmla="*/ 2327963 w 6756400"/>
              <a:gd name="connsiteY119" fmla="*/ 2885753 h 6858000"/>
              <a:gd name="connsiteX120" fmla="*/ 2327963 w 6756400"/>
              <a:gd name="connsiteY120" fmla="*/ 2860433 h 6858000"/>
              <a:gd name="connsiteX121" fmla="*/ 2300839 w 6756400"/>
              <a:gd name="connsiteY121" fmla="*/ 2881232 h 6858000"/>
              <a:gd name="connsiteX122" fmla="*/ 2300839 w 6756400"/>
              <a:gd name="connsiteY122" fmla="*/ 2350424 h 6858000"/>
              <a:gd name="connsiteX123" fmla="*/ 2327963 w 6756400"/>
              <a:gd name="connsiteY123" fmla="*/ 2328721 h 6858000"/>
              <a:gd name="connsiteX124" fmla="*/ 2327963 w 6756400"/>
              <a:gd name="connsiteY124" fmla="*/ 2303402 h 6858000"/>
              <a:gd name="connsiteX125" fmla="*/ 2290894 w 6756400"/>
              <a:gd name="connsiteY125" fmla="*/ 2332339 h 6858000"/>
              <a:gd name="connsiteX126" fmla="*/ 1731236 w 6756400"/>
              <a:gd name="connsiteY126" fmla="*/ 1907331 h 6858000"/>
              <a:gd name="connsiteX127" fmla="*/ 2289086 w 6756400"/>
              <a:gd name="connsiteY127" fmla="*/ 1474184 h 6858000"/>
              <a:gd name="connsiteX128" fmla="*/ 2848743 w 6756400"/>
              <a:gd name="connsiteY128" fmla="*/ 1899192 h 6858000"/>
              <a:gd name="connsiteX129" fmla="*/ 2328867 w 6756400"/>
              <a:gd name="connsiteY129" fmla="*/ 2302498 h 6858000"/>
              <a:gd name="connsiteX130" fmla="*/ 2328867 w 6756400"/>
              <a:gd name="connsiteY130" fmla="*/ 2327817 h 6858000"/>
              <a:gd name="connsiteX131" fmla="*/ 2855072 w 6756400"/>
              <a:gd name="connsiteY131" fmla="*/ 1919991 h 6858000"/>
              <a:gd name="connsiteX132" fmla="*/ 2855072 w 6756400"/>
              <a:gd name="connsiteY132" fmla="*/ 2450798 h 6858000"/>
              <a:gd name="connsiteX133" fmla="*/ 2328867 w 6756400"/>
              <a:gd name="connsiteY133" fmla="*/ 2859529 h 6858000"/>
              <a:gd name="connsiteX134" fmla="*/ 2328867 w 6756400"/>
              <a:gd name="connsiteY134" fmla="*/ 2884849 h 6858000"/>
              <a:gd name="connsiteX135" fmla="*/ 2874963 w 6756400"/>
              <a:gd name="connsiteY135" fmla="*/ 2460745 h 6858000"/>
              <a:gd name="connsiteX136" fmla="*/ 2874963 w 6756400"/>
              <a:gd name="connsiteY136" fmla="*/ 1894671 h 6858000"/>
              <a:gd name="connsiteX137" fmla="*/ 2303552 w 6756400"/>
              <a:gd name="connsiteY137" fmla="*/ 1459716 h 6858000"/>
              <a:gd name="connsiteX138" fmla="*/ 2303552 w 6756400"/>
              <a:gd name="connsiteY138" fmla="*/ 926195 h 6858000"/>
              <a:gd name="connsiteX139" fmla="*/ 2282757 w 6756400"/>
              <a:gd name="connsiteY139" fmla="*/ 941568 h 6858000"/>
              <a:gd name="connsiteX140" fmla="*/ 2282757 w 6756400"/>
              <a:gd name="connsiteY140" fmla="*/ 1451578 h 6858000"/>
              <a:gd name="connsiteX141" fmla="*/ 1728524 w 6756400"/>
              <a:gd name="connsiteY141" fmla="*/ 1882011 h 6858000"/>
              <a:gd name="connsiteX142" fmla="*/ 1728524 w 6756400"/>
              <a:gd name="connsiteY142" fmla="*/ 1351203 h 6858000"/>
              <a:gd name="connsiteX143" fmla="*/ 2282757 w 6756400"/>
              <a:gd name="connsiteY143" fmla="*/ 920770 h 6858000"/>
              <a:gd name="connsiteX144" fmla="*/ 2282757 w 6756400"/>
              <a:gd name="connsiteY144" fmla="*/ 940664 h 6858000"/>
              <a:gd name="connsiteX145" fmla="*/ 2303552 w 6756400"/>
              <a:gd name="connsiteY145" fmla="*/ 924387 h 6858000"/>
              <a:gd name="connsiteX146" fmla="*/ 2303552 w 6756400"/>
              <a:gd name="connsiteY146" fmla="*/ 895450 h 6858000"/>
              <a:gd name="connsiteX147" fmla="*/ 1749319 w 6756400"/>
              <a:gd name="connsiteY147" fmla="*/ 474059 h 6858000"/>
              <a:gd name="connsiteX148" fmla="*/ 1733044 w 6756400"/>
              <a:gd name="connsiteY148" fmla="*/ 486719 h 6858000"/>
              <a:gd name="connsiteX149" fmla="*/ 2276428 w 6756400"/>
              <a:gd name="connsiteY149" fmla="*/ 899971 h 6858000"/>
              <a:gd name="connsiteX150" fmla="*/ 1718578 w 6756400"/>
              <a:gd name="connsiteY150" fmla="*/ 1333118 h 6858000"/>
              <a:gd name="connsiteX151" fmla="*/ 1158920 w 6756400"/>
              <a:gd name="connsiteY151" fmla="*/ 908110 h 6858000"/>
              <a:gd name="connsiteX152" fmla="*/ 1716770 w 6756400"/>
              <a:gd name="connsiteY152" fmla="*/ 474964 h 6858000"/>
              <a:gd name="connsiteX153" fmla="*/ 1732140 w 6756400"/>
              <a:gd name="connsiteY153" fmla="*/ 486719 h 6858000"/>
              <a:gd name="connsiteX154" fmla="*/ 1748415 w 6756400"/>
              <a:gd name="connsiteY154" fmla="*/ 474059 h 6858000"/>
              <a:gd name="connsiteX155" fmla="*/ 1724907 w 6756400"/>
              <a:gd name="connsiteY155" fmla="*/ 455070 h 6858000"/>
              <a:gd name="connsiteX156" fmla="*/ 1724907 w 6756400"/>
              <a:gd name="connsiteY156" fmla="*/ 206 h 6858000"/>
              <a:gd name="connsiteX157" fmla="*/ 1606490 w 6756400"/>
              <a:gd name="connsiteY157" fmla="*/ 0 h 6858000"/>
              <a:gd name="connsiteX158" fmla="*/ 1704112 w 6756400"/>
              <a:gd name="connsiteY158" fmla="*/ 0 h 6858000"/>
              <a:gd name="connsiteX159" fmla="*/ 1704112 w 6756400"/>
              <a:gd name="connsiteY159" fmla="*/ 79700 h 6858000"/>
              <a:gd name="connsiteX160" fmla="*/ 1704112 w 6756400"/>
              <a:gd name="connsiteY160" fmla="*/ 455974 h 6858000"/>
              <a:gd name="connsiteX161" fmla="*/ 1149879 w 6756400"/>
              <a:gd name="connsiteY161" fmla="*/ 885503 h 6858000"/>
              <a:gd name="connsiteX162" fmla="*/ 1149879 w 6756400"/>
              <a:gd name="connsiteY162" fmla="*/ 354695 h 6858000"/>
              <a:gd name="connsiteX163" fmla="*/ 1606476 w 6756400"/>
              <a:gd name="connsiteY163" fmla="*/ 11 h 6858000"/>
              <a:gd name="connsiteX164" fmla="*/ 696284 w 6756400"/>
              <a:gd name="connsiteY164" fmla="*/ 0 h 6858000"/>
              <a:gd name="connsiteX165" fmla="*/ 1573942 w 6756400"/>
              <a:gd name="connsiteY165" fmla="*/ 0 h 6858000"/>
              <a:gd name="connsiteX166" fmla="*/ 1498270 w 6756400"/>
              <a:gd name="connsiteY166" fmla="*/ 58848 h 6858000"/>
              <a:gd name="connsiteX167" fmla="*/ 1139934 w 6756400"/>
              <a:gd name="connsiteY167" fmla="*/ 337514 h 6858000"/>
              <a:gd name="connsiteX168" fmla="*/ 701161 w 6756400"/>
              <a:gd name="connsiteY168" fmla="*/ 37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756400" h="6858000">
                <a:moveTo>
                  <a:pt x="558577" y="2472501"/>
                </a:moveTo>
                <a:cubicBezTo>
                  <a:pt x="1118234" y="2898413"/>
                  <a:pt x="1118234" y="2898413"/>
                  <a:pt x="1118234" y="2898413"/>
                </a:cubicBezTo>
                <a:cubicBezTo>
                  <a:pt x="754773" y="3179642"/>
                  <a:pt x="754773" y="3179642"/>
                  <a:pt x="754773" y="3179642"/>
                </a:cubicBezTo>
                <a:cubicBezTo>
                  <a:pt x="765623" y="3197727"/>
                  <a:pt x="765623" y="3197727"/>
                  <a:pt x="765623" y="3197727"/>
                </a:cubicBezTo>
                <a:cubicBezTo>
                  <a:pt x="1132700" y="2912881"/>
                  <a:pt x="1132700" y="2912881"/>
                  <a:pt x="1132700" y="2912881"/>
                </a:cubicBezTo>
                <a:cubicBezTo>
                  <a:pt x="1132700" y="3443689"/>
                  <a:pt x="1132700" y="3443689"/>
                  <a:pt x="1132700" y="3443689"/>
                </a:cubicBezTo>
                <a:cubicBezTo>
                  <a:pt x="978998" y="3562149"/>
                  <a:pt x="978998" y="3562149"/>
                  <a:pt x="978998" y="3562149"/>
                </a:cubicBezTo>
                <a:cubicBezTo>
                  <a:pt x="990752" y="3582043"/>
                  <a:pt x="990752" y="3582043"/>
                  <a:pt x="990752" y="3582043"/>
                </a:cubicBezTo>
                <a:cubicBezTo>
                  <a:pt x="1138125" y="3467200"/>
                  <a:pt x="1138125" y="3467200"/>
                  <a:pt x="1138125" y="3467200"/>
                </a:cubicBezTo>
                <a:cubicBezTo>
                  <a:pt x="1697783" y="3892208"/>
                  <a:pt x="1697783" y="3892208"/>
                  <a:pt x="1697783" y="3892208"/>
                </a:cubicBezTo>
                <a:cubicBezTo>
                  <a:pt x="1337034" y="4172532"/>
                  <a:pt x="1337034" y="4172532"/>
                  <a:pt x="1337034" y="4172532"/>
                </a:cubicBezTo>
                <a:cubicBezTo>
                  <a:pt x="1346980" y="4190618"/>
                  <a:pt x="1346980" y="4190618"/>
                  <a:pt x="1346980" y="4190618"/>
                </a:cubicBezTo>
                <a:cubicBezTo>
                  <a:pt x="1704112" y="3913006"/>
                  <a:pt x="1704112" y="3913006"/>
                  <a:pt x="1704112" y="3913006"/>
                </a:cubicBezTo>
                <a:cubicBezTo>
                  <a:pt x="1704112" y="4443814"/>
                  <a:pt x="1704112" y="4443814"/>
                  <a:pt x="1704112" y="4443814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149879" y="4874248"/>
                  <a:pt x="1149879" y="4874248"/>
                  <a:pt x="1149879" y="4874248"/>
                </a:cubicBezTo>
                <a:cubicBezTo>
                  <a:pt x="1149879" y="4343440"/>
                  <a:pt x="1149879" y="4343440"/>
                  <a:pt x="1149879" y="4343440"/>
                </a:cubicBezTo>
                <a:cubicBezTo>
                  <a:pt x="1346076" y="4190618"/>
                  <a:pt x="1346076" y="4190618"/>
                  <a:pt x="1346076" y="4190618"/>
                </a:cubicBezTo>
                <a:cubicBezTo>
                  <a:pt x="1336130" y="4173437"/>
                  <a:pt x="1336130" y="4173437"/>
                  <a:pt x="1336130" y="4173437"/>
                </a:cubicBezTo>
                <a:cubicBezTo>
                  <a:pt x="1139934" y="4325354"/>
                  <a:pt x="1139934" y="4325354"/>
                  <a:pt x="1139934" y="4325354"/>
                </a:cubicBezTo>
                <a:cubicBezTo>
                  <a:pt x="580276" y="3900346"/>
                  <a:pt x="580276" y="3900346"/>
                  <a:pt x="580276" y="3900346"/>
                </a:cubicBezTo>
                <a:cubicBezTo>
                  <a:pt x="989848" y="3582043"/>
                  <a:pt x="989848" y="3582043"/>
                  <a:pt x="989848" y="3582043"/>
                </a:cubicBezTo>
                <a:cubicBezTo>
                  <a:pt x="978094" y="3563053"/>
                  <a:pt x="978094" y="3563053"/>
                  <a:pt x="978094" y="3563053"/>
                </a:cubicBezTo>
                <a:cubicBezTo>
                  <a:pt x="577563" y="3874123"/>
                  <a:pt x="577563" y="3874123"/>
                  <a:pt x="577563" y="3874123"/>
                </a:cubicBezTo>
                <a:cubicBezTo>
                  <a:pt x="577563" y="3342411"/>
                  <a:pt x="577563" y="3342411"/>
                  <a:pt x="577563" y="3342411"/>
                </a:cubicBezTo>
                <a:cubicBezTo>
                  <a:pt x="764719" y="3197727"/>
                  <a:pt x="764719" y="3197727"/>
                  <a:pt x="764719" y="3197727"/>
                </a:cubicBezTo>
                <a:cubicBezTo>
                  <a:pt x="754773" y="3180546"/>
                  <a:pt x="754773" y="3180546"/>
                  <a:pt x="754773" y="3180546"/>
                </a:cubicBezTo>
                <a:cubicBezTo>
                  <a:pt x="567618" y="3325229"/>
                  <a:pt x="567618" y="3325229"/>
                  <a:pt x="567618" y="3325229"/>
                </a:cubicBezTo>
                <a:cubicBezTo>
                  <a:pt x="7960" y="2899317"/>
                  <a:pt x="7960" y="2899317"/>
                  <a:pt x="7960" y="2899317"/>
                </a:cubicBezTo>
                <a:cubicBezTo>
                  <a:pt x="558577" y="2472501"/>
                  <a:pt x="558577" y="2472501"/>
                  <a:pt x="558577" y="2472501"/>
                </a:cubicBezTo>
                <a:close/>
                <a:moveTo>
                  <a:pt x="1724907" y="0"/>
                </a:moveTo>
                <a:lnTo>
                  <a:pt x="6756400" y="0"/>
                </a:lnTo>
                <a:lnTo>
                  <a:pt x="6756400" y="6858000"/>
                </a:lnTo>
                <a:lnTo>
                  <a:pt x="0" y="6858000"/>
                </a:lnTo>
                <a:lnTo>
                  <a:pt x="0" y="6856412"/>
                </a:lnTo>
                <a:lnTo>
                  <a:pt x="162738" y="6856412"/>
                </a:lnTo>
                <a:cubicBezTo>
                  <a:pt x="1149879" y="6856412"/>
                  <a:pt x="1149879" y="6856412"/>
                  <a:pt x="1149879" y="6856412"/>
                </a:cubicBezTo>
                <a:cubicBezTo>
                  <a:pt x="1149879" y="6332839"/>
                  <a:pt x="1149879" y="6332839"/>
                  <a:pt x="1149879" y="6332839"/>
                </a:cubicBezTo>
                <a:cubicBezTo>
                  <a:pt x="1704112" y="5902405"/>
                  <a:pt x="1704112" y="5902405"/>
                  <a:pt x="1704112" y="5902405"/>
                </a:cubicBezTo>
                <a:cubicBezTo>
                  <a:pt x="1704112" y="6433213"/>
                  <a:pt x="1704112" y="6433213"/>
                  <a:pt x="1704112" y="6433213"/>
                </a:cubicBezTo>
                <a:cubicBezTo>
                  <a:pt x="1159824" y="6855508"/>
                  <a:pt x="1159824" y="6855508"/>
                  <a:pt x="1159824" y="6855508"/>
                </a:cubicBezTo>
                <a:cubicBezTo>
                  <a:pt x="1193277" y="6855508"/>
                  <a:pt x="1193277" y="6855508"/>
                  <a:pt x="1193277" y="6855508"/>
                </a:cubicBezTo>
                <a:cubicBezTo>
                  <a:pt x="1724907" y="6443160"/>
                  <a:pt x="1724907" y="6443160"/>
                  <a:pt x="1724907" y="6443160"/>
                </a:cubicBezTo>
                <a:cubicBezTo>
                  <a:pt x="1724907" y="5877086"/>
                  <a:pt x="1724907" y="5877086"/>
                  <a:pt x="1724907" y="5877086"/>
                </a:cubicBezTo>
                <a:cubicBezTo>
                  <a:pt x="1386762" y="5620272"/>
                  <a:pt x="1386762" y="5620272"/>
                  <a:pt x="1386762" y="5620272"/>
                </a:cubicBezTo>
                <a:cubicBezTo>
                  <a:pt x="1372296" y="5617559"/>
                  <a:pt x="1357829" y="5614847"/>
                  <a:pt x="1343363" y="5612134"/>
                </a:cubicBezTo>
                <a:cubicBezTo>
                  <a:pt x="1697783" y="5881607"/>
                  <a:pt x="1697783" y="5881607"/>
                  <a:pt x="1697783" y="5881607"/>
                </a:cubicBezTo>
                <a:cubicBezTo>
                  <a:pt x="1139934" y="6314753"/>
                  <a:pt x="1139934" y="6314753"/>
                  <a:pt x="1139934" y="6314753"/>
                </a:cubicBezTo>
                <a:cubicBezTo>
                  <a:pt x="581180" y="5889745"/>
                  <a:pt x="581180" y="5889745"/>
                  <a:pt x="581180" y="5889745"/>
                </a:cubicBezTo>
                <a:cubicBezTo>
                  <a:pt x="1014259" y="5553356"/>
                  <a:pt x="1014259" y="5553356"/>
                  <a:pt x="1014259" y="5553356"/>
                </a:cubicBezTo>
                <a:cubicBezTo>
                  <a:pt x="1005218" y="5551548"/>
                  <a:pt x="995272" y="5549739"/>
                  <a:pt x="987135" y="5548835"/>
                </a:cubicBezTo>
                <a:cubicBezTo>
                  <a:pt x="577563" y="5866234"/>
                  <a:pt x="577563" y="5866234"/>
                  <a:pt x="577563" y="5866234"/>
                </a:cubicBezTo>
                <a:cubicBezTo>
                  <a:pt x="577563" y="5335426"/>
                  <a:pt x="577563" y="5335426"/>
                  <a:pt x="577563" y="5335426"/>
                </a:cubicBezTo>
                <a:cubicBezTo>
                  <a:pt x="1132700" y="4905897"/>
                  <a:pt x="1132700" y="4905897"/>
                  <a:pt x="1132700" y="4905897"/>
                </a:cubicBezTo>
                <a:cubicBezTo>
                  <a:pt x="1132700" y="5435801"/>
                  <a:pt x="1132700" y="5435801"/>
                  <a:pt x="1132700" y="5435801"/>
                </a:cubicBezTo>
                <a:cubicBezTo>
                  <a:pt x="988039" y="5547930"/>
                  <a:pt x="988039" y="5547930"/>
                  <a:pt x="988039" y="5547930"/>
                </a:cubicBezTo>
                <a:cubicBezTo>
                  <a:pt x="997081" y="5549739"/>
                  <a:pt x="1006122" y="5550643"/>
                  <a:pt x="1015163" y="5552452"/>
                </a:cubicBezTo>
                <a:cubicBezTo>
                  <a:pt x="1139029" y="5456599"/>
                  <a:pt x="1139029" y="5456599"/>
                  <a:pt x="1139029" y="5456599"/>
                </a:cubicBezTo>
                <a:cubicBezTo>
                  <a:pt x="1342459" y="5611229"/>
                  <a:pt x="1342459" y="5611229"/>
                  <a:pt x="1342459" y="5611229"/>
                </a:cubicBezTo>
                <a:cubicBezTo>
                  <a:pt x="1356925" y="5613942"/>
                  <a:pt x="1371391" y="5616655"/>
                  <a:pt x="1384953" y="5619368"/>
                </a:cubicBezTo>
                <a:cubicBezTo>
                  <a:pt x="1152591" y="5442131"/>
                  <a:pt x="1152591" y="5442131"/>
                  <a:pt x="1152591" y="5442131"/>
                </a:cubicBezTo>
                <a:cubicBezTo>
                  <a:pt x="1152591" y="4897759"/>
                  <a:pt x="1152591" y="4897759"/>
                  <a:pt x="1152591" y="4897759"/>
                </a:cubicBezTo>
                <a:cubicBezTo>
                  <a:pt x="1570300" y="4573125"/>
                  <a:pt x="1570300" y="4573125"/>
                  <a:pt x="1570300" y="4573125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571205" y="4573125"/>
                  <a:pt x="1571205" y="4573125"/>
                  <a:pt x="1571205" y="4573125"/>
                </a:cubicBezTo>
                <a:cubicBezTo>
                  <a:pt x="1709537" y="4465517"/>
                  <a:pt x="1709537" y="4465517"/>
                  <a:pt x="1709537" y="4465517"/>
                </a:cubicBezTo>
                <a:cubicBezTo>
                  <a:pt x="2290894" y="4907706"/>
                  <a:pt x="2290894" y="4907706"/>
                  <a:pt x="2290894" y="4907706"/>
                </a:cubicBezTo>
                <a:cubicBezTo>
                  <a:pt x="2874963" y="4453761"/>
                  <a:pt x="2874963" y="4453761"/>
                  <a:pt x="2874963" y="4453761"/>
                </a:cubicBezTo>
                <a:cubicBezTo>
                  <a:pt x="2874963" y="4272907"/>
                  <a:pt x="2874963" y="4272907"/>
                  <a:pt x="2874963" y="4272907"/>
                </a:cubicBezTo>
                <a:cubicBezTo>
                  <a:pt x="2855072" y="4281949"/>
                  <a:pt x="2855072" y="4281949"/>
                  <a:pt x="2855072" y="4281949"/>
                </a:cubicBezTo>
                <a:cubicBezTo>
                  <a:pt x="2855072" y="4443814"/>
                  <a:pt x="2855072" y="4443814"/>
                  <a:pt x="2855072" y="4443814"/>
                </a:cubicBezTo>
                <a:cubicBezTo>
                  <a:pt x="2300839" y="4874248"/>
                  <a:pt x="2300839" y="4874248"/>
                  <a:pt x="2300839" y="4874248"/>
                </a:cubicBezTo>
                <a:cubicBezTo>
                  <a:pt x="2300839" y="4343440"/>
                  <a:pt x="2300839" y="4343440"/>
                  <a:pt x="2300839" y="4343440"/>
                </a:cubicBezTo>
                <a:cubicBezTo>
                  <a:pt x="2855072" y="3913006"/>
                  <a:pt x="2855072" y="3913006"/>
                  <a:pt x="2855072" y="3913006"/>
                </a:cubicBezTo>
                <a:cubicBezTo>
                  <a:pt x="2855072" y="4281045"/>
                  <a:pt x="2855072" y="4281045"/>
                  <a:pt x="2855072" y="4281045"/>
                </a:cubicBezTo>
                <a:cubicBezTo>
                  <a:pt x="2874963" y="4272002"/>
                  <a:pt x="2874963" y="4272002"/>
                  <a:pt x="2874963" y="4272002"/>
                </a:cubicBezTo>
                <a:cubicBezTo>
                  <a:pt x="2874963" y="3887687"/>
                  <a:pt x="2874963" y="3887687"/>
                  <a:pt x="2874963" y="3887687"/>
                </a:cubicBezTo>
                <a:cubicBezTo>
                  <a:pt x="2675150" y="3735769"/>
                  <a:pt x="2675150" y="3735769"/>
                  <a:pt x="2675150" y="3735769"/>
                </a:cubicBezTo>
                <a:cubicBezTo>
                  <a:pt x="2654355" y="3744812"/>
                  <a:pt x="2654355" y="3744812"/>
                  <a:pt x="2654355" y="3744812"/>
                </a:cubicBezTo>
                <a:cubicBezTo>
                  <a:pt x="2848743" y="3892208"/>
                  <a:pt x="2848743" y="3892208"/>
                  <a:pt x="2848743" y="3892208"/>
                </a:cubicBezTo>
                <a:cubicBezTo>
                  <a:pt x="2290894" y="4325354"/>
                  <a:pt x="2290894" y="4325354"/>
                  <a:pt x="2290894" y="4325354"/>
                </a:cubicBezTo>
                <a:cubicBezTo>
                  <a:pt x="1731236" y="3900346"/>
                  <a:pt x="1731236" y="3900346"/>
                  <a:pt x="1731236" y="3900346"/>
                </a:cubicBezTo>
                <a:cubicBezTo>
                  <a:pt x="2289086" y="3467200"/>
                  <a:pt x="2289086" y="3467200"/>
                  <a:pt x="2289086" y="3467200"/>
                </a:cubicBezTo>
                <a:cubicBezTo>
                  <a:pt x="2653451" y="3743907"/>
                  <a:pt x="2653451" y="3743907"/>
                  <a:pt x="2653451" y="3743907"/>
                </a:cubicBezTo>
                <a:cubicBezTo>
                  <a:pt x="2674246" y="3734865"/>
                  <a:pt x="2674246" y="3734865"/>
                  <a:pt x="2674246" y="3734865"/>
                </a:cubicBezTo>
                <a:cubicBezTo>
                  <a:pt x="2303552" y="3452732"/>
                  <a:pt x="2303552" y="3452732"/>
                  <a:pt x="2303552" y="3452732"/>
                </a:cubicBezTo>
                <a:cubicBezTo>
                  <a:pt x="2303552" y="3177833"/>
                  <a:pt x="2303552" y="3177833"/>
                  <a:pt x="2303552" y="3177833"/>
                </a:cubicBezTo>
                <a:cubicBezTo>
                  <a:pt x="2282757" y="3180546"/>
                  <a:pt x="2282757" y="3180546"/>
                  <a:pt x="2282757" y="3180546"/>
                </a:cubicBezTo>
                <a:cubicBezTo>
                  <a:pt x="2282757" y="3443689"/>
                  <a:pt x="2282757" y="3443689"/>
                  <a:pt x="2282757" y="3443689"/>
                </a:cubicBezTo>
                <a:cubicBezTo>
                  <a:pt x="1728524" y="3874123"/>
                  <a:pt x="1728524" y="3874123"/>
                  <a:pt x="1728524" y="3874123"/>
                </a:cubicBezTo>
                <a:cubicBezTo>
                  <a:pt x="1728524" y="3342411"/>
                  <a:pt x="1728524" y="3342411"/>
                  <a:pt x="1728524" y="3342411"/>
                </a:cubicBezTo>
                <a:cubicBezTo>
                  <a:pt x="1989818" y="3140758"/>
                  <a:pt x="1989818" y="3140758"/>
                  <a:pt x="1989818" y="3140758"/>
                </a:cubicBezTo>
                <a:cubicBezTo>
                  <a:pt x="1978064" y="3124481"/>
                  <a:pt x="1978064" y="3124481"/>
                  <a:pt x="1978064" y="3124481"/>
                </a:cubicBezTo>
                <a:cubicBezTo>
                  <a:pt x="1718578" y="3325229"/>
                  <a:pt x="1718578" y="3325229"/>
                  <a:pt x="1718578" y="3325229"/>
                </a:cubicBezTo>
                <a:cubicBezTo>
                  <a:pt x="1158920" y="2899317"/>
                  <a:pt x="1158920" y="2899317"/>
                  <a:pt x="1158920" y="2899317"/>
                </a:cubicBezTo>
                <a:cubicBezTo>
                  <a:pt x="1579342" y="2573779"/>
                  <a:pt x="1579342" y="2573779"/>
                  <a:pt x="1579342" y="2573779"/>
                </a:cubicBezTo>
                <a:cubicBezTo>
                  <a:pt x="1567588" y="2557502"/>
                  <a:pt x="1567588" y="2557502"/>
                  <a:pt x="1567588" y="2557502"/>
                </a:cubicBezTo>
                <a:cubicBezTo>
                  <a:pt x="1149879" y="2881232"/>
                  <a:pt x="1149879" y="2881232"/>
                  <a:pt x="1149879" y="2881232"/>
                </a:cubicBezTo>
                <a:cubicBezTo>
                  <a:pt x="1149879" y="2350424"/>
                  <a:pt x="1149879" y="2350424"/>
                  <a:pt x="1149879" y="2350424"/>
                </a:cubicBezTo>
                <a:cubicBezTo>
                  <a:pt x="1321664" y="2216592"/>
                  <a:pt x="1321664" y="2216592"/>
                  <a:pt x="1321664" y="2216592"/>
                </a:cubicBezTo>
                <a:cubicBezTo>
                  <a:pt x="1309910" y="2201219"/>
                  <a:pt x="1309910" y="2201219"/>
                  <a:pt x="1309910" y="2201219"/>
                </a:cubicBezTo>
                <a:cubicBezTo>
                  <a:pt x="1139934" y="2332339"/>
                  <a:pt x="1139934" y="2332339"/>
                  <a:pt x="1139934" y="2332339"/>
                </a:cubicBezTo>
                <a:cubicBezTo>
                  <a:pt x="580276" y="1907331"/>
                  <a:pt x="580276" y="1907331"/>
                  <a:pt x="580276" y="1907331"/>
                </a:cubicBezTo>
                <a:cubicBezTo>
                  <a:pt x="1138125" y="1474184"/>
                  <a:pt x="1138125" y="1474184"/>
                  <a:pt x="1138125" y="1474184"/>
                </a:cubicBezTo>
                <a:cubicBezTo>
                  <a:pt x="1697783" y="1899192"/>
                  <a:pt x="1697783" y="1899192"/>
                  <a:pt x="1697783" y="1899192"/>
                </a:cubicBezTo>
                <a:cubicBezTo>
                  <a:pt x="1310815" y="2200315"/>
                  <a:pt x="1310815" y="2200315"/>
                  <a:pt x="1310815" y="2200315"/>
                </a:cubicBezTo>
                <a:cubicBezTo>
                  <a:pt x="1322568" y="2216592"/>
                  <a:pt x="1322568" y="2216592"/>
                  <a:pt x="1322568" y="2216592"/>
                </a:cubicBezTo>
                <a:cubicBezTo>
                  <a:pt x="1704112" y="1919991"/>
                  <a:pt x="1704112" y="1919991"/>
                  <a:pt x="1704112" y="1919991"/>
                </a:cubicBezTo>
                <a:cubicBezTo>
                  <a:pt x="1704112" y="2450798"/>
                  <a:pt x="1704112" y="2450798"/>
                  <a:pt x="1704112" y="2450798"/>
                </a:cubicBezTo>
                <a:cubicBezTo>
                  <a:pt x="1568492" y="2556598"/>
                  <a:pt x="1568492" y="2556598"/>
                  <a:pt x="1568492" y="2556598"/>
                </a:cubicBezTo>
                <a:cubicBezTo>
                  <a:pt x="1580246" y="2572875"/>
                  <a:pt x="1580246" y="2572875"/>
                  <a:pt x="1580246" y="2572875"/>
                </a:cubicBezTo>
                <a:cubicBezTo>
                  <a:pt x="1709537" y="2472501"/>
                  <a:pt x="1709537" y="2472501"/>
                  <a:pt x="1709537" y="2472501"/>
                </a:cubicBezTo>
                <a:cubicBezTo>
                  <a:pt x="2269195" y="2898413"/>
                  <a:pt x="2269195" y="2898413"/>
                  <a:pt x="2269195" y="2898413"/>
                </a:cubicBezTo>
                <a:cubicBezTo>
                  <a:pt x="1978968" y="3123577"/>
                  <a:pt x="1978968" y="3123577"/>
                  <a:pt x="1978968" y="3123577"/>
                </a:cubicBezTo>
                <a:cubicBezTo>
                  <a:pt x="1990722" y="3139854"/>
                  <a:pt x="1990722" y="3139854"/>
                  <a:pt x="1990722" y="3139854"/>
                </a:cubicBezTo>
                <a:cubicBezTo>
                  <a:pt x="2282757" y="2912881"/>
                  <a:pt x="2282757" y="2912881"/>
                  <a:pt x="2282757" y="2912881"/>
                </a:cubicBezTo>
                <a:cubicBezTo>
                  <a:pt x="2282757" y="3179642"/>
                  <a:pt x="2282757" y="3179642"/>
                  <a:pt x="2282757" y="3179642"/>
                </a:cubicBezTo>
                <a:cubicBezTo>
                  <a:pt x="2303552" y="3176929"/>
                  <a:pt x="2303552" y="3176929"/>
                  <a:pt x="2303552" y="3176929"/>
                </a:cubicBezTo>
                <a:cubicBezTo>
                  <a:pt x="2303552" y="2904743"/>
                  <a:pt x="2303552" y="2904743"/>
                  <a:pt x="2303552" y="2904743"/>
                </a:cubicBezTo>
                <a:cubicBezTo>
                  <a:pt x="2327963" y="2885753"/>
                  <a:pt x="2327963" y="2885753"/>
                  <a:pt x="2327963" y="2885753"/>
                </a:cubicBezTo>
                <a:cubicBezTo>
                  <a:pt x="2327963" y="2860433"/>
                  <a:pt x="2327963" y="2860433"/>
                  <a:pt x="2327963" y="2860433"/>
                </a:cubicBezTo>
                <a:cubicBezTo>
                  <a:pt x="2300839" y="2881232"/>
                  <a:pt x="2300839" y="2881232"/>
                  <a:pt x="2300839" y="2881232"/>
                </a:cubicBezTo>
                <a:cubicBezTo>
                  <a:pt x="2300839" y="2350424"/>
                  <a:pt x="2300839" y="2350424"/>
                  <a:pt x="2300839" y="2350424"/>
                </a:cubicBezTo>
                <a:cubicBezTo>
                  <a:pt x="2327963" y="2328721"/>
                  <a:pt x="2327963" y="2328721"/>
                  <a:pt x="2327963" y="2328721"/>
                </a:cubicBezTo>
                <a:cubicBezTo>
                  <a:pt x="2327963" y="2303402"/>
                  <a:pt x="2327963" y="2303402"/>
                  <a:pt x="2327963" y="2303402"/>
                </a:cubicBezTo>
                <a:cubicBezTo>
                  <a:pt x="2290894" y="2332339"/>
                  <a:pt x="2290894" y="2332339"/>
                  <a:pt x="2290894" y="2332339"/>
                </a:cubicBezTo>
                <a:cubicBezTo>
                  <a:pt x="1731236" y="1907331"/>
                  <a:pt x="1731236" y="1907331"/>
                  <a:pt x="1731236" y="1907331"/>
                </a:cubicBezTo>
                <a:cubicBezTo>
                  <a:pt x="2289086" y="1474184"/>
                  <a:pt x="2289086" y="1474184"/>
                  <a:pt x="2289086" y="1474184"/>
                </a:cubicBezTo>
                <a:cubicBezTo>
                  <a:pt x="2848743" y="1899192"/>
                  <a:pt x="2848743" y="1899192"/>
                  <a:pt x="2848743" y="1899192"/>
                </a:cubicBezTo>
                <a:cubicBezTo>
                  <a:pt x="2328867" y="2302498"/>
                  <a:pt x="2328867" y="2302498"/>
                  <a:pt x="2328867" y="2302498"/>
                </a:cubicBezTo>
                <a:cubicBezTo>
                  <a:pt x="2328867" y="2327817"/>
                  <a:pt x="2328867" y="2327817"/>
                  <a:pt x="2328867" y="2327817"/>
                </a:cubicBezTo>
                <a:cubicBezTo>
                  <a:pt x="2855072" y="1919991"/>
                  <a:pt x="2855072" y="1919991"/>
                  <a:pt x="2855072" y="1919991"/>
                </a:cubicBezTo>
                <a:cubicBezTo>
                  <a:pt x="2855072" y="2450798"/>
                  <a:pt x="2855072" y="2450798"/>
                  <a:pt x="2855072" y="2450798"/>
                </a:cubicBezTo>
                <a:lnTo>
                  <a:pt x="2328867" y="2859529"/>
                </a:lnTo>
                <a:cubicBezTo>
                  <a:pt x="2328867" y="2884849"/>
                  <a:pt x="2328867" y="2884849"/>
                  <a:pt x="2328867" y="2884849"/>
                </a:cubicBezTo>
                <a:cubicBezTo>
                  <a:pt x="2874963" y="2460745"/>
                  <a:pt x="2874963" y="2460745"/>
                  <a:pt x="2874963" y="2460745"/>
                </a:cubicBezTo>
                <a:cubicBezTo>
                  <a:pt x="2874963" y="1894671"/>
                  <a:pt x="2874963" y="1894671"/>
                  <a:pt x="2874963" y="1894671"/>
                </a:cubicBezTo>
                <a:cubicBezTo>
                  <a:pt x="2303552" y="1459716"/>
                  <a:pt x="2303552" y="1459716"/>
                  <a:pt x="2303552" y="1459716"/>
                </a:cubicBezTo>
                <a:cubicBezTo>
                  <a:pt x="2303552" y="926195"/>
                  <a:pt x="2303552" y="926195"/>
                  <a:pt x="2303552" y="926195"/>
                </a:cubicBezTo>
                <a:cubicBezTo>
                  <a:pt x="2282757" y="941568"/>
                  <a:pt x="2282757" y="941568"/>
                  <a:pt x="2282757" y="941568"/>
                </a:cubicBezTo>
                <a:cubicBezTo>
                  <a:pt x="2282757" y="1451578"/>
                  <a:pt x="2282757" y="1451578"/>
                  <a:pt x="2282757" y="1451578"/>
                </a:cubicBezTo>
                <a:cubicBezTo>
                  <a:pt x="1728524" y="1882011"/>
                  <a:pt x="1728524" y="1882011"/>
                  <a:pt x="1728524" y="1882011"/>
                </a:cubicBezTo>
                <a:cubicBezTo>
                  <a:pt x="1728524" y="1351203"/>
                  <a:pt x="1728524" y="1351203"/>
                  <a:pt x="1728524" y="1351203"/>
                </a:cubicBezTo>
                <a:cubicBezTo>
                  <a:pt x="2282757" y="920770"/>
                  <a:pt x="2282757" y="920770"/>
                  <a:pt x="2282757" y="920770"/>
                </a:cubicBezTo>
                <a:cubicBezTo>
                  <a:pt x="2282757" y="940664"/>
                  <a:pt x="2282757" y="940664"/>
                  <a:pt x="2282757" y="940664"/>
                </a:cubicBezTo>
                <a:cubicBezTo>
                  <a:pt x="2303552" y="924387"/>
                  <a:pt x="2303552" y="924387"/>
                  <a:pt x="2303552" y="924387"/>
                </a:cubicBezTo>
                <a:cubicBezTo>
                  <a:pt x="2303552" y="895450"/>
                  <a:pt x="2303552" y="895450"/>
                  <a:pt x="2303552" y="895450"/>
                </a:cubicBezTo>
                <a:cubicBezTo>
                  <a:pt x="1749319" y="474059"/>
                  <a:pt x="1749319" y="474059"/>
                  <a:pt x="1749319" y="474059"/>
                </a:cubicBezTo>
                <a:cubicBezTo>
                  <a:pt x="1733044" y="486719"/>
                  <a:pt x="1733044" y="486719"/>
                  <a:pt x="1733044" y="486719"/>
                </a:cubicBezTo>
                <a:cubicBezTo>
                  <a:pt x="2276428" y="899971"/>
                  <a:pt x="2276428" y="899971"/>
                  <a:pt x="2276428" y="899971"/>
                </a:cubicBezTo>
                <a:cubicBezTo>
                  <a:pt x="1718578" y="1333118"/>
                  <a:pt x="1718578" y="1333118"/>
                  <a:pt x="1718578" y="1333118"/>
                </a:cubicBezTo>
                <a:cubicBezTo>
                  <a:pt x="1158920" y="908110"/>
                  <a:pt x="1158920" y="908110"/>
                  <a:pt x="1158920" y="908110"/>
                </a:cubicBezTo>
                <a:cubicBezTo>
                  <a:pt x="1716770" y="474964"/>
                  <a:pt x="1716770" y="474964"/>
                  <a:pt x="1716770" y="474964"/>
                </a:cubicBezTo>
                <a:cubicBezTo>
                  <a:pt x="1732140" y="486719"/>
                  <a:pt x="1732140" y="486719"/>
                  <a:pt x="1732140" y="486719"/>
                </a:cubicBezTo>
                <a:cubicBezTo>
                  <a:pt x="1748415" y="474059"/>
                  <a:pt x="1748415" y="474059"/>
                  <a:pt x="1748415" y="474059"/>
                </a:cubicBezTo>
                <a:cubicBezTo>
                  <a:pt x="1724907" y="455070"/>
                  <a:pt x="1724907" y="455070"/>
                  <a:pt x="1724907" y="455070"/>
                </a:cubicBezTo>
                <a:cubicBezTo>
                  <a:pt x="1724907" y="56286"/>
                  <a:pt x="1724907" y="6438"/>
                  <a:pt x="1724907" y="206"/>
                </a:cubicBezTo>
                <a:close/>
                <a:moveTo>
                  <a:pt x="1606490" y="0"/>
                </a:moveTo>
                <a:lnTo>
                  <a:pt x="1704112" y="0"/>
                </a:lnTo>
                <a:lnTo>
                  <a:pt x="1704112" y="79700"/>
                </a:lnTo>
                <a:cubicBezTo>
                  <a:pt x="1704112" y="455974"/>
                  <a:pt x="1704112" y="455974"/>
                  <a:pt x="1704112" y="455974"/>
                </a:cubicBezTo>
                <a:cubicBezTo>
                  <a:pt x="1149879" y="885503"/>
                  <a:pt x="1149879" y="885503"/>
                  <a:pt x="1149879" y="885503"/>
                </a:cubicBezTo>
                <a:cubicBezTo>
                  <a:pt x="1149879" y="354695"/>
                  <a:pt x="1149879" y="354695"/>
                  <a:pt x="1149879" y="354695"/>
                </a:cubicBezTo>
                <a:cubicBezTo>
                  <a:pt x="1550183" y="43739"/>
                  <a:pt x="1600221" y="4869"/>
                  <a:pt x="1606476" y="11"/>
                </a:cubicBezTo>
                <a:close/>
                <a:moveTo>
                  <a:pt x="696284" y="0"/>
                </a:moveTo>
                <a:lnTo>
                  <a:pt x="1573942" y="0"/>
                </a:lnTo>
                <a:lnTo>
                  <a:pt x="1498270" y="58848"/>
                </a:lnTo>
                <a:cubicBezTo>
                  <a:pt x="1139934" y="337514"/>
                  <a:pt x="1139934" y="337514"/>
                  <a:pt x="1139934" y="337514"/>
                </a:cubicBezTo>
                <a:cubicBezTo>
                  <a:pt x="805631" y="83188"/>
                  <a:pt x="722055" y="19606"/>
                  <a:pt x="701161" y="371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684000" rIns="756000">
            <a:noAutofit/>
          </a:bodyPr>
          <a:lstStyle>
            <a:lvl1pPr algn="r">
              <a:defRPr i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CD6972B-DFC0-49E0-CEDD-F3560A107C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50" y="726022"/>
            <a:ext cx="3778331" cy="18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456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en-US"/>
              <a:t>P2 Meeting - Mainz - 09 2024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26A1877-B6E3-4550-9EBA-E9EBEF5F5BC6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en-US"/>
              <a:t>P2 Meeting - Mainz - 09 2024</a:t>
            </a:r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37243402-7B4F-4856-B9C9-C6828D765A02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en-US"/>
              <a:t>P2 Meeting - Mainz - 09 2024</a:t>
            </a:r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ED7B619-D6F4-400E-BD64-1D0BE7A4155A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en-US"/>
              <a:t>P2 Meeting - Mainz - 09 2024</a:t>
            </a:r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01284EF-B66D-4741-8F83-9FD8C305DB4F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en-US"/>
              <a:t>P2 Meeting - Mainz - 09 2024</a:t>
            </a:r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FCDC463D-7155-4CB8-B581-7C09AAFA5831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en-US"/>
              <a:t>P2 Meeting - Mainz - 09 2024</a:t>
            </a:r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8815EE9-4E3F-45D1-8334-BF99FA8C8492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en-US"/>
              <a:t>P2 Meeting - Mainz - 09 2024</a:t>
            </a:r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21EA86F-315F-4EA2-905F-154B62996C0A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en-US"/>
              <a:t>P2 Meeting - Mainz - 09 2024</a:t>
            </a:r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90AC8E5-A4BA-4D7D-9B56-E867D479C173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en-US"/>
              <a:t>P2 Meeting - Mainz - 09 2024</a:t>
            </a:r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FDD5E540-56C7-44D9-B281-5800BC1EFBE3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en-US"/>
              <a:t>P2 Meeting - Mainz - 09 2024</a:t>
            </a:r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A953DE3-3318-4760-A435-EA8071E087CA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en-US"/>
              <a:t>P2 Meeting - Mainz - 09 2024</a:t>
            </a:r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82A3A88-2AF5-40DC-B90E-09E147A0E289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3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4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5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6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en-US"/>
              <a:t>P2 Meeting - Mainz - 09 2024</a:t>
            </a:r>
            <a:endParaRPr/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86262CA-A551-4CCB-A35A-7744BA295764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458D4-3F84-D3B8-43CC-DD4A91CD19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39B993-1548-ADB3-BDA2-56170CAF91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9345D9-5E9A-AFDA-881A-E0053B921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09CD7-AF54-9D64-18DC-CAFBDE369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P2 Meeting - Mainz - 09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633B91-3454-9F32-CCA6-319ECCAFA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CD969-972D-5746-AA45-BA6F0738B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7881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DC363-157C-F3D8-491D-A189C1D6B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17EBC-35DF-6703-5087-262C0CAF8E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7A6DA1-A2BB-B7D7-AB74-5F63F7E86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B82942-159C-DF28-8F1E-595ED2D28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P2 Meeting - Mainz - 09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AACB17-0714-B30F-BA74-4B7A1DA3D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FA3BE-13E6-234D-946E-CE37C9777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6303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6">
            <a:extLst>
              <a:ext uri="{FF2B5EF4-FFF2-40B4-BE49-F238E27FC236}">
                <a16:creationId xmlns:a16="http://schemas.microsoft.com/office/drawing/2014/main" id="{926FFB6D-213C-35B0-2E6B-FDB187354E0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101600" y="-276225"/>
            <a:ext cx="1219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en-FR" sz="1200">
                <a:solidFill>
                  <a:srgbClr val="7F7F7F"/>
                </a:solidFill>
              </a:rPr>
              <a:t>Disposition : Titre et contenu</a:t>
            </a:r>
          </a:p>
        </p:txBody>
      </p:sp>
      <p:pic>
        <p:nvPicPr>
          <p:cNvPr id="5" name="PATTERN CARRE DECAL">
            <a:extLst>
              <a:ext uri="{FF2B5EF4-FFF2-40B4-BE49-F238E27FC236}">
                <a16:creationId xmlns:a16="http://schemas.microsoft.com/office/drawing/2014/main" id="{EE8CAD35-811D-A642-BE9E-C13947F0A3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4" t="76060" r="18770" b="-33263"/>
          <a:stretch>
            <a:fillRect/>
          </a:stretch>
        </p:blipFill>
        <p:spPr bwMode="auto">
          <a:xfrm>
            <a:off x="9626600" y="0"/>
            <a:ext cx="25654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e la date 3">
            <a:extLst>
              <a:ext uri="{FF2B5EF4-FFF2-40B4-BE49-F238E27FC236}">
                <a16:creationId xmlns:a16="http://schemas.microsoft.com/office/drawing/2014/main" id="{F7331D2B-698E-499F-0C57-3CCEDD25A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E0546AF9-BDBC-0C37-9B88-1B2B7F540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P2 Meeting - Mainz - 09 2024</a:t>
            </a:r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E8F5536D-F2A9-4E90-2884-60986B05C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EA1F9-6668-B546-8F79-F8337DD9E46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5475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4.wmf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1.wmf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ogo CEA"/>
          <p:cNvPicPr/>
          <p:nvPr/>
        </p:nvPicPr>
        <p:blipFill>
          <a:blip r:embed="rId15"/>
          <a:stretch/>
        </p:blipFill>
        <p:spPr>
          <a:xfrm>
            <a:off x="257760" y="6343560"/>
            <a:ext cx="363240" cy="363240"/>
          </a:xfrm>
          <a:prstGeom prst="rect">
            <a:avLst/>
          </a:prstGeom>
          <a:ln w="0">
            <a:noFill/>
          </a:ln>
        </p:spPr>
      </p:pic>
      <p:sp>
        <p:nvSpPr>
          <p:cNvPr id="8" name="Rectangle 5"/>
          <p:cNvSpPr/>
          <p:nvPr/>
        </p:nvSpPr>
        <p:spPr>
          <a:xfrm>
            <a:off x="11182320" y="0"/>
            <a:ext cx="1006920" cy="6855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" name="ZoneTexte 9"/>
          <p:cNvSpPr/>
          <p:nvPr/>
        </p:nvSpPr>
        <p:spPr>
          <a:xfrm>
            <a:off x="-101520" y="-276840"/>
            <a:ext cx="12189240" cy="27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200" b="0" strike="noStrike" spc="-1">
                <a:solidFill>
                  <a:srgbClr val="808080"/>
                </a:solidFill>
                <a:latin typeface="Arial"/>
                <a:ea typeface="DejaVu Sans"/>
              </a:rPr>
              <a:t>Disposition : Titre</a:t>
            </a:r>
            <a:endParaRPr lang="en-US" sz="1200" b="0" strike="noStrike" spc="-1">
              <a:latin typeface="Arial"/>
            </a:endParaRPr>
          </a:p>
        </p:txBody>
      </p:sp>
      <p:pic>
        <p:nvPicPr>
          <p:cNvPr id="3" name="PATTERN CARRE DECAL"/>
          <p:cNvPicPr/>
          <p:nvPr/>
        </p:nvPicPr>
        <p:blipFill>
          <a:blip r:embed="rId16"/>
          <a:srcRect t="19707" r="39860"/>
          <a:stretch/>
        </p:blipFill>
        <p:spPr>
          <a:xfrm>
            <a:off x="9406440" y="0"/>
            <a:ext cx="2782800" cy="2444760"/>
          </a:xfrm>
          <a:prstGeom prst="rect">
            <a:avLst/>
          </a:prstGeom>
          <a:ln w="0">
            <a:noFill/>
          </a:ln>
        </p:spPr>
      </p:pic>
      <p:pic>
        <p:nvPicPr>
          <p:cNvPr id="4" name="Image 3"/>
          <p:cNvPicPr/>
          <p:nvPr/>
        </p:nvPicPr>
        <p:blipFill>
          <a:blip r:embed="rId17"/>
          <a:stretch/>
        </p:blipFill>
        <p:spPr>
          <a:xfrm>
            <a:off x="724680" y="728640"/>
            <a:ext cx="3775320" cy="1799280"/>
          </a:xfrm>
          <a:prstGeom prst="rect">
            <a:avLst/>
          </a:prstGeom>
          <a:ln w="0">
            <a:noFill/>
          </a:ln>
        </p:spPr>
      </p:pic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6" r:id="rId1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Logo CEA"/>
          <p:cNvPicPr/>
          <p:nvPr/>
        </p:nvPicPr>
        <p:blipFill>
          <a:blip r:embed="rId17"/>
          <a:stretch/>
        </p:blipFill>
        <p:spPr>
          <a:xfrm>
            <a:off x="257760" y="6343560"/>
            <a:ext cx="363240" cy="363240"/>
          </a:xfrm>
          <a:prstGeom prst="rect">
            <a:avLst/>
          </a:prstGeom>
          <a:ln w="0">
            <a:noFill/>
          </a:ln>
        </p:spPr>
      </p:pic>
      <p:sp>
        <p:nvSpPr>
          <p:cNvPr id="44" name="ZoneTexte 6"/>
          <p:cNvSpPr/>
          <p:nvPr/>
        </p:nvSpPr>
        <p:spPr>
          <a:xfrm>
            <a:off x="-101520" y="-276840"/>
            <a:ext cx="12189240" cy="45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200" b="0" strike="noStrike" spc="-1">
                <a:solidFill>
                  <a:srgbClr val="808080"/>
                </a:solidFill>
                <a:latin typeface="Arial"/>
                <a:ea typeface="DejaVu Sans"/>
              </a:rPr>
              <a:t>Disposition : Sommaire light</a:t>
            </a:r>
            <a:endParaRPr lang="en-US" sz="12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200" b="0" strike="noStrike" spc="-1">
              <a:latin typeface="Arial"/>
            </a:endParaRPr>
          </a:p>
        </p:txBody>
      </p:sp>
      <p:sp>
        <p:nvSpPr>
          <p:cNvPr id="45" name="ZoneTexte 1"/>
          <p:cNvSpPr/>
          <p:nvPr/>
        </p:nvSpPr>
        <p:spPr>
          <a:xfrm>
            <a:off x="-101520" y="6858000"/>
            <a:ext cx="12189240" cy="45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200" b="0" strike="noStrike" spc="-1">
                <a:solidFill>
                  <a:srgbClr val="808080"/>
                </a:solidFill>
                <a:latin typeface="Arial"/>
                <a:ea typeface="DejaVu Sans"/>
              </a:rPr>
              <a:t>Astuce :Ce sommaire est sur deux colonnes, pour passer sur une colonne : Clic droit sur la zone de texte + « Format de la forme » / « Options de texte » / « Colonnes » = 1 </a:t>
            </a:r>
            <a:endParaRPr lang="en-US" sz="12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200" b="0" strike="noStrike" spc="-1">
              <a:latin typeface="Arial"/>
            </a:endParaRPr>
          </a:p>
        </p:txBody>
      </p:sp>
      <p:pic>
        <p:nvPicPr>
          <p:cNvPr id="46" name="Image 10"/>
          <p:cNvPicPr/>
          <p:nvPr/>
        </p:nvPicPr>
        <p:blipFill>
          <a:blip r:embed="rId18"/>
          <a:srcRect t="3666" r="82843" b="2801"/>
          <a:stretch/>
        </p:blipFill>
        <p:spPr>
          <a:xfrm>
            <a:off x="11647800" y="0"/>
            <a:ext cx="541080" cy="6855120"/>
          </a:xfrm>
          <a:prstGeom prst="rect">
            <a:avLst/>
          </a:prstGeom>
          <a:ln w="0">
            <a:noFill/>
          </a:ln>
        </p:spPr>
      </p:pic>
      <p:sp>
        <p:nvSpPr>
          <p:cNvPr id="47" name="PlaceHolder 1"/>
          <p:cNvSpPr>
            <a:spLocks noGrp="1"/>
          </p:cNvSpPr>
          <p:nvPr>
            <p:ph type="ftr" idx="1"/>
          </p:nvPr>
        </p:nvSpPr>
        <p:spPr>
          <a:xfrm>
            <a:off x="736560" y="6343560"/>
            <a:ext cx="8836200" cy="3621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lnSpc>
                <a:spcPct val="100000"/>
              </a:lnSpc>
              <a:buNone/>
              <a:defRPr lang="fr-FR" sz="1200" b="0" strike="noStrike" spc="-1">
                <a:solidFill>
                  <a:srgbClr val="8D8D8D"/>
                </a:solidFill>
                <a:latin typeface="Arial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lang="fr-FR" sz="1200" b="0" strike="noStrike" spc="-1">
                <a:solidFill>
                  <a:srgbClr val="8D8D8D"/>
                </a:solidFill>
                <a:latin typeface="Arial"/>
              </a:rPr>
              <a:t>P2 Meeting - Mainz - 09 2024</a:t>
            </a:r>
            <a:endParaRPr lang="en-US" sz="1200" b="0" strike="noStrike" spc="-1">
              <a:latin typeface="Times New Roman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sldNum" idx="2"/>
          </p:nvPr>
        </p:nvSpPr>
        <p:spPr>
          <a:xfrm>
            <a:off x="10999440" y="6343560"/>
            <a:ext cx="690840" cy="3621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r">
              <a:lnSpc>
                <a:spcPct val="100000"/>
              </a:lnSpc>
              <a:buNone/>
              <a:defRPr lang="fr-FR" sz="1200" b="1" strike="noStrike" spc="-1">
                <a:solidFill>
                  <a:srgbClr val="E50019"/>
                </a:solidFill>
                <a:latin typeface="Arial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4B01F70D-51E9-436A-AB9C-876F07945F25}" type="slidenum">
              <a:rPr lang="fr-FR" sz="1200" b="1" strike="noStrike" spc="-1">
                <a:solidFill>
                  <a:srgbClr val="E50019"/>
                </a:solidFill>
                <a:latin typeface="Arial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7" r:id="rId13"/>
    <p:sldLayoutId id="2147483678" r:id="rId14"/>
    <p:sldLayoutId id="2147483679" r:id="rId15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mailto:maxence@cern.ch" TargetMode="Externa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image" Target="../media/image7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jpeg"/><Relationship Id="rId5" Type="http://schemas.openxmlformats.org/officeDocument/2006/relationships/image" Target="../media/image13.png"/><Relationship Id="rId4" Type="http://schemas.openxmlformats.org/officeDocument/2006/relationships/image" Target="NUL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8F05DD5-511C-AE5A-15C1-5EC005B3802A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P2 Meeting - Mainz - 09 2024</a:t>
            </a:r>
            <a:endParaRPr lang="fr-FR" dirty="0"/>
          </a:p>
        </p:txBody>
      </p:sp>
      <p:sp>
        <p:nvSpPr>
          <p:cNvPr id="20" name="PlaceHolder 1">
            <a:extLst>
              <a:ext uri="{FF2B5EF4-FFF2-40B4-BE49-F238E27FC236}">
                <a16:creationId xmlns:a16="http://schemas.microsoft.com/office/drawing/2014/main" id="{001FC2DE-6E81-8C66-3815-900681DAB270}"/>
              </a:ext>
            </a:extLst>
          </p:cNvPr>
          <p:cNvSpPr txBox="1">
            <a:spLocks/>
          </p:cNvSpPr>
          <p:nvPr/>
        </p:nvSpPr>
        <p:spPr>
          <a:xfrm>
            <a:off x="731880" y="2378849"/>
            <a:ext cx="5645504" cy="1584720"/>
          </a:xfrm>
          <a:prstGeom prst="rect">
            <a:avLst/>
          </a:prstGeom>
          <a:noFill/>
          <a:ln w="0">
            <a:noFill/>
          </a:ln>
        </p:spPr>
        <p:txBody>
          <a:bodyPr lIns="0" tIns="45000" rIns="0" bIns="4500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spc="-1" dirty="0">
                <a:solidFill>
                  <a:srgbClr val="262626"/>
                </a:solidFill>
                <a:latin typeface="Arial Black"/>
              </a:rPr>
              <a:t>P2 Micromegas detectors at Saclay : </a:t>
            </a:r>
            <a:br>
              <a:rPr lang="en-US" sz="2400" spc="-1" dirty="0">
                <a:solidFill>
                  <a:srgbClr val="262626"/>
                </a:solidFill>
                <a:latin typeface="Arial Black"/>
              </a:rPr>
            </a:br>
            <a:r>
              <a:rPr lang="en-US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/>
              </a:rPr>
              <a:t>First tries and status </a:t>
            </a:r>
            <a:endParaRPr lang="en-US" sz="2400" spc="-1" dirty="0">
              <a:solidFill>
                <a:schemeClr val="tx1">
                  <a:lumMod val="65000"/>
                  <a:lumOff val="35000"/>
                </a:schemeClr>
              </a:solidFill>
              <a:latin typeface="Arial"/>
            </a:endParaRPr>
          </a:p>
        </p:txBody>
      </p:sp>
      <p:sp>
        <p:nvSpPr>
          <p:cNvPr id="21" name="PlaceHolder 2">
            <a:extLst>
              <a:ext uri="{FF2B5EF4-FFF2-40B4-BE49-F238E27FC236}">
                <a16:creationId xmlns:a16="http://schemas.microsoft.com/office/drawing/2014/main" id="{EBE685A2-E759-F024-B94E-F71713E62902}"/>
              </a:ext>
            </a:extLst>
          </p:cNvPr>
          <p:cNvSpPr txBox="1">
            <a:spLocks/>
          </p:cNvSpPr>
          <p:nvPr/>
        </p:nvSpPr>
        <p:spPr>
          <a:xfrm>
            <a:off x="731880" y="4262400"/>
            <a:ext cx="5291280" cy="1652760"/>
          </a:xfrm>
          <a:prstGeom prst="rect">
            <a:avLst/>
          </a:prstGeom>
          <a:noFill/>
          <a:ln w="0">
            <a:noFill/>
          </a:ln>
        </p:spPr>
        <p:txBody>
          <a:bodyPr lIns="0" tIns="45000" rIns="0" bIns="4500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1199"/>
              </a:spcBef>
              <a:tabLst>
                <a:tab pos="0" algn="l"/>
              </a:tabLst>
            </a:pPr>
            <a:r>
              <a:rPr lang="en-US" sz="2000" spc="-1" dirty="0">
                <a:solidFill>
                  <a:srgbClr val="262626"/>
                </a:solidFill>
                <a:latin typeface="Arial"/>
              </a:rPr>
              <a:t>P2 Meeting – September 2024</a:t>
            </a:r>
          </a:p>
          <a:p>
            <a:pPr>
              <a:lnSpc>
                <a:spcPct val="100000"/>
              </a:lnSpc>
              <a:spcBef>
                <a:spcPts val="1199"/>
              </a:spcBef>
              <a:tabLst>
                <a:tab pos="0" algn="l"/>
              </a:tabLst>
            </a:pPr>
            <a:r>
              <a:rPr lang="en-US" sz="1200" b="1" spc="-1" dirty="0">
                <a:solidFill>
                  <a:srgbClr val="262626"/>
                </a:solidFill>
                <a:latin typeface="Arial"/>
              </a:rPr>
              <a:t>Maxence Vandenbroucke </a:t>
            </a:r>
            <a:r>
              <a:rPr lang="en-US" sz="1200" spc="-1" dirty="0">
                <a:solidFill>
                  <a:srgbClr val="262626"/>
                </a:solidFill>
                <a:latin typeface="Arial"/>
              </a:rPr>
              <a:t>for the Saclay MPGD lab</a:t>
            </a:r>
          </a:p>
          <a:p>
            <a:pPr>
              <a:lnSpc>
                <a:spcPct val="100000"/>
              </a:lnSpc>
              <a:spcBef>
                <a:spcPts val="1199"/>
              </a:spcBef>
              <a:tabLst>
                <a:tab pos="0" algn="l"/>
              </a:tabLst>
            </a:pPr>
            <a:r>
              <a:rPr lang="en-US" sz="1200" spc="-1" dirty="0">
                <a:solidFill>
                  <a:srgbClr val="262626"/>
                </a:solidFill>
                <a:latin typeface="Arial"/>
              </a:rPr>
              <a:t>CEA Saclay</a:t>
            </a:r>
          </a:p>
          <a:p>
            <a:pPr>
              <a:lnSpc>
                <a:spcPct val="100000"/>
              </a:lnSpc>
              <a:spcBef>
                <a:spcPts val="1199"/>
              </a:spcBef>
              <a:tabLst>
                <a:tab pos="0" algn="l"/>
              </a:tabLst>
            </a:pPr>
            <a:endParaRPr lang="en-US" sz="1200" spc="-1" dirty="0">
              <a:solidFill>
                <a:srgbClr val="262626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  <a:tabLst>
                <a:tab pos="0" algn="l"/>
              </a:tabLst>
            </a:pPr>
            <a:r>
              <a:rPr lang="en-US" sz="1200" spc="-1" dirty="0">
                <a:solidFill>
                  <a:srgbClr val="262626"/>
                </a:solidFill>
                <a:latin typeface="Arial"/>
                <a:hlinkClick r:id="rId2"/>
              </a:rPr>
              <a:t>maxence,Vandenbroucke@cea.fr</a:t>
            </a:r>
            <a:endParaRPr lang="en-US" sz="1200" spc="-1" dirty="0">
              <a:solidFill>
                <a:srgbClr val="262626"/>
              </a:solidFill>
              <a:latin typeface="Arial"/>
            </a:endParaRP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2979EFFF-8B01-19EC-4E1C-C44BC3033B5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73000"/>
                    </a14:imgEffect>
                    <a14:imgEffect>
                      <a14:brightnessContrast bright="53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35" b="6135"/>
          <a:stretch>
            <a:fillRect/>
          </a:stretch>
        </p:blipFill>
        <p:spPr>
          <a:xfrm>
            <a:off x="5434642" y="-1232"/>
            <a:ext cx="6774611" cy="6876485"/>
          </a:xfrm>
          <a:solidFill>
            <a:schemeClr val="bg1">
              <a:lumMod val="6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57060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14101-37EB-2E4A-3534-E7B5A1AD7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0" y="-63739"/>
            <a:ext cx="10972440" cy="1144800"/>
          </a:xfrm>
        </p:spPr>
        <p:txBody>
          <a:bodyPr/>
          <a:lstStyle/>
          <a:p>
            <a:r>
              <a:rPr lang="en-US" dirty="0"/>
              <a:t>Sparks and local mesh variations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4B208C-0CC5-4211-3B88-02758DBCC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80" y="1167000"/>
            <a:ext cx="10972440" cy="3977280"/>
          </a:xfrm>
        </p:spPr>
        <p:txBody>
          <a:bodyPr/>
          <a:lstStyle/>
          <a:p>
            <a:r>
              <a:rPr lang="en-US" dirty="0"/>
              <a:t>Sparks between pillars where amplification gap is lower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832425-3855-E515-956A-6B4CDBDA8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31" y="1713720"/>
            <a:ext cx="5678254" cy="41536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F81AB1-A5BE-8A7E-88D3-0C59B1511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13720"/>
            <a:ext cx="5538160" cy="415362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BAFFFD-A9C8-AABD-8E06-F41E9F5CD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P2 Meeting - Mainz - 09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4EBA76-6E46-6251-2967-CD13A9B419D7}"/>
              </a:ext>
            </a:extLst>
          </p:cNvPr>
          <p:cNvSpPr txBox="1"/>
          <p:nvPr/>
        </p:nvSpPr>
        <p:spPr>
          <a:xfrm>
            <a:off x="3884137" y="6229394"/>
            <a:ext cx="757130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=&gt; Increase pillar density and technical border on new fabrication masks</a:t>
            </a:r>
          </a:p>
        </p:txBody>
      </p:sp>
    </p:spTree>
    <p:extLst>
      <p:ext uri="{BB962C8B-B14F-4D97-AF65-F5344CB8AC3E}">
        <p14:creationId xmlns:p14="http://schemas.microsoft.com/office/powerpoint/2010/main" val="24640745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4DE3B5E-3BC7-4DD6-7DA9-34EBA0812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80" y="1604520"/>
            <a:ext cx="5187471" cy="3977280"/>
          </a:xfrm>
        </p:spPr>
        <p:txBody>
          <a:bodyPr>
            <a:normAutofit/>
          </a:bodyPr>
          <a:lstStyle/>
          <a:p>
            <a:r>
              <a:rPr lang="en-US" sz="2000" dirty="0"/>
              <a:t>First FX20 connector soldered</a:t>
            </a:r>
          </a:p>
          <a:p>
            <a:r>
              <a:rPr lang="en-US" sz="2000" dirty="0"/>
              <a:t>FX20 to DREAM transition</a:t>
            </a:r>
          </a:p>
          <a:p>
            <a:r>
              <a:rPr lang="en-US" sz="2000" dirty="0"/>
              <a:t>Noise looks good</a:t>
            </a:r>
          </a:p>
          <a:p>
            <a:pPr lvl="1"/>
            <a:r>
              <a:rPr lang="en-US" sz="1800" dirty="0"/>
              <a:t>Factor ~2 from 10x10cm with ~30cm strips</a:t>
            </a:r>
          </a:p>
          <a:p>
            <a:pPr lvl="1"/>
            <a:r>
              <a:rPr lang="en-US" sz="1800" dirty="0"/>
              <a:t>No common mode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CD2BCE-E762-82A3-2B4F-0F54130EB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731" y="-24749"/>
            <a:ext cx="9706726" cy="1144800"/>
          </a:xfrm>
        </p:spPr>
        <p:txBody>
          <a:bodyPr/>
          <a:lstStyle/>
          <a:p>
            <a:r>
              <a:rPr lang="en-US" sz="4000" dirty="0"/>
              <a:t>Electronical test of FX20 connector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043DB5-7F26-85A6-F2E3-1B3340A50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P2 Meeting - Mainz - 09 2024</a:t>
            </a:r>
            <a:endParaRPr lang="fr-FR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1D52B5D-AD05-AF2D-E9DB-02A9D7710E88}"/>
              </a:ext>
            </a:extLst>
          </p:cNvPr>
          <p:cNvGrpSpPr/>
          <p:nvPr/>
        </p:nvGrpSpPr>
        <p:grpSpPr>
          <a:xfrm>
            <a:off x="573104" y="3537086"/>
            <a:ext cx="4874462" cy="2773263"/>
            <a:chOff x="6289408" y="1252827"/>
            <a:chExt cx="4874462" cy="277326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C47B177-86B2-A0D5-3FF2-7AFB197EFA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418" b="50316"/>
            <a:stretch/>
          </p:blipFill>
          <p:spPr>
            <a:xfrm>
              <a:off x="6289408" y="1252827"/>
              <a:ext cx="4874462" cy="277326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2B77A9B-9318-2323-7837-615110635696}"/>
                </a:ext>
              </a:extLst>
            </p:cNvPr>
            <p:cNvSpPr txBox="1"/>
            <p:nvPr/>
          </p:nvSpPr>
          <p:spPr>
            <a:xfrm>
              <a:off x="6796007" y="2998922"/>
              <a:ext cx="1082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Small p2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EDFA9EE-F74C-DBE6-1443-0FE6D7199082}"/>
                </a:ext>
              </a:extLst>
            </p:cNvPr>
            <p:cNvSpPr txBox="1"/>
            <p:nvPr/>
          </p:nvSpPr>
          <p:spPr>
            <a:xfrm>
              <a:off x="7829637" y="2998922"/>
              <a:ext cx="1082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Small p2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213CFBD-E190-A1ED-BB30-B7DDCC61F744}"/>
                </a:ext>
              </a:extLst>
            </p:cNvPr>
            <p:cNvSpPr txBox="1"/>
            <p:nvPr/>
          </p:nvSpPr>
          <p:spPr>
            <a:xfrm>
              <a:off x="8857741" y="2059434"/>
              <a:ext cx="1095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Large p2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01B16E6-F5F9-4E35-7AD5-7037B8D338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5" y="2663721"/>
            <a:ext cx="5303038" cy="39772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3433603-41F6-187D-A0FD-27CEF5A45F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9" t="4913" r="15182" b="24829"/>
          <a:stretch/>
        </p:blipFill>
        <p:spPr>
          <a:xfrm>
            <a:off x="8697239" y="0"/>
            <a:ext cx="3521123" cy="290683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024307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CE10FE-98A2-BE91-7B53-2F915A31A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434"/>
            <a:ext cx="10972440" cy="1144800"/>
          </a:xfrm>
        </p:spPr>
        <p:txBody>
          <a:bodyPr/>
          <a:lstStyle/>
          <a:p>
            <a:r>
              <a:rPr lang="en-US" dirty="0"/>
              <a:t>Drift electrode (Cathode)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1AD4F8-4F6D-27FB-CA1E-B71F0C666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P2 Meeting - Mainz - 09 2024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1101637-B955-C948-4349-7ACD9B0B0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43259"/>
            <a:ext cx="5286353" cy="3977280"/>
          </a:xfrm>
        </p:spPr>
        <p:txBody>
          <a:bodyPr>
            <a:normAutofit/>
          </a:bodyPr>
          <a:lstStyle/>
          <a:p>
            <a:r>
              <a:rPr lang="en-US" sz="2000" dirty="0"/>
              <a:t>Drift is composed of 2 mylar foils glued to a carbon frame</a:t>
            </a:r>
          </a:p>
          <a:p>
            <a:r>
              <a:rPr lang="en-US" sz="2000" dirty="0"/>
              <a:t>The carbon frame is glued to a 3D printed frame</a:t>
            </a:r>
          </a:p>
          <a:p>
            <a:pPr lvl="1"/>
            <a:r>
              <a:rPr lang="en-US" sz="1800" dirty="0"/>
              <a:t>4 Frames printed out of 2D =&gt; all with a scaling issue (3mm out of 600)</a:t>
            </a:r>
          </a:p>
          <a:p>
            <a:pPr lvl="1"/>
            <a:r>
              <a:rPr lang="en-US" sz="1800" dirty="0"/>
              <a:t>Re-order in process</a:t>
            </a:r>
          </a:p>
          <a:p>
            <a:r>
              <a:rPr lang="en-US" sz="2000" dirty="0"/>
              <a:t>Test of glueing mylar looks good</a:t>
            </a:r>
          </a:p>
        </p:txBody>
      </p:sp>
      <p:grpSp>
        <p:nvGrpSpPr>
          <p:cNvPr id="11" name="Group 9">
            <a:extLst>
              <a:ext uri="{FF2B5EF4-FFF2-40B4-BE49-F238E27FC236}">
                <a16:creationId xmlns:a16="http://schemas.microsoft.com/office/drawing/2014/main" id="{8797FC45-B6B6-AC40-787A-5AE16D920E67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2735258" y="4270757"/>
            <a:ext cx="487362" cy="1992740"/>
            <a:chOff x="10007030" y="621466"/>
            <a:chExt cx="482321" cy="1999623"/>
          </a:xfrm>
        </p:grpSpPr>
        <p:grpSp>
          <p:nvGrpSpPr>
            <p:cNvPr id="12" name="Group 10">
              <a:extLst>
                <a:ext uri="{FF2B5EF4-FFF2-40B4-BE49-F238E27FC236}">
                  <a16:creationId xmlns:a16="http://schemas.microsoft.com/office/drawing/2014/main" id="{F5B7430B-EFEF-BF81-6588-58F18CAB75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07030" y="621466"/>
              <a:ext cx="482321" cy="1999623"/>
              <a:chOff x="10007030" y="621466"/>
              <a:chExt cx="482321" cy="1999623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9EFEA943-330E-EEAA-C6B0-4A0FB80AF76A}"/>
                  </a:ext>
                </a:extLst>
              </p:cNvPr>
              <p:cNvSpPr/>
              <p:nvPr/>
            </p:nvSpPr>
            <p:spPr>
              <a:xfrm>
                <a:off x="10007030" y="621466"/>
                <a:ext cx="482321" cy="1999623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2981B6A-B33D-BF6D-C210-6EC34F0CF587}"/>
                  </a:ext>
                </a:extLst>
              </p:cNvPr>
              <p:cNvSpPr/>
              <p:nvPr/>
            </p:nvSpPr>
            <p:spPr>
              <a:xfrm>
                <a:off x="10208129" y="621466"/>
                <a:ext cx="190100" cy="1999623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A9E4E50-6209-89FB-6AAE-A533B015CAF0}"/>
                  </a:ext>
                </a:extLst>
              </p:cNvPr>
              <p:cNvSpPr/>
              <p:nvPr/>
            </p:nvSpPr>
            <p:spPr>
              <a:xfrm>
                <a:off x="10117006" y="621466"/>
                <a:ext cx="91123" cy="1999623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788BF0D-1ED5-3669-0DF5-F270FB4EFBB1}"/>
                  </a:ext>
                </a:extLst>
              </p:cNvPr>
              <p:cNvSpPr/>
              <p:nvPr/>
            </p:nvSpPr>
            <p:spPr>
              <a:xfrm>
                <a:off x="10126433" y="2441728"/>
                <a:ext cx="268654" cy="173212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DA3DC8A-98EE-7DE6-9AD8-5111EAE6B133}"/>
                </a:ext>
              </a:extLst>
            </p:cNvPr>
            <p:cNvSpPr/>
            <p:nvPr/>
          </p:nvSpPr>
          <p:spPr>
            <a:xfrm>
              <a:off x="10128004" y="629666"/>
              <a:ext cx="268655" cy="17321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18" name="TextBox 16">
            <a:extLst>
              <a:ext uri="{FF2B5EF4-FFF2-40B4-BE49-F238E27FC236}">
                <a16:creationId xmlns:a16="http://schemas.microsoft.com/office/drawing/2014/main" id="{4F5AB9E9-98F1-D89D-2EDC-9EC5DBA073AC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65918" y="4442962"/>
            <a:ext cx="1569660" cy="175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vert"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FR" dirty="0"/>
              <a:t>Mylar</a:t>
            </a:r>
          </a:p>
          <a:p>
            <a:pPr algn="r" eaLnBrk="1" hangingPunct="1"/>
            <a:r>
              <a:rPr lang="en-US" altLang="en-FR" dirty="0"/>
              <a:t>Readout Kapton</a:t>
            </a:r>
          </a:p>
          <a:p>
            <a:pPr algn="r" eaLnBrk="1" hangingPunct="1"/>
            <a:r>
              <a:rPr lang="en-US" altLang="en-FR" dirty="0"/>
              <a:t>Mesh</a:t>
            </a:r>
          </a:p>
          <a:p>
            <a:pPr algn="r" eaLnBrk="1" hangingPunct="1"/>
            <a:r>
              <a:rPr lang="en-US" altLang="en-FR" dirty="0"/>
              <a:t>Drift</a:t>
            </a:r>
          </a:p>
          <a:p>
            <a:pPr algn="r" eaLnBrk="1" hangingPunct="1"/>
            <a:r>
              <a:rPr lang="en-US" altLang="en-FR" dirty="0"/>
              <a:t>Mylar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08F0820-0C20-D1B6-F206-83010598A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2986" y="5620348"/>
            <a:ext cx="2162912" cy="12489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6EA56D9-C2C8-2138-C44F-174A3484CF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02802" y="1772542"/>
            <a:ext cx="4101152" cy="30758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9C880E2-12A9-AC40-EF7B-4513508BD5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63254" y="1772542"/>
            <a:ext cx="4101152" cy="30758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2EA2BF2-72A4-91CD-D53E-28D7E1AA7BE7}"/>
              </a:ext>
            </a:extLst>
          </p:cNvPr>
          <p:cNvSpPr txBox="1"/>
          <p:nvPr/>
        </p:nvSpPr>
        <p:spPr>
          <a:xfrm>
            <a:off x="5622114" y="5415559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3D frame on proto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4FF62E5-46B5-DF8A-8B80-476A2646A5D7}"/>
              </a:ext>
            </a:extLst>
          </p:cNvPr>
          <p:cNvSpPr txBox="1"/>
          <p:nvPr/>
        </p:nvSpPr>
        <p:spPr>
          <a:xfrm>
            <a:off x="9687784" y="5431954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Drift Glueing </a:t>
            </a:r>
          </a:p>
        </p:txBody>
      </p:sp>
    </p:spTree>
    <p:extLst>
      <p:ext uri="{BB962C8B-B14F-4D97-AF65-F5344CB8AC3E}">
        <p14:creationId xmlns:p14="http://schemas.microsoft.com/office/powerpoint/2010/main" val="3420741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D95EAD8-BBA7-81C3-351B-4EA1E3E007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86205" y="1459408"/>
            <a:ext cx="5252246" cy="3939184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2CE10FE-98A2-BE91-7B53-2F915A31A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Drift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1AD4F8-4F6D-27FB-CA1E-B71F0C666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P2 Meeting - Mainz - 09 2024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0C2F09-979A-0DCF-5BA3-A04A185410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42282" y="1459407"/>
            <a:ext cx="5252244" cy="3939183"/>
          </a:xfrm>
          <a:prstGeom prst="rect">
            <a:avLst/>
          </a:prstGeom>
        </p:spPr>
      </p:pic>
      <p:sp>
        <p:nvSpPr>
          <p:cNvPr id="2" name="Content Placeholder 9">
            <a:extLst>
              <a:ext uri="{FF2B5EF4-FFF2-40B4-BE49-F238E27FC236}">
                <a16:creationId xmlns:a16="http://schemas.microsoft.com/office/drawing/2014/main" id="{95A185E6-689A-6850-147A-6350AF117B1A}"/>
              </a:ext>
            </a:extLst>
          </p:cNvPr>
          <p:cNvSpPr txBox="1">
            <a:spLocks/>
          </p:cNvSpPr>
          <p:nvPr/>
        </p:nvSpPr>
        <p:spPr>
          <a:xfrm>
            <a:off x="609480" y="1748120"/>
            <a:ext cx="2429301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Glueing of mylar ok</a:t>
            </a:r>
          </a:p>
          <a:p>
            <a:r>
              <a:rPr lang="en-US" sz="2000" dirty="0"/>
              <a:t>Thin double membrane proto done</a:t>
            </a:r>
          </a:p>
        </p:txBody>
      </p:sp>
    </p:spTree>
    <p:extLst>
      <p:ext uri="{BB962C8B-B14F-4D97-AF65-F5344CB8AC3E}">
        <p14:creationId xmlns:p14="http://schemas.microsoft.com/office/powerpoint/2010/main" val="496656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/>
          </p:nvPr>
        </p:nvSpPr>
        <p:spPr>
          <a:xfrm>
            <a:off x="727200" y="988142"/>
            <a:ext cx="7455552" cy="5203138"/>
          </a:xfrm>
          <a:prstGeom prst="rect">
            <a:avLst/>
          </a:prstGeom>
          <a:noFill/>
          <a:ln w="0">
            <a:noFill/>
          </a:ln>
        </p:spPr>
        <p:txBody>
          <a:bodyPr lIns="0" tIns="45000" rIns="0" bIns="45000" numCol="1" spcCol="360000" anchor="t">
            <a:noAutofit/>
          </a:bodyPr>
          <a:lstStyle/>
          <a:p>
            <a:pPr marL="3589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1200" spc="-1" dirty="0">
                <a:solidFill>
                  <a:srgbClr val="262626"/>
                </a:solidFill>
                <a:latin typeface="Arial Black"/>
              </a:rPr>
              <a:t>Now that Olympics are finished we can resume work</a:t>
            </a:r>
            <a:r>
              <a:rPr lang="en-US" sz="1200" spc="-1" dirty="0">
                <a:solidFill>
                  <a:srgbClr val="262626"/>
                </a:solidFill>
                <a:latin typeface="Arial Black"/>
                <a:sym typeface="Wingdings" pitchFamily="2" charset="2"/>
              </a:rPr>
              <a:t> </a:t>
            </a:r>
            <a:endParaRPr lang="en-US" sz="1200" spc="-1" dirty="0">
              <a:solidFill>
                <a:srgbClr val="262626"/>
              </a:solidFill>
              <a:latin typeface="Arial Black"/>
            </a:endParaRPr>
          </a:p>
          <a:p>
            <a:pPr marL="3589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1200" spc="-1" dirty="0">
                <a:solidFill>
                  <a:srgbClr val="262626"/>
                </a:solidFill>
                <a:latin typeface="Arial Black"/>
              </a:rPr>
              <a:t>On the detector side, we are converging toward a working prototype v0 for end of 2024</a:t>
            </a:r>
            <a:endParaRPr lang="en-US" sz="1100" spc="-1" dirty="0">
              <a:solidFill>
                <a:srgbClr val="262626"/>
              </a:solidFill>
              <a:latin typeface="Arial Black"/>
            </a:endParaRPr>
          </a:p>
          <a:p>
            <a:pPr marL="3589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1200" b="0" strike="noStrike" spc="-1" dirty="0">
                <a:solidFill>
                  <a:srgbClr val="262626"/>
                </a:solidFill>
                <a:latin typeface="Arial Black"/>
              </a:rPr>
              <a:t>Readout :</a:t>
            </a:r>
            <a:r>
              <a:rPr lang="en-US" sz="1200" spc="-1" dirty="0">
                <a:solidFill>
                  <a:srgbClr val="262626"/>
                </a:solidFill>
                <a:latin typeface="Arial Black"/>
              </a:rPr>
              <a:t> </a:t>
            </a:r>
          </a:p>
          <a:p>
            <a:pPr marL="816120" lvl="2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1100" spc="-1" dirty="0">
                <a:solidFill>
                  <a:srgbClr val="262626"/>
                </a:solidFill>
                <a:latin typeface="Arial Black"/>
              </a:rPr>
              <a:t>Suppliers selection will be done based on the PCB we received</a:t>
            </a:r>
          </a:p>
          <a:p>
            <a:pPr marL="816120" lvl="2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1100" strike="noStrike" spc="-1" dirty="0">
                <a:solidFill>
                  <a:srgbClr val="262626"/>
                </a:solidFill>
                <a:latin typeface="Arial Black"/>
              </a:rPr>
              <a:t>Next bulk process will happen when we receive the news mask (next week)</a:t>
            </a:r>
          </a:p>
          <a:p>
            <a:pPr marL="816120" lvl="2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1100" spc="-1" dirty="0">
                <a:solidFill>
                  <a:srgbClr val="262626"/>
                </a:solidFill>
                <a:latin typeface="Arial Black"/>
              </a:rPr>
              <a:t>FX20 connectors looks fine to solder by hand</a:t>
            </a:r>
          </a:p>
          <a:p>
            <a:pPr marL="3589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1400" b="0" strike="noStrike" spc="-1" dirty="0">
                <a:solidFill>
                  <a:srgbClr val="262626"/>
                </a:solidFill>
                <a:latin typeface="Arial Black"/>
              </a:rPr>
              <a:t>Drift :</a:t>
            </a:r>
          </a:p>
          <a:p>
            <a:pPr marL="816120" lvl="2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1100" b="0" strike="noStrike" spc="-1" dirty="0">
                <a:solidFill>
                  <a:srgbClr val="262626"/>
                </a:solidFill>
                <a:latin typeface="Arial Black"/>
              </a:rPr>
              <a:t>Contact / re-order of 3D frames ongoing</a:t>
            </a:r>
          </a:p>
          <a:p>
            <a:pPr marL="816120" lvl="2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1100" spc="-1" dirty="0">
                <a:solidFill>
                  <a:srgbClr val="262626"/>
                </a:solidFill>
                <a:latin typeface="Arial Black"/>
              </a:rPr>
              <a:t>First gluing </a:t>
            </a:r>
          </a:p>
          <a:p>
            <a:pPr marL="816120" lvl="2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1100" spc="-1" dirty="0">
                <a:solidFill>
                  <a:srgbClr val="262626"/>
                </a:solidFill>
                <a:latin typeface="Arial Black"/>
              </a:rPr>
              <a:t>Gas test next. If gluing too fragile =&gt; new frame design</a:t>
            </a:r>
          </a:p>
          <a:p>
            <a:pPr marL="3589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1400" spc="-1" dirty="0">
                <a:solidFill>
                  <a:srgbClr val="262626"/>
                </a:solidFill>
                <a:latin typeface="Arial Black"/>
              </a:rPr>
              <a:t>Other matter concerning detectors :</a:t>
            </a:r>
          </a:p>
          <a:p>
            <a:pPr marL="816120" lvl="2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1100" spc="-1" dirty="0">
                <a:solidFill>
                  <a:srgbClr val="262626"/>
                </a:solidFill>
                <a:latin typeface="Arial Black"/>
              </a:rPr>
              <a:t>HV card ready and tested</a:t>
            </a:r>
          </a:p>
          <a:p>
            <a:pPr marL="816120" lvl="2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1100" spc="-1" dirty="0">
                <a:solidFill>
                  <a:srgbClr val="262626"/>
                </a:solidFill>
                <a:latin typeface="Arial Black"/>
              </a:rPr>
              <a:t>Small current to be investigated</a:t>
            </a:r>
          </a:p>
        </p:txBody>
      </p:sp>
      <p:sp>
        <p:nvSpPr>
          <p:cNvPr id="196" name="PlaceHolder 2"/>
          <p:cNvSpPr>
            <a:spLocks noGrp="1"/>
          </p:cNvSpPr>
          <p:nvPr>
            <p:ph type="title"/>
          </p:nvPr>
        </p:nvSpPr>
        <p:spPr>
          <a:xfrm>
            <a:off x="727200" y="313920"/>
            <a:ext cx="10730160" cy="869040"/>
          </a:xfrm>
          <a:prstGeom prst="rect">
            <a:avLst/>
          </a:prstGeom>
          <a:noFill/>
          <a:ln w="0">
            <a:noFill/>
          </a:ln>
        </p:spPr>
        <p:txBody>
          <a:bodyPr lIns="0" tIns="45000" rIns="90000" bIns="4500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fr-FR" sz="3200" b="0" strike="noStrike" spc="-1" dirty="0">
                <a:solidFill>
                  <a:srgbClr val="E50019"/>
                </a:solidFill>
                <a:latin typeface="Arial Black"/>
              </a:rPr>
              <a:t>OUTLOOK</a:t>
            </a:r>
            <a:endParaRPr lang="en-US" sz="3200" b="0" strike="noStrike" spc="-1" dirty="0">
              <a:latin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5B8245-EC79-8F0C-4F8C-D653B00FC1EE}"/>
              </a:ext>
            </a:extLst>
          </p:cNvPr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en-US" dirty="0"/>
              <a:t>P2 Meeting - Mainz - 09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6818EE-51D3-CC33-5525-440B56EF8F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136" y="3728128"/>
            <a:ext cx="4009248" cy="313737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A49FF4E-E660-83C0-9A11-D317295BA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16" y="1173848"/>
            <a:ext cx="4858442" cy="351436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75A2B76-9C9E-4A11-9593-92E1098D2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21DEE-0313-C74E-BCB5-43B8BD1A5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P2 Meeting - Mainz - 09 2024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D21869-ADE1-12EF-5540-DF49C9F6E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038" y="36899"/>
            <a:ext cx="3884962" cy="3008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C509BD-1546-DED4-AF56-CBF7902096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400" y="3383732"/>
            <a:ext cx="4546600" cy="332504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21CE7D-15EE-1A0F-1562-01933505AC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187" y="3371724"/>
            <a:ext cx="4546599" cy="333705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99288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CF9A57D7-4578-776E-53BE-93CEF5A80F0D}"/>
              </a:ext>
            </a:extLst>
          </p:cNvPr>
          <p:cNvSpPr/>
          <p:nvPr/>
        </p:nvSpPr>
        <p:spPr>
          <a:xfrm flipV="1">
            <a:off x="5375754" y="874152"/>
            <a:ext cx="488515" cy="9841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CE24706-A99D-785A-DFCD-E44E4E1E398C}"/>
              </a:ext>
            </a:extLst>
          </p:cNvPr>
          <p:cNvSpPr/>
          <p:nvPr/>
        </p:nvSpPr>
        <p:spPr>
          <a:xfrm flipV="1">
            <a:off x="5361140" y="1410682"/>
            <a:ext cx="488515" cy="9841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D4467F0-E769-D086-718D-8AAA7255763F}"/>
              </a:ext>
            </a:extLst>
          </p:cNvPr>
          <p:cNvGrpSpPr/>
          <p:nvPr/>
        </p:nvGrpSpPr>
        <p:grpSpPr>
          <a:xfrm>
            <a:off x="3102279" y="376993"/>
            <a:ext cx="9089722" cy="6271197"/>
            <a:chOff x="2963954" y="-4345403"/>
            <a:chExt cx="12285948" cy="11416280"/>
          </a:xfrm>
        </p:grpSpPr>
        <p:sp>
          <p:nvSpPr>
            <p:cNvPr id="13" name="Snip Same Side Corner Rectangle 12">
              <a:extLst>
                <a:ext uri="{FF2B5EF4-FFF2-40B4-BE49-F238E27FC236}">
                  <a16:creationId xmlns:a16="http://schemas.microsoft.com/office/drawing/2014/main" id="{FAAB412C-6ACA-DA48-1917-C6F19D209C50}"/>
                </a:ext>
              </a:extLst>
            </p:cNvPr>
            <p:cNvSpPr/>
            <p:nvPr/>
          </p:nvSpPr>
          <p:spPr>
            <a:xfrm rot="10800000">
              <a:off x="8502471" y="4152526"/>
              <a:ext cx="946159" cy="993192"/>
            </a:xfrm>
            <a:prstGeom prst="snip2Same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67A7AF7-9D7D-BE44-EB87-0B8833CC24C2}"/>
                </a:ext>
              </a:extLst>
            </p:cNvPr>
            <p:cNvGrpSpPr/>
            <p:nvPr/>
          </p:nvGrpSpPr>
          <p:grpSpPr>
            <a:xfrm rot="16200000">
              <a:off x="10161896" y="767266"/>
              <a:ext cx="1283274" cy="8892739"/>
              <a:chOff x="2342366" y="-2821819"/>
              <a:chExt cx="2557153" cy="15540269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DA53F61F-22A0-E91E-8B2C-736FCBE78885}"/>
                  </a:ext>
                </a:extLst>
              </p:cNvPr>
              <p:cNvGrpSpPr/>
              <p:nvPr/>
            </p:nvGrpSpPr>
            <p:grpSpPr>
              <a:xfrm>
                <a:off x="2342366" y="-2821819"/>
                <a:ext cx="2144223" cy="15540269"/>
                <a:chOff x="1598294" y="-11701950"/>
                <a:chExt cx="4742148" cy="28286779"/>
              </a:xfrm>
            </p:grpSpPr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0D10E57F-ADB0-62FF-9965-14A3A171DF10}"/>
                    </a:ext>
                  </a:extLst>
                </p:cNvPr>
                <p:cNvGrpSpPr/>
                <p:nvPr/>
              </p:nvGrpSpPr>
              <p:grpSpPr>
                <a:xfrm>
                  <a:off x="1598294" y="-11701950"/>
                  <a:ext cx="4742148" cy="15878468"/>
                  <a:chOff x="932142" y="-14438711"/>
                  <a:chExt cx="6996834" cy="20501310"/>
                </a:xfrm>
              </p:grpSpPr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D13DA4DD-CD18-C973-D671-DD16356129D9}"/>
                      </a:ext>
                    </a:extLst>
                  </p:cNvPr>
                  <p:cNvSpPr/>
                  <p:nvPr/>
                </p:nvSpPr>
                <p:spPr>
                  <a:xfrm>
                    <a:off x="2818355" y="1327759"/>
                    <a:ext cx="4083485" cy="3883068"/>
                  </a:xfrm>
                  <a:prstGeom prst="rect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" name="Oval 5">
                    <a:extLst>
                      <a:ext uri="{FF2B5EF4-FFF2-40B4-BE49-F238E27FC236}">
                        <a16:creationId xmlns:a16="http://schemas.microsoft.com/office/drawing/2014/main" id="{B39F7D08-5269-E675-6E7B-1D0D862519EA}"/>
                      </a:ext>
                    </a:extLst>
                  </p:cNvPr>
                  <p:cNvSpPr/>
                  <p:nvPr/>
                </p:nvSpPr>
                <p:spPr>
                  <a:xfrm>
                    <a:off x="2235895" y="3745282"/>
                    <a:ext cx="1164920" cy="1089764"/>
                  </a:xfrm>
                  <a:prstGeom prst="ellipse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" name="Oval 6">
                    <a:extLst>
                      <a:ext uri="{FF2B5EF4-FFF2-40B4-BE49-F238E27FC236}">
                        <a16:creationId xmlns:a16="http://schemas.microsoft.com/office/drawing/2014/main" id="{7FD58B15-7B15-0608-4FB5-0FD78510BB1B}"/>
                      </a:ext>
                    </a:extLst>
                  </p:cNvPr>
                  <p:cNvSpPr/>
                  <p:nvPr/>
                </p:nvSpPr>
                <p:spPr>
                  <a:xfrm>
                    <a:off x="4174296" y="1378906"/>
                    <a:ext cx="1371601" cy="1263043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" name="Rectangle 7">
                    <a:extLst>
                      <a:ext uri="{FF2B5EF4-FFF2-40B4-BE49-F238E27FC236}">
                        <a16:creationId xmlns:a16="http://schemas.microsoft.com/office/drawing/2014/main" id="{E54A144E-938F-B095-6421-8A17A97D0E6C}"/>
                      </a:ext>
                    </a:extLst>
                  </p:cNvPr>
                  <p:cNvSpPr/>
                  <p:nvPr/>
                </p:nvSpPr>
                <p:spPr>
                  <a:xfrm>
                    <a:off x="1597068" y="2693096"/>
                    <a:ext cx="6331908" cy="83924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1" name="Group 10">
                    <a:extLst>
                      <a:ext uri="{FF2B5EF4-FFF2-40B4-BE49-F238E27FC236}">
                        <a16:creationId xmlns:a16="http://schemas.microsoft.com/office/drawing/2014/main" id="{65A0C620-E1F3-4F96-B2CB-622C34FF131F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932142" y="2284954"/>
                    <a:ext cx="5969698" cy="1592893"/>
                    <a:chOff x="1694142" y="2316271"/>
                    <a:chExt cx="6484308" cy="1592893"/>
                  </a:xfrm>
                </p:grpSpPr>
                <p:sp>
                  <p:nvSpPr>
                    <p:cNvPr id="9" name="Rectangle 8">
                      <a:extLst>
                        <a:ext uri="{FF2B5EF4-FFF2-40B4-BE49-F238E27FC236}">
                          <a16:creationId xmlns:a16="http://schemas.microsoft.com/office/drawing/2014/main" id="{F27B9B4C-AC23-1F21-454D-91AE2D63C7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94142" y="2826707"/>
                      <a:ext cx="6331908" cy="572022"/>
                    </a:xfrm>
                    <a:prstGeom prst="rect">
                      <a:avLst/>
                    </a:prstGeom>
                    <a:solidFill>
                      <a:schemeClr val="tx1">
                        <a:lumMod val="50000"/>
                        <a:lumOff val="5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" name="Rectangle 9">
                      <a:extLst>
                        <a:ext uri="{FF2B5EF4-FFF2-40B4-BE49-F238E27FC236}">
                          <a16:creationId xmlns:a16="http://schemas.microsoft.com/office/drawing/2014/main" id="{A44F291F-2196-7300-EAEB-3362B5A724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84300" y="2316271"/>
                      <a:ext cx="694150" cy="1592893"/>
                    </a:xfrm>
                    <a:prstGeom prst="rect">
                      <a:avLst/>
                    </a:prstGeom>
                    <a:solidFill>
                      <a:schemeClr val="tx1">
                        <a:lumMod val="50000"/>
                        <a:lumOff val="5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3D7DE593-D4D9-DF41-C6B7-ED96B4430498}"/>
                      </a:ext>
                    </a:extLst>
                  </p:cNvPr>
                  <p:cNvSpPr/>
                  <p:nvPr/>
                </p:nvSpPr>
                <p:spPr>
                  <a:xfrm>
                    <a:off x="1653438" y="-14438711"/>
                    <a:ext cx="1164920" cy="20501310"/>
                  </a:xfrm>
                  <a:prstGeom prst="rect">
                    <a:avLst/>
                  </a:prstGeom>
                  <a:solidFill>
                    <a:schemeClr val="tx1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2633B693-BF77-B538-BE0C-86C0002A1709}"/>
                    </a:ext>
                  </a:extLst>
                </p:cNvPr>
                <p:cNvSpPr/>
                <p:nvPr/>
              </p:nvSpPr>
              <p:spPr>
                <a:xfrm flipH="1">
                  <a:off x="2434496" y="199253"/>
                  <a:ext cx="366786" cy="16385576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B715691A-6D76-F191-7BCD-355BC78FED68}"/>
                    </a:ext>
                  </a:extLst>
                </p:cNvPr>
                <p:cNvSpPr/>
                <p:nvPr/>
              </p:nvSpPr>
              <p:spPr>
                <a:xfrm>
                  <a:off x="4573008" y="2484406"/>
                  <a:ext cx="1071286" cy="1044218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" name="Snip Same Side Corner Rectangle 2">
                <a:extLst>
                  <a:ext uri="{FF2B5EF4-FFF2-40B4-BE49-F238E27FC236}">
                    <a16:creationId xmlns:a16="http://schemas.microsoft.com/office/drawing/2014/main" id="{9EF105A8-2814-519D-968F-57EA3F78AA73}"/>
                  </a:ext>
                </a:extLst>
              </p:cNvPr>
              <p:cNvSpPr/>
              <p:nvPr/>
            </p:nvSpPr>
            <p:spPr>
              <a:xfrm rot="5400000">
                <a:off x="3083245" y="764319"/>
                <a:ext cx="1653435" cy="1979112"/>
              </a:xfrm>
              <a:prstGeom prst="snip2Same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FX20</a:t>
                </a:r>
              </a:p>
            </p:txBody>
          </p:sp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C6EF5639-D0A3-165A-7FC3-A56DB8BAAF8E}"/>
                  </a:ext>
                </a:extLst>
              </p:cNvPr>
              <p:cNvSpPr/>
              <p:nvPr/>
            </p:nvSpPr>
            <p:spPr>
              <a:xfrm>
                <a:off x="2920406" y="411191"/>
                <a:ext cx="447206" cy="274320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E9B86C3-1FD6-5897-33BD-BA71317E80A1}"/>
                </a:ext>
              </a:extLst>
            </p:cNvPr>
            <p:cNvSpPr/>
            <p:nvPr/>
          </p:nvSpPr>
          <p:spPr>
            <a:xfrm>
              <a:off x="3858016" y="5773548"/>
              <a:ext cx="6446888" cy="99298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EA5C3A-C3B2-4661-52BB-1F2E9C6E0B54}"/>
                </a:ext>
              </a:extLst>
            </p:cNvPr>
            <p:cNvSpPr/>
            <p:nvPr/>
          </p:nvSpPr>
          <p:spPr>
            <a:xfrm>
              <a:off x="8418344" y="-237995"/>
              <a:ext cx="84126" cy="5077511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F86A56C-70F4-6B1A-BFEA-E36ABE5D3552}"/>
                </a:ext>
              </a:extLst>
            </p:cNvPr>
            <p:cNvSpPr/>
            <p:nvPr/>
          </p:nvSpPr>
          <p:spPr>
            <a:xfrm>
              <a:off x="8979572" y="-1009982"/>
              <a:ext cx="84126" cy="5077511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45DFEFE-2B3B-6FA1-A174-F74C92AC7F64}"/>
                </a:ext>
              </a:extLst>
            </p:cNvPr>
            <p:cNvSpPr/>
            <p:nvPr/>
          </p:nvSpPr>
          <p:spPr>
            <a:xfrm>
              <a:off x="7422534" y="91469"/>
              <a:ext cx="995809" cy="548219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Meca</a:t>
              </a:r>
              <a:r>
                <a:rPr lang="en-US" dirty="0"/>
                <a:t> alu ?</a:t>
              </a:r>
            </a:p>
            <a:p>
              <a:pPr algn="ctr"/>
              <a:r>
                <a:rPr lang="en-US" dirty="0"/>
                <a:t>Cooling ?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8D24CAE-5D5E-1B38-9871-2BF015E23DFF}"/>
                </a:ext>
              </a:extLst>
            </p:cNvPr>
            <p:cNvGrpSpPr/>
            <p:nvPr/>
          </p:nvGrpSpPr>
          <p:grpSpPr>
            <a:xfrm>
              <a:off x="7717588" y="4033315"/>
              <a:ext cx="478496" cy="3037562"/>
              <a:chOff x="2281076" y="2918125"/>
              <a:chExt cx="677780" cy="182945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3F51548-545C-2F98-0678-2A9EB9C3F19C}"/>
                  </a:ext>
                </a:extLst>
              </p:cNvPr>
              <p:cNvSpPr/>
              <p:nvPr/>
            </p:nvSpPr>
            <p:spPr>
              <a:xfrm rot="16200000">
                <a:off x="1726739" y="3689653"/>
                <a:ext cx="1786454" cy="243397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80C42F5-C18E-FFC9-1F1F-D123F62796F1}"/>
                  </a:ext>
                </a:extLst>
              </p:cNvPr>
              <p:cNvSpPr/>
              <p:nvPr/>
            </p:nvSpPr>
            <p:spPr>
              <a:xfrm rot="16200000">
                <a:off x="2522044" y="4310763"/>
                <a:ext cx="195844" cy="67778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32F1030-DFE5-8859-7848-2EAC9D6CFF10}"/>
                </a:ext>
              </a:extLst>
            </p:cNvPr>
            <p:cNvSpPr txBox="1"/>
            <p:nvPr/>
          </p:nvSpPr>
          <p:spPr>
            <a:xfrm>
              <a:off x="8937631" y="3201922"/>
              <a:ext cx="15039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VMM </a:t>
              </a:r>
              <a:r>
                <a:rPr lang="en-US" dirty="0" err="1"/>
                <a:t>Hybride</a:t>
              </a:r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9D06A0E2-6E57-9BB2-7FED-619ACF88D81C}"/>
                </a:ext>
              </a:extLst>
            </p:cNvPr>
            <p:cNvSpPr/>
            <p:nvPr/>
          </p:nvSpPr>
          <p:spPr>
            <a:xfrm rot="15661439" flipH="1" flipV="1">
              <a:off x="12142622" y="2525208"/>
              <a:ext cx="1149155" cy="4572000"/>
            </a:xfrm>
            <a:custGeom>
              <a:avLst/>
              <a:gdLst>
                <a:gd name="connsiteX0" fmla="*/ 881445 w 881445"/>
                <a:gd name="connsiteY0" fmla="*/ 0 h 5035463"/>
                <a:gd name="connsiteX1" fmla="*/ 17149 w 881445"/>
                <a:gd name="connsiteY1" fmla="*/ 1703539 h 5035463"/>
                <a:gd name="connsiteX2" fmla="*/ 242617 w 881445"/>
                <a:gd name="connsiteY2" fmla="*/ 5035463 h 5035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1445" h="5035463">
                  <a:moveTo>
                    <a:pt x="881445" y="0"/>
                  </a:moveTo>
                  <a:cubicBezTo>
                    <a:pt x="502532" y="432147"/>
                    <a:pt x="123620" y="864295"/>
                    <a:pt x="17149" y="1703539"/>
                  </a:cubicBezTo>
                  <a:cubicBezTo>
                    <a:pt x="-89322" y="2542783"/>
                    <a:pt x="338650" y="4189956"/>
                    <a:pt x="242617" y="5035463"/>
                  </a:cubicBezTo>
                </a:path>
              </a:pathLst>
            </a:cu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BD81A40-AE98-124A-2B7E-5476F923E08C}"/>
                </a:ext>
              </a:extLst>
            </p:cNvPr>
            <p:cNvSpPr/>
            <p:nvPr/>
          </p:nvSpPr>
          <p:spPr>
            <a:xfrm>
              <a:off x="8853084" y="2300760"/>
              <a:ext cx="128940" cy="1085828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8E76690-CA48-9CF4-F4D6-04291EF7181E}"/>
                </a:ext>
              </a:extLst>
            </p:cNvPr>
            <p:cNvSpPr/>
            <p:nvPr/>
          </p:nvSpPr>
          <p:spPr>
            <a:xfrm rot="16200000">
              <a:off x="148309" y="674293"/>
              <a:ext cx="11091107" cy="105171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572AC50-8C47-2F7C-653B-D9372938CF4E}"/>
                </a:ext>
              </a:extLst>
            </p:cNvPr>
            <p:cNvSpPr/>
            <p:nvPr/>
          </p:nvSpPr>
          <p:spPr>
            <a:xfrm rot="16200000">
              <a:off x="23446" y="2940508"/>
              <a:ext cx="6762626" cy="88161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B375DC4-7E2F-CBBF-764E-781DDAAD3743}"/>
                </a:ext>
              </a:extLst>
            </p:cNvPr>
            <p:cNvSpPr txBox="1"/>
            <p:nvPr/>
          </p:nvSpPr>
          <p:spPr>
            <a:xfrm>
              <a:off x="6443888" y="6142082"/>
              <a:ext cx="11783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Alu </a:t>
              </a:r>
              <a:r>
                <a:rPr lang="en-US" dirty="0" err="1"/>
                <a:t>arceau</a:t>
              </a:r>
              <a:endParaRPr lang="en-US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C82CCA5-2189-86BF-AD38-E795DD3D082C}"/>
                </a:ext>
              </a:extLst>
            </p:cNvPr>
            <p:cNvSpPr txBox="1"/>
            <p:nvPr/>
          </p:nvSpPr>
          <p:spPr>
            <a:xfrm rot="5400000">
              <a:off x="4499546" y="2647898"/>
              <a:ext cx="22747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Alu </a:t>
              </a:r>
              <a:r>
                <a:rPr lang="en-US" dirty="0" err="1"/>
                <a:t>arceau</a:t>
              </a:r>
              <a:r>
                <a:rPr lang="en-US" dirty="0"/>
                <a:t> </a:t>
              </a:r>
              <a:r>
                <a:rPr lang="en-US" dirty="0" err="1"/>
                <a:t>cylindrique</a:t>
              </a:r>
              <a:endParaRPr lang="en-US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0EC6B8D-53FD-D84B-6F02-9AB5FFA3E274}"/>
                </a:ext>
              </a:extLst>
            </p:cNvPr>
            <p:cNvSpPr txBox="1"/>
            <p:nvPr/>
          </p:nvSpPr>
          <p:spPr>
            <a:xfrm rot="5400000">
              <a:off x="783526" y="3168985"/>
              <a:ext cx="5390769" cy="4992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Alu chapeau - chambre a vide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07136A01-5DCF-DDA5-FC89-B0FD258844D8}"/>
              </a:ext>
            </a:extLst>
          </p:cNvPr>
          <p:cNvSpPr/>
          <p:nvPr/>
        </p:nvSpPr>
        <p:spPr>
          <a:xfrm>
            <a:off x="5676898" y="676405"/>
            <a:ext cx="323069" cy="41335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2V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A6136F8-07BC-949F-3687-67FBFE5CC9FC}"/>
              </a:ext>
            </a:extLst>
          </p:cNvPr>
          <p:cNvSpPr/>
          <p:nvPr/>
        </p:nvSpPr>
        <p:spPr>
          <a:xfrm>
            <a:off x="5676898" y="1256716"/>
            <a:ext cx="323069" cy="41335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3.3V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A11C74F-8F29-2C29-E6D2-E8009060B7F3}"/>
              </a:ext>
            </a:extLst>
          </p:cNvPr>
          <p:cNvSpPr txBox="1"/>
          <p:nvPr/>
        </p:nvSpPr>
        <p:spPr>
          <a:xfrm>
            <a:off x="5961052" y="-31027"/>
            <a:ext cx="11557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Rails alim </a:t>
            </a:r>
            <a:r>
              <a:rPr lang="en-US" dirty="0" err="1"/>
              <a:t>basse</a:t>
            </a:r>
            <a:r>
              <a:rPr lang="en-US" dirty="0"/>
              <a:t> tension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7843D6F-45D8-CD0F-5A0E-DB9751D9906D}"/>
              </a:ext>
            </a:extLst>
          </p:cNvPr>
          <p:cNvSpPr/>
          <p:nvPr/>
        </p:nvSpPr>
        <p:spPr>
          <a:xfrm>
            <a:off x="6012493" y="1414372"/>
            <a:ext cx="1621634" cy="838860"/>
          </a:xfrm>
          <a:custGeom>
            <a:avLst/>
            <a:gdLst>
              <a:gd name="connsiteX0" fmla="*/ 0 w 1621634"/>
              <a:gd name="connsiteY0" fmla="*/ 51173 h 838860"/>
              <a:gd name="connsiteX1" fmla="*/ 939452 w 1621634"/>
              <a:gd name="connsiteY1" fmla="*/ 76225 h 838860"/>
              <a:gd name="connsiteX2" fmla="*/ 1578280 w 1621634"/>
              <a:gd name="connsiteY2" fmla="*/ 777683 h 838860"/>
              <a:gd name="connsiteX3" fmla="*/ 1565754 w 1621634"/>
              <a:gd name="connsiteY3" fmla="*/ 802735 h 838860"/>
              <a:gd name="connsiteX4" fmla="*/ 1565754 w 1621634"/>
              <a:gd name="connsiteY4" fmla="*/ 790209 h 838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1634" h="838860">
                <a:moveTo>
                  <a:pt x="0" y="51173"/>
                </a:moveTo>
                <a:cubicBezTo>
                  <a:pt x="338202" y="3156"/>
                  <a:pt x="676405" y="-44860"/>
                  <a:pt x="939452" y="76225"/>
                </a:cubicBezTo>
                <a:cubicBezTo>
                  <a:pt x="1202499" y="197310"/>
                  <a:pt x="1473896" y="656598"/>
                  <a:pt x="1578280" y="777683"/>
                </a:cubicBezTo>
                <a:cubicBezTo>
                  <a:pt x="1682664" y="898768"/>
                  <a:pt x="1565754" y="802735"/>
                  <a:pt x="1565754" y="802735"/>
                </a:cubicBezTo>
                <a:cubicBezTo>
                  <a:pt x="1563666" y="804823"/>
                  <a:pt x="1564710" y="797516"/>
                  <a:pt x="1565754" y="790209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25844FA7-AB33-7349-D803-770D2E64D495}"/>
              </a:ext>
            </a:extLst>
          </p:cNvPr>
          <p:cNvSpPr/>
          <p:nvPr/>
        </p:nvSpPr>
        <p:spPr>
          <a:xfrm>
            <a:off x="5993522" y="841393"/>
            <a:ext cx="1621634" cy="1367814"/>
          </a:xfrm>
          <a:custGeom>
            <a:avLst/>
            <a:gdLst>
              <a:gd name="connsiteX0" fmla="*/ 0 w 1621634"/>
              <a:gd name="connsiteY0" fmla="*/ 51173 h 838860"/>
              <a:gd name="connsiteX1" fmla="*/ 939452 w 1621634"/>
              <a:gd name="connsiteY1" fmla="*/ 76225 h 838860"/>
              <a:gd name="connsiteX2" fmla="*/ 1578280 w 1621634"/>
              <a:gd name="connsiteY2" fmla="*/ 777683 h 838860"/>
              <a:gd name="connsiteX3" fmla="*/ 1565754 w 1621634"/>
              <a:gd name="connsiteY3" fmla="*/ 802735 h 838860"/>
              <a:gd name="connsiteX4" fmla="*/ 1565754 w 1621634"/>
              <a:gd name="connsiteY4" fmla="*/ 790209 h 838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1634" h="838860">
                <a:moveTo>
                  <a:pt x="0" y="51173"/>
                </a:moveTo>
                <a:cubicBezTo>
                  <a:pt x="338202" y="3156"/>
                  <a:pt x="676405" y="-44860"/>
                  <a:pt x="939452" y="76225"/>
                </a:cubicBezTo>
                <a:cubicBezTo>
                  <a:pt x="1202499" y="197310"/>
                  <a:pt x="1473896" y="656598"/>
                  <a:pt x="1578280" y="777683"/>
                </a:cubicBezTo>
                <a:cubicBezTo>
                  <a:pt x="1682664" y="898768"/>
                  <a:pt x="1565754" y="802735"/>
                  <a:pt x="1565754" y="802735"/>
                </a:cubicBezTo>
                <a:cubicBezTo>
                  <a:pt x="1563666" y="804823"/>
                  <a:pt x="1564710" y="797516"/>
                  <a:pt x="1565754" y="790209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0325375A-0B83-AB93-60AB-01197D9DBB65}"/>
              </a:ext>
            </a:extLst>
          </p:cNvPr>
          <p:cNvSpPr/>
          <p:nvPr/>
        </p:nvSpPr>
        <p:spPr>
          <a:xfrm>
            <a:off x="5511049" y="1719172"/>
            <a:ext cx="2041868" cy="473993"/>
          </a:xfrm>
          <a:custGeom>
            <a:avLst/>
            <a:gdLst>
              <a:gd name="connsiteX0" fmla="*/ 0 w 1621634"/>
              <a:gd name="connsiteY0" fmla="*/ 51173 h 838860"/>
              <a:gd name="connsiteX1" fmla="*/ 939452 w 1621634"/>
              <a:gd name="connsiteY1" fmla="*/ 76225 h 838860"/>
              <a:gd name="connsiteX2" fmla="*/ 1578280 w 1621634"/>
              <a:gd name="connsiteY2" fmla="*/ 777683 h 838860"/>
              <a:gd name="connsiteX3" fmla="*/ 1565754 w 1621634"/>
              <a:gd name="connsiteY3" fmla="*/ 802735 h 838860"/>
              <a:gd name="connsiteX4" fmla="*/ 1565754 w 1621634"/>
              <a:gd name="connsiteY4" fmla="*/ 790209 h 838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1634" h="838860">
                <a:moveTo>
                  <a:pt x="0" y="51173"/>
                </a:moveTo>
                <a:cubicBezTo>
                  <a:pt x="338202" y="3156"/>
                  <a:pt x="676405" y="-44860"/>
                  <a:pt x="939452" y="76225"/>
                </a:cubicBezTo>
                <a:cubicBezTo>
                  <a:pt x="1202499" y="197310"/>
                  <a:pt x="1473896" y="656598"/>
                  <a:pt x="1578280" y="777683"/>
                </a:cubicBezTo>
                <a:cubicBezTo>
                  <a:pt x="1682664" y="898768"/>
                  <a:pt x="1565754" y="802735"/>
                  <a:pt x="1565754" y="802735"/>
                </a:cubicBezTo>
                <a:cubicBezTo>
                  <a:pt x="1563666" y="804823"/>
                  <a:pt x="1564710" y="797516"/>
                  <a:pt x="1565754" y="790209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E43FB6D0-75DE-9E0C-7C63-9EBF278D13E9}"/>
              </a:ext>
            </a:extLst>
          </p:cNvPr>
          <p:cNvSpPr/>
          <p:nvPr/>
        </p:nvSpPr>
        <p:spPr>
          <a:xfrm>
            <a:off x="7603299" y="125260"/>
            <a:ext cx="1089764" cy="2029217"/>
          </a:xfrm>
          <a:custGeom>
            <a:avLst/>
            <a:gdLst>
              <a:gd name="connsiteX0" fmla="*/ 0 w 1089764"/>
              <a:gd name="connsiteY0" fmla="*/ 2029217 h 2029217"/>
              <a:gd name="connsiteX1" fmla="*/ 225468 w 1089764"/>
              <a:gd name="connsiteY1" fmla="*/ 1290181 h 2029217"/>
              <a:gd name="connsiteX2" fmla="*/ 926926 w 1089764"/>
              <a:gd name="connsiteY2" fmla="*/ 851770 h 2029217"/>
              <a:gd name="connsiteX3" fmla="*/ 1089764 w 1089764"/>
              <a:gd name="connsiteY3" fmla="*/ 0 h 2029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9764" h="2029217">
                <a:moveTo>
                  <a:pt x="0" y="2029217"/>
                </a:moveTo>
                <a:cubicBezTo>
                  <a:pt x="35490" y="1757819"/>
                  <a:pt x="70980" y="1486422"/>
                  <a:pt x="225468" y="1290181"/>
                </a:cubicBezTo>
                <a:cubicBezTo>
                  <a:pt x="379956" y="1093940"/>
                  <a:pt x="782877" y="1066800"/>
                  <a:pt x="926926" y="851770"/>
                </a:cubicBezTo>
                <a:cubicBezTo>
                  <a:pt x="1070975" y="636740"/>
                  <a:pt x="1080369" y="318370"/>
                  <a:pt x="1089764" y="0"/>
                </a:cubicBezTo>
              </a:path>
            </a:pathLst>
          </a:custGeom>
          <a:noFill/>
          <a:ln w="76200" cmpd="tri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F05CF2F-C55C-CA1B-7B7C-493E2983D766}"/>
              </a:ext>
            </a:extLst>
          </p:cNvPr>
          <p:cNvSpPr txBox="1"/>
          <p:nvPr/>
        </p:nvSpPr>
        <p:spPr>
          <a:xfrm>
            <a:off x="5474750" y="1687852"/>
            <a:ext cx="1155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GND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E9C5273-762A-BDCF-563F-ECCBB6DA783B}"/>
              </a:ext>
            </a:extLst>
          </p:cNvPr>
          <p:cNvSpPr txBox="1"/>
          <p:nvPr/>
        </p:nvSpPr>
        <p:spPr>
          <a:xfrm>
            <a:off x="8047542" y="1189622"/>
            <a:ext cx="1155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HMDI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209B45E-C7C5-A217-A6FF-BACAAD77F432}"/>
              </a:ext>
            </a:extLst>
          </p:cNvPr>
          <p:cNvSpPr txBox="1"/>
          <p:nvPr/>
        </p:nvSpPr>
        <p:spPr>
          <a:xfrm>
            <a:off x="650967" y="1316132"/>
            <a:ext cx="2940228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000" dirty="0"/>
              <a:t>P2 Rail alim ?</a:t>
            </a:r>
          </a:p>
        </p:txBody>
      </p: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85F2452C-B79D-F6BF-7DC0-4608DF689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P2 Meeting - Mainz - 09 2024</a:t>
            </a:r>
          </a:p>
        </p:txBody>
      </p:sp>
    </p:spTree>
    <p:extLst>
      <p:ext uri="{BB962C8B-B14F-4D97-AF65-F5344CB8AC3E}">
        <p14:creationId xmlns:p14="http://schemas.microsoft.com/office/powerpoint/2010/main" val="1098992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/>
          </p:nvPr>
        </p:nvSpPr>
        <p:spPr>
          <a:xfrm>
            <a:off x="245937" y="1071412"/>
            <a:ext cx="5529221" cy="4884219"/>
          </a:xfrm>
          <a:prstGeom prst="rect">
            <a:avLst/>
          </a:prstGeom>
          <a:noFill/>
          <a:ln w="0">
            <a:noFill/>
          </a:ln>
        </p:spPr>
        <p:txBody>
          <a:bodyPr lIns="0" tIns="45000" rIns="0" bIns="45000" numCol="1" spcCol="360000" anchor="t">
            <a:noAutofit/>
          </a:bodyPr>
          <a:lstStyle/>
          <a:p>
            <a:pPr marL="358920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2400" spc="-1" dirty="0">
                <a:solidFill>
                  <a:srgbClr val="262626"/>
                </a:solidFill>
                <a:latin typeface="Arial Black"/>
              </a:rPr>
              <a:t>“RD4” 10x10cm2 prototypes</a:t>
            </a:r>
            <a:endParaRPr lang="en-US" sz="2000" spc="-1" dirty="0">
              <a:solidFill>
                <a:srgbClr val="262626"/>
              </a:solidFill>
              <a:latin typeface="Arial Black"/>
            </a:endParaRP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1600" spc="-1" dirty="0">
                <a:solidFill>
                  <a:srgbClr val="262626"/>
                </a:solidFill>
                <a:latin typeface="Arial Black"/>
              </a:rPr>
              <a:t>3 100 pads prototypes build and ok </a:t>
            </a: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1600" spc="-1" dirty="0">
                <a:solidFill>
                  <a:srgbClr val="262626"/>
                </a:solidFill>
                <a:latin typeface="Arial Black"/>
              </a:rPr>
              <a:t>Sail trackers with carbon frame OK</a:t>
            </a: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1600" spc="-1" dirty="0">
                <a:solidFill>
                  <a:srgbClr val="262626"/>
                </a:solidFill>
                <a:latin typeface="Arial Black"/>
              </a:rPr>
              <a:t>Rate validated with 800MeV electrons at Mainz OK</a:t>
            </a: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1600" spc="-1" dirty="0">
                <a:solidFill>
                  <a:srgbClr val="262626"/>
                </a:solidFill>
                <a:latin typeface="Arial Black"/>
              </a:rPr>
              <a:t>~5 sparks during data taking (electrons below the hadronic threshold)</a:t>
            </a: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1600" spc="-1" dirty="0">
                <a:solidFill>
                  <a:srgbClr val="262626"/>
                </a:solidFill>
                <a:latin typeface="Arial Black"/>
              </a:rPr>
              <a:t>Test beam with DREAM and VMM</a:t>
            </a:r>
          </a:p>
          <a:p>
            <a:pPr marL="358920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2000" spc="-1" dirty="0">
                <a:solidFill>
                  <a:srgbClr val="262626"/>
                </a:solidFill>
                <a:latin typeface="Arial Black"/>
              </a:rPr>
              <a:t>Now : Full size Prototype</a:t>
            </a:r>
          </a:p>
        </p:txBody>
      </p:sp>
      <p:sp>
        <p:nvSpPr>
          <p:cNvPr id="196" name="PlaceHolder 2"/>
          <p:cNvSpPr>
            <a:spLocks noGrp="1"/>
          </p:cNvSpPr>
          <p:nvPr>
            <p:ph type="title"/>
          </p:nvPr>
        </p:nvSpPr>
        <p:spPr>
          <a:xfrm>
            <a:off x="727200" y="313920"/>
            <a:ext cx="10730160" cy="869040"/>
          </a:xfrm>
          <a:prstGeom prst="rect">
            <a:avLst/>
          </a:prstGeom>
          <a:noFill/>
          <a:ln w="0">
            <a:noFill/>
          </a:ln>
        </p:spPr>
        <p:txBody>
          <a:bodyPr lIns="0" tIns="45000" rIns="90000" bIns="4500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fr-FR" sz="3200" b="0" strike="noStrike" spc="-1" dirty="0">
                <a:solidFill>
                  <a:srgbClr val="E50019"/>
                </a:solidFill>
                <a:latin typeface="Arial Black"/>
              </a:rPr>
              <a:t>STATUS P2 BASKET MM</a:t>
            </a:r>
            <a:endParaRPr lang="en-US" sz="3200" b="0" strike="noStrike" spc="-1" dirty="0">
              <a:latin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5B8245-EC79-8F0C-4F8C-D653B00FC1EE}"/>
              </a:ext>
            </a:extLst>
          </p:cNvPr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en-US"/>
              <a:t>P2 Meeting - Mainz - 09 2024</a:t>
            </a:r>
            <a:endParaRPr lang="en-US" dirty="0"/>
          </a:p>
        </p:txBody>
      </p:sp>
      <p:pic>
        <p:nvPicPr>
          <p:cNvPr id="2" name="Picture 9">
            <a:extLst>
              <a:ext uri="{FF2B5EF4-FFF2-40B4-BE49-F238E27FC236}">
                <a16:creationId xmlns:a16="http://schemas.microsoft.com/office/drawing/2014/main" id="{5DD03C56-A31C-63E3-5419-AE806A364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997" y="4403073"/>
            <a:ext cx="3272110" cy="2454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EC602E-8A06-0101-5B93-B2C0B60992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9235" r="16219" b="6171"/>
          <a:stretch/>
        </p:blipFill>
        <p:spPr>
          <a:xfrm rot="5400000">
            <a:off x="9154679" y="45581"/>
            <a:ext cx="3034776" cy="30398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0FF7E67B-7DB2-487E-790C-62FC19F2D3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050" y="4678820"/>
            <a:ext cx="3265575" cy="20919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9FACFF-B993-4DFC-4AB1-E4ED2D49CACA}"/>
              </a:ext>
            </a:extLst>
          </p:cNvPr>
          <p:cNvSpPr txBox="1"/>
          <p:nvPr/>
        </p:nvSpPr>
        <p:spPr>
          <a:xfrm>
            <a:off x="5971965" y="4819319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Current Vs Rate</a:t>
            </a:r>
          </a:p>
        </p:txBody>
      </p:sp>
      <p:grpSp>
        <p:nvGrpSpPr>
          <p:cNvPr id="8" name="Group 9">
            <a:extLst>
              <a:ext uri="{FF2B5EF4-FFF2-40B4-BE49-F238E27FC236}">
                <a16:creationId xmlns:a16="http://schemas.microsoft.com/office/drawing/2014/main" id="{148E2907-0E15-FEDD-AE3F-1A030F0CF939}"/>
              </a:ext>
            </a:extLst>
          </p:cNvPr>
          <p:cNvGrpSpPr>
            <a:grpSpLocks/>
          </p:cNvGrpSpPr>
          <p:nvPr/>
        </p:nvGrpSpPr>
        <p:grpSpPr bwMode="auto">
          <a:xfrm>
            <a:off x="7111396" y="313920"/>
            <a:ext cx="487362" cy="1992740"/>
            <a:chOff x="10007030" y="621466"/>
            <a:chExt cx="482321" cy="1999623"/>
          </a:xfrm>
        </p:grpSpPr>
        <p:grpSp>
          <p:nvGrpSpPr>
            <p:cNvPr id="9" name="Group 10">
              <a:extLst>
                <a:ext uri="{FF2B5EF4-FFF2-40B4-BE49-F238E27FC236}">
                  <a16:creationId xmlns:a16="http://schemas.microsoft.com/office/drawing/2014/main" id="{7A8DA427-894B-B8E4-E62E-BD27227816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07030" y="621466"/>
              <a:ext cx="482321" cy="1999623"/>
              <a:chOff x="10007030" y="621466"/>
              <a:chExt cx="482321" cy="1999623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07A34DA2-851E-A40B-0F7A-557B225A5611}"/>
                  </a:ext>
                </a:extLst>
              </p:cNvPr>
              <p:cNvSpPr/>
              <p:nvPr/>
            </p:nvSpPr>
            <p:spPr>
              <a:xfrm>
                <a:off x="10007030" y="621466"/>
                <a:ext cx="482321" cy="1999623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7CF8A3B-6DFE-F2E1-6999-66B9165CFB50}"/>
                  </a:ext>
                </a:extLst>
              </p:cNvPr>
              <p:cNvSpPr/>
              <p:nvPr/>
            </p:nvSpPr>
            <p:spPr>
              <a:xfrm>
                <a:off x="10208129" y="621466"/>
                <a:ext cx="190100" cy="1999623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832469A-D3AB-FB0A-5939-21D95F1C36E6}"/>
                  </a:ext>
                </a:extLst>
              </p:cNvPr>
              <p:cNvSpPr/>
              <p:nvPr/>
            </p:nvSpPr>
            <p:spPr>
              <a:xfrm>
                <a:off x="10117006" y="621466"/>
                <a:ext cx="91123" cy="1999623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46F99D8-CABE-C3A5-886E-27DD0735D878}"/>
                  </a:ext>
                </a:extLst>
              </p:cNvPr>
              <p:cNvSpPr/>
              <p:nvPr/>
            </p:nvSpPr>
            <p:spPr>
              <a:xfrm>
                <a:off x="10126433" y="2441728"/>
                <a:ext cx="268654" cy="173212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D42273F-E20B-893D-E167-55940AB07AB1}"/>
                </a:ext>
              </a:extLst>
            </p:cNvPr>
            <p:cNvSpPr/>
            <p:nvPr/>
          </p:nvSpPr>
          <p:spPr>
            <a:xfrm>
              <a:off x="10128004" y="629666"/>
              <a:ext cx="268655" cy="17321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15" name="TextBox 16">
            <a:extLst>
              <a:ext uri="{FF2B5EF4-FFF2-40B4-BE49-F238E27FC236}">
                <a16:creationId xmlns:a16="http://schemas.microsoft.com/office/drawing/2014/main" id="{89E944A8-DA40-D759-5762-D56C5884933A}"/>
              </a:ext>
            </a:extLst>
          </p:cNvPr>
          <p:cNvSpPr txBox="1">
            <a:spLocks noChangeArrowheads="1"/>
          </p:cNvSpPr>
          <p:nvPr/>
        </p:nvSpPr>
        <p:spPr bwMode="auto">
          <a:xfrm rot="10800000">
            <a:off x="6758162" y="2365760"/>
            <a:ext cx="1569660" cy="175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vert"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FR" dirty="0"/>
              <a:t>Mylar</a:t>
            </a:r>
          </a:p>
          <a:p>
            <a:pPr algn="r" eaLnBrk="1" hangingPunct="1"/>
            <a:r>
              <a:rPr lang="en-US" altLang="en-FR" dirty="0"/>
              <a:t>Readout Kapton</a:t>
            </a:r>
          </a:p>
          <a:p>
            <a:pPr algn="r" eaLnBrk="1" hangingPunct="1"/>
            <a:r>
              <a:rPr lang="en-US" altLang="en-FR" dirty="0"/>
              <a:t>Mesh</a:t>
            </a:r>
          </a:p>
          <a:p>
            <a:pPr algn="r" eaLnBrk="1" hangingPunct="1"/>
            <a:r>
              <a:rPr lang="en-US" altLang="en-FR" dirty="0"/>
              <a:t>Drift</a:t>
            </a:r>
          </a:p>
          <a:p>
            <a:pPr algn="r" eaLnBrk="1" hangingPunct="1"/>
            <a:r>
              <a:rPr lang="en-US" altLang="en-FR" dirty="0"/>
              <a:t>Mylar</a:t>
            </a:r>
          </a:p>
        </p:txBody>
      </p:sp>
    </p:spTree>
    <p:extLst>
      <p:ext uri="{BB962C8B-B14F-4D97-AF65-F5344CB8AC3E}">
        <p14:creationId xmlns:p14="http://schemas.microsoft.com/office/powerpoint/2010/main" val="2717952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/>
          </p:nvPr>
        </p:nvSpPr>
        <p:spPr>
          <a:xfrm>
            <a:off x="209541" y="1182960"/>
            <a:ext cx="5157057" cy="4703802"/>
          </a:xfrm>
          <a:prstGeom prst="rect">
            <a:avLst/>
          </a:prstGeom>
          <a:noFill/>
          <a:ln w="0">
            <a:noFill/>
          </a:ln>
        </p:spPr>
        <p:txBody>
          <a:bodyPr lIns="0" tIns="45000" rIns="0" bIns="45000" numCol="1" spcCol="360000" anchor="t">
            <a:noAutofit/>
          </a:bodyPr>
          <a:lstStyle/>
          <a:p>
            <a:pPr marL="358920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2400" spc="-1" dirty="0">
                <a:solidFill>
                  <a:srgbClr val="262626"/>
                </a:solidFill>
                <a:latin typeface="Arial Black"/>
              </a:rPr>
              <a:t>P2 Specifics</a:t>
            </a:r>
            <a:endParaRPr lang="en-US" sz="2000" spc="-1" dirty="0">
              <a:solidFill>
                <a:srgbClr val="262626"/>
              </a:solidFill>
              <a:latin typeface="Arial Black"/>
            </a:endParaRP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1600" spc="-1" dirty="0">
                <a:solidFill>
                  <a:srgbClr val="262626"/>
                </a:solidFill>
                <a:highlight>
                  <a:srgbClr val="FFFF00"/>
                </a:highlight>
                <a:latin typeface="Arial Black"/>
              </a:rPr>
              <a:t>Light metallic micromegas </a:t>
            </a:r>
            <a:r>
              <a:rPr lang="en-US" sz="1600" spc="-1" dirty="0">
                <a:solidFill>
                  <a:srgbClr val="262626"/>
                </a:solidFill>
                <a:latin typeface="Arial Black"/>
              </a:rPr>
              <a:t>(aim at ~0.2% of an X0) “Sail tracker”</a:t>
            </a: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1600" spc="-1" dirty="0">
                <a:solidFill>
                  <a:srgbClr val="262626"/>
                </a:solidFill>
                <a:latin typeface="Arial Black"/>
              </a:rPr>
              <a:t>VMM SRS FEE + custom made backend  + Online Trigger</a:t>
            </a: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1600" spc="-1" dirty="0">
                <a:solidFill>
                  <a:srgbClr val="262626"/>
                </a:solidFill>
                <a:latin typeface="Arial Black"/>
              </a:rPr>
              <a:t>1280x1cm</a:t>
            </a:r>
            <a:r>
              <a:rPr lang="en-US" sz="1600" spc="-1" baseline="30000" dirty="0">
                <a:solidFill>
                  <a:srgbClr val="262626"/>
                </a:solidFill>
                <a:latin typeface="Arial Black"/>
              </a:rPr>
              <a:t>2</a:t>
            </a:r>
            <a:r>
              <a:rPr lang="en-US" sz="1600" spc="-1" dirty="0">
                <a:solidFill>
                  <a:srgbClr val="262626"/>
                </a:solidFill>
                <a:latin typeface="Arial Black"/>
              </a:rPr>
              <a:t> pads per 60</a:t>
            </a:r>
            <a:r>
              <a:rPr lang="en-US" sz="1600" spc="-1" baseline="30000" dirty="0">
                <a:solidFill>
                  <a:srgbClr val="262626"/>
                </a:solidFill>
                <a:latin typeface="Arial Black"/>
              </a:rPr>
              <a:t>o </a:t>
            </a:r>
            <a:r>
              <a:rPr lang="en-US" sz="1600" spc="-1" dirty="0">
                <a:solidFill>
                  <a:srgbClr val="262626"/>
                </a:solidFill>
                <a:latin typeface="Arial Black"/>
              </a:rPr>
              <a:t>sector, 18 det. Total ~20k channels</a:t>
            </a:r>
          </a:p>
          <a:p>
            <a:pPr marL="358920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2000" spc="-1" dirty="0">
                <a:solidFill>
                  <a:srgbClr val="262626"/>
                </a:solidFill>
                <a:latin typeface="Arial Black"/>
              </a:rPr>
              <a:t>Conditions :</a:t>
            </a: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1600" spc="-1" dirty="0" err="1">
                <a:solidFill>
                  <a:srgbClr val="262626"/>
                </a:solidFill>
                <a:latin typeface="Arial Black"/>
              </a:rPr>
              <a:t>E</a:t>
            </a:r>
            <a:r>
              <a:rPr lang="en-US" sz="1600" spc="-1" baseline="-25000" dirty="0" err="1">
                <a:solidFill>
                  <a:srgbClr val="262626"/>
                </a:solidFill>
                <a:latin typeface="Arial Black"/>
              </a:rPr>
              <a:t>beam</a:t>
            </a:r>
            <a:r>
              <a:rPr lang="en-US" sz="1600" spc="-1" dirty="0">
                <a:solidFill>
                  <a:srgbClr val="262626"/>
                </a:solidFill>
                <a:latin typeface="Arial Black"/>
              </a:rPr>
              <a:t> = 155 MeV, </a:t>
            </a:r>
            <a:r>
              <a:rPr lang="en-US" sz="1600" spc="-1" dirty="0" err="1">
                <a:solidFill>
                  <a:srgbClr val="262626"/>
                </a:solidFill>
                <a:latin typeface="Arial Black"/>
              </a:rPr>
              <a:t>I</a:t>
            </a:r>
            <a:r>
              <a:rPr lang="en-US" sz="1600" spc="-1" baseline="-25000" dirty="0" err="1">
                <a:solidFill>
                  <a:srgbClr val="262626"/>
                </a:solidFill>
                <a:latin typeface="Arial Black"/>
              </a:rPr>
              <a:t>beam</a:t>
            </a:r>
            <a:r>
              <a:rPr lang="en-US" sz="1600" spc="-1" dirty="0">
                <a:solidFill>
                  <a:srgbClr val="262626"/>
                </a:solidFill>
                <a:latin typeface="Arial Black"/>
              </a:rPr>
              <a:t> = 150 mA</a:t>
            </a: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1600" spc="-1" dirty="0">
                <a:solidFill>
                  <a:srgbClr val="262626"/>
                </a:solidFill>
                <a:latin typeface="Arial Black"/>
              </a:rPr>
              <a:t>Backward scattered electron = Low energy (=</a:t>
            </a:r>
            <a:r>
              <a:rPr lang="en-US" sz="1600" spc="-1" dirty="0" err="1">
                <a:solidFill>
                  <a:srgbClr val="262626"/>
                </a:solidFill>
                <a:latin typeface="Arial Black"/>
              </a:rPr>
              <a:t>xray</a:t>
            </a:r>
            <a:r>
              <a:rPr lang="en-US" sz="1600" spc="-1" dirty="0">
                <a:solidFill>
                  <a:srgbClr val="262626"/>
                </a:solidFill>
                <a:latin typeface="Arial Black"/>
              </a:rPr>
              <a:t>)</a:t>
            </a: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1600" spc="-1" dirty="0">
                <a:solidFill>
                  <a:srgbClr val="262626"/>
                </a:solidFill>
                <a:latin typeface="Arial Black"/>
              </a:rPr>
              <a:t>100MHz signal integrated in backward (100GHz forward …)</a:t>
            </a:r>
          </a:p>
          <a:p>
            <a:pPr marL="816120" lvl="1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endParaRPr lang="en-US" sz="1600" spc="-1" dirty="0">
              <a:solidFill>
                <a:srgbClr val="262626"/>
              </a:solidFill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title"/>
          </p:nvPr>
        </p:nvSpPr>
        <p:spPr>
          <a:xfrm>
            <a:off x="727200" y="313920"/>
            <a:ext cx="10730160" cy="869040"/>
          </a:xfrm>
          <a:prstGeom prst="rect">
            <a:avLst/>
          </a:prstGeom>
          <a:noFill/>
          <a:ln w="0">
            <a:noFill/>
          </a:ln>
        </p:spPr>
        <p:txBody>
          <a:bodyPr lIns="0" tIns="45000" rIns="90000" bIns="4500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fr-FR" sz="3200" b="0" strike="noStrike" spc="-1" dirty="0">
                <a:solidFill>
                  <a:srgbClr val="E50019"/>
                </a:solidFill>
                <a:latin typeface="Arial Black"/>
              </a:rPr>
              <a:t>P2 Basket Micromegas</a:t>
            </a:r>
            <a:endParaRPr lang="en-US" sz="3200" b="0" strike="noStrike" spc="-1" dirty="0">
              <a:latin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5B8245-EC79-8F0C-4F8C-D653B00FC1EE}"/>
              </a:ext>
            </a:extLst>
          </p:cNvPr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en-US"/>
              <a:t>P2 Meeting - Mainz - 09 2024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580F69-A6AF-8108-7335-FB2A5B6240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902" y="4826428"/>
            <a:ext cx="4827866" cy="1879292"/>
          </a:xfrm>
          <a:prstGeom prst="rect">
            <a:avLst/>
          </a:prstGeom>
        </p:spPr>
      </p:pic>
      <p:pic>
        <p:nvPicPr>
          <p:cNvPr id="7" name="Grafik 110">
            <a:extLst>
              <a:ext uri="{FF2B5EF4-FFF2-40B4-BE49-F238E27FC236}">
                <a16:creationId xmlns:a16="http://schemas.microsoft.com/office/drawing/2014/main" id="{A65C19BA-B342-E425-C6ED-81773C2ECA86}"/>
              </a:ext>
            </a:extLst>
          </p:cNvPr>
          <p:cNvPicPr/>
          <p:nvPr/>
        </p:nvPicPr>
        <p:blipFill>
          <a:blip r:embed="rId4"/>
          <a:stretch/>
        </p:blipFill>
        <p:spPr>
          <a:xfrm rot="5400000">
            <a:off x="7228386" y="-277531"/>
            <a:ext cx="4594750" cy="5777653"/>
          </a:xfrm>
          <a:prstGeom prst="rect">
            <a:avLst/>
          </a:prstGeom>
          <a:ln w="0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2909AB-D6A0-2236-8616-45C1A72E96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0" b="91604" l="11068" r="90078">
                        <a14:foregroundMark x1="39167" y1="10425" x2="48177" y2="10000"/>
                        <a14:foregroundMark x1="39922" y1="5472" x2="46693" y2="5000"/>
                        <a14:foregroundMark x1="20911" y1="90708" x2="30964" y2="90708"/>
                        <a14:foregroundMark x1="30964" y1="90708" x2="41276" y2="88726"/>
                        <a14:foregroundMark x1="41276" y1="88726" x2="73229" y2="916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8" r="-1643"/>
          <a:stretch/>
        </p:blipFill>
        <p:spPr>
          <a:xfrm>
            <a:off x="4450069" y="971238"/>
            <a:ext cx="2868375" cy="1576574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16E8CCA-FDE5-FE83-9EF0-650A23F57B92}"/>
              </a:ext>
            </a:extLst>
          </p:cNvPr>
          <p:cNvCxnSpPr/>
          <p:nvPr/>
        </p:nvCxnSpPr>
        <p:spPr>
          <a:xfrm>
            <a:off x="5884257" y="1879292"/>
            <a:ext cx="1563290" cy="5029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2F1385B-986A-61F6-BA74-090972B292A5}"/>
              </a:ext>
            </a:extLst>
          </p:cNvPr>
          <p:cNvSpPr txBox="1"/>
          <p:nvPr/>
        </p:nvSpPr>
        <p:spPr>
          <a:xfrm>
            <a:off x="5154660" y="2095701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&lt;- 60cm -&gt;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D06509-63C3-BF8D-B0A0-B1A04B0EE3C9}"/>
              </a:ext>
            </a:extLst>
          </p:cNvPr>
          <p:cNvSpPr txBox="1"/>
          <p:nvPr/>
        </p:nvSpPr>
        <p:spPr>
          <a:xfrm>
            <a:off x="7575101" y="6330157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Challenging PCB routing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F42189A-9C1E-29F2-479F-1A0FE4823503}"/>
              </a:ext>
            </a:extLst>
          </p:cNvPr>
          <p:cNvGrpSpPr/>
          <p:nvPr/>
        </p:nvGrpSpPr>
        <p:grpSpPr>
          <a:xfrm>
            <a:off x="10983456" y="6273751"/>
            <a:ext cx="1254126" cy="571785"/>
            <a:chOff x="9757185" y="5961993"/>
            <a:chExt cx="1300560" cy="582083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8E818F82-979D-73E4-5607-22844F0A4950}"/>
                </a:ext>
              </a:extLst>
            </p:cNvPr>
            <p:cNvSpPr/>
            <p:nvPr/>
          </p:nvSpPr>
          <p:spPr>
            <a:xfrm>
              <a:off x="9757185" y="5961993"/>
              <a:ext cx="1242253" cy="58208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" name="Picture 4" descr="Sticker made in france - Sticker A moi | Nettoyage, Detartrer, Cristaux de  soude">
              <a:extLst>
                <a:ext uri="{FF2B5EF4-FFF2-40B4-BE49-F238E27FC236}">
                  <a16:creationId xmlns:a16="http://schemas.microsoft.com/office/drawing/2014/main" id="{10A991BD-023A-CA17-FBC2-CEC729540B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39942" y="5986283"/>
              <a:ext cx="517803" cy="517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59E6B91-F173-BB3B-E9F8-A83E54373D57}"/>
                </a:ext>
              </a:extLst>
            </p:cNvPr>
            <p:cNvSpPr txBox="1"/>
            <p:nvPr/>
          </p:nvSpPr>
          <p:spPr>
            <a:xfrm>
              <a:off x="9810166" y="5961994"/>
              <a:ext cx="741055" cy="2657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Bulk MM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FBD7DA8-41AF-15DE-6EE4-21ECC9372A90}"/>
                </a:ext>
              </a:extLst>
            </p:cNvPr>
            <p:cNvSpPr txBox="1"/>
            <p:nvPr/>
          </p:nvSpPr>
          <p:spPr>
            <a:xfrm>
              <a:off x="9829935" y="6123037"/>
              <a:ext cx="819142" cy="381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Integration</a:t>
              </a:r>
            </a:p>
            <a:p>
              <a:r>
                <a:rPr lang="en-US" sz="1100" dirty="0"/>
                <a:t>Test</a:t>
              </a:r>
            </a:p>
          </p:txBody>
        </p: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7255B5B-0CD0-68ED-B625-40FD34416C97}"/>
              </a:ext>
            </a:extLst>
          </p:cNvPr>
          <p:cNvCxnSpPr>
            <a:cxnSpLocks/>
          </p:cNvCxnSpPr>
          <p:nvPr/>
        </p:nvCxnSpPr>
        <p:spPr>
          <a:xfrm flipV="1">
            <a:off x="6092280" y="2547812"/>
            <a:ext cx="1116345" cy="7656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D05ED09-E1A9-982F-6CAA-C74D06C9EEC1}"/>
              </a:ext>
            </a:extLst>
          </p:cNvPr>
          <p:cNvSpPr txBox="1"/>
          <p:nvPr/>
        </p:nvSpPr>
        <p:spPr>
          <a:xfrm>
            <a:off x="6297188" y="2477559"/>
            <a:ext cx="38985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e-</a:t>
            </a:r>
          </a:p>
        </p:txBody>
      </p:sp>
    </p:spTree>
    <p:extLst>
      <p:ext uri="{BB962C8B-B14F-4D97-AF65-F5344CB8AC3E}">
        <p14:creationId xmlns:p14="http://schemas.microsoft.com/office/powerpoint/2010/main" val="1071943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48E9B5D9-40E9-267F-914B-FEFA434AB9ED}"/>
              </a:ext>
            </a:extLst>
          </p:cNvPr>
          <p:cNvSpPr>
            <a:spLocks noGrp="1"/>
          </p:cNvSpPr>
          <p:nvPr>
            <p:ph type="ftr" idx="1"/>
          </p:nvPr>
        </p:nvSpPr>
        <p:spPr>
          <a:xfrm>
            <a:off x="736560" y="6343560"/>
            <a:ext cx="8836200" cy="362160"/>
          </a:xfrm>
        </p:spPr>
        <p:txBody>
          <a:bodyPr/>
          <a:lstStyle/>
          <a:p>
            <a:r>
              <a:rPr lang="en-US"/>
              <a:t>P2 Meeting - Mainz - 09 2024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BE063B-93D5-10D3-7E78-8C6F2A9F1BE9}"/>
              </a:ext>
            </a:extLst>
          </p:cNvPr>
          <p:cNvSpPr txBox="1"/>
          <p:nvPr/>
        </p:nvSpPr>
        <p:spPr>
          <a:xfrm>
            <a:off x="141658" y="31519"/>
            <a:ext cx="82687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0" strike="noStrike" spc="-1" dirty="0">
                <a:solidFill>
                  <a:srgbClr val="E50019"/>
                </a:solidFill>
                <a:latin typeface="Arial Black"/>
              </a:rPr>
              <a:t>Micromegas</a:t>
            </a:r>
            <a:endParaRPr lang="en-US" sz="2800" dirty="0"/>
          </a:p>
        </p:txBody>
      </p:sp>
      <p:pic>
        <p:nvPicPr>
          <p:cNvPr id="28" name="Image 9" descr="mmprinciple.pdf">
            <a:extLst>
              <a:ext uri="{FF2B5EF4-FFF2-40B4-BE49-F238E27FC236}">
                <a16:creationId xmlns:a16="http://schemas.microsoft.com/office/drawing/2014/main" id="{8AF6DDCC-A7DB-CF50-30D4-ABA431EB045D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rcRect t="6944"/>
              <a:stretch>
                <a:fillRect/>
              </a:stretch>
            </p:blipFill>
          </mc:Choice>
          <mc:Fallback>
            <p:blipFill>
              <a:blip r:embed="rId5"/>
              <a:srcRect t="6944"/>
              <a:stretch>
                <a:fillRect/>
              </a:stretch>
            </p:blipFill>
          </mc:Fallback>
        </mc:AlternateContent>
        <p:spPr>
          <a:xfrm>
            <a:off x="-1106747" y="888482"/>
            <a:ext cx="8769859" cy="5058990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453885B-E21B-ADF8-C8B3-8BC130D8B838}"/>
              </a:ext>
            </a:extLst>
          </p:cNvPr>
          <p:cNvCxnSpPr>
            <a:cxnSpLocks/>
          </p:cNvCxnSpPr>
          <p:nvPr/>
        </p:nvCxnSpPr>
        <p:spPr>
          <a:xfrm flipH="1">
            <a:off x="4697906" y="2032400"/>
            <a:ext cx="2524615" cy="23706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7283A4F-AF11-BCDF-0BD2-519ABF879654}"/>
              </a:ext>
            </a:extLst>
          </p:cNvPr>
          <p:cNvCxnSpPr>
            <a:cxnSpLocks/>
          </p:cNvCxnSpPr>
          <p:nvPr/>
        </p:nvCxnSpPr>
        <p:spPr>
          <a:xfrm flipH="1">
            <a:off x="4354742" y="1381562"/>
            <a:ext cx="6317325" cy="35843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5598C1A-9F1C-24F4-BF8A-8805B919B11D}"/>
              </a:ext>
            </a:extLst>
          </p:cNvPr>
          <p:cNvCxnSpPr>
            <a:cxnSpLocks/>
          </p:cNvCxnSpPr>
          <p:nvPr/>
        </p:nvCxnSpPr>
        <p:spPr>
          <a:xfrm flipH="1">
            <a:off x="4364268" y="1192201"/>
            <a:ext cx="3139241" cy="11905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" name="Picture 9">
            <a:extLst>
              <a:ext uri="{FF2B5EF4-FFF2-40B4-BE49-F238E27FC236}">
                <a16:creationId xmlns:a16="http://schemas.microsoft.com/office/drawing/2014/main" id="{C14C9C5E-1C9A-80C3-0F1B-C28685BCF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997" y="4403073"/>
            <a:ext cx="3272110" cy="2454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94EC5E-588D-B9F3-8FCB-37EA7DAEBA2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9235" r="16219" b="6171"/>
          <a:stretch/>
        </p:blipFill>
        <p:spPr>
          <a:xfrm rot="5400000">
            <a:off x="9154679" y="45581"/>
            <a:ext cx="3034776" cy="30398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" name="Group 9">
            <a:extLst>
              <a:ext uri="{FF2B5EF4-FFF2-40B4-BE49-F238E27FC236}">
                <a16:creationId xmlns:a16="http://schemas.microsoft.com/office/drawing/2014/main" id="{FBE5FC34-B065-E302-771F-0B26CCB71B39}"/>
              </a:ext>
            </a:extLst>
          </p:cNvPr>
          <p:cNvGrpSpPr>
            <a:grpSpLocks/>
          </p:cNvGrpSpPr>
          <p:nvPr/>
        </p:nvGrpSpPr>
        <p:grpSpPr bwMode="auto">
          <a:xfrm>
            <a:off x="7111396" y="313920"/>
            <a:ext cx="487362" cy="1992740"/>
            <a:chOff x="10007030" y="621466"/>
            <a:chExt cx="482321" cy="1999623"/>
          </a:xfrm>
        </p:grpSpPr>
        <p:grpSp>
          <p:nvGrpSpPr>
            <p:cNvPr id="5" name="Group 10">
              <a:extLst>
                <a:ext uri="{FF2B5EF4-FFF2-40B4-BE49-F238E27FC236}">
                  <a16:creationId xmlns:a16="http://schemas.microsoft.com/office/drawing/2014/main" id="{8ABF470A-E7CB-9241-7A7A-3269CEB2F2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07030" y="621466"/>
              <a:ext cx="482321" cy="1999623"/>
              <a:chOff x="10007030" y="621466"/>
              <a:chExt cx="482321" cy="1999623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4EC97F7E-E9DB-51E1-D656-B3F9CC95524F}"/>
                  </a:ext>
                </a:extLst>
              </p:cNvPr>
              <p:cNvSpPr/>
              <p:nvPr/>
            </p:nvSpPr>
            <p:spPr>
              <a:xfrm>
                <a:off x="10007030" y="621466"/>
                <a:ext cx="482321" cy="1999623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CC937B3-C9F6-C5D5-39B1-900D6D63BD3A}"/>
                  </a:ext>
                </a:extLst>
              </p:cNvPr>
              <p:cNvSpPr/>
              <p:nvPr/>
            </p:nvSpPr>
            <p:spPr>
              <a:xfrm>
                <a:off x="10208129" y="621466"/>
                <a:ext cx="190100" cy="1999623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C513C30-4D48-E1B7-B566-ACADAC0301D9}"/>
                  </a:ext>
                </a:extLst>
              </p:cNvPr>
              <p:cNvSpPr/>
              <p:nvPr/>
            </p:nvSpPr>
            <p:spPr>
              <a:xfrm>
                <a:off x="10117006" y="621466"/>
                <a:ext cx="91123" cy="1999623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648F324-032A-7BD1-4506-A758C7455CE4}"/>
                  </a:ext>
                </a:extLst>
              </p:cNvPr>
              <p:cNvSpPr/>
              <p:nvPr/>
            </p:nvSpPr>
            <p:spPr>
              <a:xfrm>
                <a:off x="10126433" y="2441728"/>
                <a:ext cx="268654" cy="173212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07AA9ED-2EFD-B1BA-790D-C3985F892011}"/>
                </a:ext>
              </a:extLst>
            </p:cNvPr>
            <p:cNvSpPr/>
            <p:nvPr/>
          </p:nvSpPr>
          <p:spPr>
            <a:xfrm>
              <a:off x="10128004" y="629666"/>
              <a:ext cx="268655" cy="17321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13" name="TextBox 16">
            <a:extLst>
              <a:ext uri="{FF2B5EF4-FFF2-40B4-BE49-F238E27FC236}">
                <a16:creationId xmlns:a16="http://schemas.microsoft.com/office/drawing/2014/main" id="{A1673402-6D72-4954-D40A-8B048887F44D}"/>
              </a:ext>
            </a:extLst>
          </p:cNvPr>
          <p:cNvSpPr txBox="1">
            <a:spLocks noChangeArrowheads="1"/>
          </p:cNvSpPr>
          <p:nvPr/>
        </p:nvSpPr>
        <p:spPr bwMode="auto">
          <a:xfrm rot="10800000">
            <a:off x="6758162" y="2365760"/>
            <a:ext cx="1569660" cy="175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vert"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FR" dirty="0"/>
              <a:t>Mylar</a:t>
            </a:r>
          </a:p>
          <a:p>
            <a:pPr algn="r" eaLnBrk="1" hangingPunct="1"/>
            <a:r>
              <a:rPr lang="en-US" altLang="en-FR" dirty="0"/>
              <a:t>Readout Kapton</a:t>
            </a:r>
          </a:p>
          <a:p>
            <a:pPr algn="r" eaLnBrk="1" hangingPunct="1"/>
            <a:r>
              <a:rPr lang="en-US" altLang="en-FR" dirty="0"/>
              <a:t>Mesh</a:t>
            </a:r>
          </a:p>
          <a:p>
            <a:pPr algn="r" eaLnBrk="1" hangingPunct="1"/>
            <a:r>
              <a:rPr lang="en-US" altLang="en-FR" dirty="0"/>
              <a:t>Drift</a:t>
            </a:r>
          </a:p>
          <a:p>
            <a:pPr algn="r" eaLnBrk="1" hangingPunct="1"/>
            <a:r>
              <a:rPr lang="en-US" altLang="en-FR" dirty="0"/>
              <a:t>Mylar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064F72C-D149-EC90-C526-F2A561A63522}"/>
              </a:ext>
            </a:extLst>
          </p:cNvPr>
          <p:cNvCxnSpPr>
            <a:cxnSpLocks/>
            <a:endCxn id="9" idx="6"/>
          </p:cNvCxnSpPr>
          <p:nvPr/>
        </p:nvCxnSpPr>
        <p:spPr>
          <a:xfrm flipH="1" flipV="1">
            <a:off x="7598758" y="1310290"/>
            <a:ext cx="1965006" cy="38840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8073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C506062-6165-01E8-AE3A-58ADAD748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65" y="0"/>
            <a:ext cx="10972440" cy="1144800"/>
          </a:xfrm>
        </p:spPr>
        <p:txBody>
          <a:bodyPr/>
          <a:lstStyle/>
          <a:p>
            <a:r>
              <a:rPr lang="en-US" dirty="0"/>
              <a:t>Readout Design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BB22E3-4118-5133-3E61-71DBF70C3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P2 Meeting - Mainz - 09 2024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3495C7-ABEC-0E74-A6C6-50625B8663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65" y="750013"/>
            <a:ext cx="5625533" cy="53579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8DF967-E35A-948F-8FA8-2450E4C272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018" y="19811"/>
            <a:ext cx="6626982" cy="35861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59E7B5-6D1B-5822-7BAF-88825BE855C0}"/>
              </a:ext>
            </a:extLst>
          </p:cNvPr>
          <p:cNvSpPr txBox="1"/>
          <p:nvPr/>
        </p:nvSpPr>
        <p:spPr>
          <a:xfrm>
            <a:off x="6920753" y="4303059"/>
            <a:ext cx="31598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 Special section of a corona </a:t>
            </a:r>
            <a:br>
              <a:rPr lang="en-US" dirty="0"/>
            </a:br>
            <a:r>
              <a:rPr lang="en-US" dirty="0"/>
              <a:t>drawn” algorithmically</a:t>
            </a:r>
          </a:p>
          <a:p>
            <a:r>
              <a:rPr lang="en-US" dirty="0"/>
              <a:t>- 1000 pads</a:t>
            </a:r>
          </a:p>
        </p:txBody>
      </p:sp>
    </p:spTree>
    <p:extLst>
      <p:ext uri="{BB962C8B-B14F-4D97-AF65-F5344CB8AC3E}">
        <p14:creationId xmlns:p14="http://schemas.microsoft.com/office/powerpoint/2010/main" val="31474827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2D82AF5-6F23-7B8C-D695-E196DCB18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26" y="-119095"/>
            <a:ext cx="10972440" cy="1144800"/>
          </a:xfrm>
        </p:spPr>
        <p:txBody>
          <a:bodyPr/>
          <a:lstStyle/>
          <a:p>
            <a:r>
              <a:rPr lang="en-US" dirty="0"/>
              <a:t>Routing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D85989-CA37-81DA-71BA-C61756FB0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P2 Meeting - Mainz - 09 2024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E8ED4D-D392-DA3D-4317-98E0000FD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505" y="0"/>
            <a:ext cx="5180590" cy="31523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3B6570-E2C7-5CFA-B8B6-B8533C7043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5" y="1057887"/>
            <a:ext cx="5945341" cy="41889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A4D2CD-96E0-F2AA-2D53-130D9EDC99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223" y="3216729"/>
            <a:ext cx="7772400" cy="302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04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3678FB-695A-F7F8-C9B9-093B8DB5F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780" y="-119247"/>
            <a:ext cx="10972440" cy="1144800"/>
          </a:xfrm>
        </p:spPr>
        <p:txBody>
          <a:bodyPr/>
          <a:lstStyle/>
          <a:p>
            <a:r>
              <a:rPr lang="en-US" dirty="0"/>
              <a:t>Readout production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9D8680-7C3B-FE07-A19E-4456C9AE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P2 Meeting - Mainz - 09 2024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C7F686D-AE9B-1101-0B92-38A1888FD6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109"/>
          <a:stretch/>
        </p:blipFill>
        <p:spPr>
          <a:xfrm>
            <a:off x="9421780" y="-78809"/>
            <a:ext cx="2770220" cy="3122319"/>
          </a:xfrm>
        </p:spPr>
      </p:pic>
      <p:sp>
        <p:nvSpPr>
          <p:cNvPr id="2" name="PlaceHolder 1">
            <a:extLst>
              <a:ext uri="{FF2B5EF4-FFF2-40B4-BE49-F238E27FC236}">
                <a16:creationId xmlns:a16="http://schemas.microsoft.com/office/drawing/2014/main" id="{6C40E632-24ED-5146-6AD8-33B10250F302}"/>
              </a:ext>
            </a:extLst>
          </p:cNvPr>
          <p:cNvSpPr txBox="1">
            <a:spLocks/>
          </p:cNvSpPr>
          <p:nvPr/>
        </p:nvSpPr>
        <p:spPr>
          <a:xfrm>
            <a:off x="209541" y="1182960"/>
            <a:ext cx="6300441" cy="5160600"/>
          </a:xfrm>
          <a:prstGeom prst="rect">
            <a:avLst/>
          </a:prstGeom>
          <a:noFill/>
          <a:ln w="0">
            <a:noFill/>
          </a:ln>
        </p:spPr>
        <p:txBody>
          <a:bodyPr lIns="0" tIns="45000" rIns="0" bIns="45000" numCol="1" spcCol="36000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8920" indent="-358920">
              <a:lnSpc>
                <a:spcPct val="100000"/>
              </a:lnSpc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2400" spc="-1" dirty="0">
                <a:solidFill>
                  <a:srgbClr val="262626"/>
                </a:solidFill>
                <a:latin typeface="Arial Black"/>
              </a:rPr>
              <a:t>Challenging object</a:t>
            </a:r>
            <a:endParaRPr lang="en-US" sz="2000" spc="-1" dirty="0">
              <a:solidFill>
                <a:srgbClr val="262626"/>
              </a:solidFill>
              <a:latin typeface="Arial Black"/>
            </a:endParaRPr>
          </a:p>
          <a:p>
            <a:pPr marL="816120" lvl="1" indent="-358920"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1600" kern="0" spc="-1" dirty="0">
                <a:solidFill>
                  <a:srgbClr val="262626"/>
                </a:solidFill>
                <a:highlight>
                  <a:srgbClr val="FFFF00"/>
                </a:highlight>
                <a:latin typeface="Arial Black"/>
              </a:rPr>
              <a:t>60x60cm2 Kapton flex</a:t>
            </a:r>
          </a:p>
          <a:p>
            <a:pPr marL="816120" lvl="1" indent="-358920"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1600" kern="0" spc="-1" dirty="0">
                <a:solidFill>
                  <a:srgbClr val="262626"/>
                </a:solidFill>
                <a:latin typeface="Arial Black"/>
              </a:rPr>
              <a:t>Reduced 15um copper</a:t>
            </a:r>
          </a:p>
          <a:p>
            <a:pPr marL="816120" lvl="1" indent="-358920"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1600" kern="0" spc="-1" dirty="0">
                <a:solidFill>
                  <a:srgbClr val="262626"/>
                </a:solidFill>
                <a:latin typeface="Arial"/>
              </a:rPr>
              <a:t>Good precision at the connector level</a:t>
            </a:r>
          </a:p>
          <a:p>
            <a:pPr marL="358920" indent="-358920"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2400" spc="-1" dirty="0">
                <a:solidFill>
                  <a:srgbClr val="262626"/>
                </a:solidFill>
                <a:latin typeface="Arial Black"/>
              </a:rPr>
              <a:t>Testing the producers</a:t>
            </a:r>
          </a:p>
          <a:p>
            <a:pPr marL="816120" lvl="1" indent="-358920"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1600" kern="0" spc="-1" dirty="0">
                <a:solidFill>
                  <a:srgbClr val="262626"/>
                </a:solidFill>
                <a:latin typeface="Arial"/>
              </a:rPr>
              <a:t>3 different supplier (CERN, IBE, NCAB)</a:t>
            </a:r>
          </a:p>
          <a:p>
            <a:pPr marL="816120" lvl="1" indent="-358920"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1600" kern="0" spc="-1" dirty="0">
                <a:solidFill>
                  <a:srgbClr val="262626"/>
                </a:solidFill>
                <a:latin typeface="Arial"/>
              </a:rPr>
              <a:t>CERN ok but expensive (safe option) even quality is not great (received 08/24)</a:t>
            </a:r>
          </a:p>
          <a:p>
            <a:pPr marL="816120" lvl="1" indent="-358920"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1600" kern="0" spc="-1" dirty="0">
                <a:solidFill>
                  <a:srgbClr val="262626"/>
                </a:solidFill>
                <a:latin typeface="Arial"/>
              </a:rPr>
              <a:t>NCAB had production problem, could ne keep the 15um copper (received 08/24)</a:t>
            </a:r>
          </a:p>
          <a:p>
            <a:pPr marL="816120" lvl="1" indent="-358920">
              <a:spcBef>
                <a:spcPts val="1800"/>
              </a:spcBef>
              <a:buClr>
                <a:srgbClr val="E50019"/>
              </a:buClr>
              <a:buFont typeface="Arial Black"/>
              <a:buAutoNum type="arabicPeriod"/>
            </a:pPr>
            <a:r>
              <a:rPr lang="en-US" sz="1600" kern="0" spc="-1" dirty="0">
                <a:solidFill>
                  <a:srgbClr val="262626"/>
                </a:solidFill>
                <a:latin typeface="Arial"/>
              </a:rPr>
              <a:t>IBE were on time and great precision but material is PCB flex like and not Kapton (received 07/24)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C50160-95AA-DCFA-20B1-35D2A75DF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9982" y="2876343"/>
            <a:ext cx="2733423" cy="363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944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B676E7-3F4E-D2AB-68A9-A1E0A589D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001928" y="857250"/>
            <a:ext cx="6858000" cy="51435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578446-9DE9-68DA-2A9B-96F76B675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P2 Meeting - Mainz - 09 2024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A9A682F-8CCB-1CD3-E168-0659EF7DC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22" y="1559919"/>
            <a:ext cx="6065713" cy="454928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81233AC-2B6B-0C55-8291-4A836CF984EC}"/>
              </a:ext>
            </a:extLst>
          </p:cNvPr>
          <p:cNvSpPr txBox="1">
            <a:spLocks/>
          </p:cNvSpPr>
          <p:nvPr/>
        </p:nvSpPr>
        <p:spPr>
          <a:xfrm>
            <a:off x="189322" y="0"/>
            <a:ext cx="6396250" cy="132556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dirty="0">
                <a:highlight>
                  <a:srgbClr val="FFFF00"/>
                </a:highlight>
              </a:rPr>
              <a:t>First</a:t>
            </a:r>
            <a:r>
              <a:rPr lang="fr-FR" sz="3200" dirty="0"/>
              <a:t> Bulk at Saclay </a:t>
            </a:r>
            <a:r>
              <a:rPr lang="fr-FR" sz="3200" dirty="0" err="1"/>
              <a:t>with</a:t>
            </a:r>
            <a:r>
              <a:rPr lang="fr-FR" sz="3200" dirty="0"/>
              <a:t> IBE PCB (10/07/24)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D53623-F8B8-CE46-B202-D4E635CAEA1C}"/>
              </a:ext>
            </a:extLst>
          </p:cNvPr>
          <p:cNvSpPr txBox="1"/>
          <p:nvPr/>
        </p:nvSpPr>
        <p:spPr>
          <a:xfrm>
            <a:off x="3603009" y="6191280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=&gt; Not usable</a:t>
            </a:r>
          </a:p>
        </p:txBody>
      </p:sp>
    </p:spTree>
    <p:extLst>
      <p:ext uri="{BB962C8B-B14F-4D97-AF65-F5344CB8AC3E}">
        <p14:creationId xmlns:p14="http://schemas.microsoft.com/office/powerpoint/2010/main" val="3163853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7C055-D9C4-3C43-DBAC-022761886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266" y="-189373"/>
            <a:ext cx="10515600" cy="1325563"/>
          </a:xfrm>
        </p:spPr>
        <p:txBody>
          <a:bodyPr/>
          <a:lstStyle/>
          <a:p>
            <a:r>
              <a:rPr lang="fr-FR" sz="3200" dirty="0">
                <a:highlight>
                  <a:srgbClr val="FFFF00"/>
                </a:highlight>
              </a:rPr>
              <a:t>Second</a:t>
            </a:r>
            <a:r>
              <a:rPr lang="fr-FR" sz="3200" dirty="0"/>
              <a:t> Bulk at Saclay </a:t>
            </a:r>
            <a:r>
              <a:rPr lang="fr-FR" sz="3200" dirty="0" err="1"/>
              <a:t>with</a:t>
            </a:r>
            <a:r>
              <a:rPr lang="fr-FR" sz="3200" dirty="0"/>
              <a:t> IBE PCB (20/07/24)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C96AFA-25A1-997A-0210-677757A38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20410" y="2347232"/>
            <a:ext cx="4582886" cy="34371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C6EE8B-3BDD-34E2-1F02-8AC69E28F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726996" y="2347232"/>
            <a:ext cx="4582888" cy="34371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0A1410-40FE-D016-B2B4-72D2D6A992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9206" y="821871"/>
            <a:ext cx="3650344" cy="27377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A36D8F-EE6D-E8D6-03E3-0082AABABF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0178" y="3597729"/>
            <a:ext cx="3679372" cy="275952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47911D-C7DF-0EF8-48F1-B9E086A4A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P2 Meeting - Mainz - 09 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251C39-F72B-1CE7-E0C0-1E40FBD27275}"/>
              </a:ext>
            </a:extLst>
          </p:cNvPr>
          <p:cNvSpPr txBox="1"/>
          <p:nvPr/>
        </p:nvSpPr>
        <p:spPr>
          <a:xfrm>
            <a:off x="678389" y="1136190"/>
            <a:ext cx="5352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Much better but some wrinkles causing discharges</a:t>
            </a:r>
          </a:p>
        </p:txBody>
      </p:sp>
    </p:spTree>
    <p:extLst>
      <p:ext uri="{BB962C8B-B14F-4D97-AF65-F5344CB8AC3E}">
        <p14:creationId xmlns:p14="http://schemas.microsoft.com/office/powerpoint/2010/main" val="29790009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E50019"/>
      </a:dk2>
      <a:lt2>
        <a:srgbClr val="FFFFFF"/>
      </a:lt2>
      <a:accent1>
        <a:srgbClr val="3E4A83"/>
      </a:accent1>
      <a:accent2>
        <a:srgbClr val="7E9CBB"/>
      </a:accent2>
      <a:accent3>
        <a:srgbClr val="FFCD31"/>
      </a:accent3>
      <a:accent4>
        <a:srgbClr val="DA837B"/>
      </a:accent4>
      <a:accent5>
        <a:srgbClr val="0093A7"/>
      </a:accent5>
      <a:accent6>
        <a:srgbClr val="BD987A"/>
      </a:accent6>
      <a:hlink>
        <a:srgbClr val="E50019"/>
      </a:hlink>
      <a:folHlink>
        <a:srgbClr val="E5001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E50019"/>
      </a:dk2>
      <a:lt2>
        <a:srgbClr val="FFFFFF"/>
      </a:lt2>
      <a:accent1>
        <a:srgbClr val="3E4A83"/>
      </a:accent1>
      <a:accent2>
        <a:srgbClr val="7E9CBB"/>
      </a:accent2>
      <a:accent3>
        <a:srgbClr val="FFCD31"/>
      </a:accent3>
      <a:accent4>
        <a:srgbClr val="DA837B"/>
      </a:accent4>
      <a:accent5>
        <a:srgbClr val="0093A7"/>
      </a:accent5>
      <a:accent6>
        <a:srgbClr val="BD987A"/>
      </a:accent6>
      <a:hlink>
        <a:srgbClr val="E50019"/>
      </a:hlink>
      <a:folHlink>
        <a:srgbClr val="E5001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PPT-CEA final-V5</Template>
  <TotalTime>15308</TotalTime>
  <Words>697</Words>
  <Application>Microsoft Macintosh PowerPoint</Application>
  <PresentationFormat>Widescreen</PresentationFormat>
  <Paragraphs>135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Arial Black</vt:lpstr>
      <vt:lpstr>Calibri</vt:lpstr>
      <vt:lpstr>Symbol</vt:lpstr>
      <vt:lpstr>Times New Roman</vt:lpstr>
      <vt:lpstr>Wingdings</vt:lpstr>
      <vt:lpstr>Office Theme</vt:lpstr>
      <vt:lpstr>Office Theme</vt:lpstr>
      <vt:lpstr>PowerPoint Presentation</vt:lpstr>
      <vt:lpstr>STATUS P2 BASKET MM</vt:lpstr>
      <vt:lpstr>P2 Basket Micromegas</vt:lpstr>
      <vt:lpstr>PowerPoint Presentation</vt:lpstr>
      <vt:lpstr>Readout Design</vt:lpstr>
      <vt:lpstr>Routing</vt:lpstr>
      <vt:lpstr>Readout production</vt:lpstr>
      <vt:lpstr>PowerPoint Presentation</vt:lpstr>
      <vt:lpstr>Second Bulk at Saclay with IBE PCB (20/07/24) </vt:lpstr>
      <vt:lpstr>Sparks and local mesh variations</vt:lpstr>
      <vt:lpstr>Electronical test of FX20 connector</vt:lpstr>
      <vt:lpstr>Drift electrode (Cathode)</vt:lpstr>
      <vt:lpstr>Drift</vt:lpstr>
      <vt:lpstr>OUTLOOK</vt:lpstr>
      <vt:lpstr>Transition</vt:lpstr>
      <vt:lpstr>PowerPoint Presentation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dolor sit amet, consectetuer</dc:title>
  <dc:subject/>
  <dc:creator>HARTMANN Marion</dc:creator>
  <dc:description/>
  <cp:lastModifiedBy>Maxence</cp:lastModifiedBy>
  <cp:revision>345</cp:revision>
  <dcterms:created xsi:type="dcterms:W3CDTF">2023-01-13T15:17:34Z</dcterms:created>
  <dcterms:modified xsi:type="dcterms:W3CDTF">2024-09-17T11:10:58Z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0x0101009AC65FE4C57B4241B7BB126C82049321006502EDEDC0136B40BE1694CA6DFB09E5</vt:lpwstr>
  </property>
  <property fmtid="{D5CDD505-2E9C-101B-9397-08002B2CF9AE}" pid="3" name="I2ICODE">
    <vt:lpwstr>WEB</vt:lpwstr>
  </property>
  <property fmtid="{D5CDD505-2E9C-101B-9397-08002B2CF9AE}" pid="4" name="I2ISITECODE">
    <vt:lpwstr/>
  </property>
  <property fmtid="{D5CDD505-2E9C-101B-9397-08002B2CF9AE}" pid="5" name="PresentationFormat">
    <vt:lpwstr>Widescreen</vt:lpwstr>
  </property>
  <property fmtid="{D5CDD505-2E9C-101B-9397-08002B2CF9AE}" pid="6" name="Slides">
    <vt:i4>56</vt:i4>
  </property>
  <property fmtid="{D5CDD505-2E9C-101B-9397-08002B2CF9AE}" pid="7" name="TaxKeyword">
    <vt:lpwstr/>
  </property>
  <property fmtid="{D5CDD505-2E9C-101B-9397-08002B2CF9AE}" pid="8" name="WebApplicationID">
    <vt:lpwstr>3f72b11a-dedf-47a1-b48a-dfd7b45017bd</vt:lpwstr>
  </property>
</Properties>
</file>