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4"/>
  </p:notesMasterIdLst>
  <p:sldIdLst>
    <p:sldId id="1105" r:id="rId2"/>
    <p:sldId id="1044" r:id="rId3"/>
    <p:sldId id="1107" r:id="rId4"/>
    <p:sldId id="1142" r:id="rId5"/>
    <p:sldId id="1180" r:id="rId6"/>
    <p:sldId id="1179" r:id="rId7"/>
    <p:sldId id="1181" r:id="rId8"/>
    <p:sldId id="1194" r:id="rId9"/>
    <p:sldId id="1109" r:id="rId10"/>
    <p:sldId id="1157" r:id="rId11"/>
    <p:sldId id="1158" r:id="rId12"/>
    <p:sldId id="1159" r:id="rId13"/>
    <p:sldId id="1204" r:id="rId14"/>
    <p:sldId id="1169" r:id="rId15"/>
    <p:sldId id="1170" r:id="rId16"/>
    <p:sldId id="1191" r:id="rId17"/>
    <p:sldId id="1296" r:id="rId18"/>
    <p:sldId id="1110" r:id="rId19"/>
    <p:sldId id="1195" r:id="rId20"/>
    <p:sldId id="1190" r:id="rId21"/>
    <p:sldId id="285" r:id="rId22"/>
    <p:sldId id="302" r:id="rId23"/>
    <p:sldId id="1143" r:id="rId24"/>
    <p:sldId id="1144" r:id="rId25"/>
    <p:sldId id="1145" r:id="rId26"/>
    <p:sldId id="1118" r:id="rId27"/>
    <p:sldId id="1298" r:id="rId28"/>
    <p:sldId id="1150" r:id="rId29"/>
    <p:sldId id="1176" r:id="rId30"/>
    <p:sldId id="1295" r:id="rId31"/>
    <p:sldId id="1262" r:id="rId32"/>
    <p:sldId id="1277" r:id="rId33"/>
    <p:sldId id="1278" r:id="rId34"/>
    <p:sldId id="1281" r:id="rId35"/>
    <p:sldId id="1297" r:id="rId36"/>
    <p:sldId id="1263" r:id="rId37"/>
    <p:sldId id="1198" r:id="rId38"/>
    <p:sldId id="1291" r:id="rId39"/>
    <p:sldId id="1284" r:id="rId40"/>
    <p:sldId id="1258" r:id="rId41"/>
    <p:sldId id="1270" r:id="rId42"/>
    <p:sldId id="1271" r:id="rId43"/>
    <p:sldId id="1272" r:id="rId44"/>
    <p:sldId id="1273" r:id="rId45"/>
    <p:sldId id="1269" r:id="rId46"/>
    <p:sldId id="1225" r:id="rId47"/>
    <p:sldId id="1250" r:id="rId48"/>
    <p:sldId id="1251" r:id="rId49"/>
    <p:sldId id="1257" r:id="rId50"/>
    <p:sldId id="1249" r:id="rId51"/>
    <p:sldId id="1279" r:id="rId52"/>
    <p:sldId id="1226" r:id="rId53"/>
    <p:sldId id="1252" r:id="rId54"/>
    <p:sldId id="1205" r:id="rId55"/>
    <p:sldId id="1265" r:id="rId56"/>
    <p:sldId id="1274" r:id="rId57"/>
    <p:sldId id="1267" r:id="rId58"/>
    <p:sldId id="1289" r:id="rId59"/>
    <p:sldId id="1293" r:id="rId60"/>
    <p:sldId id="1087" r:id="rId61"/>
    <p:sldId id="1275" r:id="rId62"/>
    <p:sldId id="1292" r:id="rId63"/>
    <p:sldId id="1282" r:id="rId64"/>
    <p:sldId id="1288" r:id="rId65"/>
    <p:sldId id="1264" r:id="rId66"/>
    <p:sldId id="1227" r:id="rId67"/>
    <p:sldId id="1285" r:id="rId68"/>
    <p:sldId id="1286" r:id="rId69"/>
    <p:sldId id="1239" r:id="rId70"/>
    <p:sldId id="1287" r:id="rId71"/>
    <p:sldId id="1254" r:id="rId72"/>
    <p:sldId id="1215" r:id="rId73"/>
  </p:sldIdLst>
  <p:sldSz cx="24479250" cy="136794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15151"/>
    <a:srgbClr val="DC5FCD"/>
    <a:srgbClr val="FF6929"/>
    <a:srgbClr val="EAEAEA"/>
    <a:srgbClr val="D9D9D9"/>
    <a:srgbClr val="E00D0D"/>
    <a:srgbClr val="139FFF"/>
    <a:srgbClr val="0070C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63" autoAdjust="0"/>
    <p:restoredTop sz="94660"/>
  </p:normalViewPr>
  <p:slideViewPr>
    <p:cSldViewPr snapToGrid="0">
      <p:cViewPr>
        <p:scale>
          <a:sx n="26" d="100"/>
          <a:sy n="26" d="100"/>
        </p:scale>
        <p:origin x="1384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360000" cy="360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en\Dropbox%20(Exotic%20Atoms)\Onic%20Atoms\Muonic\QUARTET\Calibration\Sourc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en\Dropbox%20(Exotic%20Atoms)\Onic%20Atoms\Muonic\QUARTET\Calibration\Source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en\Dropbox%20(Exotic%20Atoms)\Onic%20Atoms\Muonic\QUARTET\Calibration\Source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en\Dropbox%20(Exotic%20Atoms)\Onic%20Atoms\Muonic\QUARTET\Calibration\Source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en%20Ohayon\Exotic%20Atoms%20Dropbox\Ben%20Ohayon\Onic%20Atoms\Muonic\Dirac%20Problem\Levels_new_FF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706089526743342"/>
          <c:y val="6.0542321551656265E-2"/>
          <c:w val="0.81382271228893455"/>
          <c:h val="0.82787590417246815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none"/>
          </c:marker>
          <c:xVal>
            <c:numRef>
              <c:f>'CalibrationSources (2)'!$E$2:$E$27</c:f>
              <c:numCache>
                <c:formatCode>0.00</c:formatCode>
                <c:ptCount val="26"/>
                <c:pt idx="0">
                  <c:v>21.992999999999999</c:v>
                </c:pt>
                <c:pt idx="1">
                  <c:v>31.817399999999999</c:v>
                </c:pt>
                <c:pt idx="2" formatCode="0.000">
                  <c:v>32.193899999999999</c:v>
                </c:pt>
                <c:pt idx="3" formatCode="0">
                  <c:v>40.118000000000002</c:v>
                </c:pt>
                <c:pt idx="4" formatCode="0">
                  <c:v>69.673000000000002</c:v>
                </c:pt>
                <c:pt idx="5" formatCode="0">
                  <c:v>97.430999999999997</c:v>
                </c:pt>
                <c:pt idx="6" formatCode="0">
                  <c:v>172.8</c:v>
                </c:pt>
                <c:pt idx="7" formatCode="General">
                  <c:v>63.1</c:v>
                </c:pt>
                <c:pt idx="8" formatCode="General">
                  <c:v>93.6</c:v>
                </c:pt>
                <c:pt idx="9" formatCode="General">
                  <c:v>109.8</c:v>
                </c:pt>
                <c:pt idx="10" formatCode="General">
                  <c:v>118.2</c:v>
                </c:pt>
                <c:pt idx="11" formatCode="General">
                  <c:v>130.5</c:v>
                </c:pt>
                <c:pt idx="12" formatCode="General">
                  <c:v>84.254739999999998</c:v>
                </c:pt>
                <c:pt idx="13" formatCode="General">
                  <c:v>152.4</c:v>
                </c:pt>
                <c:pt idx="14" formatCode="General">
                  <c:v>156.4</c:v>
                </c:pt>
                <c:pt idx="15" formatCode="General">
                  <c:v>179.4</c:v>
                </c:pt>
                <c:pt idx="16" formatCode="General">
                  <c:v>198.4</c:v>
                </c:pt>
                <c:pt idx="17" formatCode="General">
                  <c:v>222</c:v>
                </c:pt>
                <c:pt idx="18" formatCode="General">
                  <c:v>205.8</c:v>
                </c:pt>
                <c:pt idx="19" formatCode="0.0">
                  <c:v>72.805000000000007</c:v>
                </c:pt>
                <c:pt idx="20" formatCode="0.0">
                  <c:v>74.968999999999994</c:v>
                </c:pt>
                <c:pt idx="21" formatCode="0">
                  <c:v>84.938000000000002</c:v>
                </c:pt>
                <c:pt idx="22">
                  <c:v>26.3446</c:v>
                </c:pt>
                <c:pt idx="23">
                  <c:v>59.540900000000001</c:v>
                </c:pt>
                <c:pt idx="24">
                  <c:v>5.8988009999999997</c:v>
                </c:pt>
                <c:pt idx="25" formatCode="0">
                  <c:v>136.5</c:v>
                </c:pt>
              </c:numCache>
            </c:numRef>
          </c:xVal>
          <c:yVal>
            <c:numRef>
              <c:f>'CalibrationSources (2)'!$F$2:$F$27</c:f>
              <c:numCache>
                <c:formatCode>0.00</c:formatCode>
                <c:ptCount val="26"/>
                <c:pt idx="0">
                  <c:v>0.1</c:v>
                </c:pt>
                <c:pt idx="1">
                  <c:v>0.06</c:v>
                </c:pt>
                <c:pt idx="2">
                  <c:v>7.0000000000000007E-2</c:v>
                </c:pt>
                <c:pt idx="3">
                  <c:v>0.06</c:v>
                </c:pt>
                <c:pt idx="4">
                  <c:v>0.13</c:v>
                </c:pt>
                <c:pt idx="5">
                  <c:v>0.21</c:v>
                </c:pt>
                <c:pt idx="6">
                  <c:v>0.2</c:v>
                </c:pt>
                <c:pt idx="7">
                  <c:v>0.04</c:v>
                </c:pt>
                <c:pt idx="8">
                  <c:v>0.08</c:v>
                </c:pt>
                <c:pt idx="9">
                  <c:v>0.04</c:v>
                </c:pt>
                <c:pt idx="10">
                  <c:v>0.14000000000000001</c:v>
                </c:pt>
                <c:pt idx="11">
                  <c:v>0.06</c:v>
                </c:pt>
                <c:pt idx="12">
                  <c:v>0.08</c:v>
                </c:pt>
                <c:pt idx="13">
                  <c:v>0.26</c:v>
                </c:pt>
                <c:pt idx="14">
                  <c:v>0.3</c:v>
                </c:pt>
                <c:pt idx="15">
                  <c:v>0.25</c:v>
                </c:pt>
                <c:pt idx="16">
                  <c:v>0.28999999999999998</c:v>
                </c:pt>
                <c:pt idx="17">
                  <c:v>0.3</c:v>
                </c:pt>
                <c:pt idx="18">
                  <c:v>0.09</c:v>
                </c:pt>
                <c:pt idx="19">
                  <c:v>0.24</c:v>
                </c:pt>
                <c:pt idx="20">
                  <c:v>0.17</c:v>
                </c:pt>
                <c:pt idx="21">
                  <c:v>0.34</c:v>
                </c:pt>
                <c:pt idx="22">
                  <c:v>0.2</c:v>
                </c:pt>
                <c:pt idx="23">
                  <c:v>0.1</c:v>
                </c:pt>
                <c:pt idx="24">
                  <c:v>8.3999999999999995E-3</c:v>
                </c:pt>
                <c:pt idx="25">
                  <c:v>0.3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095-4D46-9C47-ECF0C1DE76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78888400"/>
        <c:axId val="778891680"/>
      </c:scatterChart>
      <c:valAx>
        <c:axId val="778888400"/>
        <c:scaling>
          <c:orientation val="minMax"/>
          <c:max val="23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ID4096"/>
          </a:p>
        </c:txPr>
        <c:crossAx val="778891680"/>
        <c:crosses val="autoZero"/>
        <c:crossBetween val="midCat"/>
      </c:valAx>
      <c:valAx>
        <c:axId val="778891680"/>
        <c:scaling>
          <c:logBase val="10"/>
          <c:orientation val="minMax"/>
          <c:max val="1"/>
          <c:min val="5.000000000000001E-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ID4096"/>
          </a:p>
        </c:txPr>
        <c:crossAx val="778888400"/>
        <c:crossesAt val="0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ID4096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706089526743342"/>
          <c:y val="6.0542321551656265E-2"/>
          <c:w val="0.81382271228893455"/>
          <c:h val="0.82787590417246815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'CalibrationSources (2)'!$E$2:$E$27</c:f>
              <c:numCache>
                <c:formatCode>0.00</c:formatCode>
                <c:ptCount val="26"/>
                <c:pt idx="0">
                  <c:v>21.992999999999999</c:v>
                </c:pt>
                <c:pt idx="1">
                  <c:v>31.817399999999999</c:v>
                </c:pt>
                <c:pt idx="2" formatCode="0.000">
                  <c:v>32.193899999999999</c:v>
                </c:pt>
                <c:pt idx="3" formatCode="0">
                  <c:v>40.118000000000002</c:v>
                </c:pt>
                <c:pt idx="4" formatCode="0">
                  <c:v>69.673000000000002</c:v>
                </c:pt>
                <c:pt idx="5" formatCode="0">
                  <c:v>97.430999999999997</c:v>
                </c:pt>
                <c:pt idx="6" formatCode="0">
                  <c:v>172.8</c:v>
                </c:pt>
                <c:pt idx="7" formatCode="General">
                  <c:v>63.1</c:v>
                </c:pt>
                <c:pt idx="8" formatCode="General">
                  <c:v>93.6</c:v>
                </c:pt>
                <c:pt idx="9" formatCode="General">
                  <c:v>109.8</c:v>
                </c:pt>
                <c:pt idx="10" formatCode="General">
                  <c:v>118.2</c:v>
                </c:pt>
                <c:pt idx="11" formatCode="General">
                  <c:v>130.5</c:v>
                </c:pt>
                <c:pt idx="12" formatCode="General">
                  <c:v>84.254739999999998</c:v>
                </c:pt>
                <c:pt idx="13" formatCode="General">
                  <c:v>152.4</c:v>
                </c:pt>
                <c:pt idx="14" formatCode="General">
                  <c:v>156.4</c:v>
                </c:pt>
                <c:pt idx="15" formatCode="General">
                  <c:v>179.4</c:v>
                </c:pt>
                <c:pt idx="16" formatCode="General">
                  <c:v>198.4</c:v>
                </c:pt>
                <c:pt idx="17" formatCode="General">
                  <c:v>222</c:v>
                </c:pt>
                <c:pt idx="18" formatCode="General">
                  <c:v>205.8</c:v>
                </c:pt>
                <c:pt idx="19" formatCode="0.0">
                  <c:v>72.805000000000007</c:v>
                </c:pt>
                <c:pt idx="20" formatCode="0.0">
                  <c:v>74.968999999999994</c:v>
                </c:pt>
                <c:pt idx="21" formatCode="0">
                  <c:v>84.938000000000002</c:v>
                </c:pt>
                <c:pt idx="22">
                  <c:v>26.3446</c:v>
                </c:pt>
                <c:pt idx="23">
                  <c:v>59.540900000000001</c:v>
                </c:pt>
                <c:pt idx="24">
                  <c:v>5.8988009999999997</c:v>
                </c:pt>
                <c:pt idx="25" formatCode="0">
                  <c:v>136.5</c:v>
                </c:pt>
              </c:numCache>
            </c:numRef>
          </c:xVal>
          <c:yVal>
            <c:numRef>
              <c:f>'CalibrationSources (2)'!$F$2:$F$27</c:f>
              <c:numCache>
                <c:formatCode>0.00</c:formatCode>
                <c:ptCount val="26"/>
                <c:pt idx="0">
                  <c:v>0.1</c:v>
                </c:pt>
                <c:pt idx="1">
                  <c:v>0.06</c:v>
                </c:pt>
                <c:pt idx="2">
                  <c:v>7.0000000000000007E-2</c:v>
                </c:pt>
                <c:pt idx="3">
                  <c:v>0.06</c:v>
                </c:pt>
                <c:pt idx="4">
                  <c:v>0.13</c:v>
                </c:pt>
                <c:pt idx="5">
                  <c:v>0.21</c:v>
                </c:pt>
                <c:pt idx="6">
                  <c:v>0.2</c:v>
                </c:pt>
                <c:pt idx="7">
                  <c:v>0.04</c:v>
                </c:pt>
                <c:pt idx="8">
                  <c:v>0.08</c:v>
                </c:pt>
                <c:pt idx="9">
                  <c:v>0.04</c:v>
                </c:pt>
                <c:pt idx="10">
                  <c:v>0.14000000000000001</c:v>
                </c:pt>
                <c:pt idx="11">
                  <c:v>0.06</c:v>
                </c:pt>
                <c:pt idx="12">
                  <c:v>0.08</c:v>
                </c:pt>
                <c:pt idx="13">
                  <c:v>0.26</c:v>
                </c:pt>
                <c:pt idx="14">
                  <c:v>0.3</c:v>
                </c:pt>
                <c:pt idx="15">
                  <c:v>0.25</c:v>
                </c:pt>
                <c:pt idx="16">
                  <c:v>0.28999999999999998</c:v>
                </c:pt>
                <c:pt idx="17">
                  <c:v>0.3</c:v>
                </c:pt>
                <c:pt idx="18">
                  <c:v>0.09</c:v>
                </c:pt>
                <c:pt idx="19">
                  <c:v>0.24</c:v>
                </c:pt>
                <c:pt idx="20">
                  <c:v>0.17</c:v>
                </c:pt>
                <c:pt idx="21">
                  <c:v>0.34</c:v>
                </c:pt>
                <c:pt idx="22">
                  <c:v>0.2</c:v>
                </c:pt>
                <c:pt idx="23">
                  <c:v>0.1</c:v>
                </c:pt>
                <c:pt idx="24">
                  <c:v>8.3999999999999995E-3</c:v>
                </c:pt>
                <c:pt idx="25">
                  <c:v>0.3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095-4D46-9C47-ECF0C1DE76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78888400"/>
        <c:axId val="778891680"/>
      </c:scatterChart>
      <c:valAx>
        <c:axId val="778888400"/>
        <c:scaling>
          <c:orientation val="minMax"/>
          <c:max val="23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ID4096"/>
          </a:p>
        </c:txPr>
        <c:crossAx val="778891680"/>
        <c:crosses val="autoZero"/>
        <c:crossBetween val="midCat"/>
      </c:valAx>
      <c:valAx>
        <c:axId val="778891680"/>
        <c:scaling>
          <c:logBase val="10"/>
          <c:orientation val="minMax"/>
          <c:max val="1"/>
          <c:min val="5.000000000000001E-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ID4096"/>
          </a:p>
        </c:txPr>
        <c:crossAx val="778888400"/>
        <c:crossesAt val="0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ID4096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706089526743342"/>
          <c:y val="6.0542321551656265E-2"/>
          <c:w val="0.81382271228893455"/>
          <c:h val="0.82787590417246815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'CalibrationSources (2)'!$E$2:$E$27</c:f>
              <c:numCache>
                <c:formatCode>0.00</c:formatCode>
                <c:ptCount val="26"/>
                <c:pt idx="0">
                  <c:v>21.992999999999999</c:v>
                </c:pt>
                <c:pt idx="1">
                  <c:v>31.817399999999999</c:v>
                </c:pt>
                <c:pt idx="2" formatCode="0.000">
                  <c:v>32.193899999999999</c:v>
                </c:pt>
                <c:pt idx="3" formatCode="0">
                  <c:v>40.118000000000002</c:v>
                </c:pt>
                <c:pt idx="4" formatCode="0">
                  <c:v>69.673000000000002</c:v>
                </c:pt>
                <c:pt idx="5" formatCode="0">
                  <c:v>97.430999999999997</c:v>
                </c:pt>
                <c:pt idx="6" formatCode="0">
                  <c:v>172.8</c:v>
                </c:pt>
                <c:pt idx="7" formatCode="General">
                  <c:v>63.1</c:v>
                </c:pt>
                <c:pt idx="8" formatCode="General">
                  <c:v>93.6</c:v>
                </c:pt>
                <c:pt idx="9" formatCode="General">
                  <c:v>109.8</c:v>
                </c:pt>
                <c:pt idx="10" formatCode="General">
                  <c:v>118.2</c:v>
                </c:pt>
                <c:pt idx="11" formatCode="General">
                  <c:v>130.5</c:v>
                </c:pt>
                <c:pt idx="12" formatCode="General">
                  <c:v>84.254739999999998</c:v>
                </c:pt>
                <c:pt idx="13" formatCode="General">
                  <c:v>152.4</c:v>
                </c:pt>
                <c:pt idx="14" formatCode="General">
                  <c:v>156.4</c:v>
                </c:pt>
                <c:pt idx="15" formatCode="General">
                  <c:v>179.4</c:v>
                </c:pt>
                <c:pt idx="16" formatCode="General">
                  <c:v>198.4</c:v>
                </c:pt>
                <c:pt idx="17" formatCode="General">
                  <c:v>222</c:v>
                </c:pt>
                <c:pt idx="18" formatCode="General">
                  <c:v>205.8</c:v>
                </c:pt>
                <c:pt idx="19" formatCode="0.0">
                  <c:v>72.805000000000007</c:v>
                </c:pt>
                <c:pt idx="20" formatCode="0.0">
                  <c:v>74.968999999999994</c:v>
                </c:pt>
                <c:pt idx="21" formatCode="0">
                  <c:v>84.938000000000002</c:v>
                </c:pt>
                <c:pt idx="22">
                  <c:v>26.3446</c:v>
                </c:pt>
                <c:pt idx="23">
                  <c:v>59.540900000000001</c:v>
                </c:pt>
                <c:pt idx="24">
                  <c:v>5.8988009999999997</c:v>
                </c:pt>
                <c:pt idx="25" formatCode="0">
                  <c:v>136.5</c:v>
                </c:pt>
              </c:numCache>
            </c:numRef>
          </c:xVal>
          <c:yVal>
            <c:numRef>
              <c:f>'CalibrationSources (2)'!$F$2:$F$27</c:f>
              <c:numCache>
                <c:formatCode>0.00</c:formatCode>
                <c:ptCount val="26"/>
                <c:pt idx="0">
                  <c:v>0.1</c:v>
                </c:pt>
                <c:pt idx="1">
                  <c:v>0.06</c:v>
                </c:pt>
                <c:pt idx="2">
                  <c:v>7.0000000000000007E-2</c:v>
                </c:pt>
                <c:pt idx="3">
                  <c:v>0.06</c:v>
                </c:pt>
                <c:pt idx="4">
                  <c:v>0.13</c:v>
                </c:pt>
                <c:pt idx="5">
                  <c:v>0.21</c:v>
                </c:pt>
                <c:pt idx="6">
                  <c:v>0.2</c:v>
                </c:pt>
                <c:pt idx="7">
                  <c:v>0.04</c:v>
                </c:pt>
                <c:pt idx="8">
                  <c:v>0.08</c:v>
                </c:pt>
                <c:pt idx="9">
                  <c:v>0.04</c:v>
                </c:pt>
                <c:pt idx="10">
                  <c:v>0.14000000000000001</c:v>
                </c:pt>
                <c:pt idx="11">
                  <c:v>0.06</c:v>
                </c:pt>
                <c:pt idx="12">
                  <c:v>0.08</c:v>
                </c:pt>
                <c:pt idx="13">
                  <c:v>0.26</c:v>
                </c:pt>
                <c:pt idx="14">
                  <c:v>0.3</c:v>
                </c:pt>
                <c:pt idx="15">
                  <c:v>0.25</c:v>
                </c:pt>
                <c:pt idx="16">
                  <c:v>0.28999999999999998</c:v>
                </c:pt>
                <c:pt idx="17">
                  <c:v>0.3</c:v>
                </c:pt>
                <c:pt idx="18">
                  <c:v>0.09</c:v>
                </c:pt>
                <c:pt idx="19">
                  <c:v>0.24</c:v>
                </c:pt>
                <c:pt idx="20">
                  <c:v>0.17</c:v>
                </c:pt>
                <c:pt idx="21">
                  <c:v>0.34</c:v>
                </c:pt>
                <c:pt idx="22">
                  <c:v>0.2</c:v>
                </c:pt>
                <c:pt idx="23">
                  <c:v>0.1</c:v>
                </c:pt>
                <c:pt idx="24">
                  <c:v>8.3999999999999995E-3</c:v>
                </c:pt>
                <c:pt idx="25">
                  <c:v>0.3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095-4D46-9C47-ECF0C1DE76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78888400"/>
        <c:axId val="778891680"/>
      </c:scatterChart>
      <c:valAx>
        <c:axId val="778888400"/>
        <c:scaling>
          <c:orientation val="minMax"/>
          <c:max val="23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ID4096"/>
          </a:p>
        </c:txPr>
        <c:crossAx val="778891680"/>
        <c:crosses val="autoZero"/>
        <c:crossBetween val="midCat"/>
      </c:valAx>
      <c:valAx>
        <c:axId val="778891680"/>
        <c:scaling>
          <c:logBase val="10"/>
          <c:orientation val="minMax"/>
          <c:max val="1"/>
          <c:min val="5.000000000000001E-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ID4096"/>
          </a:p>
        </c:txPr>
        <c:crossAx val="778888400"/>
        <c:crossesAt val="0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ID4096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706089526743342"/>
          <c:y val="6.0542321551656265E-2"/>
          <c:w val="0.81382271228893455"/>
          <c:h val="0.82787590417246815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'CalibrationSources (2)'!$E$2:$E$27</c:f>
              <c:numCache>
                <c:formatCode>0.00</c:formatCode>
                <c:ptCount val="26"/>
                <c:pt idx="0">
                  <c:v>21.992999999999999</c:v>
                </c:pt>
                <c:pt idx="1">
                  <c:v>31.817399999999999</c:v>
                </c:pt>
                <c:pt idx="2" formatCode="0.000">
                  <c:v>32.193899999999999</c:v>
                </c:pt>
                <c:pt idx="3" formatCode="0">
                  <c:v>40.118000000000002</c:v>
                </c:pt>
                <c:pt idx="4" formatCode="0">
                  <c:v>69.673000000000002</c:v>
                </c:pt>
                <c:pt idx="5" formatCode="0">
                  <c:v>97.430999999999997</c:v>
                </c:pt>
                <c:pt idx="6" formatCode="0">
                  <c:v>172.8</c:v>
                </c:pt>
                <c:pt idx="7" formatCode="General">
                  <c:v>63.1</c:v>
                </c:pt>
                <c:pt idx="8" formatCode="General">
                  <c:v>93.6</c:v>
                </c:pt>
                <c:pt idx="9" formatCode="General">
                  <c:v>109.8</c:v>
                </c:pt>
                <c:pt idx="10" formatCode="General">
                  <c:v>118.2</c:v>
                </c:pt>
                <c:pt idx="11" formatCode="General">
                  <c:v>130.5</c:v>
                </c:pt>
                <c:pt idx="12" formatCode="General">
                  <c:v>84.254739999999998</c:v>
                </c:pt>
                <c:pt idx="13" formatCode="General">
                  <c:v>152.4</c:v>
                </c:pt>
                <c:pt idx="14" formatCode="General">
                  <c:v>156.4</c:v>
                </c:pt>
                <c:pt idx="15" formatCode="General">
                  <c:v>179.4</c:v>
                </c:pt>
                <c:pt idx="16" formatCode="General">
                  <c:v>198.4</c:v>
                </c:pt>
                <c:pt idx="17" formatCode="General">
                  <c:v>222</c:v>
                </c:pt>
                <c:pt idx="18" formatCode="General">
                  <c:v>205.8</c:v>
                </c:pt>
                <c:pt idx="19" formatCode="0.0">
                  <c:v>72.805000000000007</c:v>
                </c:pt>
                <c:pt idx="20" formatCode="0.0">
                  <c:v>74.968999999999994</c:v>
                </c:pt>
                <c:pt idx="21" formatCode="0">
                  <c:v>84.938000000000002</c:v>
                </c:pt>
                <c:pt idx="22">
                  <c:v>26.3446</c:v>
                </c:pt>
                <c:pt idx="23">
                  <c:v>59.540900000000001</c:v>
                </c:pt>
                <c:pt idx="24">
                  <c:v>5.8988009999999997</c:v>
                </c:pt>
                <c:pt idx="25" formatCode="0">
                  <c:v>136.5</c:v>
                </c:pt>
              </c:numCache>
            </c:numRef>
          </c:xVal>
          <c:yVal>
            <c:numRef>
              <c:f>'CalibrationSources (2)'!$F$2:$F$27</c:f>
              <c:numCache>
                <c:formatCode>0.00</c:formatCode>
                <c:ptCount val="26"/>
                <c:pt idx="0">
                  <c:v>0.1</c:v>
                </c:pt>
                <c:pt idx="1">
                  <c:v>0.06</c:v>
                </c:pt>
                <c:pt idx="2">
                  <c:v>7.0000000000000007E-2</c:v>
                </c:pt>
                <c:pt idx="3">
                  <c:v>0.06</c:v>
                </c:pt>
                <c:pt idx="4">
                  <c:v>0.13</c:v>
                </c:pt>
                <c:pt idx="5">
                  <c:v>0.21</c:v>
                </c:pt>
                <c:pt idx="6">
                  <c:v>0.2</c:v>
                </c:pt>
                <c:pt idx="7">
                  <c:v>0.04</c:v>
                </c:pt>
                <c:pt idx="8">
                  <c:v>0.08</c:v>
                </c:pt>
                <c:pt idx="9">
                  <c:v>0.04</c:v>
                </c:pt>
                <c:pt idx="10">
                  <c:v>0.14000000000000001</c:v>
                </c:pt>
                <c:pt idx="11">
                  <c:v>0.06</c:v>
                </c:pt>
                <c:pt idx="12">
                  <c:v>0.08</c:v>
                </c:pt>
                <c:pt idx="13">
                  <c:v>0.26</c:v>
                </c:pt>
                <c:pt idx="14">
                  <c:v>0.3</c:v>
                </c:pt>
                <c:pt idx="15">
                  <c:v>0.25</c:v>
                </c:pt>
                <c:pt idx="16">
                  <c:v>0.28999999999999998</c:v>
                </c:pt>
                <c:pt idx="17">
                  <c:v>0.3</c:v>
                </c:pt>
                <c:pt idx="18">
                  <c:v>0.09</c:v>
                </c:pt>
                <c:pt idx="19">
                  <c:v>0.24</c:v>
                </c:pt>
                <c:pt idx="20">
                  <c:v>0.17</c:v>
                </c:pt>
                <c:pt idx="21">
                  <c:v>0.34</c:v>
                </c:pt>
                <c:pt idx="22">
                  <c:v>0.2</c:v>
                </c:pt>
                <c:pt idx="23">
                  <c:v>0.1</c:v>
                </c:pt>
                <c:pt idx="24">
                  <c:v>8.3999999999999995E-3</c:v>
                </c:pt>
                <c:pt idx="25">
                  <c:v>0.3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095-4D46-9C47-ECF0C1DE76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78888400"/>
        <c:axId val="778891680"/>
      </c:scatterChart>
      <c:valAx>
        <c:axId val="778888400"/>
        <c:scaling>
          <c:orientation val="minMax"/>
          <c:max val="23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ID4096"/>
          </a:p>
        </c:txPr>
        <c:crossAx val="778891680"/>
        <c:crosses val="autoZero"/>
        <c:crossBetween val="midCat"/>
      </c:valAx>
      <c:valAx>
        <c:axId val="778891680"/>
        <c:scaling>
          <c:logBase val="10"/>
          <c:orientation val="minMax"/>
          <c:max val="1"/>
          <c:min val="5.000000000000001E-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ID4096"/>
          </a:p>
        </c:txPr>
        <c:crossAx val="778888400"/>
        <c:crossesAt val="0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ID4096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743774105701577"/>
          <c:y val="2.9054410987849975E-2"/>
          <c:w val="0.86190498194767906"/>
          <c:h val="0.90967177042647795"/>
        </c:manualLayout>
      </c:layout>
      <c:scatterChart>
        <c:scatterStyle val="lineMarker"/>
        <c:varyColors val="0"/>
        <c:ser>
          <c:idx val="0"/>
          <c:order val="0"/>
          <c:tx>
            <c:v>eVP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'1S graph'!$A$2:$A$11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8</c:v>
                </c:pt>
                <c:pt idx="7">
                  <c:v>10</c:v>
                </c:pt>
                <c:pt idx="8">
                  <c:v>12</c:v>
                </c:pt>
                <c:pt idx="9">
                  <c:v>13</c:v>
                </c:pt>
              </c:numCache>
            </c:numRef>
          </c:xVal>
          <c:yVal>
            <c:numRef>
              <c:f>'1S graph'!$J$2:$J$11</c:f>
              <c:numCache>
                <c:formatCode>0.0000%</c:formatCode>
                <c:ptCount val="10"/>
                <c:pt idx="0">
                  <c:v>7.9956699306984438E-4</c:v>
                </c:pt>
                <c:pt idx="1">
                  <c:v>1.7173320628874398E-3</c:v>
                </c:pt>
                <c:pt idx="2">
                  <c:v>2.4665032656443976E-3</c:v>
                </c:pt>
                <c:pt idx="3">
                  <c:v>3.0617674794900652E-3</c:v>
                </c:pt>
                <c:pt idx="4">
                  <c:v>3.5750652316416907E-3</c:v>
                </c:pt>
                <c:pt idx="5">
                  <c:v>4.0146025332052923E-3</c:v>
                </c:pt>
                <c:pt idx="6">
                  <c:v>4.7221133383394502E-3</c:v>
                </c:pt>
                <c:pt idx="7">
                  <c:v>5.3073623695160397E-3</c:v>
                </c:pt>
                <c:pt idx="8">
                  <c:v>5.8340777722304862E-3</c:v>
                </c:pt>
                <c:pt idx="9">
                  <c:v>6.0600326073782639E-3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2AF-4697-8FDA-7FBAB3E100CD}"/>
            </c:ext>
          </c:extLst>
        </c:ser>
        <c:ser>
          <c:idx val="1"/>
          <c:order val="1"/>
          <c:tx>
            <c:v>FNS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'1S graph'!$A$2:$A$11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8</c:v>
                </c:pt>
                <c:pt idx="7">
                  <c:v>10</c:v>
                </c:pt>
                <c:pt idx="8">
                  <c:v>12</c:v>
                </c:pt>
                <c:pt idx="9">
                  <c:v>13</c:v>
                </c:pt>
              </c:numCache>
            </c:numRef>
          </c:xVal>
          <c:yVal>
            <c:numRef>
              <c:f>'1S graph'!$F$2:$F$11</c:f>
              <c:numCache>
                <c:formatCode>0%</c:formatCode>
                <c:ptCount val="10"/>
                <c:pt idx="0">
                  <c:v>8.1399153823459081E-5</c:v>
                </c:pt>
                <c:pt idx="1">
                  <c:v>2.120044730780874E-4</c:v>
                </c:pt>
                <c:pt idx="2">
                  <c:v>1.1204818388742658E-3</c:v>
                </c:pt>
                <c:pt idx="3">
                  <c:v>1.8773817481926545E-3</c:v>
                </c:pt>
                <c:pt idx="4">
                  <c:v>2.6601841291114098E-3</c:v>
                </c:pt>
                <c:pt idx="5">
                  <c:v>3.9832963212945776E-3</c:v>
                </c:pt>
                <c:pt idx="6">
                  <c:v>7.9898577950692565E-3</c:v>
                </c:pt>
                <c:pt idx="7">
                  <c:v>1.4415005323655484E-2</c:v>
                </c:pt>
                <c:pt idx="8">
                  <c:v>2.024965188653351E-2</c:v>
                </c:pt>
                <c:pt idx="9">
                  <c:v>2.3271895334649063E-2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2AF-4697-8FDA-7FBAB3E100CD}"/>
            </c:ext>
          </c:extLst>
        </c:ser>
        <c:ser>
          <c:idx val="2"/>
          <c:order val="2"/>
          <c:tx>
            <c:v>FNS VP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'1S graph'!$A$2:$A$11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8</c:v>
                </c:pt>
                <c:pt idx="7">
                  <c:v>10</c:v>
                </c:pt>
                <c:pt idx="8">
                  <c:v>12</c:v>
                </c:pt>
                <c:pt idx="9">
                  <c:v>13</c:v>
                </c:pt>
              </c:numCache>
            </c:numRef>
          </c:xVal>
          <c:yVal>
            <c:numRef>
              <c:f>'1S graph'!$L$2:$L$11</c:f>
              <c:numCache>
                <c:formatCode>0.0000%</c:formatCode>
                <c:ptCount val="10"/>
                <c:pt idx="0">
                  <c:v>5.202107914015891E-7</c:v>
                </c:pt>
                <c:pt idx="1">
                  <c:v>2.1396455891361583E-6</c:v>
                </c:pt>
                <c:pt idx="2">
                  <c:v>1.4410271433281239E-5</c:v>
                </c:pt>
                <c:pt idx="3">
                  <c:v>2.7990398103415195E-5</c:v>
                </c:pt>
                <c:pt idx="4">
                  <c:v>4.4142301270573205E-5</c:v>
                </c:pt>
                <c:pt idx="5">
                  <c:v>6.2370823902519493E-5</c:v>
                </c:pt>
                <c:pt idx="8">
                  <c:v>3.8121346578835991E-4</c:v>
                </c:pt>
                <c:pt idx="9">
                  <c:v>4.5098695461910643E-4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2AF-4697-8FDA-7FBAB3E100CD}"/>
            </c:ext>
          </c:extLst>
        </c:ser>
        <c:ser>
          <c:idx val="3"/>
          <c:order val="3"/>
          <c:tx>
            <c:v>SE+muVP (LO)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10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'1S graph'!$A$2:$A$11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8</c:v>
                </c:pt>
                <c:pt idx="7">
                  <c:v>10</c:v>
                </c:pt>
                <c:pt idx="8">
                  <c:v>12</c:v>
                </c:pt>
                <c:pt idx="9">
                  <c:v>13</c:v>
                </c:pt>
              </c:numCache>
            </c:numRef>
          </c:xVal>
          <c:yVal>
            <c:numRef>
              <c:f>'1S graph'!$N$2:$N$11</c:f>
              <c:numCache>
                <c:formatCode>0.0000%</c:formatCode>
                <c:ptCount val="10"/>
                <c:pt idx="0">
                  <c:v>2.2301691082151667E-6</c:v>
                </c:pt>
                <c:pt idx="1">
                  <c:v>7.6494254924502663E-6</c:v>
                </c:pt>
                <c:pt idx="2">
                  <c:v>1.5186689556769427E-5</c:v>
                </c:pt>
                <c:pt idx="3">
                  <c:v>2.4338924157539499E-5</c:v>
                </c:pt>
                <c:pt idx="4">
                  <c:v>3.4574585634225763E-5</c:v>
                </c:pt>
                <c:pt idx="5">
                  <c:v>4.5607014644406028E-5</c:v>
                </c:pt>
                <c:pt idx="8">
                  <c:v>1.1855926332023699E-4</c:v>
                </c:pt>
                <c:pt idx="9">
                  <c:v>1.4141431066112595E-4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92AF-4697-8FDA-7FBAB3E100CD}"/>
            </c:ext>
          </c:extLst>
        </c:ser>
        <c:ser>
          <c:idx val="4"/>
          <c:order val="4"/>
          <c:tx>
            <c:v>Nuclear Polarization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10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'1S graph'!$A$2:$A$11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8</c:v>
                </c:pt>
                <c:pt idx="7">
                  <c:v>10</c:v>
                </c:pt>
                <c:pt idx="8">
                  <c:v>12</c:v>
                </c:pt>
                <c:pt idx="9">
                  <c:v>13</c:v>
                </c:pt>
              </c:numCache>
            </c:numRef>
          </c:xVal>
          <c:yVal>
            <c:numRef>
              <c:f>'1S graph'!$P$2:$P$11</c:f>
              <c:numCache>
                <c:formatCode>0.0000%</c:formatCode>
                <c:ptCount val="10"/>
                <c:pt idx="0">
                  <c:v>3.2667026875425501E-6</c:v>
                </c:pt>
                <c:pt idx="1">
                  <c:v>1.4620821291066311E-6</c:v>
                </c:pt>
                <c:pt idx="2">
                  <c:v>6.0354223923866025E-6</c:v>
                </c:pt>
                <c:pt idx="3">
                  <c:v>1.282008936181591E-5</c:v>
                </c:pt>
                <c:pt idx="4">
                  <c:v>1.0339416465456693E-5</c:v>
                </c:pt>
                <c:pt idx="5">
                  <c:v>2.4906436174488792E-5</c:v>
                </c:pt>
                <c:pt idx="8">
                  <c:v>9.4065660389335557E-5</c:v>
                </c:pt>
                <c:pt idx="9">
                  <c:v>1.0537078378951085E-4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92AF-4697-8FDA-7FBAB3E100CD}"/>
            </c:ext>
          </c:extLst>
        </c:ser>
        <c:ser>
          <c:idx val="5"/>
          <c:order val="5"/>
          <c:tx>
            <c:v>eVP2 (Kallen Sabri)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10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'1S graph'!$A$2:$A$11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8</c:v>
                </c:pt>
                <c:pt idx="7">
                  <c:v>10</c:v>
                </c:pt>
                <c:pt idx="8">
                  <c:v>12</c:v>
                </c:pt>
                <c:pt idx="9">
                  <c:v>13</c:v>
                </c:pt>
              </c:numCache>
            </c:numRef>
          </c:xVal>
          <c:yVal>
            <c:numRef>
              <c:f>'1S graph'!$T$2:$T$11</c:f>
              <c:numCache>
                <c:formatCode>0.0000%</c:formatCode>
                <c:ptCount val="10"/>
                <c:pt idx="0">
                  <c:v>6.0832387254190359E-6</c:v>
                </c:pt>
                <c:pt idx="1">
                  <c:v>1.2579389118301177E-5</c:v>
                </c:pt>
                <c:pt idx="2">
                  <c:v>1.7796851189176787E-5</c:v>
                </c:pt>
                <c:pt idx="3">
                  <c:v>2.2181183665504819E-5</c:v>
                </c:pt>
                <c:pt idx="4">
                  <c:v>2.5943606353921346E-5</c:v>
                </c:pt>
                <c:pt idx="5">
                  <c:v>2.9263468493109159E-5</c:v>
                </c:pt>
                <c:pt idx="8">
                  <c:v>4.4152935739484806E-5</c:v>
                </c:pt>
                <c:pt idx="9">
                  <c:v>4.6103848442635547E-5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92AF-4697-8FDA-7FBAB3E100CD}"/>
            </c:ext>
          </c:extLst>
        </c:ser>
        <c:ser>
          <c:idx val="6"/>
          <c:order val="6"/>
          <c:tx>
            <c:v>SE,muVP (NLO)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10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xVal>
            <c:numRef>
              <c:f>'1S graph'!$A$2:$A$11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8</c:v>
                </c:pt>
                <c:pt idx="7">
                  <c:v>10</c:v>
                </c:pt>
                <c:pt idx="8">
                  <c:v>12</c:v>
                </c:pt>
                <c:pt idx="9">
                  <c:v>13</c:v>
                </c:pt>
              </c:numCache>
            </c:numRef>
          </c:xVal>
          <c:yVal>
            <c:numRef>
              <c:f>'1S graph'!$R$2:$R$11</c:f>
              <c:numCache>
                <c:formatCode>0.0000%</c:formatCode>
                <c:ptCount val="10"/>
                <c:pt idx="0">
                  <c:v>1.5560934769212505E-8</c:v>
                </c:pt>
                <c:pt idx="1">
                  <c:v>1.3135021506129184E-7</c:v>
                </c:pt>
                <c:pt idx="2">
                  <c:v>4.5156838840721732E-7</c:v>
                </c:pt>
                <c:pt idx="3">
                  <c:v>1.0876394348629037E-6</c:v>
                </c:pt>
                <c:pt idx="4">
                  <c:v>2.1257041938463885E-6</c:v>
                </c:pt>
                <c:pt idx="5">
                  <c:v>3.6788701398983105E-6</c:v>
                </c:pt>
                <c:pt idx="6">
                  <c:v>8.7579959129273175E-6</c:v>
                </c:pt>
                <c:pt idx="7">
                  <c:v>1.7145494566577015E-5</c:v>
                </c:pt>
                <c:pt idx="8">
                  <c:v>2.9665561123618461E-5</c:v>
                </c:pt>
                <c:pt idx="9">
                  <c:v>3.7744068952813243E-5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92AF-4697-8FDA-7FBAB3E100CD}"/>
            </c:ext>
          </c:extLst>
        </c:ser>
        <c:ser>
          <c:idx val="7"/>
          <c:order val="7"/>
          <c:tx>
            <c:v>FNS/1000</c:v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xVal>
            <c:numRef>
              <c:f>'1S graph'!$A$2:$A$11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8</c:v>
                </c:pt>
                <c:pt idx="7">
                  <c:v>10</c:v>
                </c:pt>
                <c:pt idx="8">
                  <c:v>12</c:v>
                </c:pt>
                <c:pt idx="9">
                  <c:v>13</c:v>
                </c:pt>
              </c:numCache>
            </c:numRef>
          </c:xVal>
          <c:yVal>
            <c:numRef>
              <c:f>'1S graph'!$G$2:$G$11</c:f>
              <c:numCache>
                <c:formatCode>0%</c:formatCode>
                <c:ptCount val="10"/>
                <c:pt idx="0">
                  <c:v>8.139915382345908E-8</c:v>
                </c:pt>
                <c:pt idx="1">
                  <c:v>2.120044730780874E-7</c:v>
                </c:pt>
                <c:pt idx="2">
                  <c:v>1.1204818388742658E-6</c:v>
                </c:pt>
                <c:pt idx="3">
                  <c:v>1.8773817481926546E-6</c:v>
                </c:pt>
                <c:pt idx="4">
                  <c:v>2.6601841291114097E-6</c:v>
                </c:pt>
                <c:pt idx="5">
                  <c:v>3.9832963212945779E-6</c:v>
                </c:pt>
                <c:pt idx="6">
                  <c:v>7.9898577950692566E-6</c:v>
                </c:pt>
                <c:pt idx="7">
                  <c:v>1.4415005323655484E-5</c:v>
                </c:pt>
                <c:pt idx="8">
                  <c:v>2.0249651886533512E-5</c:v>
                </c:pt>
                <c:pt idx="9">
                  <c:v>2.3271895334649063E-5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92AF-4697-8FDA-7FBAB3E100CD}"/>
            </c:ext>
          </c:extLst>
        </c:ser>
        <c:ser>
          <c:idx val="8"/>
          <c:order val="8"/>
          <c:tx>
            <c:v>FNS recoil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10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xVal>
            <c:numRef>
              <c:f>'1S graph'!$A$2:$A$11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8</c:v>
                </c:pt>
                <c:pt idx="7">
                  <c:v>10</c:v>
                </c:pt>
                <c:pt idx="8">
                  <c:v>12</c:v>
                </c:pt>
                <c:pt idx="9">
                  <c:v>13</c:v>
                </c:pt>
              </c:numCache>
            </c:numRef>
          </c:xVal>
          <c:yVal>
            <c:numRef>
              <c:f>'1S graph'!$X$2:$X$11</c:f>
              <c:numCache>
                <c:formatCode>0.000%</c:formatCode>
                <c:ptCount val="10"/>
                <c:pt idx="0">
                  <c:v>4.2329770511428278E-8</c:v>
                </c:pt>
                <c:pt idx="1">
                  <c:v>7.4158837519357855E-8</c:v>
                </c:pt>
                <c:pt idx="2">
                  <c:v>8.3591989826881203E-7</c:v>
                </c:pt>
                <c:pt idx="3">
                  <c:v>1.2359072062309107E-6</c:v>
                </c:pt>
                <c:pt idx="4">
                  <c:v>1.72761621412311E-6</c:v>
                </c:pt>
                <c:pt idx="5">
                  <c:v>3.0200998653564238E-6</c:v>
                </c:pt>
                <c:pt idx="6">
                  <c:v>7.0521007731559751E-6</c:v>
                </c:pt>
                <c:pt idx="7">
                  <c:v>1.5234157726323159E-5</c:v>
                </c:pt>
                <c:pt idx="8">
                  <c:v>2.305931128260714E-5</c:v>
                </c:pt>
                <c:pt idx="9">
                  <c:v>2.6383773184985893E-5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92AF-4697-8FDA-7FBAB3E100CD}"/>
            </c:ext>
          </c:extLst>
        </c:ser>
        <c:ser>
          <c:idx val="9"/>
          <c:order val="9"/>
          <c:tx>
            <c:v>Breit Rec.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10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xVal>
            <c:numRef>
              <c:f>'1S graph'!$A$2:$A$11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8</c:v>
                </c:pt>
                <c:pt idx="7">
                  <c:v>10</c:v>
                </c:pt>
                <c:pt idx="8">
                  <c:v>12</c:v>
                </c:pt>
                <c:pt idx="9">
                  <c:v>13</c:v>
                </c:pt>
              </c:numCache>
            </c:numRef>
          </c:xVal>
          <c:yVal>
            <c:numRef>
              <c:f>'1S graph'!$Z$2:$Z$11</c:f>
              <c:numCache>
                <c:formatCode>0.000%</c:formatCode>
                <c:ptCount val="10"/>
                <c:pt idx="0">
                  <c:v>6.721027845885019E-7</c:v>
                </c:pt>
                <c:pt idx="1">
                  <c:v>1.42749672132463E-6</c:v>
                </c:pt>
                <c:pt idx="2">
                  <c:v>2.1773700619872883E-6</c:v>
                </c:pt>
                <c:pt idx="3">
                  <c:v>2.615869786706343E-6</c:v>
                </c:pt>
                <c:pt idx="4">
                  <c:v>3.3614131312444075E-6</c:v>
                </c:pt>
                <c:pt idx="5">
                  <c:v>4.4490696370833601E-6</c:v>
                </c:pt>
                <c:pt idx="6">
                  <c:v>5.9621990804409343E-6</c:v>
                </c:pt>
                <c:pt idx="7">
                  <c:v>7.4773786949774063E-6</c:v>
                </c:pt>
                <c:pt idx="8">
                  <c:v>9.0006019304138263E-6</c:v>
                </c:pt>
                <c:pt idx="9">
                  <c:v>9.4005022592842082E-6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92AF-4697-8FDA-7FBAB3E100CD}"/>
            </c:ext>
          </c:extLst>
        </c:ser>
        <c:ser>
          <c:idx val="10"/>
          <c:order val="10"/>
          <c:tx>
            <c:v>3-loop</c:v>
          </c:tx>
          <c:spPr>
            <a:ln w="25400" cap="rnd">
              <a:noFill/>
              <a:round/>
            </a:ln>
            <a:effectLst/>
          </c:spPr>
          <c:marker>
            <c:symbol val="x"/>
            <c:size val="10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xVal>
            <c:numRef>
              <c:f>'1S graph'!$A$2:$A$12</c:f>
              <c:numCache>
                <c:formatCode>General</c:formatCode>
                <c:ptCount val="1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8</c:v>
                </c:pt>
                <c:pt idx="7">
                  <c:v>10</c:v>
                </c:pt>
                <c:pt idx="8">
                  <c:v>12</c:v>
                </c:pt>
                <c:pt idx="9">
                  <c:v>13</c:v>
                </c:pt>
                <c:pt idx="10">
                  <c:v>14</c:v>
                </c:pt>
              </c:numCache>
            </c:numRef>
          </c:xVal>
          <c:yVal>
            <c:numRef>
              <c:f>'1S graph'!$AE$2:$AE$12</c:f>
              <c:numCache>
                <c:formatCode>0.000%</c:formatCode>
                <c:ptCount val="11"/>
                <c:pt idx="0">
                  <c:v>2.7850115523351269E-8</c:v>
                </c:pt>
                <c:pt idx="1">
                  <c:v>9.4178976002025697E-8</c:v>
                </c:pt>
                <c:pt idx="2">
                  <c:v>1.6600285589726199E-7</c:v>
                </c:pt>
                <c:pt idx="3">
                  <c:v>2.3570971317865045E-7</c:v>
                </c:pt>
                <c:pt idx="4">
                  <c:v>3.0378190281841811E-7</c:v>
                </c:pt>
                <c:pt idx="5">
                  <c:v>3.1880238303345652E-7</c:v>
                </c:pt>
                <c:pt idx="6">
                  <c:v>8.3831070939943953E-7</c:v>
                </c:pt>
                <c:pt idx="7">
                  <c:v>2.1420229620141464E-6</c:v>
                </c:pt>
                <c:pt idx="8">
                  <c:v>2.4754121155088305E-6</c:v>
                </c:pt>
                <c:pt idx="9">
                  <c:v>3.1611235136853256E-6</c:v>
                </c:pt>
                <c:pt idx="10">
                  <c:v>3.9956004918459679E-6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92AF-4697-8FDA-7FBAB3E100CD}"/>
            </c:ext>
          </c:extLst>
        </c:ser>
        <c:ser>
          <c:idx val="11"/>
          <c:order val="11"/>
          <c:tx>
            <c:v>FNS-SE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10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Ref>
              <c:f>'1S graph'!$A$2:$A$11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8</c:v>
                </c:pt>
                <c:pt idx="7">
                  <c:v>10</c:v>
                </c:pt>
                <c:pt idx="8">
                  <c:v>12</c:v>
                </c:pt>
                <c:pt idx="9">
                  <c:v>13</c:v>
                </c:pt>
              </c:numCache>
            </c:numRef>
          </c:xVal>
          <c:yVal>
            <c:numRef>
              <c:f>'1S graph'!$V$2:$V$11</c:f>
              <c:numCache>
                <c:formatCode>0.000%</c:formatCode>
                <c:ptCount val="10"/>
                <c:pt idx="0">
                  <c:v>8.0345551641991145E-9</c:v>
                </c:pt>
                <c:pt idx="1">
                  <c:v>4.4326914742979366E-8</c:v>
                </c:pt>
                <c:pt idx="2">
                  <c:v>3.2906742909534003E-7</c:v>
                </c:pt>
                <c:pt idx="3">
                  <c:v>7.534890588999872E-7</c:v>
                </c:pt>
                <c:pt idx="4">
                  <c:v>1.3686693102686138E-6</c:v>
                </c:pt>
                <c:pt idx="5">
                  <c:v>2.4977264059806899E-6</c:v>
                </c:pt>
                <c:pt idx="6">
                  <c:v>6.8782227776558987E-6</c:v>
                </c:pt>
                <c:pt idx="7">
                  <c:v>1.6334068013821012E-5</c:v>
                </c:pt>
                <c:pt idx="8">
                  <c:v>2.8448856576423872E-5</c:v>
                </c:pt>
                <c:pt idx="9">
                  <c:v>3.5644659938154491E-5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92AF-4697-8FDA-7FBAB3E100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05508063"/>
        <c:axId val="1205509503"/>
      </c:scatterChart>
      <c:valAx>
        <c:axId val="120550806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ID4096"/>
          </a:p>
        </c:txPr>
        <c:crossAx val="1205509503"/>
        <c:crosses val="autoZero"/>
        <c:crossBetween val="midCat"/>
      </c:valAx>
      <c:valAx>
        <c:axId val="1205509503"/>
        <c:scaling>
          <c:logBase val="10"/>
          <c:orientation val="minMax"/>
          <c:max val="4.0000000000000008E-2"/>
          <c:min val="1.0000000000000005E-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0%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ID4096"/>
          </a:p>
        </c:txPr>
        <c:crossAx val="1205508063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6327654615957387"/>
          <c:y val="0.19328668686853887"/>
          <c:w val="0.28780787563090809"/>
          <c:h val="0.26429358108355638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ID4096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ID4096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7T05:34:40.58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1 278,'168'-28,"153"16,185-4,2002 16,-2147-28,-40 1,1063 23,-684 8,9766-4,-9881-42,33-2,848-8,-1236 30,-153 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7T05:34:42.691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0,'98'6,"155"26,-157-16,532 60,958-7,-503-110,-1041 39,1280-16,-833 22,-425-8,121-20,-123 12,2 4,74-2,-110 10,-4 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55C5C5-E9D3-4064-88AF-A039728EEB88}" type="datetimeFigureOut">
              <a:rPr lang="en-IL" smtClean="0"/>
              <a:t>06/15/2024</a:t>
            </a:fld>
            <a:endParaRPr lang="en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8338" y="1143000"/>
            <a:ext cx="55213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AEDF38-A744-4C9D-AAB7-C5D17D21EDAB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1730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31519" rtl="0" eaLnBrk="1" latinLnBrk="0" hangingPunct="1">
      <a:defRPr sz="2404" kern="1200">
        <a:solidFill>
          <a:schemeClr val="tx1"/>
        </a:solidFill>
        <a:latin typeface="+mn-lt"/>
        <a:ea typeface="+mn-ea"/>
        <a:cs typeface="+mn-cs"/>
      </a:defRPr>
    </a:lvl1pPr>
    <a:lvl2pPr marL="915760" algn="l" defTabSz="1831519" rtl="0" eaLnBrk="1" latinLnBrk="0" hangingPunct="1">
      <a:defRPr sz="2404" kern="1200">
        <a:solidFill>
          <a:schemeClr val="tx1"/>
        </a:solidFill>
        <a:latin typeface="+mn-lt"/>
        <a:ea typeface="+mn-ea"/>
        <a:cs typeface="+mn-cs"/>
      </a:defRPr>
    </a:lvl2pPr>
    <a:lvl3pPr marL="1831519" algn="l" defTabSz="1831519" rtl="0" eaLnBrk="1" latinLnBrk="0" hangingPunct="1">
      <a:defRPr sz="2404" kern="1200">
        <a:solidFill>
          <a:schemeClr val="tx1"/>
        </a:solidFill>
        <a:latin typeface="+mn-lt"/>
        <a:ea typeface="+mn-ea"/>
        <a:cs typeface="+mn-cs"/>
      </a:defRPr>
    </a:lvl3pPr>
    <a:lvl4pPr marL="2747279" algn="l" defTabSz="1831519" rtl="0" eaLnBrk="1" latinLnBrk="0" hangingPunct="1">
      <a:defRPr sz="2404" kern="1200">
        <a:solidFill>
          <a:schemeClr val="tx1"/>
        </a:solidFill>
        <a:latin typeface="+mn-lt"/>
        <a:ea typeface="+mn-ea"/>
        <a:cs typeface="+mn-cs"/>
      </a:defRPr>
    </a:lvl4pPr>
    <a:lvl5pPr marL="3663038" algn="l" defTabSz="1831519" rtl="0" eaLnBrk="1" latinLnBrk="0" hangingPunct="1">
      <a:defRPr sz="2404" kern="1200">
        <a:solidFill>
          <a:schemeClr val="tx1"/>
        </a:solidFill>
        <a:latin typeface="+mn-lt"/>
        <a:ea typeface="+mn-ea"/>
        <a:cs typeface="+mn-cs"/>
      </a:defRPr>
    </a:lvl5pPr>
    <a:lvl6pPr marL="4578798" algn="l" defTabSz="1831519" rtl="0" eaLnBrk="1" latinLnBrk="0" hangingPunct="1">
      <a:defRPr sz="2404" kern="1200">
        <a:solidFill>
          <a:schemeClr val="tx1"/>
        </a:solidFill>
        <a:latin typeface="+mn-lt"/>
        <a:ea typeface="+mn-ea"/>
        <a:cs typeface="+mn-cs"/>
      </a:defRPr>
    </a:lvl6pPr>
    <a:lvl7pPr marL="5494557" algn="l" defTabSz="1831519" rtl="0" eaLnBrk="1" latinLnBrk="0" hangingPunct="1">
      <a:defRPr sz="2404" kern="1200">
        <a:solidFill>
          <a:schemeClr val="tx1"/>
        </a:solidFill>
        <a:latin typeface="+mn-lt"/>
        <a:ea typeface="+mn-ea"/>
        <a:cs typeface="+mn-cs"/>
      </a:defRPr>
    </a:lvl7pPr>
    <a:lvl8pPr marL="6410317" algn="l" defTabSz="1831519" rtl="0" eaLnBrk="1" latinLnBrk="0" hangingPunct="1">
      <a:defRPr sz="2404" kern="1200">
        <a:solidFill>
          <a:schemeClr val="tx1"/>
        </a:solidFill>
        <a:latin typeface="+mn-lt"/>
        <a:ea typeface="+mn-ea"/>
        <a:cs typeface="+mn-cs"/>
      </a:defRPr>
    </a:lvl8pPr>
    <a:lvl9pPr marL="7326077" algn="l" defTabSz="1831519" rtl="0" eaLnBrk="1" latinLnBrk="0" hangingPunct="1">
      <a:defRPr sz="240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667DF1-8F9A-B3A6-D344-CF1D43CA4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D32561-70EA-5DCA-907E-153B2D12D2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33ED90-A2DC-FD5F-ED12-EC30B04DD6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4332A0-FB34-A153-B7E2-4C72550C9F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734C6-17F7-40A4-B546-B35B945C227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949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139CCE-3C6F-4E03-80A7-2E1D47812A4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280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139CCE-3C6F-4E03-80A7-2E1D47812A4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10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906" y="2238751"/>
            <a:ext cx="18359438" cy="4762488"/>
          </a:xfrm>
        </p:spPr>
        <p:txBody>
          <a:bodyPr anchor="b"/>
          <a:lstStyle>
            <a:lvl1pPr algn="ctr">
              <a:defRPr sz="1196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59906" y="7184899"/>
            <a:ext cx="18359438" cy="3302709"/>
          </a:xfrm>
        </p:spPr>
        <p:txBody>
          <a:bodyPr/>
          <a:lstStyle>
            <a:lvl1pPr marL="0" indent="0" algn="ctr">
              <a:buNone/>
              <a:defRPr sz="4787"/>
            </a:lvl1pPr>
            <a:lvl2pPr marL="911977" indent="0" algn="ctr">
              <a:buNone/>
              <a:defRPr sz="3989"/>
            </a:lvl2pPr>
            <a:lvl3pPr marL="1823954" indent="0" algn="ctr">
              <a:buNone/>
              <a:defRPr sz="3590"/>
            </a:lvl3pPr>
            <a:lvl4pPr marL="2735931" indent="0" algn="ctr">
              <a:buNone/>
              <a:defRPr sz="3192"/>
            </a:lvl4pPr>
            <a:lvl5pPr marL="3647907" indent="0" algn="ctr">
              <a:buNone/>
              <a:defRPr sz="3192"/>
            </a:lvl5pPr>
            <a:lvl6pPr marL="4559884" indent="0" algn="ctr">
              <a:buNone/>
              <a:defRPr sz="3192"/>
            </a:lvl6pPr>
            <a:lvl7pPr marL="5471861" indent="0" algn="ctr">
              <a:buNone/>
              <a:defRPr sz="3192"/>
            </a:lvl7pPr>
            <a:lvl8pPr marL="6383838" indent="0" algn="ctr">
              <a:buNone/>
              <a:defRPr sz="3192"/>
            </a:lvl8pPr>
            <a:lvl9pPr marL="7295815" indent="0" algn="ctr">
              <a:buNone/>
              <a:defRPr sz="3192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415D5-1E43-4DA1-9CFF-1453794DC10D}" type="datetimeFigureOut">
              <a:rPr lang="en-IL" smtClean="0"/>
              <a:t>06/15/2024</a:t>
            </a:fld>
            <a:endParaRPr lang="en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9842-34F3-4890-A46D-D2E9B0115F8A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885684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415D5-1E43-4DA1-9CFF-1453794DC10D}" type="datetimeFigureOut">
              <a:rPr lang="en-IL" smtClean="0"/>
              <a:t>06/15/2024</a:t>
            </a:fld>
            <a:endParaRPr lang="en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9842-34F3-4890-A46D-D2E9B0115F8A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797629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517963" y="728306"/>
            <a:ext cx="5278338" cy="1159273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82949" y="728306"/>
            <a:ext cx="15529024" cy="115927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415D5-1E43-4DA1-9CFF-1453794DC10D}" type="datetimeFigureOut">
              <a:rPr lang="en-IL" smtClean="0"/>
              <a:t>06/15/2024</a:t>
            </a:fld>
            <a:endParaRPr lang="en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9842-34F3-4890-A46D-D2E9B0115F8A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337562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415D5-1E43-4DA1-9CFF-1453794DC10D}" type="datetimeFigureOut">
              <a:rPr lang="en-IL" smtClean="0"/>
              <a:t>06/15/2024</a:t>
            </a:fld>
            <a:endParaRPr lang="en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9842-34F3-4890-A46D-D2E9B0115F8A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729970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0199" y="3410374"/>
            <a:ext cx="21113353" cy="5690286"/>
          </a:xfrm>
        </p:spPr>
        <p:txBody>
          <a:bodyPr anchor="b"/>
          <a:lstStyle>
            <a:lvl1pPr>
              <a:defRPr sz="1196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0199" y="9154493"/>
            <a:ext cx="21113353" cy="2992387"/>
          </a:xfrm>
        </p:spPr>
        <p:txBody>
          <a:bodyPr/>
          <a:lstStyle>
            <a:lvl1pPr marL="0" indent="0">
              <a:buNone/>
              <a:defRPr sz="4787">
                <a:solidFill>
                  <a:schemeClr val="tx1">
                    <a:tint val="82000"/>
                  </a:schemeClr>
                </a:solidFill>
              </a:defRPr>
            </a:lvl1pPr>
            <a:lvl2pPr marL="911977" indent="0">
              <a:buNone/>
              <a:defRPr sz="3989">
                <a:solidFill>
                  <a:schemeClr val="tx1">
                    <a:tint val="82000"/>
                  </a:schemeClr>
                </a:solidFill>
              </a:defRPr>
            </a:lvl2pPr>
            <a:lvl3pPr marL="1823954" indent="0">
              <a:buNone/>
              <a:defRPr sz="3590">
                <a:solidFill>
                  <a:schemeClr val="tx1">
                    <a:tint val="82000"/>
                  </a:schemeClr>
                </a:solidFill>
              </a:defRPr>
            </a:lvl3pPr>
            <a:lvl4pPr marL="2735931" indent="0">
              <a:buNone/>
              <a:defRPr sz="3192">
                <a:solidFill>
                  <a:schemeClr val="tx1">
                    <a:tint val="82000"/>
                  </a:schemeClr>
                </a:solidFill>
              </a:defRPr>
            </a:lvl4pPr>
            <a:lvl5pPr marL="3647907" indent="0">
              <a:buNone/>
              <a:defRPr sz="3192">
                <a:solidFill>
                  <a:schemeClr val="tx1">
                    <a:tint val="82000"/>
                  </a:schemeClr>
                </a:solidFill>
              </a:defRPr>
            </a:lvl5pPr>
            <a:lvl6pPr marL="4559884" indent="0">
              <a:buNone/>
              <a:defRPr sz="3192">
                <a:solidFill>
                  <a:schemeClr val="tx1">
                    <a:tint val="82000"/>
                  </a:schemeClr>
                </a:solidFill>
              </a:defRPr>
            </a:lvl6pPr>
            <a:lvl7pPr marL="5471861" indent="0">
              <a:buNone/>
              <a:defRPr sz="3192">
                <a:solidFill>
                  <a:schemeClr val="tx1">
                    <a:tint val="82000"/>
                  </a:schemeClr>
                </a:solidFill>
              </a:defRPr>
            </a:lvl7pPr>
            <a:lvl8pPr marL="6383838" indent="0">
              <a:buNone/>
              <a:defRPr sz="3192">
                <a:solidFill>
                  <a:schemeClr val="tx1">
                    <a:tint val="82000"/>
                  </a:schemeClr>
                </a:solidFill>
              </a:defRPr>
            </a:lvl8pPr>
            <a:lvl9pPr marL="7295815" indent="0">
              <a:buNone/>
              <a:defRPr sz="3192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415D5-1E43-4DA1-9CFF-1453794DC10D}" type="datetimeFigureOut">
              <a:rPr lang="en-IL" smtClean="0"/>
              <a:t>06/15/2024</a:t>
            </a:fld>
            <a:endParaRPr lang="en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9842-34F3-4890-A46D-D2E9B0115F8A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992430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82949" y="3641531"/>
            <a:ext cx="10403681" cy="86795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2620" y="3641531"/>
            <a:ext cx="10403681" cy="86795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415D5-1E43-4DA1-9CFF-1453794DC10D}" type="datetimeFigureOut">
              <a:rPr lang="en-IL" smtClean="0"/>
              <a:t>06/15/2024</a:t>
            </a:fld>
            <a:endParaRPr lang="en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9842-34F3-4890-A46D-D2E9B0115F8A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382943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6137" y="728307"/>
            <a:ext cx="21113353" cy="26440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6138" y="3353376"/>
            <a:ext cx="10355869" cy="1643437"/>
          </a:xfrm>
        </p:spPr>
        <p:txBody>
          <a:bodyPr anchor="b"/>
          <a:lstStyle>
            <a:lvl1pPr marL="0" indent="0">
              <a:buNone/>
              <a:defRPr sz="4787" b="1"/>
            </a:lvl1pPr>
            <a:lvl2pPr marL="911977" indent="0">
              <a:buNone/>
              <a:defRPr sz="3989" b="1"/>
            </a:lvl2pPr>
            <a:lvl3pPr marL="1823954" indent="0">
              <a:buNone/>
              <a:defRPr sz="3590" b="1"/>
            </a:lvl3pPr>
            <a:lvl4pPr marL="2735931" indent="0">
              <a:buNone/>
              <a:defRPr sz="3192" b="1"/>
            </a:lvl4pPr>
            <a:lvl5pPr marL="3647907" indent="0">
              <a:buNone/>
              <a:defRPr sz="3192" b="1"/>
            </a:lvl5pPr>
            <a:lvl6pPr marL="4559884" indent="0">
              <a:buNone/>
              <a:defRPr sz="3192" b="1"/>
            </a:lvl6pPr>
            <a:lvl7pPr marL="5471861" indent="0">
              <a:buNone/>
              <a:defRPr sz="3192" b="1"/>
            </a:lvl7pPr>
            <a:lvl8pPr marL="6383838" indent="0">
              <a:buNone/>
              <a:defRPr sz="3192" b="1"/>
            </a:lvl8pPr>
            <a:lvl9pPr marL="7295815" indent="0">
              <a:buNone/>
              <a:defRPr sz="319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86138" y="4996813"/>
            <a:ext cx="10355869" cy="7349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92620" y="3353376"/>
            <a:ext cx="10406870" cy="1643437"/>
          </a:xfrm>
        </p:spPr>
        <p:txBody>
          <a:bodyPr anchor="b"/>
          <a:lstStyle>
            <a:lvl1pPr marL="0" indent="0">
              <a:buNone/>
              <a:defRPr sz="4787" b="1"/>
            </a:lvl1pPr>
            <a:lvl2pPr marL="911977" indent="0">
              <a:buNone/>
              <a:defRPr sz="3989" b="1"/>
            </a:lvl2pPr>
            <a:lvl3pPr marL="1823954" indent="0">
              <a:buNone/>
              <a:defRPr sz="3590" b="1"/>
            </a:lvl3pPr>
            <a:lvl4pPr marL="2735931" indent="0">
              <a:buNone/>
              <a:defRPr sz="3192" b="1"/>
            </a:lvl4pPr>
            <a:lvl5pPr marL="3647907" indent="0">
              <a:buNone/>
              <a:defRPr sz="3192" b="1"/>
            </a:lvl5pPr>
            <a:lvl6pPr marL="4559884" indent="0">
              <a:buNone/>
              <a:defRPr sz="3192" b="1"/>
            </a:lvl6pPr>
            <a:lvl7pPr marL="5471861" indent="0">
              <a:buNone/>
              <a:defRPr sz="3192" b="1"/>
            </a:lvl7pPr>
            <a:lvl8pPr marL="6383838" indent="0">
              <a:buNone/>
              <a:defRPr sz="3192" b="1"/>
            </a:lvl8pPr>
            <a:lvl9pPr marL="7295815" indent="0">
              <a:buNone/>
              <a:defRPr sz="319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92620" y="4996813"/>
            <a:ext cx="10406870" cy="7349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415D5-1E43-4DA1-9CFF-1453794DC10D}" type="datetimeFigureOut">
              <a:rPr lang="en-IL" smtClean="0"/>
              <a:t>06/15/2024</a:t>
            </a:fld>
            <a:endParaRPr lang="en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9842-34F3-4890-A46D-D2E9B0115F8A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635114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415D5-1E43-4DA1-9CFF-1453794DC10D}" type="datetimeFigureOut">
              <a:rPr lang="en-IL" smtClean="0"/>
              <a:t>06/15/2024</a:t>
            </a:fld>
            <a:endParaRPr lang="en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9842-34F3-4890-A46D-D2E9B0115F8A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822566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415D5-1E43-4DA1-9CFF-1453794DC10D}" type="datetimeFigureOut">
              <a:rPr lang="en-IL" smtClean="0"/>
              <a:t>06/15/2024</a:t>
            </a:fld>
            <a:endParaRPr lang="en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9842-34F3-4890-A46D-D2E9B0115F8A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490251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6138" y="911966"/>
            <a:ext cx="7895195" cy="3191881"/>
          </a:xfrm>
        </p:spPr>
        <p:txBody>
          <a:bodyPr anchor="b"/>
          <a:lstStyle>
            <a:lvl1pPr>
              <a:defRPr sz="638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06870" y="1969594"/>
            <a:ext cx="12392620" cy="9721303"/>
          </a:xfrm>
        </p:spPr>
        <p:txBody>
          <a:bodyPr/>
          <a:lstStyle>
            <a:lvl1pPr>
              <a:defRPr sz="6383"/>
            </a:lvl1pPr>
            <a:lvl2pPr>
              <a:defRPr sz="5585"/>
            </a:lvl2pPr>
            <a:lvl3pPr>
              <a:defRPr sz="4787"/>
            </a:lvl3pPr>
            <a:lvl4pPr>
              <a:defRPr sz="3989"/>
            </a:lvl4pPr>
            <a:lvl5pPr>
              <a:defRPr sz="3989"/>
            </a:lvl5pPr>
            <a:lvl6pPr>
              <a:defRPr sz="3989"/>
            </a:lvl6pPr>
            <a:lvl7pPr>
              <a:defRPr sz="3989"/>
            </a:lvl7pPr>
            <a:lvl8pPr>
              <a:defRPr sz="3989"/>
            </a:lvl8pPr>
            <a:lvl9pPr>
              <a:defRPr sz="398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6138" y="4103846"/>
            <a:ext cx="7895195" cy="7602883"/>
          </a:xfrm>
        </p:spPr>
        <p:txBody>
          <a:bodyPr/>
          <a:lstStyle>
            <a:lvl1pPr marL="0" indent="0">
              <a:buNone/>
              <a:defRPr sz="3192"/>
            </a:lvl1pPr>
            <a:lvl2pPr marL="911977" indent="0">
              <a:buNone/>
              <a:defRPr sz="2793"/>
            </a:lvl2pPr>
            <a:lvl3pPr marL="1823954" indent="0">
              <a:buNone/>
              <a:defRPr sz="2394"/>
            </a:lvl3pPr>
            <a:lvl4pPr marL="2735931" indent="0">
              <a:buNone/>
              <a:defRPr sz="1995"/>
            </a:lvl4pPr>
            <a:lvl5pPr marL="3647907" indent="0">
              <a:buNone/>
              <a:defRPr sz="1995"/>
            </a:lvl5pPr>
            <a:lvl6pPr marL="4559884" indent="0">
              <a:buNone/>
              <a:defRPr sz="1995"/>
            </a:lvl6pPr>
            <a:lvl7pPr marL="5471861" indent="0">
              <a:buNone/>
              <a:defRPr sz="1995"/>
            </a:lvl7pPr>
            <a:lvl8pPr marL="6383838" indent="0">
              <a:buNone/>
              <a:defRPr sz="1995"/>
            </a:lvl8pPr>
            <a:lvl9pPr marL="7295815" indent="0">
              <a:buNone/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415D5-1E43-4DA1-9CFF-1453794DC10D}" type="datetimeFigureOut">
              <a:rPr lang="en-IL" smtClean="0"/>
              <a:t>06/15/2024</a:t>
            </a:fld>
            <a:endParaRPr lang="en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9842-34F3-4890-A46D-D2E9B0115F8A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484541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6138" y="911966"/>
            <a:ext cx="7895195" cy="3191881"/>
          </a:xfrm>
        </p:spPr>
        <p:txBody>
          <a:bodyPr anchor="b"/>
          <a:lstStyle>
            <a:lvl1pPr>
              <a:defRPr sz="638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06870" y="1969594"/>
            <a:ext cx="12392620" cy="9721303"/>
          </a:xfrm>
        </p:spPr>
        <p:txBody>
          <a:bodyPr anchor="t"/>
          <a:lstStyle>
            <a:lvl1pPr marL="0" indent="0">
              <a:buNone/>
              <a:defRPr sz="6383"/>
            </a:lvl1pPr>
            <a:lvl2pPr marL="911977" indent="0">
              <a:buNone/>
              <a:defRPr sz="5585"/>
            </a:lvl2pPr>
            <a:lvl3pPr marL="1823954" indent="0">
              <a:buNone/>
              <a:defRPr sz="4787"/>
            </a:lvl3pPr>
            <a:lvl4pPr marL="2735931" indent="0">
              <a:buNone/>
              <a:defRPr sz="3989"/>
            </a:lvl4pPr>
            <a:lvl5pPr marL="3647907" indent="0">
              <a:buNone/>
              <a:defRPr sz="3989"/>
            </a:lvl5pPr>
            <a:lvl6pPr marL="4559884" indent="0">
              <a:buNone/>
              <a:defRPr sz="3989"/>
            </a:lvl6pPr>
            <a:lvl7pPr marL="5471861" indent="0">
              <a:buNone/>
              <a:defRPr sz="3989"/>
            </a:lvl7pPr>
            <a:lvl8pPr marL="6383838" indent="0">
              <a:buNone/>
              <a:defRPr sz="3989"/>
            </a:lvl8pPr>
            <a:lvl9pPr marL="7295815" indent="0">
              <a:buNone/>
              <a:defRPr sz="398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6138" y="4103846"/>
            <a:ext cx="7895195" cy="7602883"/>
          </a:xfrm>
        </p:spPr>
        <p:txBody>
          <a:bodyPr/>
          <a:lstStyle>
            <a:lvl1pPr marL="0" indent="0">
              <a:buNone/>
              <a:defRPr sz="3192"/>
            </a:lvl1pPr>
            <a:lvl2pPr marL="911977" indent="0">
              <a:buNone/>
              <a:defRPr sz="2793"/>
            </a:lvl2pPr>
            <a:lvl3pPr marL="1823954" indent="0">
              <a:buNone/>
              <a:defRPr sz="2394"/>
            </a:lvl3pPr>
            <a:lvl4pPr marL="2735931" indent="0">
              <a:buNone/>
              <a:defRPr sz="1995"/>
            </a:lvl4pPr>
            <a:lvl5pPr marL="3647907" indent="0">
              <a:buNone/>
              <a:defRPr sz="1995"/>
            </a:lvl5pPr>
            <a:lvl6pPr marL="4559884" indent="0">
              <a:buNone/>
              <a:defRPr sz="1995"/>
            </a:lvl6pPr>
            <a:lvl7pPr marL="5471861" indent="0">
              <a:buNone/>
              <a:defRPr sz="1995"/>
            </a:lvl7pPr>
            <a:lvl8pPr marL="6383838" indent="0">
              <a:buNone/>
              <a:defRPr sz="1995"/>
            </a:lvl8pPr>
            <a:lvl9pPr marL="7295815" indent="0">
              <a:buNone/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415D5-1E43-4DA1-9CFF-1453794DC10D}" type="datetimeFigureOut">
              <a:rPr lang="en-IL" smtClean="0"/>
              <a:t>06/15/2024</a:t>
            </a:fld>
            <a:endParaRPr lang="en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9842-34F3-4890-A46D-D2E9B0115F8A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052809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82949" y="728307"/>
            <a:ext cx="21113353" cy="2644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2949" y="3641531"/>
            <a:ext cx="21113353" cy="86795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82949" y="12678860"/>
            <a:ext cx="5507831" cy="7283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94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E415D5-1E43-4DA1-9CFF-1453794DC10D}" type="datetimeFigureOut">
              <a:rPr lang="en-IL" smtClean="0"/>
              <a:t>06/15/2024</a:t>
            </a:fld>
            <a:endParaRPr lang="en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08752" y="12678860"/>
            <a:ext cx="8261747" cy="7283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94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88470" y="12678860"/>
            <a:ext cx="5507831" cy="7283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94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F7F9842-34F3-4890-A46D-D2E9B0115F8A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365820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823954" rtl="0" eaLnBrk="1" latinLnBrk="0" hangingPunct="1">
        <a:lnSpc>
          <a:spcPct val="90000"/>
        </a:lnSpc>
        <a:spcBef>
          <a:spcPct val="0"/>
        </a:spcBef>
        <a:buNone/>
        <a:defRPr sz="877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5988" indent="-455988" algn="l" defTabSz="1823954" rtl="0" eaLnBrk="1" latinLnBrk="0" hangingPunct="1">
        <a:lnSpc>
          <a:spcPct val="90000"/>
        </a:lnSpc>
        <a:spcBef>
          <a:spcPts val="1995"/>
        </a:spcBef>
        <a:buFont typeface="Arial" panose="020B0604020202020204" pitchFamily="34" charset="0"/>
        <a:buChar char="•"/>
        <a:defRPr sz="5585" kern="1200">
          <a:solidFill>
            <a:schemeClr val="tx1"/>
          </a:solidFill>
          <a:latin typeface="+mn-lt"/>
          <a:ea typeface="+mn-ea"/>
          <a:cs typeface="+mn-cs"/>
        </a:defRPr>
      </a:lvl1pPr>
      <a:lvl2pPr marL="1367965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4787" kern="1200">
          <a:solidFill>
            <a:schemeClr val="tx1"/>
          </a:solidFill>
          <a:latin typeface="+mn-lt"/>
          <a:ea typeface="+mn-ea"/>
          <a:cs typeface="+mn-cs"/>
        </a:defRPr>
      </a:lvl2pPr>
      <a:lvl3pPr marL="2279942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989" kern="1200">
          <a:solidFill>
            <a:schemeClr val="tx1"/>
          </a:solidFill>
          <a:latin typeface="+mn-lt"/>
          <a:ea typeface="+mn-ea"/>
          <a:cs typeface="+mn-cs"/>
        </a:defRPr>
      </a:lvl3pPr>
      <a:lvl4pPr marL="3191919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4pPr>
      <a:lvl5pPr marL="4103896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5pPr>
      <a:lvl6pPr marL="5015873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6pPr>
      <a:lvl7pPr marL="5927849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7pPr>
      <a:lvl8pPr marL="6839826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8pPr>
      <a:lvl9pPr marL="7751803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1pPr>
      <a:lvl2pPr marL="911977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2pPr>
      <a:lvl3pPr marL="1823954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3pPr>
      <a:lvl4pPr marL="2735931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4pPr>
      <a:lvl5pPr marL="3647907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5pPr>
      <a:lvl6pPr marL="4559884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6pPr>
      <a:lvl7pPr marL="5471861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7pPr>
      <a:lvl8pPr marL="6383838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8pPr>
      <a:lvl9pPr marL="7295815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12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hyperlink" Target="mailto:npaul@lkb.upmc.fr" TargetMode="External"/><Relationship Id="rId5" Type="http://schemas.openxmlformats.org/officeDocument/2006/relationships/image" Target="../media/image5.png"/><Relationship Id="rId10" Type="http://schemas.openxmlformats.org/officeDocument/2006/relationships/hyperlink" Target="mailto:bohayon@technion.ac.il" TargetMode="External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8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0.png"/><Relationship Id="rId5" Type="http://schemas.openxmlformats.org/officeDocument/2006/relationships/image" Target="../media/image870.png"/><Relationship Id="rId4" Type="http://schemas.openxmlformats.org/officeDocument/2006/relationships/image" Target="../media/image58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0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540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530.png"/><Relationship Id="rId4" Type="http://schemas.openxmlformats.org/officeDocument/2006/relationships/customXml" Target="../ink/ink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1.png"/><Relationship Id="rId4" Type="http://schemas.openxmlformats.org/officeDocument/2006/relationships/image" Target="../media/image620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standing in a room">
            <a:extLst>
              <a:ext uri="{FF2B5EF4-FFF2-40B4-BE49-F238E27FC236}">
                <a16:creationId xmlns:a16="http://schemas.microsoft.com/office/drawing/2014/main" id="{97C0F663-C135-4388-C336-5BB2C905C7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5" r="689" b="18552"/>
          <a:stretch/>
        </p:blipFill>
        <p:spPr>
          <a:xfrm>
            <a:off x="-161452" y="-148855"/>
            <a:ext cx="24640702" cy="1386039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07EE75C-393B-030E-DE49-1E015D65C1DE}"/>
              </a:ext>
            </a:extLst>
          </p:cNvPr>
          <p:cNvSpPr/>
          <p:nvPr/>
        </p:nvSpPr>
        <p:spPr>
          <a:xfrm>
            <a:off x="-425302" y="-116730"/>
            <a:ext cx="25645730" cy="2859932"/>
          </a:xfrm>
          <a:prstGeom prst="rect">
            <a:avLst/>
          </a:prstGeom>
          <a:solidFill>
            <a:schemeClr val="bg2">
              <a:lumMod val="9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A0A42F-F1BA-853B-479A-3947B5F7AE51}"/>
              </a:ext>
            </a:extLst>
          </p:cNvPr>
          <p:cNvSpPr txBox="1"/>
          <p:nvPr/>
        </p:nvSpPr>
        <p:spPr>
          <a:xfrm>
            <a:off x="6072009" y="138224"/>
            <a:ext cx="13499849" cy="230242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7181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EAE9E5"/>
                </a:solidFill>
                <a:effectLst>
                  <a:glow rad="38100">
                    <a:schemeClr val="accent1">
                      <a:lumMod val="40000"/>
                      <a:lumOff val="60000"/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"/>
                <a:cs typeface="Times New Roman" panose="02020603050405020304" pitchFamily="18" charset="0"/>
              </a:rPr>
              <a:t>Towards the Measurement of </a:t>
            </a:r>
          </a:p>
          <a:p>
            <a:r>
              <a:rPr lang="en-US" sz="7181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EAE9E5"/>
                </a:solidFill>
                <a:effectLst>
                  <a:glow rad="38100">
                    <a:schemeClr val="accent1">
                      <a:lumMod val="40000"/>
                      <a:lumOff val="60000"/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"/>
                <a:cs typeface="Times New Roman" panose="02020603050405020304" pitchFamily="18" charset="0"/>
              </a:rPr>
              <a:t>Charge Radii from Lithium to Neon</a:t>
            </a:r>
            <a:endParaRPr lang="en-IL" sz="7181" b="1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rgbClr val="EAE9E5"/>
              </a:solidFill>
              <a:effectLst>
                <a:glow rad="38100">
                  <a:schemeClr val="accent1">
                    <a:lumMod val="40000"/>
                    <a:lumOff val="60000"/>
                    <a:alpha val="6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 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452C2E-14C4-DA74-51AB-59C34F1A039B}"/>
              </a:ext>
            </a:extLst>
          </p:cNvPr>
          <p:cNvSpPr/>
          <p:nvPr/>
        </p:nvSpPr>
        <p:spPr>
          <a:xfrm>
            <a:off x="-613589" y="10798289"/>
            <a:ext cx="25411815" cy="3364277"/>
          </a:xfrm>
          <a:prstGeom prst="rect">
            <a:avLst/>
          </a:prstGeom>
          <a:solidFill>
            <a:schemeClr val="bg2">
              <a:lumMod val="50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23414C-5E91-EC60-AF04-D2F4CABF01CE}"/>
              </a:ext>
            </a:extLst>
          </p:cNvPr>
          <p:cNvSpPr txBox="1"/>
          <p:nvPr/>
        </p:nvSpPr>
        <p:spPr>
          <a:xfrm>
            <a:off x="7511772" y="10993259"/>
            <a:ext cx="9942082" cy="254800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5984" dirty="0">
                <a:ln w="3175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"/>
                <a:cs typeface="Times New Roman" panose="02020603050405020304" pitchFamily="18" charset="0"/>
              </a:rPr>
              <a:t>Ben Ohayon</a:t>
            </a:r>
          </a:p>
          <a:p>
            <a:pPr algn="ctr"/>
            <a:r>
              <a:rPr lang="en-US" sz="5984" dirty="0">
                <a:ln w="3175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"/>
                <a:cs typeface="Times New Roman" panose="02020603050405020304" pitchFamily="18" charset="0"/>
              </a:rPr>
              <a:t>For the QUARTET collaboration</a:t>
            </a:r>
          </a:p>
          <a:p>
            <a:pPr algn="ctr"/>
            <a:r>
              <a:rPr lang="en-US" sz="3989" b="1" dirty="0">
                <a:ln w="3175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"/>
                <a:cs typeface="Times New Roman" panose="02020603050405020304" pitchFamily="18" charset="0"/>
              </a:rPr>
              <a:t>PSAS June 2024, ETH Zürich</a:t>
            </a:r>
          </a:p>
        </p:txBody>
      </p:sp>
    </p:spTree>
    <p:extLst>
      <p:ext uri="{BB962C8B-B14F-4D97-AF65-F5344CB8AC3E}">
        <p14:creationId xmlns:p14="http://schemas.microsoft.com/office/powerpoint/2010/main" val="207610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CF05B936-79F9-EFCD-BD0D-9BAE1874EF38}"/>
              </a:ext>
            </a:extLst>
          </p:cNvPr>
          <p:cNvSpPr/>
          <p:nvPr/>
        </p:nvSpPr>
        <p:spPr>
          <a:xfrm>
            <a:off x="17410333" y="8110788"/>
            <a:ext cx="162420" cy="1725082"/>
          </a:xfrm>
          <a:prstGeom prst="rect">
            <a:avLst/>
          </a:prstGeom>
          <a:solidFill>
            <a:srgbClr val="F6F8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156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BD4243-4E04-8A11-CEF6-BFE062B9DB1A}"/>
              </a:ext>
            </a:extLst>
          </p:cNvPr>
          <p:cNvSpPr/>
          <p:nvPr/>
        </p:nvSpPr>
        <p:spPr>
          <a:xfrm>
            <a:off x="13844333" y="2170221"/>
            <a:ext cx="5181759" cy="312742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156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23F112-F1E8-428C-8E3E-B0952252D00C}"/>
              </a:ext>
            </a:extLst>
          </p:cNvPr>
          <p:cNvSpPr/>
          <p:nvPr/>
        </p:nvSpPr>
        <p:spPr>
          <a:xfrm>
            <a:off x="15334830" y="7142231"/>
            <a:ext cx="2215949" cy="3020789"/>
          </a:xfrm>
          <a:prstGeom prst="rect">
            <a:avLst/>
          </a:prstGeom>
          <a:noFill/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156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441CEE4-30FF-57EA-7B9C-AF1101D6F55D}"/>
              </a:ext>
            </a:extLst>
          </p:cNvPr>
          <p:cNvCxnSpPr/>
          <p:nvPr/>
        </p:nvCxnSpPr>
        <p:spPr>
          <a:xfrm>
            <a:off x="15942935" y="8558466"/>
            <a:ext cx="984554" cy="984554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7D21D85-D9E5-D435-07F9-70CB64763043}"/>
              </a:ext>
            </a:extLst>
          </p:cNvPr>
          <p:cNvSpPr txBox="1"/>
          <p:nvPr/>
        </p:nvSpPr>
        <p:spPr>
          <a:xfrm rot="2696488">
            <a:off x="15422684" y="9100343"/>
            <a:ext cx="1617879" cy="38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97" b="1" dirty="0">
                <a:solidFill>
                  <a:srgbClr val="ED7D31"/>
                </a:solidFill>
              </a:rPr>
              <a:t>Target ladder</a:t>
            </a:r>
            <a:endParaRPr lang="en-IL" sz="1897" b="1" dirty="0">
              <a:solidFill>
                <a:srgbClr val="ED7D31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DA12B72-AFAE-7872-2BC8-716BBC9ABF5F}"/>
              </a:ext>
            </a:extLst>
          </p:cNvPr>
          <p:cNvCxnSpPr>
            <a:cxnSpLocks/>
          </p:cNvCxnSpPr>
          <p:nvPr/>
        </p:nvCxnSpPr>
        <p:spPr>
          <a:xfrm>
            <a:off x="16435210" y="2811633"/>
            <a:ext cx="0" cy="5833759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74405EF1-DBD8-15A5-264A-BA3B8AF2C6F4}"/>
              </a:ext>
            </a:extLst>
          </p:cNvPr>
          <p:cNvSpPr/>
          <p:nvPr/>
        </p:nvSpPr>
        <p:spPr>
          <a:xfrm>
            <a:off x="12374705" y="1572867"/>
            <a:ext cx="7754197" cy="1225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156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CFF2E9-7FD5-5670-EA28-BE286649A97B}"/>
              </a:ext>
            </a:extLst>
          </p:cNvPr>
          <p:cNvSpPr txBox="1"/>
          <p:nvPr/>
        </p:nvSpPr>
        <p:spPr>
          <a:xfrm>
            <a:off x="16324948" y="3502000"/>
            <a:ext cx="1653017" cy="5792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64" b="1" dirty="0">
                <a:solidFill>
                  <a:srgbClr val="00B050"/>
                </a:solidFill>
              </a:rPr>
              <a:t>µ</a:t>
            </a:r>
            <a:r>
              <a:rPr lang="en-US" sz="3164" b="1" baseline="30000" dirty="0">
                <a:solidFill>
                  <a:srgbClr val="00B050"/>
                </a:solidFill>
              </a:rPr>
              <a:t>-</a:t>
            </a:r>
            <a:r>
              <a:rPr lang="en-US" sz="3164" b="1" dirty="0">
                <a:solidFill>
                  <a:srgbClr val="00B050"/>
                </a:solidFill>
              </a:rPr>
              <a:t> beam</a:t>
            </a:r>
            <a:endParaRPr lang="en-IL" sz="3164" b="1" baseline="30000" dirty="0">
              <a:solidFill>
                <a:srgbClr val="00B050"/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C863161-DB7A-4156-4EB8-C278E5DCB5E2}"/>
              </a:ext>
            </a:extLst>
          </p:cNvPr>
          <p:cNvCxnSpPr>
            <a:cxnSpLocks/>
          </p:cNvCxnSpPr>
          <p:nvPr/>
        </p:nvCxnSpPr>
        <p:spPr>
          <a:xfrm flipV="1">
            <a:off x="17550769" y="7142232"/>
            <a:ext cx="0" cy="150314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03503D2-2C41-AE39-8A3E-E4AD6AF22134}"/>
              </a:ext>
            </a:extLst>
          </p:cNvPr>
          <p:cNvCxnSpPr>
            <a:cxnSpLocks/>
          </p:cNvCxnSpPr>
          <p:nvPr/>
        </p:nvCxnSpPr>
        <p:spPr>
          <a:xfrm flipV="1">
            <a:off x="17550769" y="9479149"/>
            <a:ext cx="0" cy="70198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E108232-8D90-5D1C-E3E2-23945E3754C9}"/>
              </a:ext>
            </a:extLst>
          </p:cNvPr>
          <p:cNvCxnSpPr>
            <a:cxnSpLocks/>
          </p:cNvCxnSpPr>
          <p:nvPr/>
        </p:nvCxnSpPr>
        <p:spPr>
          <a:xfrm flipV="1">
            <a:off x="15334806" y="7142241"/>
            <a:ext cx="0" cy="148021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3698EE9-AA36-B38A-8CF1-35E34DECE0AE}"/>
              </a:ext>
            </a:extLst>
          </p:cNvPr>
          <p:cNvCxnSpPr>
            <a:cxnSpLocks/>
          </p:cNvCxnSpPr>
          <p:nvPr/>
        </p:nvCxnSpPr>
        <p:spPr>
          <a:xfrm flipH="1">
            <a:off x="15334825" y="10163016"/>
            <a:ext cx="221596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1819E4A5-5E27-5C6C-C89D-8F0AC84F2EB9}"/>
              </a:ext>
            </a:extLst>
          </p:cNvPr>
          <p:cNvSpPr txBox="1"/>
          <p:nvPr/>
        </p:nvSpPr>
        <p:spPr>
          <a:xfrm>
            <a:off x="15097054" y="10035649"/>
            <a:ext cx="2351478" cy="4817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31" dirty="0"/>
              <a:t>Target chamber</a:t>
            </a:r>
            <a:endParaRPr lang="en-IL" sz="2531" dirty="0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232542A-992D-3E19-4183-1309241B5A98}"/>
              </a:ext>
            </a:extLst>
          </p:cNvPr>
          <p:cNvCxnSpPr>
            <a:cxnSpLocks/>
          </p:cNvCxnSpPr>
          <p:nvPr/>
        </p:nvCxnSpPr>
        <p:spPr>
          <a:xfrm>
            <a:off x="16251795" y="8003567"/>
            <a:ext cx="86391" cy="653214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C54E7D3A-5960-142B-0159-E31DFD1811F6}"/>
              </a:ext>
            </a:extLst>
          </p:cNvPr>
          <p:cNvSpPr txBox="1"/>
          <p:nvPr/>
        </p:nvSpPr>
        <p:spPr>
          <a:xfrm>
            <a:off x="15233221" y="7087337"/>
            <a:ext cx="989373" cy="871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31" dirty="0"/>
              <a:t>X-ray</a:t>
            </a:r>
          </a:p>
          <a:p>
            <a:r>
              <a:rPr lang="en-US" sz="2531" dirty="0"/>
              <a:t>beam</a:t>
            </a:r>
            <a:endParaRPr lang="en-IL" sz="2531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4C35863-3A52-A624-09F9-69F5DAD5D1CE}"/>
              </a:ext>
            </a:extLst>
          </p:cNvPr>
          <p:cNvSpPr txBox="1">
            <a:spLocks/>
          </p:cNvSpPr>
          <p:nvPr/>
        </p:nvSpPr>
        <p:spPr>
          <a:xfrm>
            <a:off x="529614" y="83831"/>
            <a:ext cx="15950965" cy="1779237"/>
          </a:xfrm>
          <a:prstGeom prst="rect">
            <a:avLst/>
          </a:prstGeom>
        </p:spPr>
        <p:txBody>
          <a:bodyPr vert="horz" lIns="182393" tIns="91197" rIns="182393" bIns="9119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777" dirty="0"/>
              <a:t>Experimental scheme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45FDB0A-C962-3B98-6064-C0640DC043D8}"/>
                  </a:ext>
                </a:extLst>
              </p:cNvPr>
              <p:cNvSpPr txBox="1"/>
              <p:nvPr/>
            </p:nvSpPr>
            <p:spPr>
              <a:xfrm>
                <a:off x="996816" y="2553907"/>
                <a:ext cx="9615523" cy="56169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69986" indent="-569986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359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59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3590" i="1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3590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359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59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359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359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359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sz="3590" dirty="0"/>
                  <a:t>, </a:t>
                </a:r>
                <a14:m>
                  <m:oMath xmlns:m="http://schemas.openxmlformats.org/officeDocument/2006/math">
                    <m:r>
                      <a:rPr lang="en-US" sz="3590" i="1">
                        <a:latin typeface="Cambria Math" panose="02040503050406030204" pitchFamily="18" charset="0"/>
                      </a:rPr>
                      <m:t>~ 30 </m:t>
                    </m:r>
                    <m:r>
                      <m:rPr>
                        <m:sty m:val="p"/>
                      </m:rPr>
                      <a:rPr lang="en-US" sz="3590">
                        <a:latin typeface="Cambria Math" panose="02040503050406030204" pitchFamily="18" charset="0"/>
                      </a:rPr>
                      <m:t>MeV</m:t>
                    </m:r>
                    <m:r>
                      <a:rPr lang="en-US" sz="359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3590"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endParaRPr lang="en-US" sz="3590" dirty="0"/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endParaRPr lang="en-US" sz="3590" dirty="0"/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r>
                  <a:rPr lang="en-US" sz="3590" dirty="0"/>
                  <a:t>Entrance counter and veto for tagging and timing</a:t>
                </a:r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endParaRPr lang="en-US" sz="3590" dirty="0"/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r>
                  <a:rPr lang="en-US" sz="3590" dirty="0"/>
                  <a:t>Target ladder in vacuum chamber with x-ray windows</a:t>
                </a:r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endParaRPr lang="en-US" sz="3590" dirty="0"/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r>
                  <a:rPr lang="en-US" sz="3590" dirty="0"/>
                  <a:t>X-ray tube and suitable targets</a:t>
                </a:r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endParaRPr lang="en-US" sz="359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45FDB0A-C962-3B98-6064-C0640DC043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816" y="2553907"/>
                <a:ext cx="9615523" cy="5616922"/>
              </a:xfrm>
              <a:prstGeom prst="rect">
                <a:avLst/>
              </a:prstGeom>
              <a:blipFill>
                <a:blip r:embed="rId2"/>
                <a:stretch>
                  <a:fillRect l="-1776" t="-16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56AD51A-3293-3262-D7C3-20E785BEC677}"/>
              </a:ext>
            </a:extLst>
          </p:cNvPr>
          <p:cNvCxnSpPr>
            <a:cxnSpLocks/>
          </p:cNvCxnSpPr>
          <p:nvPr/>
        </p:nvCxnSpPr>
        <p:spPr>
          <a:xfrm flipV="1">
            <a:off x="15334806" y="9440246"/>
            <a:ext cx="0" cy="73952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D0F39E37-2B7D-F2D5-9100-A5459E3DDAF2}"/>
              </a:ext>
            </a:extLst>
          </p:cNvPr>
          <p:cNvSpPr/>
          <p:nvPr/>
        </p:nvSpPr>
        <p:spPr>
          <a:xfrm>
            <a:off x="13713192" y="5297642"/>
            <a:ext cx="5444037" cy="34749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156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216AB9-4A60-0270-536A-942E49041778}"/>
              </a:ext>
            </a:extLst>
          </p:cNvPr>
          <p:cNvSpPr/>
          <p:nvPr/>
        </p:nvSpPr>
        <p:spPr>
          <a:xfrm>
            <a:off x="14318639" y="5645143"/>
            <a:ext cx="4233147" cy="12381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156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D8BEA3-5D6C-FAB6-6C81-34F2C407E686}"/>
              </a:ext>
            </a:extLst>
          </p:cNvPr>
          <p:cNvSpPr/>
          <p:nvPr/>
        </p:nvSpPr>
        <p:spPr>
          <a:xfrm>
            <a:off x="15638887" y="6277920"/>
            <a:ext cx="1592675" cy="25790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156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A84C778-ED79-CA1E-F5A1-560B89770FEC}"/>
              </a:ext>
            </a:extLst>
          </p:cNvPr>
          <p:cNvSpPr/>
          <p:nvPr/>
        </p:nvSpPr>
        <p:spPr>
          <a:xfrm flipV="1">
            <a:off x="17231546" y="5875824"/>
            <a:ext cx="793983" cy="25893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156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4E3DD9-DDC9-A658-B3F5-A7BBF6C24B11}"/>
              </a:ext>
            </a:extLst>
          </p:cNvPr>
          <p:cNvSpPr/>
          <p:nvPr/>
        </p:nvSpPr>
        <p:spPr>
          <a:xfrm flipV="1">
            <a:off x="14791866" y="5875824"/>
            <a:ext cx="826564" cy="25893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156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633704-4B76-556C-3C5F-AB7DC15D0683}"/>
              </a:ext>
            </a:extLst>
          </p:cNvPr>
          <p:cNvSpPr txBox="1"/>
          <p:nvPr/>
        </p:nvSpPr>
        <p:spPr>
          <a:xfrm>
            <a:off x="17139862" y="5692621"/>
            <a:ext cx="807850" cy="4817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31" b="1" dirty="0">
                <a:solidFill>
                  <a:schemeClr val="bg1">
                    <a:lumMod val="95000"/>
                  </a:schemeClr>
                </a:solidFill>
              </a:rPr>
              <a:t>veto</a:t>
            </a:r>
            <a:endParaRPr lang="en-IL" sz="2531" b="1" baseline="30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2279F1-CC48-8FEF-3AB7-E529FB4E4784}"/>
              </a:ext>
            </a:extLst>
          </p:cNvPr>
          <p:cNvSpPr txBox="1"/>
          <p:nvPr/>
        </p:nvSpPr>
        <p:spPr>
          <a:xfrm>
            <a:off x="14729758" y="5686908"/>
            <a:ext cx="807850" cy="4817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31" b="1" dirty="0">
                <a:solidFill>
                  <a:schemeClr val="bg1">
                    <a:lumMod val="95000"/>
                  </a:schemeClr>
                </a:solidFill>
              </a:rPr>
              <a:t>veto</a:t>
            </a:r>
            <a:endParaRPr lang="en-IL" sz="2531" b="1" baseline="30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863794-3D9F-F99A-55A5-D8E603BA339B}"/>
              </a:ext>
            </a:extLst>
          </p:cNvPr>
          <p:cNvSpPr txBox="1"/>
          <p:nvPr/>
        </p:nvSpPr>
        <p:spPr>
          <a:xfrm>
            <a:off x="15651789" y="6280111"/>
            <a:ext cx="1423788" cy="3520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31" b="1" baseline="30000" dirty="0">
                <a:solidFill>
                  <a:schemeClr val="bg1">
                    <a:lumMod val="95000"/>
                  </a:schemeClr>
                </a:solidFill>
              </a:rPr>
              <a:t>Coincidence</a:t>
            </a:r>
            <a:endParaRPr lang="en-IL" sz="2531" b="1" baseline="30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A0DCA55-8F7B-FC2E-3A76-8C5C4F83FA1C}"/>
              </a:ext>
            </a:extLst>
          </p:cNvPr>
          <p:cNvSpPr/>
          <p:nvPr/>
        </p:nvSpPr>
        <p:spPr>
          <a:xfrm>
            <a:off x="14028103" y="6883307"/>
            <a:ext cx="4814214" cy="25893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156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05435D-170B-BCA2-6E0E-CADFBF216B2E}"/>
              </a:ext>
            </a:extLst>
          </p:cNvPr>
          <p:cNvSpPr txBox="1"/>
          <p:nvPr/>
        </p:nvSpPr>
        <p:spPr>
          <a:xfrm>
            <a:off x="22955922" y="12919518"/>
            <a:ext cx="1261884" cy="644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90" dirty="0"/>
              <a:t>7 / 30</a:t>
            </a:r>
          </a:p>
        </p:txBody>
      </p:sp>
    </p:spTree>
    <p:extLst>
      <p:ext uri="{BB962C8B-B14F-4D97-AF65-F5344CB8AC3E}">
        <p14:creationId xmlns:p14="http://schemas.microsoft.com/office/powerpoint/2010/main" val="28421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CF05B936-79F9-EFCD-BD0D-9BAE1874EF38}"/>
              </a:ext>
            </a:extLst>
          </p:cNvPr>
          <p:cNvSpPr/>
          <p:nvPr/>
        </p:nvSpPr>
        <p:spPr>
          <a:xfrm>
            <a:off x="17410333" y="8110788"/>
            <a:ext cx="162420" cy="1725082"/>
          </a:xfrm>
          <a:prstGeom prst="rect">
            <a:avLst/>
          </a:prstGeom>
          <a:solidFill>
            <a:srgbClr val="F6F8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156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BD4243-4E04-8A11-CEF6-BFE062B9DB1A}"/>
              </a:ext>
            </a:extLst>
          </p:cNvPr>
          <p:cNvSpPr/>
          <p:nvPr/>
        </p:nvSpPr>
        <p:spPr>
          <a:xfrm>
            <a:off x="13844333" y="2170221"/>
            <a:ext cx="5181759" cy="312742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156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C5E337-8C2D-F557-4A6A-AE7812423FA9}"/>
              </a:ext>
            </a:extLst>
          </p:cNvPr>
          <p:cNvSpPr/>
          <p:nvPr/>
        </p:nvSpPr>
        <p:spPr>
          <a:xfrm>
            <a:off x="13713192" y="5297642"/>
            <a:ext cx="5444037" cy="34749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156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2B73EA-DE90-6485-C0BC-9577E05C2EBB}"/>
              </a:ext>
            </a:extLst>
          </p:cNvPr>
          <p:cNvSpPr/>
          <p:nvPr/>
        </p:nvSpPr>
        <p:spPr>
          <a:xfrm>
            <a:off x="14318639" y="5645143"/>
            <a:ext cx="4233147" cy="12381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156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D3C061-11E5-C02A-CBEF-2B6ADDBF89A8}"/>
              </a:ext>
            </a:extLst>
          </p:cNvPr>
          <p:cNvSpPr/>
          <p:nvPr/>
        </p:nvSpPr>
        <p:spPr>
          <a:xfrm>
            <a:off x="14028103" y="6883307"/>
            <a:ext cx="4814214" cy="25893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156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23F112-F1E8-428C-8E3E-B0952252D00C}"/>
              </a:ext>
            </a:extLst>
          </p:cNvPr>
          <p:cNvSpPr/>
          <p:nvPr/>
        </p:nvSpPr>
        <p:spPr>
          <a:xfrm>
            <a:off x="15334830" y="7142231"/>
            <a:ext cx="2215949" cy="3020789"/>
          </a:xfrm>
          <a:prstGeom prst="rect">
            <a:avLst/>
          </a:prstGeom>
          <a:noFill/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156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441CEE4-30FF-57EA-7B9C-AF1101D6F55D}"/>
              </a:ext>
            </a:extLst>
          </p:cNvPr>
          <p:cNvCxnSpPr/>
          <p:nvPr/>
        </p:nvCxnSpPr>
        <p:spPr>
          <a:xfrm>
            <a:off x="15942935" y="8558466"/>
            <a:ext cx="984554" cy="984554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7D21D85-D9E5-D435-07F9-70CB64763043}"/>
              </a:ext>
            </a:extLst>
          </p:cNvPr>
          <p:cNvSpPr txBox="1"/>
          <p:nvPr/>
        </p:nvSpPr>
        <p:spPr>
          <a:xfrm rot="2696488">
            <a:off x="15422684" y="9100343"/>
            <a:ext cx="1617879" cy="38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97" b="1" dirty="0">
                <a:solidFill>
                  <a:srgbClr val="ED7D31"/>
                </a:solidFill>
              </a:rPr>
              <a:t>Target ladder</a:t>
            </a:r>
            <a:endParaRPr lang="en-IL" sz="1897" b="1" dirty="0">
              <a:solidFill>
                <a:srgbClr val="ED7D31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DA12B72-AFAE-7872-2BC8-716BBC9ABF5F}"/>
              </a:ext>
            </a:extLst>
          </p:cNvPr>
          <p:cNvCxnSpPr>
            <a:cxnSpLocks/>
          </p:cNvCxnSpPr>
          <p:nvPr/>
        </p:nvCxnSpPr>
        <p:spPr>
          <a:xfrm>
            <a:off x="16435210" y="2811633"/>
            <a:ext cx="0" cy="5833759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74405EF1-DBD8-15A5-264A-BA3B8AF2C6F4}"/>
              </a:ext>
            </a:extLst>
          </p:cNvPr>
          <p:cNvSpPr/>
          <p:nvPr/>
        </p:nvSpPr>
        <p:spPr>
          <a:xfrm>
            <a:off x="12374705" y="1572867"/>
            <a:ext cx="7754197" cy="1225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156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CFF2E9-7FD5-5670-EA28-BE286649A97B}"/>
              </a:ext>
            </a:extLst>
          </p:cNvPr>
          <p:cNvSpPr txBox="1"/>
          <p:nvPr/>
        </p:nvSpPr>
        <p:spPr>
          <a:xfrm>
            <a:off x="16324948" y="3502000"/>
            <a:ext cx="1653017" cy="5792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64" b="1" dirty="0">
                <a:solidFill>
                  <a:srgbClr val="00B050"/>
                </a:solidFill>
              </a:rPr>
              <a:t>µ</a:t>
            </a:r>
            <a:r>
              <a:rPr lang="en-US" sz="3164" b="1" baseline="30000" dirty="0">
                <a:solidFill>
                  <a:srgbClr val="00B050"/>
                </a:solidFill>
              </a:rPr>
              <a:t>-</a:t>
            </a:r>
            <a:r>
              <a:rPr lang="en-US" sz="3164" b="1" dirty="0">
                <a:solidFill>
                  <a:srgbClr val="00B050"/>
                </a:solidFill>
              </a:rPr>
              <a:t> beam</a:t>
            </a:r>
            <a:endParaRPr lang="en-IL" sz="3164" b="1" baseline="30000" dirty="0">
              <a:solidFill>
                <a:srgbClr val="00B050"/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C863161-DB7A-4156-4EB8-C278E5DCB5E2}"/>
              </a:ext>
            </a:extLst>
          </p:cNvPr>
          <p:cNvCxnSpPr>
            <a:cxnSpLocks/>
          </p:cNvCxnSpPr>
          <p:nvPr/>
        </p:nvCxnSpPr>
        <p:spPr>
          <a:xfrm flipV="1">
            <a:off x="17550769" y="7142232"/>
            <a:ext cx="0" cy="150314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03503D2-2C41-AE39-8A3E-E4AD6AF22134}"/>
              </a:ext>
            </a:extLst>
          </p:cNvPr>
          <p:cNvCxnSpPr>
            <a:cxnSpLocks/>
          </p:cNvCxnSpPr>
          <p:nvPr/>
        </p:nvCxnSpPr>
        <p:spPr>
          <a:xfrm flipV="1">
            <a:off x="17550769" y="9466122"/>
            <a:ext cx="0" cy="70198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32192E8-82F7-DA02-5C92-A2A19007EF45}"/>
              </a:ext>
            </a:extLst>
          </p:cNvPr>
          <p:cNvCxnSpPr>
            <a:cxnSpLocks/>
          </p:cNvCxnSpPr>
          <p:nvPr/>
        </p:nvCxnSpPr>
        <p:spPr>
          <a:xfrm flipV="1">
            <a:off x="15336706" y="9473113"/>
            <a:ext cx="0" cy="70198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E108232-8D90-5D1C-E3E2-23945E3754C9}"/>
              </a:ext>
            </a:extLst>
          </p:cNvPr>
          <p:cNvCxnSpPr>
            <a:cxnSpLocks/>
          </p:cNvCxnSpPr>
          <p:nvPr/>
        </p:nvCxnSpPr>
        <p:spPr>
          <a:xfrm flipV="1">
            <a:off x="15334806" y="7142241"/>
            <a:ext cx="0" cy="148021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3698EE9-AA36-B38A-8CF1-35E34DECE0AE}"/>
              </a:ext>
            </a:extLst>
          </p:cNvPr>
          <p:cNvCxnSpPr>
            <a:cxnSpLocks/>
          </p:cNvCxnSpPr>
          <p:nvPr/>
        </p:nvCxnSpPr>
        <p:spPr>
          <a:xfrm flipH="1">
            <a:off x="15334825" y="10163016"/>
            <a:ext cx="221596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1819E4A5-5E27-5C6C-C89D-8F0AC84F2EB9}"/>
              </a:ext>
            </a:extLst>
          </p:cNvPr>
          <p:cNvSpPr txBox="1"/>
          <p:nvPr/>
        </p:nvSpPr>
        <p:spPr>
          <a:xfrm>
            <a:off x="15097054" y="10035649"/>
            <a:ext cx="2351478" cy="4817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31" dirty="0"/>
              <a:t>Target chamber</a:t>
            </a:r>
            <a:endParaRPr lang="en-IL" sz="2531" dirty="0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232542A-992D-3E19-4183-1309241B5A98}"/>
              </a:ext>
            </a:extLst>
          </p:cNvPr>
          <p:cNvCxnSpPr>
            <a:cxnSpLocks/>
          </p:cNvCxnSpPr>
          <p:nvPr/>
        </p:nvCxnSpPr>
        <p:spPr>
          <a:xfrm>
            <a:off x="16251795" y="8003567"/>
            <a:ext cx="86391" cy="653214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C54E7D3A-5960-142B-0159-E31DFD1811F6}"/>
              </a:ext>
            </a:extLst>
          </p:cNvPr>
          <p:cNvSpPr txBox="1"/>
          <p:nvPr/>
        </p:nvSpPr>
        <p:spPr>
          <a:xfrm>
            <a:off x="15233221" y="7087337"/>
            <a:ext cx="989373" cy="871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31" dirty="0"/>
              <a:t>X-ray</a:t>
            </a:r>
          </a:p>
          <a:p>
            <a:r>
              <a:rPr lang="en-US" sz="2531" dirty="0"/>
              <a:t>beam</a:t>
            </a:r>
            <a:endParaRPr lang="en-IL" sz="2531" dirty="0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CF6A9C1E-D724-4202-83BC-9F08EB961344}"/>
              </a:ext>
            </a:extLst>
          </p:cNvPr>
          <p:cNvSpPr/>
          <p:nvPr/>
        </p:nvSpPr>
        <p:spPr>
          <a:xfrm flipV="1">
            <a:off x="12147593" y="8594566"/>
            <a:ext cx="2755964" cy="488317"/>
          </a:xfrm>
          <a:custGeom>
            <a:avLst/>
            <a:gdLst>
              <a:gd name="connsiteX0" fmla="*/ 870256 w 870256"/>
              <a:gd name="connsiteY0" fmla="*/ 0 h 397291"/>
              <a:gd name="connsiteX1" fmla="*/ 870256 w 870256"/>
              <a:gd name="connsiteY1" fmla="*/ 397291 h 397291"/>
              <a:gd name="connsiteX2" fmla="*/ 536027 w 870256"/>
              <a:gd name="connsiteY2" fmla="*/ 397291 h 397291"/>
              <a:gd name="connsiteX3" fmla="*/ 536027 w 870256"/>
              <a:gd name="connsiteY3" fmla="*/ 113512 h 397291"/>
              <a:gd name="connsiteX4" fmla="*/ 0 w 870256"/>
              <a:gd name="connsiteY4" fmla="*/ 113512 h 397291"/>
              <a:gd name="connsiteX5" fmla="*/ 0 w 870256"/>
              <a:gd name="connsiteY5" fmla="*/ 18919 h 39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0256" h="397291">
                <a:moveTo>
                  <a:pt x="870256" y="0"/>
                </a:moveTo>
                <a:lnTo>
                  <a:pt x="870256" y="397291"/>
                </a:lnTo>
                <a:lnTo>
                  <a:pt x="536027" y="397291"/>
                </a:lnTo>
                <a:lnTo>
                  <a:pt x="536027" y="113512"/>
                </a:lnTo>
                <a:lnTo>
                  <a:pt x="0" y="113512"/>
                </a:lnTo>
                <a:lnTo>
                  <a:pt x="0" y="18919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156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389E1976-F79D-F71F-CB65-5573555023AD}"/>
              </a:ext>
            </a:extLst>
          </p:cNvPr>
          <p:cNvSpPr/>
          <p:nvPr/>
        </p:nvSpPr>
        <p:spPr>
          <a:xfrm>
            <a:off x="12150238" y="8936176"/>
            <a:ext cx="2755964" cy="457024"/>
          </a:xfrm>
          <a:custGeom>
            <a:avLst/>
            <a:gdLst>
              <a:gd name="connsiteX0" fmla="*/ 870256 w 870256"/>
              <a:gd name="connsiteY0" fmla="*/ 0 h 397291"/>
              <a:gd name="connsiteX1" fmla="*/ 870256 w 870256"/>
              <a:gd name="connsiteY1" fmla="*/ 397291 h 397291"/>
              <a:gd name="connsiteX2" fmla="*/ 536027 w 870256"/>
              <a:gd name="connsiteY2" fmla="*/ 397291 h 397291"/>
              <a:gd name="connsiteX3" fmla="*/ 536027 w 870256"/>
              <a:gd name="connsiteY3" fmla="*/ 113512 h 397291"/>
              <a:gd name="connsiteX4" fmla="*/ 0 w 870256"/>
              <a:gd name="connsiteY4" fmla="*/ 113512 h 397291"/>
              <a:gd name="connsiteX5" fmla="*/ 0 w 870256"/>
              <a:gd name="connsiteY5" fmla="*/ 18919 h 39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0256" h="397291">
                <a:moveTo>
                  <a:pt x="870256" y="0"/>
                </a:moveTo>
                <a:lnTo>
                  <a:pt x="870256" y="397291"/>
                </a:lnTo>
                <a:lnTo>
                  <a:pt x="536027" y="397291"/>
                </a:lnTo>
                <a:lnTo>
                  <a:pt x="536027" y="113512"/>
                </a:lnTo>
                <a:lnTo>
                  <a:pt x="0" y="113512"/>
                </a:lnTo>
                <a:lnTo>
                  <a:pt x="0" y="18919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156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5B22757-71FA-A60C-30E3-B6CD8CDE0A2E}"/>
              </a:ext>
            </a:extLst>
          </p:cNvPr>
          <p:cNvSpPr/>
          <p:nvPr/>
        </p:nvSpPr>
        <p:spPr>
          <a:xfrm>
            <a:off x="10958489" y="8450487"/>
            <a:ext cx="2022089" cy="115336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156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A67C044-2F2C-AB4A-2819-2E64969E4A32}"/>
              </a:ext>
            </a:extLst>
          </p:cNvPr>
          <p:cNvSpPr txBox="1"/>
          <p:nvPr/>
        </p:nvSpPr>
        <p:spPr>
          <a:xfrm>
            <a:off x="11024962" y="8830655"/>
            <a:ext cx="1727717" cy="481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98" b="1" baseline="30000" dirty="0">
                <a:solidFill>
                  <a:schemeClr val="bg1">
                    <a:lumMod val="95000"/>
                  </a:schemeClr>
                </a:solidFill>
              </a:rPr>
              <a:t>HPGe Det.</a:t>
            </a:r>
            <a:endParaRPr lang="en-IL" sz="3798" b="1" baseline="300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B69DF2-BF6E-BAD3-BC73-FF47C81C00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056" t="60180" r="27675" b="27618"/>
          <a:stretch/>
        </p:blipFill>
        <p:spPr>
          <a:xfrm rot="9000000">
            <a:off x="12827129" y="9356858"/>
            <a:ext cx="2516292" cy="1491960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652EA5CC-7ABD-1003-B5A3-E31CAA2B8EA5}"/>
              </a:ext>
            </a:extLst>
          </p:cNvPr>
          <p:cNvSpPr txBox="1"/>
          <p:nvPr/>
        </p:nvSpPr>
        <p:spPr>
          <a:xfrm rot="19467575">
            <a:off x="13127694" y="10362951"/>
            <a:ext cx="1143221" cy="481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98" b="1" baseline="30000" dirty="0">
                <a:solidFill>
                  <a:schemeClr val="bg1">
                    <a:lumMod val="95000"/>
                  </a:schemeClr>
                </a:solidFill>
              </a:rPr>
              <a:t>SDD</a:t>
            </a:r>
            <a:endParaRPr lang="en-IL" sz="3798" b="1" baseline="30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4C35863-3A52-A624-09F9-69F5DAD5D1CE}"/>
              </a:ext>
            </a:extLst>
          </p:cNvPr>
          <p:cNvSpPr txBox="1">
            <a:spLocks/>
          </p:cNvSpPr>
          <p:nvPr/>
        </p:nvSpPr>
        <p:spPr>
          <a:xfrm>
            <a:off x="529614" y="83831"/>
            <a:ext cx="15950965" cy="1779237"/>
          </a:xfrm>
          <a:prstGeom prst="rect">
            <a:avLst/>
          </a:prstGeom>
        </p:spPr>
        <p:txBody>
          <a:bodyPr vert="horz" lIns="182393" tIns="91197" rIns="182393" bIns="9119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777" dirty="0"/>
              <a:t>Experimental scheme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45FDB0A-C962-3B98-6064-C0640DC043D8}"/>
                  </a:ext>
                </a:extLst>
              </p:cNvPr>
              <p:cNvSpPr txBox="1"/>
              <p:nvPr/>
            </p:nvSpPr>
            <p:spPr>
              <a:xfrm>
                <a:off x="996816" y="2553908"/>
                <a:ext cx="9615523" cy="72742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69986" indent="-569986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359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59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3590" i="1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3590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359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59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359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359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359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sz="3590" dirty="0"/>
                  <a:t>, </a:t>
                </a:r>
                <a14:m>
                  <m:oMath xmlns:m="http://schemas.openxmlformats.org/officeDocument/2006/math">
                    <m:r>
                      <a:rPr lang="en-US" sz="3590" i="1">
                        <a:latin typeface="Cambria Math" panose="02040503050406030204" pitchFamily="18" charset="0"/>
                      </a:rPr>
                      <m:t>~ 30 </m:t>
                    </m:r>
                    <m:r>
                      <m:rPr>
                        <m:sty m:val="p"/>
                      </m:rPr>
                      <a:rPr lang="en-US" sz="3590">
                        <a:latin typeface="Cambria Math" panose="02040503050406030204" pitchFamily="18" charset="0"/>
                      </a:rPr>
                      <m:t>MeV</m:t>
                    </m:r>
                    <m:r>
                      <a:rPr lang="en-US" sz="359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3590"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endParaRPr lang="en-US" sz="3590" dirty="0"/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endParaRPr lang="en-US" sz="3590" dirty="0"/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r>
                  <a:rPr lang="en-US" sz="3590" dirty="0"/>
                  <a:t>Entrance counter and veto for tagging and timing</a:t>
                </a:r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endParaRPr lang="en-US" sz="3590" dirty="0"/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r>
                  <a:rPr lang="en-US" sz="3590" dirty="0"/>
                  <a:t>Target ladder in vacuum chamber with x-ray windows</a:t>
                </a:r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endParaRPr lang="en-US" sz="3590" dirty="0"/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r>
                  <a:rPr lang="en-US" sz="3590" dirty="0"/>
                  <a:t>X-ray tube and suitable targets</a:t>
                </a:r>
              </a:p>
              <a:p>
                <a:endParaRPr lang="en-US" sz="3590" dirty="0"/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r>
                  <a:rPr lang="en-US" sz="3590" dirty="0"/>
                  <a:t>Solid-state detectors</a:t>
                </a:r>
              </a:p>
              <a:p>
                <a:endParaRPr lang="en-US" sz="3590" dirty="0"/>
              </a:p>
              <a:p>
                <a:endParaRPr lang="en-US" sz="359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45FDB0A-C962-3B98-6064-C0640DC043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816" y="2553908"/>
                <a:ext cx="9615523" cy="7274299"/>
              </a:xfrm>
              <a:prstGeom prst="rect">
                <a:avLst/>
              </a:prstGeom>
              <a:blipFill>
                <a:blip r:embed="rId3"/>
                <a:stretch>
                  <a:fillRect l="-1776" t="-12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BB3F1F22-B5C3-7D0C-A60D-5E0B73B7EFCC}"/>
              </a:ext>
            </a:extLst>
          </p:cNvPr>
          <p:cNvSpPr/>
          <p:nvPr/>
        </p:nvSpPr>
        <p:spPr>
          <a:xfrm>
            <a:off x="15638887" y="6277920"/>
            <a:ext cx="1592675" cy="25790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156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79C551-A367-7A90-13A8-93D3470C9A97}"/>
              </a:ext>
            </a:extLst>
          </p:cNvPr>
          <p:cNvSpPr/>
          <p:nvPr/>
        </p:nvSpPr>
        <p:spPr>
          <a:xfrm flipV="1">
            <a:off x="17231546" y="5875824"/>
            <a:ext cx="793983" cy="25893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156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E76F7-0113-01E7-8E9B-3741C9821E51}"/>
              </a:ext>
            </a:extLst>
          </p:cNvPr>
          <p:cNvSpPr/>
          <p:nvPr/>
        </p:nvSpPr>
        <p:spPr>
          <a:xfrm flipV="1">
            <a:off x="14791866" y="5875824"/>
            <a:ext cx="826564" cy="25893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156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4062C7-5801-0E7C-F426-55F0F7CC3C65}"/>
              </a:ext>
            </a:extLst>
          </p:cNvPr>
          <p:cNvSpPr txBox="1"/>
          <p:nvPr/>
        </p:nvSpPr>
        <p:spPr>
          <a:xfrm>
            <a:off x="17139862" y="5692621"/>
            <a:ext cx="807850" cy="4817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31" b="1" dirty="0">
                <a:solidFill>
                  <a:schemeClr val="bg1">
                    <a:lumMod val="95000"/>
                  </a:schemeClr>
                </a:solidFill>
              </a:rPr>
              <a:t>veto</a:t>
            </a:r>
            <a:endParaRPr lang="en-IL" sz="2531" b="1" baseline="30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0F2117-98BF-ED5F-D6EF-F9F0B2D49A42}"/>
              </a:ext>
            </a:extLst>
          </p:cNvPr>
          <p:cNvSpPr txBox="1"/>
          <p:nvPr/>
        </p:nvSpPr>
        <p:spPr>
          <a:xfrm>
            <a:off x="14729758" y="5686908"/>
            <a:ext cx="807850" cy="4817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31" b="1" dirty="0">
                <a:solidFill>
                  <a:schemeClr val="bg1">
                    <a:lumMod val="95000"/>
                  </a:schemeClr>
                </a:solidFill>
              </a:rPr>
              <a:t>veto</a:t>
            </a:r>
            <a:endParaRPr lang="en-IL" sz="2531" b="1" baseline="30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00B8DB-837E-3599-BFE1-1FC768356C90}"/>
              </a:ext>
            </a:extLst>
          </p:cNvPr>
          <p:cNvSpPr txBox="1"/>
          <p:nvPr/>
        </p:nvSpPr>
        <p:spPr>
          <a:xfrm>
            <a:off x="15651789" y="6280111"/>
            <a:ext cx="1423788" cy="3520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31" b="1" baseline="30000" dirty="0">
                <a:solidFill>
                  <a:schemeClr val="bg1">
                    <a:lumMod val="95000"/>
                  </a:schemeClr>
                </a:solidFill>
              </a:rPr>
              <a:t>Coincidence</a:t>
            </a:r>
            <a:endParaRPr lang="en-IL" sz="2531" b="1" baseline="30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9A4FBD-DA0D-DC09-6212-3A1BAD9C7F14}"/>
              </a:ext>
            </a:extLst>
          </p:cNvPr>
          <p:cNvSpPr txBox="1"/>
          <p:nvPr/>
        </p:nvSpPr>
        <p:spPr>
          <a:xfrm>
            <a:off x="22955922" y="12919518"/>
            <a:ext cx="1261884" cy="644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90" dirty="0"/>
              <a:t>7 / 30</a:t>
            </a:r>
          </a:p>
        </p:txBody>
      </p:sp>
    </p:spTree>
    <p:extLst>
      <p:ext uri="{BB962C8B-B14F-4D97-AF65-F5344CB8AC3E}">
        <p14:creationId xmlns:p14="http://schemas.microsoft.com/office/powerpoint/2010/main" val="345327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EEF1BC6A-C15E-5A27-C9B6-E8CA50A1CC85}"/>
              </a:ext>
            </a:extLst>
          </p:cNvPr>
          <p:cNvSpPr/>
          <p:nvPr/>
        </p:nvSpPr>
        <p:spPr>
          <a:xfrm>
            <a:off x="18286802" y="8147172"/>
            <a:ext cx="2884146" cy="1767099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156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E72966D-179C-7105-B473-BF2560D81A8D}"/>
              </a:ext>
            </a:extLst>
          </p:cNvPr>
          <p:cNvSpPr/>
          <p:nvPr/>
        </p:nvSpPr>
        <p:spPr>
          <a:xfrm>
            <a:off x="17508362" y="8273560"/>
            <a:ext cx="751722" cy="150314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156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F05B936-79F9-EFCD-BD0D-9BAE1874EF38}"/>
              </a:ext>
            </a:extLst>
          </p:cNvPr>
          <p:cNvSpPr/>
          <p:nvPr/>
        </p:nvSpPr>
        <p:spPr>
          <a:xfrm>
            <a:off x="17410333" y="8110788"/>
            <a:ext cx="162420" cy="1725082"/>
          </a:xfrm>
          <a:prstGeom prst="rect">
            <a:avLst/>
          </a:prstGeom>
          <a:solidFill>
            <a:srgbClr val="F6F8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156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BD4243-4E04-8A11-CEF6-BFE062B9DB1A}"/>
              </a:ext>
            </a:extLst>
          </p:cNvPr>
          <p:cNvSpPr/>
          <p:nvPr/>
        </p:nvSpPr>
        <p:spPr>
          <a:xfrm>
            <a:off x="13844333" y="2170221"/>
            <a:ext cx="5181759" cy="312742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156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C5E337-8C2D-F557-4A6A-AE7812423FA9}"/>
              </a:ext>
            </a:extLst>
          </p:cNvPr>
          <p:cNvSpPr/>
          <p:nvPr/>
        </p:nvSpPr>
        <p:spPr>
          <a:xfrm>
            <a:off x="13713192" y="5297642"/>
            <a:ext cx="5444037" cy="34749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156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D3C061-11E5-C02A-CBEF-2B6ADDBF89A8}"/>
              </a:ext>
            </a:extLst>
          </p:cNvPr>
          <p:cNvSpPr/>
          <p:nvPr/>
        </p:nvSpPr>
        <p:spPr>
          <a:xfrm>
            <a:off x="14028103" y="6883307"/>
            <a:ext cx="4814214" cy="25893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156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23F112-F1E8-428C-8E3E-B0952252D00C}"/>
              </a:ext>
            </a:extLst>
          </p:cNvPr>
          <p:cNvSpPr/>
          <p:nvPr/>
        </p:nvSpPr>
        <p:spPr>
          <a:xfrm>
            <a:off x="15334830" y="7142231"/>
            <a:ext cx="2215949" cy="3020789"/>
          </a:xfrm>
          <a:prstGeom prst="rect">
            <a:avLst/>
          </a:prstGeom>
          <a:noFill/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156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441CEE4-30FF-57EA-7B9C-AF1101D6F55D}"/>
              </a:ext>
            </a:extLst>
          </p:cNvPr>
          <p:cNvCxnSpPr/>
          <p:nvPr/>
        </p:nvCxnSpPr>
        <p:spPr>
          <a:xfrm>
            <a:off x="15942935" y="8558466"/>
            <a:ext cx="984554" cy="984554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7D21D85-D9E5-D435-07F9-70CB64763043}"/>
              </a:ext>
            </a:extLst>
          </p:cNvPr>
          <p:cNvSpPr txBox="1"/>
          <p:nvPr/>
        </p:nvSpPr>
        <p:spPr>
          <a:xfrm rot="2696488">
            <a:off x="15422684" y="9100343"/>
            <a:ext cx="1617879" cy="38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97" b="1" dirty="0">
                <a:solidFill>
                  <a:srgbClr val="ED7D31"/>
                </a:solidFill>
              </a:rPr>
              <a:t>Target ladder</a:t>
            </a:r>
            <a:endParaRPr lang="en-IL" sz="1897" b="1" dirty="0">
              <a:solidFill>
                <a:srgbClr val="ED7D31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DA12B72-AFAE-7872-2BC8-716BBC9ABF5F}"/>
              </a:ext>
            </a:extLst>
          </p:cNvPr>
          <p:cNvCxnSpPr>
            <a:cxnSpLocks/>
          </p:cNvCxnSpPr>
          <p:nvPr/>
        </p:nvCxnSpPr>
        <p:spPr>
          <a:xfrm>
            <a:off x="16435210" y="2811633"/>
            <a:ext cx="0" cy="5833759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74405EF1-DBD8-15A5-264A-BA3B8AF2C6F4}"/>
              </a:ext>
            </a:extLst>
          </p:cNvPr>
          <p:cNvSpPr/>
          <p:nvPr/>
        </p:nvSpPr>
        <p:spPr>
          <a:xfrm>
            <a:off x="12374705" y="1572867"/>
            <a:ext cx="7754197" cy="1225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156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CFF2E9-7FD5-5670-EA28-BE286649A97B}"/>
              </a:ext>
            </a:extLst>
          </p:cNvPr>
          <p:cNvSpPr txBox="1"/>
          <p:nvPr/>
        </p:nvSpPr>
        <p:spPr>
          <a:xfrm>
            <a:off x="16324948" y="3502000"/>
            <a:ext cx="1653017" cy="5792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64" b="1" dirty="0">
                <a:solidFill>
                  <a:srgbClr val="00B050"/>
                </a:solidFill>
              </a:rPr>
              <a:t>µ</a:t>
            </a:r>
            <a:r>
              <a:rPr lang="en-US" sz="3164" b="1" baseline="30000" dirty="0">
                <a:solidFill>
                  <a:srgbClr val="00B050"/>
                </a:solidFill>
              </a:rPr>
              <a:t>-</a:t>
            </a:r>
            <a:r>
              <a:rPr lang="en-US" sz="3164" b="1" dirty="0">
                <a:solidFill>
                  <a:srgbClr val="00B050"/>
                </a:solidFill>
              </a:rPr>
              <a:t> beam</a:t>
            </a:r>
            <a:endParaRPr lang="en-IL" sz="3164" b="1" baseline="30000" dirty="0">
              <a:solidFill>
                <a:srgbClr val="00B050"/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C863161-DB7A-4156-4EB8-C278E5DCB5E2}"/>
              </a:ext>
            </a:extLst>
          </p:cNvPr>
          <p:cNvCxnSpPr>
            <a:cxnSpLocks/>
          </p:cNvCxnSpPr>
          <p:nvPr/>
        </p:nvCxnSpPr>
        <p:spPr>
          <a:xfrm flipV="1">
            <a:off x="17550769" y="7142232"/>
            <a:ext cx="0" cy="150314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03503D2-2C41-AE39-8A3E-E4AD6AF22134}"/>
              </a:ext>
            </a:extLst>
          </p:cNvPr>
          <p:cNvCxnSpPr>
            <a:cxnSpLocks/>
          </p:cNvCxnSpPr>
          <p:nvPr/>
        </p:nvCxnSpPr>
        <p:spPr>
          <a:xfrm flipV="1">
            <a:off x="17550769" y="9479149"/>
            <a:ext cx="0" cy="70198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32192E8-82F7-DA02-5C92-A2A19007EF45}"/>
              </a:ext>
            </a:extLst>
          </p:cNvPr>
          <p:cNvCxnSpPr>
            <a:cxnSpLocks/>
          </p:cNvCxnSpPr>
          <p:nvPr/>
        </p:nvCxnSpPr>
        <p:spPr>
          <a:xfrm flipV="1">
            <a:off x="15336706" y="9473113"/>
            <a:ext cx="0" cy="70198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E108232-8D90-5D1C-E3E2-23945E3754C9}"/>
              </a:ext>
            </a:extLst>
          </p:cNvPr>
          <p:cNvCxnSpPr>
            <a:cxnSpLocks/>
          </p:cNvCxnSpPr>
          <p:nvPr/>
        </p:nvCxnSpPr>
        <p:spPr>
          <a:xfrm flipV="1">
            <a:off x="15334806" y="7142241"/>
            <a:ext cx="0" cy="148021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3698EE9-AA36-B38A-8CF1-35E34DECE0AE}"/>
              </a:ext>
            </a:extLst>
          </p:cNvPr>
          <p:cNvCxnSpPr>
            <a:cxnSpLocks/>
          </p:cNvCxnSpPr>
          <p:nvPr/>
        </p:nvCxnSpPr>
        <p:spPr>
          <a:xfrm flipH="1">
            <a:off x="15334825" y="10163016"/>
            <a:ext cx="221596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1819E4A5-5E27-5C6C-C89D-8F0AC84F2EB9}"/>
              </a:ext>
            </a:extLst>
          </p:cNvPr>
          <p:cNvSpPr txBox="1"/>
          <p:nvPr/>
        </p:nvSpPr>
        <p:spPr>
          <a:xfrm>
            <a:off x="15097054" y="10035649"/>
            <a:ext cx="2351478" cy="4817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31" dirty="0"/>
              <a:t>Target chamber</a:t>
            </a:r>
            <a:endParaRPr lang="en-IL" sz="2531" dirty="0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232542A-992D-3E19-4183-1309241B5A98}"/>
              </a:ext>
            </a:extLst>
          </p:cNvPr>
          <p:cNvCxnSpPr>
            <a:cxnSpLocks/>
          </p:cNvCxnSpPr>
          <p:nvPr/>
        </p:nvCxnSpPr>
        <p:spPr>
          <a:xfrm>
            <a:off x="16251795" y="8003567"/>
            <a:ext cx="86391" cy="653214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C54E7D3A-5960-142B-0159-E31DFD1811F6}"/>
              </a:ext>
            </a:extLst>
          </p:cNvPr>
          <p:cNvSpPr txBox="1"/>
          <p:nvPr/>
        </p:nvSpPr>
        <p:spPr>
          <a:xfrm>
            <a:off x="15233221" y="7087337"/>
            <a:ext cx="989373" cy="871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31" dirty="0"/>
              <a:t>X-ray</a:t>
            </a:r>
          </a:p>
          <a:p>
            <a:r>
              <a:rPr lang="en-US" sz="2531" dirty="0"/>
              <a:t>beam</a:t>
            </a:r>
            <a:endParaRPr lang="en-IL" sz="2531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AC93C93-AEE1-D8BA-529A-E4CB0BE0C630}"/>
              </a:ext>
            </a:extLst>
          </p:cNvPr>
          <p:cNvSpPr/>
          <p:nvPr/>
        </p:nvSpPr>
        <p:spPr>
          <a:xfrm>
            <a:off x="18187954" y="8645379"/>
            <a:ext cx="144782" cy="711168"/>
          </a:xfrm>
          <a:prstGeom prst="rect">
            <a:avLst/>
          </a:prstGeom>
          <a:solidFill>
            <a:srgbClr val="F6F8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156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CF6A9C1E-D724-4202-83BC-9F08EB961344}"/>
              </a:ext>
            </a:extLst>
          </p:cNvPr>
          <p:cNvSpPr/>
          <p:nvPr/>
        </p:nvSpPr>
        <p:spPr>
          <a:xfrm flipV="1">
            <a:off x="12147593" y="8594566"/>
            <a:ext cx="2755964" cy="488317"/>
          </a:xfrm>
          <a:custGeom>
            <a:avLst/>
            <a:gdLst>
              <a:gd name="connsiteX0" fmla="*/ 870256 w 870256"/>
              <a:gd name="connsiteY0" fmla="*/ 0 h 397291"/>
              <a:gd name="connsiteX1" fmla="*/ 870256 w 870256"/>
              <a:gd name="connsiteY1" fmla="*/ 397291 h 397291"/>
              <a:gd name="connsiteX2" fmla="*/ 536027 w 870256"/>
              <a:gd name="connsiteY2" fmla="*/ 397291 h 397291"/>
              <a:gd name="connsiteX3" fmla="*/ 536027 w 870256"/>
              <a:gd name="connsiteY3" fmla="*/ 113512 h 397291"/>
              <a:gd name="connsiteX4" fmla="*/ 0 w 870256"/>
              <a:gd name="connsiteY4" fmla="*/ 113512 h 397291"/>
              <a:gd name="connsiteX5" fmla="*/ 0 w 870256"/>
              <a:gd name="connsiteY5" fmla="*/ 18919 h 39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0256" h="397291">
                <a:moveTo>
                  <a:pt x="870256" y="0"/>
                </a:moveTo>
                <a:lnTo>
                  <a:pt x="870256" y="397291"/>
                </a:lnTo>
                <a:lnTo>
                  <a:pt x="536027" y="397291"/>
                </a:lnTo>
                <a:lnTo>
                  <a:pt x="536027" y="113512"/>
                </a:lnTo>
                <a:lnTo>
                  <a:pt x="0" y="113512"/>
                </a:lnTo>
                <a:lnTo>
                  <a:pt x="0" y="18919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156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389E1976-F79D-F71F-CB65-5573555023AD}"/>
              </a:ext>
            </a:extLst>
          </p:cNvPr>
          <p:cNvSpPr/>
          <p:nvPr/>
        </p:nvSpPr>
        <p:spPr>
          <a:xfrm>
            <a:off x="12150238" y="8936176"/>
            <a:ext cx="2755964" cy="457024"/>
          </a:xfrm>
          <a:custGeom>
            <a:avLst/>
            <a:gdLst>
              <a:gd name="connsiteX0" fmla="*/ 870256 w 870256"/>
              <a:gd name="connsiteY0" fmla="*/ 0 h 397291"/>
              <a:gd name="connsiteX1" fmla="*/ 870256 w 870256"/>
              <a:gd name="connsiteY1" fmla="*/ 397291 h 397291"/>
              <a:gd name="connsiteX2" fmla="*/ 536027 w 870256"/>
              <a:gd name="connsiteY2" fmla="*/ 397291 h 397291"/>
              <a:gd name="connsiteX3" fmla="*/ 536027 w 870256"/>
              <a:gd name="connsiteY3" fmla="*/ 113512 h 397291"/>
              <a:gd name="connsiteX4" fmla="*/ 0 w 870256"/>
              <a:gd name="connsiteY4" fmla="*/ 113512 h 397291"/>
              <a:gd name="connsiteX5" fmla="*/ 0 w 870256"/>
              <a:gd name="connsiteY5" fmla="*/ 18919 h 39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0256" h="397291">
                <a:moveTo>
                  <a:pt x="870256" y="0"/>
                </a:moveTo>
                <a:lnTo>
                  <a:pt x="870256" y="397291"/>
                </a:lnTo>
                <a:lnTo>
                  <a:pt x="536027" y="397291"/>
                </a:lnTo>
                <a:lnTo>
                  <a:pt x="536027" y="113512"/>
                </a:lnTo>
                <a:lnTo>
                  <a:pt x="0" y="113512"/>
                </a:lnTo>
                <a:lnTo>
                  <a:pt x="0" y="18919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156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5B22757-71FA-A60C-30E3-B6CD8CDE0A2E}"/>
              </a:ext>
            </a:extLst>
          </p:cNvPr>
          <p:cNvSpPr/>
          <p:nvPr/>
        </p:nvSpPr>
        <p:spPr>
          <a:xfrm>
            <a:off x="10958489" y="8450487"/>
            <a:ext cx="2022089" cy="115336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156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A67C044-2F2C-AB4A-2819-2E64969E4A32}"/>
              </a:ext>
            </a:extLst>
          </p:cNvPr>
          <p:cNvSpPr txBox="1"/>
          <p:nvPr/>
        </p:nvSpPr>
        <p:spPr>
          <a:xfrm>
            <a:off x="11024962" y="8830655"/>
            <a:ext cx="1727717" cy="481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98" b="1" baseline="30000" dirty="0">
                <a:solidFill>
                  <a:schemeClr val="bg1">
                    <a:lumMod val="95000"/>
                  </a:schemeClr>
                </a:solidFill>
              </a:rPr>
              <a:t>HPGe Det.</a:t>
            </a:r>
            <a:endParaRPr lang="en-IL" sz="3798" b="1" baseline="30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FC10A031-104D-E9CB-0637-E557BD817E97}"/>
              </a:ext>
            </a:extLst>
          </p:cNvPr>
          <p:cNvSpPr/>
          <p:nvPr/>
        </p:nvSpPr>
        <p:spPr>
          <a:xfrm>
            <a:off x="18301854" y="8120577"/>
            <a:ext cx="2903235" cy="1767099"/>
          </a:xfrm>
          <a:prstGeom prst="roundRect">
            <a:avLst/>
          </a:prstGeom>
          <a:noFill/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156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A31F053-82BA-D24D-07CB-D858B93775D2}"/>
              </a:ext>
            </a:extLst>
          </p:cNvPr>
          <p:cNvSpPr txBox="1"/>
          <p:nvPr/>
        </p:nvSpPr>
        <p:spPr>
          <a:xfrm>
            <a:off x="18358648" y="7114788"/>
            <a:ext cx="1739579" cy="871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31" dirty="0"/>
              <a:t>Snout with </a:t>
            </a:r>
          </a:p>
          <a:p>
            <a:r>
              <a:rPr lang="en-US" sz="2531" dirty="0"/>
              <a:t>cold finger</a:t>
            </a:r>
            <a:endParaRPr lang="en-IL" sz="2531" dirty="0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77576952-9E1E-AA4E-D6BC-58B49F7B8506}"/>
              </a:ext>
            </a:extLst>
          </p:cNvPr>
          <p:cNvSpPr/>
          <p:nvPr/>
        </p:nvSpPr>
        <p:spPr>
          <a:xfrm>
            <a:off x="20179506" y="7342440"/>
            <a:ext cx="3314062" cy="331406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156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E6C0BD9-18E3-BBEB-A0D9-42FEE767ADEE}"/>
              </a:ext>
            </a:extLst>
          </p:cNvPr>
          <p:cNvSpPr txBox="1"/>
          <p:nvPr/>
        </p:nvSpPr>
        <p:spPr>
          <a:xfrm>
            <a:off x="20804259" y="8372672"/>
            <a:ext cx="1737976" cy="1131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67" b="1" baseline="30000" dirty="0">
                <a:solidFill>
                  <a:schemeClr val="bg1">
                    <a:lumMod val="95000"/>
                  </a:schemeClr>
                </a:solidFill>
              </a:rPr>
              <a:t>Dilution</a:t>
            </a:r>
          </a:p>
          <a:p>
            <a:r>
              <a:rPr lang="en-US" sz="5067" b="1" baseline="30000" dirty="0">
                <a:solidFill>
                  <a:schemeClr val="bg1">
                    <a:lumMod val="95000"/>
                  </a:schemeClr>
                </a:solidFill>
              </a:rPr>
              <a:t> Fridge</a:t>
            </a:r>
            <a:endParaRPr lang="en-IL" sz="5067" b="1" baseline="30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26A593BB-ECCC-8FF0-A39F-B9FDE88A7C20}"/>
              </a:ext>
            </a:extLst>
          </p:cNvPr>
          <p:cNvSpPr/>
          <p:nvPr/>
        </p:nvSpPr>
        <p:spPr>
          <a:xfrm>
            <a:off x="18652511" y="8892333"/>
            <a:ext cx="1625898" cy="2111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156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B83DB511-6620-BFF1-0641-9157117910DA}"/>
              </a:ext>
            </a:extLst>
          </p:cNvPr>
          <p:cNvSpPr/>
          <p:nvPr/>
        </p:nvSpPr>
        <p:spPr>
          <a:xfrm>
            <a:off x="18571434" y="8707456"/>
            <a:ext cx="144782" cy="55814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156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A63999C-3F8E-575B-7668-B0BFAB41DB61}"/>
              </a:ext>
            </a:extLst>
          </p:cNvPr>
          <p:cNvSpPr txBox="1"/>
          <p:nvPr/>
        </p:nvSpPr>
        <p:spPr>
          <a:xfrm>
            <a:off x="18271456" y="9266474"/>
            <a:ext cx="1602683" cy="481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98" b="1" baseline="30000" dirty="0">
                <a:solidFill>
                  <a:srgbClr val="FFC000"/>
                </a:solidFill>
              </a:rPr>
              <a:t>MMC det.</a:t>
            </a:r>
            <a:endParaRPr lang="en-IL" sz="3798" b="1" baseline="30000" dirty="0">
              <a:solidFill>
                <a:srgbClr val="FFC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B69DF2-BF6E-BAD3-BC73-FF47C81C00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056" t="60180" r="27675" b="27618"/>
          <a:stretch/>
        </p:blipFill>
        <p:spPr>
          <a:xfrm rot="9000000">
            <a:off x="12827129" y="9356858"/>
            <a:ext cx="2516292" cy="1491960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652EA5CC-7ABD-1003-B5A3-E31CAA2B8EA5}"/>
              </a:ext>
            </a:extLst>
          </p:cNvPr>
          <p:cNvSpPr txBox="1"/>
          <p:nvPr/>
        </p:nvSpPr>
        <p:spPr>
          <a:xfrm rot="19467575">
            <a:off x="13127694" y="10362951"/>
            <a:ext cx="1143221" cy="481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98" b="1" baseline="30000" dirty="0">
                <a:solidFill>
                  <a:schemeClr val="bg1">
                    <a:lumMod val="95000"/>
                  </a:schemeClr>
                </a:solidFill>
              </a:rPr>
              <a:t>SDD</a:t>
            </a:r>
            <a:endParaRPr lang="en-IL" sz="3798" b="1" baseline="30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4C35863-3A52-A624-09F9-69F5DAD5D1CE}"/>
              </a:ext>
            </a:extLst>
          </p:cNvPr>
          <p:cNvSpPr txBox="1">
            <a:spLocks/>
          </p:cNvSpPr>
          <p:nvPr/>
        </p:nvSpPr>
        <p:spPr>
          <a:xfrm>
            <a:off x="529614" y="83831"/>
            <a:ext cx="15950965" cy="1779237"/>
          </a:xfrm>
          <a:prstGeom prst="rect">
            <a:avLst/>
          </a:prstGeom>
        </p:spPr>
        <p:txBody>
          <a:bodyPr vert="horz" lIns="182393" tIns="91197" rIns="182393" bIns="9119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777" dirty="0"/>
              <a:t>Experimental scheme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45FDB0A-C962-3B98-6064-C0640DC043D8}"/>
                  </a:ext>
                </a:extLst>
              </p:cNvPr>
              <p:cNvSpPr txBox="1"/>
              <p:nvPr/>
            </p:nvSpPr>
            <p:spPr>
              <a:xfrm>
                <a:off x="996816" y="2553909"/>
                <a:ext cx="9615523" cy="8931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69986" indent="-569986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359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59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3590" i="1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3590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359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59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359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359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359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sz="3590" dirty="0"/>
                  <a:t>, </a:t>
                </a:r>
                <a14:m>
                  <m:oMath xmlns:m="http://schemas.openxmlformats.org/officeDocument/2006/math">
                    <m:r>
                      <a:rPr lang="en-US" sz="3590" i="1">
                        <a:latin typeface="Cambria Math" panose="02040503050406030204" pitchFamily="18" charset="0"/>
                      </a:rPr>
                      <m:t>~ 30 </m:t>
                    </m:r>
                    <m:r>
                      <m:rPr>
                        <m:sty m:val="p"/>
                      </m:rPr>
                      <a:rPr lang="en-US" sz="3590">
                        <a:latin typeface="Cambria Math" panose="02040503050406030204" pitchFamily="18" charset="0"/>
                      </a:rPr>
                      <m:t>MeV</m:t>
                    </m:r>
                    <m:r>
                      <a:rPr lang="en-US" sz="359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3590"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endParaRPr lang="en-US" sz="3590" dirty="0"/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endParaRPr lang="en-US" sz="3590" dirty="0"/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r>
                  <a:rPr lang="en-US" sz="3590" dirty="0"/>
                  <a:t>Entrance counter and veto for tagging and timing</a:t>
                </a:r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endParaRPr lang="en-US" sz="3590" dirty="0"/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r>
                  <a:rPr lang="en-US" sz="3590" dirty="0"/>
                  <a:t>Target ladder in vacuum chamber with x-ray windows</a:t>
                </a:r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endParaRPr lang="en-US" sz="3590" dirty="0"/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r>
                  <a:rPr lang="en-US" sz="3590" dirty="0"/>
                  <a:t>X-ray tube and suitable targets</a:t>
                </a:r>
              </a:p>
              <a:p>
                <a:endParaRPr lang="en-US" sz="3590" dirty="0"/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r>
                  <a:rPr lang="en-US" sz="3590" dirty="0"/>
                  <a:t>Solid-state detectors</a:t>
                </a:r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endParaRPr lang="en-US" sz="3590" dirty="0"/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r>
                  <a:rPr lang="en-US" sz="3590" dirty="0"/>
                  <a:t>Microcalorimeter detector array “as close as possible”</a:t>
                </a:r>
              </a:p>
              <a:p>
                <a:endParaRPr lang="en-US" sz="3590" dirty="0"/>
              </a:p>
              <a:p>
                <a:endParaRPr lang="en-US" sz="359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45FDB0A-C962-3B98-6064-C0640DC043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816" y="2553909"/>
                <a:ext cx="9615523" cy="8931676"/>
              </a:xfrm>
              <a:prstGeom prst="rect">
                <a:avLst/>
              </a:prstGeom>
              <a:blipFill>
                <a:blip r:embed="rId3"/>
                <a:stretch>
                  <a:fillRect l="-1776" t="-1024" r="-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306E5E8F-C1FE-482B-C703-17873110DE4B}"/>
              </a:ext>
            </a:extLst>
          </p:cNvPr>
          <p:cNvSpPr/>
          <p:nvPr/>
        </p:nvSpPr>
        <p:spPr>
          <a:xfrm>
            <a:off x="15638887" y="6277920"/>
            <a:ext cx="1592675" cy="25790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156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8FD8E1-661A-CF7A-702D-080648928766}"/>
              </a:ext>
            </a:extLst>
          </p:cNvPr>
          <p:cNvSpPr/>
          <p:nvPr/>
        </p:nvSpPr>
        <p:spPr>
          <a:xfrm flipV="1">
            <a:off x="17231546" y="5875824"/>
            <a:ext cx="793983" cy="25893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156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1A4249-65FA-4A3D-59D9-5B761B6EE564}"/>
              </a:ext>
            </a:extLst>
          </p:cNvPr>
          <p:cNvSpPr/>
          <p:nvPr/>
        </p:nvSpPr>
        <p:spPr>
          <a:xfrm flipV="1">
            <a:off x="14791866" y="5875824"/>
            <a:ext cx="826564" cy="25893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156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8998CC-F5B3-6589-279E-EA70F719DC5A}"/>
              </a:ext>
            </a:extLst>
          </p:cNvPr>
          <p:cNvSpPr txBox="1"/>
          <p:nvPr/>
        </p:nvSpPr>
        <p:spPr>
          <a:xfrm>
            <a:off x="17139862" y="5692621"/>
            <a:ext cx="807850" cy="4817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31" b="1" dirty="0">
                <a:solidFill>
                  <a:schemeClr val="bg1">
                    <a:lumMod val="95000"/>
                  </a:schemeClr>
                </a:solidFill>
              </a:rPr>
              <a:t>veto</a:t>
            </a:r>
            <a:endParaRPr lang="en-IL" sz="2531" b="1" baseline="30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8B6A18-1D3C-0876-DD1F-7DC2FB0C9BD5}"/>
              </a:ext>
            </a:extLst>
          </p:cNvPr>
          <p:cNvSpPr txBox="1"/>
          <p:nvPr/>
        </p:nvSpPr>
        <p:spPr>
          <a:xfrm>
            <a:off x="14729758" y="5686908"/>
            <a:ext cx="807850" cy="4817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31" b="1" dirty="0">
                <a:solidFill>
                  <a:schemeClr val="bg1">
                    <a:lumMod val="95000"/>
                  </a:schemeClr>
                </a:solidFill>
              </a:rPr>
              <a:t>veto</a:t>
            </a:r>
            <a:endParaRPr lang="en-IL" sz="2531" b="1" baseline="30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9FF0AA-3C2C-5859-D6F6-59CA86483CF4}"/>
              </a:ext>
            </a:extLst>
          </p:cNvPr>
          <p:cNvSpPr txBox="1"/>
          <p:nvPr/>
        </p:nvSpPr>
        <p:spPr>
          <a:xfrm>
            <a:off x="15651789" y="6280111"/>
            <a:ext cx="1423788" cy="3520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31" b="1" baseline="30000" dirty="0">
                <a:solidFill>
                  <a:schemeClr val="bg1">
                    <a:lumMod val="95000"/>
                  </a:schemeClr>
                </a:solidFill>
              </a:rPr>
              <a:t>Coincidence</a:t>
            </a:r>
            <a:endParaRPr lang="en-IL" sz="2531" b="1" baseline="30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D82CB0D-6084-8D8E-4586-A58AC1839B8A}"/>
              </a:ext>
            </a:extLst>
          </p:cNvPr>
          <p:cNvSpPr/>
          <p:nvPr/>
        </p:nvSpPr>
        <p:spPr>
          <a:xfrm>
            <a:off x="14318639" y="5645143"/>
            <a:ext cx="4233147" cy="12381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156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660B72-E5AB-4E8D-B80E-5F4CD178E579}"/>
              </a:ext>
            </a:extLst>
          </p:cNvPr>
          <p:cNvSpPr txBox="1"/>
          <p:nvPr/>
        </p:nvSpPr>
        <p:spPr>
          <a:xfrm>
            <a:off x="22955922" y="12919518"/>
            <a:ext cx="1261884" cy="644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90" dirty="0"/>
              <a:t>7 / 30</a:t>
            </a:r>
          </a:p>
        </p:txBody>
      </p:sp>
    </p:spTree>
    <p:extLst>
      <p:ext uri="{BB962C8B-B14F-4D97-AF65-F5344CB8AC3E}">
        <p14:creationId xmlns:p14="http://schemas.microsoft.com/office/powerpoint/2010/main" val="243536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1AAC46-47B8-3B67-D4F7-AB3B3D5CD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A38CFCE7-446C-056A-38D1-C059E4405F2A}"/>
              </a:ext>
            </a:extLst>
          </p:cNvPr>
          <p:cNvSpPr/>
          <p:nvPr/>
        </p:nvSpPr>
        <p:spPr>
          <a:xfrm>
            <a:off x="18286802" y="8147172"/>
            <a:ext cx="2884146" cy="1767099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156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35CECDC-BBFA-C50B-4885-4CACB99A3030}"/>
              </a:ext>
            </a:extLst>
          </p:cNvPr>
          <p:cNvSpPr/>
          <p:nvPr/>
        </p:nvSpPr>
        <p:spPr>
          <a:xfrm>
            <a:off x="17508362" y="8273560"/>
            <a:ext cx="751722" cy="150314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156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F7B72B9-4FA2-47DE-B7FA-1D380D4C0D44}"/>
              </a:ext>
            </a:extLst>
          </p:cNvPr>
          <p:cNvSpPr/>
          <p:nvPr/>
        </p:nvSpPr>
        <p:spPr>
          <a:xfrm>
            <a:off x="17410333" y="8110788"/>
            <a:ext cx="162420" cy="1725082"/>
          </a:xfrm>
          <a:prstGeom prst="rect">
            <a:avLst/>
          </a:prstGeom>
          <a:solidFill>
            <a:srgbClr val="F6F8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156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D8BE54-6721-66DD-FD43-3D7E8330B35D}"/>
              </a:ext>
            </a:extLst>
          </p:cNvPr>
          <p:cNvSpPr/>
          <p:nvPr/>
        </p:nvSpPr>
        <p:spPr>
          <a:xfrm>
            <a:off x="13844333" y="2170221"/>
            <a:ext cx="5181759" cy="312742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156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E38AA2-BFBA-A98E-3BF6-B5CE43FDC75C}"/>
              </a:ext>
            </a:extLst>
          </p:cNvPr>
          <p:cNvSpPr/>
          <p:nvPr/>
        </p:nvSpPr>
        <p:spPr>
          <a:xfrm>
            <a:off x="13713192" y="5297642"/>
            <a:ext cx="5444037" cy="34749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156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94F81A-8DD8-2A10-F40D-E8ACDDA27317}"/>
              </a:ext>
            </a:extLst>
          </p:cNvPr>
          <p:cNvSpPr/>
          <p:nvPr/>
        </p:nvSpPr>
        <p:spPr>
          <a:xfrm>
            <a:off x="14028103" y="6883307"/>
            <a:ext cx="4814214" cy="25893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156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4D8018-2992-87E2-4028-523892781307}"/>
              </a:ext>
            </a:extLst>
          </p:cNvPr>
          <p:cNvSpPr/>
          <p:nvPr/>
        </p:nvSpPr>
        <p:spPr>
          <a:xfrm>
            <a:off x="15334830" y="7142231"/>
            <a:ext cx="2215949" cy="3020789"/>
          </a:xfrm>
          <a:prstGeom prst="rect">
            <a:avLst/>
          </a:prstGeom>
          <a:noFill/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156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FF4515A-4671-7D90-6A90-2518CC927229}"/>
              </a:ext>
            </a:extLst>
          </p:cNvPr>
          <p:cNvCxnSpPr/>
          <p:nvPr/>
        </p:nvCxnSpPr>
        <p:spPr>
          <a:xfrm>
            <a:off x="15942935" y="8558466"/>
            <a:ext cx="984554" cy="984554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F3AFA9E-4894-12A7-22E0-D4EF477D580F}"/>
              </a:ext>
            </a:extLst>
          </p:cNvPr>
          <p:cNvSpPr txBox="1"/>
          <p:nvPr/>
        </p:nvSpPr>
        <p:spPr>
          <a:xfrm rot="2696488">
            <a:off x="15422684" y="9100343"/>
            <a:ext cx="1617879" cy="38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97" b="1" dirty="0">
                <a:solidFill>
                  <a:srgbClr val="ED7D31"/>
                </a:solidFill>
              </a:rPr>
              <a:t>Target ladder</a:t>
            </a:r>
            <a:endParaRPr lang="en-IL" sz="1897" b="1" dirty="0">
              <a:solidFill>
                <a:srgbClr val="ED7D31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04D9F75-EC8B-6592-4088-BA3A61C28B06}"/>
              </a:ext>
            </a:extLst>
          </p:cNvPr>
          <p:cNvCxnSpPr>
            <a:cxnSpLocks/>
          </p:cNvCxnSpPr>
          <p:nvPr/>
        </p:nvCxnSpPr>
        <p:spPr>
          <a:xfrm>
            <a:off x="16435210" y="2811633"/>
            <a:ext cx="0" cy="5833759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1718F195-CF17-DA04-2C2F-6785975F4998}"/>
              </a:ext>
            </a:extLst>
          </p:cNvPr>
          <p:cNvSpPr/>
          <p:nvPr/>
        </p:nvSpPr>
        <p:spPr>
          <a:xfrm>
            <a:off x="12374705" y="1572867"/>
            <a:ext cx="7754197" cy="1225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156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A0D81A3-69DA-0CF7-A1DD-BB4150B7543F}"/>
              </a:ext>
            </a:extLst>
          </p:cNvPr>
          <p:cNvSpPr txBox="1"/>
          <p:nvPr/>
        </p:nvSpPr>
        <p:spPr>
          <a:xfrm>
            <a:off x="16324948" y="3502000"/>
            <a:ext cx="1653017" cy="5792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64" b="1" dirty="0">
                <a:solidFill>
                  <a:srgbClr val="00B050"/>
                </a:solidFill>
              </a:rPr>
              <a:t>µ</a:t>
            </a:r>
            <a:r>
              <a:rPr lang="en-US" sz="3164" b="1" baseline="30000" dirty="0">
                <a:solidFill>
                  <a:srgbClr val="00B050"/>
                </a:solidFill>
              </a:rPr>
              <a:t>-</a:t>
            </a:r>
            <a:r>
              <a:rPr lang="en-US" sz="3164" b="1" dirty="0">
                <a:solidFill>
                  <a:srgbClr val="00B050"/>
                </a:solidFill>
              </a:rPr>
              <a:t> beam</a:t>
            </a:r>
            <a:endParaRPr lang="en-IL" sz="3164" b="1" baseline="30000" dirty="0">
              <a:solidFill>
                <a:srgbClr val="00B050"/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7D6816C-8326-E404-4210-4BC2E741DA82}"/>
              </a:ext>
            </a:extLst>
          </p:cNvPr>
          <p:cNvCxnSpPr>
            <a:cxnSpLocks/>
          </p:cNvCxnSpPr>
          <p:nvPr/>
        </p:nvCxnSpPr>
        <p:spPr>
          <a:xfrm flipV="1">
            <a:off x="17550769" y="7142232"/>
            <a:ext cx="0" cy="150314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CF5E1C7-B327-B79E-660B-28510A954DFB}"/>
              </a:ext>
            </a:extLst>
          </p:cNvPr>
          <p:cNvCxnSpPr>
            <a:cxnSpLocks/>
          </p:cNvCxnSpPr>
          <p:nvPr/>
        </p:nvCxnSpPr>
        <p:spPr>
          <a:xfrm flipV="1">
            <a:off x="17550769" y="9479149"/>
            <a:ext cx="0" cy="70198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E214378-A81A-9EC0-77CE-76225B3C544E}"/>
              </a:ext>
            </a:extLst>
          </p:cNvPr>
          <p:cNvCxnSpPr>
            <a:cxnSpLocks/>
          </p:cNvCxnSpPr>
          <p:nvPr/>
        </p:nvCxnSpPr>
        <p:spPr>
          <a:xfrm flipV="1">
            <a:off x="15336706" y="9473113"/>
            <a:ext cx="0" cy="70198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8EC8D6E-F928-104A-78E5-EA9515A845B8}"/>
              </a:ext>
            </a:extLst>
          </p:cNvPr>
          <p:cNvCxnSpPr>
            <a:cxnSpLocks/>
          </p:cNvCxnSpPr>
          <p:nvPr/>
        </p:nvCxnSpPr>
        <p:spPr>
          <a:xfrm flipV="1">
            <a:off x="15334806" y="7142241"/>
            <a:ext cx="0" cy="148021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9BC1561-94F0-2D0B-DCEE-6044F4493614}"/>
              </a:ext>
            </a:extLst>
          </p:cNvPr>
          <p:cNvCxnSpPr>
            <a:cxnSpLocks/>
          </p:cNvCxnSpPr>
          <p:nvPr/>
        </p:nvCxnSpPr>
        <p:spPr>
          <a:xfrm flipH="1">
            <a:off x="15334825" y="10163016"/>
            <a:ext cx="221596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3DF773E3-591C-3130-1F39-C53CA6627D83}"/>
              </a:ext>
            </a:extLst>
          </p:cNvPr>
          <p:cNvSpPr txBox="1"/>
          <p:nvPr/>
        </p:nvSpPr>
        <p:spPr>
          <a:xfrm>
            <a:off x="15097054" y="10035649"/>
            <a:ext cx="2351478" cy="4817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31" dirty="0"/>
              <a:t>Target chamber</a:t>
            </a:r>
            <a:endParaRPr lang="en-IL" sz="2531" dirty="0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EB3EC3B-1FDE-4838-7A86-1E736A1F89D3}"/>
              </a:ext>
            </a:extLst>
          </p:cNvPr>
          <p:cNvCxnSpPr>
            <a:cxnSpLocks/>
          </p:cNvCxnSpPr>
          <p:nvPr/>
        </p:nvCxnSpPr>
        <p:spPr>
          <a:xfrm>
            <a:off x="16251795" y="8003567"/>
            <a:ext cx="86391" cy="653214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FCC08C6B-1510-0EE2-6909-4CFB2A07CBFC}"/>
              </a:ext>
            </a:extLst>
          </p:cNvPr>
          <p:cNvSpPr txBox="1"/>
          <p:nvPr/>
        </p:nvSpPr>
        <p:spPr>
          <a:xfrm>
            <a:off x="15233221" y="7087337"/>
            <a:ext cx="989373" cy="871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31" dirty="0"/>
              <a:t>X-ray</a:t>
            </a:r>
          </a:p>
          <a:p>
            <a:r>
              <a:rPr lang="en-US" sz="2531" dirty="0"/>
              <a:t>beam</a:t>
            </a:r>
            <a:endParaRPr lang="en-IL" sz="2531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2D98FF0-661C-1598-1D56-C2178C8B1ED8}"/>
              </a:ext>
            </a:extLst>
          </p:cNvPr>
          <p:cNvSpPr/>
          <p:nvPr/>
        </p:nvSpPr>
        <p:spPr>
          <a:xfrm>
            <a:off x="18187954" y="8645379"/>
            <a:ext cx="144782" cy="711168"/>
          </a:xfrm>
          <a:prstGeom prst="rect">
            <a:avLst/>
          </a:prstGeom>
          <a:solidFill>
            <a:srgbClr val="F6F8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156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B0C9B37-93D4-8404-9A46-8DB97509F51D}"/>
              </a:ext>
            </a:extLst>
          </p:cNvPr>
          <p:cNvSpPr txBox="1"/>
          <p:nvPr/>
        </p:nvSpPr>
        <p:spPr>
          <a:xfrm>
            <a:off x="17659700" y="10211309"/>
            <a:ext cx="1534716" cy="871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31" dirty="0" err="1">
                <a:solidFill>
                  <a:srgbClr val="FF0000"/>
                </a:solidFill>
              </a:rPr>
              <a:t>Radioact</a:t>
            </a:r>
            <a:r>
              <a:rPr lang="en-US" sz="2531" dirty="0">
                <a:solidFill>
                  <a:srgbClr val="FF0000"/>
                </a:solidFill>
              </a:rPr>
              <a:t>.</a:t>
            </a:r>
          </a:p>
          <a:p>
            <a:r>
              <a:rPr lang="en-US" sz="2531" dirty="0">
                <a:solidFill>
                  <a:srgbClr val="FF0000"/>
                </a:solidFill>
              </a:rPr>
              <a:t>Sources</a:t>
            </a:r>
            <a:endParaRPr lang="en-IL" sz="2531" dirty="0">
              <a:solidFill>
                <a:srgbClr val="FF0000"/>
              </a:solidFill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FA001527-5480-D17C-9389-E74860963722}"/>
              </a:ext>
            </a:extLst>
          </p:cNvPr>
          <p:cNvCxnSpPr/>
          <p:nvPr/>
        </p:nvCxnSpPr>
        <p:spPr>
          <a:xfrm flipV="1">
            <a:off x="17773351" y="9907042"/>
            <a:ext cx="0" cy="8051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 62">
            <a:extLst>
              <a:ext uri="{FF2B5EF4-FFF2-40B4-BE49-F238E27FC236}">
                <a16:creationId xmlns:a16="http://schemas.microsoft.com/office/drawing/2014/main" id="{33558EC8-5B49-C64F-363E-0D0D5AC34C0F}"/>
              </a:ext>
            </a:extLst>
          </p:cNvPr>
          <p:cNvSpPr/>
          <p:nvPr/>
        </p:nvSpPr>
        <p:spPr>
          <a:xfrm rot="19945354">
            <a:off x="17637194" y="9371072"/>
            <a:ext cx="158274" cy="389335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156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01897C40-652B-3829-B451-36B8FA7C4CD1}"/>
              </a:ext>
            </a:extLst>
          </p:cNvPr>
          <p:cNvSpPr/>
          <p:nvPr/>
        </p:nvSpPr>
        <p:spPr>
          <a:xfrm rot="1800000">
            <a:off x="17637796" y="8291761"/>
            <a:ext cx="158274" cy="389335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156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DCA339AB-CE3C-BB6C-05DC-7D2CAD38DB6E}"/>
              </a:ext>
            </a:extLst>
          </p:cNvPr>
          <p:cNvSpPr/>
          <p:nvPr/>
        </p:nvSpPr>
        <p:spPr>
          <a:xfrm flipV="1">
            <a:off x="12147593" y="8594566"/>
            <a:ext cx="2755964" cy="488317"/>
          </a:xfrm>
          <a:custGeom>
            <a:avLst/>
            <a:gdLst>
              <a:gd name="connsiteX0" fmla="*/ 870256 w 870256"/>
              <a:gd name="connsiteY0" fmla="*/ 0 h 397291"/>
              <a:gd name="connsiteX1" fmla="*/ 870256 w 870256"/>
              <a:gd name="connsiteY1" fmla="*/ 397291 h 397291"/>
              <a:gd name="connsiteX2" fmla="*/ 536027 w 870256"/>
              <a:gd name="connsiteY2" fmla="*/ 397291 h 397291"/>
              <a:gd name="connsiteX3" fmla="*/ 536027 w 870256"/>
              <a:gd name="connsiteY3" fmla="*/ 113512 h 397291"/>
              <a:gd name="connsiteX4" fmla="*/ 0 w 870256"/>
              <a:gd name="connsiteY4" fmla="*/ 113512 h 397291"/>
              <a:gd name="connsiteX5" fmla="*/ 0 w 870256"/>
              <a:gd name="connsiteY5" fmla="*/ 18919 h 39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0256" h="397291">
                <a:moveTo>
                  <a:pt x="870256" y="0"/>
                </a:moveTo>
                <a:lnTo>
                  <a:pt x="870256" y="397291"/>
                </a:lnTo>
                <a:lnTo>
                  <a:pt x="536027" y="397291"/>
                </a:lnTo>
                <a:lnTo>
                  <a:pt x="536027" y="113512"/>
                </a:lnTo>
                <a:lnTo>
                  <a:pt x="0" y="113512"/>
                </a:lnTo>
                <a:lnTo>
                  <a:pt x="0" y="18919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156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B7331F4C-B42D-F000-D5B1-7B681AD005D9}"/>
              </a:ext>
            </a:extLst>
          </p:cNvPr>
          <p:cNvSpPr/>
          <p:nvPr/>
        </p:nvSpPr>
        <p:spPr>
          <a:xfrm>
            <a:off x="12150238" y="8936176"/>
            <a:ext cx="2755964" cy="457024"/>
          </a:xfrm>
          <a:custGeom>
            <a:avLst/>
            <a:gdLst>
              <a:gd name="connsiteX0" fmla="*/ 870256 w 870256"/>
              <a:gd name="connsiteY0" fmla="*/ 0 h 397291"/>
              <a:gd name="connsiteX1" fmla="*/ 870256 w 870256"/>
              <a:gd name="connsiteY1" fmla="*/ 397291 h 397291"/>
              <a:gd name="connsiteX2" fmla="*/ 536027 w 870256"/>
              <a:gd name="connsiteY2" fmla="*/ 397291 h 397291"/>
              <a:gd name="connsiteX3" fmla="*/ 536027 w 870256"/>
              <a:gd name="connsiteY3" fmla="*/ 113512 h 397291"/>
              <a:gd name="connsiteX4" fmla="*/ 0 w 870256"/>
              <a:gd name="connsiteY4" fmla="*/ 113512 h 397291"/>
              <a:gd name="connsiteX5" fmla="*/ 0 w 870256"/>
              <a:gd name="connsiteY5" fmla="*/ 18919 h 39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0256" h="397291">
                <a:moveTo>
                  <a:pt x="870256" y="0"/>
                </a:moveTo>
                <a:lnTo>
                  <a:pt x="870256" y="397291"/>
                </a:lnTo>
                <a:lnTo>
                  <a:pt x="536027" y="397291"/>
                </a:lnTo>
                <a:lnTo>
                  <a:pt x="536027" y="113512"/>
                </a:lnTo>
                <a:lnTo>
                  <a:pt x="0" y="113512"/>
                </a:lnTo>
                <a:lnTo>
                  <a:pt x="0" y="18919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156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214E6B78-57A8-6348-1CA1-BE2339162590}"/>
              </a:ext>
            </a:extLst>
          </p:cNvPr>
          <p:cNvSpPr/>
          <p:nvPr/>
        </p:nvSpPr>
        <p:spPr>
          <a:xfrm>
            <a:off x="10958489" y="8450487"/>
            <a:ext cx="2022089" cy="115336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156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913BE2B-7981-6EDF-FDA6-248E48FC3D65}"/>
              </a:ext>
            </a:extLst>
          </p:cNvPr>
          <p:cNvSpPr txBox="1"/>
          <p:nvPr/>
        </p:nvSpPr>
        <p:spPr>
          <a:xfrm>
            <a:off x="11024962" y="8830655"/>
            <a:ext cx="1727717" cy="481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98" b="1" baseline="30000" dirty="0">
                <a:solidFill>
                  <a:schemeClr val="bg1">
                    <a:lumMod val="95000"/>
                  </a:schemeClr>
                </a:solidFill>
              </a:rPr>
              <a:t>HPGe Det.</a:t>
            </a:r>
            <a:endParaRPr lang="en-IL" sz="3798" b="1" baseline="30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C3119F9A-AFD4-2CEB-42DE-B96A3918E4ED}"/>
              </a:ext>
            </a:extLst>
          </p:cNvPr>
          <p:cNvSpPr/>
          <p:nvPr/>
        </p:nvSpPr>
        <p:spPr>
          <a:xfrm>
            <a:off x="18301854" y="8120577"/>
            <a:ext cx="2903235" cy="1767099"/>
          </a:xfrm>
          <a:prstGeom prst="roundRect">
            <a:avLst/>
          </a:prstGeom>
          <a:noFill/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156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6A24AEA-442B-2F4B-06A2-290A0D918193}"/>
              </a:ext>
            </a:extLst>
          </p:cNvPr>
          <p:cNvSpPr txBox="1"/>
          <p:nvPr/>
        </p:nvSpPr>
        <p:spPr>
          <a:xfrm>
            <a:off x="18358648" y="7114788"/>
            <a:ext cx="1739579" cy="871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31" dirty="0"/>
              <a:t>Snout with </a:t>
            </a:r>
          </a:p>
          <a:p>
            <a:r>
              <a:rPr lang="en-US" sz="2531" dirty="0"/>
              <a:t>cold finger</a:t>
            </a:r>
            <a:endParaRPr lang="en-IL" sz="2531" dirty="0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2EAA9FFD-A7B7-2647-3A7E-DDA5D76AD394}"/>
              </a:ext>
            </a:extLst>
          </p:cNvPr>
          <p:cNvSpPr/>
          <p:nvPr/>
        </p:nvSpPr>
        <p:spPr>
          <a:xfrm>
            <a:off x="20179506" y="7342440"/>
            <a:ext cx="3314062" cy="331406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156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AF7996D-630D-78FC-9BBF-DDAA584E8271}"/>
              </a:ext>
            </a:extLst>
          </p:cNvPr>
          <p:cNvSpPr txBox="1"/>
          <p:nvPr/>
        </p:nvSpPr>
        <p:spPr>
          <a:xfrm>
            <a:off x="20804259" y="8372672"/>
            <a:ext cx="1737976" cy="1131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67" b="1" baseline="30000" dirty="0">
                <a:solidFill>
                  <a:schemeClr val="bg1">
                    <a:lumMod val="95000"/>
                  </a:schemeClr>
                </a:solidFill>
              </a:rPr>
              <a:t>Dilution</a:t>
            </a:r>
          </a:p>
          <a:p>
            <a:r>
              <a:rPr lang="en-US" sz="5067" b="1" baseline="30000" dirty="0">
                <a:solidFill>
                  <a:schemeClr val="bg1">
                    <a:lumMod val="95000"/>
                  </a:schemeClr>
                </a:solidFill>
              </a:rPr>
              <a:t> Fridge</a:t>
            </a:r>
            <a:endParaRPr lang="en-IL" sz="5067" b="1" baseline="30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B1E5D978-1F81-C067-864F-BF13447CF0F8}"/>
              </a:ext>
            </a:extLst>
          </p:cNvPr>
          <p:cNvSpPr/>
          <p:nvPr/>
        </p:nvSpPr>
        <p:spPr>
          <a:xfrm>
            <a:off x="18652511" y="8892333"/>
            <a:ext cx="1625898" cy="2111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156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975B208-0DD9-1165-51F2-88DA2E840096}"/>
              </a:ext>
            </a:extLst>
          </p:cNvPr>
          <p:cNvSpPr/>
          <p:nvPr/>
        </p:nvSpPr>
        <p:spPr>
          <a:xfrm>
            <a:off x="18571434" y="8707456"/>
            <a:ext cx="144782" cy="55814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156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DF329FB2-8D28-627A-2626-3828FF863A38}"/>
              </a:ext>
            </a:extLst>
          </p:cNvPr>
          <p:cNvSpPr txBox="1"/>
          <p:nvPr/>
        </p:nvSpPr>
        <p:spPr>
          <a:xfrm>
            <a:off x="18271456" y="9266474"/>
            <a:ext cx="1602683" cy="481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98" b="1" baseline="30000" dirty="0">
                <a:solidFill>
                  <a:srgbClr val="FFC000"/>
                </a:solidFill>
              </a:rPr>
              <a:t>MMC det.</a:t>
            </a:r>
            <a:endParaRPr lang="en-IL" sz="3798" b="1" baseline="30000" dirty="0">
              <a:solidFill>
                <a:srgbClr val="FFC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C38629-537E-80D0-EFBC-976DE8EA11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056" t="60180" r="27675" b="27618"/>
          <a:stretch/>
        </p:blipFill>
        <p:spPr>
          <a:xfrm rot="9000000">
            <a:off x="12827129" y="9356858"/>
            <a:ext cx="2516292" cy="1491960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517A8859-97E1-AC74-B51E-FD0FFDB42DB5}"/>
              </a:ext>
            </a:extLst>
          </p:cNvPr>
          <p:cNvSpPr txBox="1"/>
          <p:nvPr/>
        </p:nvSpPr>
        <p:spPr>
          <a:xfrm rot="19467575">
            <a:off x="13127694" y="10362951"/>
            <a:ext cx="1143221" cy="481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98" b="1" baseline="30000" dirty="0">
                <a:solidFill>
                  <a:schemeClr val="bg1">
                    <a:lumMod val="95000"/>
                  </a:schemeClr>
                </a:solidFill>
              </a:rPr>
              <a:t>SDD</a:t>
            </a:r>
            <a:endParaRPr lang="en-IL" sz="3798" b="1" baseline="30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58D940B-C75D-BAFF-3F13-E712009A7D62}"/>
              </a:ext>
            </a:extLst>
          </p:cNvPr>
          <p:cNvSpPr txBox="1">
            <a:spLocks/>
          </p:cNvSpPr>
          <p:nvPr/>
        </p:nvSpPr>
        <p:spPr>
          <a:xfrm>
            <a:off x="529614" y="83831"/>
            <a:ext cx="15950965" cy="1779237"/>
          </a:xfrm>
          <a:prstGeom prst="rect">
            <a:avLst/>
          </a:prstGeom>
        </p:spPr>
        <p:txBody>
          <a:bodyPr vert="horz" lIns="182393" tIns="91197" rIns="182393" bIns="9119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777" dirty="0"/>
              <a:t>Experimental scheme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DC4268-603D-D668-C81F-95D4A4EA1E94}"/>
                  </a:ext>
                </a:extLst>
              </p:cNvPr>
              <p:cNvSpPr txBox="1"/>
              <p:nvPr/>
            </p:nvSpPr>
            <p:spPr>
              <a:xfrm>
                <a:off x="996816" y="2553909"/>
                <a:ext cx="9615523" cy="100365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69986" indent="-569986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359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59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3590" i="1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3590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359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59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359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359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359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sz="3590" dirty="0"/>
                  <a:t>, </a:t>
                </a:r>
                <a14:m>
                  <m:oMath xmlns:m="http://schemas.openxmlformats.org/officeDocument/2006/math">
                    <m:r>
                      <a:rPr lang="en-US" sz="3590" i="1">
                        <a:latin typeface="Cambria Math" panose="02040503050406030204" pitchFamily="18" charset="0"/>
                      </a:rPr>
                      <m:t>~ </m:t>
                    </m:r>
                    <m:r>
                      <a:rPr lang="en-US" sz="3590" i="1">
                        <a:latin typeface="Cambria Math" panose="02040503050406030204" pitchFamily="18" charset="0"/>
                      </a:rPr>
                      <m:t>30</m:t>
                    </m:r>
                    <m:r>
                      <a:rPr lang="en-US" sz="359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590">
                        <a:latin typeface="Cambria Math" panose="02040503050406030204" pitchFamily="18" charset="0"/>
                      </a:rPr>
                      <m:t>MeV</m:t>
                    </m:r>
                    <m:r>
                      <a:rPr lang="en-US" sz="359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3590"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endParaRPr lang="en-US" sz="3590" dirty="0"/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endParaRPr lang="en-US" sz="3590" dirty="0"/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r>
                  <a:rPr lang="en-US" sz="3590" dirty="0"/>
                  <a:t>Entrance counter and veto for tagging and timing</a:t>
                </a:r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endParaRPr lang="en-US" sz="3590" dirty="0"/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r>
                  <a:rPr lang="en-US" sz="3590" dirty="0"/>
                  <a:t>Target ladder in vacuum chamber with x-ray windows</a:t>
                </a:r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endParaRPr lang="en-US" sz="3590" dirty="0"/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r>
                  <a:rPr lang="en-US" sz="3590" dirty="0"/>
                  <a:t>X-ray tube and suitable targets</a:t>
                </a:r>
              </a:p>
              <a:p>
                <a:endParaRPr lang="en-US" sz="3590" dirty="0"/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r>
                  <a:rPr lang="en-US" sz="3590" dirty="0"/>
                  <a:t>Solid-state detectors</a:t>
                </a:r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endParaRPr lang="en-US" sz="3590" dirty="0"/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r>
                  <a:rPr lang="en-US" sz="3590" dirty="0"/>
                  <a:t>Microcalorimeter detector array “as close as possible”</a:t>
                </a:r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endParaRPr lang="en-US" sz="3590" dirty="0"/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r>
                  <a:rPr lang="en-US" sz="3590" dirty="0"/>
                  <a:t>Calibration sources</a:t>
                </a:r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endParaRPr lang="en-US" sz="3590" dirty="0"/>
              </a:p>
              <a:p>
                <a:endParaRPr lang="en-US" sz="359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DC4268-603D-D668-C81F-95D4A4EA1E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816" y="2553909"/>
                <a:ext cx="9615523" cy="10036594"/>
              </a:xfrm>
              <a:prstGeom prst="rect">
                <a:avLst/>
              </a:prstGeom>
              <a:blipFill>
                <a:blip r:embed="rId3"/>
                <a:stretch>
                  <a:fillRect l="-1776" t="-911" r="-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3557C77C-4D01-75BD-0211-1E72F38A5B83}"/>
              </a:ext>
            </a:extLst>
          </p:cNvPr>
          <p:cNvSpPr/>
          <p:nvPr/>
        </p:nvSpPr>
        <p:spPr>
          <a:xfrm>
            <a:off x="15638887" y="6277920"/>
            <a:ext cx="1592675" cy="25790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156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D1BBD8-9AE5-EE25-41B4-998E691BE1DE}"/>
              </a:ext>
            </a:extLst>
          </p:cNvPr>
          <p:cNvSpPr/>
          <p:nvPr/>
        </p:nvSpPr>
        <p:spPr>
          <a:xfrm flipV="1">
            <a:off x="17231546" y="5875824"/>
            <a:ext cx="793983" cy="25893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156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8BDDD7-D83A-3F49-5537-CED0DB62A9E5}"/>
              </a:ext>
            </a:extLst>
          </p:cNvPr>
          <p:cNvSpPr/>
          <p:nvPr/>
        </p:nvSpPr>
        <p:spPr>
          <a:xfrm flipV="1">
            <a:off x="14791866" y="5875824"/>
            <a:ext cx="826564" cy="25893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156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896466-70F3-D5C2-A757-FE0CFCB7407F}"/>
              </a:ext>
            </a:extLst>
          </p:cNvPr>
          <p:cNvSpPr txBox="1"/>
          <p:nvPr/>
        </p:nvSpPr>
        <p:spPr>
          <a:xfrm>
            <a:off x="17139862" y="5692621"/>
            <a:ext cx="807850" cy="4817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31" b="1" dirty="0">
                <a:solidFill>
                  <a:schemeClr val="bg1">
                    <a:lumMod val="95000"/>
                  </a:schemeClr>
                </a:solidFill>
              </a:rPr>
              <a:t>veto</a:t>
            </a:r>
            <a:endParaRPr lang="en-IL" sz="2531" b="1" baseline="30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310142-2738-A888-EEE5-8DAB728FB6A5}"/>
              </a:ext>
            </a:extLst>
          </p:cNvPr>
          <p:cNvSpPr txBox="1"/>
          <p:nvPr/>
        </p:nvSpPr>
        <p:spPr>
          <a:xfrm>
            <a:off x="14729758" y="5686908"/>
            <a:ext cx="807850" cy="4817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31" b="1" dirty="0">
                <a:solidFill>
                  <a:schemeClr val="bg1">
                    <a:lumMod val="95000"/>
                  </a:schemeClr>
                </a:solidFill>
              </a:rPr>
              <a:t>veto</a:t>
            </a:r>
            <a:endParaRPr lang="en-IL" sz="2531" b="1" baseline="30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BBF6CA-0476-B690-0647-884A740196CD}"/>
              </a:ext>
            </a:extLst>
          </p:cNvPr>
          <p:cNvSpPr txBox="1"/>
          <p:nvPr/>
        </p:nvSpPr>
        <p:spPr>
          <a:xfrm>
            <a:off x="15651789" y="6280111"/>
            <a:ext cx="1423788" cy="3520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31" b="1" baseline="30000" dirty="0">
                <a:solidFill>
                  <a:schemeClr val="bg1">
                    <a:lumMod val="95000"/>
                  </a:schemeClr>
                </a:solidFill>
              </a:rPr>
              <a:t>Coincidence</a:t>
            </a:r>
            <a:endParaRPr lang="en-IL" sz="2531" b="1" baseline="30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C830A5C-8169-12E2-5920-E2D760665C8A}"/>
              </a:ext>
            </a:extLst>
          </p:cNvPr>
          <p:cNvSpPr/>
          <p:nvPr/>
        </p:nvSpPr>
        <p:spPr>
          <a:xfrm>
            <a:off x="14318639" y="5645143"/>
            <a:ext cx="4233147" cy="12381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156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295BA6-CEC7-7D37-6AB5-412DCDFAA002}"/>
              </a:ext>
            </a:extLst>
          </p:cNvPr>
          <p:cNvSpPr txBox="1"/>
          <p:nvPr/>
        </p:nvSpPr>
        <p:spPr>
          <a:xfrm>
            <a:off x="22955922" y="12919518"/>
            <a:ext cx="1261884" cy="644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90" dirty="0"/>
              <a:t>7 / 30</a:t>
            </a:r>
          </a:p>
        </p:txBody>
      </p:sp>
    </p:spTree>
    <p:extLst>
      <p:ext uri="{BB962C8B-B14F-4D97-AF65-F5344CB8AC3E}">
        <p14:creationId xmlns:p14="http://schemas.microsoft.com/office/powerpoint/2010/main" val="59212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6D160-7E8F-B72C-539A-7DD06BD43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567" y="151379"/>
            <a:ext cx="20975214" cy="1809006"/>
          </a:xfrm>
        </p:spPr>
        <p:txBody>
          <a:bodyPr/>
          <a:lstStyle/>
          <a:p>
            <a:r>
              <a:rPr lang="en-US" dirty="0"/>
              <a:t>Calibration Strategy</a:t>
            </a:r>
            <a:endParaRPr lang="en-IL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4F14F11-B55F-36ED-5E7E-A1B8BB578D6C}"/>
              </a:ext>
            </a:extLst>
          </p:cNvPr>
          <p:cNvGraphicFramePr>
            <a:graphicFrameLocks/>
          </p:cNvGraphicFramePr>
          <p:nvPr/>
        </p:nvGraphicFramePr>
        <p:xfrm>
          <a:off x="3101877" y="2537315"/>
          <a:ext cx="19378364" cy="9703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491DAE48-ECBE-22A5-612F-E0B6412FD6B3}"/>
              </a:ext>
            </a:extLst>
          </p:cNvPr>
          <p:cNvSpPr txBox="1"/>
          <p:nvPr/>
        </p:nvSpPr>
        <p:spPr>
          <a:xfrm>
            <a:off x="19588276" y="2319536"/>
            <a:ext cx="1094004" cy="70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89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endParaRPr lang="en-IL" sz="398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EC497A-5EAE-3A5C-E00E-26CBCD5F29E3}"/>
              </a:ext>
            </a:extLst>
          </p:cNvPr>
          <p:cNvSpPr txBox="1"/>
          <p:nvPr/>
        </p:nvSpPr>
        <p:spPr>
          <a:xfrm>
            <a:off x="16937534" y="2324611"/>
            <a:ext cx="874278" cy="70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89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lang="en-IL" sz="398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7CBFA6-CCAF-39A7-79F2-CB234356BD42}"/>
              </a:ext>
            </a:extLst>
          </p:cNvPr>
          <p:cNvSpPr txBox="1"/>
          <p:nvPr/>
        </p:nvSpPr>
        <p:spPr>
          <a:xfrm>
            <a:off x="14358418" y="2360712"/>
            <a:ext cx="932100" cy="70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89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IL" sz="398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9E81F4-722D-2044-C5C2-FFBC6555542B}"/>
                  </a:ext>
                </a:extLst>
              </p:cNvPr>
              <p:cNvSpPr txBox="1"/>
              <p:nvPr/>
            </p:nvSpPr>
            <p:spPr>
              <a:xfrm>
                <a:off x="12162656" y="2343937"/>
                <a:ext cx="1013052" cy="706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989">
                          <a:latin typeface="Cambria Math" panose="02040503050406030204" pitchFamily="18" charset="0"/>
                        </a:rPr>
                        <m:t>N</m:t>
                      </m:r>
                    </m:oMath>
                  </m:oMathPara>
                </a14:m>
                <a:endParaRPr lang="en-IL" sz="3989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9E81F4-722D-2044-C5C2-FFBC655554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62656" y="2343937"/>
                <a:ext cx="1013052" cy="7062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4CD7A3A-6F76-5DFB-0791-A0873993AF08}"/>
                  </a:ext>
                </a:extLst>
              </p:cNvPr>
              <p:cNvSpPr txBox="1"/>
              <p:nvPr/>
            </p:nvSpPr>
            <p:spPr>
              <a:xfrm>
                <a:off x="10424980" y="2355245"/>
                <a:ext cx="966793" cy="706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989">
                          <a:latin typeface="Cambria Math" panose="02040503050406030204" pitchFamily="18" charset="0"/>
                        </a:rPr>
                        <m:t>C</m:t>
                      </m:r>
                    </m:oMath>
                  </m:oMathPara>
                </a14:m>
                <a:endParaRPr lang="en-IL" sz="3989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4CD7A3A-6F76-5DFB-0791-A0873993AF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4980" y="2355245"/>
                <a:ext cx="966793" cy="70621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6930F6A-92CD-6997-7AE3-00EA06E1190A}"/>
                  </a:ext>
                </a:extLst>
              </p:cNvPr>
              <p:cNvSpPr txBox="1"/>
              <p:nvPr/>
            </p:nvSpPr>
            <p:spPr>
              <a:xfrm>
                <a:off x="8827046" y="2360712"/>
                <a:ext cx="984145" cy="706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989">
                          <a:latin typeface="Cambria Math" panose="02040503050406030204" pitchFamily="18" charset="0"/>
                        </a:rPr>
                        <m:t>B</m:t>
                      </m:r>
                    </m:oMath>
                  </m:oMathPara>
                </a14:m>
                <a:endParaRPr lang="en-IL" sz="3989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6930F6A-92CD-6997-7AE3-00EA06E119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7046" y="2360712"/>
                <a:ext cx="984145" cy="70621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A9E50E5-CE3F-77B5-E437-563406CB4036}"/>
                  </a:ext>
                </a:extLst>
              </p:cNvPr>
              <p:cNvSpPr txBox="1"/>
              <p:nvPr/>
            </p:nvSpPr>
            <p:spPr>
              <a:xfrm>
                <a:off x="7515395" y="2343937"/>
                <a:ext cx="1163391" cy="706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989">
                          <a:latin typeface="Cambria Math" panose="02040503050406030204" pitchFamily="18" charset="0"/>
                        </a:rPr>
                        <m:t>Be</m:t>
                      </m:r>
                    </m:oMath>
                  </m:oMathPara>
                </a14:m>
                <a:endParaRPr lang="en-IL" sz="3989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A9E50E5-CE3F-77B5-E437-563406CB40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5395" y="2343937"/>
                <a:ext cx="1163391" cy="70621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AFFD458-5D3A-74CC-00A0-BD18D308CE7E}"/>
                  </a:ext>
                </a:extLst>
              </p:cNvPr>
              <p:cNvSpPr txBox="1"/>
              <p:nvPr/>
            </p:nvSpPr>
            <p:spPr>
              <a:xfrm>
                <a:off x="6388276" y="2343937"/>
                <a:ext cx="1059311" cy="706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989">
                          <a:latin typeface="Cambria Math" panose="02040503050406030204" pitchFamily="18" charset="0"/>
                        </a:rPr>
                        <m:t>Li</m:t>
                      </m:r>
                    </m:oMath>
                  </m:oMathPara>
                </a14:m>
                <a:endParaRPr lang="en-IL" sz="3989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AFFD458-5D3A-74CC-00A0-BD18D308CE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8276" y="2343937"/>
                <a:ext cx="1059311" cy="70621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289207F-6DFD-38CA-6B5D-5585D2506208}"/>
                  </a:ext>
                </a:extLst>
              </p:cNvPr>
              <p:cNvSpPr txBox="1"/>
              <p:nvPr/>
            </p:nvSpPr>
            <p:spPr>
              <a:xfrm>
                <a:off x="12162657" y="11835142"/>
                <a:ext cx="2873514" cy="8903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186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𝐸</m:t>
                      </m:r>
                      <m:r>
                        <a:rPr lang="en-US" sz="5186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(</m:t>
                      </m:r>
                      <m:r>
                        <a:rPr lang="en-US" sz="5186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𝑘𝑒𝑉</m:t>
                      </m:r>
                      <m:r>
                        <a:rPr lang="en-US" sz="5186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IL" sz="5186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289207F-6DFD-38CA-6B5D-5585D25062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62657" y="11835142"/>
                <a:ext cx="2873514" cy="89037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5EBE73AE-C270-3AE3-8B4D-80E99C6E8125}"/>
              </a:ext>
            </a:extLst>
          </p:cNvPr>
          <p:cNvSpPr/>
          <p:nvPr/>
        </p:nvSpPr>
        <p:spPr>
          <a:xfrm>
            <a:off x="5754536" y="3144059"/>
            <a:ext cx="15767133" cy="7998114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359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60AA3B-96F5-9F73-849E-E8D27A5618D2}"/>
              </a:ext>
            </a:extLst>
          </p:cNvPr>
          <p:cNvSpPr txBox="1"/>
          <p:nvPr/>
        </p:nvSpPr>
        <p:spPr>
          <a:xfrm>
            <a:off x="4039933" y="2327913"/>
            <a:ext cx="1966116" cy="644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90" dirty="0"/>
              <a:t>E(2P-1S):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BE45882-0B03-EDD7-3A61-3AE5730EA305}"/>
                  </a:ext>
                </a:extLst>
              </p:cNvPr>
              <p:cNvSpPr txBox="1"/>
              <p:nvPr/>
            </p:nvSpPr>
            <p:spPr>
              <a:xfrm rot="16200000">
                <a:off x="2341327" y="6762003"/>
                <a:ext cx="3272916" cy="8903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5186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5186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5186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sub>
                      </m:sSub>
                      <m:r>
                        <a:rPr lang="en-US" sz="5186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(</m:t>
                      </m:r>
                      <m:r>
                        <a:rPr lang="en-US" sz="5186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𝑒𝑉</m:t>
                      </m:r>
                      <m:r>
                        <a:rPr lang="en-US" sz="5186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IL" sz="5186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BE45882-0B03-EDD7-3A61-3AE5730EA3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341327" y="6762003"/>
                <a:ext cx="3272916" cy="89037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9365156C-7D36-F4AB-C4EC-69C35234A97A}"/>
              </a:ext>
            </a:extLst>
          </p:cNvPr>
          <p:cNvSpPr txBox="1"/>
          <p:nvPr/>
        </p:nvSpPr>
        <p:spPr>
          <a:xfrm>
            <a:off x="22955922" y="12919518"/>
            <a:ext cx="1261884" cy="644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90" dirty="0"/>
              <a:t>8 / 30</a:t>
            </a:r>
          </a:p>
        </p:txBody>
      </p:sp>
    </p:spTree>
    <p:extLst>
      <p:ext uri="{BB962C8B-B14F-4D97-AF65-F5344CB8AC3E}">
        <p14:creationId xmlns:p14="http://schemas.microsoft.com/office/powerpoint/2010/main" val="156095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6D160-7E8F-B72C-539A-7DD06BD43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567" y="151379"/>
            <a:ext cx="20975214" cy="1809006"/>
          </a:xfrm>
        </p:spPr>
        <p:txBody>
          <a:bodyPr/>
          <a:lstStyle/>
          <a:p>
            <a:r>
              <a:rPr lang="en-US" dirty="0"/>
              <a:t>Calibration Strategy</a:t>
            </a:r>
            <a:endParaRPr lang="en-IL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4F14F11-B55F-36ED-5E7E-A1B8BB578D6C}"/>
              </a:ext>
            </a:extLst>
          </p:cNvPr>
          <p:cNvGraphicFramePr>
            <a:graphicFrameLocks/>
          </p:cNvGraphicFramePr>
          <p:nvPr/>
        </p:nvGraphicFramePr>
        <p:xfrm>
          <a:off x="3101877" y="2537315"/>
          <a:ext cx="19378364" cy="9703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491DAE48-ECBE-22A5-612F-E0B6412FD6B3}"/>
              </a:ext>
            </a:extLst>
          </p:cNvPr>
          <p:cNvSpPr txBox="1"/>
          <p:nvPr/>
        </p:nvSpPr>
        <p:spPr>
          <a:xfrm>
            <a:off x="19588276" y="2319536"/>
            <a:ext cx="1094004" cy="70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89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endParaRPr lang="en-IL" sz="398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EC497A-5EAE-3A5C-E00E-26CBCD5F29E3}"/>
              </a:ext>
            </a:extLst>
          </p:cNvPr>
          <p:cNvSpPr txBox="1"/>
          <p:nvPr/>
        </p:nvSpPr>
        <p:spPr>
          <a:xfrm>
            <a:off x="16937534" y="2324611"/>
            <a:ext cx="874278" cy="70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89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lang="en-IL" sz="398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7CBFA6-CCAF-39A7-79F2-CB234356BD42}"/>
              </a:ext>
            </a:extLst>
          </p:cNvPr>
          <p:cNvSpPr txBox="1"/>
          <p:nvPr/>
        </p:nvSpPr>
        <p:spPr>
          <a:xfrm>
            <a:off x="14358418" y="2360712"/>
            <a:ext cx="932100" cy="70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89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IL" sz="398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9E81F4-722D-2044-C5C2-FFBC6555542B}"/>
                  </a:ext>
                </a:extLst>
              </p:cNvPr>
              <p:cNvSpPr txBox="1"/>
              <p:nvPr/>
            </p:nvSpPr>
            <p:spPr>
              <a:xfrm>
                <a:off x="12162656" y="2343937"/>
                <a:ext cx="1013052" cy="706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989">
                          <a:latin typeface="Cambria Math" panose="02040503050406030204" pitchFamily="18" charset="0"/>
                        </a:rPr>
                        <m:t>N</m:t>
                      </m:r>
                    </m:oMath>
                  </m:oMathPara>
                </a14:m>
                <a:endParaRPr lang="en-IL" sz="3989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9E81F4-722D-2044-C5C2-FFBC655554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62656" y="2343937"/>
                <a:ext cx="1013052" cy="7062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4CD7A3A-6F76-5DFB-0791-A0873993AF08}"/>
                  </a:ext>
                </a:extLst>
              </p:cNvPr>
              <p:cNvSpPr txBox="1"/>
              <p:nvPr/>
            </p:nvSpPr>
            <p:spPr>
              <a:xfrm>
                <a:off x="10424980" y="2355245"/>
                <a:ext cx="966793" cy="706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989">
                          <a:latin typeface="Cambria Math" panose="02040503050406030204" pitchFamily="18" charset="0"/>
                        </a:rPr>
                        <m:t>C</m:t>
                      </m:r>
                    </m:oMath>
                  </m:oMathPara>
                </a14:m>
                <a:endParaRPr lang="en-IL" sz="3989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4CD7A3A-6F76-5DFB-0791-A0873993AF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4980" y="2355245"/>
                <a:ext cx="966793" cy="70621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6930F6A-92CD-6997-7AE3-00EA06E1190A}"/>
                  </a:ext>
                </a:extLst>
              </p:cNvPr>
              <p:cNvSpPr txBox="1"/>
              <p:nvPr/>
            </p:nvSpPr>
            <p:spPr>
              <a:xfrm>
                <a:off x="8827046" y="2360712"/>
                <a:ext cx="984145" cy="706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989">
                          <a:latin typeface="Cambria Math" panose="02040503050406030204" pitchFamily="18" charset="0"/>
                        </a:rPr>
                        <m:t>B</m:t>
                      </m:r>
                    </m:oMath>
                  </m:oMathPara>
                </a14:m>
                <a:endParaRPr lang="en-IL" sz="3989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6930F6A-92CD-6997-7AE3-00EA06E119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7046" y="2360712"/>
                <a:ext cx="984145" cy="70621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A9E50E5-CE3F-77B5-E437-563406CB4036}"/>
                  </a:ext>
                </a:extLst>
              </p:cNvPr>
              <p:cNvSpPr txBox="1"/>
              <p:nvPr/>
            </p:nvSpPr>
            <p:spPr>
              <a:xfrm>
                <a:off x="7515395" y="2343937"/>
                <a:ext cx="1163391" cy="706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989">
                          <a:latin typeface="Cambria Math" panose="02040503050406030204" pitchFamily="18" charset="0"/>
                        </a:rPr>
                        <m:t>Be</m:t>
                      </m:r>
                    </m:oMath>
                  </m:oMathPara>
                </a14:m>
                <a:endParaRPr lang="en-IL" sz="3989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A9E50E5-CE3F-77B5-E437-563406CB40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5395" y="2343937"/>
                <a:ext cx="1163391" cy="70621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AFFD458-5D3A-74CC-00A0-BD18D308CE7E}"/>
                  </a:ext>
                </a:extLst>
              </p:cNvPr>
              <p:cNvSpPr txBox="1"/>
              <p:nvPr/>
            </p:nvSpPr>
            <p:spPr>
              <a:xfrm>
                <a:off x="6388276" y="2343937"/>
                <a:ext cx="1059311" cy="706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989">
                          <a:latin typeface="Cambria Math" panose="02040503050406030204" pitchFamily="18" charset="0"/>
                        </a:rPr>
                        <m:t>Li</m:t>
                      </m:r>
                    </m:oMath>
                  </m:oMathPara>
                </a14:m>
                <a:endParaRPr lang="en-IL" sz="3989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AFFD458-5D3A-74CC-00A0-BD18D308CE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8276" y="2343937"/>
                <a:ext cx="1059311" cy="70621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2FBC2B05-C8E5-9941-64A1-40406FACB8D5}"/>
              </a:ext>
            </a:extLst>
          </p:cNvPr>
          <p:cNvSpPr/>
          <p:nvPr/>
        </p:nvSpPr>
        <p:spPr>
          <a:xfrm>
            <a:off x="17810217" y="8792872"/>
            <a:ext cx="3567157" cy="1944887"/>
          </a:xfrm>
          <a:prstGeom prst="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79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00E4C40-03F1-50C8-6719-C78228A9D60A}"/>
              </a:ext>
            </a:extLst>
          </p:cNvPr>
          <p:cNvSpPr/>
          <p:nvPr/>
        </p:nvSpPr>
        <p:spPr>
          <a:xfrm>
            <a:off x="17961951" y="9014758"/>
            <a:ext cx="333530" cy="333530"/>
          </a:xfrm>
          <a:prstGeom prst="ellipse">
            <a:avLst/>
          </a:prstGeom>
          <a:solidFill>
            <a:srgbClr val="4472C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79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0ADE0E-7945-D50E-9CA5-2B88F42F8AFB}"/>
              </a:ext>
            </a:extLst>
          </p:cNvPr>
          <p:cNvSpPr txBox="1"/>
          <p:nvPr/>
        </p:nvSpPr>
        <p:spPr>
          <a:xfrm>
            <a:off x="18199056" y="8875200"/>
            <a:ext cx="3923613" cy="522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93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Calibration sources</a:t>
            </a:r>
            <a:endParaRPr lang="en-IL" sz="279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289207F-6DFD-38CA-6B5D-5585D2506208}"/>
                  </a:ext>
                </a:extLst>
              </p:cNvPr>
              <p:cNvSpPr txBox="1"/>
              <p:nvPr/>
            </p:nvSpPr>
            <p:spPr>
              <a:xfrm>
                <a:off x="12162657" y="11835142"/>
                <a:ext cx="2873514" cy="8903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186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𝐸</m:t>
                      </m:r>
                      <m:r>
                        <a:rPr lang="en-US" sz="5186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(</m:t>
                      </m:r>
                      <m:r>
                        <a:rPr lang="en-US" sz="5186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𝑘𝑒𝑉</m:t>
                      </m:r>
                      <m:r>
                        <a:rPr lang="en-US" sz="5186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IL" sz="5186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289207F-6DFD-38CA-6B5D-5585D25062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62657" y="11835142"/>
                <a:ext cx="2873514" cy="89037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145615E-5EEC-BADC-A570-31109562BE45}"/>
                  </a:ext>
                </a:extLst>
              </p:cNvPr>
              <p:cNvSpPr txBox="1"/>
              <p:nvPr/>
            </p:nvSpPr>
            <p:spPr>
              <a:xfrm rot="16200000">
                <a:off x="2341327" y="6762003"/>
                <a:ext cx="3272916" cy="8903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5186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5186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5186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sub>
                      </m:sSub>
                      <m:r>
                        <a:rPr lang="en-US" sz="5186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(</m:t>
                      </m:r>
                      <m:r>
                        <a:rPr lang="en-US" sz="5186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𝑒𝑉</m:t>
                      </m:r>
                      <m:r>
                        <a:rPr lang="en-US" sz="5186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IL" sz="5186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145615E-5EEC-BADC-A570-31109562BE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341327" y="6762003"/>
                <a:ext cx="3272916" cy="89037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5EBE73AE-C270-3AE3-8B4D-80E99C6E8125}"/>
              </a:ext>
            </a:extLst>
          </p:cNvPr>
          <p:cNvSpPr/>
          <p:nvPr/>
        </p:nvSpPr>
        <p:spPr>
          <a:xfrm>
            <a:off x="5754536" y="3144059"/>
            <a:ext cx="15767133" cy="7998114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359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471CFE-3944-5906-FDCD-3560A91AEDBB}"/>
              </a:ext>
            </a:extLst>
          </p:cNvPr>
          <p:cNvSpPr txBox="1"/>
          <p:nvPr/>
        </p:nvSpPr>
        <p:spPr>
          <a:xfrm>
            <a:off x="4039933" y="2327913"/>
            <a:ext cx="1966116" cy="644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90" dirty="0"/>
              <a:t>E(2P-1S):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C8C64CD-3254-87CA-D14B-FEA6B5A2F7C3}"/>
              </a:ext>
            </a:extLst>
          </p:cNvPr>
          <p:cNvSpPr/>
          <p:nvPr/>
        </p:nvSpPr>
        <p:spPr>
          <a:xfrm>
            <a:off x="7071819" y="6299319"/>
            <a:ext cx="523537" cy="523537"/>
          </a:xfrm>
          <a:prstGeom prst="ellipse">
            <a:avLst/>
          </a:prstGeom>
          <a:solidFill>
            <a:srgbClr val="FAFB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AEF86A-6FAD-8387-63A3-EFA3EDA45C5F}"/>
              </a:ext>
            </a:extLst>
          </p:cNvPr>
          <p:cNvSpPr txBox="1"/>
          <p:nvPr/>
        </p:nvSpPr>
        <p:spPr>
          <a:xfrm>
            <a:off x="22955922" y="12919518"/>
            <a:ext cx="1261884" cy="644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90" dirty="0"/>
              <a:t>8 / 30</a:t>
            </a:r>
          </a:p>
        </p:txBody>
      </p:sp>
    </p:spTree>
    <p:extLst>
      <p:ext uri="{BB962C8B-B14F-4D97-AF65-F5344CB8AC3E}">
        <p14:creationId xmlns:p14="http://schemas.microsoft.com/office/powerpoint/2010/main" val="77998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F4B55F-E4FF-127E-D3E4-AEFD6E7A6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1A96765-8A58-F9B2-7081-DF61DB495623}"/>
              </a:ext>
            </a:extLst>
          </p:cNvPr>
          <p:cNvGraphicFramePr>
            <a:graphicFrameLocks/>
          </p:cNvGraphicFramePr>
          <p:nvPr/>
        </p:nvGraphicFramePr>
        <p:xfrm>
          <a:off x="3101877" y="2537315"/>
          <a:ext cx="19378364" cy="9703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670EBC48-90B4-7234-1ACD-CC59BF7E66CF}"/>
              </a:ext>
            </a:extLst>
          </p:cNvPr>
          <p:cNvSpPr txBox="1"/>
          <p:nvPr/>
        </p:nvSpPr>
        <p:spPr>
          <a:xfrm>
            <a:off x="19588276" y="2319536"/>
            <a:ext cx="1094004" cy="70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89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endParaRPr lang="en-IL" sz="398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9DB5A4-DE44-29E3-4314-BBDD6ABEE6CD}"/>
              </a:ext>
            </a:extLst>
          </p:cNvPr>
          <p:cNvSpPr txBox="1"/>
          <p:nvPr/>
        </p:nvSpPr>
        <p:spPr>
          <a:xfrm>
            <a:off x="16937534" y="2324611"/>
            <a:ext cx="874278" cy="70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89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lang="en-IL" sz="398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F946CD-FD73-A7F0-9628-BD968BCA7981}"/>
              </a:ext>
            </a:extLst>
          </p:cNvPr>
          <p:cNvSpPr txBox="1"/>
          <p:nvPr/>
        </p:nvSpPr>
        <p:spPr>
          <a:xfrm>
            <a:off x="14358418" y="2321802"/>
            <a:ext cx="932100" cy="70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89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IL" sz="398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276FD57-B525-A859-8B01-9D8A34DBCA6B}"/>
                  </a:ext>
                </a:extLst>
              </p:cNvPr>
              <p:cNvSpPr txBox="1"/>
              <p:nvPr/>
            </p:nvSpPr>
            <p:spPr>
              <a:xfrm>
                <a:off x="12162656" y="2343937"/>
                <a:ext cx="1013052" cy="706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989">
                          <a:latin typeface="Cambria Math" panose="02040503050406030204" pitchFamily="18" charset="0"/>
                        </a:rPr>
                        <m:t>N</m:t>
                      </m:r>
                    </m:oMath>
                  </m:oMathPara>
                </a14:m>
                <a:endParaRPr lang="en-IL" sz="3989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276FD57-B525-A859-8B01-9D8A34DBCA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62656" y="2343937"/>
                <a:ext cx="1013052" cy="7062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0156AFC-FFC1-BA7F-B19A-86B5DD101D45}"/>
                  </a:ext>
                </a:extLst>
              </p:cNvPr>
              <p:cNvSpPr txBox="1"/>
              <p:nvPr/>
            </p:nvSpPr>
            <p:spPr>
              <a:xfrm>
                <a:off x="10424980" y="2355245"/>
                <a:ext cx="966793" cy="706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989">
                          <a:latin typeface="Cambria Math" panose="02040503050406030204" pitchFamily="18" charset="0"/>
                        </a:rPr>
                        <m:t>C</m:t>
                      </m:r>
                    </m:oMath>
                  </m:oMathPara>
                </a14:m>
                <a:endParaRPr lang="en-IL" sz="3989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0156AFC-FFC1-BA7F-B19A-86B5DD101D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4980" y="2355245"/>
                <a:ext cx="966793" cy="70621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75FFE06-AE17-6359-CAC6-033DE139509F}"/>
                  </a:ext>
                </a:extLst>
              </p:cNvPr>
              <p:cNvSpPr txBox="1"/>
              <p:nvPr/>
            </p:nvSpPr>
            <p:spPr>
              <a:xfrm>
                <a:off x="8827046" y="2360712"/>
                <a:ext cx="984145" cy="706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989">
                          <a:latin typeface="Cambria Math" panose="02040503050406030204" pitchFamily="18" charset="0"/>
                        </a:rPr>
                        <m:t>B</m:t>
                      </m:r>
                    </m:oMath>
                  </m:oMathPara>
                </a14:m>
                <a:endParaRPr lang="en-IL" sz="3989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75FFE06-AE17-6359-CAC6-033DE13950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7046" y="2360712"/>
                <a:ext cx="984145" cy="70621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B21205B-84C3-148A-2861-E790CF02CD6E}"/>
                  </a:ext>
                </a:extLst>
              </p:cNvPr>
              <p:cNvSpPr txBox="1"/>
              <p:nvPr/>
            </p:nvSpPr>
            <p:spPr>
              <a:xfrm>
                <a:off x="7515395" y="2343937"/>
                <a:ext cx="1163391" cy="706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989">
                          <a:latin typeface="Cambria Math" panose="02040503050406030204" pitchFamily="18" charset="0"/>
                        </a:rPr>
                        <m:t>Be</m:t>
                      </m:r>
                    </m:oMath>
                  </m:oMathPara>
                </a14:m>
                <a:endParaRPr lang="en-IL" sz="3989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B21205B-84C3-148A-2861-E790CF02CD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5395" y="2343937"/>
                <a:ext cx="1163391" cy="70621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00A5867-29F0-BD44-DCC1-95F417EF569C}"/>
                  </a:ext>
                </a:extLst>
              </p:cNvPr>
              <p:cNvSpPr txBox="1"/>
              <p:nvPr/>
            </p:nvSpPr>
            <p:spPr>
              <a:xfrm>
                <a:off x="6388276" y="2343937"/>
                <a:ext cx="1059311" cy="706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989">
                          <a:latin typeface="Cambria Math" panose="02040503050406030204" pitchFamily="18" charset="0"/>
                        </a:rPr>
                        <m:t>Li</m:t>
                      </m:r>
                    </m:oMath>
                  </m:oMathPara>
                </a14:m>
                <a:endParaRPr lang="en-IL" sz="3989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00A5867-29F0-BD44-DCC1-95F417EF56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8276" y="2343937"/>
                <a:ext cx="1059311" cy="70621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332E9E5-4DE5-9CFA-23D7-0318941489AE}"/>
                  </a:ext>
                </a:extLst>
              </p:cNvPr>
              <p:cNvSpPr txBox="1"/>
              <p:nvPr/>
            </p:nvSpPr>
            <p:spPr>
              <a:xfrm>
                <a:off x="12162657" y="11835142"/>
                <a:ext cx="2873514" cy="8903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186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𝐸</m:t>
                      </m:r>
                      <m:r>
                        <a:rPr lang="en-US" sz="5186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(</m:t>
                      </m:r>
                      <m:r>
                        <a:rPr lang="en-US" sz="5186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𝑘𝑒𝑉</m:t>
                      </m:r>
                      <m:r>
                        <a:rPr lang="en-US" sz="5186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IL" sz="5186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332E9E5-4DE5-9CFA-23D7-0318941489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62657" y="11835142"/>
                <a:ext cx="2873514" cy="89037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83BD298-2963-B948-E982-4FC344E15C52}"/>
                  </a:ext>
                </a:extLst>
              </p:cNvPr>
              <p:cNvSpPr txBox="1"/>
              <p:nvPr/>
            </p:nvSpPr>
            <p:spPr>
              <a:xfrm rot="16200000">
                <a:off x="2341327" y="6762003"/>
                <a:ext cx="3272916" cy="8903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5186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5186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5186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sub>
                      </m:sSub>
                      <m:r>
                        <a:rPr lang="en-US" sz="5186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(</m:t>
                      </m:r>
                      <m:r>
                        <a:rPr lang="en-US" sz="5186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𝑒𝑉</m:t>
                      </m:r>
                      <m:r>
                        <a:rPr lang="en-US" sz="5186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IL" sz="5186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83BD298-2963-B948-E982-4FC344E15C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341327" y="6762003"/>
                <a:ext cx="3272916" cy="89037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EDB5D69A-BF9F-9529-3C42-92094FAFD697}"/>
              </a:ext>
            </a:extLst>
          </p:cNvPr>
          <p:cNvSpPr/>
          <p:nvPr/>
        </p:nvSpPr>
        <p:spPr>
          <a:xfrm>
            <a:off x="5754536" y="3144059"/>
            <a:ext cx="15767133" cy="7998114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359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Star: 5 Points 31">
            <a:extLst>
              <a:ext uri="{FF2B5EF4-FFF2-40B4-BE49-F238E27FC236}">
                <a16:creationId xmlns:a16="http://schemas.microsoft.com/office/drawing/2014/main" id="{0EDDD34E-9216-FFFD-3F2F-B933F78883D2}"/>
              </a:ext>
            </a:extLst>
          </p:cNvPr>
          <p:cNvSpPr/>
          <p:nvPr/>
        </p:nvSpPr>
        <p:spPr>
          <a:xfrm>
            <a:off x="6636316" y="9447163"/>
            <a:ext cx="474356" cy="474356"/>
          </a:xfrm>
          <a:prstGeom prst="star5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359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Star: 5 Points 35">
            <a:extLst>
              <a:ext uri="{FF2B5EF4-FFF2-40B4-BE49-F238E27FC236}">
                <a16:creationId xmlns:a16="http://schemas.microsoft.com/office/drawing/2014/main" id="{C3FADC72-54C1-B35B-4C31-630237A2F9DF}"/>
              </a:ext>
            </a:extLst>
          </p:cNvPr>
          <p:cNvSpPr/>
          <p:nvPr/>
        </p:nvSpPr>
        <p:spPr>
          <a:xfrm>
            <a:off x="7905139" y="7051212"/>
            <a:ext cx="474356" cy="474356"/>
          </a:xfrm>
          <a:prstGeom prst="star5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359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Star: 5 Points 36">
            <a:extLst>
              <a:ext uri="{FF2B5EF4-FFF2-40B4-BE49-F238E27FC236}">
                <a16:creationId xmlns:a16="http://schemas.microsoft.com/office/drawing/2014/main" id="{BF606531-E9CA-BE74-9D6B-94726E484073}"/>
              </a:ext>
            </a:extLst>
          </p:cNvPr>
          <p:cNvSpPr/>
          <p:nvPr/>
        </p:nvSpPr>
        <p:spPr>
          <a:xfrm>
            <a:off x="8988917" y="6294096"/>
            <a:ext cx="474356" cy="474356"/>
          </a:xfrm>
          <a:prstGeom prst="star5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359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Star: 5 Points 37">
            <a:extLst>
              <a:ext uri="{FF2B5EF4-FFF2-40B4-BE49-F238E27FC236}">
                <a16:creationId xmlns:a16="http://schemas.microsoft.com/office/drawing/2014/main" id="{6425A927-2352-741C-485F-0BD456E0E35F}"/>
              </a:ext>
            </a:extLst>
          </p:cNvPr>
          <p:cNvSpPr/>
          <p:nvPr/>
        </p:nvSpPr>
        <p:spPr>
          <a:xfrm>
            <a:off x="10671196" y="5254251"/>
            <a:ext cx="474356" cy="474356"/>
          </a:xfrm>
          <a:prstGeom prst="star5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359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Star: 5 Points 38">
            <a:extLst>
              <a:ext uri="{FF2B5EF4-FFF2-40B4-BE49-F238E27FC236}">
                <a16:creationId xmlns:a16="http://schemas.microsoft.com/office/drawing/2014/main" id="{E5E05018-25A4-9E87-C160-FCFF79D5ACCB}"/>
              </a:ext>
            </a:extLst>
          </p:cNvPr>
          <p:cNvSpPr/>
          <p:nvPr/>
        </p:nvSpPr>
        <p:spPr>
          <a:xfrm>
            <a:off x="12418770" y="4963479"/>
            <a:ext cx="474356" cy="474356"/>
          </a:xfrm>
          <a:prstGeom prst="star5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359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Star: 5 Points 39">
            <a:extLst>
              <a:ext uri="{FF2B5EF4-FFF2-40B4-BE49-F238E27FC236}">
                <a16:creationId xmlns:a16="http://schemas.microsoft.com/office/drawing/2014/main" id="{54A36A2B-555C-4B8D-82B3-57690BDC000D}"/>
              </a:ext>
            </a:extLst>
          </p:cNvPr>
          <p:cNvSpPr/>
          <p:nvPr/>
        </p:nvSpPr>
        <p:spPr>
          <a:xfrm>
            <a:off x="14587290" y="4638215"/>
            <a:ext cx="474356" cy="474356"/>
          </a:xfrm>
          <a:prstGeom prst="star5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359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Star: 5 Points 40">
            <a:extLst>
              <a:ext uri="{FF2B5EF4-FFF2-40B4-BE49-F238E27FC236}">
                <a16:creationId xmlns:a16="http://schemas.microsoft.com/office/drawing/2014/main" id="{5C66BB2A-EA97-53D3-4023-E8F8B03E91F9}"/>
              </a:ext>
            </a:extLst>
          </p:cNvPr>
          <p:cNvSpPr/>
          <p:nvPr/>
        </p:nvSpPr>
        <p:spPr>
          <a:xfrm>
            <a:off x="16990984" y="5122999"/>
            <a:ext cx="474356" cy="474356"/>
          </a:xfrm>
          <a:prstGeom prst="star5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359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Star: 5 Points 41">
            <a:extLst>
              <a:ext uri="{FF2B5EF4-FFF2-40B4-BE49-F238E27FC236}">
                <a16:creationId xmlns:a16="http://schemas.microsoft.com/office/drawing/2014/main" id="{1B8529F7-4878-3C7D-51A8-8FB20B9D46FF}"/>
              </a:ext>
            </a:extLst>
          </p:cNvPr>
          <p:cNvSpPr/>
          <p:nvPr/>
        </p:nvSpPr>
        <p:spPr>
          <a:xfrm>
            <a:off x="19863567" y="6268198"/>
            <a:ext cx="474356" cy="474356"/>
          </a:xfrm>
          <a:prstGeom prst="star5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359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44856F2-14CF-64CE-82BF-A854C0CE44C8}"/>
              </a:ext>
            </a:extLst>
          </p:cNvPr>
          <p:cNvSpPr/>
          <p:nvPr/>
        </p:nvSpPr>
        <p:spPr>
          <a:xfrm>
            <a:off x="17810217" y="8792872"/>
            <a:ext cx="3567157" cy="1944887"/>
          </a:xfrm>
          <a:prstGeom prst="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79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EBBA593-D63F-1B32-B6CE-8B233220DD38}"/>
              </a:ext>
            </a:extLst>
          </p:cNvPr>
          <p:cNvSpPr/>
          <p:nvPr/>
        </p:nvSpPr>
        <p:spPr>
          <a:xfrm>
            <a:off x="17961951" y="9014758"/>
            <a:ext cx="333530" cy="333530"/>
          </a:xfrm>
          <a:prstGeom prst="ellipse">
            <a:avLst/>
          </a:prstGeom>
          <a:solidFill>
            <a:srgbClr val="4472C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79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4D8035-2747-F4BF-5D7A-37E865EBDB2C}"/>
              </a:ext>
            </a:extLst>
          </p:cNvPr>
          <p:cNvSpPr txBox="1"/>
          <p:nvPr/>
        </p:nvSpPr>
        <p:spPr>
          <a:xfrm>
            <a:off x="18199056" y="8875200"/>
            <a:ext cx="3923613" cy="522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93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Calibration sources</a:t>
            </a:r>
            <a:endParaRPr lang="en-IL" sz="279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Star: 5 Points 23">
            <a:extLst>
              <a:ext uri="{FF2B5EF4-FFF2-40B4-BE49-F238E27FC236}">
                <a16:creationId xmlns:a16="http://schemas.microsoft.com/office/drawing/2014/main" id="{602AA9CE-7876-72D0-6864-F6F51834E51F}"/>
              </a:ext>
            </a:extLst>
          </p:cNvPr>
          <p:cNvSpPr/>
          <p:nvPr/>
        </p:nvSpPr>
        <p:spPr>
          <a:xfrm>
            <a:off x="17961952" y="9536807"/>
            <a:ext cx="345629" cy="345629"/>
          </a:xfrm>
          <a:prstGeom prst="star5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79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86CDE1D-6D9F-D173-A99E-DB0DC4DFAC92}"/>
              </a:ext>
            </a:extLst>
          </p:cNvPr>
          <p:cNvSpPr txBox="1"/>
          <p:nvPr/>
        </p:nvSpPr>
        <p:spPr>
          <a:xfrm>
            <a:off x="18199055" y="9413703"/>
            <a:ext cx="3835518" cy="522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93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Muonic (2P-1S)</a:t>
            </a:r>
            <a:endParaRPr lang="en-IL" sz="279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Diamond 6">
            <a:extLst>
              <a:ext uri="{FF2B5EF4-FFF2-40B4-BE49-F238E27FC236}">
                <a16:creationId xmlns:a16="http://schemas.microsoft.com/office/drawing/2014/main" id="{59703D48-8D39-592E-BAE7-54CCC7DA8591}"/>
              </a:ext>
            </a:extLst>
          </p:cNvPr>
          <p:cNvSpPr/>
          <p:nvPr/>
        </p:nvSpPr>
        <p:spPr>
          <a:xfrm>
            <a:off x="17958690" y="10189802"/>
            <a:ext cx="345629" cy="345629"/>
          </a:xfrm>
          <a:prstGeom prst="diamond">
            <a:avLst/>
          </a:prstGeom>
          <a:solidFill>
            <a:srgbClr val="7030A0"/>
          </a:solidFill>
          <a:ln w="3175">
            <a:solidFill>
              <a:schemeClr val="tx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79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BC72ACA-681E-5137-D1CE-4F2EA6362F54}"/>
                  </a:ext>
                </a:extLst>
              </p:cNvPr>
              <p:cNvSpPr txBox="1"/>
              <p:nvPr/>
            </p:nvSpPr>
            <p:spPr>
              <a:xfrm>
                <a:off x="18246840" y="10030829"/>
                <a:ext cx="2677823" cy="522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79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Mo &amp; Ag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793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793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2793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</m:sub>
                    </m:sSub>
                  </m:oMath>
                </a14:m>
                <a:r>
                  <a:rPr lang="en-US" sz="279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IL" sz="2793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BC72ACA-681E-5137-D1CE-4F2EA6362F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46840" y="10030829"/>
                <a:ext cx="2677823" cy="522131"/>
              </a:xfrm>
              <a:prstGeom prst="rect">
                <a:avLst/>
              </a:prstGeom>
              <a:blipFill>
                <a:blip r:embed="rId10"/>
                <a:stretch>
                  <a:fillRect l="-4545" t="-11628" b="-31395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iamond 8">
            <a:extLst>
              <a:ext uri="{FF2B5EF4-FFF2-40B4-BE49-F238E27FC236}">
                <a16:creationId xmlns:a16="http://schemas.microsoft.com/office/drawing/2014/main" id="{355BADE9-A8C6-96EC-1ED9-7A6A6C8DBBEA}"/>
              </a:ext>
            </a:extLst>
          </p:cNvPr>
          <p:cNvSpPr/>
          <p:nvPr/>
        </p:nvSpPr>
        <p:spPr>
          <a:xfrm>
            <a:off x="6470067" y="10936274"/>
            <a:ext cx="411797" cy="411797"/>
          </a:xfrm>
          <a:prstGeom prst="diamond">
            <a:avLst/>
          </a:prstGeom>
          <a:solidFill>
            <a:srgbClr val="7030A0"/>
          </a:solidFill>
          <a:ln w="3175">
            <a:solidFill>
              <a:schemeClr val="tx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359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id="{A9F8AD41-0295-4FB7-2E46-1F0F460ABA78}"/>
              </a:ext>
            </a:extLst>
          </p:cNvPr>
          <p:cNvSpPr/>
          <p:nvPr/>
        </p:nvSpPr>
        <p:spPr>
          <a:xfrm>
            <a:off x="6974389" y="8972892"/>
            <a:ext cx="411797" cy="411797"/>
          </a:xfrm>
          <a:prstGeom prst="diamond">
            <a:avLst/>
          </a:prstGeom>
          <a:solidFill>
            <a:srgbClr val="7030A0"/>
          </a:solidFill>
          <a:ln w="3175">
            <a:solidFill>
              <a:schemeClr val="tx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359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79A715-DD6C-B93B-2FFA-24E971B8EC86}"/>
              </a:ext>
            </a:extLst>
          </p:cNvPr>
          <p:cNvSpPr txBox="1"/>
          <p:nvPr/>
        </p:nvSpPr>
        <p:spPr>
          <a:xfrm>
            <a:off x="4039933" y="2327913"/>
            <a:ext cx="1966116" cy="644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90" dirty="0"/>
              <a:t>E(2P-1S):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B53ABF-F3FF-5180-CB34-927A37063D30}"/>
              </a:ext>
            </a:extLst>
          </p:cNvPr>
          <p:cNvSpPr txBox="1"/>
          <p:nvPr/>
        </p:nvSpPr>
        <p:spPr>
          <a:xfrm>
            <a:off x="7287269" y="6498864"/>
            <a:ext cx="1218603" cy="644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90" baseline="30000" dirty="0"/>
              <a:t>137</a:t>
            </a:r>
            <a:r>
              <a:rPr lang="en-US" sz="3590" dirty="0"/>
              <a:t>Cs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E22480-A6FE-FC48-DE56-D1BE775C0A4A}"/>
              </a:ext>
            </a:extLst>
          </p:cNvPr>
          <p:cNvSpPr txBox="1"/>
          <p:nvPr/>
        </p:nvSpPr>
        <p:spPr>
          <a:xfrm>
            <a:off x="9095239" y="6815623"/>
            <a:ext cx="1338828" cy="644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90" baseline="30000" dirty="0"/>
              <a:t>241</a:t>
            </a:r>
            <a:r>
              <a:rPr lang="en-US" sz="3590" dirty="0"/>
              <a:t>Am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3C75D66-999E-8187-7AE3-5B7FEA9AF3B0}"/>
              </a:ext>
            </a:extLst>
          </p:cNvPr>
          <p:cNvSpPr txBox="1"/>
          <p:nvPr/>
        </p:nvSpPr>
        <p:spPr>
          <a:xfrm>
            <a:off x="5640420" y="10465470"/>
            <a:ext cx="989951" cy="644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90" baseline="30000" dirty="0"/>
              <a:t>55</a:t>
            </a:r>
            <a:r>
              <a:rPr lang="en-US" sz="3590" dirty="0"/>
              <a:t>Fe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50BEC8F-1CE0-6454-A828-14AF5C8C681E}"/>
              </a:ext>
            </a:extLst>
          </p:cNvPr>
          <p:cNvSpPr txBox="1"/>
          <p:nvPr/>
        </p:nvSpPr>
        <p:spPr>
          <a:xfrm>
            <a:off x="6826859" y="10447764"/>
            <a:ext cx="1670650" cy="644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90" dirty="0"/>
              <a:t>Mo XRF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44AD3D5-0389-DA82-DF9E-6DEBC2FFC134}"/>
              </a:ext>
            </a:extLst>
          </p:cNvPr>
          <p:cNvSpPr txBox="1"/>
          <p:nvPr/>
        </p:nvSpPr>
        <p:spPr>
          <a:xfrm>
            <a:off x="7428928" y="8836329"/>
            <a:ext cx="1556003" cy="644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90" dirty="0"/>
              <a:t>Ag XRF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D38BCC4-F6F3-1047-7A59-7C99C93106FE}"/>
              </a:ext>
            </a:extLst>
          </p:cNvPr>
          <p:cNvSpPr txBox="1"/>
          <p:nvPr/>
        </p:nvSpPr>
        <p:spPr>
          <a:xfrm>
            <a:off x="8020996" y="7468161"/>
            <a:ext cx="1199367" cy="644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90" baseline="30000" dirty="0"/>
              <a:t>210</a:t>
            </a:r>
            <a:r>
              <a:rPr lang="en-US" sz="3590" dirty="0"/>
              <a:t>Pb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A8A18766-A573-DEEE-D951-B11E485B35BC}"/>
              </a:ext>
            </a:extLst>
          </p:cNvPr>
          <p:cNvSpPr txBox="1">
            <a:spLocks/>
          </p:cNvSpPr>
          <p:nvPr/>
        </p:nvSpPr>
        <p:spPr>
          <a:xfrm>
            <a:off x="510731" y="0"/>
            <a:ext cx="23888438" cy="2153253"/>
          </a:xfrm>
          <a:prstGeom prst="rect">
            <a:avLst/>
          </a:prstGeom>
        </p:spPr>
        <p:txBody>
          <a:bodyPr vert="horz" lIns="182393" tIns="91197" rIns="182393" bIns="9119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777" dirty="0"/>
              <a:t>Calibration sources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8D4B27D-E7AB-0FAC-AF88-5119DB570C7C}"/>
              </a:ext>
            </a:extLst>
          </p:cNvPr>
          <p:cNvSpPr/>
          <p:nvPr/>
        </p:nvSpPr>
        <p:spPr>
          <a:xfrm>
            <a:off x="6951780" y="6385583"/>
            <a:ext cx="472872" cy="472872"/>
          </a:xfrm>
          <a:prstGeom prst="ellipse">
            <a:avLst/>
          </a:prstGeom>
          <a:solidFill>
            <a:srgbClr val="FAFB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</p:spTree>
    <p:extLst>
      <p:ext uri="{BB962C8B-B14F-4D97-AF65-F5344CB8AC3E}">
        <p14:creationId xmlns:p14="http://schemas.microsoft.com/office/powerpoint/2010/main" val="280512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F4B55F-E4FF-127E-D3E4-AEFD6E7A6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1A96765-8A58-F9B2-7081-DF61DB495623}"/>
              </a:ext>
            </a:extLst>
          </p:cNvPr>
          <p:cNvGraphicFramePr>
            <a:graphicFrameLocks/>
          </p:cNvGraphicFramePr>
          <p:nvPr/>
        </p:nvGraphicFramePr>
        <p:xfrm>
          <a:off x="3101877" y="2537315"/>
          <a:ext cx="19378364" cy="9703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670EBC48-90B4-7234-1ACD-CC59BF7E66CF}"/>
              </a:ext>
            </a:extLst>
          </p:cNvPr>
          <p:cNvSpPr txBox="1"/>
          <p:nvPr/>
        </p:nvSpPr>
        <p:spPr>
          <a:xfrm>
            <a:off x="19588276" y="2319536"/>
            <a:ext cx="1094004" cy="70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89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endParaRPr lang="en-IL" sz="398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9DB5A4-DE44-29E3-4314-BBDD6ABEE6CD}"/>
              </a:ext>
            </a:extLst>
          </p:cNvPr>
          <p:cNvSpPr txBox="1"/>
          <p:nvPr/>
        </p:nvSpPr>
        <p:spPr>
          <a:xfrm>
            <a:off x="16937534" y="2324611"/>
            <a:ext cx="874278" cy="70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89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lang="en-IL" sz="398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F946CD-FD73-A7F0-9628-BD968BCA7981}"/>
              </a:ext>
            </a:extLst>
          </p:cNvPr>
          <p:cNvSpPr txBox="1"/>
          <p:nvPr/>
        </p:nvSpPr>
        <p:spPr>
          <a:xfrm>
            <a:off x="14358418" y="2321802"/>
            <a:ext cx="932100" cy="70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89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IL" sz="398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276FD57-B525-A859-8B01-9D8A34DBCA6B}"/>
                  </a:ext>
                </a:extLst>
              </p:cNvPr>
              <p:cNvSpPr txBox="1"/>
              <p:nvPr/>
            </p:nvSpPr>
            <p:spPr>
              <a:xfrm>
                <a:off x="12162656" y="2343937"/>
                <a:ext cx="1013052" cy="706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989">
                          <a:latin typeface="Cambria Math" panose="02040503050406030204" pitchFamily="18" charset="0"/>
                        </a:rPr>
                        <m:t>N</m:t>
                      </m:r>
                    </m:oMath>
                  </m:oMathPara>
                </a14:m>
                <a:endParaRPr lang="en-IL" sz="3989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276FD57-B525-A859-8B01-9D8A34DBCA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62656" y="2343937"/>
                <a:ext cx="1013052" cy="7062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0156AFC-FFC1-BA7F-B19A-86B5DD101D45}"/>
                  </a:ext>
                </a:extLst>
              </p:cNvPr>
              <p:cNvSpPr txBox="1"/>
              <p:nvPr/>
            </p:nvSpPr>
            <p:spPr>
              <a:xfrm>
                <a:off x="10424980" y="2355245"/>
                <a:ext cx="966793" cy="706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989">
                          <a:latin typeface="Cambria Math" panose="02040503050406030204" pitchFamily="18" charset="0"/>
                        </a:rPr>
                        <m:t>C</m:t>
                      </m:r>
                    </m:oMath>
                  </m:oMathPara>
                </a14:m>
                <a:endParaRPr lang="en-IL" sz="3989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0156AFC-FFC1-BA7F-B19A-86B5DD101D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4980" y="2355245"/>
                <a:ext cx="966793" cy="70621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75FFE06-AE17-6359-CAC6-033DE139509F}"/>
                  </a:ext>
                </a:extLst>
              </p:cNvPr>
              <p:cNvSpPr txBox="1"/>
              <p:nvPr/>
            </p:nvSpPr>
            <p:spPr>
              <a:xfrm>
                <a:off x="8827046" y="2360712"/>
                <a:ext cx="984145" cy="706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989">
                          <a:latin typeface="Cambria Math" panose="02040503050406030204" pitchFamily="18" charset="0"/>
                        </a:rPr>
                        <m:t>B</m:t>
                      </m:r>
                    </m:oMath>
                  </m:oMathPara>
                </a14:m>
                <a:endParaRPr lang="en-IL" sz="3989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75FFE06-AE17-6359-CAC6-033DE13950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7046" y="2360712"/>
                <a:ext cx="984145" cy="70621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B21205B-84C3-148A-2861-E790CF02CD6E}"/>
                  </a:ext>
                </a:extLst>
              </p:cNvPr>
              <p:cNvSpPr txBox="1"/>
              <p:nvPr/>
            </p:nvSpPr>
            <p:spPr>
              <a:xfrm>
                <a:off x="7515395" y="2343937"/>
                <a:ext cx="1163391" cy="706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989">
                          <a:latin typeface="Cambria Math" panose="02040503050406030204" pitchFamily="18" charset="0"/>
                        </a:rPr>
                        <m:t>Be</m:t>
                      </m:r>
                    </m:oMath>
                  </m:oMathPara>
                </a14:m>
                <a:endParaRPr lang="en-IL" sz="3989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B21205B-84C3-148A-2861-E790CF02CD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5395" y="2343937"/>
                <a:ext cx="1163391" cy="70621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00A5867-29F0-BD44-DCC1-95F417EF569C}"/>
                  </a:ext>
                </a:extLst>
              </p:cNvPr>
              <p:cNvSpPr txBox="1"/>
              <p:nvPr/>
            </p:nvSpPr>
            <p:spPr>
              <a:xfrm>
                <a:off x="6388276" y="2343937"/>
                <a:ext cx="1059311" cy="706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989">
                          <a:latin typeface="Cambria Math" panose="02040503050406030204" pitchFamily="18" charset="0"/>
                        </a:rPr>
                        <m:t>Li</m:t>
                      </m:r>
                    </m:oMath>
                  </m:oMathPara>
                </a14:m>
                <a:endParaRPr lang="en-IL" sz="3989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00A5867-29F0-BD44-DCC1-95F417EF56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8276" y="2343937"/>
                <a:ext cx="1059311" cy="70621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332E9E5-4DE5-9CFA-23D7-0318941489AE}"/>
                  </a:ext>
                </a:extLst>
              </p:cNvPr>
              <p:cNvSpPr txBox="1"/>
              <p:nvPr/>
            </p:nvSpPr>
            <p:spPr>
              <a:xfrm>
                <a:off x="12162657" y="11835142"/>
                <a:ext cx="2873514" cy="8903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186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𝐸</m:t>
                      </m:r>
                      <m:r>
                        <a:rPr lang="en-US" sz="5186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(</m:t>
                      </m:r>
                      <m:r>
                        <a:rPr lang="en-US" sz="5186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𝑘𝑒𝑉</m:t>
                      </m:r>
                      <m:r>
                        <a:rPr lang="en-US" sz="5186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IL" sz="5186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332E9E5-4DE5-9CFA-23D7-0318941489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62657" y="11835142"/>
                <a:ext cx="2873514" cy="89037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83BD298-2963-B948-E982-4FC344E15C52}"/>
                  </a:ext>
                </a:extLst>
              </p:cNvPr>
              <p:cNvSpPr txBox="1"/>
              <p:nvPr/>
            </p:nvSpPr>
            <p:spPr>
              <a:xfrm rot="16200000">
                <a:off x="2341327" y="6762003"/>
                <a:ext cx="3272916" cy="8903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5186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5186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5186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sub>
                      </m:sSub>
                      <m:r>
                        <a:rPr lang="en-US" sz="5186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(</m:t>
                      </m:r>
                      <m:r>
                        <a:rPr lang="en-US" sz="5186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𝑒𝑉</m:t>
                      </m:r>
                      <m:r>
                        <a:rPr lang="en-US" sz="5186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IL" sz="5186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83BD298-2963-B948-E982-4FC344E15C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341327" y="6762003"/>
                <a:ext cx="3272916" cy="89037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EDB5D69A-BF9F-9529-3C42-92094FAFD697}"/>
              </a:ext>
            </a:extLst>
          </p:cNvPr>
          <p:cNvSpPr/>
          <p:nvPr/>
        </p:nvSpPr>
        <p:spPr>
          <a:xfrm>
            <a:off x="5754536" y="3144059"/>
            <a:ext cx="15767133" cy="7998114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359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Star: 5 Points 31">
            <a:extLst>
              <a:ext uri="{FF2B5EF4-FFF2-40B4-BE49-F238E27FC236}">
                <a16:creationId xmlns:a16="http://schemas.microsoft.com/office/drawing/2014/main" id="{0EDDD34E-9216-FFFD-3F2F-B933F78883D2}"/>
              </a:ext>
            </a:extLst>
          </p:cNvPr>
          <p:cNvSpPr/>
          <p:nvPr/>
        </p:nvSpPr>
        <p:spPr>
          <a:xfrm>
            <a:off x="6636316" y="9447163"/>
            <a:ext cx="474356" cy="474356"/>
          </a:xfrm>
          <a:prstGeom prst="star5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359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Star: 5 Points 35">
            <a:extLst>
              <a:ext uri="{FF2B5EF4-FFF2-40B4-BE49-F238E27FC236}">
                <a16:creationId xmlns:a16="http://schemas.microsoft.com/office/drawing/2014/main" id="{C3FADC72-54C1-B35B-4C31-630237A2F9DF}"/>
              </a:ext>
            </a:extLst>
          </p:cNvPr>
          <p:cNvSpPr/>
          <p:nvPr/>
        </p:nvSpPr>
        <p:spPr>
          <a:xfrm>
            <a:off x="7905139" y="7051212"/>
            <a:ext cx="474356" cy="474356"/>
          </a:xfrm>
          <a:prstGeom prst="star5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359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Star: 5 Points 36">
            <a:extLst>
              <a:ext uri="{FF2B5EF4-FFF2-40B4-BE49-F238E27FC236}">
                <a16:creationId xmlns:a16="http://schemas.microsoft.com/office/drawing/2014/main" id="{BF606531-E9CA-BE74-9D6B-94726E484073}"/>
              </a:ext>
            </a:extLst>
          </p:cNvPr>
          <p:cNvSpPr/>
          <p:nvPr/>
        </p:nvSpPr>
        <p:spPr>
          <a:xfrm>
            <a:off x="8988917" y="6294096"/>
            <a:ext cx="474356" cy="474356"/>
          </a:xfrm>
          <a:prstGeom prst="star5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359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Star: 5 Points 37">
            <a:extLst>
              <a:ext uri="{FF2B5EF4-FFF2-40B4-BE49-F238E27FC236}">
                <a16:creationId xmlns:a16="http://schemas.microsoft.com/office/drawing/2014/main" id="{6425A927-2352-741C-485F-0BD456E0E35F}"/>
              </a:ext>
            </a:extLst>
          </p:cNvPr>
          <p:cNvSpPr/>
          <p:nvPr/>
        </p:nvSpPr>
        <p:spPr>
          <a:xfrm>
            <a:off x="10671196" y="5254251"/>
            <a:ext cx="474356" cy="474356"/>
          </a:xfrm>
          <a:prstGeom prst="star5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359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Star: 5 Points 38">
            <a:extLst>
              <a:ext uri="{FF2B5EF4-FFF2-40B4-BE49-F238E27FC236}">
                <a16:creationId xmlns:a16="http://schemas.microsoft.com/office/drawing/2014/main" id="{E5E05018-25A4-9E87-C160-FCFF79D5ACCB}"/>
              </a:ext>
            </a:extLst>
          </p:cNvPr>
          <p:cNvSpPr/>
          <p:nvPr/>
        </p:nvSpPr>
        <p:spPr>
          <a:xfrm>
            <a:off x="12418770" y="4963479"/>
            <a:ext cx="474356" cy="474356"/>
          </a:xfrm>
          <a:prstGeom prst="star5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359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Star: 5 Points 39">
            <a:extLst>
              <a:ext uri="{FF2B5EF4-FFF2-40B4-BE49-F238E27FC236}">
                <a16:creationId xmlns:a16="http://schemas.microsoft.com/office/drawing/2014/main" id="{54A36A2B-555C-4B8D-82B3-57690BDC000D}"/>
              </a:ext>
            </a:extLst>
          </p:cNvPr>
          <p:cNvSpPr/>
          <p:nvPr/>
        </p:nvSpPr>
        <p:spPr>
          <a:xfrm>
            <a:off x="14587290" y="4638215"/>
            <a:ext cx="474356" cy="474356"/>
          </a:xfrm>
          <a:prstGeom prst="star5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359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Star: 5 Points 40">
            <a:extLst>
              <a:ext uri="{FF2B5EF4-FFF2-40B4-BE49-F238E27FC236}">
                <a16:creationId xmlns:a16="http://schemas.microsoft.com/office/drawing/2014/main" id="{5C66BB2A-EA97-53D3-4023-E8F8B03E91F9}"/>
              </a:ext>
            </a:extLst>
          </p:cNvPr>
          <p:cNvSpPr/>
          <p:nvPr/>
        </p:nvSpPr>
        <p:spPr>
          <a:xfrm>
            <a:off x="16990984" y="5122999"/>
            <a:ext cx="474356" cy="474356"/>
          </a:xfrm>
          <a:prstGeom prst="star5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359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Star: 5 Points 41">
            <a:extLst>
              <a:ext uri="{FF2B5EF4-FFF2-40B4-BE49-F238E27FC236}">
                <a16:creationId xmlns:a16="http://schemas.microsoft.com/office/drawing/2014/main" id="{1B8529F7-4878-3C7D-51A8-8FB20B9D46FF}"/>
              </a:ext>
            </a:extLst>
          </p:cNvPr>
          <p:cNvSpPr/>
          <p:nvPr/>
        </p:nvSpPr>
        <p:spPr>
          <a:xfrm>
            <a:off x="19863567" y="6268198"/>
            <a:ext cx="474356" cy="474356"/>
          </a:xfrm>
          <a:prstGeom prst="star5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359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44856F2-14CF-64CE-82BF-A854C0CE44C8}"/>
              </a:ext>
            </a:extLst>
          </p:cNvPr>
          <p:cNvSpPr/>
          <p:nvPr/>
        </p:nvSpPr>
        <p:spPr>
          <a:xfrm>
            <a:off x="17810217" y="8792872"/>
            <a:ext cx="3567157" cy="1944887"/>
          </a:xfrm>
          <a:prstGeom prst="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79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EBBA593-D63F-1B32-B6CE-8B233220DD38}"/>
              </a:ext>
            </a:extLst>
          </p:cNvPr>
          <p:cNvSpPr/>
          <p:nvPr/>
        </p:nvSpPr>
        <p:spPr>
          <a:xfrm>
            <a:off x="17961951" y="9014758"/>
            <a:ext cx="333530" cy="333530"/>
          </a:xfrm>
          <a:prstGeom prst="ellipse">
            <a:avLst/>
          </a:prstGeom>
          <a:solidFill>
            <a:srgbClr val="4472C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79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4D8035-2747-F4BF-5D7A-37E865EBDB2C}"/>
              </a:ext>
            </a:extLst>
          </p:cNvPr>
          <p:cNvSpPr txBox="1"/>
          <p:nvPr/>
        </p:nvSpPr>
        <p:spPr>
          <a:xfrm>
            <a:off x="18199056" y="8875200"/>
            <a:ext cx="3923613" cy="522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93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Calibration sources</a:t>
            </a:r>
            <a:endParaRPr lang="en-IL" sz="279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Star: 5 Points 23">
            <a:extLst>
              <a:ext uri="{FF2B5EF4-FFF2-40B4-BE49-F238E27FC236}">
                <a16:creationId xmlns:a16="http://schemas.microsoft.com/office/drawing/2014/main" id="{602AA9CE-7876-72D0-6864-F6F51834E51F}"/>
              </a:ext>
            </a:extLst>
          </p:cNvPr>
          <p:cNvSpPr/>
          <p:nvPr/>
        </p:nvSpPr>
        <p:spPr>
          <a:xfrm>
            <a:off x="17961952" y="9536807"/>
            <a:ext cx="345629" cy="345629"/>
          </a:xfrm>
          <a:prstGeom prst="star5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79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86CDE1D-6D9F-D173-A99E-DB0DC4DFAC92}"/>
              </a:ext>
            </a:extLst>
          </p:cNvPr>
          <p:cNvSpPr txBox="1"/>
          <p:nvPr/>
        </p:nvSpPr>
        <p:spPr>
          <a:xfrm>
            <a:off x="18199055" y="9413703"/>
            <a:ext cx="3835518" cy="522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93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Muonic (2P-1S)</a:t>
            </a:r>
            <a:endParaRPr lang="en-IL" sz="279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Diamond 6">
            <a:extLst>
              <a:ext uri="{FF2B5EF4-FFF2-40B4-BE49-F238E27FC236}">
                <a16:creationId xmlns:a16="http://schemas.microsoft.com/office/drawing/2014/main" id="{59703D48-8D39-592E-BAE7-54CCC7DA8591}"/>
              </a:ext>
            </a:extLst>
          </p:cNvPr>
          <p:cNvSpPr/>
          <p:nvPr/>
        </p:nvSpPr>
        <p:spPr>
          <a:xfrm>
            <a:off x="17958690" y="10189802"/>
            <a:ext cx="345629" cy="345629"/>
          </a:xfrm>
          <a:prstGeom prst="diamond">
            <a:avLst/>
          </a:prstGeom>
          <a:solidFill>
            <a:srgbClr val="7030A0"/>
          </a:solidFill>
          <a:ln w="3175">
            <a:solidFill>
              <a:schemeClr val="tx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79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BC72ACA-681E-5137-D1CE-4F2EA6362F54}"/>
                  </a:ext>
                </a:extLst>
              </p:cNvPr>
              <p:cNvSpPr txBox="1"/>
              <p:nvPr/>
            </p:nvSpPr>
            <p:spPr>
              <a:xfrm>
                <a:off x="18246840" y="10030829"/>
                <a:ext cx="2677823" cy="522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79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Mo &amp; Ag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793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793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2793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</m:sub>
                    </m:sSub>
                  </m:oMath>
                </a14:m>
                <a:r>
                  <a:rPr lang="en-US" sz="279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IL" sz="2793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BC72ACA-681E-5137-D1CE-4F2EA6362F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46840" y="10030829"/>
                <a:ext cx="2677823" cy="522131"/>
              </a:xfrm>
              <a:prstGeom prst="rect">
                <a:avLst/>
              </a:prstGeom>
              <a:blipFill>
                <a:blip r:embed="rId10"/>
                <a:stretch>
                  <a:fillRect l="-4545" t="-11628" b="-31395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iamond 8">
            <a:extLst>
              <a:ext uri="{FF2B5EF4-FFF2-40B4-BE49-F238E27FC236}">
                <a16:creationId xmlns:a16="http://schemas.microsoft.com/office/drawing/2014/main" id="{355BADE9-A8C6-96EC-1ED9-7A6A6C8DBBEA}"/>
              </a:ext>
            </a:extLst>
          </p:cNvPr>
          <p:cNvSpPr/>
          <p:nvPr/>
        </p:nvSpPr>
        <p:spPr>
          <a:xfrm>
            <a:off x="6470067" y="10936274"/>
            <a:ext cx="411797" cy="411797"/>
          </a:xfrm>
          <a:prstGeom prst="diamond">
            <a:avLst/>
          </a:prstGeom>
          <a:solidFill>
            <a:srgbClr val="7030A0"/>
          </a:solidFill>
          <a:ln w="3175">
            <a:solidFill>
              <a:schemeClr val="tx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359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id="{A9F8AD41-0295-4FB7-2E46-1F0F460ABA78}"/>
              </a:ext>
            </a:extLst>
          </p:cNvPr>
          <p:cNvSpPr/>
          <p:nvPr/>
        </p:nvSpPr>
        <p:spPr>
          <a:xfrm>
            <a:off x="6974389" y="8972892"/>
            <a:ext cx="411797" cy="411797"/>
          </a:xfrm>
          <a:prstGeom prst="diamond">
            <a:avLst/>
          </a:prstGeom>
          <a:solidFill>
            <a:srgbClr val="7030A0"/>
          </a:solidFill>
          <a:ln w="3175">
            <a:solidFill>
              <a:schemeClr val="tx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359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79A715-DD6C-B93B-2FFA-24E971B8EC86}"/>
              </a:ext>
            </a:extLst>
          </p:cNvPr>
          <p:cNvSpPr txBox="1"/>
          <p:nvPr/>
        </p:nvSpPr>
        <p:spPr>
          <a:xfrm>
            <a:off x="4039933" y="2327913"/>
            <a:ext cx="1966116" cy="644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90" dirty="0"/>
              <a:t>E(2P-1S):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B53ABF-F3FF-5180-CB34-927A37063D30}"/>
              </a:ext>
            </a:extLst>
          </p:cNvPr>
          <p:cNvSpPr txBox="1"/>
          <p:nvPr/>
        </p:nvSpPr>
        <p:spPr>
          <a:xfrm>
            <a:off x="7287269" y="6498864"/>
            <a:ext cx="1218603" cy="644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90" baseline="30000" dirty="0"/>
              <a:t>137</a:t>
            </a:r>
            <a:r>
              <a:rPr lang="en-US" sz="3590" dirty="0"/>
              <a:t>Cs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E22480-A6FE-FC48-DE56-D1BE775C0A4A}"/>
              </a:ext>
            </a:extLst>
          </p:cNvPr>
          <p:cNvSpPr txBox="1"/>
          <p:nvPr/>
        </p:nvSpPr>
        <p:spPr>
          <a:xfrm>
            <a:off x="9095239" y="6815623"/>
            <a:ext cx="1338828" cy="644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90" baseline="30000" dirty="0"/>
              <a:t>241</a:t>
            </a:r>
            <a:r>
              <a:rPr lang="en-US" sz="3590" dirty="0"/>
              <a:t>Am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3C75D66-999E-8187-7AE3-5B7FEA9AF3B0}"/>
              </a:ext>
            </a:extLst>
          </p:cNvPr>
          <p:cNvSpPr txBox="1"/>
          <p:nvPr/>
        </p:nvSpPr>
        <p:spPr>
          <a:xfrm>
            <a:off x="5640420" y="10465470"/>
            <a:ext cx="989951" cy="644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90" baseline="30000" dirty="0"/>
              <a:t>55</a:t>
            </a:r>
            <a:r>
              <a:rPr lang="en-US" sz="3590" dirty="0"/>
              <a:t>Fe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50BEC8F-1CE0-6454-A828-14AF5C8C681E}"/>
              </a:ext>
            </a:extLst>
          </p:cNvPr>
          <p:cNvSpPr txBox="1"/>
          <p:nvPr/>
        </p:nvSpPr>
        <p:spPr>
          <a:xfrm>
            <a:off x="6826859" y="10447764"/>
            <a:ext cx="1670650" cy="644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90" dirty="0"/>
              <a:t>Mo XRF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44AD3D5-0389-DA82-DF9E-6DEBC2FFC134}"/>
              </a:ext>
            </a:extLst>
          </p:cNvPr>
          <p:cNvSpPr txBox="1"/>
          <p:nvPr/>
        </p:nvSpPr>
        <p:spPr>
          <a:xfrm>
            <a:off x="7428928" y="8836329"/>
            <a:ext cx="1556003" cy="644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90" dirty="0"/>
              <a:t>Ag XRF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D38BCC4-F6F3-1047-7A59-7C99C93106FE}"/>
              </a:ext>
            </a:extLst>
          </p:cNvPr>
          <p:cNvSpPr txBox="1"/>
          <p:nvPr/>
        </p:nvSpPr>
        <p:spPr>
          <a:xfrm>
            <a:off x="8020996" y="7468161"/>
            <a:ext cx="1199367" cy="644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90" baseline="30000" dirty="0"/>
              <a:t>210</a:t>
            </a:r>
            <a:r>
              <a:rPr lang="en-US" sz="3590" dirty="0"/>
              <a:t>Pb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A8A18766-A573-DEEE-D951-B11E485B35BC}"/>
              </a:ext>
            </a:extLst>
          </p:cNvPr>
          <p:cNvSpPr txBox="1">
            <a:spLocks/>
          </p:cNvSpPr>
          <p:nvPr/>
        </p:nvSpPr>
        <p:spPr>
          <a:xfrm>
            <a:off x="510731" y="0"/>
            <a:ext cx="23888438" cy="2153253"/>
          </a:xfrm>
          <a:prstGeom prst="rect">
            <a:avLst/>
          </a:prstGeom>
        </p:spPr>
        <p:txBody>
          <a:bodyPr vert="horz" lIns="182393" tIns="91197" rIns="182393" bIns="9119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777" dirty="0"/>
              <a:t>Calibration sources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8D4B27D-E7AB-0FAC-AF88-5119DB570C7C}"/>
              </a:ext>
            </a:extLst>
          </p:cNvPr>
          <p:cNvSpPr/>
          <p:nvPr/>
        </p:nvSpPr>
        <p:spPr>
          <a:xfrm>
            <a:off x="6951780" y="6385583"/>
            <a:ext cx="472872" cy="472872"/>
          </a:xfrm>
          <a:prstGeom prst="ellipse">
            <a:avLst/>
          </a:prstGeom>
          <a:solidFill>
            <a:srgbClr val="FAFB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B3BC6A-BF32-D36B-1C96-42FD86F77E99}"/>
              </a:ext>
            </a:extLst>
          </p:cNvPr>
          <p:cNvSpPr txBox="1"/>
          <p:nvPr/>
        </p:nvSpPr>
        <p:spPr>
          <a:xfrm>
            <a:off x="7883611" y="1581665"/>
            <a:ext cx="1046504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Will limit accuracy of absolute energies (but not isotope shifts)</a:t>
            </a:r>
          </a:p>
        </p:txBody>
      </p:sp>
    </p:spTree>
    <p:extLst>
      <p:ext uri="{BB962C8B-B14F-4D97-AF65-F5344CB8AC3E}">
        <p14:creationId xmlns:p14="http://schemas.microsoft.com/office/powerpoint/2010/main" val="420573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ABDC5C0-FE87-FE0F-A304-498890889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207" y="680566"/>
            <a:ext cx="20975214" cy="1860514"/>
          </a:xfrm>
        </p:spPr>
        <p:txBody>
          <a:bodyPr/>
          <a:lstStyle/>
          <a:p>
            <a:r>
              <a:rPr lang="en-US" dirty="0"/>
              <a:t>Some open questions</a:t>
            </a:r>
            <a:endParaRPr lang="en-IL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65FAA0A-5CD3-D148-280D-C2CB83EB044E}"/>
              </a:ext>
            </a:extLst>
          </p:cNvPr>
          <p:cNvSpPr txBox="1">
            <a:spLocks/>
          </p:cNvSpPr>
          <p:nvPr/>
        </p:nvSpPr>
        <p:spPr>
          <a:xfrm>
            <a:off x="1635078" y="2541080"/>
            <a:ext cx="20975214" cy="10871004"/>
          </a:xfrm>
          <a:prstGeom prst="rect">
            <a:avLst/>
          </a:prstGeom>
        </p:spPr>
        <p:txBody>
          <a:bodyPr vert="horz" lIns="182393" tIns="91197" rIns="182393" bIns="9119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39971" indent="-1139971">
              <a:buFont typeface="Arial" panose="020B0604020202020204" pitchFamily="34" charset="0"/>
              <a:buChar char="•"/>
            </a:pPr>
            <a:r>
              <a:rPr lang="en-US" sz="6383" dirty="0"/>
              <a:t>Transport, integration, cooling, fast enough?</a:t>
            </a:r>
          </a:p>
          <a:p>
            <a:pPr marL="1139971" indent="-1139971">
              <a:buFont typeface="Arial" panose="020B0604020202020204" pitchFamily="34" charset="0"/>
              <a:buChar char="•"/>
            </a:pPr>
            <a:endParaRPr lang="en-US" sz="6383" dirty="0"/>
          </a:p>
          <a:p>
            <a:pPr marL="1139971" indent="-1139971">
              <a:buFont typeface="Arial" panose="020B0604020202020204" pitchFamily="34" charset="0"/>
              <a:buChar char="•"/>
            </a:pPr>
            <a:r>
              <a:rPr lang="en-US" sz="6383" dirty="0"/>
              <a:t>Sources of background in the accelerator environment.</a:t>
            </a:r>
          </a:p>
          <a:p>
            <a:pPr marL="1139971" indent="-1139971">
              <a:buFont typeface="Arial" panose="020B0604020202020204" pitchFamily="34" charset="0"/>
              <a:buChar char="•"/>
            </a:pPr>
            <a:endParaRPr lang="en-US" sz="6383" dirty="0"/>
          </a:p>
          <a:p>
            <a:pPr marL="1139971" indent="-1139971">
              <a:buFont typeface="Arial" panose="020B0604020202020204" pitchFamily="34" charset="0"/>
              <a:buChar char="•"/>
            </a:pPr>
            <a:r>
              <a:rPr lang="en-US" sz="6383" dirty="0"/>
              <a:t>Effect of muon-induced background?</a:t>
            </a:r>
          </a:p>
          <a:p>
            <a:pPr marL="1139971" indent="-1139971">
              <a:buFont typeface="Arial" panose="020B0604020202020204" pitchFamily="34" charset="0"/>
              <a:buChar char="•"/>
            </a:pPr>
            <a:endParaRPr lang="en-US" sz="6383" dirty="0"/>
          </a:p>
          <a:p>
            <a:pPr marL="1139971" indent="-1139971">
              <a:buFont typeface="Arial" panose="020B0604020202020204" pitchFamily="34" charset="0"/>
              <a:buChar char="•"/>
            </a:pPr>
            <a:r>
              <a:rPr lang="en-US" sz="6383" dirty="0"/>
              <a:t>Efficiency of detection &amp; detector placement</a:t>
            </a:r>
          </a:p>
          <a:p>
            <a:pPr marL="1139971" indent="-1139971">
              <a:buFont typeface="Arial" panose="020B0604020202020204" pitchFamily="34" charset="0"/>
              <a:buChar char="•"/>
            </a:pPr>
            <a:endParaRPr lang="en-US" sz="6383" dirty="0"/>
          </a:p>
          <a:p>
            <a:pPr marL="1139971" indent="-1139971">
              <a:buFont typeface="Arial" panose="020B0604020202020204" pitchFamily="34" charset="0"/>
              <a:buChar char="•"/>
            </a:pPr>
            <a:r>
              <a:rPr lang="en-US" sz="6383" dirty="0"/>
              <a:t>Interplay of stability &amp; calibration</a:t>
            </a:r>
            <a:endParaRPr lang="en-IL" sz="6383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272D93-2D88-EC8E-4B09-D216D03729DE}"/>
              </a:ext>
            </a:extLst>
          </p:cNvPr>
          <p:cNvSpPr txBox="1"/>
          <p:nvPr/>
        </p:nvSpPr>
        <p:spPr>
          <a:xfrm>
            <a:off x="22955922" y="12919518"/>
            <a:ext cx="1261884" cy="644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90" dirty="0"/>
              <a:t>9 / 30</a:t>
            </a:r>
          </a:p>
        </p:txBody>
      </p:sp>
    </p:spTree>
    <p:extLst>
      <p:ext uri="{BB962C8B-B14F-4D97-AF65-F5344CB8AC3E}">
        <p14:creationId xmlns:p14="http://schemas.microsoft.com/office/powerpoint/2010/main" val="260390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F28E12-C4D2-FA7F-B97F-FF5AF261D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677D66A-1864-CE63-0C82-6BFA7626A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207" y="680566"/>
            <a:ext cx="20975214" cy="1860514"/>
          </a:xfrm>
        </p:spPr>
        <p:txBody>
          <a:bodyPr/>
          <a:lstStyle/>
          <a:p>
            <a:r>
              <a:rPr lang="en-US" dirty="0"/>
              <a:t>Some open questions</a:t>
            </a:r>
            <a:endParaRPr lang="en-IL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9A0E00E-7B09-FA91-C34A-50D13EB66AF1}"/>
              </a:ext>
            </a:extLst>
          </p:cNvPr>
          <p:cNvSpPr txBox="1">
            <a:spLocks/>
          </p:cNvSpPr>
          <p:nvPr/>
        </p:nvSpPr>
        <p:spPr>
          <a:xfrm>
            <a:off x="1635078" y="2541080"/>
            <a:ext cx="20975214" cy="10871004"/>
          </a:xfrm>
          <a:prstGeom prst="rect">
            <a:avLst/>
          </a:prstGeom>
        </p:spPr>
        <p:txBody>
          <a:bodyPr vert="horz" lIns="182393" tIns="91197" rIns="182393" bIns="9119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39971" indent="-1139971">
              <a:buFont typeface="Arial" panose="020B0604020202020204" pitchFamily="34" charset="0"/>
              <a:buChar char="•"/>
            </a:pPr>
            <a:r>
              <a:rPr lang="en-US" sz="6383" dirty="0"/>
              <a:t>Transport, integration, cooling, fast enough?</a:t>
            </a:r>
          </a:p>
          <a:p>
            <a:pPr marL="1139971" indent="-1139971">
              <a:buFont typeface="Arial" panose="020B0604020202020204" pitchFamily="34" charset="0"/>
              <a:buChar char="•"/>
            </a:pPr>
            <a:endParaRPr lang="en-US" sz="6383" dirty="0"/>
          </a:p>
          <a:p>
            <a:pPr marL="1139971" indent="-1139971">
              <a:buFont typeface="Arial" panose="020B0604020202020204" pitchFamily="34" charset="0"/>
              <a:buChar char="•"/>
            </a:pPr>
            <a:r>
              <a:rPr lang="en-US" sz="6383" dirty="0"/>
              <a:t>Sources of background in the accelerator environment.</a:t>
            </a:r>
          </a:p>
          <a:p>
            <a:pPr marL="1139971" indent="-1139971">
              <a:buFont typeface="Arial" panose="020B0604020202020204" pitchFamily="34" charset="0"/>
              <a:buChar char="•"/>
            </a:pPr>
            <a:endParaRPr lang="en-US" sz="6383" dirty="0"/>
          </a:p>
          <a:p>
            <a:pPr marL="1139971" indent="-1139971">
              <a:buFont typeface="Arial" panose="020B0604020202020204" pitchFamily="34" charset="0"/>
              <a:buChar char="•"/>
            </a:pPr>
            <a:r>
              <a:rPr lang="en-US" sz="6383" dirty="0"/>
              <a:t>Effect of muon-induced background?</a:t>
            </a:r>
          </a:p>
          <a:p>
            <a:pPr marL="1139971" indent="-1139971">
              <a:buFont typeface="Arial" panose="020B0604020202020204" pitchFamily="34" charset="0"/>
              <a:buChar char="•"/>
            </a:pPr>
            <a:endParaRPr lang="en-US" sz="6383" dirty="0"/>
          </a:p>
          <a:p>
            <a:pPr marL="1139971" indent="-1139971">
              <a:buFont typeface="Arial" panose="020B0604020202020204" pitchFamily="34" charset="0"/>
              <a:buChar char="•"/>
            </a:pPr>
            <a:r>
              <a:rPr lang="en-US" sz="6383" dirty="0"/>
              <a:t>Efficiency of detection &amp; detector placement</a:t>
            </a:r>
          </a:p>
          <a:p>
            <a:pPr marL="1139971" indent="-1139971">
              <a:buFont typeface="Arial" panose="020B0604020202020204" pitchFamily="34" charset="0"/>
              <a:buChar char="•"/>
            </a:pPr>
            <a:endParaRPr lang="en-US" sz="6383" dirty="0"/>
          </a:p>
          <a:p>
            <a:pPr marL="1139971" indent="-1139971">
              <a:buFont typeface="Arial" panose="020B0604020202020204" pitchFamily="34" charset="0"/>
              <a:buChar char="•"/>
            </a:pPr>
            <a:r>
              <a:rPr lang="en-US" sz="6383" dirty="0"/>
              <a:t>Interplay of stability &amp; calibration</a:t>
            </a:r>
            <a:endParaRPr lang="en-IL" sz="6383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C53F91-6200-C788-4EF2-B761E04C78A8}"/>
              </a:ext>
            </a:extLst>
          </p:cNvPr>
          <p:cNvSpPr/>
          <p:nvPr/>
        </p:nvSpPr>
        <p:spPr>
          <a:xfrm>
            <a:off x="80081" y="0"/>
            <a:ext cx="24319089" cy="13679488"/>
          </a:xfrm>
          <a:prstGeom prst="roundRect">
            <a:avLst/>
          </a:prstGeom>
          <a:solidFill>
            <a:srgbClr val="D9D9D9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AF5FDC-4045-F161-A4AC-3EE6083D6E91}"/>
              </a:ext>
            </a:extLst>
          </p:cNvPr>
          <p:cNvSpPr txBox="1"/>
          <p:nvPr/>
        </p:nvSpPr>
        <p:spPr>
          <a:xfrm>
            <a:off x="7806458" y="1697270"/>
            <a:ext cx="9192966" cy="93009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968" dirty="0"/>
              <a:t>Test beam:</a:t>
            </a:r>
          </a:p>
          <a:p>
            <a:endParaRPr lang="en-US" sz="11968" dirty="0"/>
          </a:p>
          <a:p>
            <a:r>
              <a:rPr lang="en-US" sz="11968" dirty="0"/>
              <a:t>October 23</a:t>
            </a:r>
          </a:p>
          <a:p>
            <a:endParaRPr lang="en-US" sz="11968" dirty="0"/>
          </a:p>
          <a:p>
            <a:r>
              <a:rPr lang="en-US" sz="11968" dirty="0"/>
              <a:t>1 week online</a:t>
            </a:r>
          </a:p>
        </p:txBody>
      </p:sp>
    </p:spTree>
    <p:extLst>
      <p:ext uri="{BB962C8B-B14F-4D97-AF65-F5344CB8AC3E}">
        <p14:creationId xmlns:p14="http://schemas.microsoft.com/office/powerpoint/2010/main" val="152983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4D0061-45A1-DA91-35DC-9703187D18A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2612" y="8585219"/>
            <a:ext cx="4185030" cy="215958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29A2992-4032-81F0-03AE-883B182A97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3040" y="8864909"/>
            <a:ext cx="3415043" cy="12196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CFF1E4-D374-F278-E34F-0A464FE7274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36726" y="6427545"/>
            <a:ext cx="3727756" cy="20875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C396AC-CE3E-02C4-94E6-FE84133AEC9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274" y="11315142"/>
            <a:ext cx="3994339" cy="11210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0E54A2-E8AB-9DA0-93E5-80DC5354AA6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676" y="5980433"/>
            <a:ext cx="4413829" cy="24827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BC362D-5FBB-E76E-8F05-1F34336F78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0228" y="6658427"/>
            <a:ext cx="5984353" cy="13564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5BF0C77-23B8-12E1-7EA8-DA1FA6B056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504" y="8812335"/>
            <a:ext cx="3545896" cy="177923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570F4EB-A4F7-B385-4868-91766270AE15}"/>
              </a:ext>
            </a:extLst>
          </p:cNvPr>
          <p:cNvSpPr txBox="1"/>
          <p:nvPr/>
        </p:nvSpPr>
        <p:spPr>
          <a:xfrm>
            <a:off x="12953" y="12960005"/>
            <a:ext cx="1407276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* Spokespersons: </a:t>
            </a:r>
            <a:r>
              <a:rPr lang="en-US" sz="4000" dirty="0">
                <a:hlinkClick r:id="rId10"/>
              </a:rPr>
              <a:t>bohayon@technion.ac.il</a:t>
            </a:r>
            <a:r>
              <a:rPr lang="en-US" sz="4000" dirty="0"/>
              <a:t>, </a:t>
            </a:r>
            <a:r>
              <a:rPr lang="en-US" sz="4000" dirty="0">
                <a:hlinkClick r:id="rId11"/>
              </a:rPr>
              <a:t>npaul@lkb.upmc.fr</a:t>
            </a:r>
            <a:endParaRPr lang="en-US" sz="4000" dirty="0"/>
          </a:p>
          <a:p>
            <a:endParaRPr lang="en-US" sz="4000" dirty="0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8FC0AB65-0C10-2C55-35D2-4C9586899E84}"/>
              </a:ext>
            </a:extLst>
          </p:cNvPr>
          <p:cNvSpPr txBox="1">
            <a:spLocks/>
          </p:cNvSpPr>
          <p:nvPr/>
        </p:nvSpPr>
        <p:spPr>
          <a:xfrm>
            <a:off x="451930" y="36476"/>
            <a:ext cx="15950965" cy="1779237"/>
          </a:xfrm>
          <a:prstGeom prst="rect">
            <a:avLst/>
          </a:prstGeom>
        </p:spPr>
        <p:txBody>
          <a:bodyPr vert="horz" lIns="182393" tIns="91197" rIns="182393" bIns="9119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777" dirty="0"/>
              <a:t>We are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B3BAED-773C-9CB1-50AD-E00B354859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196878" y="11055774"/>
            <a:ext cx="3439158" cy="122842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3DD7B43-5F2F-B3A9-6503-B30BB597C59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728" y="10929487"/>
            <a:ext cx="2998578" cy="135471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A4849C5-99A5-0E0A-0288-3F1C3CB4A367}"/>
              </a:ext>
            </a:extLst>
          </p:cNvPr>
          <p:cNvSpPr txBox="1"/>
          <p:nvPr/>
        </p:nvSpPr>
        <p:spPr>
          <a:xfrm>
            <a:off x="12461301" y="2619107"/>
            <a:ext cx="5841984" cy="32844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69986" indent="-569986">
              <a:buFont typeface="Arial" panose="020B0604020202020204" pitchFamily="34" charset="0"/>
              <a:buChar char="•"/>
            </a:pPr>
            <a:r>
              <a:rPr lang="en-US" sz="5186" dirty="0"/>
              <a:t>Exotic atoms </a:t>
            </a:r>
          </a:p>
          <a:p>
            <a:pPr marL="569986" indent="-569986">
              <a:buFont typeface="Arial" panose="020B0604020202020204" pitchFamily="34" charset="0"/>
              <a:buChar char="•"/>
            </a:pPr>
            <a:endParaRPr lang="en-US" sz="5186" dirty="0"/>
          </a:p>
          <a:p>
            <a:pPr marL="569986" indent="-569986">
              <a:buFont typeface="Arial" panose="020B0604020202020204" pitchFamily="34" charset="0"/>
              <a:buChar char="•"/>
            </a:pPr>
            <a:r>
              <a:rPr lang="en-US" sz="5186" dirty="0"/>
              <a:t>Quantum sensing</a:t>
            </a:r>
          </a:p>
          <a:p>
            <a:pPr marL="569986" indent="-569986">
              <a:buFont typeface="Arial" panose="020B0604020202020204" pitchFamily="34" charset="0"/>
              <a:buChar char="•"/>
            </a:pPr>
            <a:endParaRPr lang="en-IL" sz="5186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992E010-B192-8094-7E74-C4FBE557C067}"/>
              </a:ext>
            </a:extLst>
          </p:cNvPr>
          <p:cNvSpPr txBox="1"/>
          <p:nvPr/>
        </p:nvSpPr>
        <p:spPr>
          <a:xfrm>
            <a:off x="4532013" y="1684596"/>
            <a:ext cx="71850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/>
              <a:t>workers in the fields of:</a:t>
            </a:r>
            <a:endParaRPr lang="en-IL" sz="5400" dirty="0"/>
          </a:p>
        </p:txBody>
      </p:sp>
    </p:spTree>
    <p:extLst>
      <p:ext uri="{BB962C8B-B14F-4D97-AF65-F5344CB8AC3E}">
        <p14:creationId xmlns:p14="http://schemas.microsoft.com/office/powerpoint/2010/main" val="238360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A3CAA4-E4D7-71A2-342F-C607D4185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08BBD4-3C17-E721-42DC-9A7E9674C2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38" t="1848" r="12861" b="12561"/>
          <a:stretch/>
        </p:blipFill>
        <p:spPr>
          <a:xfrm>
            <a:off x="2598293" y="3105519"/>
            <a:ext cx="7825401" cy="523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8AAC970-F027-9000-2059-5C570CDECBF1}"/>
              </a:ext>
            </a:extLst>
          </p:cNvPr>
          <p:cNvSpPr txBox="1"/>
          <p:nvPr/>
        </p:nvSpPr>
        <p:spPr>
          <a:xfrm>
            <a:off x="1682694" y="1959086"/>
            <a:ext cx="9396434" cy="89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186" dirty="0"/>
              <a:t>Use existing MaXs-30 detector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5A99CE-3716-911D-6834-90004A4DA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79591" y="3152306"/>
            <a:ext cx="8387788" cy="5249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8F062A-3B8B-80A4-8976-96611004DDF5}"/>
              </a:ext>
            </a:extLst>
          </p:cNvPr>
          <p:cNvSpPr txBox="1"/>
          <p:nvPr/>
        </p:nvSpPr>
        <p:spPr>
          <a:xfrm>
            <a:off x="13599819" y="1823495"/>
            <a:ext cx="7911459" cy="89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186" dirty="0"/>
              <a:t>With dedicated sidearm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B182275-9567-B13D-711F-C3A014C2E8A6}"/>
                  </a:ext>
                </a:extLst>
              </p:cNvPr>
              <p:cNvSpPr txBox="1"/>
              <p:nvPr/>
            </p:nvSpPr>
            <p:spPr>
              <a:xfrm>
                <a:off x="4992174" y="10006248"/>
                <a:ext cx="14124829" cy="25478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585" dirty="0"/>
                  <a:t>Efficiency: </a:t>
                </a:r>
                <a14:m>
                  <m:oMath xmlns:m="http://schemas.openxmlformats.org/officeDocument/2006/math">
                    <m:r>
                      <a:rPr lang="en-US" sz="5585" i="1">
                        <a:latin typeface="Cambria Math" panose="02040503050406030204" pitchFamily="18" charset="0"/>
                      </a:rPr>
                      <m:t>97% @ 19 </m:t>
                    </m:r>
                    <m:r>
                      <m:rPr>
                        <m:sty m:val="p"/>
                      </m:rPr>
                      <a:rPr lang="en-US" sz="5585">
                        <a:latin typeface="Cambria Math" panose="02040503050406030204" pitchFamily="18" charset="0"/>
                      </a:rPr>
                      <m:t>keV</m:t>
                    </m:r>
                    <m:r>
                      <a:rPr lang="en-US" sz="5585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5585" i="1">
                        <a:latin typeface="Cambria Math" panose="02040503050406030204" pitchFamily="18" charset="0"/>
                      </a:rPr>
                      <m:t>7% @ 75 </m:t>
                    </m:r>
                    <m:r>
                      <m:rPr>
                        <m:sty m:val="p"/>
                      </m:rPr>
                      <a:rPr lang="en-US" sz="5585">
                        <a:latin typeface="Cambria Math" panose="02040503050406030204" pitchFamily="18" charset="0"/>
                      </a:rPr>
                      <m:t>keV</m:t>
                    </m:r>
                  </m:oMath>
                </a14:m>
                <a:endParaRPr lang="en-US" sz="5186" dirty="0"/>
              </a:p>
              <a:p>
                <a:endParaRPr lang="en-US" sz="5186" dirty="0"/>
              </a:p>
              <a:p>
                <a:r>
                  <a:rPr lang="en-US" sz="5186" dirty="0"/>
                  <a:t>Good for np-1s in muonic: Li, Be, B &amp; (C)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B182275-9567-B13D-711F-C3A014C2E8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2174" y="10006248"/>
                <a:ext cx="14124829" cy="2547877"/>
              </a:xfrm>
              <a:prstGeom prst="rect">
                <a:avLst/>
              </a:prstGeom>
              <a:blipFill>
                <a:blip r:embed="rId5"/>
                <a:stretch>
                  <a:fillRect l="-2374" t="-6220" b="-12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le 1">
            <a:extLst>
              <a:ext uri="{FF2B5EF4-FFF2-40B4-BE49-F238E27FC236}">
                <a16:creationId xmlns:a16="http://schemas.microsoft.com/office/drawing/2014/main" id="{2631BFA4-9388-7879-5E4A-7B30939EA935}"/>
              </a:ext>
            </a:extLst>
          </p:cNvPr>
          <p:cNvSpPr txBox="1">
            <a:spLocks/>
          </p:cNvSpPr>
          <p:nvPr/>
        </p:nvSpPr>
        <p:spPr>
          <a:xfrm>
            <a:off x="1566982" y="-33808"/>
            <a:ext cx="20975214" cy="1860514"/>
          </a:xfrm>
          <a:prstGeom prst="rect">
            <a:avLst/>
          </a:prstGeom>
        </p:spPr>
        <p:txBody>
          <a:bodyPr vert="horz" lIns="182393" tIns="91197" rIns="182393" bIns="9119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777" dirty="0"/>
              <a:t>Test-beam summary: The detector</a:t>
            </a:r>
            <a:endParaRPr lang="en-IL" sz="8777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5D3DA6-0399-F3A4-929F-02907313F922}"/>
              </a:ext>
            </a:extLst>
          </p:cNvPr>
          <p:cNvSpPr txBox="1"/>
          <p:nvPr/>
        </p:nvSpPr>
        <p:spPr>
          <a:xfrm>
            <a:off x="22833290" y="12919518"/>
            <a:ext cx="1507144" cy="644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90" dirty="0"/>
              <a:t>10 / 30</a:t>
            </a:r>
          </a:p>
        </p:txBody>
      </p:sp>
    </p:spTree>
    <p:extLst>
      <p:ext uri="{BB962C8B-B14F-4D97-AF65-F5344CB8AC3E}">
        <p14:creationId xmlns:p14="http://schemas.microsoft.com/office/powerpoint/2010/main" val="194411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41EF5B1-5ED4-09E7-2216-8C3CBC3666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" t="15444" r="8919" b="12556"/>
          <a:stretch/>
        </p:blipFill>
        <p:spPr>
          <a:xfrm>
            <a:off x="80081" y="-1"/>
            <a:ext cx="24319089" cy="1367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29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5BFB67-B517-4F95-4061-FE73B98F78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657" t="36657" r="33305" b="31248"/>
          <a:stretch/>
        </p:blipFill>
        <p:spPr>
          <a:xfrm>
            <a:off x="80081" y="-1"/>
            <a:ext cx="24319089" cy="13679489"/>
          </a:xfrm>
          <a:prstGeom prst="rect">
            <a:avLst/>
          </a:prstGeom>
        </p:spPr>
      </p:pic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F76A6B3A-AF21-2AD0-BBD2-21B8B10D7A25}"/>
              </a:ext>
            </a:extLst>
          </p:cNvPr>
          <p:cNvSpPr/>
          <p:nvPr/>
        </p:nvSpPr>
        <p:spPr>
          <a:xfrm rot="2482718">
            <a:off x="10831161" y="6340356"/>
            <a:ext cx="2200106" cy="934400"/>
          </a:xfrm>
          <a:prstGeom prst="roundRect">
            <a:avLst/>
          </a:prstGeom>
          <a:solidFill>
            <a:schemeClr val="bg1">
              <a:lumMod val="95000"/>
              <a:alpha val="34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5284334C-EAA8-BB94-7C6A-D4CEF137232C}"/>
              </a:ext>
            </a:extLst>
          </p:cNvPr>
          <p:cNvSpPr/>
          <p:nvPr/>
        </p:nvSpPr>
        <p:spPr>
          <a:xfrm rot="2482718">
            <a:off x="1427520" y="1621061"/>
            <a:ext cx="11062939" cy="1614930"/>
          </a:xfrm>
          <a:prstGeom prst="roundRect">
            <a:avLst/>
          </a:prstGeom>
          <a:solidFill>
            <a:schemeClr val="bg1">
              <a:lumMod val="95000"/>
              <a:alpha val="34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FE818BF-0C67-F1F9-18BF-3525A979E54E}"/>
              </a:ext>
            </a:extLst>
          </p:cNvPr>
          <p:cNvCxnSpPr>
            <a:cxnSpLocks/>
          </p:cNvCxnSpPr>
          <p:nvPr/>
        </p:nvCxnSpPr>
        <p:spPr>
          <a:xfrm>
            <a:off x="11394651" y="6330101"/>
            <a:ext cx="600878" cy="528272"/>
          </a:xfrm>
          <a:prstGeom prst="straightConnector1">
            <a:avLst/>
          </a:prstGeom>
          <a:ln w="6350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AD44EA4-D573-4840-FCCB-5C5C0943665B}"/>
              </a:ext>
            </a:extLst>
          </p:cNvPr>
          <p:cNvSpPr/>
          <p:nvPr/>
        </p:nvSpPr>
        <p:spPr>
          <a:xfrm rot="19205712">
            <a:off x="12716970" y="5313931"/>
            <a:ext cx="2965391" cy="1059372"/>
          </a:xfrm>
          <a:prstGeom prst="roundRect">
            <a:avLst/>
          </a:prstGeom>
          <a:solidFill>
            <a:schemeClr val="bg1">
              <a:alpha val="34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156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B79A6B1-E91D-0898-44B1-01481D083B3F}"/>
              </a:ext>
            </a:extLst>
          </p:cNvPr>
          <p:cNvCxnSpPr>
            <a:cxnSpLocks/>
          </p:cNvCxnSpPr>
          <p:nvPr/>
        </p:nvCxnSpPr>
        <p:spPr>
          <a:xfrm>
            <a:off x="12387933" y="5000020"/>
            <a:ext cx="0" cy="4402190"/>
          </a:xfrm>
          <a:prstGeom prst="line">
            <a:avLst/>
          </a:prstGeom>
          <a:ln w="38100"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09AE8DA2-3184-4006-3666-A1E1045812DB}"/>
              </a:ext>
            </a:extLst>
          </p:cNvPr>
          <p:cNvSpPr/>
          <p:nvPr/>
        </p:nvSpPr>
        <p:spPr>
          <a:xfrm rot="19207984">
            <a:off x="13035814" y="5564209"/>
            <a:ext cx="2617988" cy="3111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>
              <a:solidFill>
                <a:schemeClr val="accent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235A52D-AB61-DE0A-1E4A-7FF5529E9054}"/>
              </a:ext>
            </a:extLst>
          </p:cNvPr>
          <p:cNvSpPr/>
          <p:nvPr/>
        </p:nvSpPr>
        <p:spPr>
          <a:xfrm rot="321235">
            <a:off x="14144636" y="2480234"/>
            <a:ext cx="3702709" cy="3702709"/>
          </a:xfrm>
          <a:prstGeom prst="ellipse">
            <a:avLst/>
          </a:prstGeom>
          <a:solidFill>
            <a:schemeClr val="tx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0E8B988-96EC-CAF3-30C3-A41B7F44AED6}"/>
              </a:ext>
            </a:extLst>
          </p:cNvPr>
          <p:cNvGrpSpPr/>
          <p:nvPr/>
        </p:nvGrpSpPr>
        <p:grpSpPr>
          <a:xfrm>
            <a:off x="18481738" y="3457663"/>
            <a:ext cx="3777118" cy="2017814"/>
            <a:chOff x="9225387" y="1733446"/>
            <a:chExt cx="1893600" cy="1011600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F236AA63-E540-2840-ECD9-4BC32DD88F31}"/>
                </a:ext>
              </a:extLst>
            </p:cNvPr>
            <p:cNvSpPr/>
            <p:nvPr/>
          </p:nvSpPr>
          <p:spPr>
            <a:xfrm>
              <a:off x="9225387" y="1733446"/>
              <a:ext cx="1893600" cy="1011600"/>
            </a:xfrm>
            <a:prstGeom prst="round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82B27B0-C331-042A-AD1F-184124028FE9}"/>
                </a:ext>
              </a:extLst>
            </p:cNvPr>
            <p:cNvSpPr txBox="1"/>
            <p:nvPr/>
          </p:nvSpPr>
          <p:spPr>
            <a:xfrm>
              <a:off x="9315056" y="1823748"/>
              <a:ext cx="1714263" cy="784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787" dirty="0">
                  <a:solidFill>
                    <a:schemeClr val="tx2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dilution refrigerator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26703B03-F4FD-3341-10EC-511E386EA3E5}"/>
              </a:ext>
            </a:extLst>
          </p:cNvPr>
          <p:cNvSpPr/>
          <p:nvPr/>
        </p:nvSpPr>
        <p:spPr>
          <a:xfrm>
            <a:off x="13079284" y="6312202"/>
            <a:ext cx="511096" cy="511096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isometricOffAxis2Left">
              <a:rot lat="1200000" lon="27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>
              <a:solidFill>
                <a:schemeClr val="tx2"/>
              </a:solidFill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AEC69BF-50E5-362C-BB67-21978B046109}"/>
              </a:ext>
            </a:extLst>
          </p:cNvPr>
          <p:cNvCxnSpPr>
            <a:cxnSpLocks/>
          </p:cNvCxnSpPr>
          <p:nvPr/>
        </p:nvCxnSpPr>
        <p:spPr>
          <a:xfrm flipH="1">
            <a:off x="11141588" y="6064362"/>
            <a:ext cx="395026" cy="43700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949FF45-04E6-201F-20C2-F904327D350F}"/>
              </a:ext>
            </a:extLst>
          </p:cNvPr>
          <p:cNvSpPr/>
          <p:nvPr/>
        </p:nvSpPr>
        <p:spPr>
          <a:xfrm rot="19205712">
            <a:off x="7906544" y="8727199"/>
            <a:ext cx="4257079" cy="621675"/>
          </a:xfrm>
          <a:prstGeom prst="roundRect">
            <a:avLst/>
          </a:prstGeom>
          <a:solidFill>
            <a:srgbClr val="7030A0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156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9B4D113-8505-6F42-59CF-914408603D8C}"/>
              </a:ext>
            </a:extLst>
          </p:cNvPr>
          <p:cNvSpPr/>
          <p:nvPr/>
        </p:nvSpPr>
        <p:spPr>
          <a:xfrm rot="20658707">
            <a:off x="6571737" y="7197049"/>
            <a:ext cx="4257079" cy="621675"/>
          </a:xfrm>
          <a:prstGeom prst="roundRect">
            <a:avLst/>
          </a:prstGeom>
          <a:solidFill>
            <a:srgbClr val="7030A0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156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72D4FEB-F28C-FAB7-B83B-F5F4462A86D3}"/>
              </a:ext>
            </a:extLst>
          </p:cNvPr>
          <p:cNvSpPr/>
          <p:nvPr/>
        </p:nvSpPr>
        <p:spPr>
          <a:xfrm rot="4454787">
            <a:off x="5291708" y="5995406"/>
            <a:ext cx="2154250" cy="4308500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81417C3-F397-3F73-C733-B346FEFF0141}"/>
              </a:ext>
            </a:extLst>
          </p:cNvPr>
          <p:cNvSpPr/>
          <p:nvPr/>
        </p:nvSpPr>
        <p:spPr>
          <a:xfrm rot="3006239">
            <a:off x="6633848" y="8872143"/>
            <a:ext cx="2154250" cy="4308500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9E8643F-64F1-F169-4FBE-91E45E975810}"/>
              </a:ext>
            </a:extLst>
          </p:cNvPr>
          <p:cNvSpPr/>
          <p:nvPr/>
        </p:nvSpPr>
        <p:spPr>
          <a:xfrm rot="20328766">
            <a:off x="11141165" y="4483901"/>
            <a:ext cx="338157" cy="1295396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013A272-2058-EB14-EF7E-8E4DE526B43C}"/>
              </a:ext>
            </a:extLst>
          </p:cNvPr>
          <p:cNvSpPr/>
          <p:nvPr/>
        </p:nvSpPr>
        <p:spPr>
          <a:xfrm rot="20328766">
            <a:off x="11462802" y="5532992"/>
            <a:ext cx="172340" cy="37223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D962688-B76A-7F8B-9F6A-08189EBE81FD}"/>
              </a:ext>
            </a:extLst>
          </p:cNvPr>
          <p:cNvCxnSpPr>
            <a:cxnSpLocks/>
          </p:cNvCxnSpPr>
          <p:nvPr/>
        </p:nvCxnSpPr>
        <p:spPr>
          <a:xfrm>
            <a:off x="2868830" y="-1189210"/>
            <a:ext cx="8408012" cy="7419257"/>
          </a:xfrm>
          <a:prstGeom prst="straightConnector1">
            <a:avLst/>
          </a:prstGeom>
          <a:ln w="63500">
            <a:tailEnd type="non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3B067FD-AC26-E7C3-0E7D-D6F565D3755E}"/>
              </a:ext>
            </a:extLst>
          </p:cNvPr>
          <p:cNvCxnSpPr>
            <a:cxnSpLocks/>
          </p:cNvCxnSpPr>
          <p:nvPr/>
        </p:nvCxnSpPr>
        <p:spPr>
          <a:xfrm flipH="1">
            <a:off x="10982700" y="6334570"/>
            <a:ext cx="146680" cy="166553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469424F8-DD3A-76AB-AF5E-D2EB9D14A200}"/>
              </a:ext>
            </a:extLst>
          </p:cNvPr>
          <p:cNvSpPr/>
          <p:nvPr/>
        </p:nvSpPr>
        <p:spPr>
          <a:xfrm>
            <a:off x="12639825" y="6571237"/>
            <a:ext cx="268332" cy="26833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BF678797-3102-7956-9FB1-C1DA178A1AE3}"/>
              </a:ext>
            </a:extLst>
          </p:cNvPr>
          <p:cNvSpPr/>
          <p:nvPr/>
        </p:nvSpPr>
        <p:spPr>
          <a:xfrm>
            <a:off x="12950779" y="6897055"/>
            <a:ext cx="268332" cy="26833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7F7EEA2-1045-89AC-4974-905843B70D9E}"/>
              </a:ext>
            </a:extLst>
          </p:cNvPr>
          <p:cNvSpPr/>
          <p:nvPr/>
        </p:nvSpPr>
        <p:spPr>
          <a:xfrm>
            <a:off x="12073909" y="5945848"/>
            <a:ext cx="621701" cy="621701"/>
          </a:xfrm>
          <a:prstGeom prst="roundRect">
            <a:avLst/>
          </a:prstGeom>
          <a:solidFill>
            <a:srgbClr val="E971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83B3843-B3ED-C851-3BD9-872E46B06345}"/>
              </a:ext>
            </a:extLst>
          </p:cNvPr>
          <p:cNvSpPr/>
          <p:nvPr/>
        </p:nvSpPr>
        <p:spPr>
          <a:xfrm>
            <a:off x="12076793" y="6899415"/>
            <a:ext cx="621701" cy="621701"/>
          </a:xfrm>
          <a:prstGeom prst="roundRect">
            <a:avLst/>
          </a:prstGeom>
          <a:solidFill>
            <a:srgbClr val="E971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FCEE8CC-EA36-A837-E323-B1E140A6EE6C}"/>
              </a:ext>
            </a:extLst>
          </p:cNvPr>
          <p:cNvSpPr/>
          <p:nvPr/>
        </p:nvSpPr>
        <p:spPr>
          <a:xfrm>
            <a:off x="12079680" y="7839858"/>
            <a:ext cx="621701" cy="621701"/>
          </a:xfrm>
          <a:prstGeom prst="roundRect">
            <a:avLst/>
          </a:prstGeom>
          <a:solidFill>
            <a:srgbClr val="E971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024D6B0-C007-38A2-C890-0C04C406B02F}"/>
              </a:ext>
            </a:extLst>
          </p:cNvPr>
          <p:cNvGrpSpPr/>
          <p:nvPr/>
        </p:nvGrpSpPr>
        <p:grpSpPr>
          <a:xfrm>
            <a:off x="9811530" y="1639316"/>
            <a:ext cx="4064352" cy="2017814"/>
            <a:chOff x="4462196" y="964875"/>
            <a:chExt cx="2037600" cy="1011600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4C9AA18B-E520-08FD-BC40-F2888BA6FED9}"/>
                </a:ext>
              </a:extLst>
            </p:cNvPr>
            <p:cNvSpPr/>
            <p:nvPr/>
          </p:nvSpPr>
          <p:spPr>
            <a:xfrm>
              <a:off x="4462196" y="964875"/>
              <a:ext cx="2037600" cy="1011600"/>
            </a:xfrm>
            <a:prstGeom prst="round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191CAF6-8898-3ED3-A47C-3BFDE60B5E4C}"/>
                </a:ext>
              </a:extLst>
            </p:cNvPr>
            <p:cNvSpPr txBox="1"/>
            <p:nvPr/>
          </p:nvSpPr>
          <p:spPr>
            <a:xfrm>
              <a:off x="4568378" y="1052447"/>
              <a:ext cx="1854285" cy="784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787" dirty="0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tagging and calibration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E7D6175-3EF1-03B2-2196-5C39753BF2BB}"/>
              </a:ext>
            </a:extLst>
          </p:cNvPr>
          <p:cNvGrpSpPr/>
          <p:nvPr/>
        </p:nvGrpSpPr>
        <p:grpSpPr>
          <a:xfrm>
            <a:off x="1440312" y="1655774"/>
            <a:ext cx="2944142" cy="1220742"/>
            <a:chOff x="2181630" y="-900074"/>
            <a:chExt cx="1476000" cy="612000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80FEA6C3-FC31-5968-775A-8EEA814E774C}"/>
                </a:ext>
              </a:extLst>
            </p:cNvPr>
            <p:cNvSpPr/>
            <p:nvPr/>
          </p:nvSpPr>
          <p:spPr>
            <a:xfrm>
              <a:off x="2181630" y="-900074"/>
              <a:ext cx="1476000" cy="612000"/>
            </a:xfrm>
            <a:prstGeom prst="round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13F0F8CA-5568-3F1F-3ED2-7145BBD2A7E8}"/>
                    </a:ext>
                  </a:extLst>
                </p:cNvPr>
                <p:cNvSpPr txBox="1"/>
                <p:nvPr/>
              </p:nvSpPr>
              <p:spPr>
                <a:xfrm>
                  <a:off x="2316918" y="-801898"/>
                  <a:ext cx="1224674" cy="36932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4787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sz="4787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μ</m:t>
                          </m:r>
                        </m:e>
                        <m:sup>
                          <m:r>
                            <a:rPr lang="de-DE" sz="4787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a14:m>
                  <a:r>
                    <a:rPr lang="en-US" sz="4787" dirty="0">
                      <a:solidFill>
                        <a:schemeClr val="accent3"/>
                      </a:solidFill>
                      <a:latin typeface="Roboto" panose="02000000000000000000" pitchFamily="2" charset="0"/>
                      <a:ea typeface="Roboto" panose="02000000000000000000" pitchFamily="2" charset="0"/>
                    </a:rPr>
                    <a:t> beam</a:t>
                  </a: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13F0F8CA-5568-3F1F-3ED2-7145BBD2A7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6918" y="-801898"/>
                  <a:ext cx="1224674" cy="369322"/>
                </a:xfrm>
                <a:prstGeom prst="rect">
                  <a:avLst/>
                </a:prstGeom>
                <a:blipFill>
                  <a:blip r:embed="rId5"/>
                  <a:stretch>
                    <a:fillRect t="-25620" r="-11750" b="-487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CC302A3-2F20-C7DC-B89B-C5783649B0FB}"/>
              </a:ext>
            </a:extLst>
          </p:cNvPr>
          <p:cNvGrpSpPr/>
          <p:nvPr/>
        </p:nvGrpSpPr>
        <p:grpSpPr>
          <a:xfrm>
            <a:off x="1423371" y="10218345"/>
            <a:ext cx="3597598" cy="2017814"/>
            <a:chOff x="1731018" y="2049818"/>
            <a:chExt cx="1803600" cy="1011600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9FB6141C-6552-97F7-A1F7-DA18EE6782CD}"/>
                </a:ext>
              </a:extLst>
            </p:cNvPr>
            <p:cNvSpPr/>
            <p:nvPr/>
          </p:nvSpPr>
          <p:spPr>
            <a:xfrm>
              <a:off x="1731018" y="2049818"/>
              <a:ext cx="1803600" cy="1011600"/>
            </a:xfrm>
            <a:prstGeom prst="round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B9A3C0-C1C9-1435-3692-583B3F8C25D0}"/>
                </a:ext>
              </a:extLst>
            </p:cNvPr>
            <p:cNvSpPr txBox="1"/>
            <p:nvPr/>
          </p:nvSpPr>
          <p:spPr>
            <a:xfrm>
              <a:off x="1825441" y="2140119"/>
              <a:ext cx="1621825" cy="784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787" dirty="0">
                  <a:solidFill>
                    <a:schemeClr val="accent5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solid-state detectors</a:t>
              </a:r>
            </a:p>
          </p:txBody>
        </p:sp>
      </p:grp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CF7CC57A-1023-2498-7117-9FB33D22D017}"/>
              </a:ext>
            </a:extLst>
          </p:cNvPr>
          <p:cNvSpPr/>
          <p:nvPr/>
        </p:nvSpPr>
        <p:spPr>
          <a:xfrm>
            <a:off x="10685542" y="9582074"/>
            <a:ext cx="4177125" cy="1220742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4BDD18B-B5CC-EF4A-D365-CE293F068593}"/>
              </a:ext>
            </a:extLst>
          </p:cNvPr>
          <p:cNvSpPr txBox="1"/>
          <p:nvPr/>
        </p:nvSpPr>
        <p:spPr>
          <a:xfrm>
            <a:off x="10875675" y="9757910"/>
            <a:ext cx="3827141" cy="829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87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target ladder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85869C5D-3227-3DAF-9216-24D70969DF82}"/>
              </a:ext>
            </a:extLst>
          </p:cNvPr>
          <p:cNvSpPr/>
          <p:nvPr/>
        </p:nvSpPr>
        <p:spPr>
          <a:xfrm>
            <a:off x="14018851" y="7352425"/>
            <a:ext cx="3726136" cy="1220742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3D8763D-87BA-399F-B64D-FF0AE4D30CDD}"/>
              </a:ext>
            </a:extLst>
          </p:cNvPr>
          <p:cNvSpPr txBox="1"/>
          <p:nvPr/>
        </p:nvSpPr>
        <p:spPr>
          <a:xfrm>
            <a:off x="14185412" y="7521380"/>
            <a:ext cx="3393010" cy="829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87" dirty="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MMC array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A300D18A-52AC-62BB-EF5A-99C9B91E13DE}"/>
              </a:ext>
            </a:extLst>
          </p:cNvPr>
          <p:cNvCxnSpPr>
            <a:cxnSpLocks/>
          </p:cNvCxnSpPr>
          <p:nvPr/>
        </p:nvCxnSpPr>
        <p:spPr>
          <a:xfrm flipH="1">
            <a:off x="11357971" y="5909201"/>
            <a:ext cx="146680" cy="166553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00896E6-9EAB-836A-58B5-C9B23D6BDE7B}"/>
              </a:ext>
            </a:extLst>
          </p:cNvPr>
          <p:cNvSpPr txBox="1"/>
          <p:nvPr/>
        </p:nvSpPr>
        <p:spPr>
          <a:xfrm>
            <a:off x="20159625" y="12599744"/>
            <a:ext cx="29816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Slide by D. Unger</a:t>
            </a:r>
          </a:p>
        </p:txBody>
      </p:sp>
    </p:spTree>
    <p:extLst>
      <p:ext uri="{BB962C8B-B14F-4D97-AF65-F5344CB8AC3E}">
        <p14:creationId xmlns:p14="http://schemas.microsoft.com/office/powerpoint/2010/main" val="18952847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6519C42-17E3-3811-73A3-9115770EB1D4}"/>
              </a:ext>
            </a:extLst>
          </p:cNvPr>
          <p:cNvGraphicFramePr>
            <a:graphicFrameLocks noGrp="1"/>
          </p:cNvGraphicFramePr>
          <p:nvPr/>
        </p:nvGraphicFramePr>
        <p:xfrm>
          <a:off x="80084" y="2019997"/>
          <a:ext cx="24319081" cy="7874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9957">
                  <a:extLst>
                    <a:ext uri="{9D8B030D-6E8A-4147-A177-3AD203B41FA5}">
                      <a16:colId xmlns:a16="http://schemas.microsoft.com/office/drawing/2014/main" val="2477117653"/>
                    </a:ext>
                  </a:extLst>
                </a:gridCol>
                <a:gridCol w="1126545">
                  <a:extLst>
                    <a:ext uri="{9D8B030D-6E8A-4147-A177-3AD203B41FA5}">
                      <a16:colId xmlns:a16="http://schemas.microsoft.com/office/drawing/2014/main" val="969170920"/>
                    </a:ext>
                  </a:extLst>
                </a:gridCol>
                <a:gridCol w="1086312">
                  <a:extLst>
                    <a:ext uri="{9D8B030D-6E8A-4147-A177-3AD203B41FA5}">
                      <a16:colId xmlns:a16="http://schemas.microsoft.com/office/drawing/2014/main" val="1744533698"/>
                    </a:ext>
                  </a:extLst>
                </a:gridCol>
                <a:gridCol w="1099725">
                  <a:extLst>
                    <a:ext uri="{9D8B030D-6E8A-4147-A177-3AD203B41FA5}">
                      <a16:colId xmlns:a16="http://schemas.microsoft.com/office/drawing/2014/main" val="2098826920"/>
                    </a:ext>
                  </a:extLst>
                </a:gridCol>
                <a:gridCol w="979605">
                  <a:extLst>
                    <a:ext uri="{9D8B030D-6E8A-4147-A177-3AD203B41FA5}">
                      <a16:colId xmlns:a16="http://schemas.microsoft.com/office/drawing/2014/main" val="828456748"/>
                    </a:ext>
                  </a:extLst>
                </a:gridCol>
                <a:gridCol w="1045495">
                  <a:extLst>
                    <a:ext uri="{9D8B030D-6E8A-4147-A177-3AD203B41FA5}">
                      <a16:colId xmlns:a16="http://schemas.microsoft.com/office/drawing/2014/main" val="3372037805"/>
                    </a:ext>
                  </a:extLst>
                </a:gridCol>
                <a:gridCol w="1099723">
                  <a:extLst>
                    <a:ext uri="{9D8B030D-6E8A-4147-A177-3AD203B41FA5}">
                      <a16:colId xmlns:a16="http://schemas.microsoft.com/office/drawing/2014/main" val="891691408"/>
                    </a:ext>
                  </a:extLst>
                </a:gridCol>
                <a:gridCol w="992433">
                  <a:extLst>
                    <a:ext uri="{9D8B030D-6E8A-4147-A177-3AD203B41FA5}">
                      <a16:colId xmlns:a16="http://schemas.microsoft.com/office/drawing/2014/main" val="161849920"/>
                    </a:ext>
                  </a:extLst>
                </a:gridCol>
                <a:gridCol w="1126547">
                  <a:extLst>
                    <a:ext uri="{9D8B030D-6E8A-4147-A177-3AD203B41FA5}">
                      <a16:colId xmlns:a16="http://schemas.microsoft.com/office/drawing/2014/main" val="624341938"/>
                    </a:ext>
                  </a:extLst>
                </a:gridCol>
                <a:gridCol w="1072900">
                  <a:extLst>
                    <a:ext uri="{9D8B030D-6E8A-4147-A177-3AD203B41FA5}">
                      <a16:colId xmlns:a16="http://schemas.microsoft.com/office/drawing/2014/main" val="2172922079"/>
                    </a:ext>
                  </a:extLst>
                </a:gridCol>
                <a:gridCol w="1086312">
                  <a:extLst>
                    <a:ext uri="{9D8B030D-6E8A-4147-A177-3AD203B41FA5}">
                      <a16:colId xmlns:a16="http://schemas.microsoft.com/office/drawing/2014/main" val="307372878"/>
                    </a:ext>
                  </a:extLst>
                </a:gridCol>
                <a:gridCol w="1072900">
                  <a:extLst>
                    <a:ext uri="{9D8B030D-6E8A-4147-A177-3AD203B41FA5}">
                      <a16:colId xmlns:a16="http://schemas.microsoft.com/office/drawing/2014/main" val="1632248000"/>
                    </a:ext>
                  </a:extLst>
                </a:gridCol>
                <a:gridCol w="1113135">
                  <a:extLst>
                    <a:ext uri="{9D8B030D-6E8A-4147-A177-3AD203B41FA5}">
                      <a16:colId xmlns:a16="http://schemas.microsoft.com/office/drawing/2014/main" val="269251516"/>
                    </a:ext>
                  </a:extLst>
                </a:gridCol>
                <a:gridCol w="1207014">
                  <a:extLst>
                    <a:ext uri="{9D8B030D-6E8A-4147-A177-3AD203B41FA5}">
                      <a16:colId xmlns:a16="http://schemas.microsoft.com/office/drawing/2014/main" val="1568168310"/>
                    </a:ext>
                  </a:extLst>
                </a:gridCol>
                <a:gridCol w="1046078">
                  <a:extLst>
                    <a:ext uri="{9D8B030D-6E8A-4147-A177-3AD203B41FA5}">
                      <a16:colId xmlns:a16="http://schemas.microsoft.com/office/drawing/2014/main" val="732561611"/>
                    </a:ext>
                  </a:extLst>
                </a:gridCol>
                <a:gridCol w="1046080">
                  <a:extLst>
                    <a:ext uri="{9D8B030D-6E8A-4147-A177-3AD203B41FA5}">
                      <a16:colId xmlns:a16="http://schemas.microsoft.com/office/drawing/2014/main" val="394261133"/>
                    </a:ext>
                  </a:extLst>
                </a:gridCol>
                <a:gridCol w="1059488">
                  <a:extLst>
                    <a:ext uri="{9D8B030D-6E8A-4147-A177-3AD203B41FA5}">
                      <a16:colId xmlns:a16="http://schemas.microsoft.com/office/drawing/2014/main" val="3990162162"/>
                    </a:ext>
                  </a:extLst>
                </a:gridCol>
                <a:gridCol w="1086312">
                  <a:extLst>
                    <a:ext uri="{9D8B030D-6E8A-4147-A177-3AD203B41FA5}">
                      <a16:colId xmlns:a16="http://schemas.microsoft.com/office/drawing/2014/main" val="952128752"/>
                    </a:ext>
                  </a:extLst>
                </a:gridCol>
                <a:gridCol w="1207014">
                  <a:extLst>
                    <a:ext uri="{9D8B030D-6E8A-4147-A177-3AD203B41FA5}">
                      <a16:colId xmlns:a16="http://schemas.microsoft.com/office/drawing/2014/main" val="2352517275"/>
                    </a:ext>
                  </a:extLst>
                </a:gridCol>
                <a:gridCol w="1234744">
                  <a:extLst>
                    <a:ext uri="{9D8B030D-6E8A-4147-A177-3AD203B41FA5}">
                      <a16:colId xmlns:a16="http://schemas.microsoft.com/office/drawing/2014/main" val="3213368948"/>
                    </a:ext>
                  </a:extLst>
                </a:gridCol>
                <a:gridCol w="1179282">
                  <a:extLst>
                    <a:ext uri="{9D8B030D-6E8A-4147-A177-3AD203B41FA5}">
                      <a16:colId xmlns:a16="http://schemas.microsoft.com/office/drawing/2014/main" val="2338279232"/>
                    </a:ext>
                  </a:extLst>
                </a:gridCol>
                <a:gridCol w="1211480">
                  <a:extLst>
                    <a:ext uri="{9D8B030D-6E8A-4147-A177-3AD203B41FA5}">
                      <a16:colId xmlns:a16="http://schemas.microsoft.com/office/drawing/2014/main" val="743490356"/>
                    </a:ext>
                  </a:extLst>
                </a:gridCol>
              </a:tblGrid>
              <a:tr h="739706">
                <a:tc>
                  <a:txBody>
                    <a:bodyPr/>
                    <a:lstStyle/>
                    <a:p>
                      <a:pPr algn="l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Day</a:t>
                      </a:r>
                      <a:endParaRPr lang="en-IL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 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IV 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 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(VI )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5107862"/>
                  </a:ext>
                </a:extLst>
              </a:tr>
              <a:tr h="739706"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Time</a:t>
                      </a:r>
                      <a:endParaRPr lang="en-IL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00:00 -1:00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2:00 -11:00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11:00 -12:00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12:00 -13:30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13:30 -11:30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11:30 -12:30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12:30 -16:30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17:00 -18:30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19:00 – 10:00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10:00 – 11:00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11:00 – 12:00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12:00 – 19:00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21:30 -23:00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23:30 -1:30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1:30 -13:30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14:00 -15:00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15:00 – 19:00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19:00 – 21:00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21:00 – 9:30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9:30 – 14:00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14:30-7:00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9885157"/>
                  </a:ext>
                </a:extLst>
              </a:tr>
              <a:tr h="1398348"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Goal</a:t>
                      </a:r>
                      <a:endParaRPr lang="en-IL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Calib.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Production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Calib.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Bgnd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Production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Calib.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Implant. test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Bgnd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Production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Calib.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Rate test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Production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 beam tuning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Beam tuning while reset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Beam tuning while reset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Production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Pile-up test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Production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Calib.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Production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Calib. + rate study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Production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3069416"/>
                  </a:ext>
                </a:extLst>
              </a:tr>
              <a:tr h="841434"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Target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Mo-Ag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8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baseline="30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sz="19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</a:t>
                      </a:r>
                      <a:endParaRPr lang="en-IL" sz="19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Mo-Ag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8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</a:t>
                      </a:r>
                      <a:endParaRPr lang="en-IL" sz="19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8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</a:t>
                      </a:r>
                      <a:endParaRPr lang="en-IL" sz="19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Mo-Ag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 </a:t>
                      </a:r>
                      <a:endParaRPr lang="en-IL" sz="19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8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Empty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10,11</a:t>
                      </a:r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IL" sz="19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</a:t>
                      </a:r>
                      <a:endParaRPr lang="en-IL" sz="19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10,11</a:t>
                      </a:r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IL" sz="19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IL" sz="19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</a:t>
                      </a:r>
                      <a:endParaRPr lang="en-IL" sz="19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 </a:t>
                      </a:r>
                      <a:endParaRPr lang="en-IL" sz="19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 </a:t>
                      </a:r>
                      <a:endParaRPr lang="en-IL" sz="19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Mo-Ag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 / (</a:t>
                      </a:r>
                      <a:r>
                        <a:rPr lang="en-US" sz="19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Li)</a:t>
                      </a:r>
                      <a:endParaRPr lang="en-IL" sz="19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Mo-Ag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 / </a:t>
                      </a:r>
                      <a:r>
                        <a:rPr lang="en-US" sz="19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</a:t>
                      </a:r>
                      <a:endParaRPr lang="en-IL" sz="19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8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124556"/>
                  </a:ext>
                </a:extLst>
              </a:tr>
              <a:tr h="1398348"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Source</a:t>
                      </a:r>
                      <a:endParaRPr lang="en-IL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L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Fe, </a:t>
                      </a:r>
                      <a:r>
                        <a:rPr lang="en-US" sz="20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Cd, </a:t>
                      </a:r>
                      <a:r>
                        <a:rPr lang="en-US" sz="20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241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</a:t>
                      </a:r>
                      <a:endParaRPr lang="en-IL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←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←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←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←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</a:t>
                      </a:r>
                      <a:endParaRPr lang="en-IL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←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Fe, </a:t>
                      </a:r>
                      <a:r>
                        <a:rPr lang="en-US" sz="2000" b="0" i="1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</a:t>
                      </a:r>
                      <a:r>
                        <a:rPr lang="en-US" sz="20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Pb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241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Am, </a:t>
                      </a:r>
                      <a:r>
                        <a:rPr lang="en-US" sz="2000" b="0" i="1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</a:t>
                      </a:r>
                      <a:r>
                        <a:rPr lang="en-US" sz="20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Cs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IL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Fe, </a:t>
                      </a:r>
                      <a:r>
                        <a:rPr lang="en-US" sz="20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Pb, </a:t>
                      </a:r>
                      <a:r>
                        <a:rPr lang="en-US" sz="20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241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Am, </a:t>
                      </a:r>
                      <a:r>
                        <a:rPr lang="en-US" sz="20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Cs </a:t>
                      </a:r>
                      <a:endParaRPr lang="en-IL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←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←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←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←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←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←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←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←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←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←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←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159619"/>
                  </a:ext>
                </a:extLst>
              </a:tr>
              <a:tr h="739706"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Ladder</a:t>
                      </a:r>
                      <a:endParaRPr lang="en-IL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6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6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6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6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6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6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6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6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6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6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6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6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6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6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6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6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6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6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6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6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6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6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8199196"/>
                  </a:ext>
                </a:extLst>
              </a:tr>
              <a:tr h="911966"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MMC</a:t>
                      </a:r>
                    </a:p>
                    <a:p>
                      <a:r>
                        <a:rPr lang="en-US" sz="2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Det.</a:t>
                      </a:r>
                      <a:endParaRPr lang="en-IL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Soft reset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Soft reset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3835776"/>
                  </a:ext>
                </a:extLst>
              </a:tr>
              <a:tr h="1094359"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DAQ</a:t>
                      </a:r>
                      <a:endParaRPr lang="en-IL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sync </a:t>
                      </a:r>
                      <a:endParaRPr lang="en-IL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4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MMC CSV output</a:t>
                      </a:r>
                      <a:endParaRPr lang="en-IL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4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125567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E929B4A-F474-EA1B-0C7C-7B280F489F57}"/>
              </a:ext>
            </a:extLst>
          </p:cNvPr>
          <p:cNvSpPr txBox="1"/>
          <p:nvPr/>
        </p:nvSpPr>
        <p:spPr>
          <a:xfrm>
            <a:off x="145371" y="11393629"/>
            <a:ext cx="1757212" cy="644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Ladder I</a:t>
            </a:r>
            <a:endParaRPr lang="en-IL" sz="359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22654D-FA5F-9ED4-77F4-0C55DBCC5F47}"/>
              </a:ext>
            </a:extLst>
          </p:cNvPr>
          <p:cNvSpPr/>
          <p:nvPr/>
        </p:nvSpPr>
        <p:spPr>
          <a:xfrm>
            <a:off x="1204839" y="2019997"/>
            <a:ext cx="7447719" cy="786357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359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02C1664-2C07-23AF-5374-BB048F7B5C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9" t="11277" r="7178" b="25973"/>
          <a:stretch/>
        </p:blipFill>
        <p:spPr>
          <a:xfrm>
            <a:off x="2210955" y="10781131"/>
            <a:ext cx="9353570" cy="208051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007D00F-558B-FFE8-D3D9-A2C5246ACAFE}"/>
              </a:ext>
            </a:extLst>
          </p:cNvPr>
          <p:cNvSpPr txBox="1">
            <a:spLocks/>
          </p:cNvSpPr>
          <p:nvPr/>
        </p:nvSpPr>
        <p:spPr>
          <a:xfrm>
            <a:off x="1600024" y="-379986"/>
            <a:ext cx="23888438" cy="2153253"/>
          </a:xfrm>
          <a:prstGeom prst="rect">
            <a:avLst/>
          </a:prstGeom>
        </p:spPr>
        <p:txBody>
          <a:bodyPr vert="horz" lIns="182393" tIns="91197" rIns="182393" bIns="9119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777" dirty="0"/>
              <a:t>Test-beam summary: Online schedule</a:t>
            </a:r>
          </a:p>
        </p:txBody>
      </p:sp>
    </p:spTree>
    <p:extLst>
      <p:ext uri="{BB962C8B-B14F-4D97-AF65-F5344CB8AC3E}">
        <p14:creationId xmlns:p14="http://schemas.microsoft.com/office/powerpoint/2010/main" val="150132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28EF8E1-4396-87D5-E079-BC4EC18B69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40" t="50021" r="25964" b="37119"/>
          <a:stretch/>
        </p:blipFill>
        <p:spPr>
          <a:xfrm>
            <a:off x="14538959" y="10756525"/>
            <a:ext cx="7967312" cy="2105119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6519C42-17E3-3811-73A3-9115770EB1D4}"/>
              </a:ext>
            </a:extLst>
          </p:cNvPr>
          <p:cNvGraphicFramePr>
            <a:graphicFrameLocks noGrp="1"/>
          </p:cNvGraphicFramePr>
          <p:nvPr/>
        </p:nvGraphicFramePr>
        <p:xfrm>
          <a:off x="80084" y="2019997"/>
          <a:ext cx="24319081" cy="7874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9957">
                  <a:extLst>
                    <a:ext uri="{9D8B030D-6E8A-4147-A177-3AD203B41FA5}">
                      <a16:colId xmlns:a16="http://schemas.microsoft.com/office/drawing/2014/main" val="2477117653"/>
                    </a:ext>
                  </a:extLst>
                </a:gridCol>
                <a:gridCol w="1126545">
                  <a:extLst>
                    <a:ext uri="{9D8B030D-6E8A-4147-A177-3AD203B41FA5}">
                      <a16:colId xmlns:a16="http://schemas.microsoft.com/office/drawing/2014/main" val="969170920"/>
                    </a:ext>
                  </a:extLst>
                </a:gridCol>
                <a:gridCol w="1086312">
                  <a:extLst>
                    <a:ext uri="{9D8B030D-6E8A-4147-A177-3AD203B41FA5}">
                      <a16:colId xmlns:a16="http://schemas.microsoft.com/office/drawing/2014/main" val="1744533698"/>
                    </a:ext>
                  </a:extLst>
                </a:gridCol>
                <a:gridCol w="1099725">
                  <a:extLst>
                    <a:ext uri="{9D8B030D-6E8A-4147-A177-3AD203B41FA5}">
                      <a16:colId xmlns:a16="http://schemas.microsoft.com/office/drawing/2014/main" val="2098826920"/>
                    </a:ext>
                  </a:extLst>
                </a:gridCol>
                <a:gridCol w="979605">
                  <a:extLst>
                    <a:ext uri="{9D8B030D-6E8A-4147-A177-3AD203B41FA5}">
                      <a16:colId xmlns:a16="http://schemas.microsoft.com/office/drawing/2014/main" val="828456748"/>
                    </a:ext>
                  </a:extLst>
                </a:gridCol>
                <a:gridCol w="1045495">
                  <a:extLst>
                    <a:ext uri="{9D8B030D-6E8A-4147-A177-3AD203B41FA5}">
                      <a16:colId xmlns:a16="http://schemas.microsoft.com/office/drawing/2014/main" val="3372037805"/>
                    </a:ext>
                  </a:extLst>
                </a:gridCol>
                <a:gridCol w="1099723">
                  <a:extLst>
                    <a:ext uri="{9D8B030D-6E8A-4147-A177-3AD203B41FA5}">
                      <a16:colId xmlns:a16="http://schemas.microsoft.com/office/drawing/2014/main" val="891691408"/>
                    </a:ext>
                  </a:extLst>
                </a:gridCol>
                <a:gridCol w="992433">
                  <a:extLst>
                    <a:ext uri="{9D8B030D-6E8A-4147-A177-3AD203B41FA5}">
                      <a16:colId xmlns:a16="http://schemas.microsoft.com/office/drawing/2014/main" val="161849920"/>
                    </a:ext>
                  </a:extLst>
                </a:gridCol>
                <a:gridCol w="1126547">
                  <a:extLst>
                    <a:ext uri="{9D8B030D-6E8A-4147-A177-3AD203B41FA5}">
                      <a16:colId xmlns:a16="http://schemas.microsoft.com/office/drawing/2014/main" val="624341938"/>
                    </a:ext>
                  </a:extLst>
                </a:gridCol>
                <a:gridCol w="1072900">
                  <a:extLst>
                    <a:ext uri="{9D8B030D-6E8A-4147-A177-3AD203B41FA5}">
                      <a16:colId xmlns:a16="http://schemas.microsoft.com/office/drawing/2014/main" val="2172922079"/>
                    </a:ext>
                  </a:extLst>
                </a:gridCol>
                <a:gridCol w="1086312">
                  <a:extLst>
                    <a:ext uri="{9D8B030D-6E8A-4147-A177-3AD203B41FA5}">
                      <a16:colId xmlns:a16="http://schemas.microsoft.com/office/drawing/2014/main" val="307372878"/>
                    </a:ext>
                  </a:extLst>
                </a:gridCol>
                <a:gridCol w="1072900">
                  <a:extLst>
                    <a:ext uri="{9D8B030D-6E8A-4147-A177-3AD203B41FA5}">
                      <a16:colId xmlns:a16="http://schemas.microsoft.com/office/drawing/2014/main" val="1632248000"/>
                    </a:ext>
                  </a:extLst>
                </a:gridCol>
                <a:gridCol w="1113135">
                  <a:extLst>
                    <a:ext uri="{9D8B030D-6E8A-4147-A177-3AD203B41FA5}">
                      <a16:colId xmlns:a16="http://schemas.microsoft.com/office/drawing/2014/main" val="269251516"/>
                    </a:ext>
                  </a:extLst>
                </a:gridCol>
                <a:gridCol w="1207014">
                  <a:extLst>
                    <a:ext uri="{9D8B030D-6E8A-4147-A177-3AD203B41FA5}">
                      <a16:colId xmlns:a16="http://schemas.microsoft.com/office/drawing/2014/main" val="1568168310"/>
                    </a:ext>
                  </a:extLst>
                </a:gridCol>
                <a:gridCol w="1046078">
                  <a:extLst>
                    <a:ext uri="{9D8B030D-6E8A-4147-A177-3AD203B41FA5}">
                      <a16:colId xmlns:a16="http://schemas.microsoft.com/office/drawing/2014/main" val="732561611"/>
                    </a:ext>
                  </a:extLst>
                </a:gridCol>
                <a:gridCol w="1046080">
                  <a:extLst>
                    <a:ext uri="{9D8B030D-6E8A-4147-A177-3AD203B41FA5}">
                      <a16:colId xmlns:a16="http://schemas.microsoft.com/office/drawing/2014/main" val="394261133"/>
                    </a:ext>
                  </a:extLst>
                </a:gridCol>
                <a:gridCol w="1059488">
                  <a:extLst>
                    <a:ext uri="{9D8B030D-6E8A-4147-A177-3AD203B41FA5}">
                      <a16:colId xmlns:a16="http://schemas.microsoft.com/office/drawing/2014/main" val="3990162162"/>
                    </a:ext>
                  </a:extLst>
                </a:gridCol>
                <a:gridCol w="1086312">
                  <a:extLst>
                    <a:ext uri="{9D8B030D-6E8A-4147-A177-3AD203B41FA5}">
                      <a16:colId xmlns:a16="http://schemas.microsoft.com/office/drawing/2014/main" val="952128752"/>
                    </a:ext>
                  </a:extLst>
                </a:gridCol>
                <a:gridCol w="1207014">
                  <a:extLst>
                    <a:ext uri="{9D8B030D-6E8A-4147-A177-3AD203B41FA5}">
                      <a16:colId xmlns:a16="http://schemas.microsoft.com/office/drawing/2014/main" val="2352517275"/>
                    </a:ext>
                  </a:extLst>
                </a:gridCol>
                <a:gridCol w="1234744">
                  <a:extLst>
                    <a:ext uri="{9D8B030D-6E8A-4147-A177-3AD203B41FA5}">
                      <a16:colId xmlns:a16="http://schemas.microsoft.com/office/drawing/2014/main" val="3213368948"/>
                    </a:ext>
                  </a:extLst>
                </a:gridCol>
                <a:gridCol w="1179282">
                  <a:extLst>
                    <a:ext uri="{9D8B030D-6E8A-4147-A177-3AD203B41FA5}">
                      <a16:colId xmlns:a16="http://schemas.microsoft.com/office/drawing/2014/main" val="2338279232"/>
                    </a:ext>
                  </a:extLst>
                </a:gridCol>
                <a:gridCol w="1211480">
                  <a:extLst>
                    <a:ext uri="{9D8B030D-6E8A-4147-A177-3AD203B41FA5}">
                      <a16:colId xmlns:a16="http://schemas.microsoft.com/office/drawing/2014/main" val="743490356"/>
                    </a:ext>
                  </a:extLst>
                </a:gridCol>
              </a:tblGrid>
              <a:tr h="739706">
                <a:tc>
                  <a:txBody>
                    <a:bodyPr/>
                    <a:lstStyle/>
                    <a:p>
                      <a:pPr algn="l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Day</a:t>
                      </a:r>
                      <a:endParaRPr lang="en-IL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 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IV 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 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(VI )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5107862"/>
                  </a:ext>
                </a:extLst>
              </a:tr>
              <a:tr h="739706"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Time</a:t>
                      </a:r>
                      <a:endParaRPr lang="en-IL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00:00 -1:00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2:00 -11:00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11:00 -12:00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12:00 -13:30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13:30 -11:30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11:30 -12:30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12:30 -16:30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17:00 -18:30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19:00 – 10:00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10:00 – 11:00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11:00 – 12:00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12:00 – 19:00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21:30 -23:00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23:30 -1:30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1:30 -13:30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14:00 -15:00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15:00 – 19:00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19:00 – 21:00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21:00 – 9:30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9:30 – 14:00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14:30-7:00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9885157"/>
                  </a:ext>
                </a:extLst>
              </a:tr>
              <a:tr h="1398348"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Goal</a:t>
                      </a:r>
                      <a:endParaRPr lang="en-IL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Calib.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Production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Calib.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Bgnd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Production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Calib.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Implant. test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Bgnd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Production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Calib.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Rate test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Production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 beam tuning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Beam tuning while reset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Beam tuning while reset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Production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Pile-up test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Production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Calib.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Production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Calib. + rate study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Production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3069416"/>
                  </a:ext>
                </a:extLst>
              </a:tr>
              <a:tr h="841434"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Target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Mo-Ag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8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baseline="30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sz="19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</a:t>
                      </a:r>
                      <a:endParaRPr lang="en-IL" sz="19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Mo-Ag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8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</a:t>
                      </a:r>
                      <a:endParaRPr lang="en-IL" sz="19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8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</a:t>
                      </a:r>
                      <a:endParaRPr lang="en-IL" sz="19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Mo-Ag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 </a:t>
                      </a:r>
                      <a:endParaRPr lang="en-IL" sz="19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8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Empty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10,11</a:t>
                      </a:r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IL" sz="19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</a:t>
                      </a:r>
                      <a:endParaRPr lang="en-IL" sz="19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10,11</a:t>
                      </a:r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IL" sz="19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IL" sz="19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</a:t>
                      </a:r>
                      <a:endParaRPr lang="en-IL" sz="19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 </a:t>
                      </a:r>
                      <a:endParaRPr lang="en-IL" sz="19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 </a:t>
                      </a:r>
                      <a:endParaRPr lang="en-IL" sz="19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Mo-Ag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 / (</a:t>
                      </a:r>
                      <a:r>
                        <a:rPr lang="en-US" sz="19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Li)</a:t>
                      </a:r>
                      <a:endParaRPr lang="en-IL" sz="19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Mo-Ag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 / </a:t>
                      </a:r>
                      <a:r>
                        <a:rPr lang="en-US" sz="19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</a:t>
                      </a:r>
                      <a:endParaRPr lang="en-IL" sz="19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8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124556"/>
                  </a:ext>
                </a:extLst>
              </a:tr>
              <a:tr h="1398348"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Source</a:t>
                      </a:r>
                      <a:endParaRPr lang="en-IL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L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Fe, </a:t>
                      </a:r>
                      <a:r>
                        <a:rPr lang="en-US" sz="20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Cd, </a:t>
                      </a:r>
                      <a:r>
                        <a:rPr lang="en-US" sz="20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241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</a:t>
                      </a:r>
                      <a:endParaRPr lang="en-IL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←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←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←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←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</a:t>
                      </a:r>
                      <a:endParaRPr lang="en-IL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←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Fe, </a:t>
                      </a:r>
                      <a:r>
                        <a:rPr lang="en-US" sz="2000" b="0" i="1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</a:t>
                      </a:r>
                      <a:r>
                        <a:rPr lang="en-US" sz="20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Pb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241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Am, </a:t>
                      </a:r>
                      <a:r>
                        <a:rPr lang="en-US" sz="2000" b="0" i="1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</a:t>
                      </a:r>
                      <a:r>
                        <a:rPr lang="en-US" sz="20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Cs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IL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Fe, </a:t>
                      </a:r>
                      <a:r>
                        <a:rPr lang="en-US" sz="20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Pb, </a:t>
                      </a:r>
                      <a:r>
                        <a:rPr lang="en-US" sz="20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241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Am, </a:t>
                      </a:r>
                      <a:r>
                        <a:rPr lang="en-US" sz="20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Cs </a:t>
                      </a:r>
                      <a:endParaRPr lang="en-IL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←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←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←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←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←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←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←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←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←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←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←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159619"/>
                  </a:ext>
                </a:extLst>
              </a:tr>
              <a:tr h="739706"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Ladder</a:t>
                      </a:r>
                      <a:endParaRPr lang="en-IL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6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6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6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6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6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6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6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6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6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6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6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6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6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6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6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6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6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6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6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6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6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6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8199196"/>
                  </a:ext>
                </a:extLst>
              </a:tr>
              <a:tr h="911966"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MMC</a:t>
                      </a:r>
                    </a:p>
                    <a:p>
                      <a:r>
                        <a:rPr lang="en-US" sz="2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Det.</a:t>
                      </a:r>
                      <a:endParaRPr lang="en-IL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Soft reset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Soft reset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3835776"/>
                  </a:ext>
                </a:extLst>
              </a:tr>
              <a:tr h="1094359"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DAQ</a:t>
                      </a:r>
                      <a:endParaRPr lang="en-IL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sync </a:t>
                      </a:r>
                      <a:endParaRPr lang="en-IL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4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MMC CSV output</a:t>
                      </a:r>
                      <a:endParaRPr lang="en-IL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4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125567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E929B4A-F474-EA1B-0C7C-7B280F489F57}"/>
              </a:ext>
            </a:extLst>
          </p:cNvPr>
          <p:cNvSpPr txBox="1"/>
          <p:nvPr/>
        </p:nvSpPr>
        <p:spPr>
          <a:xfrm>
            <a:off x="145371" y="11393629"/>
            <a:ext cx="1757212" cy="644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Ladder I</a:t>
            </a:r>
            <a:endParaRPr lang="en-IL" sz="359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52A36A-C7A6-F8E9-6AB8-B8E350B2C991}"/>
              </a:ext>
            </a:extLst>
          </p:cNvPr>
          <p:cNvSpPr txBox="1"/>
          <p:nvPr/>
        </p:nvSpPr>
        <p:spPr>
          <a:xfrm>
            <a:off x="21270768" y="11922665"/>
            <a:ext cx="734496" cy="58355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192" dirty="0"/>
              <a:t>Mo</a:t>
            </a:r>
            <a:endParaRPr lang="en-IL" sz="3192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AD6336-F085-FF68-906B-006F65EC1330}"/>
              </a:ext>
            </a:extLst>
          </p:cNvPr>
          <p:cNvSpPr txBox="1"/>
          <p:nvPr/>
        </p:nvSpPr>
        <p:spPr>
          <a:xfrm>
            <a:off x="20372116" y="12077436"/>
            <a:ext cx="431528" cy="58355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192" dirty="0"/>
              <a:t>B</a:t>
            </a:r>
            <a:endParaRPr lang="en-IL" sz="3192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1B9AD2-672B-EE14-B3A5-A8D6BC90B59C}"/>
              </a:ext>
            </a:extLst>
          </p:cNvPr>
          <p:cNvSpPr txBox="1"/>
          <p:nvPr/>
        </p:nvSpPr>
        <p:spPr>
          <a:xfrm>
            <a:off x="18884641" y="12130327"/>
            <a:ext cx="1206575" cy="5835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192" dirty="0"/>
              <a:t>BeO</a:t>
            </a:r>
            <a:endParaRPr lang="en-IL" sz="3192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9BAB95-A361-CF09-C6DF-C9C86EF29A0C}"/>
              </a:ext>
            </a:extLst>
          </p:cNvPr>
          <p:cNvSpPr txBox="1"/>
          <p:nvPr/>
        </p:nvSpPr>
        <p:spPr>
          <a:xfrm>
            <a:off x="17674644" y="10756524"/>
            <a:ext cx="647934" cy="58355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192" dirty="0"/>
              <a:t>Be</a:t>
            </a:r>
            <a:endParaRPr lang="en-IL" sz="3192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3CA1EC-DA69-1532-9B43-A7BAA3C860F2}"/>
              </a:ext>
            </a:extLst>
          </p:cNvPr>
          <p:cNvSpPr txBox="1"/>
          <p:nvPr/>
        </p:nvSpPr>
        <p:spPr>
          <a:xfrm>
            <a:off x="16197744" y="10922794"/>
            <a:ext cx="760144" cy="58355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192" baseline="30000" dirty="0"/>
              <a:t>12</a:t>
            </a:r>
            <a:r>
              <a:rPr lang="en-US" sz="3192" dirty="0"/>
              <a:t>C</a:t>
            </a:r>
            <a:endParaRPr lang="en-IL" sz="3192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23EAA6-CAE9-8326-2A8B-61546BAFE4C0}"/>
              </a:ext>
            </a:extLst>
          </p:cNvPr>
          <p:cNvSpPr txBox="1"/>
          <p:nvPr/>
        </p:nvSpPr>
        <p:spPr>
          <a:xfrm>
            <a:off x="14959023" y="11045774"/>
            <a:ext cx="760144" cy="58355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192" baseline="30000" dirty="0"/>
              <a:t>13</a:t>
            </a:r>
            <a:r>
              <a:rPr lang="en-US" sz="3192" dirty="0"/>
              <a:t>C</a:t>
            </a:r>
            <a:endParaRPr lang="en-IL" sz="3192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22654D-FA5F-9ED4-77F4-0C55DBCC5F47}"/>
              </a:ext>
            </a:extLst>
          </p:cNvPr>
          <p:cNvSpPr/>
          <p:nvPr/>
        </p:nvSpPr>
        <p:spPr>
          <a:xfrm>
            <a:off x="9793557" y="2031241"/>
            <a:ext cx="4305678" cy="786357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359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02C1664-2C07-23AF-5374-BB048F7B5C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9" t="11277" r="7178" b="25973"/>
          <a:stretch/>
        </p:blipFill>
        <p:spPr>
          <a:xfrm>
            <a:off x="2210955" y="10781131"/>
            <a:ext cx="9353570" cy="20805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3D64C9-C0EC-0EDD-C543-9BE0EF46941F}"/>
              </a:ext>
            </a:extLst>
          </p:cNvPr>
          <p:cNvSpPr txBox="1"/>
          <p:nvPr/>
        </p:nvSpPr>
        <p:spPr>
          <a:xfrm>
            <a:off x="12004250" y="11330723"/>
            <a:ext cx="1911101" cy="644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Ladder II</a:t>
            </a:r>
            <a:endParaRPr lang="en-IL" sz="359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CCC867-2E72-E18D-C46C-90BD850F79B3}"/>
              </a:ext>
            </a:extLst>
          </p:cNvPr>
          <p:cNvSpPr txBox="1">
            <a:spLocks/>
          </p:cNvSpPr>
          <p:nvPr/>
        </p:nvSpPr>
        <p:spPr>
          <a:xfrm>
            <a:off x="1600024" y="-379986"/>
            <a:ext cx="23888438" cy="2153253"/>
          </a:xfrm>
          <a:prstGeom prst="rect">
            <a:avLst/>
          </a:prstGeom>
        </p:spPr>
        <p:txBody>
          <a:bodyPr vert="horz" lIns="182393" tIns="91197" rIns="182393" bIns="9119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777" dirty="0"/>
              <a:t>Test-beam summary: Online schedule</a:t>
            </a:r>
          </a:p>
        </p:txBody>
      </p:sp>
    </p:spTree>
    <p:extLst>
      <p:ext uri="{BB962C8B-B14F-4D97-AF65-F5344CB8AC3E}">
        <p14:creationId xmlns:p14="http://schemas.microsoft.com/office/powerpoint/2010/main" val="238964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6519C42-17E3-3811-73A3-9115770EB1D4}"/>
              </a:ext>
            </a:extLst>
          </p:cNvPr>
          <p:cNvGraphicFramePr>
            <a:graphicFrameLocks noGrp="1"/>
          </p:cNvGraphicFramePr>
          <p:nvPr/>
        </p:nvGraphicFramePr>
        <p:xfrm>
          <a:off x="80084" y="2019997"/>
          <a:ext cx="24319081" cy="7874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9957">
                  <a:extLst>
                    <a:ext uri="{9D8B030D-6E8A-4147-A177-3AD203B41FA5}">
                      <a16:colId xmlns:a16="http://schemas.microsoft.com/office/drawing/2014/main" val="2477117653"/>
                    </a:ext>
                  </a:extLst>
                </a:gridCol>
                <a:gridCol w="1126545">
                  <a:extLst>
                    <a:ext uri="{9D8B030D-6E8A-4147-A177-3AD203B41FA5}">
                      <a16:colId xmlns:a16="http://schemas.microsoft.com/office/drawing/2014/main" val="969170920"/>
                    </a:ext>
                  </a:extLst>
                </a:gridCol>
                <a:gridCol w="1086312">
                  <a:extLst>
                    <a:ext uri="{9D8B030D-6E8A-4147-A177-3AD203B41FA5}">
                      <a16:colId xmlns:a16="http://schemas.microsoft.com/office/drawing/2014/main" val="1744533698"/>
                    </a:ext>
                  </a:extLst>
                </a:gridCol>
                <a:gridCol w="1099725">
                  <a:extLst>
                    <a:ext uri="{9D8B030D-6E8A-4147-A177-3AD203B41FA5}">
                      <a16:colId xmlns:a16="http://schemas.microsoft.com/office/drawing/2014/main" val="2098826920"/>
                    </a:ext>
                  </a:extLst>
                </a:gridCol>
                <a:gridCol w="979605">
                  <a:extLst>
                    <a:ext uri="{9D8B030D-6E8A-4147-A177-3AD203B41FA5}">
                      <a16:colId xmlns:a16="http://schemas.microsoft.com/office/drawing/2014/main" val="828456748"/>
                    </a:ext>
                  </a:extLst>
                </a:gridCol>
                <a:gridCol w="1045495">
                  <a:extLst>
                    <a:ext uri="{9D8B030D-6E8A-4147-A177-3AD203B41FA5}">
                      <a16:colId xmlns:a16="http://schemas.microsoft.com/office/drawing/2014/main" val="3372037805"/>
                    </a:ext>
                  </a:extLst>
                </a:gridCol>
                <a:gridCol w="1099723">
                  <a:extLst>
                    <a:ext uri="{9D8B030D-6E8A-4147-A177-3AD203B41FA5}">
                      <a16:colId xmlns:a16="http://schemas.microsoft.com/office/drawing/2014/main" val="891691408"/>
                    </a:ext>
                  </a:extLst>
                </a:gridCol>
                <a:gridCol w="992433">
                  <a:extLst>
                    <a:ext uri="{9D8B030D-6E8A-4147-A177-3AD203B41FA5}">
                      <a16:colId xmlns:a16="http://schemas.microsoft.com/office/drawing/2014/main" val="161849920"/>
                    </a:ext>
                  </a:extLst>
                </a:gridCol>
                <a:gridCol w="1126547">
                  <a:extLst>
                    <a:ext uri="{9D8B030D-6E8A-4147-A177-3AD203B41FA5}">
                      <a16:colId xmlns:a16="http://schemas.microsoft.com/office/drawing/2014/main" val="624341938"/>
                    </a:ext>
                  </a:extLst>
                </a:gridCol>
                <a:gridCol w="1072900">
                  <a:extLst>
                    <a:ext uri="{9D8B030D-6E8A-4147-A177-3AD203B41FA5}">
                      <a16:colId xmlns:a16="http://schemas.microsoft.com/office/drawing/2014/main" val="2172922079"/>
                    </a:ext>
                  </a:extLst>
                </a:gridCol>
                <a:gridCol w="1086312">
                  <a:extLst>
                    <a:ext uri="{9D8B030D-6E8A-4147-A177-3AD203B41FA5}">
                      <a16:colId xmlns:a16="http://schemas.microsoft.com/office/drawing/2014/main" val="307372878"/>
                    </a:ext>
                  </a:extLst>
                </a:gridCol>
                <a:gridCol w="1072900">
                  <a:extLst>
                    <a:ext uri="{9D8B030D-6E8A-4147-A177-3AD203B41FA5}">
                      <a16:colId xmlns:a16="http://schemas.microsoft.com/office/drawing/2014/main" val="1632248000"/>
                    </a:ext>
                  </a:extLst>
                </a:gridCol>
                <a:gridCol w="1113135">
                  <a:extLst>
                    <a:ext uri="{9D8B030D-6E8A-4147-A177-3AD203B41FA5}">
                      <a16:colId xmlns:a16="http://schemas.microsoft.com/office/drawing/2014/main" val="269251516"/>
                    </a:ext>
                  </a:extLst>
                </a:gridCol>
                <a:gridCol w="1207014">
                  <a:extLst>
                    <a:ext uri="{9D8B030D-6E8A-4147-A177-3AD203B41FA5}">
                      <a16:colId xmlns:a16="http://schemas.microsoft.com/office/drawing/2014/main" val="1568168310"/>
                    </a:ext>
                  </a:extLst>
                </a:gridCol>
                <a:gridCol w="1046078">
                  <a:extLst>
                    <a:ext uri="{9D8B030D-6E8A-4147-A177-3AD203B41FA5}">
                      <a16:colId xmlns:a16="http://schemas.microsoft.com/office/drawing/2014/main" val="732561611"/>
                    </a:ext>
                  </a:extLst>
                </a:gridCol>
                <a:gridCol w="1046080">
                  <a:extLst>
                    <a:ext uri="{9D8B030D-6E8A-4147-A177-3AD203B41FA5}">
                      <a16:colId xmlns:a16="http://schemas.microsoft.com/office/drawing/2014/main" val="394261133"/>
                    </a:ext>
                  </a:extLst>
                </a:gridCol>
                <a:gridCol w="1059488">
                  <a:extLst>
                    <a:ext uri="{9D8B030D-6E8A-4147-A177-3AD203B41FA5}">
                      <a16:colId xmlns:a16="http://schemas.microsoft.com/office/drawing/2014/main" val="3990162162"/>
                    </a:ext>
                  </a:extLst>
                </a:gridCol>
                <a:gridCol w="1086312">
                  <a:extLst>
                    <a:ext uri="{9D8B030D-6E8A-4147-A177-3AD203B41FA5}">
                      <a16:colId xmlns:a16="http://schemas.microsoft.com/office/drawing/2014/main" val="952128752"/>
                    </a:ext>
                  </a:extLst>
                </a:gridCol>
                <a:gridCol w="1207014">
                  <a:extLst>
                    <a:ext uri="{9D8B030D-6E8A-4147-A177-3AD203B41FA5}">
                      <a16:colId xmlns:a16="http://schemas.microsoft.com/office/drawing/2014/main" val="2352517275"/>
                    </a:ext>
                  </a:extLst>
                </a:gridCol>
                <a:gridCol w="1234744">
                  <a:extLst>
                    <a:ext uri="{9D8B030D-6E8A-4147-A177-3AD203B41FA5}">
                      <a16:colId xmlns:a16="http://schemas.microsoft.com/office/drawing/2014/main" val="3213368948"/>
                    </a:ext>
                  </a:extLst>
                </a:gridCol>
                <a:gridCol w="1179282">
                  <a:extLst>
                    <a:ext uri="{9D8B030D-6E8A-4147-A177-3AD203B41FA5}">
                      <a16:colId xmlns:a16="http://schemas.microsoft.com/office/drawing/2014/main" val="2338279232"/>
                    </a:ext>
                  </a:extLst>
                </a:gridCol>
                <a:gridCol w="1211480">
                  <a:extLst>
                    <a:ext uri="{9D8B030D-6E8A-4147-A177-3AD203B41FA5}">
                      <a16:colId xmlns:a16="http://schemas.microsoft.com/office/drawing/2014/main" val="743490356"/>
                    </a:ext>
                  </a:extLst>
                </a:gridCol>
              </a:tblGrid>
              <a:tr h="739706">
                <a:tc>
                  <a:txBody>
                    <a:bodyPr/>
                    <a:lstStyle/>
                    <a:p>
                      <a:pPr algn="l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Day</a:t>
                      </a:r>
                      <a:endParaRPr lang="en-IL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 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IV 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 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(VI )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5107862"/>
                  </a:ext>
                </a:extLst>
              </a:tr>
              <a:tr h="739706"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Time</a:t>
                      </a:r>
                      <a:endParaRPr lang="en-IL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00:00 -1:00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2:00 -11:00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11:00 -12:00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12:00 -13:30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13:30 -11:30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11:30 -12:30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12:30 -16:30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17:00 -18:30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19:00 – 10:00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10:00 – 11:00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11:00 – 12:00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12:00 – 19:00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21:30 -23:00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23:30 -1:30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1:30 -13:30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14:00 -15:00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15:00 – 19:00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19:00 – 21:00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21:00 – 9:30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9:30 – 14:00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14:30-7:00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9885157"/>
                  </a:ext>
                </a:extLst>
              </a:tr>
              <a:tr h="1398348"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Goal</a:t>
                      </a:r>
                      <a:endParaRPr lang="en-IL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Calib.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Production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Calib.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Bgnd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Production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Calib.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Implant. test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Bgnd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Production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Calib.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Rate test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Production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 beam tuning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Beam tuning while reset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Beam tuning while reset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Production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Pile-up test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Production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Calib.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Production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Calib. + rate study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Production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3069416"/>
                  </a:ext>
                </a:extLst>
              </a:tr>
              <a:tr h="841434"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Target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Mo-Ag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8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baseline="30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sz="19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</a:t>
                      </a:r>
                      <a:endParaRPr lang="en-IL" sz="19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Mo-Ag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8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</a:t>
                      </a:r>
                      <a:endParaRPr lang="en-IL" sz="19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8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</a:t>
                      </a:r>
                      <a:endParaRPr lang="en-IL" sz="19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Mo-Ag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 </a:t>
                      </a:r>
                      <a:endParaRPr lang="en-IL" sz="19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8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Empty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10,11</a:t>
                      </a:r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IL" sz="19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</a:t>
                      </a:r>
                      <a:endParaRPr lang="en-IL" sz="19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10,11</a:t>
                      </a:r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IL" sz="19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IL" sz="19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</a:t>
                      </a:r>
                      <a:endParaRPr lang="en-IL" sz="19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 </a:t>
                      </a:r>
                      <a:endParaRPr lang="en-IL" sz="19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 </a:t>
                      </a:r>
                      <a:endParaRPr lang="en-IL" sz="19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Mo-Ag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 / (</a:t>
                      </a:r>
                      <a:r>
                        <a:rPr lang="en-US" sz="19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Li)</a:t>
                      </a:r>
                      <a:endParaRPr lang="en-IL" sz="19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Mo-Ag</a:t>
                      </a: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 / </a:t>
                      </a:r>
                      <a:r>
                        <a:rPr lang="en-US" sz="19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</a:t>
                      </a:r>
                      <a:endParaRPr lang="en-IL" sz="19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8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124556"/>
                  </a:ext>
                </a:extLst>
              </a:tr>
              <a:tr h="1398348"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Source</a:t>
                      </a:r>
                      <a:endParaRPr lang="en-IL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L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Fe, </a:t>
                      </a:r>
                      <a:r>
                        <a:rPr lang="en-US" sz="20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Cd, </a:t>
                      </a:r>
                      <a:r>
                        <a:rPr lang="en-US" sz="20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241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</a:t>
                      </a:r>
                      <a:endParaRPr lang="en-IL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←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←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←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←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</a:t>
                      </a:r>
                      <a:endParaRPr lang="en-IL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←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Fe, </a:t>
                      </a:r>
                      <a:r>
                        <a:rPr lang="en-US" sz="2000" b="0" i="1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</a:t>
                      </a:r>
                      <a:r>
                        <a:rPr lang="en-US" sz="20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Pb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241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Am, </a:t>
                      </a:r>
                      <a:r>
                        <a:rPr lang="en-US" sz="2000" b="0" i="1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</a:t>
                      </a:r>
                      <a:r>
                        <a:rPr lang="en-US" sz="20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Cs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IL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Fe, </a:t>
                      </a:r>
                      <a:r>
                        <a:rPr lang="en-US" sz="20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Pb, </a:t>
                      </a:r>
                      <a:r>
                        <a:rPr lang="en-US" sz="20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241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Am, </a:t>
                      </a:r>
                      <a:r>
                        <a:rPr lang="en-US" sz="20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Cs </a:t>
                      </a:r>
                      <a:endParaRPr lang="en-IL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←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←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←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←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←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←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←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←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←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←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←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159619"/>
                  </a:ext>
                </a:extLst>
              </a:tr>
              <a:tr h="739706"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Ladder</a:t>
                      </a:r>
                      <a:endParaRPr lang="en-IL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6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6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6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6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6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6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6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6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6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6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6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6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6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6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6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6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6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6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6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6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6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6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8199196"/>
                  </a:ext>
                </a:extLst>
              </a:tr>
              <a:tr h="911966"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MMC</a:t>
                      </a:r>
                    </a:p>
                    <a:p>
                      <a:r>
                        <a:rPr lang="en-US" sz="2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Det.</a:t>
                      </a:r>
                      <a:endParaRPr lang="en-IL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Soft reset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Soft reset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3835776"/>
                  </a:ext>
                </a:extLst>
              </a:tr>
              <a:tr h="1094359"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DAQ</a:t>
                      </a:r>
                      <a:endParaRPr lang="en-IL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sync </a:t>
                      </a:r>
                      <a:endParaRPr lang="en-IL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4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MMC CSV output</a:t>
                      </a:r>
                      <a:endParaRPr lang="en-IL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L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393" marR="182393" marT="91197" marB="91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4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1255679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0322654D-FA5F-9ED4-77F4-0C55DBCC5F47}"/>
              </a:ext>
            </a:extLst>
          </p:cNvPr>
          <p:cNvSpPr/>
          <p:nvPr/>
        </p:nvSpPr>
        <p:spPr>
          <a:xfrm>
            <a:off x="14116756" y="2010271"/>
            <a:ext cx="2256918" cy="786357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359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E55E5C-656D-F7C9-35B0-5743F56706D0}"/>
              </a:ext>
            </a:extLst>
          </p:cNvPr>
          <p:cNvSpPr txBox="1"/>
          <p:nvPr/>
        </p:nvSpPr>
        <p:spPr>
          <a:xfrm flipH="1">
            <a:off x="5689126" y="10637362"/>
            <a:ext cx="15342073" cy="2498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69986" indent="-56998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590" dirty="0"/>
              <a:t>4 hours downtime of the MMC detector refrigerator</a:t>
            </a:r>
          </a:p>
          <a:p>
            <a:pPr marL="569986" indent="-56998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590" dirty="0"/>
              <a:t>Detector up time: </a:t>
            </a:r>
            <a:r>
              <a:rPr lang="en-US" sz="3590" b="1" dirty="0"/>
              <a:t>96%</a:t>
            </a:r>
          </a:p>
          <a:p>
            <a:pPr marL="569986" indent="-56998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590" dirty="0"/>
              <a:t>During reset, optimize implantation using solid-state detectors</a:t>
            </a:r>
            <a:endParaRPr lang="en-IL" sz="359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D2C773-D84D-4E74-CDB7-1FD6EDEBCC70}"/>
              </a:ext>
            </a:extLst>
          </p:cNvPr>
          <p:cNvSpPr txBox="1">
            <a:spLocks/>
          </p:cNvSpPr>
          <p:nvPr/>
        </p:nvSpPr>
        <p:spPr>
          <a:xfrm>
            <a:off x="1600024" y="-379986"/>
            <a:ext cx="23888438" cy="2153253"/>
          </a:xfrm>
          <a:prstGeom prst="rect">
            <a:avLst/>
          </a:prstGeom>
        </p:spPr>
        <p:txBody>
          <a:bodyPr vert="horz" lIns="182393" tIns="91197" rIns="182393" bIns="9119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777" dirty="0"/>
              <a:t>Test-beam summary: Online schedule</a:t>
            </a:r>
          </a:p>
        </p:txBody>
      </p:sp>
    </p:spTree>
    <p:extLst>
      <p:ext uri="{BB962C8B-B14F-4D97-AF65-F5344CB8AC3E}">
        <p14:creationId xmlns:p14="http://schemas.microsoft.com/office/powerpoint/2010/main" val="146784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E63110-E536-5738-FFE2-C02732063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1" y="1519944"/>
            <a:ext cx="24319089" cy="12159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D0796F-B502-0A48-26FB-237659F8FE7A}"/>
              </a:ext>
            </a:extLst>
          </p:cNvPr>
          <p:cNvSpPr txBox="1"/>
          <p:nvPr/>
        </p:nvSpPr>
        <p:spPr>
          <a:xfrm>
            <a:off x="4852703" y="851168"/>
            <a:ext cx="17282167" cy="1013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984" dirty="0">
                <a:solidFill>
                  <a:srgbClr val="FF0000"/>
                </a:solidFill>
              </a:rPr>
              <a:t>Preliminary</a:t>
            </a:r>
            <a:r>
              <a:rPr lang="en-US" sz="5984" dirty="0"/>
              <a:t> calibrated spectrum with mixed Li target</a:t>
            </a:r>
            <a:endParaRPr lang="en-IL" sz="5984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9C9122-3102-4A80-4E3C-8285F1C2D8E1}"/>
              </a:ext>
            </a:extLst>
          </p:cNvPr>
          <p:cNvSpPr txBox="1"/>
          <p:nvPr/>
        </p:nvSpPr>
        <p:spPr>
          <a:xfrm>
            <a:off x="22833290" y="12919518"/>
            <a:ext cx="1507144" cy="644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90" dirty="0"/>
              <a:t>19 / 30</a:t>
            </a:r>
          </a:p>
        </p:txBody>
      </p:sp>
    </p:spTree>
    <p:extLst>
      <p:ext uri="{BB962C8B-B14F-4D97-AF65-F5344CB8AC3E}">
        <p14:creationId xmlns:p14="http://schemas.microsoft.com/office/powerpoint/2010/main" val="372548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E63110-E536-5738-FFE2-C02732063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1" y="1519944"/>
            <a:ext cx="24319089" cy="12159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D0796F-B502-0A48-26FB-237659F8FE7A}"/>
              </a:ext>
            </a:extLst>
          </p:cNvPr>
          <p:cNvSpPr txBox="1"/>
          <p:nvPr/>
        </p:nvSpPr>
        <p:spPr>
          <a:xfrm>
            <a:off x="4852703" y="851168"/>
            <a:ext cx="17282167" cy="1013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984" dirty="0">
                <a:solidFill>
                  <a:srgbClr val="FF0000"/>
                </a:solidFill>
              </a:rPr>
              <a:t>Preliminary</a:t>
            </a:r>
            <a:r>
              <a:rPr lang="en-US" sz="5984" dirty="0"/>
              <a:t> calibrated spectrum with mixed Li target</a:t>
            </a:r>
            <a:endParaRPr lang="en-IL" sz="5984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9C9122-3102-4A80-4E3C-8285F1C2D8E1}"/>
              </a:ext>
            </a:extLst>
          </p:cNvPr>
          <p:cNvSpPr txBox="1"/>
          <p:nvPr/>
        </p:nvSpPr>
        <p:spPr>
          <a:xfrm>
            <a:off x="22833290" y="12919518"/>
            <a:ext cx="1507144" cy="644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90" dirty="0"/>
              <a:t>19 / 30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8A5A21F-9859-BE5C-CF85-94C362870AD9}"/>
              </a:ext>
            </a:extLst>
          </p:cNvPr>
          <p:cNvCxnSpPr/>
          <p:nvPr/>
        </p:nvCxnSpPr>
        <p:spPr>
          <a:xfrm flipH="1">
            <a:off x="7685904" y="7809473"/>
            <a:ext cx="1037967" cy="103796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1FEC6B9-781F-DAAA-BE16-5E819225CE8A}"/>
              </a:ext>
            </a:extLst>
          </p:cNvPr>
          <p:cNvSpPr txBox="1"/>
          <p:nvPr/>
        </p:nvSpPr>
        <p:spPr>
          <a:xfrm>
            <a:off x="8921579" y="5832387"/>
            <a:ext cx="5338119" cy="3170099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Transitions from higher lying states </a:t>
            </a:r>
            <a:r>
              <a:rPr lang="en-US" sz="4000" b="1" dirty="0"/>
              <a:t>much </a:t>
            </a:r>
            <a:r>
              <a:rPr lang="en-US" sz="4000" dirty="0"/>
              <a:t>more sensitive to electron screening effects (chemical shifts)</a:t>
            </a:r>
          </a:p>
        </p:txBody>
      </p:sp>
    </p:spTree>
    <p:extLst>
      <p:ext uri="{BB962C8B-B14F-4D97-AF65-F5344CB8AC3E}">
        <p14:creationId xmlns:p14="http://schemas.microsoft.com/office/powerpoint/2010/main" val="84845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E63110-E536-5738-FFE2-C02732063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1" y="1519944"/>
            <a:ext cx="24319089" cy="12159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D0796F-B502-0A48-26FB-237659F8FE7A}"/>
              </a:ext>
            </a:extLst>
          </p:cNvPr>
          <p:cNvSpPr txBox="1"/>
          <p:nvPr/>
        </p:nvSpPr>
        <p:spPr>
          <a:xfrm>
            <a:off x="4852703" y="851168"/>
            <a:ext cx="17282167" cy="1013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984" dirty="0">
                <a:solidFill>
                  <a:srgbClr val="FF0000"/>
                </a:solidFill>
              </a:rPr>
              <a:t>Preliminary</a:t>
            </a:r>
            <a:r>
              <a:rPr lang="en-US" sz="5984" dirty="0"/>
              <a:t> calibrated spectrum with mixed Li target</a:t>
            </a:r>
            <a:endParaRPr lang="en-IL" sz="5984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E5D9E4-9FA7-456A-4865-01377B09A838}"/>
              </a:ext>
            </a:extLst>
          </p:cNvPr>
          <p:cNvSpPr/>
          <p:nvPr/>
        </p:nvSpPr>
        <p:spPr>
          <a:xfrm>
            <a:off x="6418243" y="4787821"/>
            <a:ext cx="334387" cy="7371724"/>
          </a:xfrm>
          <a:prstGeom prst="rect">
            <a:avLst/>
          </a:prstGeom>
          <a:solidFill>
            <a:schemeClr val="accent2">
              <a:lumMod val="20000"/>
              <a:lumOff val="80000"/>
              <a:alpha val="24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3590"/>
          </a:p>
        </p:txBody>
      </p:sp>
      <p:pic>
        <p:nvPicPr>
          <p:cNvPr id="6" name="Picture 5" descr="A close-up of a magnifying glass&#10;&#10;Description automatically generated">
            <a:extLst>
              <a:ext uri="{FF2B5EF4-FFF2-40B4-BE49-F238E27FC236}">
                <a16:creationId xmlns:a16="http://schemas.microsoft.com/office/drawing/2014/main" id="{425868EC-FBC7-040D-0EE5-C642E522ACA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28" y="4053182"/>
            <a:ext cx="2281778" cy="22315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92092B-F9F9-628D-06AC-6670A51949AB}"/>
              </a:ext>
            </a:extLst>
          </p:cNvPr>
          <p:cNvSpPr txBox="1"/>
          <p:nvPr/>
        </p:nvSpPr>
        <p:spPr>
          <a:xfrm>
            <a:off x="6185185" y="3318543"/>
            <a:ext cx="1268296" cy="644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90" dirty="0"/>
              <a:t>X 200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79411A-77F2-1E1A-E1F4-320DF6B8B2EF}"/>
              </a:ext>
            </a:extLst>
          </p:cNvPr>
          <p:cNvSpPr txBox="1"/>
          <p:nvPr/>
        </p:nvSpPr>
        <p:spPr>
          <a:xfrm>
            <a:off x="22833290" y="12919518"/>
            <a:ext cx="1507144" cy="644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90" dirty="0"/>
              <a:t>19 / 30</a:t>
            </a:r>
          </a:p>
        </p:txBody>
      </p:sp>
    </p:spTree>
    <p:extLst>
      <p:ext uri="{BB962C8B-B14F-4D97-AF65-F5344CB8AC3E}">
        <p14:creationId xmlns:p14="http://schemas.microsoft.com/office/powerpoint/2010/main" val="104828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196C31-DE76-9C96-1AD3-C46EE61B83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" t="10196" r="7820" b="2654"/>
          <a:stretch/>
        </p:blipFill>
        <p:spPr>
          <a:xfrm>
            <a:off x="6169155" y="3207292"/>
            <a:ext cx="12539532" cy="846608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45FDF0-F379-B3FF-CCF6-68DBCF2BCA71}"/>
              </a:ext>
            </a:extLst>
          </p:cNvPr>
          <p:cNvSpPr txBox="1"/>
          <p:nvPr/>
        </p:nvSpPr>
        <p:spPr>
          <a:xfrm>
            <a:off x="4852702" y="851168"/>
            <a:ext cx="16723232" cy="1013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984" dirty="0">
                <a:solidFill>
                  <a:srgbClr val="FF0000"/>
                </a:solidFill>
              </a:rPr>
              <a:t>Preliminary</a:t>
            </a:r>
            <a:r>
              <a:rPr lang="en-US" sz="5984" dirty="0"/>
              <a:t> zoomed-in spectrum of mixed Li target</a:t>
            </a:r>
            <a:endParaRPr lang="en-IL" sz="5984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72D08C-EF60-7AE1-1B85-FD1FB1D564F5}"/>
              </a:ext>
            </a:extLst>
          </p:cNvPr>
          <p:cNvSpPr txBox="1"/>
          <p:nvPr/>
        </p:nvSpPr>
        <p:spPr>
          <a:xfrm>
            <a:off x="7783033" y="12440093"/>
            <a:ext cx="103961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Statistical uncertainty ~ 0.1 eV. Previous: 10 eV</a:t>
            </a:r>
          </a:p>
        </p:txBody>
      </p:sp>
    </p:spTree>
    <p:extLst>
      <p:ext uri="{BB962C8B-B14F-4D97-AF65-F5344CB8AC3E}">
        <p14:creationId xmlns:p14="http://schemas.microsoft.com/office/powerpoint/2010/main" val="285808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8FC0AB65-0C10-2C55-35D2-4C9586899E84}"/>
              </a:ext>
            </a:extLst>
          </p:cNvPr>
          <p:cNvSpPr txBox="1">
            <a:spLocks/>
          </p:cNvSpPr>
          <p:nvPr/>
        </p:nvSpPr>
        <p:spPr>
          <a:xfrm>
            <a:off x="451930" y="36476"/>
            <a:ext cx="15950965" cy="1779237"/>
          </a:xfrm>
          <a:prstGeom prst="rect">
            <a:avLst/>
          </a:prstGeom>
        </p:spPr>
        <p:txBody>
          <a:bodyPr vert="horz" lIns="182393" tIns="91197" rIns="182393" bIns="9119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777" dirty="0"/>
              <a:t>We want to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3F23C2-301E-C1FD-A11A-69758947E589}"/>
              </a:ext>
            </a:extLst>
          </p:cNvPr>
          <p:cNvSpPr txBox="1"/>
          <p:nvPr/>
        </p:nvSpPr>
        <p:spPr>
          <a:xfrm>
            <a:off x="11514969" y="11910960"/>
            <a:ext cx="402674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dirty="0"/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7E5684-489C-D836-3A30-99199BF1CA50}"/>
              </a:ext>
            </a:extLst>
          </p:cNvPr>
          <p:cNvSpPr txBox="1"/>
          <p:nvPr/>
        </p:nvSpPr>
        <p:spPr>
          <a:xfrm>
            <a:off x="13516226" y="11910960"/>
            <a:ext cx="402674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dirty="0"/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ABA06F-A238-1A8B-4509-8493E6D3583B}"/>
              </a:ext>
            </a:extLst>
          </p:cNvPr>
          <p:cNvSpPr txBox="1"/>
          <p:nvPr/>
        </p:nvSpPr>
        <p:spPr>
          <a:xfrm>
            <a:off x="15525925" y="11910960"/>
            <a:ext cx="402674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dirty="0"/>
              <a:t>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DA5A72-24DA-A2EC-B1D1-C704ECE88381}"/>
              </a:ext>
            </a:extLst>
          </p:cNvPr>
          <p:cNvSpPr txBox="1"/>
          <p:nvPr/>
        </p:nvSpPr>
        <p:spPr>
          <a:xfrm>
            <a:off x="17620072" y="11910960"/>
            <a:ext cx="402674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dirty="0"/>
              <a:t>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E151D9-4852-F222-D05E-952AEFEEA097}"/>
              </a:ext>
            </a:extLst>
          </p:cNvPr>
          <p:cNvSpPr txBox="1"/>
          <p:nvPr/>
        </p:nvSpPr>
        <p:spPr>
          <a:xfrm>
            <a:off x="19545338" y="11910960"/>
            <a:ext cx="620683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dirty="0"/>
              <a:t>10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60382A-2AE3-E6E7-4CA3-E6192C546C83}"/>
              </a:ext>
            </a:extLst>
          </p:cNvPr>
          <p:cNvSpPr txBox="1"/>
          <p:nvPr/>
        </p:nvSpPr>
        <p:spPr>
          <a:xfrm>
            <a:off x="21538141" y="11910960"/>
            <a:ext cx="620683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dirty="0"/>
              <a:t>12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6453A2-8A1D-31C1-264D-E8E562078956}"/>
              </a:ext>
            </a:extLst>
          </p:cNvPr>
          <p:cNvSpPr txBox="1"/>
          <p:nvPr/>
        </p:nvSpPr>
        <p:spPr>
          <a:xfrm>
            <a:off x="8919236" y="8214963"/>
            <a:ext cx="859531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dirty="0"/>
              <a:t>10</a:t>
            </a:r>
            <a:r>
              <a:rPr lang="en-US" sz="3192" baseline="30000" dirty="0"/>
              <a:t>-3</a:t>
            </a:r>
            <a:endParaRPr lang="en-US" sz="3192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DF8667-6A1E-E257-595D-CFE1F671DDE7}"/>
              </a:ext>
            </a:extLst>
          </p:cNvPr>
          <p:cNvSpPr txBox="1"/>
          <p:nvPr/>
        </p:nvSpPr>
        <p:spPr>
          <a:xfrm>
            <a:off x="8902354" y="3460921"/>
            <a:ext cx="859531" cy="58355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192" dirty="0"/>
              <a:t>10</a:t>
            </a:r>
            <a:r>
              <a:rPr lang="en-US" sz="3192" baseline="30000" dirty="0"/>
              <a:t>-2</a:t>
            </a:r>
            <a:endParaRPr lang="en-US" sz="3192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3C730DC-AA5D-557A-4611-3E2CFA12FF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41" r="3145" b="6004"/>
          <a:stretch/>
        </p:blipFill>
        <p:spPr>
          <a:xfrm>
            <a:off x="9787300" y="1283732"/>
            <a:ext cx="13231190" cy="10715666"/>
          </a:xfrm>
          <a:prstGeom prst="rect">
            <a:avLst/>
          </a:prstGeom>
          <a:gradFill flip="none" rotWithShape="1">
            <a:gsLst>
              <a:gs pos="26000">
                <a:schemeClr val="bg1"/>
              </a:gs>
              <a:gs pos="100000">
                <a:srgbClr val="FBFCFE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7BBD3DEE-BF20-B89C-1295-E91BB67D7196}"/>
              </a:ext>
            </a:extLst>
          </p:cNvPr>
          <p:cNvSpPr/>
          <p:nvPr/>
        </p:nvSpPr>
        <p:spPr>
          <a:xfrm>
            <a:off x="10632558" y="10137693"/>
            <a:ext cx="257545" cy="257545"/>
          </a:xfrm>
          <a:prstGeom prst="ellipse">
            <a:avLst/>
          </a:prstGeom>
          <a:solidFill>
            <a:srgbClr val="14A61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9DF6657-48EA-099D-5BEE-DB0BCC86858C}"/>
              </a:ext>
            </a:extLst>
          </p:cNvPr>
          <p:cNvSpPr/>
          <p:nvPr/>
        </p:nvSpPr>
        <p:spPr>
          <a:xfrm>
            <a:off x="11654297" y="9786249"/>
            <a:ext cx="257545" cy="257545"/>
          </a:xfrm>
          <a:prstGeom prst="ellipse">
            <a:avLst/>
          </a:prstGeom>
          <a:solidFill>
            <a:srgbClr val="14A61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016FBB8-E545-92F7-F4A3-F522AFD009B2}"/>
              </a:ext>
            </a:extLst>
          </p:cNvPr>
          <p:cNvSpPr/>
          <p:nvPr/>
        </p:nvSpPr>
        <p:spPr>
          <a:xfrm>
            <a:off x="11645854" y="9196172"/>
            <a:ext cx="257545" cy="257545"/>
          </a:xfrm>
          <a:prstGeom prst="ellipse">
            <a:avLst/>
          </a:prstGeom>
          <a:solidFill>
            <a:srgbClr val="14A61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4B169A4-4661-33A7-B050-2041C9F61604}"/>
              </a:ext>
            </a:extLst>
          </p:cNvPr>
          <p:cNvSpPr txBox="1"/>
          <p:nvPr/>
        </p:nvSpPr>
        <p:spPr>
          <a:xfrm>
            <a:off x="10793838" y="10130094"/>
            <a:ext cx="474810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dirty="0"/>
              <a:t>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653CC78-0C05-CA69-5844-0AB7DFDD3330}"/>
              </a:ext>
            </a:extLst>
          </p:cNvPr>
          <p:cNvSpPr txBox="1"/>
          <p:nvPr/>
        </p:nvSpPr>
        <p:spPr>
          <a:xfrm>
            <a:off x="10768506" y="11324093"/>
            <a:ext cx="465192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dirty="0"/>
              <a:t>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1DC10FF-7684-71B3-B4DE-F21446352D6E}"/>
              </a:ext>
            </a:extLst>
          </p:cNvPr>
          <p:cNvSpPr txBox="1"/>
          <p:nvPr/>
        </p:nvSpPr>
        <p:spPr>
          <a:xfrm>
            <a:off x="11857799" y="9693363"/>
            <a:ext cx="837089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baseline="30000" dirty="0"/>
              <a:t>3</a:t>
            </a:r>
            <a:r>
              <a:rPr lang="en-US" sz="3192" dirty="0"/>
              <a:t>He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E368BE-E8F4-EA45-C497-DFF85F82B589}"/>
              </a:ext>
            </a:extLst>
          </p:cNvPr>
          <p:cNvSpPr txBox="1"/>
          <p:nvPr/>
        </p:nvSpPr>
        <p:spPr>
          <a:xfrm>
            <a:off x="11807135" y="8939472"/>
            <a:ext cx="837089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baseline="30000" dirty="0"/>
              <a:t>4</a:t>
            </a:r>
            <a:r>
              <a:rPr lang="en-US" sz="3192" dirty="0"/>
              <a:t>He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CEBE231-D7F6-60FE-EC56-59415C78BFB2}"/>
              </a:ext>
            </a:extLst>
          </p:cNvPr>
          <p:cNvSpPr/>
          <p:nvPr/>
        </p:nvSpPr>
        <p:spPr>
          <a:xfrm>
            <a:off x="12674983" y="2572809"/>
            <a:ext cx="257545" cy="257545"/>
          </a:xfrm>
          <a:prstGeom prst="ellipse">
            <a:avLst/>
          </a:prstGeom>
          <a:solidFill>
            <a:srgbClr val="ED7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2BFC42F-A88A-9792-0651-CAED692C718B}"/>
              </a:ext>
            </a:extLst>
          </p:cNvPr>
          <p:cNvSpPr/>
          <p:nvPr/>
        </p:nvSpPr>
        <p:spPr>
          <a:xfrm>
            <a:off x="12677095" y="2840909"/>
            <a:ext cx="257545" cy="257545"/>
          </a:xfrm>
          <a:prstGeom prst="ellipse">
            <a:avLst/>
          </a:prstGeom>
          <a:solidFill>
            <a:srgbClr val="ED7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4B1FB4E-DD7F-DE2C-1202-718782490560}"/>
              </a:ext>
            </a:extLst>
          </p:cNvPr>
          <p:cNvSpPr/>
          <p:nvPr/>
        </p:nvSpPr>
        <p:spPr>
          <a:xfrm>
            <a:off x="13677724" y="3323012"/>
            <a:ext cx="257545" cy="257545"/>
          </a:xfrm>
          <a:prstGeom prst="ellipse">
            <a:avLst/>
          </a:prstGeom>
          <a:solidFill>
            <a:srgbClr val="ED7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5CC1C36-6EC3-CB54-229C-104F05C1F145}"/>
              </a:ext>
            </a:extLst>
          </p:cNvPr>
          <p:cNvSpPr/>
          <p:nvPr/>
        </p:nvSpPr>
        <p:spPr>
          <a:xfrm>
            <a:off x="14718460" y="3394001"/>
            <a:ext cx="257545" cy="257545"/>
          </a:xfrm>
          <a:prstGeom prst="ellipse">
            <a:avLst/>
          </a:prstGeom>
          <a:solidFill>
            <a:srgbClr val="ED7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0B56F13-019B-C850-3FB6-AFB8FD02B6EA}"/>
              </a:ext>
            </a:extLst>
          </p:cNvPr>
          <p:cNvSpPr/>
          <p:nvPr/>
        </p:nvSpPr>
        <p:spPr>
          <a:xfrm>
            <a:off x="15733870" y="7548512"/>
            <a:ext cx="257545" cy="25754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69018BB-BEB6-3DBA-C3F8-BAA131994B38}"/>
              </a:ext>
            </a:extLst>
          </p:cNvPr>
          <p:cNvSpPr/>
          <p:nvPr/>
        </p:nvSpPr>
        <p:spPr>
          <a:xfrm>
            <a:off x="16751386" y="5944128"/>
            <a:ext cx="257545" cy="257545"/>
          </a:xfrm>
          <a:prstGeom prst="ellipse">
            <a:avLst/>
          </a:prstGeom>
          <a:solidFill>
            <a:srgbClr val="ED7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C87E5EE-3EC0-9BB0-F1A4-65BB6232B913}"/>
              </a:ext>
            </a:extLst>
          </p:cNvPr>
          <p:cNvSpPr/>
          <p:nvPr/>
        </p:nvSpPr>
        <p:spPr>
          <a:xfrm>
            <a:off x="16749276" y="5866021"/>
            <a:ext cx="257545" cy="25754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6FD5EF2-A17A-6BC5-3F80-7158D438FC0E}"/>
              </a:ext>
            </a:extLst>
          </p:cNvPr>
          <p:cNvSpPr/>
          <p:nvPr/>
        </p:nvSpPr>
        <p:spPr>
          <a:xfrm>
            <a:off x="17772070" y="5568365"/>
            <a:ext cx="257545" cy="25754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A8FF300-4A42-491F-8138-8899489FD442}"/>
              </a:ext>
            </a:extLst>
          </p:cNvPr>
          <p:cNvSpPr/>
          <p:nvPr/>
        </p:nvSpPr>
        <p:spPr>
          <a:xfrm>
            <a:off x="18798666" y="8019910"/>
            <a:ext cx="257545" cy="25754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DC9F214E-29E3-1953-0830-0A57E74AE490}"/>
              </a:ext>
            </a:extLst>
          </p:cNvPr>
          <p:cNvSpPr/>
          <p:nvPr/>
        </p:nvSpPr>
        <p:spPr>
          <a:xfrm>
            <a:off x="19824627" y="7719087"/>
            <a:ext cx="257545" cy="25754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ED28F0D-2DAE-8065-DC77-CE97CA6C8E4E}"/>
              </a:ext>
            </a:extLst>
          </p:cNvPr>
          <p:cNvSpPr/>
          <p:nvPr/>
        </p:nvSpPr>
        <p:spPr>
          <a:xfrm>
            <a:off x="19824627" y="7668422"/>
            <a:ext cx="257545" cy="25754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8048576-C4E1-854C-B258-143A44B9102A}"/>
              </a:ext>
            </a:extLst>
          </p:cNvPr>
          <p:cNvSpPr/>
          <p:nvPr/>
        </p:nvSpPr>
        <p:spPr>
          <a:xfrm>
            <a:off x="20821036" y="7989299"/>
            <a:ext cx="257545" cy="25754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AA931F2-AE06-46E0-433F-749459F2BEFF}"/>
              </a:ext>
            </a:extLst>
          </p:cNvPr>
          <p:cNvSpPr/>
          <p:nvPr/>
        </p:nvSpPr>
        <p:spPr>
          <a:xfrm>
            <a:off x="21842773" y="9205254"/>
            <a:ext cx="257545" cy="25754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33D3249-13C5-B94A-4ACC-CA4DE54E4A93}"/>
              </a:ext>
            </a:extLst>
          </p:cNvPr>
          <p:cNvSpPr/>
          <p:nvPr/>
        </p:nvSpPr>
        <p:spPr>
          <a:xfrm>
            <a:off x="21842773" y="8892820"/>
            <a:ext cx="257545" cy="25754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BDF3A77-618A-1408-4E27-18DFC0DA8C52}"/>
              </a:ext>
            </a:extLst>
          </p:cNvPr>
          <p:cNvSpPr txBox="1"/>
          <p:nvPr/>
        </p:nvSpPr>
        <p:spPr>
          <a:xfrm>
            <a:off x="12797718" y="2879965"/>
            <a:ext cx="633507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baseline="30000" dirty="0"/>
              <a:t>6</a:t>
            </a:r>
            <a:r>
              <a:rPr lang="en-US" sz="3192" dirty="0"/>
              <a:t>Li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56ED32A-647F-FB3A-50AA-B41F97010A1F}"/>
              </a:ext>
            </a:extLst>
          </p:cNvPr>
          <p:cNvSpPr txBox="1"/>
          <p:nvPr/>
        </p:nvSpPr>
        <p:spPr>
          <a:xfrm>
            <a:off x="12779898" y="2160877"/>
            <a:ext cx="633507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baseline="30000" dirty="0"/>
              <a:t>7</a:t>
            </a:r>
            <a:r>
              <a:rPr lang="en-US" sz="3192" dirty="0"/>
              <a:t>Li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C6329BF-CA48-BC01-FA9C-749520704A57}"/>
              </a:ext>
            </a:extLst>
          </p:cNvPr>
          <p:cNvSpPr txBox="1"/>
          <p:nvPr/>
        </p:nvSpPr>
        <p:spPr>
          <a:xfrm>
            <a:off x="13650143" y="2830489"/>
            <a:ext cx="793807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baseline="30000" dirty="0"/>
              <a:t>9</a:t>
            </a:r>
            <a:r>
              <a:rPr lang="en-US" sz="3192" dirty="0"/>
              <a:t>Be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8C45E6D-113B-F0FA-2FB9-7C68F31E1A2F}"/>
              </a:ext>
            </a:extLst>
          </p:cNvPr>
          <p:cNvSpPr txBox="1"/>
          <p:nvPr/>
        </p:nvSpPr>
        <p:spPr>
          <a:xfrm>
            <a:off x="14877419" y="3695668"/>
            <a:ext cx="723275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baseline="30000" dirty="0"/>
              <a:t>11</a:t>
            </a:r>
            <a:r>
              <a:rPr lang="en-US" sz="3192" dirty="0"/>
              <a:t>B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D38A16D-48DF-9B50-397B-C19DAE06ACC5}"/>
              </a:ext>
            </a:extLst>
          </p:cNvPr>
          <p:cNvSpPr txBox="1"/>
          <p:nvPr/>
        </p:nvSpPr>
        <p:spPr>
          <a:xfrm>
            <a:off x="14877419" y="3087691"/>
            <a:ext cx="723275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baseline="30000" dirty="0"/>
              <a:t>10</a:t>
            </a:r>
            <a:r>
              <a:rPr lang="en-US" sz="3192" dirty="0"/>
              <a:t>B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EB49362-A60B-520C-D1F2-50B452129E46}"/>
              </a:ext>
            </a:extLst>
          </p:cNvPr>
          <p:cNvSpPr txBox="1"/>
          <p:nvPr/>
        </p:nvSpPr>
        <p:spPr>
          <a:xfrm>
            <a:off x="15751386" y="7140872"/>
            <a:ext cx="760144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baseline="30000" dirty="0"/>
              <a:t>13</a:t>
            </a:r>
            <a:r>
              <a:rPr lang="en-US" sz="3192" dirty="0"/>
              <a:t>C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4BF5B9D-C915-C60E-3E76-3635E1606AE8}"/>
              </a:ext>
            </a:extLst>
          </p:cNvPr>
          <p:cNvSpPr txBox="1"/>
          <p:nvPr/>
        </p:nvSpPr>
        <p:spPr>
          <a:xfrm>
            <a:off x="15802050" y="8521487"/>
            <a:ext cx="760144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baseline="30000" dirty="0"/>
              <a:t>12</a:t>
            </a:r>
            <a:r>
              <a:rPr lang="en-US" sz="3192" dirty="0"/>
              <a:t>C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755AC73-52B2-B7AD-1711-60DA1E468864}"/>
              </a:ext>
            </a:extLst>
          </p:cNvPr>
          <p:cNvSpPr txBox="1"/>
          <p:nvPr/>
        </p:nvSpPr>
        <p:spPr>
          <a:xfrm>
            <a:off x="16283367" y="5329607"/>
            <a:ext cx="1135247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baseline="30000" dirty="0"/>
              <a:t>14,15</a:t>
            </a:r>
            <a:r>
              <a:rPr lang="en-US" sz="3192" dirty="0"/>
              <a:t>N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B1FAB88-5C24-14F8-1011-70639E17E9FF}"/>
              </a:ext>
            </a:extLst>
          </p:cNvPr>
          <p:cNvSpPr txBox="1"/>
          <p:nvPr/>
        </p:nvSpPr>
        <p:spPr>
          <a:xfrm>
            <a:off x="17537319" y="4860958"/>
            <a:ext cx="776175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baseline="30000" dirty="0"/>
              <a:t>18</a:t>
            </a:r>
            <a:r>
              <a:rPr lang="en-US" sz="3192" dirty="0"/>
              <a:t>O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1A2F1B3-2DC4-D4D4-4244-23A76423C794}"/>
              </a:ext>
            </a:extLst>
          </p:cNvPr>
          <p:cNvSpPr txBox="1"/>
          <p:nvPr/>
        </p:nvSpPr>
        <p:spPr>
          <a:xfrm>
            <a:off x="17911971" y="5837052"/>
            <a:ext cx="776175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baseline="30000" dirty="0"/>
              <a:t>17</a:t>
            </a:r>
            <a:r>
              <a:rPr lang="en-US" sz="3192" dirty="0"/>
              <a:t>O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29F5007-1E10-B744-6608-30C754BCEF43}"/>
              </a:ext>
            </a:extLst>
          </p:cNvPr>
          <p:cNvSpPr txBox="1"/>
          <p:nvPr/>
        </p:nvSpPr>
        <p:spPr>
          <a:xfrm>
            <a:off x="17816774" y="7027674"/>
            <a:ext cx="776175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baseline="30000" dirty="0"/>
              <a:t>16</a:t>
            </a:r>
            <a:r>
              <a:rPr lang="en-US" sz="3192" dirty="0"/>
              <a:t>O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5A8CC67-95D4-0978-A45D-651355199E17}"/>
              </a:ext>
            </a:extLst>
          </p:cNvPr>
          <p:cNvSpPr txBox="1"/>
          <p:nvPr/>
        </p:nvSpPr>
        <p:spPr>
          <a:xfrm>
            <a:off x="18639278" y="7356198"/>
            <a:ext cx="691215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baseline="30000" dirty="0"/>
              <a:t>19</a:t>
            </a:r>
            <a:r>
              <a:rPr lang="en-US" sz="3192" dirty="0"/>
              <a:t>F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D856073E-36A7-B4DC-B3C8-7BDF9ED7E4C8}"/>
              </a:ext>
            </a:extLst>
          </p:cNvPr>
          <p:cNvSpPr/>
          <p:nvPr/>
        </p:nvSpPr>
        <p:spPr>
          <a:xfrm>
            <a:off x="10624115" y="11302983"/>
            <a:ext cx="257545" cy="257545"/>
          </a:xfrm>
          <a:prstGeom prst="ellipse">
            <a:avLst/>
          </a:prstGeom>
          <a:solidFill>
            <a:srgbClr val="14A61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1E3FB1D-C584-7D5D-B419-48ED817EE43F}"/>
              </a:ext>
            </a:extLst>
          </p:cNvPr>
          <p:cNvSpPr txBox="1"/>
          <p:nvPr/>
        </p:nvSpPr>
        <p:spPr>
          <a:xfrm>
            <a:off x="16152519" y="12404224"/>
            <a:ext cx="500458" cy="8290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787" dirty="0"/>
              <a:t>Z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BC2C4F7-DC6A-76ED-26BB-2556E2775C33}"/>
              </a:ext>
            </a:extLst>
          </p:cNvPr>
          <p:cNvSpPr txBox="1"/>
          <p:nvPr/>
        </p:nvSpPr>
        <p:spPr>
          <a:xfrm>
            <a:off x="19503245" y="7049009"/>
            <a:ext cx="1351652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baseline="30000" dirty="0"/>
              <a:t>20,22</a:t>
            </a:r>
            <a:r>
              <a:rPr lang="en-US" sz="3192" dirty="0"/>
              <a:t>Ne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2FC7552-98C9-4F2E-2DC9-874DD9836879}"/>
              </a:ext>
            </a:extLst>
          </p:cNvPr>
          <p:cNvSpPr txBox="1"/>
          <p:nvPr/>
        </p:nvSpPr>
        <p:spPr>
          <a:xfrm>
            <a:off x="20866396" y="7586589"/>
            <a:ext cx="982961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baseline="30000" dirty="0"/>
              <a:t>23</a:t>
            </a:r>
            <a:r>
              <a:rPr lang="en-US" sz="3192" dirty="0"/>
              <a:t>Na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19CA4E4-2227-709A-E85B-728373339BDB}"/>
              </a:ext>
            </a:extLst>
          </p:cNvPr>
          <p:cNvSpPr txBox="1"/>
          <p:nvPr/>
        </p:nvSpPr>
        <p:spPr>
          <a:xfrm>
            <a:off x="21250380" y="9429719"/>
            <a:ext cx="1369286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baseline="30000" dirty="0"/>
              <a:t>24,26</a:t>
            </a:r>
            <a:r>
              <a:rPr lang="en-US" sz="3192" dirty="0"/>
              <a:t>Mg</a:t>
            </a:r>
          </a:p>
        </p:txBody>
      </p:sp>
      <p:sp>
        <p:nvSpPr>
          <p:cNvPr id="62" name="Star: 5 Points 61">
            <a:extLst>
              <a:ext uri="{FF2B5EF4-FFF2-40B4-BE49-F238E27FC236}">
                <a16:creationId xmlns:a16="http://schemas.microsoft.com/office/drawing/2014/main" id="{684FAC8F-C6E2-430D-08E6-78B1F5D4F7C0}"/>
              </a:ext>
            </a:extLst>
          </p:cNvPr>
          <p:cNvSpPr/>
          <p:nvPr/>
        </p:nvSpPr>
        <p:spPr>
          <a:xfrm>
            <a:off x="12581694" y="8486656"/>
            <a:ext cx="460782" cy="460782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63" name="Star: 5 Points 62">
            <a:extLst>
              <a:ext uri="{FF2B5EF4-FFF2-40B4-BE49-F238E27FC236}">
                <a16:creationId xmlns:a16="http://schemas.microsoft.com/office/drawing/2014/main" id="{63F0710F-0C5E-24B4-ED1B-E8D742286F00}"/>
              </a:ext>
            </a:extLst>
          </p:cNvPr>
          <p:cNvSpPr/>
          <p:nvPr/>
        </p:nvSpPr>
        <p:spPr>
          <a:xfrm>
            <a:off x="13594355" y="9791274"/>
            <a:ext cx="460782" cy="460782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64" name="Star: 5 Points 63">
            <a:extLst>
              <a:ext uri="{FF2B5EF4-FFF2-40B4-BE49-F238E27FC236}">
                <a16:creationId xmlns:a16="http://schemas.microsoft.com/office/drawing/2014/main" id="{5F565653-FF48-C65D-C533-6B5992C5D411}"/>
              </a:ext>
            </a:extLst>
          </p:cNvPr>
          <p:cNvSpPr/>
          <p:nvPr/>
        </p:nvSpPr>
        <p:spPr>
          <a:xfrm>
            <a:off x="14621715" y="10669041"/>
            <a:ext cx="460782" cy="460782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65" name="Star: 5 Points 64">
            <a:extLst>
              <a:ext uri="{FF2B5EF4-FFF2-40B4-BE49-F238E27FC236}">
                <a16:creationId xmlns:a16="http://schemas.microsoft.com/office/drawing/2014/main" id="{AFDA03B1-A10A-F1CF-CA60-1C77BA409009}"/>
              </a:ext>
            </a:extLst>
          </p:cNvPr>
          <p:cNvSpPr/>
          <p:nvPr/>
        </p:nvSpPr>
        <p:spPr>
          <a:xfrm>
            <a:off x="15633614" y="10297920"/>
            <a:ext cx="460782" cy="460782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66" name="Star: 5 Points 65">
            <a:extLst>
              <a:ext uri="{FF2B5EF4-FFF2-40B4-BE49-F238E27FC236}">
                <a16:creationId xmlns:a16="http://schemas.microsoft.com/office/drawing/2014/main" id="{7DF89804-C041-B09D-884C-59AE2EF0D97F}"/>
              </a:ext>
            </a:extLst>
          </p:cNvPr>
          <p:cNvSpPr/>
          <p:nvPr/>
        </p:nvSpPr>
        <p:spPr>
          <a:xfrm>
            <a:off x="16646909" y="10289474"/>
            <a:ext cx="460782" cy="460782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67" name="Star: 5 Points 66">
            <a:extLst>
              <a:ext uri="{FF2B5EF4-FFF2-40B4-BE49-F238E27FC236}">
                <a16:creationId xmlns:a16="http://schemas.microsoft.com/office/drawing/2014/main" id="{534AC7D7-0668-4926-3014-15E8ADCA7D1B}"/>
              </a:ext>
            </a:extLst>
          </p:cNvPr>
          <p:cNvSpPr/>
          <p:nvPr/>
        </p:nvSpPr>
        <p:spPr>
          <a:xfrm>
            <a:off x="17670451" y="10385598"/>
            <a:ext cx="460782" cy="460782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68" name="Star: 5 Points 67">
            <a:extLst>
              <a:ext uri="{FF2B5EF4-FFF2-40B4-BE49-F238E27FC236}">
                <a16:creationId xmlns:a16="http://schemas.microsoft.com/office/drawing/2014/main" id="{2C49DC56-4955-F354-39CB-3A9E5ED7BA44}"/>
              </a:ext>
            </a:extLst>
          </p:cNvPr>
          <p:cNvSpPr/>
          <p:nvPr/>
        </p:nvSpPr>
        <p:spPr>
          <a:xfrm>
            <a:off x="18695809" y="9813403"/>
            <a:ext cx="460782" cy="460782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69" name="Star: 5 Points 68">
            <a:extLst>
              <a:ext uri="{FF2B5EF4-FFF2-40B4-BE49-F238E27FC236}">
                <a16:creationId xmlns:a16="http://schemas.microsoft.com/office/drawing/2014/main" id="{328AA9C4-5794-8D9C-135A-CFD043B4C7B9}"/>
              </a:ext>
            </a:extLst>
          </p:cNvPr>
          <p:cNvSpPr/>
          <p:nvPr/>
        </p:nvSpPr>
        <p:spPr>
          <a:xfrm>
            <a:off x="19716351" y="10231878"/>
            <a:ext cx="460782" cy="460782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99FF8388-D1E9-C3BF-6D47-B04413909B4E}"/>
              </a:ext>
            </a:extLst>
          </p:cNvPr>
          <p:cNvCxnSpPr>
            <a:cxnSpLocks/>
          </p:cNvCxnSpPr>
          <p:nvPr/>
        </p:nvCxnSpPr>
        <p:spPr>
          <a:xfrm>
            <a:off x="12810297" y="3248018"/>
            <a:ext cx="6756" cy="50581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142FFF92-4253-1E58-01FE-D54BBF7E0215}"/>
              </a:ext>
            </a:extLst>
          </p:cNvPr>
          <p:cNvCxnSpPr>
            <a:cxnSpLocks/>
          </p:cNvCxnSpPr>
          <p:nvPr/>
        </p:nvCxnSpPr>
        <p:spPr>
          <a:xfrm>
            <a:off x="14849553" y="4160911"/>
            <a:ext cx="0" cy="61314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14E36E7B-EE95-A251-A69F-E3E579A99E57}"/>
              </a:ext>
            </a:extLst>
          </p:cNvPr>
          <p:cNvCxnSpPr>
            <a:cxnSpLocks/>
          </p:cNvCxnSpPr>
          <p:nvPr/>
        </p:nvCxnSpPr>
        <p:spPr>
          <a:xfrm>
            <a:off x="15862848" y="7971775"/>
            <a:ext cx="0" cy="21912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8E305695-64BE-3CFA-37F1-37B17F4953FA}"/>
              </a:ext>
            </a:extLst>
          </p:cNvPr>
          <p:cNvCxnSpPr>
            <a:cxnSpLocks/>
          </p:cNvCxnSpPr>
          <p:nvPr/>
        </p:nvCxnSpPr>
        <p:spPr>
          <a:xfrm>
            <a:off x="16876143" y="6394090"/>
            <a:ext cx="0" cy="37562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4" name="Oval 73">
            <a:extLst>
              <a:ext uri="{FF2B5EF4-FFF2-40B4-BE49-F238E27FC236}">
                <a16:creationId xmlns:a16="http://schemas.microsoft.com/office/drawing/2014/main" id="{0F596B90-3080-C41B-604C-1D77CEB40D55}"/>
              </a:ext>
            </a:extLst>
          </p:cNvPr>
          <p:cNvSpPr/>
          <p:nvPr/>
        </p:nvSpPr>
        <p:spPr>
          <a:xfrm>
            <a:off x="15737036" y="9062122"/>
            <a:ext cx="257545" cy="25754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A3A2F33F-E806-FC4F-9382-19B17CA7DA3A}"/>
              </a:ext>
            </a:extLst>
          </p:cNvPr>
          <p:cNvSpPr/>
          <p:nvPr/>
        </p:nvSpPr>
        <p:spPr>
          <a:xfrm>
            <a:off x="14720575" y="3976646"/>
            <a:ext cx="257545" cy="257545"/>
          </a:xfrm>
          <a:prstGeom prst="ellipse">
            <a:avLst/>
          </a:prstGeom>
          <a:solidFill>
            <a:srgbClr val="ED7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CF504271-7C9D-3D94-9C78-5191ABB6D566}"/>
              </a:ext>
            </a:extLst>
          </p:cNvPr>
          <p:cNvCxnSpPr>
            <a:cxnSpLocks/>
          </p:cNvCxnSpPr>
          <p:nvPr/>
        </p:nvCxnSpPr>
        <p:spPr>
          <a:xfrm>
            <a:off x="17889439" y="5935051"/>
            <a:ext cx="0" cy="42968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7" name="Oval 76">
            <a:extLst>
              <a:ext uri="{FF2B5EF4-FFF2-40B4-BE49-F238E27FC236}">
                <a16:creationId xmlns:a16="http://schemas.microsoft.com/office/drawing/2014/main" id="{F4772E5C-4EB5-B292-3990-D4BC0DD4BE30}"/>
              </a:ext>
            </a:extLst>
          </p:cNvPr>
          <p:cNvSpPr/>
          <p:nvPr/>
        </p:nvSpPr>
        <p:spPr>
          <a:xfrm>
            <a:off x="17758351" y="7553794"/>
            <a:ext cx="257545" cy="25754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5B3D5DF1-437D-D1CA-71EC-D6E5378603B0}"/>
              </a:ext>
            </a:extLst>
          </p:cNvPr>
          <p:cNvSpPr/>
          <p:nvPr/>
        </p:nvSpPr>
        <p:spPr>
          <a:xfrm>
            <a:off x="17768057" y="6195763"/>
            <a:ext cx="257545" cy="257545"/>
          </a:xfrm>
          <a:prstGeom prst="ellipse">
            <a:avLst/>
          </a:prstGeom>
          <a:solidFill>
            <a:srgbClr val="ED7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ECA401D7-2BCA-4094-F6DB-6FA0BAA88B53}"/>
              </a:ext>
            </a:extLst>
          </p:cNvPr>
          <p:cNvCxnSpPr>
            <a:cxnSpLocks/>
          </p:cNvCxnSpPr>
          <p:nvPr/>
        </p:nvCxnSpPr>
        <p:spPr>
          <a:xfrm>
            <a:off x="18926200" y="8446013"/>
            <a:ext cx="0" cy="11687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EF99D41D-1ED8-E05A-578B-6349B06F73C3}"/>
              </a:ext>
            </a:extLst>
          </p:cNvPr>
          <p:cNvCxnSpPr>
            <a:cxnSpLocks/>
          </p:cNvCxnSpPr>
          <p:nvPr/>
        </p:nvCxnSpPr>
        <p:spPr>
          <a:xfrm>
            <a:off x="19943762" y="8101103"/>
            <a:ext cx="0" cy="19583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C1D9C149-1A41-B393-3AD7-9E985802D328}"/>
              </a:ext>
            </a:extLst>
          </p:cNvPr>
          <p:cNvSpPr/>
          <p:nvPr/>
        </p:nvSpPr>
        <p:spPr>
          <a:xfrm>
            <a:off x="18704828" y="1994756"/>
            <a:ext cx="3799858" cy="32932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 dirty="0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F929F52A-E34A-96B4-C412-F3910A43E420}"/>
              </a:ext>
            </a:extLst>
          </p:cNvPr>
          <p:cNvSpPr/>
          <p:nvPr/>
        </p:nvSpPr>
        <p:spPr>
          <a:xfrm>
            <a:off x="19160811" y="2180526"/>
            <a:ext cx="257545" cy="257545"/>
          </a:xfrm>
          <a:prstGeom prst="ellipse">
            <a:avLst/>
          </a:prstGeom>
          <a:solidFill>
            <a:srgbClr val="14A61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03288DDE-1F59-4181-1093-7DA24106AF57}"/>
              </a:ext>
            </a:extLst>
          </p:cNvPr>
          <p:cNvSpPr/>
          <p:nvPr/>
        </p:nvSpPr>
        <p:spPr>
          <a:xfrm>
            <a:off x="19160811" y="2788503"/>
            <a:ext cx="257545" cy="257545"/>
          </a:xfrm>
          <a:prstGeom prst="ellipse">
            <a:avLst/>
          </a:prstGeom>
          <a:solidFill>
            <a:srgbClr val="ED7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17D19870-EA47-F460-D6B0-602CB18556A5}"/>
              </a:ext>
            </a:extLst>
          </p:cNvPr>
          <p:cNvSpPr/>
          <p:nvPr/>
        </p:nvSpPr>
        <p:spPr>
          <a:xfrm>
            <a:off x="19160811" y="3396480"/>
            <a:ext cx="257545" cy="25754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99B5AF99-2900-B636-81C6-5E6D2EC004CB}"/>
              </a:ext>
            </a:extLst>
          </p:cNvPr>
          <p:cNvSpPr/>
          <p:nvPr/>
        </p:nvSpPr>
        <p:spPr>
          <a:xfrm>
            <a:off x="19160811" y="4004458"/>
            <a:ext cx="257545" cy="25754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86" name="Star: 5 Points 85">
            <a:extLst>
              <a:ext uri="{FF2B5EF4-FFF2-40B4-BE49-F238E27FC236}">
                <a16:creationId xmlns:a16="http://schemas.microsoft.com/office/drawing/2014/main" id="{B85749B5-BA68-2A25-B1D0-F30990FE9489}"/>
              </a:ext>
            </a:extLst>
          </p:cNvPr>
          <p:cNvSpPr/>
          <p:nvPr/>
        </p:nvSpPr>
        <p:spPr>
          <a:xfrm>
            <a:off x="19064530" y="4527994"/>
            <a:ext cx="460782" cy="460782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AEEF4B4-9A3F-D8BC-A722-B7A25B3A336B}"/>
              </a:ext>
            </a:extLst>
          </p:cNvPr>
          <p:cNvSpPr txBox="1"/>
          <p:nvPr/>
        </p:nvSpPr>
        <p:spPr>
          <a:xfrm flipH="1">
            <a:off x="19459198" y="3120975"/>
            <a:ext cx="3215467" cy="644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90" dirty="0"/>
              <a:t>µ-X (HPGe)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56F6565-0746-258A-4DF7-00268003AB2C}"/>
              </a:ext>
            </a:extLst>
          </p:cNvPr>
          <p:cNvSpPr txBox="1"/>
          <p:nvPr/>
        </p:nvSpPr>
        <p:spPr>
          <a:xfrm flipH="1">
            <a:off x="19476090" y="2538154"/>
            <a:ext cx="2858949" cy="644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90" dirty="0"/>
              <a:t>El. Scat.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5E870F54-EB0D-B1D3-8B90-1C3344610F00}"/>
              </a:ext>
            </a:extLst>
          </p:cNvPr>
          <p:cNvSpPr txBox="1"/>
          <p:nvPr/>
        </p:nvSpPr>
        <p:spPr>
          <a:xfrm flipH="1">
            <a:off x="19497199" y="1892179"/>
            <a:ext cx="3101994" cy="644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90" dirty="0"/>
              <a:t>µ-Laser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58564CC-DEEE-5806-362B-3BF55E1792F2}"/>
              </a:ext>
            </a:extLst>
          </p:cNvPr>
          <p:cNvSpPr txBox="1"/>
          <p:nvPr/>
        </p:nvSpPr>
        <p:spPr>
          <a:xfrm flipH="1">
            <a:off x="19446534" y="3728600"/>
            <a:ext cx="3228130" cy="644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90" dirty="0"/>
              <a:t>µ-X (Crystal)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E9D00357-FCBD-ED7E-C4CD-ADEA2D5E1C18}"/>
              </a:ext>
            </a:extLst>
          </p:cNvPr>
          <p:cNvSpPr txBox="1"/>
          <p:nvPr/>
        </p:nvSpPr>
        <p:spPr>
          <a:xfrm flipH="1">
            <a:off x="19446535" y="4387243"/>
            <a:ext cx="3152657" cy="644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90" dirty="0"/>
              <a:t>µ-X (MMC)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4DE9C0E3-F736-DC13-747E-FFD4E15FCB7F}"/>
              </a:ext>
            </a:extLst>
          </p:cNvPr>
          <p:cNvSpPr/>
          <p:nvPr/>
        </p:nvSpPr>
        <p:spPr>
          <a:xfrm>
            <a:off x="9783583" y="10703127"/>
            <a:ext cx="140595" cy="1405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3590"/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563CBFC7-CF5D-4121-7EF4-98237956A6F4}"/>
              </a:ext>
            </a:extLst>
          </p:cNvPr>
          <p:cNvCxnSpPr/>
          <p:nvPr/>
        </p:nvCxnSpPr>
        <p:spPr>
          <a:xfrm flipV="1">
            <a:off x="9756903" y="10731750"/>
            <a:ext cx="211103" cy="21110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D5663E60-E940-C37F-6FF5-548DFDDC377E}"/>
              </a:ext>
            </a:extLst>
          </p:cNvPr>
          <p:cNvCxnSpPr/>
          <p:nvPr/>
        </p:nvCxnSpPr>
        <p:spPr>
          <a:xfrm flipV="1">
            <a:off x="9727134" y="10586291"/>
            <a:ext cx="211103" cy="21110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61F0702B-2987-8B1E-D153-8C1881D043BE}"/>
              </a:ext>
            </a:extLst>
          </p:cNvPr>
          <p:cNvSpPr txBox="1"/>
          <p:nvPr/>
        </p:nvSpPr>
        <p:spPr>
          <a:xfrm>
            <a:off x="8931903" y="10810266"/>
            <a:ext cx="865943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dirty="0"/>
              <a:t>10</a:t>
            </a:r>
            <a:r>
              <a:rPr lang="en-US" sz="3192" baseline="30000" dirty="0"/>
              <a:t>-</a:t>
            </a:r>
            <a:r>
              <a:rPr lang="he-IL" sz="3192" baseline="30000" dirty="0"/>
              <a:t>4</a:t>
            </a:r>
            <a:endParaRPr lang="en-US" sz="3192" dirty="0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CB8940DA-B053-F9EB-8AA2-71ABCA18343F}"/>
              </a:ext>
            </a:extLst>
          </p:cNvPr>
          <p:cNvSpPr/>
          <p:nvPr/>
        </p:nvSpPr>
        <p:spPr>
          <a:xfrm>
            <a:off x="22839894" y="10680328"/>
            <a:ext cx="140595" cy="1405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3590"/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3100E51F-5BCB-A341-5CE1-577FE3B7A02D}"/>
              </a:ext>
            </a:extLst>
          </p:cNvPr>
          <p:cNvCxnSpPr/>
          <p:nvPr/>
        </p:nvCxnSpPr>
        <p:spPr>
          <a:xfrm flipV="1">
            <a:off x="22813213" y="10708951"/>
            <a:ext cx="211103" cy="21110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706760E6-73B0-8B02-ADC8-4CBF69FF9F89}"/>
              </a:ext>
            </a:extLst>
          </p:cNvPr>
          <p:cNvCxnSpPr/>
          <p:nvPr/>
        </p:nvCxnSpPr>
        <p:spPr>
          <a:xfrm flipV="1">
            <a:off x="22783445" y="10563492"/>
            <a:ext cx="211103" cy="21110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73B48D6F-589B-1682-8195-5DB5C11402F6}"/>
                  </a:ext>
                </a:extLst>
              </p:cNvPr>
              <p:cNvSpPr txBox="1"/>
              <p:nvPr/>
            </p:nvSpPr>
            <p:spPr>
              <a:xfrm rot="16200000">
                <a:off x="8009337" y="6089596"/>
                <a:ext cx="1325684" cy="7366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787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787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4787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sz="4787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4787" i="1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US" sz="4787" dirty="0"/>
              </a:p>
            </p:txBody>
          </p:sp>
        </mc:Choice>
        <mc:Fallback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73B48D6F-589B-1682-8195-5DB5C11402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8009337" y="6089596"/>
                <a:ext cx="1325684" cy="7366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3" name="Picture 102">
            <a:extLst>
              <a:ext uri="{FF2B5EF4-FFF2-40B4-BE49-F238E27FC236}">
                <a16:creationId xmlns:a16="http://schemas.microsoft.com/office/drawing/2014/main" id="{C3ED5305-E64A-5C4E-E2E0-B2D69FEF45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18529" y="5286207"/>
            <a:ext cx="408713" cy="429673"/>
          </a:xfrm>
          <a:prstGeom prst="rect">
            <a:avLst/>
          </a:prstGeom>
        </p:spPr>
      </p:pic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48903F62-8C22-FF36-2929-BA3CD43D5047}"/>
              </a:ext>
            </a:extLst>
          </p:cNvPr>
          <p:cNvCxnSpPr>
            <a:cxnSpLocks/>
          </p:cNvCxnSpPr>
          <p:nvPr/>
        </p:nvCxnSpPr>
        <p:spPr>
          <a:xfrm>
            <a:off x="13810925" y="3728110"/>
            <a:ext cx="0" cy="58294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4" name="TextBox 103">
            <a:extLst>
              <a:ext uri="{FF2B5EF4-FFF2-40B4-BE49-F238E27FC236}">
                <a16:creationId xmlns:a16="http://schemas.microsoft.com/office/drawing/2014/main" id="{2ADBB023-83CA-71EF-C0B4-9DD278477C5A}"/>
              </a:ext>
            </a:extLst>
          </p:cNvPr>
          <p:cNvSpPr txBox="1"/>
          <p:nvPr/>
        </p:nvSpPr>
        <p:spPr>
          <a:xfrm>
            <a:off x="1291228" y="5123941"/>
            <a:ext cx="6485206" cy="3039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87" dirty="0"/>
              <a:t>Accurately measure absolute nuclear charge radii of stable nuclei from </a:t>
            </a:r>
            <a:r>
              <a:rPr lang="en-US" sz="4787" baseline="30000" dirty="0"/>
              <a:t>6</a:t>
            </a:r>
            <a:r>
              <a:rPr lang="en-US" sz="4787" dirty="0"/>
              <a:t>Li to </a:t>
            </a:r>
            <a:r>
              <a:rPr lang="en-US" sz="4787" baseline="30000" dirty="0"/>
              <a:t>22</a:t>
            </a:r>
            <a:r>
              <a:rPr lang="en-US" sz="4787" dirty="0"/>
              <a:t>Ne</a:t>
            </a:r>
            <a:endParaRPr lang="en-IL" sz="4787" dirty="0"/>
          </a:p>
        </p:txBody>
      </p:sp>
      <p:sp>
        <p:nvSpPr>
          <p:cNvPr id="107" name="Star: 5 Points 106">
            <a:extLst>
              <a:ext uri="{FF2B5EF4-FFF2-40B4-BE49-F238E27FC236}">
                <a16:creationId xmlns:a16="http://schemas.microsoft.com/office/drawing/2014/main" id="{908EB2D0-300E-8DF3-BC01-4B970F4C0CE3}"/>
              </a:ext>
            </a:extLst>
          </p:cNvPr>
          <p:cNvSpPr/>
          <p:nvPr/>
        </p:nvSpPr>
        <p:spPr>
          <a:xfrm>
            <a:off x="592122" y="5304829"/>
            <a:ext cx="455939" cy="455939"/>
          </a:xfrm>
          <a:prstGeom prst="star5">
            <a:avLst>
              <a:gd name="adj" fmla="val 21655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A3A24C-FF88-72C6-4D1D-BF91CCF272EB}"/>
              </a:ext>
            </a:extLst>
          </p:cNvPr>
          <p:cNvSpPr txBox="1"/>
          <p:nvPr/>
        </p:nvSpPr>
        <p:spPr>
          <a:xfrm>
            <a:off x="22814090" y="12919518"/>
            <a:ext cx="1261884" cy="644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90" dirty="0"/>
              <a:t>3 / 30</a:t>
            </a:r>
          </a:p>
        </p:txBody>
      </p:sp>
    </p:spTree>
    <p:extLst>
      <p:ext uri="{BB962C8B-B14F-4D97-AF65-F5344CB8AC3E}">
        <p14:creationId xmlns:p14="http://schemas.microsoft.com/office/powerpoint/2010/main" val="50111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196C31-DE76-9C96-1AD3-C46EE61B83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" t="10196" r="7820" b="2654"/>
          <a:stretch/>
        </p:blipFill>
        <p:spPr>
          <a:xfrm>
            <a:off x="6169155" y="3207292"/>
            <a:ext cx="12539532" cy="846608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45FDF0-F379-B3FF-CCF6-68DBCF2BCA71}"/>
              </a:ext>
            </a:extLst>
          </p:cNvPr>
          <p:cNvSpPr txBox="1"/>
          <p:nvPr/>
        </p:nvSpPr>
        <p:spPr>
          <a:xfrm>
            <a:off x="4852702" y="851168"/>
            <a:ext cx="16723232" cy="1013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984" dirty="0">
                <a:solidFill>
                  <a:srgbClr val="FF0000"/>
                </a:solidFill>
              </a:rPr>
              <a:t>Preliminary</a:t>
            </a:r>
            <a:r>
              <a:rPr lang="en-US" sz="5984" dirty="0"/>
              <a:t> zoomed-in spectrum of mixed Li target</a:t>
            </a:r>
            <a:endParaRPr lang="en-IL" sz="5984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72D08C-EF60-7AE1-1B85-FD1FB1D564F5}"/>
              </a:ext>
            </a:extLst>
          </p:cNvPr>
          <p:cNvSpPr txBox="1"/>
          <p:nvPr/>
        </p:nvSpPr>
        <p:spPr>
          <a:xfrm>
            <a:off x="7783033" y="12440093"/>
            <a:ext cx="103961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Statistical uncertainty ~ 0.1 eV. Previous: 10 eV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F1F603-D1FF-0D2E-A62E-0217D1F123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99" t="61228" r="40503" b="12518"/>
          <a:stretch/>
        </p:blipFill>
        <p:spPr>
          <a:xfrm>
            <a:off x="13122977" y="7660640"/>
            <a:ext cx="542223" cy="3037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9E97FC-57C8-752C-4898-17DA1C832144}"/>
              </a:ext>
            </a:extLst>
          </p:cNvPr>
          <p:cNvSpPr txBox="1"/>
          <p:nvPr/>
        </p:nvSpPr>
        <p:spPr>
          <a:xfrm>
            <a:off x="670560" y="4312920"/>
            <a:ext cx="46939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/>
              <a:t>FS-HFS important!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/>
              <a:t>Especially for isotope-shift</a:t>
            </a:r>
            <a:br>
              <a:rPr lang="en-US" sz="4000" dirty="0"/>
            </a:br>
            <a:r>
              <a:rPr lang="en-US" sz="4000" dirty="0"/>
              <a:t>where calibration unc. negligible</a:t>
            </a:r>
          </a:p>
        </p:txBody>
      </p:sp>
    </p:spTree>
    <p:extLst>
      <p:ext uri="{BB962C8B-B14F-4D97-AF65-F5344CB8AC3E}">
        <p14:creationId xmlns:p14="http://schemas.microsoft.com/office/powerpoint/2010/main" val="250241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raph of a number of blue and orange lines&#10;&#10;Description automatically generated">
            <a:extLst>
              <a:ext uri="{FF2B5EF4-FFF2-40B4-BE49-F238E27FC236}">
                <a16:creationId xmlns:a16="http://schemas.microsoft.com/office/drawing/2014/main" id="{DA6A7BAF-63A0-9ED9-B664-96BC0D82A04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AF5"/>
              </a:clrFrom>
              <a:clrTo>
                <a:srgbClr val="FEFA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715" y="276447"/>
            <a:ext cx="17374137" cy="128874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15F147-7D54-EB39-EE05-75CF539AAAD5}"/>
              </a:ext>
            </a:extLst>
          </p:cNvPr>
          <p:cNvSpPr txBox="1"/>
          <p:nvPr/>
        </p:nvSpPr>
        <p:spPr>
          <a:xfrm>
            <a:off x="4682581" y="255745"/>
            <a:ext cx="15069638" cy="1013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984" dirty="0">
                <a:solidFill>
                  <a:srgbClr val="FF0000"/>
                </a:solidFill>
              </a:rPr>
              <a:t>Preliminary</a:t>
            </a:r>
            <a:r>
              <a:rPr lang="en-US" sz="5984" dirty="0"/>
              <a:t> zoomed-in spectrum of </a:t>
            </a:r>
            <a:r>
              <a:rPr lang="en-US" sz="5984" baseline="30000" dirty="0"/>
              <a:t>9</a:t>
            </a:r>
            <a:r>
              <a:rPr lang="en-US" sz="5984" dirty="0"/>
              <a:t>Be data:</a:t>
            </a:r>
            <a:endParaRPr lang="en-IL" sz="5984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B461E98-4064-EE3B-97E4-E25B37FA2294}"/>
                  </a:ext>
                </a:extLst>
              </p:cNvPr>
              <p:cNvSpPr txBox="1"/>
              <p:nvPr/>
            </p:nvSpPr>
            <p:spPr>
              <a:xfrm>
                <a:off x="9441713" y="7995684"/>
                <a:ext cx="183806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𝐵𝑎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B461E98-4064-EE3B-97E4-E25B37FA22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1713" y="7995684"/>
                <a:ext cx="1838067" cy="7078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3D9E620-75CD-A9E0-0C7B-DBE99E204BB6}"/>
                  </a:ext>
                </a:extLst>
              </p:cNvPr>
              <p:cNvSpPr txBox="1"/>
              <p:nvPr/>
            </p:nvSpPr>
            <p:spPr>
              <a:xfrm>
                <a:off x="7697972" y="9080205"/>
                <a:ext cx="183806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𝐵𝑎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3D9E620-75CD-A9E0-0C7B-DBE99E204B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7972" y="9080205"/>
                <a:ext cx="1838067" cy="707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F50D653-00F2-EC21-8527-BBDC473FC2CE}"/>
                  </a:ext>
                </a:extLst>
              </p:cNvPr>
              <p:cNvSpPr txBox="1"/>
              <p:nvPr/>
            </p:nvSpPr>
            <p:spPr>
              <a:xfrm>
                <a:off x="12397563" y="2573079"/>
                <a:ext cx="386458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 9</m:t>
                          </m:r>
                        </m:sup>
                      </m:sSup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𝐵𝑒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(2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−1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F50D653-00F2-EC21-8527-BBDC473FC2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97563" y="2573079"/>
                <a:ext cx="3864584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88148DB-E8E7-4B2B-321E-613649F38978}"/>
              </a:ext>
            </a:extLst>
          </p:cNvPr>
          <p:cNvCxnSpPr>
            <a:cxnSpLocks/>
          </p:cNvCxnSpPr>
          <p:nvPr/>
        </p:nvCxnSpPr>
        <p:spPr>
          <a:xfrm>
            <a:off x="11440633" y="9888279"/>
            <a:ext cx="297711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0279B16-2D31-0D2C-5899-94249C93D1AF}"/>
                  </a:ext>
                </a:extLst>
              </p:cNvPr>
              <p:cNvSpPr txBox="1"/>
              <p:nvPr/>
            </p:nvSpPr>
            <p:spPr>
              <a:xfrm>
                <a:off x="11398102" y="8357190"/>
                <a:ext cx="3023392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dirty="0"/>
                  <a:t>~1 keV,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𝑠𝑡𝑎𝑡</m:t>
                        </m:r>
                      </m:sub>
                    </m:sSub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~0.5</m:t>
                    </m:r>
                  </m:oMath>
                </a14:m>
                <a:r>
                  <a:rPr lang="en-US" sz="4000" dirty="0"/>
                  <a:t>  eV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0279B16-2D31-0D2C-5899-94249C93D1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98102" y="8357190"/>
                <a:ext cx="3023392" cy="1323439"/>
              </a:xfrm>
              <a:prstGeom prst="rect">
                <a:avLst/>
              </a:prstGeom>
              <a:blipFill>
                <a:blip r:embed="rId6"/>
                <a:stretch>
                  <a:fillRect l="-7258" t="-8295" r="-6250" b="-18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B019A9CF-3E1C-AED4-5EAE-863DCD3DA667}"/>
              </a:ext>
            </a:extLst>
          </p:cNvPr>
          <p:cNvSpPr txBox="1"/>
          <p:nvPr/>
        </p:nvSpPr>
        <p:spPr>
          <a:xfrm>
            <a:off x="9820524" y="6793979"/>
            <a:ext cx="423707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/>
              <a:t>32,193.3(1) keV</a:t>
            </a:r>
          </a:p>
        </p:txBody>
      </p:sp>
      <p:pic>
        <p:nvPicPr>
          <p:cNvPr id="3" name="Picture 2" descr="A yellow round object with black text&#10;&#10;Description automatically generated">
            <a:extLst>
              <a:ext uri="{FF2B5EF4-FFF2-40B4-BE49-F238E27FC236}">
                <a16:creationId xmlns:a16="http://schemas.microsoft.com/office/drawing/2014/main" id="{4F0A2D44-F7E3-8E21-0179-E69D6A8B57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625" y="3959744"/>
            <a:ext cx="2143125" cy="2143125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10008EF-8FDA-34F1-5EB7-20068E9B1F22}"/>
              </a:ext>
            </a:extLst>
          </p:cNvPr>
          <p:cNvCxnSpPr/>
          <p:nvPr/>
        </p:nvCxnSpPr>
        <p:spPr>
          <a:xfrm>
            <a:off x="11011711" y="7548664"/>
            <a:ext cx="0" cy="6420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90986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715F147-7D54-EB39-EE05-75CF539AAAD5}"/>
              </a:ext>
            </a:extLst>
          </p:cNvPr>
          <p:cNvSpPr txBox="1"/>
          <p:nvPr/>
        </p:nvSpPr>
        <p:spPr>
          <a:xfrm>
            <a:off x="4682581" y="255745"/>
            <a:ext cx="15327401" cy="1013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984" dirty="0">
                <a:solidFill>
                  <a:srgbClr val="FF0000"/>
                </a:solidFill>
              </a:rPr>
              <a:t>Preliminary</a:t>
            </a:r>
            <a:r>
              <a:rPr lang="en-US" sz="5984" dirty="0"/>
              <a:t> zoomed-in spectrum of </a:t>
            </a:r>
            <a:r>
              <a:rPr lang="en-US" sz="5984" baseline="30000" dirty="0" err="1"/>
              <a:t>nat</a:t>
            </a:r>
            <a:r>
              <a:rPr lang="en-US" sz="5984" dirty="0" err="1"/>
              <a:t>B</a:t>
            </a:r>
            <a:r>
              <a:rPr lang="en-US" sz="5984" dirty="0"/>
              <a:t> data:</a:t>
            </a:r>
            <a:endParaRPr lang="en-IL" sz="5984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CAB12A-7714-D68F-82E2-670CB63A7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9625" y="1584614"/>
            <a:ext cx="13956112" cy="1114804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E7752B4-1992-7E9E-B5FC-A4DAABBAE07C}"/>
              </a:ext>
            </a:extLst>
          </p:cNvPr>
          <p:cNvSpPr/>
          <p:nvPr/>
        </p:nvSpPr>
        <p:spPr>
          <a:xfrm>
            <a:off x="6839624" y="4649822"/>
            <a:ext cx="4872477" cy="1071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719695-0ECE-B4BA-E6DF-6B752D153380}"/>
              </a:ext>
            </a:extLst>
          </p:cNvPr>
          <p:cNvSpPr txBox="1"/>
          <p:nvPr/>
        </p:nvSpPr>
        <p:spPr>
          <a:xfrm>
            <a:off x="14039625" y="6119744"/>
            <a:ext cx="3376502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Roughly calibrated,</a:t>
            </a:r>
          </a:p>
          <a:p>
            <a:endParaRPr lang="en-US" sz="3000" dirty="0"/>
          </a:p>
          <a:p>
            <a:r>
              <a:rPr lang="en-US" sz="3000" dirty="0"/>
              <a:t>Just gaussians,</a:t>
            </a:r>
          </a:p>
          <a:p>
            <a:endParaRPr lang="en-US" sz="3000" dirty="0"/>
          </a:p>
          <a:p>
            <a:r>
              <a:rPr lang="en-US" sz="3000" dirty="0"/>
              <a:t>Missing FS, HFS, …</a:t>
            </a:r>
          </a:p>
          <a:p>
            <a:endParaRPr lang="en-US" sz="3000" dirty="0"/>
          </a:p>
          <a:p>
            <a:endParaRPr lang="en-US" sz="3000" dirty="0"/>
          </a:p>
        </p:txBody>
      </p:sp>
      <p:pic>
        <p:nvPicPr>
          <p:cNvPr id="17" name="Picture 16" descr="A red and white triangle sign with a exclamation mark&#10;&#10;Description automatically generated">
            <a:extLst>
              <a:ext uri="{FF2B5EF4-FFF2-40B4-BE49-F238E27FC236}">
                <a16:creationId xmlns:a16="http://schemas.microsoft.com/office/drawing/2014/main" id="{48E798A1-387B-73CD-E793-07544506F0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9625" y="4319744"/>
            <a:ext cx="1447196" cy="165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4400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715F147-7D54-EB39-EE05-75CF539AAAD5}"/>
              </a:ext>
            </a:extLst>
          </p:cNvPr>
          <p:cNvSpPr txBox="1"/>
          <p:nvPr/>
        </p:nvSpPr>
        <p:spPr>
          <a:xfrm>
            <a:off x="4682581" y="255745"/>
            <a:ext cx="15327401" cy="1013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984" dirty="0">
                <a:solidFill>
                  <a:srgbClr val="FF0000"/>
                </a:solidFill>
              </a:rPr>
              <a:t>Preliminary</a:t>
            </a:r>
            <a:r>
              <a:rPr lang="en-US" sz="5984" dirty="0"/>
              <a:t> zoomed-in spectrum of </a:t>
            </a:r>
            <a:r>
              <a:rPr lang="en-US" sz="5984" baseline="30000" dirty="0" err="1"/>
              <a:t>nat</a:t>
            </a:r>
            <a:r>
              <a:rPr lang="en-US" sz="5984" dirty="0" err="1"/>
              <a:t>B</a:t>
            </a:r>
            <a:r>
              <a:rPr lang="en-US" sz="5984" dirty="0"/>
              <a:t> data:</a:t>
            </a:r>
            <a:endParaRPr lang="en-IL" sz="5984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CAB12A-7714-D68F-82E2-670CB63A7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9625" y="1584614"/>
            <a:ext cx="13956112" cy="1114804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E7752B4-1992-7E9E-B5FC-A4DAABBAE07C}"/>
              </a:ext>
            </a:extLst>
          </p:cNvPr>
          <p:cNvSpPr/>
          <p:nvPr/>
        </p:nvSpPr>
        <p:spPr>
          <a:xfrm>
            <a:off x="6839625" y="4630366"/>
            <a:ext cx="4969754" cy="11293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4D4C7C-BE32-F313-7E9E-80210F2BF3E4}"/>
              </a:ext>
            </a:extLst>
          </p:cNvPr>
          <p:cNvSpPr txBox="1"/>
          <p:nvPr/>
        </p:nvSpPr>
        <p:spPr>
          <a:xfrm>
            <a:off x="7423440" y="7803013"/>
            <a:ext cx="425148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/>
              <a:t>Need enriched</a:t>
            </a:r>
          </a:p>
          <a:p>
            <a:r>
              <a:rPr lang="en-US" sz="5000" dirty="0"/>
              <a:t> </a:t>
            </a:r>
            <a:r>
              <a:rPr lang="en-US" sz="5000" baseline="30000" dirty="0"/>
              <a:t>10</a:t>
            </a:r>
            <a:r>
              <a:rPr lang="en-US" sz="5000" dirty="0"/>
              <a:t>B target!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078AFD-4C46-8FAF-8321-537C1010186B}"/>
              </a:ext>
            </a:extLst>
          </p:cNvPr>
          <p:cNvSpPr txBox="1"/>
          <p:nvPr/>
        </p:nvSpPr>
        <p:spPr>
          <a:xfrm>
            <a:off x="14039625" y="6119744"/>
            <a:ext cx="3376502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Roughly calibrated,</a:t>
            </a:r>
          </a:p>
          <a:p>
            <a:endParaRPr lang="en-US" sz="3000" dirty="0"/>
          </a:p>
          <a:p>
            <a:r>
              <a:rPr lang="en-US" sz="3000" dirty="0"/>
              <a:t>Just gaussians,</a:t>
            </a:r>
          </a:p>
          <a:p>
            <a:endParaRPr lang="en-US" sz="3000" dirty="0"/>
          </a:p>
          <a:p>
            <a:r>
              <a:rPr lang="en-US" sz="3000" dirty="0"/>
              <a:t>Missing FS, HFS, …</a:t>
            </a:r>
          </a:p>
          <a:p>
            <a:endParaRPr lang="en-US" sz="3000" dirty="0"/>
          </a:p>
          <a:p>
            <a:endParaRPr lang="en-US" sz="3000" dirty="0"/>
          </a:p>
        </p:txBody>
      </p:sp>
      <p:pic>
        <p:nvPicPr>
          <p:cNvPr id="4" name="Picture 3" descr="A red and white triangle sign with a exclamation mark&#10;&#10;Description automatically generated">
            <a:extLst>
              <a:ext uri="{FF2B5EF4-FFF2-40B4-BE49-F238E27FC236}">
                <a16:creationId xmlns:a16="http://schemas.microsoft.com/office/drawing/2014/main" id="{4866D0F8-F70A-F8BB-621A-F96B0F2846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9625" y="4319744"/>
            <a:ext cx="1447196" cy="1650794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51D9E3E-C36C-BFC1-9660-B1B19FC75F91}"/>
              </a:ext>
            </a:extLst>
          </p:cNvPr>
          <p:cNvCxnSpPr/>
          <p:nvPr/>
        </p:nvCxnSpPr>
        <p:spPr>
          <a:xfrm>
            <a:off x="10525328" y="9241277"/>
            <a:ext cx="486383" cy="3112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53766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D48DA-4B8D-8A17-0DCC-B56D26EF9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2949" y="728308"/>
            <a:ext cx="21113353" cy="1470144"/>
          </a:xfrm>
        </p:spPr>
        <p:txBody>
          <a:bodyPr/>
          <a:lstStyle/>
          <a:p>
            <a:r>
              <a:rPr lang="en-US" dirty="0"/>
              <a:t>Test beamtime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92533D-54EE-E8AC-DB14-91D9298971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5868" y="3232973"/>
            <a:ext cx="21113353" cy="8679509"/>
          </a:xfrm>
        </p:spPr>
        <p:txBody>
          <a:bodyPr/>
          <a:lstStyle/>
          <a:p>
            <a:r>
              <a:rPr lang="en-US" dirty="0"/>
              <a:t>Validated the QUARTET approach to muonic atom x-ray spectroscopy</a:t>
            </a:r>
          </a:p>
          <a:p>
            <a:endParaRPr lang="en-US" dirty="0"/>
          </a:p>
          <a:p>
            <a:r>
              <a:rPr lang="en-US" dirty="0"/>
              <a:t>Clear path to increased statistics and better calibration</a:t>
            </a:r>
          </a:p>
          <a:p>
            <a:endParaRPr lang="en-US" dirty="0"/>
          </a:p>
          <a:p>
            <a:r>
              <a:rPr lang="en-US" dirty="0"/>
              <a:t>Statistical uncertainty already competitive !</a:t>
            </a:r>
          </a:p>
          <a:p>
            <a:endParaRPr lang="en-US" dirty="0"/>
          </a:p>
          <a:p>
            <a:r>
              <a:rPr lang="en-US" dirty="0"/>
              <a:t>Nuclear polarization corrections urgently needed </a:t>
            </a:r>
          </a:p>
        </p:txBody>
      </p:sp>
    </p:spTree>
    <p:extLst>
      <p:ext uri="{BB962C8B-B14F-4D97-AF65-F5344CB8AC3E}">
        <p14:creationId xmlns:p14="http://schemas.microsoft.com/office/powerpoint/2010/main" val="42128939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4398D3EC-0287-DEA1-D3C0-6A3C370E5E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59"/>
          <a:stretch/>
        </p:blipFill>
        <p:spPr>
          <a:xfrm>
            <a:off x="3353328" y="2631673"/>
            <a:ext cx="7800188" cy="6158863"/>
          </a:xfrm>
          <a:prstGeom prst="rect">
            <a:avLst/>
          </a:prstGeom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4603113-F163-05A9-6E51-953725B8A4B9}"/>
              </a:ext>
            </a:extLst>
          </p:cNvPr>
          <p:cNvCxnSpPr>
            <a:cxnSpLocks/>
          </p:cNvCxnSpPr>
          <p:nvPr/>
        </p:nvCxnSpPr>
        <p:spPr>
          <a:xfrm>
            <a:off x="3327717" y="3461194"/>
            <a:ext cx="14600838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913B8B2C-F524-72F1-E4EB-BE4FFEB9F3B7}"/>
              </a:ext>
            </a:extLst>
          </p:cNvPr>
          <p:cNvSpPr txBox="1"/>
          <p:nvPr/>
        </p:nvSpPr>
        <p:spPr>
          <a:xfrm>
            <a:off x="8012299" y="104278"/>
            <a:ext cx="9084475" cy="644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90" dirty="0"/>
              <a:t>Status of Nuclear Polarization (inelastic TPE):</a:t>
            </a:r>
            <a:endParaRPr lang="en-IL" sz="359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A49943-E8E4-C0B8-3E9D-C8423A04803E}"/>
              </a:ext>
            </a:extLst>
          </p:cNvPr>
          <p:cNvSpPr txBox="1"/>
          <p:nvPr/>
        </p:nvSpPr>
        <p:spPr>
          <a:xfrm>
            <a:off x="3227719" y="1622895"/>
            <a:ext cx="8256556" cy="644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90" dirty="0" err="1"/>
              <a:t>Borie</a:t>
            </a:r>
            <a:r>
              <a:rPr lang="en-US" sz="3590" dirty="0"/>
              <a:t>-Rinker type estimations (Drake 85):</a:t>
            </a:r>
            <a:endParaRPr lang="en-IL" sz="359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123BCD-C182-CE3D-FBAD-BF98F16173C6}"/>
              </a:ext>
            </a:extLst>
          </p:cNvPr>
          <p:cNvSpPr txBox="1"/>
          <p:nvPr/>
        </p:nvSpPr>
        <p:spPr>
          <a:xfrm>
            <a:off x="9517023" y="2350479"/>
            <a:ext cx="646331" cy="46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4" i="1" dirty="0">
                <a:latin typeface="Arial" panose="020B0604020202020204" pitchFamily="34" charset="0"/>
                <a:cs typeface="Arial" panose="020B0604020202020204" pitchFamily="34" charset="0"/>
              </a:rPr>
              <a:t>2S:</a:t>
            </a:r>
            <a:endParaRPr lang="en-IL" sz="159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0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4398D3EC-0287-DEA1-D3C0-6A3C370E5E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59"/>
          <a:stretch/>
        </p:blipFill>
        <p:spPr>
          <a:xfrm>
            <a:off x="3353328" y="2631673"/>
            <a:ext cx="7800188" cy="61588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5A6C4C3-D623-321D-8A15-B4F4831CDCB2}"/>
              </a:ext>
            </a:extLst>
          </p:cNvPr>
          <p:cNvSpPr txBox="1"/>
          <p:nvPr/>
        </p:nvSpPr>
        <p:spPr>
          <a:xfrm>
            <a:off x="13930235" y="2359593"/>
            <a:ext cx="646331" cy="46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4" dirty="0">
                <a:latin typeface="Arial" panose="020B0604020202020204" pitchFamily="34" charset="0"/>
                <a:cs typeface="Arial" panose="020B0604020202020204" pitchFamily="34" charset="0"/>
              </a:rPr>
              <a:t>1S:</a:t>
            </a:r>
            <a:endParaRPr lang="en-IL" sz="239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850D02-E1C5-77ED-671D-FE8E9437E1F3}"/>
              </a:ext>
            </a:extLst>
          </p:cNvPr>
          <p:cNvSpPr txBox="1"/>
          <p:nvPr/>
        </p:nvSpPr>
        <p:spPr>
          <a:xfrm>
            <a:off x="13955419" y="2934658"/>
            <a:ext cx="561372" cy="46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4" dirty="0">
                <a:latin typeface="Arial" panose="020B0604020202020204" pitchFamily="34" charset="0"/>
                <a:cs typeface="Arial" panose="020B0604020202020204" pitchFamily="34" charset="0"/>
              </a:rPr>
              <a:t>eV</a:t>
            </a:r>
            <a:endParaRPr lang="en-IL" sz="239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D4B057E-4746-9374-82E0-D4DFEF86AB43}"/>
                  </a:ext>
                </a:extLst>
              </p:cNvPr>
              <p:cNvSpPr txBox="1"/>
              <p:nvPr/>
            </p:nvSpPr>
            <p:spPr>
              <a:xfrm>
                <a:off x="15057624" y="2310819"/>
                <a:ext cx="2511585" cy="4607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394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394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394" i="1">
                              <a:latin typeface="Cambria Math" panose="02040503050406030204" pitchFamily="18" charset="0"/>
                            </a:rPr>
                            <m:t>𝑠𝑡𝑎𝑡</m:t>
                          </m:r>
                        </m:sub>
                      </m:sSub>
                      <m:r>
                        <a:rPr lang="en-US" sz="2394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394" i="1">
                          <a:latin typeface="Cambria Math" panose="02040503050406030204" pitchFamily="18" charset="0"/>
                        </a:rPr>
                        <m:t>𝑡𝑒𝑠𝑡</m:t>
                      </m:r>
                      <m:r>
                        <a:rPr lang="en-US" sz="2394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394" i="1">
                          <a:latin typeface="Cambria Math" panose="02040503050406030204" pitchFamily="18" charset="0"/>
                        </a:rPr>
                        <m:t>𝑏𝑒𝑎𝑚</m:t>
                      </m:r>
                      <m:r>
                        <a:rPr lang="en-US" sz="2394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IL" sz="2394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D4B057E-4746-9374-82E0-D4DFEF86AB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7624" y="2310819"/>
                <a:ext cx="2511585" cy="460767"/>
              </a:xfrm>
              <a:prstGeom prst="rect">
                <a:avLst/>
              </a:prstGeom>
              <a:blipFill>
                <a:blip r:embed="rId4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6D55D61A-A457-1E79-442E-81E382518ABA}"/>
              </a:ext>
            </a:extLst>
          </p:cNvPr>
          <p:cNvSpPr txBox="1"/>
          <p:nvPr/>
        </p:nvSpPr>
        <p:spPr>
          <a:xfrm>
            <a:off x="11947940" y="2925614"/>
            <a:ext cx="817853" cy="46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4" dirty="0" err="1">
                <a:latin typeface="Arial" panose="020B0604020202020204" pitchFamily="34" charset="0"/>
                <a:cs typeface="Arial" panose="020B0604020202020204" pitchFamily="34" charset="0"/>
              </a:rPr>
              <a:t>meV</a:t>
            </a:r>
            <a:endParaRPr lang="en-IL" sz="239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F70CEF0-F40F-B5F9-D6E3-570DB5553CC5}"/>
              </a:ext>
            </a:extLst>
          </p:cNvPr>
          <p:cNvSpPr txBox="1"/>
          <p:nvPr/>
        </p:nvSpPr>
        <p:spPr>
          <a:xfrm>
            <a:off x="15400504" y="2944939"/>
            <a:ext cx="561372" cy="46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4" dirty="0">
                <a:latin typeface="Arial" panose="020B0604020202020204" pitchFamily="34" charset="0"/>
                <a:cs typeface="Arial" panose="020B0604020202020204" pitchFamily="34" charset="0"/>
              </a:rPr>
              <a:t>eV</a:t>
            </a:r>
            <a:endParaRPr lang="en-IL" sz="239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4603113-F163-05A9-6E51-953725B8A4B9}"/>
              </a:ext>
            </a:extLst>
          </p:cNvPr>
          <p:cNvCxnSpPr>
            <a:cxnSpLocks/>
          </p:cNvCxnSpPr>
          <p:nvPr/>
        </p:nvCxnSpPr>
        <p:spPr>
          <a:xfrm>
            <a:off x="3327717" y="3461194"/>
            <a:ext cx="14600838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F7EEE6B-A58B-5576-163E-5A80BA030AFB}"/>
              </a:ext>
            </a:extLst>
          </p:cNvPr>
          <p:cNvCxnSpPr>
            <a:cxnSpLocks/>
          </p:cNvCxnSpPr>
          <p:nvPr/>
        </p:nvCxnSpPr>
        <p:spPr>
          <a:xfrm>
            <a:off x="13643366" y="2359592"/>
            <a:ext cx="0" cy="65907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4D0BEFF-F7F0-F877-24EA-93E001EFF045}"/>
              </a:ext>
            </a:extLst>
          </p:cNvPr>
          <p:cNvCxnSpPr>
            <a:cxnSpLocks/>
          </p:cNvCxnSpPr>
          <p:nvPr/>
        </p:nvCxnSpPr>
        <p:spPr>
          <a:xfrm>
            <a:off x="15167652" y="2359592"/>
            <a:ext cx="0" cy="65907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913B8B2C-F524-72F1-E4EB-BE4FFEB9F3B7}"/>
              </a:ext>
            </a:extLst>
          </p:cNvPr>
          <p:cNvSpPr txBox="1"/>
          <p:nvPr/>
        </p:nvSpPr>
        <p:spPr>
          <a:xfrm>
            <a:off x="8012299" y="104278"/>
            <a:ext cx="9084475" cy="644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90" dirty="0"/>
              <a:t>Status of Nuclear Polarization (inelastic TPE):</a:t>
            </a:r>
            <a:endParaRPr lang="en-IL" sz="3590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FB4194E-4925-2401-B4C5-B98248FDEC7B}"/>
              </a:ext>
            </a:extLst>
          </p:cNvPr>
          <p:cNvSpPr/>
          <p:nvPr/>
        </p:nvSpPr>
        <p:spPr>
          <a:xfrm>
            <a:off x="9247406" y="3461195"/>
            <a:ext cx="4391542" cy="30386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359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106F84-0941-4579-8F68-03CC8B540F9F}"/>
              </a:ext>
            </a:extLst>
          </p:cNvPr>
          <p:cNvSpPr txBox="1"/>
          <p:nvPr/>
        </p:nvSpPr>
        <p:spPr>
          <a:xfrm>
            <a:off x="11537561" y="2099242"/>
            <a:ext cx="2034018" cy="7063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4" i="1" dirty="0">
                <a:latin typeface="Arial" panose="020B0604020202020204" pitchFamily="34" charset="0"/>
                <a:cs typeface="Arial" panose="020B0604020202020204" pitchFamily="34" charset="0"/>
              </a:rPr>
              <a:t>Ab Initio</a:t>
            </a:r>
          </a:p>
          <a:p>
            <a:r>
              <a:rPr lang="en-US" sz="1596" dirty="0">
                <a:latin typeface="Arial" panose="020B0604020202020204" pitchFamily="34" charset="0"/>
                <a:cs typeface="Arial" panose="020B0604020202020204" pitchFamily="34" charset="0"/>
              </a:rPr>
              <a:t>(from Sonia’s group)</a:t>
            </a:r>
            <a:endParaRPr lang="en-IL" sz="159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A49943-E8E4-C0B8-3E9D-C8423A04803E}"/>
              </a:ext>
            </a:extLst>
          </p:cNvPr>
          <p:cNvSpPr txBox="1"/>
          <p:nvPr/>
        </p:nvSpPr>
        <p:spPr>
          <a:xfrm>
            <a:off x="3227719" y="1622895"/>
            <a:ext cx="8256556" cy="644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90" dirty="0" err="1"/>
              <a:t>Borie</a:t>
            </a:r>
            <a:r>
              <a:rPr lang="en-US" sz="3590" dirty="0"/>
              <a:t>-Rinker type estimations (Drake 85):</a:t>
            </a:r>
            <a:endParaRPr lang="en-IL" sz="359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123BCD-C182-CE3D-FBAD-BF98F16173C6}"/>
              </a:ext>
            </a:extLst>
          </p:cNvPr>
          <p:cNvSpPr txBox="1"/>
          <p:nvPr/>
        </p:nvSpPr>
        <p:spPr>
          <a:xfrm>
            <a:off x="9517023" y="2350479"/>
            <a:ext cx="646331" cy="46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4" i="1" dirty="0">
                <a:latin typeface="Arial" panose="020B0604020202020204" pitchFamily="34" charset="0"/>
                <a:cs typeface="Arial" panose="020B0604020202020204" pitchFamily="34" charset="0"/>
              </a:rPr>
              <a:t>2S:</a:t>
            </a:r>
            <a:endParaRPr lang="en-IL" sz="159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C81220-01B5-56D4-4E4F-A6FCCBFEF0FF}"/>
              </a:ext>
            </a:extLst>
          </p:cNvPr>
          <p:cNvSpPr txBox="1"/>
          <p:nvPr/>
        </p:nvSpPr>
        <p:spPr>
          <a:xfrm>
            <a:off x="11664270" y="5070875"/>
            <a:ext cx="1276311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192" i="1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3192" dirty="0">
                <a:latin typeface="Arial" panose="020B0604020202020204" pitchFamily="34" charset="0"/>
                <a:cs typeface="Arial" panose="020B0604020202020204" pitchFamily="34" charset="0"/>
              </a:rPr>
              <a:t>(?)</a:t>
            </a:r>
            <a:endParaRPr lang="en-IL" sz="319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71C60-2C84-4FEB-EE35-7169FD0E8DDE}"/>
              </a:ext>
            </a:extLst>
          </p:cNvPr>
          <p:cNvSpPr txBox="1"/>
          <p:nvPr/>
        </p:nvSpPr>
        <p:spPr>
          <a:xfrm>
            <a:off x="11664270" y="5734889"/>
            <a:ext cx="1276311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192" i="1" dirty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en-US" sz="3192" dirty="0">
                <a:latin typeface="Arial" panose="020B0604020202020204" pitchFamily="34" charset="0"/>
                <a:cs typeface="Arial" panose="020B0604020202020204" pitchFamily="34" charset="0"/>
              </a:rPr>
              <a:t>(?)</a:t>
            </a:r>
            <a:endParaRPr lang="en-IL" sz="319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56091D-12A4-2AC2-7ACB-4D2A986659A3}"/>
              </a:ext>
            </a:extLst>
          </p:cNvPr>
          <p:cNvSpPr txBox="1"/>
          <p:nvPr/>
        </p:nvSpPr>
        <p:spPr>
          <a:xfrm>
            <a:off x="13809448" y="5070875"/>
            <a:ext cx="889987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dirty="0">
                <a:latin typeface="Arial" panose="020B0604020202020204" pitchFamily="34" charset="0"/>
                <a:cs typeface="Arial" panose="020B0604020202020204" pitchFamily="34" charset="0"/>
              </a:rPr>
              <a:t>-0.1</a:t>
            </a:r>
            <a:endParaRPr lang="en-IL" sz="319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8E7CED-1ABC-9854-EECF-B8402BF865EC}"/>
              </a:ext>
            </a:extLst>
          </p:cNvPr>
          <p:cNvSpPr txBox="1"/>
          <p:nvPr/>
        </p:nvSpPr>
        <p:spPr>
          <a:xfrm>
            <a:off x="13840311" y="5763186"/>
            <a:ext cx="889987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dirty="0">
                <a:latin typeface="Arial" panose="020B0604020202020204" pitchFamily="34" charset="0"/>
                <a:cs typeface="Arial" panose="020B0604020202020204" pitchFamily="34" charset="0"/>
              </a:rPr>
              <a:t>-0.2</a:t>
            </a:r>
            <a:endParaRPr lang="en-IL" sz="319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533A77-A153-8F1E-2282-D5E0AD1F2244}"/>
              </a:ext>
            </a:extLst>
          </p:cNvPr>
          <p:cNvSpPr txBox="1"/>
          <p:nvPr/>
        </p:nvSpPr>
        <p:spPr>
          <a:xfrm>
            <a:off x="13825409" y="6595151"/>
            <a:ext cx="889987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dirty="0">
                <a:latin typeface="Arial" panose="020B0604020202020204" pitchFamily="34" charset="0"/>
                <a:cs typeface="Arial" panose="020B0604020202020204" pitchFamily="34" charset="0"/>
              </a:rPr>
              <a:t>-0.7</a:t>
            </a:r>
            <a:endParaRPr lang="en-IL" sz="319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585533-B562-C6F6-B1D3-CBFA8350422D}"/>
              </a:ext>
            </a:extLst>
          </p:cNvPr>
          <p:cNvSpPr txBox="1"/>
          <p:nvPr/>
        </p:nvSpPr>
        <p:spPr>
          <a:xfrm>
            <a:off x="13825409" y="7267089"/>
            <a:ext cx="889987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dirty="0">
                <a:latin typeface="Arial" panose="020B0604020202020204" pitchFamily="34" charset="0"/>
                <a:cs typeface="Arial" panose="020B0604020202020204" pitchFamily="34" charset="0"/>
              </a:rPr>
              <a:t>-0.8</a:t>
            </a:r>
            <a:endParaRPr lang="en-IL" sz="319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D44B54-0585-7E31-ACC4-A606FC9D394F}"/>
              </a:ext>
            </a:extLst>
          </p:cNvPr>
          <p:cNvSpPr txBox="1"/>
          <p:nvPr/>
        </p:nvSpPr>
        <p:spPr>
          <a:xfrm>
            <a:off x="13794069" y="7988574"/>
            <a:ext cx="889987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dirty="0">
                <a:latin typeface="Arial" panose="020B0604020202020204" pitchFamily="34" charset="0"/>
                <a:cs typeface="Arial" panose="020B0604020202020204" pitchFamily="34" charset="0"/>
              </a:rPr>
              <a:t>-1.0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74CC0E-B1F2-F564-CB49-0015AD2FB73E}"/>
              </a:ext>
            </a:extLst>
          </p:cNvPr>
          <p:cNvSpPr txBox="1"/>
          <p:nvPr/>
        </p:nvSpPr>
        <p:spPr>
          <a:xfrm>
            <a:off x="15472027" y="5031768"/>
            <a:ext cx="753732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dirty="0">
                <a:latin typeface="Arial" panose="020B0604020202020204" pitchFamily="34" charset="0"/>
                <a:cs typeface="Arial" panose="020B0604020202020204" pitchFamily="34" charset="0"/>
              </a:rPr>
              <a:t>0.2</a:t>
            </a:r>
            <a:endParaRPr lang="en-IL" sz="319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A24F35B-E411-5153-AADA-51D774EECFE7}"/>
              </a:ext>
            </a:extLst>
          </p:cNvPr>
          <p:cNvSpPr txBox="1"/>
          <p:nvPr/>
        </p:nvSpPr>
        <p:spPr>
          <a:xfrm>
            <a:off x="15467609" y="5763186"/>
            <a:ext cx="753732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dirty="0">
                <a:latin typeface="Arial" panose="020B0604020202020204" pitchFamily="34" charset="0"/>
                <a:cs typeface="Arial" panose="020B0604020202020204" pitchFamily="34" charset="0"/>
              </a:rPr>
              <a:t>0.3</a:t>
            </a:r>
            <a:endParaRPr lang="en-IL" sz="319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18C64BD-91F6-4AF9-4ACC-D89D1D1BE8E7}"/>
              </a:ext>
            </a:extLst>
          </p:cNvPr>
          <p:cNvSpPr txBox="1"/>
          <p:nvPr/>
        </p:nvSpPr>
        <p:spPr>
          <a:xfrm>
            <a:off x="15499354" y="6595151"/>
            <a:ext cx="753732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dirty="0">
                <a:latin typeface="Arial" panose="020B0604020202020204" pitchFamily="34" charset="0"/>
                <a:cs typeface="Arial" panose="020B0604020202020204" pitchFamily="34" charset="0"/>
              </a:rPr>
              <a:t>0.5</a:t>
            </a:r>
            <a:endParaRPr lang="en-IL" sz="319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A5004F7-D820-8BF0-8E1F-5E6364F2E3EE}"/>
              </a:ext>
            </a:extLst>
          </p:cNvPr>
          <p:cNvSpPr txBox="1"/>
          <p:nvPr/>
        </p:nvSpPr>
        <p:spPr>
          <a:xfrm>
            <a:off x="15499352" y="7978016"/>
            <a:ext cx="753732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dirty="0">
                <a:latin typeface="Arial" panose="020B0604020202020204" pitchFamily="34" charset="0"/>
                <a:cs typeface="Arial" panose="020B0604020202020204" pitchFamily="34" charset="0"/>
              </a:rPr>
              <a:t>1.5</a:t>
            </a:r>
            <a:endParaRPr lang="en-IL" sz="319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5344CAF-F56C-9BD4-238C-25EFDFEE39BA}"/>
              </a:ext>
            </a:extLst>
          </p:cNvPr>
          <p:cNvSpPr txBox="1"/>
          <p:nvPr/>
        </p:nvSpPr>
        <p:spPr>
          <a:xfrm>
            <a:off x="15467609" y="7251876"/>
            <a:ext cx="753732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i="1" dirty="0">
                <a:latin typeface="Arial" panose="020B0604020202020204" pitchFamily="34" charset="0"/>
                <a:cs typeface="Arial" panose="020B0604020202020204" pitchFamily="34" charset="0"/>
              </a:rPr>
              <a:t>1.5</a:t>
            </a:r>
            <a:endParaRPr lang="en-IL" sz="3192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1B6CB7D-AF75-B2FD-E0CA-8C91F944D04B}"/>
              </a:ext>
            </a:extLst>
          </p:cNvPr>
          <p:cNvSpPr txBox="1"/>
          <p:nvPr/>
        </p:nvSpPr>
        <p:spPr>
          <a:xfrm>
            <a:off x="11537562" y="3479762"/>
            <a:ext cx="1617751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dirty="0">
                <a:latin typeface="Arial" panose="020B0604020202020204" pitchFamily="34" charset="0"/>
                <a:cs typeface="Arial" panose="020B0604020202020204" pitchFamily="34" charset="0"/>
              </a:rPr>
              <a:t>-4.23(4)</a:t>
            </a:r>
            <a:endParaRPr lang="en-IL" sz="319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37D3120-EDFA-910C-BE80-F150FEA5FCD9}"/>
              </a:ext>
            </a:extLst>
          </p:cNvPr>
          <p:cNvSpPr txBox="1"/>
          <p:nvPr/>
        </p:nvSpPr>
        <p:spPr>
          <a:xfrm>
            <a:off x="11570852" y="4232246"/>
            <a:ext cx="1390124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dirty="0">
                <a:latin typeface="Arial" panose="020B0604020202020204" pitchFamily="34" charset="0"/>
                <a:cs typeface="Arial" panose="020B0604020202020204" pitchFamily="34" charset="0"/>
              </a:rPr>
              <a:t>-2.3(1)</a:t>
            </a:r>
            <a:endParaRPr lang="en-IL" sz="319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36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E53E41-BE33-894B-EEB0-1E9F564215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5A8A0A0-2DA2-66D7-FC15-4EA61E3C1958}"/>
              </a:ext>
            </a:extLst>
          </p:cNvPr>
          <p:cNvSpPr txBox="1"/>
          <p:nvPr/>
        </p:nvSpPr>
        <p:spPr>
          <a:xfrm>
            <a:off x="12599919" y="12240020"/>
            <a:ext cx="402674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dirty="0"/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B097D9-5B16-FD35-E95F-A1013CA408A3}"/>
              </a:ext>
            </a:extLst>
          </p:cNvPr>
          <p:cNvSpPr txBox="1"/>
          <p:nvPr/>
        </p:nvSpPr>
        <p:spPr>
          <a:xfrm>
            <a:off x="14601176" y="12240020"/>
            <a:ext cx="402674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dirty="0"/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E4D245-7C17-1E5D-C2B4-2A81B9E7253A}"/>
              </a:ext>
            </a:extLst>
          </p:cNvPr>
          <p:cNvSpPr txBox="1"/>
          <p:nvPr/>
        </p:nvSpPr>
        <p:spPr>
          <a:xfrm>
            <a:off x="16610876" y="12240020"/>
            <a:ext cx="402674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dirty="0"/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0C82A7-B1E9-8D37-5A93-87BEF47124E7}"/>
              </a:ext>
            </a:extLst>
          </p:cNvPr>
          <p:cNvSpPr txBox="1"/>
          <p:nvPr/>
        </p:nvSpPr>
        <p:spPr>
          <a:xfrm>
            <a:off x="18705022" y="12240020"/>
            <a:ext cx="402674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dirty="0"/>
              <a:t>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3D9C12-9680-A52E-A3A6-532B84356F16}"/>
              </a:ext>
            </a:extLst>
          </p:cNvPr>
          <p:cNvSpPr txBox="1"/>
          <p:nvPr/>
        </p:nvSpPr>
        <p:spPr>
          <a:xfrm>
            <a:off x="20630288" y="12240020"/>
            <a:ext cx="620683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dirty="0"/>
              <a:t>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052335-2F14-1954-EED2-DA4E0F65C145}"/>
              </a:ext>
            </a:extLst>
          </p:cNvPr>
          <p:cNvSpPr txBox="1"/>
          <p:nvPr/>
        </p:nvSpPr>
        <p:spPr>
          <a:xfrm>
            <a:off x="22623091" y="12240020"/>
            <a:ext cx="620683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dirty="0"/>
              <a:t>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1DCA28-B6EE-83D7-7BCC-808C3FCEFE7C}"/>
              </a:ext>
            </a:extLst>
          </p:cNvPr>
          <p:cNvSpPr txBox="1"/>
          <p:nvPr/>
        </p:nvSpPr>
        <p:spPr>
          <a:xfrm>
            <a:off x="10004187" y="8544023"/>
            <a:ext cx="859531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dirty="0"/>
              <a:t>10</a:t>
            </a:r>
            <a:r>
              <a:rPr lang="en-US" sz="3192" baseline="30000" dirty="0"/>
              <a:t>-3</a:t>
            </a:r>
            <a:endParaRPr lang="en-US" sz="3192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00CDAE-0E58-7E03-1E4B-91FA2D96878A}"/>
              </a:ext>
            </a:extLst>
          </p:cNvPr>
          <p:cNvSpPr txBox="1"/>
          <p:nvPr/>
        </p:nvSpPr>
        <p:spPr>
          <a:xfrm>
            <a:off x="9987304" y="3789980"/>
            <a:ext cx="859531" cy="58355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192" dirty="0"/>
              <a:t>10</a:t>
            </a:r>
            <a:r>
              <a:rPr lang="en-US" sz="3192" baseline="30000" dirty="0"/>
              <a:t>-2</a:t>
            </a:r>
            <a:endParaRPr lang="en-US" sz="3192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3888F6-A57C-D5FB-43B9-4249FE1264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41" r="3145" b="6004"/>
          <a:stretch/>
        </p:blipFill>
        <p:spPr>
          <a:xfrm>
            <a:off x="10872250" y="1612792"/>
            <a:ext cx="13231190" cy="10715666"/>
          </a:xfrm>
          <a:prstGeom prst="rect">
            <a:avLst/>
          </a:prstGeom>
          <a:gradFill flip="none" rotWithShape="1">
            <a:gsLst>
              <a:gs pos="26000">
                <a:schemeClr val="bg1"/>
              </a:gs>
              <a:gs pos="100000">
                <a:srgbClr val="FBFCFE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7D0059D6-6B5F-07CC-5A24-AF7BB524FB35}"/>
              </a:ext>
            </a:extLst>
          </p:cNvPr>
          <p:cNvSpPr/>
          <p:nvPr/>
        </p:nvSpPr>
        <p:spPr>
          <a:xfrm>
            <a:off x="11717508" y="10466753"/>
            <a:ext cx="257545" cy="257545"/>
          </a:xfrm>
          <a:prstGeom prst="ellipse">
            <a:avLst/>
          </a:prstGeom>
          <a:solidFill>
            <a:srgbClr val="14A61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9BBA1CF-5CD1-E579-893C-424E9AA5393B}"/>
              </a:ext>
            </a:extLst>
          </p:cNvPr>
          <p:cNvSpPr/>
          <p:nvPr/>
        </p:nvSpPr>
        <p:spPr>
          <a:xfrm>
            <a:off x="12739247" y="10115309"/>
            <a:ext cx="257545" cy="257545"/>
          </a:xfrm>
          <a:prstGeom prst="ellipse">
            <a:avLst/>
          </a:prstGeom>
          <a:solidFill>
            <a:srgbClr val="14A61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9364CBA-CC65-9C56-E4BF-16D6AC73541C}"/>
              </a:ext>
            </a:extLst>
          </p:cNvPr>
          <p:cNvSpPr/>
          <p:nvPr/>
        </p:nvSpPr>
        <p:spPr>
          <a:xfrm>
            <a:off x="12730804" y="9525232"/>
            <a:ext cx="257545" cy="257545"/>
          </a:xfrm>
          <a:prstGeom prst="ellipse">
            <a:avLst/>
          </a:prstGeom>
          <a:solidFill>
            <a:srgbClr val="14A61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78441A-61E3-FF7F-2C8C-AFF9EA4BF531}"/>
              </a:ext>
            </a:extLst>
          </p:cNvPr>
          <p:cNvSpPr txBox="1"/>
          <p:nvPr/>
        </p:nvSpPr>
        <p:spPr>
          <a:xfrm>
            <a:off x="11878788" y="10459153"/>
            <a:ext cx="474810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dirty="0"/>
              <a:t>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D4A42D-922F-7FAE-D9F7-DCDA637DC520}"/>
              </a:ext>
            </a:extLst>
          </p:cNvPr>
          <p:cNvSpPr txBox="1"/>
          <p:nvPr/>
        </p:nvSpPr>
        <p:spPr>
          <a:xfrm>
            <a:off x="11853456" y="11653152"/>
            <a:ext cx="465192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dirty="0"/>
              <a:t>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9E4CE4-40BD-38C0-ABD6-EB70993E9340}"/>
              </a:ext>
            </a:extLst>
          </p:cNvPr>
          <p:cNvSpPr txBox="1"/>
          <p:nvPr/>
        </p:nvSpPr>
        <p:spPr>
          <a:xfrm>
            <a:off x="12942749" y="10022423"/>
            <a:ext cx="837089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baseline="30000" dirty="0"/>
              <a:t>3</a:t>
            </a:r>
            <a:r>
              <a:rPr lang="en-US" sz="3192" dirty="0"/>
              <a:t>He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C84D1E-9F85-7948-3218-3AD7A7BFDEB6}"/>
              </a:ext>
            </a:extLst>
          </p:cNvPr>
          <p:cNvSpPr txBox="1"/>
          <p:nvPr/>
        </p:nvSpPr>
        <p:spPr>
          <a:xfrm>
            <a:off x="12892085" y="9268531"/>
            <a:ext cx="837089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baseline="30000" dirty="0"/>
              <a:t>4</a:t>
            </a:r>
            <a:r>
              <a:rPr lang="en-US" sz="3192" dirty="0"/>
              <a:t>He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9C26FE5-A10A-37CF-6F68-C6DC6F189A19}"/>
              </a:ext>
            </a:extLst>
          </p:cNvPr>
          <p:cNvSpPr/>
          <p:nvPr/>
        </p:nvSpPr>
        <p:spPr>
          <a:xfrm>
            <a:off x="13759933" y="2901869"/>
            <a:ext cx="257545" cy="257545"/>
          </a:xfrm>
          <a:prstGeom prst="ellipse">
            <a:avLst/>
          </a:prstGeom>
          <a:solidFill>
            <a:srgbClr val="ED7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38B1AE6-56ED-4949-23C9-E06BAF41A3E2}"/>
              </a:ext>
            </a:extLst>
          </p:cNvPr>
          <p:cNvSpPr/>
          <p:nvPr/>
        </p:nvSpPr>
        <p:spPr>
          <a:xfrm>
            <a:off x="13762045" y="3169969"/>
            <a:ext cx="257545" cy="257545"/>
          </a:xfrm>
          <a:prstGeom prst="ellipse">
            <a:avLst/>
          </a:prstGeom>
          <a:solidFill>
            <a:srgbClr val="ED7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9F2D8AB-2716-2BA7-DD2B-7F02708DA487}"/>
              </a:ext>
            </a:extLst>
          </p:cNvPr>
          <p:cNvSpPr/>
          <p:nvPr/>
        </p:nvSpPr>
        <p:spPr>
          <a:xfrm>
            <a:off x="14762674" y="3652072"/>
            <a:ext cx="257545" cy="257545"/>
          </a:xfrm>
          <a:prstGeom prst="ellipse">
            <a:avLst/>
          </a:prstGeom>
          <a:solidFill>
            <a:srgbClr val="ED7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43B91C3-1668-85DE-7602-D2FA2754B772}"/>
              </a:ext>
            </a:extLst>
          </p:cNvPr>
          <p:cNvSpPr/>
          <p:nvPr/>
        </p:nvSpPr>
        <p:spPr>
          <a:xfrm>
            <a:off x="15803411" y="3723061"/>
            <a:ext cx="257545" cy="257545"/>
          </a:xfrm>
          <a:prstGeom prst="ellipse">
            <a:avLst/>
          </a:prstGeom>
          <a:solidFill>
            <a:srgbClr val="ED7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BAE4167-E61F-8803-E554-C54CC397EFEE}"/>
              </a:ext>
            </a:extLst>
          </p:cNvPr>
          <p:cNvSpPr/>
          <p:nvPr/>
        </p:nvSpPr>
        <p:spPr>
          <a:xfrm>
            <a:off x="16818820" y="7877572"/>
            <a:ext cx="257545" cy="25754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8009F0B-4FC9-99A9-14A9-93804A7697DB}"/>
              </a:ext>
            </a:extLst>
          </p:cNvPr>
          <p:cNvSpPr/>
          <p:nvPr/>
        </p:nvSpPr>
        <p:spPr>
          <a:xfrm>
            <a:off x="17836336" y="6273188"/>
            <a:ext cx="257545" cy="257545"/>
          </a:xfrm>
          <a:prstGeom prst="ellipse">
            <a:avLst/>
          </a:prstGeom>
          <a:solidFill>
            <a:srgbClr val="ED7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295E95F-8006-E74B-FA42-6AF7DEE9128A}"/>
              </a:ext>
            </a:extLst>
          </p:cNvPr>
          <p:cNvSpPr/>
          <p:nvPr/>
        </p:nvSpPr>
        <p:spPr>
          <a:xfrm>
            <a:off x="17834226" y="6195080"/>
            <a:ext cx="257545" cy="25754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2A792CA-0C82-1D84-416B-63C776948524}"/>
              </a:ext>
            </a:extLst>
          </p:cNvPr>
          <p:cNvSpPr/>
          <p:nvPr/>
        </p:nvSpPr>
        <p:spPr>
          <a:xfrm>
            <a:off x="18857020" y="5897425"/>
            <a:ext cx="257545" cy="25754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23220E4-F666-682F-A913-8EF5AFB578D4}"/>
              </a:ext>
            </a:extLst>
          </p:cNvPr>
          <p:cNvSpPr/>
          <p:nvPr/>
        </p:nvSpPr>
        <p:spPr>
          <a:xfrm>
            <a:off x="19883616" y="8348969"/>
            <a:ext cx="257545" cy="25754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6367696-4B0F-4D82-8E32-CE598F93975A}"/>
              </a:ext>
            </a:extLst>
          </p:cNvPr>
          <p:cNvSpPr/>
          <p:nvPr/>
        </p:nvSpPr>
        <p:spPr>
          <a:xfrm>
            <a:off x="20909577" y="8048146"/>
            <a:ext cx="257545" cy="25754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274ECC5-B0F6-366D-6185-1253754AFC73}"/>
              </a:ext>
            </a:extLst>
          </p:cNvPr>
          <p:cNvSpPr/>
          <p:nvPr/>
        </p:nvSpPr>
        <p:spPr>
          <a:xfrm>
            <a:off x="20909577" y="7997482"/>
            <a:ext cx="257545" cy="25754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2298B8C-B4EE-6F9E-45A2-6362957D16E8}"/>
              </a:ext>
            </a:extLst>
          </p:cNvPr>
          <p:cNvSpPr/>
          <p:nvPr/>
        </p:nvSpPr>
        <p:spPr>
          <a:xfrm>
            <a:off x="21905986" y="8318359"/>
            <a:ext cx="257545" cy="25754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381DEE63-7280-5363-D601-8E96FB478593}"/>
              </a:ext>
            </a:extLst>
          </p:cNvPr>
          <p:cNvSpPr/>
          <p:nvPr/>
        </p:nvSpPr>
        <p:spPr>
          <a:xfrm>
            <a:off x="22927723" y="9534314"/>
            <a:ext cx="257545" cy="25754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A71E934-6A1B-9596-3FDF-69D85842410C}"/>
              </a:ext>
            </a:extLst>
          </p:cNvPr>
          <p:cNvSpPr/>
          <p:nvPr/>
        </p:nvSpPr>
        <p:spPr>
          <a:xfrm>
            <a:off x="22927723" y="9221880"/>
            <a:ext cx="257545" cy="25754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008FE3E-C0E4-3084-60DE-6353EC1DE530}"/>
              </a:ext>
            </a:extLst>
          </p:cNvPr>
          <p:cNvSpPr txBox="1"/>
          <p:nvPr/>
        </p:nvSpPr>
        <p:spPr>
          <a:xfrm>
            <a:off x="13882669" y="3209025"/>
            <a:ext cx="633507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baseline="30000" dirty="0"/>
              <a:t>6</a:t>
            </a:r>
            <a:r>
              <a:rPr lang="en-US" sz="3192" dirty="0"/>
              <a:t>Li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12989E3-718F-D484-A25D-520D6BB5B31E}"/>
              </a:ext>
            </a:extLst>
          </p:cNvPr>
          <p:cNvSpPr txBox="1"/>
          <p:nvPr/>
        </p:nvSpPr>
        <p:spPr>
          <a:xfrm>
            <a:off x="13864848" y="2489936"/>
            <a:ext cx="633507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baseline="30000" dirty="0"/>
              <a:t>7</a:t>
            </a:r>
            <a:r>
              <a:rPr lang="en-US" sz="3192" dirty="0"/>
              <a:t>Li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E99060-A2AF-67CC-531E-F7503E680651}"/>
              </a:ext>
            </a:extLst>
          </p:cNvPr>
          <p:cNvSpPr txBox="1"/>
          <p:nvPr/>
        </p:nvSpPr>
        <p:spPr>
          <a:xfrm>
            <a:off x="14735093" y="3159549"/>
            <a:ext cx="793807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baseline="30000" dirty="0"/>
              <a:t>9</a:t>
            </a:r>
            <a:r>
              <a:rPr lang="en-US" sz="3192" dirty="0"/>
              <a:t>Be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C932D62-EEFC-C327-6F46-940C537C1A6D}"/>
              </a:ext>
            </a:extLst>
          </p:cNvPr>
          <p:cNvSpPr txBox="1"/>
          <p:nvPr/>
        </p:nvSpPr>
        <p:spPr>
          <a:xfrm>
            <a:off x="15962370" y="4024728"/>
            <a:ext cx="723275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baseline="30000" dirty="0"/>
              <a:t>11</a:t>
            </a:r>
            <a:r>
              <a:rPr lang="en-US" sz="3192" dirty="0"/>
              <a:t>B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B1CA7CA-EE38-C6B8-9BC7-36977BBE49C2}"/>
              </a:ext>
            </a:extLst>
          </p:cNvPr>
          <p:cNvSpPr txBox="1"/>
          <p:nvPr/>
        </p:nvSpPr>
        <p:spPr>
          <a:xfrm>
            <a:off x="15962370" y="3416751"/>
            <a:ext cx="723275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baseline="30000" dirty="0"/>
              <a:t>10</a:t>
            </a:r>
            <a:r>
              <a:rPr lang="en-US" sz="3192" dirty="0"/>
              <a:t>B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FCE3748-2393-152A-F0E8-DBD3AF44E0C3}"/>
              </a:ext>
            </a:extLst>
          </p:cNvPr>
          <p:cNvSpPr txBox="1"/>
          <p:nvPr/>
        </p:nvSpPr>
        <p:spPr>
          <a:xfrm>
            <a:off x="16836336" y="7469932"/>
            <a:ext cx="760144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baseline="30000" dirty="0"/>
              <a:t>13</a:t>
            </a:r>
            <a:r>
              <a:rPr lang="en-US" sz="3192" dirty="0"/>
              <a:t>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51C6B34-F5E1-5303-06FF-24F6FA788CDA}"/>
              </a:ext>
            </a:extLst>
          </p:cNvPr>
          <p:cNvSpPr txBox="1"/>
          <p:nvPr/>
        </p:nvSpPr>
        <p:spPr>
          <a:xfrm>
            <a:off x="16887000" y="8850547"/>
            <a:ext cx="760144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baseline="30000" dirty="0"/>
              <a:t>12</a:t>
            </a:r>
            <a:r>
              <a:rPr lang="en-US" sz="3192" dirty="0"/>
              <a:t>C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280E497-55EE-00B6-FDC9-0FA4FA03A00B}"/>
              </a:ext>
            </a:extLst>
          </p:cNvPr>
          <p:cNvSpPr txBox="1"/>
          <p:nvPr/>
        </p:nvSpPr>
        <p:spPr>
          <a:xfrm>
            <a:off x="17368317" y="5658667"/>
            <a:ext cx="1135247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baseline="30000" dirty="0"/>
              <a:t>14,15</a:t>
            </a:r>
            <a:r>
              <a:rPr lang="en-US" sz="3192" dirty="0"/>
              <a:t>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CD86D2A-C898-0529-DBB0-331A6DF15307}"/>
              </a:ext>
            </a:extLst>
          </p:cNvPr>
          <p:cNvSpPr txBox="1"/>
          <p:nvPr/>
        </p:nvSpPr>
        <p:spPr>
          <a:xfrm>
            <a:off x="18622270" y="5190017"/>
            <a:ext cx="776175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baseline="30000" dirty="0"/>
              <a:t>18</a:t>
            </a:r>
            <a:r>
              <a:rPr lang="en-US" sz="3192" dirty="0"/>
              <a:t>O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E832760-2A63-8D2A-72A9-870B09ECBCBD}"/>
              </a:ext>
            </a:extLst>
          </p:cNvPr>
          <p:cNvSpPr txBox="1"/>
          <p:nvPr/>
        </p:nvSpPr>
        <p:spPr>
          <a:xfrm>
            <a:off x="18996922" y="6166112"/>
            <a:ext cx="776175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baseline="30000" dirty="0"/>
              <a:t>17</a:t>
            </a:r>
            <a:r>
              <a:rPr lang="en-US" sz="3192" dirty="0"/>
              <a:t>O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119C92C-9173-1445-D53B-CB643BCC7CCF}"/>
              </a:ext>
            </a:extLst>
          </p:cNvPr>
          <p:cNvSpPr txBox="1"/>
          <p:nvPr/>
        </p:nvSpPr>
        <p:spPr>
          <a:xfrm>
            <a:off x="18901724" y="7356734"/>
            <a:ext cx="776175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baseline="30000" dirty="0"/>
              <a:t>16</a:t>
            </a:r>
            <a:r>
              <a:rPr lang="en-US" sz="3192" dirty="0"/>
              <a:t>O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36FC99D-1703-4A48-2BA4-B1BA58468F4F}"/>
              </a:ext>
            </a:extLst>
          </p:cNvPr>
          <p:cNvSpPr txBox="1"/>
          <p:nvPr/>
        </p:nvSpPr>
        <p:spPr>
          <a:xfrm>
            <a:off x="19724228" y="7685257"/>
            <a:ext cx="691215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baseline="30000" dirty="0"/>
              <a:t>19</a:t>
            </a:r>
            <a:r>
              <a:rPr lang="en-US" sz="3192" dirty="0"/>
              <a:t>F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93AEB36E-70F8-5544-3E7E-7FF7630CB95F}"/>
              </a:ext>
            </a:extLst>
          </p:cNvPr>
          <p:cNvSpPr/>
          <p:nvPr/>
        </p:nvSpPr>
        <p:spPr>
          <a:xfrm>
            <a:off x="11709065" y="11632042"/>
            <a:ext cx="257545" cy="257545"/>
          </a:xfrm>
          <a:prstGeom prst="ellipse">
            <a:avLst/>
          </a:prstGeom>
          <a:solidFill>
            <a:srgbClr val="14A61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F10ECD2-815C-5ECE-38AF-F85DB466ED6F}"/>
              </a:ext>
            </a:extLst>
          </p:cNvPr>
          <p:cNvSpPr txBox="1"/>
          <p:nvPr/>
        </p:nvSpPr>
        <p:spPr>
          <a:xfrm>
            <a:off x="17237469" y="12733283"/>
            <a:ext cx="500458" cy="8290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787" dirty="0"/>
              <a:t>Z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11D1D93-F647-408F-2330-1F9FF428A716}"/>
              </a:ext>
            </a:extLst>
          </p:cNvPr>
          <p:cNvSpPr txBox="1"/>
          <p:nvPr/>
        </p:nvSpPr>
        <p:spPr>
          <a:xfrm>
            <a:off x="20588195" y="7378069"/>
            <a:ext cx="1351652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baseline="30000" dirty="0"/>
              <a:t>20,22</a:t>
            </a:r>
            <a:r>
              <a:rPr lang="en-US" sz="3192" dirty="0"/>
              <a:t>Ne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C1A4F60-0D73-E262-251D-10FC3370DD12}"/>
              </a:ext>
            </a:extLst>
          </p:cNvPr>
          <p:cNvSpPr txBox="1"/>
          <p:nvPr/>
        </p:nvSpPr>
        <p:spPr>
          <a:xfrm>
            <a:off x="21951346" y="7915648"/>
            <a:ext cx="982961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baseline="30000" dirty="0"/>
              <a:t>23</a:t>
            </a:r>
            <a:r>
              <a:rPr lang="en-US" sz="3192" dirty="0"/>
              <a:t>Na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9DAB729-524A-3011-4FE9-3F770482160B}"/>
              </a:ext>
            </a:extLst>
          </p:cNvPr>
          <p:cNvSpPr txBox="1"/>
          <p:nvPr/>
        </p:nvSpPr>
        <p:spPr>
          <a:xfrm>
            <a:off x="22335330" y="9758779"/>
            <a:ext cx="1369286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baseline="30000" dirty="0"/>
              <a:t>24,26</a:t>
            </a:r>
            <a:r>
              <a:rPr lang="en-US" sz="3192" dirty="0"/>
              <a:t>Mg</a:t>
            </a:r>
          </a:p>
        </p:txBody>
      </p:sp>
      <p:sp>
        <p:nvSpPr>
          <p:cNvPr id="51" name="Star: 5 Points 50">
            <a:extLst>
              <a:ext uri="{FF2B5EF4-FFF2-40B4-BE49-F238E27FC236}">
                <a16:creationId xmlns:a16="http://schemas.microsoft.com/office/drawing/2014/main" id="{DD93D58F-6055-42B6-9EB1-AD4C2A48AD50}"/>
              </a:ext>
            </a:extLst>
          </p:cNvPr>
          <p:cNvSpPr/>
          <p:nvPr/>
        </p:nvSpPr>
        <p:spPr>
          <a:xfrm>
            <a:off x="13665607" y="6413647"/>
            <a:ext cx="460782" cy="460782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52" name="Star: 5 Points 51">
            <a:extLst>
              <a:ext uri="{FF2B5EF4-FFF2-40B4-BE49-F238E27FC236}">
                <a16:creationId xmlns:a16="http://schemas.microsoft.com/office/drawing/2014/main" id="{23D3967A-E343-03C1-73B5-E27EA24CC35D}"/>
              </a:ext>
            </a:extLst>
          </p:cNvPr>
          <p:cNvSpPr/>
          <p:nvPr/>
        </p:nvSpPr>
        <p:spPr>
          <a:xfrm>
            <a:off x="14659739" y="7315329"/>
            <a:ext cx="460782" cy="460782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53" name="Star: 5 Points 52">
            <a:extLst>
              <a:ext uri="{FF2B5EF4-FFF2-40B4-BE49-F238E27FC236}">
                <a16:creationId xmlns:a16="http://schemas.microsoft.com/office/drawing/2014/main" id="{5FD2377C-3E29-884E-1182-A02CA8EB4AC3}"/>
              </a:ext>
            </a:extLst>
          </p:cNvPr>
          <p:cNvSpPr/>
          <p:nvPr/>
        </p:nvSpPr>
        <p:spPr>
          <a:xfrm>
            <a:off x="15654239" y="8277528"/>
            <a:ext cx="460782" cy="460782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60C0CE42-8EE1-FB01-A333-5226F1CC6EF5}"/>
              </a:ext>
            </a:extLst>
          </p:cNvPr>
          <p:cNvCxnSpPr>
            <a:cxnSpLocks/>
          </p:cNvCxnSpPr>
          <p:nvPr/>
        </p:nvCxnSpPr>
        <p:spPr>
          <a:xfrm>
            <a:off x="13895246" y="3577077"/>
            <a:ext cx="0" cy="25786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E72C9CBF-3017-44B1-B360-04D5EC1F7C01}"/>
              </a:ext>
            </a:extLst>
          </p:cNvPr>
          <p:cNvCxnSpPr>
            <a:cxnSpLocks/>
          </p:cNvCxnSpPr>
          <p:nvPr/>
        </p:nvCxnSpPr>
        <p:spPr>
          <a:xfrm>
            <a:off x="15908448" y="4383647"/>
            <a:ext cx="0" cy="36872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Oval 62">
            <a:extLst>
              <a:ext uri="{FF2B5EF4-FFF2-40B4-BE49-F238E27FC236}">
                <a16:creationId xmlns:a16="http://schemas.microsoft.com/office/drawing/2014/main" id="{9FC874DB-EC37-889A-B6E3-AB18F9B1DF34}"/>
              </a:ext>
            </a:extLst>
          </p:cNvPr>
          <p:cNvSpPr/>
          <p:nvPr/>
        </p:nvSpPr>
        <p:spPr>
          <a:xfrm>
            <a:off x="16821986" y="9391182"/>
            <a:ext cx="257545" cy="25754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E418D252-76D2-BDA7-6D25-77EE84C2F314}"/>
              </a:ext>
            </a:extLst>
          </p:cNvPr>
          <p:cNvSpPr/>
          <p:nvPr/>
        </p:nvSpPr>
        <p:spPr>
          <a:xfrm>
            <a:off x="15805525" y="4305705"/>
            <a:ext cx="257545" cy="257545"/>
          </a:xfrm>
          <a:prstGeom prst="ellipse">
            <a:avLst/>
          </a:prstGeom>
          <a:solidFill>
            <a:srgbClr val="ED7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A1EDA848-4D9B-BC67-5502-42CD84B4F327}"/>
              </a:ext>
            </a:extLst>
          </p:cNvPr>
          <p:cNvSpPr/>
          <p:nvPr/>
        </p:nvSpPr>
        <p:spPr>
          <a:xfrm>
            <a:off x="18843301" y="7882854"/>
            <a:ext cx="257545" cy="25754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EC53A2F9-B780-5D9E-D6E6-C29E0FD575A8}"/>
              </a:ext>
            </a:extLst>
          </p:cNvPr>
          <p:cNvSpPr/>
          <p:nvPr/>
        </p:nvSpPr>
        <p:spPr>
          <a:xfrm>
            <a:off x="18853007" y="6524822"/>
            <a:ext cx="257545" cy="257545"/>
          </a:xfrm>
          <a:prstGeom prst="ellipse">
            <a:avLst/>
          </a:prstGeom>
          <a:solidFill>
            <a:srgbClr val="ED7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D89E8610-0D92-9EC1-7E3D-80A866BA16FE}"/>
              </a:ext>
            </a:extLst>
          </p:cNvPr>
          <p:cNvSpPr/>
          <p:nvPr/>
        </p:nvSpPr>
        <p:spPr>
          <a:xfrm>
            <a:off x="19789778" y="2323816"/>
            <a:ext cx="3799858" cy="32932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 dirty="0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F15B4F98-B9E8-CEF3-DF72-C02D1F328104}"/>
              </a:ext>
            </a:extLst>
          </p:cNvPr>
          <p:cNvSpPr/>
          <p:nvPr/>
        </p:nvSpPr>
        <p:spPr>
          <a:xfrm>
            <a:off x="20245761" y="2509586"/>
            <a:ext cx="257545" cy="257545"/>
          </a:xfrm>
          <a:prstGeom prst="ellipse">
            <a:avLst/>
          </a:prstGeom>
          <a:solidFill>
            <a:srgbClr val="14A61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DB37D5EC-2199-F0B0-6611-09822571DFF5}"/>
              </a:ext>
            </a:extLst>
          </p:cNvPr>
          <p:cNvSpPr/>
          <p:nvPr/>
        </p:nvSpPr>
        <p:spPr>
          <a:xfrm>
            <a:off x="20245761" y="3117563"/>
            <a:ext cx="257545" cy="257545"/>
          </a:xfrm>
          <a:prstGeom prst="ellipse">
            <a:avLst/>
          </a:prstGeom>
          <a:solidFill>
            <a:srgbClr val="ED7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0B16CBF6-518E-EA00-84D5-9EE5D4BE7EC2}"/>
              </a:ext>
            </a:extLst>
          </p:cNvPr>
          <p:cNvSpPr/>
          <p:nvPr/>
        </p:nvSpPr>
        <p:spPr>
          <a:xfrm>
            <a:off x="20245761" y="3725540"/>
            <a:ext cx="257545" cy="25754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16B5D1BA-1929-ACBB-0E01-6A1A55BF320A}"/>
              </a:ext>
            </a:extLst>
          </p:cNvPr>
          <p:cNvSpPr/>
          <p:nvPr/>
        </p:nvSpPr>
        <p:spPr>
          <a:xfrm>
            <a:off x="20245761" y="4333517"/>
            <a:ext cx="257545" cy="25754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75" name="Star: 5 Points 74">
            <a:extLst>
              <a:ext uri="{FF2B5EF4-FFF2-40B4-BE49-F238E27FC236}">
                <a16:creationId xmlns:a16="http://schemas.microsoft.com/office/drawing/2014/main" id="{55752679-4E21-DA92-2299-680B697BC914}"/>
              </a:ext>
            </a:extLst>
          </p:cNvPr>
          <p:cNvSpPr/>
          <p:nvPr/>
        </p:nvSpPr>
        <p:spPr>
          <a:xfrm>
            <a:off x="20149481" y="4857054"/>
            <a:ext cx="460782" cy="460782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A08E2A0-7593-2297-0509-692886FFE67E}"/>
              </a:ext>
            </a:extLst>
          </p:cNvPr>
          <p:cNvSpPr txBox="1"/>
          <p:nvPr/>
        </p:nvSpPr>
        <p:spPr>
          <a:xfrm flipH="1">
            <a:off x="20544148" y="3450034"/>
            <a:ext cx="3215467" cy="644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90" dirty="0"/>
              <a:t>µ-X (HPGe)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ECE3152-E572-932F-104F-6217AD00342A}"/>
              </a:ext>
            </a:extLst>
          </p:cNvPr>
          <p:cNvSpPr txBox="1"/>
          <p:nvPr/>
        </p:nvSpPr>
        <p:spPr>
          <a:xfrm flipH="1">
            <a:off x="20561040" y="2867214"/>
            <a:ext cx="2858949" cy="644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90" dirty="0"/>
              <a:t>El. Scat.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72F3D17-D4EC-6097-A7CB-6C8D41FE24E5}"/>
              </a:ext>
            </a:extLst>
          </p:cNvPr>
          <p:cNvSpPr txBox="1"/>
          <p:nvPr/>
        </p:nvSpPr>
        <p:spPr>
          <a:xfrm flipH="1">
            <a:off x="20582149" y="2221238"/>
            <a:ext cx="3101994" cy="644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90" dirty="0"/>
              <a:t>µ-Laser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A315D4D3-0B2F-11A6-47F2-225A7A9EC132}"/>
              </a:ext>
            </a:extLst>
          </p:cNvPr>
          <p:cNvSpPr txBox="1"/>
          <p:nvPr/>
        </p:nvSpPr>
        <p:spPr>
          <a:xfrm flipH="1">
            <a:off x="20531484" y="4057660"/>
            <a:ext cx="3228130" cy="644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90" dirty="0"/>
              <a:t>µ-X (Crystal)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0789F37-5A2D-F785-68D8-B06362A29781}"/>
              </a:ext>
            </a:extLst>
          </p:cNvPr>
          <p:cNvSpPr txBox="1"/>
          <p:nvPr/>
        </p:nvSpPr>
        <p:spPr>
          <a:xfrm flipH="1">
            <a:off x="20531485" y="4716303"/>
            <a:ext cx="3152657" cy="644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90" dirty="0"/>
              <a:t>µ-X (MMC)</a:t>
            </a: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0E699EF5-D4D0-9CDE-263F-79C2BF017D53}"/>
              </a:ext>
            </a:extLst>
          </p:cNvPr>
          <p:cNvSpPr/>
          <p:nvPr/>
        </p:nvSpPr>
        <p:spPr>
          <a:xfrm>
            <a:off x="10868534" y="11032187"/>
            <a:ext cx="140595" cy="1405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3590"/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4069496E-7A14-BC44-C310-AFD207B5C733}"/>
              </a:ext>
            </a:extLst>
          </p:cNvPr>
          <p:cNvCxnSpPr/>
          <p:nvPr/>
        </p:nvCxnSpPr>
        <p:spPr>
          <a:xfrm flipV="1">
            <a:off x="10841853" y="11060810"/>
            <a:ext cx="211103" cy="21110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F4CEC5BC-9E93-4AE7-E565-60EEAA64E31F}"/>
              </a:ext>
            </a:extLst>
          </p:cNvPr>
          <p:cNvCxnSpPr/>
          <p:nvPr/>
        </p:nvCxnSpPr>
        <p:spPr>
          <a:xfrm flipV="1">
            <a:off x="10812084" y="10915350"/>
            <a:ext cx="211103" cy="21110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E896C239-6D1C-4160-7250-D3C4B4165F2B}"/>
              </a:ext>
            </a:extLst>
          </p:cNvPr>
          <p:cNvSpPr txBox="1"/>
          <p:nvPr/>
        </p:nvSpPr>
        <p:spPr>
          <a:xfrm>
            <a:off x="10016853" y="11139326"/>
            <a:ext cx="865943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dirty="0"/>
              <a:t>10</a:t>
            </a:r>
            <a:r>
              <a:rPr lang="en-US" sz="3192" baseline="30000" dirty="0"/>
              <a:t>-</a:t>
            </a:r>
            <a:r>
              <a:rPr lang="he-IL" sz="3192" baseline="30000" dirty="0"/>
              <a:t>4</a:t>
            </a:r>
            <a:endParaRPr lang="en-US" sz="3192" dirty="0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842B1D87-8E59-2F1C-0738-E8D2A5575871}"/>
              </a:ext>
            </a:extLst>
          </p:cNvPr>
          <p:cNvSpPr/>
          <p:nvPr/>
        </p:nvSpPr>
        <p:spPr>
          <a:xfrm>
            <a:off x="23924844" y="11009387"/>
            <a:ext cx="140595" cy="1405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3590"/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B1BC507A-8460-36AD-3B25-C41ACD5C0967}"/>
              </a:ext>
            </a:extLst>
          </p:cNvPr>
          <p:cNvCxnSpPr/>
          <p:nvPr/>
        </p:nvCxnSpPr>
        <p:spPr>
          <a:xfrm flipV="1">
            <a:off x="23898163" y="11038011"/>
            <a:ext cx="211103" cy="21110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BF52BE02-BD9D-4B9E-31A6-CBB47FDC7DC5}"/>
              </a:ext>
            </a:extLst>
          </p:cNvPr>
          <p:cNvCxnSpPr/>
          <p:nvPr/>
        </p:nvCxnSpPr>
        <p:spPr>
          <a:xfrm flipV="1">
            <a:off x="23868395" y="10892551"/>
            <a:ext cx="211103" cy="21110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D7AEEA75-CD73-8765-C3EF-C46D828AAA40}"/>
                  </a:ext>
                </a:extLst>
              </p:cNvPr>
              <p:cNvSpPr txBox="1"/>
              <p:nvPr/>
            </p:nvSpPr>
            <p:spPr>
              <a:xfrm rot="16200000">
                <a:off x="9094287" y="6418656"/>
                <a:ext cx="1325684" cy="7366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787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787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4787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sz="4787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4787" i="1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US" sz="4787" dirty="0"/>
              </a:p>
            </p:txBody>
          </p:sp>
        </mc:Choice>
        <mc:Fallback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D7AEEA75-CD73-8765-C3EF-C46D828AAA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9094287" y="6418656"/>
                <a:ext cx="1325684" cy="7366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9" name="Picture 88">
            <a:extLst>
              <a:ext uri="{FF2B5EF4-FFF2-40B4-BE49-F238E27FC236}">
                <a16:creationId xmlns:a16="http://schemas.microsoft.com/office/drawing/2014/main" id="{D739B914-1A11-0B2C-A9AD-6186AB5E9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3480" y="5615266"/>
            <a:ext cx="408713" cy="429673"/>
          </a:xfrm>
          <a:prstGeom prst="rect">
            <a:avLst/>
          </a:prstGeom>
        </p:spPr>
      </p:pic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9ED14DCA-B398-FCDB-5E40-2BCE65A62B10}"/>
              </a:ext>
            </a:extLst>
          </p:cNvPr>
          <p:cNvCxnSpPr>
            <a:cxnSpLocks/>
          </p:cNvCxnSpPr>
          <p:nvPr/>
        </p:nvCxnSpPr>
        <p:spPr>
          <a:xfrm>
            <a:off x="14895875" y="4057170"/>
            <a:ext cx="0" cy="28712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5" name="Oval 94">
            <a:extLst>
              <a:ext uri="{FF2B5EF4-FFF2-40B4-BE49-F238E27FC236}">
                <a16:creationId xmlns:a16="http://schemas.microsoft.com/office/drawing/2014/main" id="{203CD83F-B348-8C03-C612-C313D4D06E71}"/>
              </a:ext>
            </a:extLst>
          </p:cNvPr>
          <p:cNvSpPr/>
          <p:nvPr/>
        </p:nvSpPr>
        <p:spPr>
          <a:xfrm>
            <a:off x="20932378" y="10790069"/>
            <a:ext cx="178107" cy="178107"/>
          </a:xfrm>
          <a:prstGeom prst="ellipse">
            <a:avLst/>
          </a:prstGeom>
          <a:solidFill>
            <a:srgbClr val="F8F9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3590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987C9913-237D-0602-AC1C-7136B4C61F0C}"/>
              </a:ext>
            </a:extLst>
          </p:cNvPr>
          <p:cNvSpPr/>
          <p:nvPr/>
        </p:nvSpPr>
        <p:spPr>
          <a:xfrm>
            <a:off x="18892726" y="10967529"/>
            <a:ext cx="178107" cy="178107"/>
          </a:xfrm>
          <a:prstGeom prst="ellipse">
            <a:avLst/>
          </a:prstGeom>
          <a:solidFill>
            <a:srgbClr val="F8F9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3590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28196D54-501C-45E5-C61D-A20753B464F5}"/>
              </a:ext>
            </a:extLst>
          </p:cNvPr>
          <p:cNvSpPr/>
          <p:nvPr/>
        </p:nvSpPr>
        <p:spPr>
          <a:xfrm>
            <a:off x="17877745" y="10768317"/>
            <a:ext cx="178107" cy="178107"/>
          </a:xfrm>
          <a:prstGeom prst="ellipse">
            <a:avLst/>
          </a:prstGeom>
          <a:solidFill>
            <a:srgbClr val="F8F9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3590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AFC6B491-412D-031D-C63C-3E3609C33F15}"/>
              </a:ext>
            </a:extLst>
          </p:cNvPr>
          <p:cNvSpPr/>
          <p:nvPr/>
        </p:nvSpPr>
        <p:spPr>
          <a:xfrm>
            <a:off x="16853074" y="10790067"/>
            <a:ext cx="178107" cy="178107"/>
          </a:xfrm>
          <a:prstGeom prst="ellipse">
            <a:avLst/>
          </a:prstGeom>
          <a:solidFill>
            <a:srgbClr val="F8F9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3590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70D6DDFF-3DBA-AEE6-1776-E5D2A352CA38}"/>
              </a:ext>
            </a:extLst>
          </p:cNvPr>
          <p:cNvSpPr/>
          <p:nvPr/>
        </p:nvSpPr>
        <p:spPr>
          <a:xfrm>
            <a:off x="15843130" y="11249114"/>
            <a:ext cx="178107" cy="178107"/>
          </a:xfrm>
          <a:prstGeom prst="ellipse">
            <a:avLst/>
          </a:prstGeom>
          <a:solidFill>
            <a:srgbClr val="F8F9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3590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AE67DD7A-66AC-283F-D7ED-BD01377634BE}"/>
              </a:ext>
            </a:extLst>
          </p:cNvPr>
          <p:cNvSpPr/>
          <p:nvPr/>
        </p:nvSpPr>
        <p:spPr>
          <a:xfrm>
            <a:off x="14812542" y="10271022"/>
            <a:ext cx="178107" cy="178107"/>
          </a:xfrm>
          <a:prstGeom prst="ellipse">
            <a:avLst/>
          </a:prstGeom>
          <a:solidFill>
            <a:srgbClr val="F8F9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3590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D7C88E93-2357-BCBE-CD8C-2DEDB1F714A9}"/>
              </a:ext>
            </a:extLst>
          </p:cNvPr>
          <p:cNvSpPr/>
          <p:nvPr/>
        </p:nvSpPr>
        <p:spPr>
          <a:xfrm>
            <a:off x="13790572" y="8971607"/>
            <a:ext cx="178107" cy="178107"/>
          </a:xfrm>
          <a:prstGeom prst="ellipse">
            <a:avLst/>
          </a:prstGeom>
          <a:solidFill>
            <a:srgbClr val="F8F9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359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9153C748-60B9-886B-0E2F-B64F35121DD9}"/>
              </a:ext>
            </a:extLst>
          </p:cNvPr>
          <p:cNvSpPr txBox="1"/>
          <p:nvPr/>
        </p:nvSpPr>
        <p:spPr>
          <a:xfrm>
            <a:off x="697622" y="0"/>
            <a:ext cx="13776592" cy="1074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383" dirty="0"/>
              <a:t>Goals for 2024 and how to reach them:</a:t>
            </a:r>
            <a:endParaRPr lang="en-IL" sz="6383" dirty="0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CBFFAF6-9C10-4366-7A26-31160A89854E}"/>
              </a:ext>
            </a:extLst>
          </p:cNvPr>
          <p:cNvSpPr txBox="1"/>
          <p:nvPr/>
        </p:nvSpPr>
        <p:spPr>
          <a:xfrm>
            <a:off x="509731" y="3450804"/>
            <a:ext cx="8086474" cy="7029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69986" indent="-569986">
              <a:buFont typeface="Arial" panose="020B0604020202020204" pitchFamily="34" charset="0"/>
              <a:buChar char="•"/>
            </a:pPr>
            <a:r>
              <a:rPr lang="en-US" sz="4388" dirty="0"/>
              <a:t>Assuming resolution and rates as in test</a:t>
            </a:r>
          </a:p>
          <a:p>
            <a:pPr marL="569986" indent="-569986">
              <a:buFont typeface="Arial" panose="020B0604020202020204" pitchFamily="34" charset="0"/>
              <a:buChar char="•"/>
            </a:pPr>
            <a:endParaRPr lang="en-US" sz="4388" dirty="0"/>
          </a:p>
          <a:p>
            <a:pPr marL="569986" indent="-569986">
              <a:buFont typeface="Arial" panose="020B0604020202020204" pitchFamily="34" charset="0"/>
              <a:buChar char="•"/>
            </a:pPr>
            <a:r>
              <a:rPr lang="en-US" sz="4388" dirty="0"/>
              <a:t>48 hours per isotope </a:t>
            </a:r>
          </a:p>
          <a:p>
            <a:pPr marL="569986" indent="-569986">
              <a:buFont typeface="Arial" panose="020B0604020202020204" pitchFamily="34" charset="0"/>
              <a:buChar char="•"/>
            </a:pPr>
            <a:endParaRPr lang="en-US" sz="4388" dirty="0"/>
          </a:p>
          <a:p>
            <a:pPr marL="569986" indent="-569986">
              <a:buFont typeface="Arial" panose="020B0604020202020204" pitchFamily="34" charset="0"/>
              <a:buChar char="•"/>
            </a:pPr>
            <a:r>
              <a:rPr lang="en-US" sz="4787" dirty="0"/>
              <a:t>Upgrade digitizer modules to ppm-level non-linearity and ppm/°C-gain drift</a:t>
            </a:r>
          </a:p>
          <a:p>
            <a:endParaRPr lang="en-US" sz="4388" dirty="0"/>
          </a:p>
          <a:p>
            <a:pPr marL="569986" indent="-569986">
              <a:buFont typeface="Arial" panose="020B0604020202020204" pitchFamily="34" charset="0"/>
              <a:buChar char="•"/>
            </a:pPr>
            <a:r>
              <a:rPr lang="en-US" sz="4388" dirty="0"/>
              <a:t>Improved sources’ positioning</a:t>
            </a:r>
            <a:endParaRPr lang="en-IL" sz="4388" dirty="0"/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624D15D2-2963-241C-05B6-773BBE685AAA}"/>
              </a:ext>
            </a:extLst>
          </p:cNvPr>
          <p:cNvSpPr txBox="1"/>
          <p:nvPr/>
        </p:nvSpPr>
        <p:spPr>
          <a:xfrm>
            <a:off x="904801" y="2076399"/>
            <a:ext cx="12159544" cy="8290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787" b="1" dirty="0"/>
              <a:t>With existing maXs-30 detector: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2BA169-9D94-E920-D80B-1BBE4EE5B71F}"/>
              </a:ext>
            </a:extLst>
          </p:cNvPr>
          <p:cNvSpPr txBox="1"/>
          <p:nvPr/>
        </p:nvSpPr>
        <p:spPr>
          <a:xfrm>
            <a:off x="22683806" y="12919518"/>
            <a:ext cx="1507144" cy="644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90" dirty="0"/>
              <a:t>22 / 30</a:t>
            </a:r>
          </a:p>
        </p:txBody>
      </p:sp>
    </p:spTree>
    <p:extLst>
      <p:ext uri="{BB962C8B-B14F-4D97-AF65-F5344CB8AC3E}">
        <p14:creationId xmlns:p14="http://schemas.microsoft.com/office/powerpoint/2010/main" val="338514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Box 106">
            <a:extLst>
              <a:ext uri="{FF2B5EF4-FFF2-40B4-BE49-F238E27FC236}">
                <a16:creationId xmlns:a16="http://schemas.microsoft.com/office/drawing/2014/main" id="{9A46E4E2-3E9B-5817-8933-65B9CC7E9C49}"/>
              </a:ext>
            </a:extLst>
          </p:cNvPr>
          <p:cNvSpPr txBox="1"/>
          <p:nvPr/>
        </p:nvSpPr>
        <p:spPr>
          <a:xfrm>
            <a:off x="1510373" y="234793"/>
            <a:ext cx="6162264" cy="1074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383" dirty="0"/>
              <a:t>Goals until 2026:</a:t>
            </a:r>
            <a:endParaRPr lang="en-IL" sz="6383" dirty="0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F8C3962A-CBC0-02D9-46C4-F6DEF38C8CD1}"/>
              </a:ext>
            </a:extLst>
          </p:cNvPr>
          <p:cNvSpPr txBox="1"/>
          <p:nvPr/>
        </p:nvSpPr>
        <p:spPr>
          <a:xfrm>
            <a:off x="509731" y="3450804"/>
            <a:ext cx="8086474" cy="8870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4388" dirty="0"/>
          </a:p>
          <a:p>
            <a:pPr marL="569986" indent="-569986">
              <a:buFont typeface="Arial" panose="020B0604020202020204" pitchFamily="34" charset="0"/>
              <a:buChar char="•"/>
            </a:pPr>
            <a:r>
              <a:rPr lang="en-GB" sz="4388" dirty="0"/>
              <a:t>optimized absorber dimensions balancing active area,  stopping power &amp; resolution</a:t>
            </a:r>
          </a:p>
          <a:p>
            <a:pPr marL="569986" indent="-569986">
              <a:buFont typeface="Arial" panose="020B0604020202020204" pitchFamily="34" charset="0"/>
              <a:buChar char="•"/>
            </a:pPr>
            <a:endParaRPr lang="en-GB" sz="4388" dirty="0"/>
          </a:p>
          <a:p>
            <a:pPr marL="569986" indent="-569986">
              <a:buFont typeface="Arial" panose="020B0604020202020204" pitchFamily="34" charset="0"/>
              <a:buChar char="•"/>
            </a:pPr>
            <a:r>
              <a:rPr lang="en-US" sz="4388" dirty="0"/>
              <a:t>Protected on-chip T sensors to eliminate dead-time caused by x-ray events in them.</a:t>
            </a:r>
          </a:p>
          <a:p>
            <a:pPr marL="569986" indent="-569986">
              <a:buFont typeface="Arial" panose="020B0604020202020204" pitchFamily="34" charset="0"/>
              <a:buChar char="•"/>
            </a:pPr>
            <a:endParaRPr lang="en-US" sz="4388" dirty="0"/>
          </a:p>
          <a:p>
            <a:pPr marL="569986" indent="-569986">
              <a:buFont typeface="Arial" panose="020B0604020202020204" pitchFamily="34" charset="0"/>
              <a:buChar char="•"/>
            </a:pPr>
            <a:r>
              <a:rPr lang="en-GB" sz="4388" dirty="0"/>
              <a:t>x10-100 increased rate hardness by improved pixel-heatsinking</a:t>
            </a:r>
            <a:endParaRPr lang="en-IL" sz="4388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583AC7-4410-457F-E62D-3272113B0644}"/>
              </a:ext>
            </a:extLst>
          </p:cNvPr>
          <p:cNvSpPr txBox="1"/>
          <p:nvPr/>
        </p:nvSpPr>
        <p:spPr>
          <a:xfrm>
            <a:off x="12599917" y="12223628"/>
            <a:ext cx="402674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dirty="0"/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569419-1BDF-37FF-C73D-CBB1A8929F38}"/>
              </a:ext>
            </a:extLst>
          </p:cNvPr>
          <p:cNvSpPr txBox="1"/>
          <p:nvPr/>
        </p:nvSpPr>
        <p:spPr>
          <a:xfrm>
            <a:off x="14601174" y="12223628"/>
            <a:ext cx="402674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dirty="0"/>
              <a:t>4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F59EB4A-575E-07F8-9E90-F23E81145BA3}"/>
              </a:ext>
            </a:extLst>
          </p:cNvPr>
          <p:cNvSpPr txBox="1"/>
          <p:nvPr/>
        </p:nvSpPr>
        <p:spPr>
          <a:xfrm>
            <a:off x="16610874" y="12223628"/>
            <a:ext cx="402674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dirty="0"/>
              <a:t>6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C0062E9-A53D-F832-9FC9-81F059A70080}"/>
              </a:ext>
            </a:extLst>
          </p:cNvPr>
          <p:cNvSpPr txBox="1"/>
          <p:nvPr/>
        </p:nvSpPr>
        <p:spPr>
          <a:xfrm>
            <a:off x="18705020" y="12223628"/>
            <a:ext cx="402674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dirty="0"/>
              <a:t>8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F251764-0CE1-CD7D-2C91-C3B5F21CACFC}"/>
              </a:ext>
            </a:extLst>
          </p:cNvPr>
          <p:cNvSpPr txBox="1"/>
          <p:nvPr/>
        </p:nvSpPr>
        <p:spPr>
          <a:xfrm>
            <a:off x="20630286" y="12223628"/>
            <a:ext cx="620683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dirty="0"/>
              <a:t>10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4FD7D94-BBA1-DB1A-ACEE-7CF83FF455C4}"/>
              </a:ext>
            </a:extLst>
          </p:cNvPr>
          <p:cNvSpPr txBox="1"/>
          <p:nvPr/>
        </p:nvSpPr>
        <p:spPr>
          <a:xfrm>
            <a:off x="22623089" y="12223628"/>
            <a:ext cx="620683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dirty="0"/>
              <a:t>12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3F08A66-30F9-1299-9D7B-A1E8CA821215}"/>
              </a:ext>
            </a:extLst>
          </p:cNvPr>
          <p:cNvSpPr txBox="1"/>
          <p:nvPr/>
        </p:nvSpPr>
        <p:spPr>
          <a:xfrm>
            <a:off x="10004185" y="8527631"/>
            <a:ext cx="859531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dirty="0"/>
              <a:t>10</a:t>
            </a:r>
            <a:r>
              <a:rPr lang="en-US" sz="3192" baseline="30000" dirty="0"/>
              <a:t>-3</a:t>
            </a:r>
            <a:endParaRPr lang="en-US" sz="3192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7CDBC54-0D5E-2A4D-F099-E8FAD5DD3D83}"/>
              </a:ext>
            </a:extLst>
          </p:cNvPr>
          <p:cNvSpPr txBox="1"/>
          <p:nvPr/>
        </p:nvSpPr>
        <p:spPr>
          <a:xfrm>
            <a:off x="9987302" y="3773588"/>
            <a:ext cx="859531" cy="58355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192" dirty="0"/>
              <a:t>10</a:t>
            </a:r>
            <a:r>
              <a:rPr lang="en-US" sz="3192" baseline="30000" dirty="0"/>
              <a:t>-2</a:t>
            </a:r>
            <a:endParaRPr lang="en-US" sz="3192" dirty="0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FCDD9C5F-CD4A-079F-C1DA-582220959F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41" r="3145" b="6004"/>
          <a:stretch/>
        </p:blipFill>
        <p:spPr>
          <a:xfrm>
            <a:off x="10935962" y="1597680"/>
            <a:ext cx="13231190" cy="10715666"/>
          </a:xfrm>
          <a:prstGeom prst="rect">
            <a:avLst/>
          </a:prstGeom>
          <a:gradFill flip="none" rotWithShape="1">
            <a:gsLst>
              <a:gs pos="26000">
                <a:schemeClr val="bg1"/>
              </a:gs>
              <a:gs pos="100000">
                <a:srgbClr val="FBFCFE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</p:pic>
      <p:sp>
        <p:nvSpPr>
          <p:cNvPr id="65" name="Oval 64">
            <a:extLst>
              <a:ext uri="{FF2B5EF4-FFF2-40B4-BE49-F238E27FC236}">
                <a16:creationId xmlns:a16="http://schemas.microsoft.com/office/drawing/2014/main" id="{A640C27F-0619-D19E-B3B2-453F5620EA85}"/>
              </a:ext>
            </a:extLst>
          </p:cNvPr>
          <p:cNvSpPr/>
          <p:nvPr/>
        </p:nvSpPr>
        <p:spPr>
          <a:xfrm>
            <a:off x="11717506" y="10450361"/>
            <a:ext cx="257545" cy="257545"/>
          </a:xfrm>
          <a:prstGeom prst="ellipse">
            <a:avLst/>
          </a:prstGeom>
          <a:solidFill>
            <a:srgbClr val="14A61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9F307A43-2B9E-9107-5D04-E7A60CBE4F88}"/>
              </a:ext>
            </a:extLst>
          </p:cNvPr>
          <p:cNvSpPr/>
          <p:nvPr/>
        </p:nvSpPr>
        <p:spPr>
          <a:xfrm>
            <a:off x="12739245" y="10098917"/>
            <a:ext cx="257545" cy="257545"/>
          </a:xfrm>
          <a:prstGeom prst="ellipse">
            <a:avLst/>
          </a:prstGeom>
          <a:solidFill>
            <a:srgbClr val="14A61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01C67E6E-87DD-82B7-669A-FA98465EF881}"/>
              </a:ext>
            </a:extLst>
          </p:cNvPr>
          <p:cNvSpPr/>
          <p:nvPr/>
        </p:nvSpPr>
        <p:spPr>
          <a:xfrm>
            <a:off x="12730802" y="9508840"/>
            <a:ext cx="257545" cy="257545"/>
          </a:xfrm>
          <a:prstGeom prst="ellipse">
            <a:avLst/>
          </a:prstGeom>
          <a:solidFill>
            <a:srgbClr val="14A61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0A9A0F70-3013-80C7-8C38-0BB00DE62A24}"/>
              </a:ext>
            </a:extLst>
          </p:cNvPr>
          <p:cNvSpPr txBox="1"/>
          <p:nvPr/>
        </p:nvSpPr>
        <p:spPr>
          <a:xfrm>
            <a:off x="11878786" y="10442761"/>
            <a:ext cx="474810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dirty="0"/>
              <a:t>H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469858D-1064-B04F-07E8-6A8C3EFD85E6}"/>
              </a:ext>
            </a:extLst>
          </p:cNvPr>
          <p:cNvSpPr txBox="1"/>
          <p:nvPr/>
        </p:nvSpPr>
        <p:spPr>
          <a:xfrm>
            <a:off x="11853454" y="11636760"/>
            <a:ext cx="465192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dirty="0"/>
              <a:t>D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B019F608-1CAB-33E5-CEAF-91C73C49B8DB}"/>
              </a:ext>
            </a:extLst>
          </p:cNvPr>
          <p:cNvSpPr txBox="1"/>
          <p:nvPr/>
        </p:nvSpPr>
        <p:spPr>
          <a:xfrm>
            <a:off x="12942747" y="10006031"/>
            <a:ext cx="837089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baseline="30000" dirty="0"/>
              <a:t>3</a:t>
            </a:r>
            <a:r>
              <a:rPr lang="en-US" sz="3192" dirty="0"/>
              <a:t>He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490EC1ED-43BC-0A07-502F-636100EF0508}"/>
              </a:ext>
            </a:extLst>
          </p:cNvPr>
          <p:cNvSpPr txBox="1"/>
          <p:nvPr/>
        </p:nvSpPr>
        <p:spPr>
          <a:xfrm>
            <a:off x="12892083" y="9252139"/>
            <a:ext cx="837089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baseline="30000" dirty="0"/>
              <a:t>4</a:t>
            </a:r>
            <a:r>
              <a:rPr lang="en-US" sz="3192" dirty="0"/>
              <a:t>He</a:t>
            </a: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3E6B527B-D2B5-6FCA-012F-9511B217C90D}"/>
              </a:ext>
            </a:extLst>
          </p:cNvPr>
          <p:cNvSpPr/>
          <p:nvPr/>
        </p:nvSpPr>
        <p:spPr>
          <a:xfrm>
            <a:off x="13759931" y="2885476"/>
            <a:ext cx="257545" cy="257545"/>
          </a:xfrm>
          <a:prstGeom prst="ellipse">
            <a:avLst/>
          </a:prstGeom>
          <a:solidFill>
            <a:srgbClr val="ED7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14A2B360-AB83-B59F-EF7B-6C7732885E1F}"/>
              </a:ext>
            </a:extLst>
          </p:cNvPr>
          <p:cNvSpPr/>
          <p:nvPr/>
        </p:nvSpPr>
        <p:spPr>
          <a:xfrm>
            <a:off x="13762043" y="3153577"/>
            <a:ext cx="257545" cy="257545"/>
          </a:xfrm>
          <a:prstGeom prst="ellipse">
            <a:avLst/>
          </a:prstGeom>
          <a:solidFill>
            <a:srgbClr val="ED7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AC7045C2-CC5D-C2B5-AAE4-55EADA8D933E}"/>
              </a:ext>
            </a:extLst>
          </p:cNvPr>
          <p:cNvSpPr/>
          <p:nvPr/>
        </p:nvSpPr>
        <p:spPr>
          <a:xfrm>
            <a:off x="14762672" y="3635680"/>
            <a:ext cx="257545" cy="257545"/>
          </a:xfrm>
          <a:prstGeom prst="ellipse">
            <a:avLst/>
          </a:prstGeom>
          <a:solidFill>
            <a:srgbClr val="ED7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C5A2D0B2-72CE-28D9-6775-0D40AAEF4447}"/>
              </a:ext>
            </a:extLst>
          </p:cNvPr>
          <p:cNvSpPr/>
          <p:nvPr/>
        </p:nvSpPr>
        <p:spPr>
          <a:xfrm>
            <a:off x="15803409" y="3706668"/>
            <a:ext cx="257545" cy="257545"/>
          </a:xfrm>
          <a:prstGeom prst="ellipse">
            <a:avLst/>
          </a:prstGeom>
          <a:solidFill>
            <a:srgbClr val="ED7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17D55E90-61D0-6420-1498-420A07298325}"/>
              </a:ext>
            </a:extLst>
          </p:cNvPr>
          <p:cNvSpPr/>
          <p:nvPr/>
        </p:nvSpPr>
        <p:spPr>
          <a:xfrm>
            <a:off x="16818818" y="7861179"/>
            <a:ext cx="257545" cy="25754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F0A945F3-F2F2-FDD5-B6B0-454CFCC32426}"/>
              </a:ext>
            </a:extLst>
          </p:cNvPr>
          <p:cNvSpPr/>
          <p:nvPr/>
        </p:nvSpPr>
        <p:spPr>
          <a:xfrm>
            <a:off x="17836334" y="6256796"/>
            <a:ext cx="257545" cy="257545"/>
          </a:xfrm>
          <a:prstGeom prst="ellipse">
            <a:avLst/>
          </a:prstGeom>
          <a:solidFill>
            <a:srgbClr val="ED7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232F32B5-0E87-1B94-BA9A-7117C3E12158}"/>
              </a:ext>
            </a:extLst>
          </p:cNvPr>
          <p:cNvSpPr/>
          <p:nvPr/>
        </p:nvSpPr>
        <p:spPr>
          <a:xfrm>
            <a:off x="17834224" y="6178688"/>
            <a:ext cx="257545" cy="25754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7351CECF-78E0-FB38-1FFB-8071F39652A8}"/>
              </a:ext>
            </a:extLst>
          </p:cNvPr>
          <p:cNvSpPr/>
          <p:nvPr/>
        </p:nvSpPr>
        <p:spPr>
          <a:xfrm>
            <a:off x="18857018" y="5881033"/>
            <a:ext cx="257545" cy="25754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B8BEB1DE-A6DB-1058-F9E0-9B2AD5031B06}"/>
              </a:ext>
            </a:extLst>
          </p:cNvPr>
          <p:cNvSpPr/>
          <p:nvPr/>
        </p:nvSpPr>
        <p:spPr>
          <a:xfrm>
            <a:off x="19883614" y="8332577"/>
            <a:ext cx="257545" cy="25754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CC078DAF-ECCD-16BC-EBD2-20003A556C62}"/>
              </a:ext>
            </a:extLst>
          </p:cNvPr>
          <p:cNvSpPr/>
          <p:nvPr/>
        </p:nvSpPr>
        <p:spPr>
          <a:xfrm>
            <a:off x="20909575" y="8031754"/>
            <a:ext cx="257545" cy="25754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B578C618-462D-4FDA-4F7A-7FFC1067E75B}"/>
              </a:ext>
            </a:extLst>
          </p:cNvPr>
          <p:cNvSpPr/>
          <p:nvPr/>
        </p:nvSpPr>
        <p:spPr>
          <a:xfrm>
            <a:off x="20909575" y="7981089"/>
            <a:ext cx="257545" cy="25754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38424ADC-E78A-7C88-5640-B94372751B79}"/>
              </a:ext>
            </a:extLst>
          </p:cNvPr>
          <p:cNvSpPr/>
          <p:nvPr/>
        </p:nvSpPr>
        <p:spPr>
          <a:xfrm>
            <a:off x="21905984" y="8301967"/>
            <a:ext cx="257545" cy="25754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B3B350A5-A92A-A6DC-7A2D-50FEBE4A905E}"/>
              </a:ext>
            </a:extLst>
          </p:cNvPr>
          <p:cNvSpPr/>
          <p:nvPr/>
        </p:nvSpPr>
        <p:spPr>
          <a:xfrm>
            <a:off x="22927721" y="9517921"/>
            <a:ext cx="257545" cy="25754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70F4DE8B-84C2-17A4-DC29-0635F86043FA}"/>
              </a:ext>
            </a:extLst>
          </p:cNvPr>
          <p:cNvSpPr/>
          <p:nvPr/>
        </p:nvSpPr>
        <p:spPr>
          <a:xfrm>
            <a:off x="22927721" y="9205487"/>
            <a:ext cx="257545" cy="25754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449DC90A-2497-D917-B439-1D59C6DA3A2A}"/>
              </a:ext>
            </a:extLst>
          </p:cNvPr>
          <p:cNvSpPr txBox="1"/>
          <p:nvPr/>
        </p:nvSpPr>
        <p:spPr>
          <a:xfrm>
            <a:off x="13882667" y="3192633"/>
            <a:ext cx="633507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baseline="30000" dirty="0"/>
              <a:t>6</a:t>
            </a:r>
            <a:r>
              <a:rPr lang="en-US" sz="3192" dirty="0"/>
              <a:t>Li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8B3939D1-87EB-986E-877A-8784087CB369}"/>
              </a:ext>
            </a:extLst>
          </p:cNvPr>
          <p:cNvSpPr txBox="1"/>
          <p:nvPr/>
        </p:nvSpPr>
        <p:spPr>
          <a:xfrm>
            <a:off x="13864846" y="2473544"/>
            <a:ext cx="633507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baseline="30000" dirty="0"/>
              <a:t>7</a:t>
            </a:r>
            <a:r>
              <a:rPr lang="en-US" sz="3192" dirty="0"/>
              <a:t>Li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01F57822-0E71-87F3-989A-FB936EE58ABA}"/>
              </a:ext>
            </a:extLst>
          </p:cNvPr>
          <p:cNvSpPr txBox="1"/>
          <p:nvPr/>
        </p:nvSpPr>
        <p:spPr>
          <a:xfrm>
            <a:off x="14735091" y="3143157"/>
            <a:ext cx="793807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baseline="30000" dirty="0"/>
              <a:t>9</a:t>
            </a:r>
            <a:r>
              <a:rPr lang="en-US" sz="3192" dirty="0"/>
              <a:t>Be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C04F4004-EF76-4CDD-41CC-06E6B305EA47}"/>
              </a:ext>
            </a:extLst>
          </p:cNvPr>
          <p:cNvSpPr txBox="1"/>
          <p:nvPr/>
        </p:nvSpPr>
        <p:spPr>
          <a:xfrm>
            <a:off x="15962368" y="4008335"/>
            <a:ext cx="723275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baseline="30000" dirty="0"/>
              <a:t>11</a:t>
            </a:r>
            <a:r>
              <a:rPr lang="en-US" sz="3192" dirty="0"/>
              <a:t>B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3860BB78-BE64-6255-E012-28B5BCD91A95}"/>
              </a:ext>
            </a:extLst>
          </p:cNvPr>
          <p:cNvSpPr txBox="1"/>
          <p:nvPr/>
        </p:nvSpPr>
        <p:spPr>
          <a:xfrm>
            <a:off x="15962368" y="3400358"/>
            <a:ext cx="723275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baseline="30000" dirty="0"/>
              <a:t>10</a:t>
            </a:r>
            <a:r>
              <a:rPr lang="en-US" sz="3192" dirty="0"/>
              <a:t>B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37CBCA5D-B461-8B9B-A070-8D3A1D0D1ED1}"/>
              </a:ext>
            </a:extLst>
          </p:cNvPr>
          <p:cNvSpPr txBox="1"/>
          <p:nvPr/>
        </p:nvSpPr>
        <p:spPr>
          <a:xfrm>
            <a:off x="16836334" y="7453540"/>
            <a:ext cx="760144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baseline="30000" dirty="0"/>
              <a:t>13</a:t>
            </a:r>
            <a:r>
              <a:rPr lang="en-US" sz="3192" dirty="0"/>
              <a:t>C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483B697C-45EC-4639-94A0-30F35B041A73}"/>
              </a:ext>
            </a:extLst>
          </p:cNvPr>
          <p:cNvSpPr txBox="1"/>
          <p:nvPr/>
        </p:nvSpPr>
        <p:spPr>
          <a:xfrm>
            <a:off x="16886998" y="8834155"/>
            <a:ext cx="760144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baseline="30000" dirty="0"/>
              <a:t>12</a:t>
            </a:r>
            <a:r>
              <a:rPr lang="en-US" sz="3192" dirty="0"/>
              <a:t>C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6C02823B-9D64-D50B-2678-0205800A2DD1}"/>
              </a:ext>
            </a:extLst>
          </p:cNvPr>
          <p:cNvSpPr txBox="1"/>
          <p:nvPr/>
        </p:nvSpPr>
        <p:spPr>
          <a:xfrm>
            <a:off x="17368315" y="5642274"/>
            <a:ext cx="1135247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baseline="30000" dirty="0"/>
              <a:t>14,15</a:t>
            </a:r>
            <a:r>
              <a:rPr lang="en-US" sz="3192" dirty="0"/>
              <a:t>N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87FC1B42-ADE8-F90A-4DD4-8C2C26B8FF3A}"/>
              </a:ext>
            </a:extLst>
          </p:cNvPr>
          <p:cNvSpPr txBox="1"/>
          <p:nvPr/>
        </p:nvSpPr>
        <p:spPr>
          <a:xfrm>
            <a:off x="18622268" y="5173625"/>
            <a:ext cx="776175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baseline="30000" dirty="0"/>
              <a:t>18</a:t>
            </a:r>
            <a:r>
              <a:rPr lang="en-US" sz="3192" dirty="0"/>
              <a:t>O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4766426A-18A1-A34D-9683-CEC2A3B68849}"/>
              </a:ext>
            </a:extLst>
          </p:cNvPr>
          <p:cNvSpPr txBox="1"/>
          <p:nvPr/>
        </p:nvSpPr>
        <p:spPr>
          <a:xfrm>
            <a:off x="18996920" y="6149720"/>
            <a:ext cx="776175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baseline="30000" dirty="0"/>
              <a:t>17</a:t>
            </a:r>
            <a:r>
              <a:rPr lang="en-US" sz="3192" dirty="0"/>
              <a:t>O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7E147234-B0A0-7B7D-73A9-C483F396383D}"/>
              </a:ext>
            </a:extLst>
          </p:cNvPr>
          <p:cNvSpPr txBox="1"/>
          <p:nvPr/>
        </p:nvSpPr>
        <p:spPr>
          <a:xfrm>
            <a:off x="18901722" y="7340342"/>
            <a:ext cx="776175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baseline="30000" dirty="0"/>
              <a:t>16</a:t>
            </a:r>
            <a:r>
              <a:rPr lang="en-US" sz="3192" dirty="0"/>
              <a:t>O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CEB9D603-12C6-042C-3B24-2204547FCC6F}"/>
              </a:ext>
            </a:extLst>
          </p:cNvPr>
          <p:cNvSpPr txBox="1"/>
          <p:nvPr/>
        </p:nvSpPr>
        <p:spPr>
          <a:xfrm>
            <a:off x="19724226" y="7668865"/>
            <a:ext cx="691215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baseline="30000" dirty="0"/>
              <a:t>19</a:t>
            </a:r>
            <a:r>
              <a:rPr lang="en-US" sz="3192" dirty="0"/>
              <a:t>F</a:t>
            </a:r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068584D8-D2FF-CE0E-C346-F1B83E9A4139}"/>
              </a:ext>
            </a:extLst>
          </p:cNvPr>
          <p:cNvSpPr/>
          <p:nvPr/>
        </p:nvSpPr>
        <p:spPr>
          <a:xfrm>
            <a:off x="11709063" y="11615650"/>
            <a:ext cx="257545" cy="257545"/>
          </a:xfrm>
          <a:prstGeom prst="ellipse">
            <a:avLst/>
          </a:prstGeom>
          <a:solidFill>
            <a:srgbClr val="14A61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C094CF69-8F6D-055A-E396-EB9D7EB49FCB}"/>
              </a:ext>
            </a:extLst>
          </p:cNvPr>
          <p:cNvSpPr txBox="1"/>
          <p:nvPr/>
        </p:nvSpPr>
        <p:spPr>
          <a:xfrm>
            <a:off x="17237467" y="12716891"/>
            <a:ext cx="500458" cy="8290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787" dirty="0"/>
              <a:t>Z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69F14961-1E9B-E9F0-FD36-B12D8DD4E12A}"/>
              </a:ext>
            </a:extLst>
          </p:cNvPr>
          <p:cNvSpPr txBox="1"/>
          <p:nvPr/>
        </p:nvSpPr>
        <p:spPr>
          <a:xfrm>
            <a:off x="20588193" y="7361677"/>
            <a:ext cx="1351652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baseline="30000" dirty="0"/>
              <a:t>20,22</a:t>
            </a:r>
            <a:r>
              <a:rPr lang="en-US" sz="3192" dirty="0"/>
              <a:t>Ne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78230735-5524-38F2-D1B7-2124139C6381}"/>
              </a:ext>
            </a:extLst>
          </p:cNvPr>
          <p:cNvSpPr txBox="1"/>
          <p:nvPr/>
        </p:nvSpPr>
        <p:spPr>
          <a:xfrm>
            <a:off x="21951344" y="7899256"/>
            <a:ext cx="982961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baseline="30000" dirty="0"/>
              <a:t>23</a:t>
            </a:r>
            <a:r>
              <a:rPr lang="en-US" sz="3192" dirty="0"/>
              <a:t>Na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436BEB37-7BEA-AA8D-C991-8B0ACC1C91C4}"/>
              </a:ext>
            </a:extLst>
          </p:cNvPr>
          <p:cNvSpPr txBox="1"/>
          <p:nvPr/>
        </p:nvSpPr>
        <p:spPr>
          <a:xfrm>
            <a:off x="22335328" y="9742386"/>
            <a:ext cx="1369286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baseline="30000" dirty="0"/>
              <a:t>24,26</a:t>
            </a:r>
            <a:r>
              <a:rPr lang="en-US" sz="3192" dirty="0"/>
              <a:t>Mg</a:t>
            </a:r>
          </a:p>
        </p:txBody>
      </p:sp>
      <p:sp>
        <p:nvSpPr>
          <p:cNvPr id="135" name="Star: 5 Points 134">
            <a:extLst>
              <a:ext uri="{FF2B5EF4-FFF2-40B4-BE49-F238E27FC236}">
                <a16:creationId xmlns:a16="http://schemas.microsoft.com/office/drawing/2014/main" id="{9B6E56EE-DF20-8445-7EDA-7F7CCBA19A7D}"/>
              </a:ext>
            </a:extLst>
          </p:cNvPr>
          <p:cNvSpPr/>
          <p:nvPr/>
        </p:nvSpPr>
        <p:spPr>
          <a:xfrm>
            <a:off x="13666642" y="8799324"/>
            <a:ext cx="460782" cy="460782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136" name="Star: 5 Points 135">
            <a:extLst>
              <a:ext uri="{FF2B5EF4-FFF2-40B4-BE49-F238E27FC236}">
                <a16:creationId xmlns:a16="http://schemas.microsoft.com/office/drawing/2014/main" id="{ED8BA56D-6765-E4DF-8FA2-DBEF8F4E0C4D}"/>
              </a:ext>
            </a:extLst>
          </p:cNvPr>
          <p:cNvSpPr/>
          <p:nvPr/>
        </p:nvSpPr>
        <p:spPr>
          <a:xfrm>
            <a:off x="14679303" y="10103941"/>
            <a:ext cx="460782" cy="460782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137" name="Star: 5 Points 136">
            <a:extLst>
              <a:ext uri="{FF2B5EF4-FFF2-40B4-BE49-F238E27FC236}">
                <a16:creationId xmlns:a16="http://schemas.microsoft.com/office/drawing/2014/main" id="{6EDB5F8F-35D1-F6C6-E80C-A68617EB5C95}"/>
              </a:ext>
            </a:extLst>
          </p:cNvPr>
          <p:cNvSpPr/>
          <p:nvPr/>
        </p:nvSpPr>
        <p:spPr>
          <a:xfrm>
            <a:off x="15705267" y="10650684"/>
            <a:ext cx="460782" cy="460782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41FD4E70-EEC2-A760-BD59-03B70A541767}"/>
              </a:ext>
            </a:extLst>
          </p:cNvPr>
          <p:cNvCxnSpPr>
            <a:cxnSpLocks/>
          </p:cNvCxnSpPr>
          <p:nvPr/>
        </p:nvCxnSpPr>
        <p:spPr>
          <a:xfrm>
            <a:off x="13895245" y="3560685"/>
            <a:ext cx="6756" cy="50581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B1701DF8-07F4-1B7A-8483-2757436C129D}"/>
              </a:ext>
            </a:extLst>
          </p:cNvPr>
          <p:cNvCxnSpPr>
            <a:cxnSpLocks/>
          </p:cNvCxnSpPr>
          <p:nvPr/>
        </p:nvCxnSpPr>
        <p:spPr>
          <a:xfrm>
            <a:off x="15934501" y="4367253"/>
            <a:ext cx="0" cy="61772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35E51918-2E0F-7D02-2130-EED79939A4CA}"/>
              </a:ext>
            </a:extLst>
          </p:cNvPr>
          <p:cNvCxnSpPr>
            <a:cxnSpLocks/>
          </p:cNvCxnSpPr>
          <p:nvPr/>
        </p:nvCxnSpPr>
        <p:spPr>
          <a:xfrm>
            <a:off x="16947796" y="8284442"/>
            <a:ext cx="0" cy="21912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A4BD2BF3-0E4E-75A2-4CFB-D82D1C9B3540}"/>
              </a:ext>
            </a:extLst>
          </p:cNvPr>
          <p:cNvCxnSpPr>
            <a:cxnSpLocks/>
          </p:cNvCxnSpPr>
          <p:nvPr/>
        </p:nvCxnSpPr>
        <p:spPr>
          <a:xfrm>
            <a:off x="17961092" y="6706757"/>
            <a:ext cx="0" cy="37562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7" name="Oval 146">
            <a:extLst>
              <a:ext uri="{FF2B5EF4-FFF2-40B4-BE49-F238E27FC236}">
                <a16:creationId xmlns:a16="http://schemas.microsoft.com/office/drawing/2014/main" id="{F4CCA7BB-99CB-048D-B473-A8983722364E}"/>
              </a:ext>
            </a:extLst>
          </p:cNvPr>
          <p:cNvSpPr/>
          <p:nvPr/>
        </p:nvSpPr>
        <p:spPr>
          <a:xfrm>
            <a:off x="16821984" y="9374789"/>
            <a:ext cx="257545" cy="25754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8EF86E40-52EE-5F54-0DCF-D186E938DB8F}"/>
              </a:ext>
            </a:extLst>
          </p:cNvPr>
          <p:cNvSpPr/>
          <p:nvPr/>
        </p:nvSpPr>
        <p:spPr>
          <a:xfrm>
            <a:off x="15805523" y="4289313"/>
            <a:ext cx="257545" cy="257545"/>
          </a:xfrm>
          <a:prstGeom prst="ellipse">
            <a:avLst/>
          </a:prstGeom>
          <a:solidFill>
            <a:srgbClr val="ED7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D5695280-6EB9-3A92-D1DD-123D88672746}"/>
              </a:ext>
            </a:extLst>
          </p:cNvPr>
          <p:cNvCxnSpPr>
            <a:cxnSpLocks/>
          </p:cNvCxnSpPr>
          <p:nvPr/>
        </p:nvCxnSpPr>
        <p:spPr>
          <a:xfrm>
            <a:off x="18974387" y="6247718"/>
            <a:ext cx="0" cy="42968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0" name="Oval 149">
            <a:extLst>
              <a:ext uri="{FF2B5EF4-FFF2-40B4-BE49-F238E27FC236}">
                <a16:creationId xmlns:a16="http://schemas.microsoft.com/office/drawing/2014/main" id="{F244A4F7-437B-612D-5FE3-3F34A824026A}"/>
              </a:ext>
            </a:extLst>
          </p:cNvPr>
          <p:cNvSpPr/>
          <p:nvPr/>
        </p:nvSpPr>
        <p:spPr>
          <a:xfrm>
            <a:off x="18843299" y="7866461"/>
            <a:ext cx="257545" cy="25754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0A3DEA88-18DF-7AF2-F4C6-20F4012024AF}"/>
              </a:ext>
            </a:extLst>
          </p:cNvPr>
          <p:cNvSpPr/>
          <p:nvPr/>
        </p:nvSpPr>
        <p:spPr>
          <a:xfrm>
            <a:off x="18853005" y="6508430"/>
            <a:ext cx="257545" cy="257545"/>
          </a:xfrm>
          <a:prstGeom prst="ellipse">
            <a:avLst/>
          </a:prstGeom>
          <a:solidFill>
            <a:srgbClr val="ED7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E8F0FEB8-87F3-DB07-7981-B4D2D917628E}"/>
              </a:ext>
            </a:extLst>
          </p:cNvPr>
          <p:cNvCxnSpPr>
            <a:cxnSpLocks/>
          </p:cNvCxnSpPr>
          <p:nvPr/>
        </p:nvCxnSpPr>
        <p:spPr>
          <a:xfrm>
            <a:off x="20011148" y="8758680"/>
            <a:ext cx="0" cy="16612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A035E63E-9FE5-5685-8C63-7954113B161C}"/>
              </a:ext>
            </a:extLst>
          </p:cNvPr>
          <p:cNvCxnSpPr>
            <a:cxnSpLocks/>
          </p:cNvCxnSpPr>
          <p:nvPr/>
        </p:nvCxnSpPr>
        <p:spPr>
          <a:xfrm>
            <a:off x="21028710" y="8413771"/>
            <a:ext cx="0" cy="19583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4" name="Rectangle 153">
            <a:extLst>
              <a:ext uri="{FF2B5EF4-FFF2-40B4-BE49-F238E27FC236}">
                <a16:creationId xmlns:a16="http://schemas.microsoft.com/office/drawing/2014/main" id="{1A7C33D6-23AF-5682-AE1D-0EAEDC113E71}"/>
              </a:ext>
            </a:extLst>
          </p:cNvPr>
          <p:cNvSpPr/>
          <p:nvPr/>
        </p:nvSpPr>
        <p:spPr>
          <a:xfrm>
            <a:off x="19789776" y="2307423"/>
            <a:ext cx="3799858" cy="32932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 dirty="0"/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86893F94-C9C3-C410-55DF-77EC39A6A464}"/>
              </a:ext>
            </a:extLst>
          </p:cNvPr>
          <p:cNvSpPr/>
          <p:nvPr/>
        </p:nvSpPr>
        <p:spPr>
          <a:xfrm>
            <a:off x="20245759" y="2493193"/>
            <a:ext cx="257545" cy="257545"/>
          </a:xfrm>
          <a:prstGeom prst="ellipse">
            <a:avLst/>
          </a:prstGeom>
          <a:solidFill>
            <a:srgbClr val="14A61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9C5ECE57-9695-BB10-DC1B-15AF5B8CE836}"/>
              </a:ext>
            </a:extLst>
          </p:cNvPr>
          <p:cNvSpPr/>
          <p:nvPr/>
        </p:nvSpPr>
        <p:spPr>
          <a:xfrm>
            <a:off x="20245759" y="3101171"/>
            <a:ext cx="257545" cy="257545"/>
          </a:xfrm>
          <a:prstGeom prst="ellipse">
            <a:avLst/>
          </a:prstGeom>
          <a:solidFill>
            <a:srgbClr val="ED7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AD3FF8B4-94FF-DCF4-9F73-59C6F1F6E3F5}"/>
              </a:ext>
            </a:extLst>
          </p:cNvPr>
          <p:cNvSpPr/>
          <p:nvPr/>
        </p:nvSpPr>
        <p:spPr>
          <a:xfrm>
            <a:off x="20245759" y="3709148"/>
            <a:ext cx="257545" cy="25754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ABD83318-3911-D0EC-59FD-1A9FBCBCC826}"/>
              </a:ext>
            </a:extLst>
          </p:cNvPr>
          <p:cNvSpPr/>
          <p:nvPr/>
        </p:nvSpPr>
        <p:spPr>
          <a:xfrm>
            <a:off x="20245759" y="4317125"/>
            <a:ext cx="257545" cy="25754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159" name="Star: 5 Points 158">
            <a:extLst>
              <a:ext uri="{FF2B5EF4-FFF2-40B4-BE49-F238E27FC236}">
                <a16:creationId xmlns:a16="http://schemas.microsoft.com/office/drawing/2014/main" id="{7AE8493C-7798-FFE9-79EC-1CEE00BE78E4}"/>
              </a:ext>
            </a:extLst>
          </p:cNvPr>
          <p:cNvSpPr/>
          <p:nvPr/>
        </p:nvSpPr>
        <p:spPr>
          <a:xfrm>
            <a:off x="20149479" y="4840662"/>
            <a:ext cx="460782" cy="460782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E497A346-C458-9CB8-C0F3-E7FA77930AB9}"/>
              </a:ext>
            </a:extLst>
          </p:cNvPr>
          <p:cNvSpPr txBox="1"/>
          <p:nvPr/>
        </p:nvSpPr>
        <p:spPr>
          <a:xfrm flipH="1">
            <a:off x="20544146" y="3433642"/>
            <a:ext cx="3215467" cy="644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90" dirty="0"/>
              <a:t>µ-X (HPGe)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E48F2D6F-7450-E22A-9C74-4666039928DC}"/>
              </a:ext>
            </a:extLst>
          </p:cNvPr>
          <p:cNvSpPr txBox="1"/>
          <p:nvPr/>
        </p:nvSpPr>
        <p:spPr>
          <a:xfrm flipH="1">
            <a:off x="20561038" y="2850822"/>
            <a:ext cx="2858949" cy="644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90" dirty="0"/>
              <a:t>El. Scat.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D294BEEE-44ED-75D2-C2B7-7F3DF307366F}"/>
              </a:ext>
            </a:extLst>
          </p:cNvPr>
          <p:cNvSpPr txBox="1"/>
          <p:nvPr/>
        </p:nvSpPr>
        <p:spPr>
          <a:xfrm flipH="1">
            <a:off x="20582147" y="2204846"/>
            <a:ext cx="3101994" cy="644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90" dirty="0"/>
              <a:t>µ-Laser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3A6419E8-7013-807B-2028-7F5BEE58EAA0}"/>
              </a:ext>
            </a:extLst>
          </p:cNvPr>
          <p:cNvSpPr txBox="1"/>
          <p:nvPr/>
        </p:nvSpPr>
        <p:spPr>
          <a:xfrm flipH="1">
            <a:off x="20531482" y="4041268"/>
            <a:ext cx="3228130" cy="644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90" dirty="0"/>
              <a:t>µ-X (Crystal)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A58D6269-83E1-259E-14F7-DE730C869D36}"/>
              </a:ext>
            </a:extLst>
          </p:cNvPr>
          <p:cNvSpPr txBox="1"/>
          <p:nvPr/>
        </p:nvSpPr>
        <p:spPr>
          <a:xfrm flipH="1">
            <a:off x="20531483" y="4699910"/>
            <a:ext cx="3152657" cy="644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90" dirty="0"/>
              <a:t>µ-X (MMC)</a:t>
            </a:r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627F704D-671E-4D94-D442-D814DD0C70DE}"/>
              </a:ext>
            </a:extLst>
          </p:cNvPr>
          <p:cNvSpPr/>
          <p:nvPr/>
        </p:nvSpPr>
        <p:spPr>
          <a:xfrm>
            <a:off x="10868532" y="11015794"/>
            <a:ext cx="140595" cy="1405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3590"/>
          </a:p>
        </p:txBody>
      </p: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A4513AC2-2DF8-969C-7EAE-7379A43DC264}"/>
              </a:ext>
            </a:extLst>
          </p:cNvPr>
          <p:cNvCxnSpPr/>
          <p:nvPr/>
        </p:nvCxnSpPr>
        <p:spPr>
          <a:xfrm flipV="1">
            <a:off x="10841851" y="11044418"/>
            <a:ext cx="211103" cy="21110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6C7AC18C-8D09-007A-5F62-80DD6C31615F}"/>
              </a:ext>
            </a:extLst>
          </p:cNvPr>
          <p:cNvCxnSpPr/>
          <p:nvPr/>
        </p:nvCxnSpPr>
        <p:spPr>
          <a:xfrm flipV="1">
            <a:off x="10812082" y="10898958"/>
            <a:ext cx="211103" cy="21110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8" name="TextBox 167">
            <a:extLst>
              <a:ext uri="{FF2B5EF4-FFF2-40B4-BE49-F238E27FC236}">
                <a16:creationId xmlns:a16="http://schemas.microsoft.com/office/drawing/2014/main" id="{9631933E-9E81-0418-AEEC-AABC20C00D6D}"/>
              </a:ext>
            </a:extLst>
          </p:cNvPr>
          <p:cNvSpPr txBox="1"/>
          <p:nvPr/>
        </p:nvSpPr>
        <p:spPr>
          <a:xfrm>
            <a:off x="10016851" y="11122934"/>
            <a:ext cx="865943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2" dirty="0"/>
              <a:t>10</a:t>
            </a:r>
            <a:r>
              <a:rPr lang="en-US" sz="3192" baseline="30000" dirty="0"/>
              <a:t>-</a:t>
            </a:r>
            <a:r>
              <a:rPr lang="he-IL" sz="3192" baseline="30000" dirty="0"/>
              <a:t>4</a:t>
            </a:r>
            <a:endParaRPr lang="en-US" sz="3192" dirty="0"/>
          </a:p>
        </p:txBody>
      </p:sp>
      <p:sp>
        <p:nvSpPr>
          <p:cNvPr id="169" name="Oval 168">
            <a:extLst>
              <a:ext uri="{FF2B5EF4-FFF2-40B4-BE49-F238E27FC236}">
                <a16:creationId xmlns:a16="http://schemas.microsoft.com/office/drawing/2014/main" id="{A7C8C765-11A5-9303-CAD6-2ACB7E7F296C}"/>
              </a:ext>
            </a:extLst>
          </p:cNvPr>
          <p:cNvSpPr/>
          <p:nvPr/>
        </p:nvSpPr>
        <p:spPr>
          <a:xfrm>
            <a:off x="23924842" y="10992995"/>
            <a:ext cx="140595" cy="1405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3590"/>
          </a:p>
        </p:txBody>
      </p: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E3A752B2-FAA0-E921-CD4B-56F5DD892F47}"/>
              </a:ext>
            </a:extLst>
          </p:cNvPr>
          <p:cNvCxnSpPr/>
          <p:nvPr/>
        </p:nvCxnSpPr>
        <p:spPr>
          <a:xfrm flipV="1">
            <a:off x="23898161" y="11021619"/>
            <a:ext cx="211103" cy="21110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F617AFAE-78C4-F6BA-6B68-ECA447D0146B}"/>
              </a:ext>
            </a:extLst>
          </p:cNvPr>
          <p:cNvCxnSpPr/>
          <p:nvPr/>
        </p:nvCxnSpPr>
        <p:spPr>
          <a:xfrm flipV="1">
            <a:off x="23868393" y="10876159"/>
            <a:ext cx="211103" cy="21110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47E2253D-5CBE-8552-E9B9-CCC9E8037C92}"/>
                  </a:ext>
                </a:extLst>
              </p:cNvPr>
              <p:cNvSpPr txBox="1"/>
              <p:nvPr/>
            </p:nvSpPr>
            <p:spPr>
              <a:xfrm rot="16200000">
                <a:off x="9094285" y="6402264"/>
                <a:ext cx="1325684" cy="7366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787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787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4787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sz="4787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4787" i="1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US" sz="4787" dirty="0"/>
              </a:p>
            </p:txBody>
          </p:sp>
        </mc:Choice>
        <mc:Fallback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47E2253D-5CBE-8552-E9B9-CCC9E8037C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9094285" y="6402264"/>
                <a:ext cx="1325684" cy="7366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3" name="Picture 172">
            <a:extLst>
              <a:ext uri="{FF2B5EF4-FFF2-40B4-BE49-F238E27FC236}">
                <a16:creationId xmlns:a16="http://schemas.microsoft.com/office/drawing/2014/main" id="{F03FB8E1-4184-8E2E-9FBB-4EC7FF9409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3478" y="5598874"/>
            <a:ext cx="408713" cy="429673"/>
          </a:xfrm>
          <a:prstGeom prst="rect">
            <a:avLst/>
          </a:prstGeom>
        </p:spPr>
      </p:pic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6C0705FB-5E6F-F27E-B002-7A96BAC7E603}"/>
              </a:ext>
            </a:extLst>
          </p:cNvPr>
          <p:cNvCxnSpPr>
            <a:cxnSpLocks/>
          </p:cNvCxnSpPr>
          <p:nvPr/>
        </p:nvCxnSpPr>
        <p:spPr>
          <a:xfrm>
            <a:off x="14895873" y="4040777"/>
            <a:ext cx="0" cy="58294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7" name="Left Brace 176">
            <a:extLst>
              <a:ext uri="{FF2B5EF4-FFF2-40B4-BE49-F238E27FC236}">
                <a16:creationId xmlns:a16="http://schemas.microsoft.com/office/drawing/2014/main" id="{D924274F-C3BE-96C5-D6F7-B0DDB4890271}"/>
              </a:ext>
            </a:extLst>
          </p:cNvPr>
          <p:cNvSpPr/>
          <p:nvPr/>
        </p:nvSpPr>
        <p:spPr>
          <a:xfrm rot="5400000">
            <a:off x="14779632" y="13884"/>
            <a:ext cx="384388" cy="2930971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L" sz="4787"/>
          </a:p>
        </p:txBody>
      </p:sp>
      <p:sp>
        <p:nvSpPr>
          <p:cNvPr id="178" name="Left Brace 177">
            <a:extLst>
              <a:ext uri="{FF2B5EF4-FFF2-40B4-BE49-F238E27FC236}">
                <a16:creationId xmlns:a16="http://schemas.microsoft.com/office/drawing/2014/main" id="{BD8192B7-61B7-0EDD-A5B2-8AE5888BD6BC}"/>
              </a:ext>
            </a:extLst>
          </p:cNvPr>
          <p:cNvSpPr/>
          <p:nvPr/>
        </p:nvSpPr>
        <p:spPr>
          <a:xfrm rot="5400000">
            <a:off x="18823335" y="-671149"/>
            <a:ext cx="384388" cy="4301038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L" sz="4787"/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64622263-405F-FF30-423E-F7D2144923BF}"/>
              </a:ext>
            </a:extLst>
          </p:cNvPr>
          <p:cNvSpPr txBox="1"/>
          <p:nvPr/>
        </p:nvSpPr>
        <p:spPr>
          <a:xfrm>
            <a:off x="14377072" y="652734"/>
            <a:ext cx="1372492" cy="8290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787" dirty="0"/>
              <a:t>WP I</a:t>
            </a:r>
            <a:endParaRPr lang="en-IL" sz="4787" dirty="0"/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861E6FD7-46B1-BEA4-6CFF-F6E28B78C6FB}"/>
              </a:ext>
            </a:extLst>
          </p:cNvPr>
          <p:cNvSpPr txBox="1"/>
          <p:nvPr/>
        </p:nvSpPr>
        <p:spPr>
          <a:xfrm>
            <a:off x="18098431" y="634638"/>
            <a:ext cx="1532792" cy="8290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787" dirty="0"/>
              <a:t>WP II</a:t>
            </a:r>
            <a:endParaRPr lang="en-IL" sz="4787" dirty="0"/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2BA7DD90-5B1C-E80A-9E1F-DA365EF6871B}"/>
              </a:ext>
            </a:extLst>
          </p:cNvPr>
          <p:cNvSpPr txBox="1"/>
          <p:nvPr/>
        </p:nvSpPr>
        <p:spPr>
          <a:xfrm>
            <a:off x="80081" y="2651573"/>
            <a:ext cx="12159544" cy="8290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787" b="1" dirty="0"/>
              <a:t>With dedicated detector  (10-200 keV):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CC05DB9-6D5E-50E8-321F-8813C99C2723}"/>
              </a:ext>
            </a:extLst>
          </p:cNvPr>
          <p:cNvSpPr/>
          <p:nvPr/>
        </p:nvSpPr>
        <p:spPr>
          <a:xfrm>
            <a:off x="15843130" y="11244047"/>
            <a:ext cx="178107" cy="178107"/>
          </a:xfrm>
          <a:prstGeom prst="ellipse">
            <a:avLst/>
          </a:prstGeom>
          <a:solidFill>
            <a:srgbClr val="F8F9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359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1D7A1D-0896-954D-1246-8F423FE9E372}"/>
              </a:ext>
            </a:extLst>
          </p:cNvPr>
          <p:cNvSpPr txBox="1"/>
          <p:nvPr/>
        </p:nvSpPr>
        <p:spPr>
          <a:xfrm>
            <a:off x="22683806" y="12919518"/>
            <a:ext cx="1507144" cy="644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90" dirty="0"/>
              <a:t>23 / 30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07B53C1-C606-E636-19E6-7F7E6F69755C}"/>
              </a:ext>
            </a:extLst>
          </p:cNvPr>
          <p:cNvSpPr/>
          <p:nvPr/>
        </p:nvSpPr>
        <p:spPr>
          <a:xfrm>
            <a:off x="16675168" y="10698587"/>
            <a:ext cx="4691279" cy="5374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Physics reach depends on theory effort!</a:t>
            </a:r>
            <a:endParaRPr lang="en-I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71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103B9-1F72-9B84-35B3-7A11EC83D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Anticipated impact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20409D-EECD-72A7-FF6E-55F336CAB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169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4AC2D0D-31F5-CC18-0F61-238C31F05B1C}"/>
              </a:ext>
            </a:extLst>
          </p:cNvPr>
          <p:cNvSpPr txBox="1">
            <a:spLocks/>
          </p:cNvSpPr>
          <p:nvPr/>
        </p:nvSpPr>
        <p:spPr>
          <a:xfrm>
            <a:off x="529614" y="83831"/>
            <a:ext cx="15950965" cy="1779237"/>
          </a:xfrm>
          <a:prstGeom prst="rect">
            <a:avLst/>
          </a:prstGeom>
        </p:spPr>
        <p:txBody>
          <a:bodyPr vert="horz" lIns="182393" tIns="91197" rIns="182393" bIns="9119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777" dirty="0"/>
              <a:t>How?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A1E8B22-D3E1-567A-0A08-E69A83B16B1A}"/>
              </a:ext>
            </a:extLst>
          </p:cNvPr>
          <p:cNvSpPr txBox="1"/>
          <p:nvPr/>
        </p:nvSpPr>
        <p:spPr>
          <a:xfrm>
            <a:off x="2204185" y="2295526"/>
            <a:ext cx="3330784" cy="706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89" dirty="0"/>
              <a:t>Muonic atoms</a:t>
            </a:r>
            <a:endParaRPr lang="en-IL" sz="3989" dirty="0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FFF1B54-9E7F-7080-54A5-5CB45E034704}"/>
              </a:ext>
            </a:extLst>
          </p:cNvPr>
          <p:cNvSpPr txBox="1"/>
          <p:nvPr/>
        </p:nvSpPr>
        <p:spPr>
          <a:xfrm>
            <a:off x="543011" y="8319139"/>
            <a:ext cx="8550610" cy="4512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69986" indent="-569986">
              <a:buFont typeface="Arial" panose="020B0604020202020204" pitchFamily="34" charset="0"/>
              <a:buChar char="•"/>
            </a:pPr>
            <a:endParaRPr lang="en-US" sz="3590" dirty="0"/>
          </a:p>
          <a:p>
            <a:pPr marL="569986" indent="-569986">
              <a:buFont typeface="Arial" panose="020B0604020202020204" pitchFamily="34" charset="0"/>
              <a:buChar char="•"/>
            </a:pPr>
            <a:r>
              <a:rPr lang="en-US" sz="3590" dirty="0"/>
              <a:t>s levels very sensitive to nuclear radius:</a:t>
            </a:r>
          </a:p>
          <a:p>
            <a:pPr marL="569986" indent="-569986">
              <a:buFont typeface="Arial" panose="020B0604020202020204" pitchFamily="34" charset="0"/>
              <a:buChar char="•"/>
            </a:pPr>
            <a:endParaRPr lang="en-US" sz="3590" dirty="0"/>
          </a:p>
          <a:p>
            <a:pPr marL="569986" indent="-569986">
              <a:buFont typeface="Arial" panose="020B0604020202020204" pitchFamily="34" charset="0"/>
              <a:buChar char="•"/>
            </a:pPr>
            <a:endParaRPr lang="en-US" sz="3590" dirty="0"/>
          </a:p>
          <a:p>
            <a:pPr marL="569986" indent="-569986">
              <a:buFont typeface="Arial" panose="020B0604020202020204" pitchFamily="34" charset="0"/>
              <a:buChar char="•"/>
            </a:pPr>
            <a:endParaRPr lang="en-US" sz="3590" dirty="0"/>
          </a:p>
          <a:p>
            <a:pPr marL="569986" indent="-569986">
              <a:buFont typeface="Arial" panose="020B0604020202020204" pitchFamily="34" charset="0"/>
              <a:buChar char="•"/>
            </a:pPr>
            <a:endParaRPr lang="en-US" sz="3590" dirty="0"/>
          </a:p>
          <a:p>
            <a:pPr marL="569986" indent="-569986">
              <a:buFont typeface="Arial" panose="020B0604020202020204" pitchFamily="34" charset="0"/>
              <a:buChar char="•"/>
            </a:pPr>
            <a:r>
              <a:rPr lang="en-US" sz="3590" dirty="0"/>
              <a:t>Well-developed theory + Experiment</a:t>
            </a:r>
          </a:p>
          <a:p>
            <a:pPr marL="569986" indent="-569986">
              <a:buFont typeface="Arial" panose="020B0604020202020204" pitchFamily="34" charset="0"/>
              <a:buChar char="•"/>
            </a:pPr>
            <a:endParaRPr lang="en-US" sz="3590" dirty="0"/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B42B229E-2D62-8B8B-150B-DF92F90EF3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667" r="35372" b="6781"/>
          <a:stretch/>
        </p:blipFill>
        <p:spPr>
          <a:xfrm>
            <a:off x="1567748" y="2766391"/>
            <a:ext cx="5494107" cy="4649424"/>
          </a:xfrm>
          <a:prstGeom prst="rect">
            <a:avLst/>
          </a:prstGeom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8E3369-5DB1-1A4C-D5BC-99B204DE37DA}"/>
              </a:ext>
            </a:extLst>
          </p:cNvPr>
          <p:cNvSpPr txBox="1"/>
          <p:nvPr/>
        </p:nvSpPr>
        <p:spPr>
          <a:xfrm>
            <a:off x="2204185" y="2295526"/>
            <a:ext cx="3330784" cy="706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89" dirty="0"/>
              <a:t>Muonic atoms</a:t>
            </a:r>
            <a:endParaRPr lang="en-IL" sz="3989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526C513-B5C1-E99E-DE38-9FFD0C74B1DC}"/>
                  </a:ext>
                </a:extLst>
              </p:cNvPr>
              <p:cNvSpPr txBox="1"/>
              <p:nvPr/>
            </p:nvSpPr>
            <p:spPr>
              <a:xfrm>
                <a:off x="1462943" y="9956493"/>
                <a:ext cx="6320705" cy="12007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192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192" i="1">
                              <a:latin typeface="Cambria Math" panose="02040503050406030204" pitchFamily="18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en-US" sz="3192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192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3192" i="1">
                                  <a:latin typeface="Cambria Math" panose="02040503050406030204" pitchFamily="18" charset="0"/>
                                </a:rPr>
                                <m:t>𝐹𝑁𝑆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192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192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3192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sz="3192" i="1"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sz="3192" i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319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192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p>
                          <m:r>
                            <a:rPr lang="en-US" sz="3192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319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192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192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3192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192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3192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3192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192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sz="3192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3192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3192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192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192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3192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192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3192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3192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192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3192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3192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192" i="1">
                          <a:latin typeface="Cambria Math" panose="02040503050406030204" pitchFamily="18" charset="0"/>
                        </a:rPr>
                        <m:t>~ </m:t>
                      </m:r>
                      <m:sSup>
                        <m:sSupPr>
                          <m:ctrlPr>
                            <a:rPr lang="en-US" sz="319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192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3192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192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3192" i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319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192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p>
                          <m:r>
                            <a:rPr lang="en-US" sz="3192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192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526C513-B5C1-E99E-DE38-9FFD0C74B1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2943" y="9956493"/>
                <a:ext cx="6320705" cy="120077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40A04F38-3C8D-C8E2-D934-8CAE05911F9C}"/>
              </a:ext>
            </a:extLst>
          </p:cNvPr>
          <p:cNvSpPr txBox="1"/>
          <p:nvPr/>
        </p:nvSpPr>
        <p:spPr>
          <a:xfrm>
            <a:off x="22814090" y="12919518"/>
            <a:ext cx="1261884" cy="644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90" dirty="0"/>
              <a:t>4 / 30</a:t>
            </a:r>
          </a:p>
        </p:txBody>
      </p:sp>
    </p:spTree>
    <p:extLst>
      <p:ext uri="{BB962C8B-B14F-4D97-AF65-F5344CB8AC3E}">
        <p14:creationId xmlns:p14="http://schemas.microsoft.com/office/powerpoint/2010/main" val="149245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C901E-A90A-0D03-07DF-48A16AE94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2949" y="176216"/>
            <a:ext cx="21113353" cy="2644069"/>
          </a:xfrm>
        </p:spPr>
        <p:txBody>
          <a:bodyPr/>
          <a:lstStyle/>
          <a:p>
            <a:r>
              <a:rPr lang="en-US" dirty="0"/>
              <a:t>Output I: Z dependence of (unknown) high-order QED in Helium-like atoms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A10659E-5AB5-46F3-A14B-606B700D9AF2}"/>
              </a:ext>
            </a:extLst>
          </p:cNvPr>
          <p:cNvCxnSpPr>
            <a:cxnSpLocks/>
          </p:cNvCxnSpPr>
          <p:nvPr/>
        </p:nvCxnSpPr>
        <p:spPr>
          <a:xfrm>
            <a:off x="7026675" y="11249092"/>
            <a:ext cx="14492377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3B1ADCA-C2A8-012D-62B5-F3677FE77049}"/>
              </a:ext>
            </a:extLst>
          </p:cNvPr>
          <p:cNvCxnSpPr>
            <a:cxnSpLocks/>
          </p:cNvCxnSpPr>
          <p:nvPr/>
        </p:nvCxnSpPr>
        <p:spPr>
          <a:xfrm flipV="1">
            <a:off x="7058305" y="5572912"/>
            <a:ext cx="0" cy="570781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E41A0D2-22E7-E756-B7AC-E8D1C5D4E86D}"/>
              </a:ext>
            </a:extLst>
          </p:cNvPr>
          <p:cNvSpPr txBox="1"/>
          <p:nvPr/>
        </p:nvSpPr>
        <p:spPr>
          <a:xfrm>
            <a:off x="22002132" y="10783265"/>
            <a:ext cx="7136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/>
              <a:t>Z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811139-1350-4E38-3365-0A6DBB1FFF1A}"/>
              </a:ext>
            </a:extLst>
          </p:cNvPr>
          <p:cNvSpPr txBox="1"/>
          <p:nvPr/>
        </p:nvSpPr>
        <p:spPr>
          <a:xfrm>
            <a:off x="8471145" y="11490107"/>
            <a:ext cx="5950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8FC001-DA42-C8F7-6A52-F78C8DD55A13}"/>
              </a:ext>
            </a:extLst>
          </p:cNvPr>
          <p:cNvSpPr txBox="1"/>
          <p:nvPr/>
        </p:nvSpPr>
        <p:spPr>
          <a:xfrm>
            <a:off x="19483219" y="11490107"/>
            <a:ext cx="5950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803D1E-FF54-1159-9D41-23EEDE8BA9DF}"/>
              </a:ext>
            </a:extLst>
          </p:cNvPr>
          <p:cNvSpPr txBox="1"/>
          <p:nvPr/>
        </p:nvSpPr>
        <p:spPr>
          <a:xfrm>
            <a:off x="11289958" y="11490107"/>
            <a:ext cx="5950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E71657-5D2C-7931-2B3B-8251B2AC4DC1}"/>
              </a:ext>
            </a:extLst>
          </p:cNvPr>
          <p:cNvSpPr txBox="1"/>
          <p:nvPr/>
        </p:nvSpPr>
        <p:spPr>
          <a:xfrm>
            <a:off x="13962314" y="11490107"/>
            <a:ext cx="5950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86F060-2FF4-CA8F-EF3D-89AF4D123AF0}"/>
              </a:ext>
            </a:extLst>
          </p:cNvPr>
          <p:cNvSpPr txBox="1"/>
          <p:nvPr/>
        </p:nvSpPr>
        <p:spPr>
          <a:xfrm>
            <a:off x="16671009" y="11490107"/>
            <a:ext cx="5950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F519BEE-1F2D-D91D-E510-37364570E87A}"/>
                  </a:ext>
                </a:extLst>
              </p:cNvPr>
              <p:cNvSpPr txBox="1"/>
              <p:nvPr/>
            </p:nvSpPr>
            <p:spPr>
              <a:xfrm>
                <a:off x="1796583" y="4121626"/>
                <a:ext cx="10791800" cy="7631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𝐻𝑂</m:t>
                        </m:r>
                      </m:sub>
                    </m:sSub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)≡</m:t>
                    </m:r>
                    <m:sSub>
                      <m:sSubPr>
                        <m:ctrlPr>
                          <a:rPr lang="en-US" sz="4000" b="1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1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sz="4000" b="1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𝒆𝒙𝒑</m:t>
                        </m:r>
                      </m:sub>
                    </m:sSub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000" b="1" i="1" smtClean="0">
                            <a:solidFill>
                              <a:srgbClr val="DC5FCD"/>
                            </a:solidFill>
                            <a:latin typeface="Cambria Math" panose="02040503050406030204" pitchFamily="18" charset="0"/>
                          </a:rPr>
                          <m:t>𝜹</m:t>
                        </m:r>
                        <m:sSub>
                          <m:sSubPr>
                            <m:ctrlPr>
                              <a:rPr lang="en-US" sz="4000" b="1" i="1" smtClean="0">
                                <a:solidFill>
                                  <a:srgbClr val="DC5FC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1" i="1" smtClean="0">
                                <a:solidFill>
                                  <a:srgbClr val="DC5FCD"/>
                                </a:solidFill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en-US" sz="4000" b="1" i="1" smtClean="0">
                                <a:solidFill>
                                  <a:srgbClr val="DC5FCD"/>
                                </a:solidFill>
                                <a:latin typeface="Cambria Math" panose="02040503050406030204" pitchFamily="18" charset="0"/>
                              </a:rPr>
                              <m:t>𝑭𝑵𝑺</m:t>
                            </m:r>
                          </m:sub>
                        </m:sSub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/>
                  <a:t> 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F519BEE-1F2D-D91D-E510-37364570E8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6583" y="4121626"/>
                <a:ext cx="10791800" cy="76315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83975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C901E-A90A-0D03-07DF-48A16AE94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2949" y="176216"/>
            <a:ext cx="21113353" cy="2644069"/>
          </a:xfrm>
        </p:spPr>
        <p:txBody>
          <a:bodyPr/>
          <a:lstStyle/>
          <a:p>
            <a:r>
              <a:rPr lang="en-US" dirty="0"/>
              <a:t>Output I: Z dependence of (unknown) high-order QED in Helium-like atoms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A10659E-5AB5-46F3-A14B-606B700D9AF2}"/>
              </a:ext>
            </a:extLst>
          </p:cNvPr>
          <p:cNvCxnSpPr>
            <a:cxnSpLocks/>
          </p:cNvCxnSpPr>
          <p:nvPr/>
        </p:nvCxnSpPr>
        <p:spPr>
          <a:xfrm>
            <a:off x="7026675" y="11249092"/>
            <a:ext cx="14492377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3B1ADCA-C2A8-012D-62B5-F3677FE77049}"/>
              </a:ext>
            </a:extLst>
          </p:cNvPr>
          <p:cNvCxnSpPr>
            <a:cxnSpLocks/>
          </p:cNvCxnSpPr>
          <p:nvPr/>
        </p:nvCxnSpPr>
        <p:spPr>
          <a:xfrm flipV="1">
            <a:off x="7058305" y="5572912"/>
            <a:ext cx="0" cy="570781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E41A0D2-22E7-E756-B7AC-E8D1C5D4E86D}"/>
              </a:ext>
            </a:extLst>
          </p:cNvPr>
          <p:cNvSpPr txBox="1"/>
          <p:nvPr/>
        </p:nvSpPr>
        <p:spPr>
          <a:xfrm>
            <a:off x="22002132" y="10783265"/>
            <a:ext cx="7136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/>
              <a:t>Z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811139-1350-4E38-3365-0A6DBB1FFF1A}"/>
              </a:ext>
            </a:extLst>
          </p:cNvPr>
          <p:cNvSpPr txBox="1"/>
          <p:nvPr/>
        </p:nvSpPr>
        <p:spPr>
          <a:xfrm>
            <a:off x="8471145" y="11490107"/>
            <a:ext cx="5950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8FC001-DA42-C8F7-6A52-F78C8DD55A13}"/>
              </a:ext>
            </a:extLst>
          </p:cNvPr>
          <p:cNvSpPr txBox="1"/>
          <p:nvPr/>
        </p:nvSpPr>
        <p:spPr>
          <a:xfrm>
            <a:off x="19483219" y="11490107"/>
            <a:ext cx="5950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803D1E-FF54-1159-9D41-23EEDE8BA9DF}"/>
              </a:ext>
            </a:extLst>
          </p:cNvPr>
          <p:cNvSpPr txBox="1"/>
          <p:nvPr/>
        </p:nvSpPr>
        <p:spPr>
          <a:xfrm>
            <a:off x="11289958" y="11490107"/>
            <a:ext cx="5950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E71657-5D2C-7931-2B3B-8251B2AC4DC1}"/>
              </a:ext>
            </a:extLst>
          </p:cNvPr>
          <p:cNvSpPr txBox="1"/>
          <p:nvPr/>
        </p:nvSpPr>
        <p:spPr>
          <a:xfrm>
            <a:off x="13962314" y="11490107"/>
            <a:ext cx="5950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86F060-2FF4-CA8F-EF3D-89AF4D123AF0}"/>
              </a:ext>
            </a:extLst>
          </p:cNvPr>
          <p:cNvSpPr txBox="1"/>
          <p:nvPr/>
        </p:nvSpPr>
        <p:spPr>
          <a:xfrm>
            <a:off x="16671009" y="11490107"/>
            <a:ext cx="5950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F519BEE-1F2D-D91D-E510-37364570E87A}"/>
                  </a:ext>
                </a:extLst>
              </p:cNvPr>
              <p:cNvSpPr txBox="1"/>
              <p:nvPr/>
            </p:nvSpPr>
            <p:spPr>
              <a:xfrm>
                <a:off x="1796583" y="4121626"/>
                <a:ext cx="10791800" cy="7631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𝐻𝑂</m:t>
                        </m:r>
                      </m:sub>
                    </m:sSub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)≡</m:t>
                    </m:r>
                    <m:sSub>
                      <m:sSubPr>
                        <m:ctrlPr>
                          <a:rPr lang="en-US" sz="4000" b="1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1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sz="4000" b="1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𝒆𝒙𝒑</m:t>
                        </m:r>
                      </m:sub>
                    </m:sSub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000" b="1" i="1" smtClean="0">
                            <a:solidFill>
                              <a:srgbClr val="DC5FCD"/>
                            </a:solidFill>
                            <a:latin typeface="Cambria Math" panose="02040503050406030204" pitchFamily="18" charset="0"/>
                          </a:rPr>
                          <m:t>𝜹</m:t>
                        </m:r>
                        <m:sSub>
                          <m:sSubPr>
                            <m:ctrlPr>
                              <a:rPr lang="en-US" sz="4000" b="1" i="1" smtClean="0">
                                <a:solidFill>
                                  <a:srgbClr val="DC5FC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1" i="1" smtClean="0">
                                <a:solidFill>
                                  <a:srgbClr val="DC5FCD"/>
                                </a:solidFill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en-US" sz="4000" b="1" i="1" smtClean="0">
                                <a:solidFill>
                                  <a:srgbClr val="DC5FCD"/>
                                </a:solidFill>
                                <a:latin typeface="Cambria Math" panose="02040503050406030204" pitchFamily="18" charset="0"/>
                              </a:rPr>
                              <m:t>𝑭𝑵𝑺</m:t>
                            </m:r>
                          </m:sub>
                        </m:sSub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/>
                  <a:t> 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F519BEE-1F2D-D91D-E510-37364570E8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6583" y="4121626"/>
                <a:ext cx="10791800" cy="76315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35" descr="A cartoon of a person giving a thumbs up&#10;&#10;Description automatically generated">
            <a:extLst>
              <a:ext uri="{FF2B5EF4-FFF2-40B4-BE49-F238E27FC236}">
                <a16:creationId xmlns:a16="http://schemas.microsoft.com/office/drawing/2014/main" id="{CB0E6973-90B8-1B9C-6F8D-FD3583AB07A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548" y="8936966"/>
            <a:ext cx="2163703" cy="1480115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496498D-E80C-CB04-185F-33427FC2BE43}"/>
              </a:ext>
            </a:extLst>
          </p:cNvPr>
          <p:cNvSpPr txBox="1"/>
          <p:nvPr/>
        </p:nvSpPr>
        <p:spPr>
          <a:xfrm>
            <a:off x="7992834" y="10472467"/>
            <a:ext cx="1779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15151"/>
                </a:solidFill>
              </a:rPr>
              <a:t>Talks: Yu Sun,</a:t>
            </a:r>
          </a:p>
          <a:p>
            <a:r>
              <a:rPr lang="en-US" dirty="0">
                <a:solidFill>
                  <a:srgbClr val="F15151"/>
                </a:solidFill>
              </a:rPr>
              <a:t>Gloria Claussen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9B1C95-09E3-F58B-97A0-3A19412F0E41}"/>
              </a:ext>
            </a:extLst>
          </p:cNvPr>
          <p:cNvSpPr txBox="1"/>
          <p:nvPr/>
        </p:nvSpPr>
        <p:spPr>
          <a:xfrm>
            <a:off x="1693446" y="8940586"/>
            <a:ext cx="482234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High precision</a:t>
            </a:r>
          </a:p>
          <a:p>
            <a:r>
              <a:rPr lang="en-US" sz="40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Experiments</a:t>
            </a:r>
            <a:r>
              <a:rPr lang="en-US" sz="4000" dirty="0"/>
              <a:t> in </a:t>
            </a:r>
          </a:p>
          <a:p>
            <a:r>
              <a:rPr lang="en-US" sz="4000" dirty="0"/>
              <a:t>Helium-like systems:</a:t>
            </a:r>
          </a:p>
        </p:txBody>
      </p:sp>
    </p:spTree>
    <p:extLst>
      <p:ext uri="{BB962C8B-B14F-4D97-AF65-F5344CB8AC3E}">
        <p14:creationId xmlns:p14="http://schemas.microsoft.com/office/powerpoint/2010/main" val="21341347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C901E-A90A-0D03-07DF-48A16AE94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2949" y="176216"/>
            <a:ext cx="21113353" cy="2644069"/>
          </a:xfrm>
        </p:spPr>
        <p:txBody>
          <a:bodyPr/>
          <a:lstStyle/>
          <a:p>
            <a:r>
              <a:rPr lang="en-US" dirty="0"/>
              <a:t>Output I: Z dependence of (unknown) high-order QED in Helium-like atoms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A10659E-5AB5-46F3-A14B-606B700D9AF2}"/>
              </a:ext>
            </a:extLst>
          </p:cNvPr>
          <p:cNvCxnSpPr>
            <a:cxnSpLocks/>
          </p:cNvCxnSpPr>
          <p:nvPr/>
        </p:nvCxnSpPr>
        <p:spPr>
          <a:xfrm>
            <a:off x="7026675" y="11249092"/>
            <a:ext cx="14492377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3B1ADCA-C2A8-012D-62B5-F3677FE77049}"/>
              </a:ext>
            </a:extLst>
          </p:cNvPr>
          <p:cNvCxnSpPr>
            <a:cxnSpLocks/>
          </p:cNvCxnSpPr>
          <p:nvPr/>
        </p:nvCxnSpPr>
        <p:spPr>
          <a:xfrm flipV="1">
            <a:off x="7058305" y="5572912"/>
            <a:ext cx="0" cy="570781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E41A0D2-22E7-E756-B7AC-E8D1C5D4E86D}"/>
              </a:ext>
            </a:extLst>
          </p:cNvPr>
          <p:cNvSpPr txBox="1"/>
          <p:nvPr/>
        </p:nvSpPr>
        <p:spPr>
          <a:xfrm>
            <a:off x="22002132" y="10783265"/>
            <a:ext cx="7136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/>
              <a:t>Z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811139-1350-4E38-3365-0A6DBB1FFF1A}"/>
              </a:ext>
            </a:extLst>
          </p:cNvPr>
          <p:cNvSpPr txBox="1"/>
          <p:nvPr/>
        </p:nvSpPr>
        <p:spPr>
          <a:xfrm>
            <a:off x="8471145" y="11490107"/>
            <a:ext cx="5950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8FC001-DA42-C8F7-6A52-F78C8DD55A13}"/>
              </a:ext>
            </a:extLst>
          </p:cNvPr>
          <p:cNvSpPr txBox="1"/>
          <p:nvPr/>
        </p:nvSpPr>
        <p:spPr>
          <a:xfrm>
            <a:off x="19483219" y="11490107"/>
            <a:ext cx="5950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803D1E-FF54-1159-9D41-23EEDE8BA9DF}"/>
              </a:ext>
            </a:extLst>
          </p:cNvPr>
          <p:cNvSpPr txBox="1"/>
          <p:nvPr/>
        </p:nvSpPr>
        <p:spPr>
          <a:xfrm>
            <a:off x="11289958" y="11490107"/>
            <a:ext cx="5950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E71657-5D2C-7931-2B3B-8251B2AC4DC1}"/>
              </a:ext>
            </a:extLst>
          </p:cNvPr>
          <p:cNvSpPr txBox="1"/>
          <p:nvPr/>
        </p:nvSpPr>
        <p:spPr>
          <a:xfrm>
            <a:off x="13962314" y="11490107"/>
            <a:ext cx="5950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86F060-2FF4-CA8F-EF3D-89AF4D123AF0}"/>
              </a:ext>
            </a:extLst>
          </p:cNvPr>
          <p:cNvSpPr txBox="1"/>
          <p:nvPr/>
        </p:nvSpPr>
        <p:spPr>
          <a:xfrm>
            <a:off x="16671009" y="11490107"/>
            <a:ext cx="5950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F519BEE-1F2D-D91D-E510-37364570E87A}"/>
                  </a:ext>
                </a:extLst>
              </p:cNvPr>
              <p:cNvSpPr txBox="1"/>
              <p:nvPr/>
            </p:nvSpPr>
            <p:spPr>
              <a:xfrm>
                <a:off x="1796583" y="4121626"/>
                <a:ext cx="10791800" cy="7631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𝐻𝑂</m:t>
                        </m:r>
                      </m:sub>
                    </m:sSub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)≡</m:t>
                    </m:r>
                    <m:sSub>
                      <m:sSubPr>
                        <m:ctrlPr>
                          <a:rPr lang="en-US" sz="4000" b="1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1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sz="4000" b="1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𝒆𝒙𝒑</m:t>
                        </m:r>
                      </m:sub>
                    </m:sSub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000" b="1" i="1" smtClean="0">
                            <a:solidFill>
                              <a:srgbClr val="DC5FCD"/>
                            </a:solidFill>
                            <a:latin typeface="Cambria Math" panose="02040503050406030204" pitchFamily="18" charset="0"/>
                          </a:rPr>
                          <m:t>𝜹</m:t>
                        </m:r>
                        <m:sSub>
                          <m:sSubPr>
                            <m:ctrlPr>
                              <a:rPr lang="en-US" sz="4000" b="1" i="1" smtClean="0">
                                <a:solidFill>
                                  <a:srgbClr val="DC5FC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1" i="1" smtClean="0">
                                <a:solidFill>
                                  <a:srgbClr val="DC5FCD"/>
                                </a:solidFill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en-US" sz="4000" b="1" i="1" smtClean="0">
                                <a:solidFill>
                                  <a:srgbClr val="DC5FCD"/>
                                </a:solidFill>
                                <a:latin typeface="Cambria Math" panose="02040503050406030204" pitchFamily="18" charset="0"/>
                              </a:rPr>
                              <m:t>𝑭𝑵𝑺</m:t>
                            </m:r>
                          </m:sub>
                        </m:sSub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/>
                  <a:t> 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F519BEE-1F2D-D91D-E510-37364570E8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6583" y="4121626"/>
                <a:ext cx="10791800" cy="76315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18C96DA6-1CF4-F0C3-EE40-1ADBE0577069}"/>
              </a:ext>
            </a:extLst>
          </p:cNvPr>
          <p:cNvSpPr txBox="1"/>
          <p:nvPr/>
        </p:nvSpPr>
        <p:spPr>
          <a:xfrm>
            <a:off x="1693446" y="8940586"/>
            <a:ext cx="482234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High precision</a:t>
            </a:r>
          </a:p>
          <a:p>
            <a:r>
              <a:rPr lang="en-US" sz="40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Experiments</a:t>
            </a:r>
            <a:r>
              <a:rPr lang="en-US" sz="4000" dirty="0"/>
              <a:t> in </a:t>
            </a:r>
          </a:p>
          <a:p>
            <a:r>
              <a:rPr lang="en-US" sz="4000" dirty="0"/>
              <a:t>Helium-like systems:</a:t>
            </a:r>
          </a:p>
        </p:txBody>
      </p:sp>
      <p:pic>
        <p:nvPicPr>
          <p:cNvPr id="36" name="Picture 35" descr="A cartoon of a person giving a thumbs up&#10;&#10;Description automatically generated">
            <a:extLst>
              <a:ext uri="{FF2B5EF4-FFF2-40B4-BE49-F238E27FC236}">
                <a16:creationId xmlns:a16="http://schemas.microsoft.com/office/drawing/2014/main" id="{CB0E6973-90B8-1B9C-6F8D-FD3583AB07A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548" y="8936966"/>
            <a:ext cx="2163703" cy="1480115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496498D-E80C-CB04-185F-33427FC2BE43}"/>
              </a:ext>
            </a:extLst>
          </p:cNvPr>
          <p:cNvSpPr txBox="1"/>
          <p:nvPr/>
        </p:nvSpPr>
        <p:spPr>
          <a:xfrm>
            <a:off x="7992834" y="10472467"/>
            <a:ext cx="1779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15151"/>
                </a:solidFill>
              </a:rPr>
              <a:t>Talks: Yu Sun,</a:t>
            </a:r>
          </a:p>
          <a:p>
            <a:r>
              <a:rPr lang="en-US" dirty="0">
                <a:solidFill>
                  <a:srgbClr val="F15151"/>
                </a:solidFill>
              </a:rPr>
              <a:t>Gloria Claussen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8CAD61-2888-3E21-DDAE-47B35BEA3001}"/>
              </a:ext>
            </a:extLst>
          </p:cNvPr>
          <p:cNvSpPr txBox="1"/>
          <p:nvPr/>
        </p:nvSpPr>
        <p:spPr>
          <a:xfrm>
            <a:off x="2575445" y="6090497"/>
            <a:ext cx="358886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DC5FCD"/>
                </a:solidFill>
              </a:rPr>
              <a:t>Radius</a:t>
            </a:r>
            <a:r>
              <a:rPr lang="en-US" sz="4000" dirty="0"/>
              <a:t> from</a:t>
            </a:r>
          </a:p>
          <a:p>
            <a:r>
              <a:rPr lang="en-US" sz="4000" dirty="0"/>
              <a:t>Muonic atoms: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FF15357-83FF-8404-D814-F70BD93CE8A2}"/>
              </a:ext>
            </a:extLst>
          </p:cNvPr>
          <p:cNvCxnSpPr>
            <a:cxnSpLocks/>
          </p:cNvCxnSpPr>
          <p:nvPr/>
        </p:nvCxnSpPr>
        <p:spPr>
          <a:xfrm>
            <a:off x="7061180" y="8195095"/>
            <a:ext cx="14250838" cy="0"/>
          </a:xfrm>
          <a:prstGeom prst="line">
            <a:avLst/>
          </a:prstGeom>
          <a:ln>
            <a:prstDash val="lg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" name="Picture 5" descr="A cartoon of a person giving a thumbs up&#10;&#10;Description automatically generated">
            <a:extLst>
              <a:ext uri="{FF2B5EF4-FFF2-40B4-BE49-F238E27FC236}">
                <a16:creationId xmlns:a16="http://schemas.microsoft.com/office/drawing/2014/main" id="{AACC9842-8F52-72D1-81DC-BFDA1429822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285" y="5641676"/>
            <a:ext cx="2163703" cy="14801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7BC1D8-0D98-79A0-E920-5862C79E825E}"/>
              </a:ext>
            </a:extLst>
          </p:cNvPr>
          <p:cNvSpPr txBox="1"/>
          <p:nvPr/>
        </p:nvSpPr>
        <p:spPr>
          <a:xfrm>
            <a:off x="7665030" y="7453221"/>
            <a:ext cx="1990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15151"/>
                </a:solidFill>
              </a:rPr>
              <a:t>Talk: Randolf Pohl </a:t>
            </a:r>
          </a:p>
        </p:txBody>
      </p:sp>
    </p:spTree>
    <p:extLst>
      <p:ext uri="{BB962C8B-B14F-4D97-AF65-F5344CB8AC3E}">
        <p14:creationId xmlns:p14="http://schemas.microsoft.com/office/powerpoint/2010/main" val="12389166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C901E-A90A-0D03-07DF-48A16AE94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2949" y="176216"/>
            <a:ext cx="21113353" cy="2644069"/>
          </a:xfrm>
        </p:spPr>
        <p:txBody>
          <a:bodyPr/>
          <a:lstStyle/>
          <a:p>
            <a:r>
              <a:rPr lang="en-US" dirty="0"/>
              <a:t>Output I: Z dependence of (unknown) high-order QED in Helium-like atoms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A10659E-5AB5-46F3-A14B-606B700D9AF2}"/>
              </a:ext>
            </a:extLst>
          </p:cNvPr>
          <p:cNvCxnSpPr>
            <a:cxnSpLocks/>
          </p:cNvCxnSpPr>
          <p:nvPr/>
        </p:nvCxnSpPr>
        <p:spPr>
          <a:xfrm>
            <a:off x="7026675" y="11249092"/>
            <a:ext cx="14492377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3B1ADCA-C2A8-012D-62B5-F3677FE77049}"/>
              </a:ext>
            </a:extLst>
          </p:cNvPr>
          <p:cNvCxnSpPr>
            <a:cxnSpLocks/>
          </p:cNvCxnSpPr>
          <p:nvPr/>
        </p:nvCxnSpPr>
        <p:spPr>
          <a:xfrm flipV="1">
            <a:off x="7058305" y="5572912"/>
            <a:ext cx="0" cy="570781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E41A0D2-22E7-E756-B7AC-E8D1C5D4E86D}"/>
              </a:ext>
            </a:extLst>
          </p:cNvPr>
          <p:cNvSpPr txBox="1"/>
          <p:nvPr/>
        </p:nvSpPr>
        <p:spPr>
          <a:xfrm>
            <a:off x="22002132" y="10783265"/>
            <a:ext cx="7136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/>
              <a:t>Z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811139-1350-4E38-3365-0A6DBB1FFF1A}"/>
              </a:ext>
            </a:extLst>
          </p:cNvPr>
          <p:cNvSpPr txBox="1"/>
          <p:nvPr/>
        </p:nvSpPr>
        <p:spPr>
          <a:xfrm>
            <a:off x="8471145" y="11490107"/>
            <a:ext cx="5950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8FC001-DA42-C8F7-6A52-F78C8DD55A13}"/>
              </a:ext>
            </a:extLst>
          </p:cNvPr>
          <p:cNvSpPr txBox="1"/>
          <p:nvPr/>
        </p:nvSpPr>
        <p:spPr>
          <a:xfrm>
            <a:off x="19483219" y="11490107"/>
            <a:ext cx="5950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803D1E-FF54-1159-9D41-23EEDE8BA9DF}"/>
              </a:ext>
            </a:extLst>
          </p:cNvPr>
          <p:cNvSpPr txBox="1"/>
          <p:nvPr/>
        </p:nvSpPr>
        <p:spPr>
          <a:xfrm>
            <a:off x="11289958" y="11490107"/>
            <a:ext cx="5950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E71657-5D2C-7931-2B3B-8251B2AC4DC1}"/>
              </a:ext>
            </a:extLst>
          </p:cNvPr>
          <p:cNvSpPr txBox="1"/>
          <p:nvPr/>
        </p:nvSpPr>
        <p:spPr>
          <a:xfrm>
            <a:off x="13962314" y="11490107"/>
            <a:ext cx="5950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86F060-2FF4-CA8F-EF3D-89AF4D123AF0}"/>
              </a:ext>
            </a:extLst>
          </p:cNvPr>
          <p:cNvSpPr txBox="1"/>
          <p:nvPr/>
        </p:nvSpPr>
        <p:spPr>
          <a:xfrm>
            <a:off x="16671009" y="11490107"/>
            <a:ext cx="5950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F519BEE-1F2D-D91D-E510-37364570E87A}"/>
                  </a:ext>
                </a:extLst>
              </p:cNvPr>
              <p:cNvSpPr txBox="1"/>
              <p:nvPr/>
            </p:nvSpPr>
            <p:spPr>
              <a:xfrm>
                <a:off x="1796583" y="4121626"/>
                <a:ext cx="10791800" cy="7631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𝐻𝑂</m:t>
                        </m:r>
                      </m:sub>
                    </m:sSub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)≡</m:t>
                    </m:r>
                    <m:sSub>
                      <m:sSubPr>
                        <m:ctrlPr>
                          <a:rPr lang="en-US" sz="4000" b="1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1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sz="4000" b="1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𝒆𝒙𝒑</m:t>
                        </m:r>
                      </m:sub>
                    </m:sSub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000" b="1" i="1" smtClean="0">
                            <a:solidFill>
                              <a:srgbClr val="DC5FCD"/>
                            </a:solidFill>
                            <a:latin typeface="Cambria Math" panose="02040503050406030204" pitchFamily="18" charset="0"/>
                          </a:rPr>
                          <m:t>𝜹</m:t>
                        </m:r>
                        <m:sSub>
                          <m:sSubPr>
                            <m:ctrlPr>
                              <a:rPr lang="en-US" sz="4000" b="1" i="1" smtClean="0">
                                <a:solidFill>
                                  <a:srgbClr val="DC5FC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1" i="1" smtClean="0">
                                <a:solidFill>
                                  <a:srgbClr val="DC5FCD"/>
                                </a:solidFill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en-US" sz="4000" b="1" i="1" smtClean="0">
                                <a:solidFill>
                                  <a:srgbClr val="DC5FCD"/>
                                </a:solidFill>
                                <a:latin typeface="Cambria Math" panose="02040503050406030204" pitchFamily="18" charset="0"/>
                              </a:rPr>
                              <m:t>𝑭𝑵𝑺</m:t>
                            </m:r>
                          </m:sub>
                        </m:sSub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/>
                  <a:t> 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F519BEE-1F2D-D91D-E510-37364570E8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6583" y="4121626"/>
                <a:ext cx="10791800" cy="76315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35" descr="A cartoon of a person giving a thumbs up&#10;&#10;Description automatically generated">
            <a:extLst>
              <a:ext uri="{FF2B5EF4-FFF2-40B4-BE49-F238E27FC236}">
                <a16:creationId xmlns:a16="http://schemas.microsoft.com/office/drawing/2014/main" id="{CB0E6973-90B8-1B9C-6F8D-FD3583AB07A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548" y="8936966"/>
            <a:ext cx="2163703" cy="1480115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496498D-E80C-CB04-185F-33427FC2BE43}"/>
              </a:ext>
            </a:extLst>
          </p:cNvPr>
          <p:cNvSpPr txBox="1"/>
          <p:nvPr/>
        </p:nvSpPr>
        <p:spPr>
          <a:xfrm>
            <a:off x="7992834" y="10472467"/>
            <a:ext cx="1779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15151"/>
                </a:solidFill>
              </a:rPr>
              <a:t>Talks: Yu Sun,</a:t>
            </a:r>
          </a:p>
          <a:p>
            <a:r>
              <a:rPr lang="en-US" dirty="0">
                <a:solidFill>
                  <a:srgbClr val="F15151"/>
                </a:solidFill>
              </a:rPr>
              <a:t>Gloria Claussen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8CAD61-2888-3E21-DDAE-47B35BEA3001}"/>
              </a:ext>
            </a:extLst>
          </p:cNvPr>
          <p:cNvSpPr txBox="1"/>
          <p:nvPr/>
        </p:nvSpPr>
        <p:spPr>
          <a:xfrm>
            <a:off x="2575445" y="6090497"/>
            <a:ext cx="358886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DC5FCD"/>
                </a:solidFill>
              </a:rPr>
              <a:t>Radius</a:t>
            </a:r>
            <a:r>
              <a:rPr lang="en-US" sz="4000" dirty="0"/>
              <a:t> from</a:t>
            </a:r>
          </a:p>
          <a:p>
            <a:r>
              <a:rPr lang="en-US" sz="4000" dirty="0"/>
              <a:t>Muonic atoms: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FF15357-83FF-8404-D814-F70BD93CE8A2}"/>
              </a:ext>
            </a:extLst>
          </p:cNvPr>
          <p:cNvCxnSpPr>
            <a:cxnSpLocks/>
          </p:cNvCxnSpPr>
          <p:nvPr/>
        </p:nvCxnSpPr>
        <p:spPr>
          <a:xfrm>
            <a:off x="7061180" y="8195095"/>
            <a:ext cx="14250838" cy="0"/>
          </a:xfrm>
          <a:prstGeom prst="line">
            <a:avLst/>
          </a:prstGeom>
          <a:ln>
            <a:prstDash val="lg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" name="Picture 5" descr="A cartoon of a person giving a thumbs up&#10;&#10;Description automatically generated">
            <a:extLst>
              <a:ext uri="{FF2B5EF4-FFF2-40B4-BE49-F238E27FC236}">
                <a16:creationId xmlns:a16="http://schemas.microsoft.com/office/drawing/2014/main" id="{AACC9842-8F52-72D1-81DC-BFDA1429822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285" y="5641676"/>
            <a:ext cx="2163703" cy="14801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7BC1D8-0D98-79A0-E920-5862C79E825E}"/>
              </a:ext>
            </a:extLst>
          </p:cNvPr>
          <p:cNvSpPr txBox="1"/>
          <p:nvPr/>
        </p:nvSpPr>
        <p:spPr>
          <a:xfrm>
            <a:off x="7665030" y="7453221"/>
            <a:ext cx="1990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15151"/>
                </a:solidFill>
              </a:rPr>
              <a:t>Talk: Randolf Pohl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BF1682-C23C-2372-7C29-53DFA5EF2C51}"/>
              </a:ext>
            </a:extLst>
          </p:cNvPr>
          <p:cNvSpPr txBox="1"/>
          <p:nvPr/>
        </p:nvSpPr>
        <p:spPr>
          <a:xfrm>
            <a:off x="19483219" y="11490107"/>
            <a:ext cx="5950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6</a:t>
            </a:r>
          </a:p>
        </p:txBody>
      </p:sp>
      <p:pic>
        <p:nvPicPr>
          <p:cNvPr id="10" name="Picture 9" descr="A cartoon of a person giving a thumbs up&#10;&#10;Description automatically generated">
            <a:extLst>
              <a:ext uri="{FF2B5EF4-FFF2-40B4-BE49-F238E27FC236}">
                <a16:creationId xmlns:a16="http://schemas.microsoft.com/office/drawing/2014/main" id="{6CAAC7C5-F184-5B91-4233-41159271B3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2360" y="8850701"/>
            <a:ext cx="2163703" cy="1480115"/>
          </a:xfrm>
          <a:prstGeom prst="rect">
            <a:avLst/>
          </a:prstGeom>
        </p:spPr>
      </p:pic>
      <p:pic>
        <p:nvPicPr>
          <p:cNvPr id="17" name="Picture 16" descr="A cartoon of a person giving a thumbs up&#10;&#10;Description automatically generated">
            <a:extLst>
              <a:ext uri="{FF2B5EF4-FFF2-40B4-BE49-F238E27FC236}">
                <a16:creationId xmlns:a16="http://schemas.microsoft.com/office/drawing/2014/main" id="{45FD3293-8B05-61C2-4B15-031F177171E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3348" y="5641675"/>
            <a:ext cx="2163703" cy="148011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BD3F8AE-5E19-6B77-51D0-6DD501A27604}"/>
              </a:ext>
            </a:extLst>
          </p:cNvPr>
          <p:cNvSpPr txBox="1"/>
          <p:nvPr/>
        </p:nvSpPr>
        <p:spPr>
          <a:xfrm>
            <a:off x="18655084" y="7453222"/>
            <a:ext cx="2126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15151"/>
                </a:solidFill>
              </a:rPr>
              <a:t>Crystal Spec. @ PSI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E8171A-6CEC-CC51-9117-452BC76A9A1A}"/>
              </a:ext>
            </a:extLst>
          </p:cNvPr>
          <p:cNvSpPr txBox="1"/>
          <p:nvPr/>
        </p:nvSpPr>
        <p:spPr>
          <a:xfrm>
            <a:off x="18758599" y="10575985"/>
            <a:ext cx="2047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15151"/>
                </a:solidFill>
              </a:rPr>
              <a:t>Talk: Patrick Müller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AEFC18-EE78-1475-4CD7-C48B76493DFB}"/>
              </a:ext>
            </a:extLst>
          </p:cNvPr>
          <p:cNvSpPr txBox="1"/>
          <p:nvPr/>
        </p:nvSpPr>
        <p:spPr>
          <a:xfrm>
            <a:off x="1693446" y="8940586"/>
            <a:ext cx="482234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High precision</a:t>
            </a:r>
          </a:p>
          <a:p>
            <a:r>
              <a:rPr lang="en-US" sz="40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Experiments</a:t>
            </a:r>
            <a:r>
              <a:rPr lang="en-US" sz="4000" dirty="0"/>
              <a:t> in </a:t>
            </a:r>
          </a:p>
          <a:p>
            <a:r>
              <a:rPr lang="en-US" sz="4000" dirty="0"/>
              <a:t>Helium-like systems:</a:t>
            </a:r>
          </a:p>
        </p:txBody>
      </p:sp>
    </p:spTree>
    <p:extLst>
      <p:ext uri="{BB962C8B-B14F-4D97-AF65-F5344CB8AC3E}">
        <p14:creationId xmlns:p14="http://schemas.microsoft.com/office/powerpoint/2010/main" val="26728527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8F80383-FAA3-F952-389B-537D9D8671C9}"/>
              </a:ext>
            </a:extLst>
          </p:cNvPr>
          <p:cNvSpPr/>
          <p:nvPr/>
        </p:nvSpPr>
        <p:spPr>
          <a:xfrm>
            <a:off x="13341210" y="9023230"/>
            <a:ext cx="7332453" cy="1362974"/>
          </a:xfrm>
          <a:prstGeom prst="roundRect">
            <a:avLst/>
          </a:prstGeom>
          <a:gradFill flip="none" rotWithShape="1">
            <a:gsLst>
              <a:gs pos="98000">
                <a:schemeClr val="accent2">
                  <a:lumMod val="60000"/>
                  <a:lumOff val="40000"/>
                </a:schemeClr>
              </a:gs>
              <a:gs pos="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Darmstadt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9C901E-A90A-0D03-07DF-48A16AE94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2949" y="176216"/>
            <a:ext cx="21113353" cy="2644069"/>
          </a:xfrm>
        </p:spPr>
        <p:txBody>
          <a:bodyPr/>
          <a:lstStyle/>
          <a:p>
            <a:r>
              <a:rPr lang="en-US" dirty="0"/>
              <a:t>Output I: Z dependence of (unknown) high-order QED in Helium-like atoms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A10659E-5AB5-46F3-A14B-606B700D9AF2}"/>
              </a:ext>
            </a:extLst>
          </p:cNvPr>
          <p:cNvCxnSpPr>
            <a:cxnSpLocks/>
          </p:cNvCxnSpPr>
          <p:nvPr/>
        </p:nvCxnSpPr>
        <p:spPr>
          <a:xfrm>
            <a:off x="7026675" y="11249092"/>
            <a:ext cx="14492377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3B1ADCA-C2A8-012D-62B5-F3677FE77049}"/>
              </a:ext>
            </a:extLst>
          </p:cNvPr>
          <p:cNvCxnSpPr>
            <a:cxnSpLocks/>
          </p:cNvCxnSpPr>
          <p:nvPr/>
        </p:nvCxnSpPr>
        <p:spPr>
          <a:xfrm flipV="1">
            <a:off x="7058305" y="5572912"/>
            <a:ext cx="0" cy="570781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E41A0D2-22E7-E756-B7AC-E8D1C5D4E86D}"/>
              </a:ext>
            </a:extLst>
          </p:cNvPr>
          <p:cNvSpPr txBox="1"/>
          <p:nvPr/>
        </p:nvSpPr>
        <p:spPr>
          <a:xfrm>
            <a:off x="22002132" y="10783265"/>
            <a:ext cx="7136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/>
              <a:t>Z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811139-1350-4E38-3365-0A6DBB1FFF1A}"/>
              </a:ext>
            </a:extLst>
          </p:cNvPr>
          <p:cNvSpPr txBox="1"/>
          <p:nvPr/>
        </p:nvSpPr>
        <p:spPr>
          <a:xfrm>
            <a:off x="8471145" y="11490107"/>
            <a:ext cx="5950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8FC001-DA42-C8F7-6A52-F78C8DD55A13}"/>
              </a:ext>
            </a:extLst>
          </p:cNvPr>
          <p:cNvSpPr txBox="1"/>
          <p:nvPr/>
        </p:nvSpPr>
        <p:spPr>
          <a:xfrm>
            <a:off x="19483219" y="11490107"/>
            <a:ext cx="5950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803D1E-FF54-1159-9D41-23EEDE8BA9DF}"/>
              </a:ext>
            </a:extLst>
          </p:cNvPr>
          <p:cNvSpPr txBox="1"/>
          <p:nvPr/>
        </p:nvSpPr>
        <p:spPr>
          <a:xfrm>
            <a:off x="11289958" y="11490107"/>
            <a:ext cx="5950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E71657-5D2C-7931-2B3B-8251B2AC4DC1}"/>
              </a:ext>
            </a:extLst>
          </p:cNvPr>
          <p:cNvSpPr txBox="1"/>
          <p:nvPr/>
        </p:nvSpPr>
        <p:spPr>
          <a:xfrm>
            <a:off x="13962314" y="11490107"/>
            <a:ext cx="5950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86F060-2FF4-CA8F-EF3D-89AF4D123AF0}"/>
              </a:ext>
            </a:extLst>
          </p:cNvPr>
          <p:cNvSpPr txBox="1"/>
          <p:nvPr/>
        </p:nvSpPr>
        <p:spPr>
          <a:xfrm>
            <a:off x="16671009" y="11490107"/>
            <a:ext cx="5950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F519BEE-1F2D-D91D-E510-37364570E87A}"/>
                  </a:ext>
                </a:extLst>
              </p:cNvPr>
              <p:cNvSpPr txBox="1"/>
              <p:nvPr/>
            </p:nvSpPr>
            <p:spPr>
              <a:xfrm>
                <a:off x="1796583" y="4121626"/>
                <a:ext cx="10791800" cy="7631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𝐻𝑂</m:t>
                        </m:r>
                      </m:sub>
                    </m:sSub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)≡</m:t>
                    </m:r>
                    <m:sSub>
                      <m:sSubPr>
                        <m:ctrlPr>
                          <a:rPr lang="en-US" sz="4000" b="1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1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sz="4000" b="1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𝒆𝒙𝒑</m:t>
                        </m:r>
                      </m:sub>
                    </m:sSub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000" b="1" i="1" smtClean="0">
                            <a:solidFill>
                              <a:srgbClr val="DC5FCD"/>
                            </a:solidFill>
                            <a:latin typeface="Cambria Math" panose="02040503050406030204" pitchFamily="18" charset="0"/>
                          </a:rPr>
                          <m:t>𝜹</m:t>
                        </m:r>
                        <m:sSub>
                          <m:sSubPr>
                            <m:ctrlPr>
                              <a:rPr lang="en-US" sz="4000" b="1" i="1" smtClean="0">
                                <a:solidFill>
                                  <a:srgbClr val="DC5FC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1" i="1" smtClean="0">
                                <a:solidFill>
                                  <a:srgbClr val="DC5FCD"/>
                                </a:solidFill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en-US" sz="4000" b="1" i="1" smtClean="0">
                                <a:solidFill>
                                  <a:srgbClr val="DC5FCD"/>
                                </a:solidFill>
                                <a:latin typeface="Cambria Math" panose="02040503050406030204" pitchFamily="18" charset="0"/>
                              </a:rPr>
                              <m:t>𝑭𝑵𝑺</m:t>
                            </m:r>
                          </m:sub>
                        </m:sSub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/>
                  <a:t> 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F519BEE-1F2D-D91D-E510-37364570E8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6583" y="4121626"/>
                <a:ext cx="10791800" cy="76315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35" descr="A cartoon of a person giving a thumbs up&#10;&#10;Description automatically generated">
            <a:extLst>
              <a:ext uri="{FF2B5EF4-FFF2-40B4-BE49-F238E27FC236}">
                <a16:creationId xmlns:a16="http://schemas.microsoft.com/office/drawing/2014/main" id="{CB0E6973-90B8-1B9C-6F8D-FD3583AB07A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548" y="8936966"/>
            <a:ext cx="2163703" cy="1480115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496498D-E80C-CB04-185F-33427FC2BE43}"/>
              </a:ext>
            </a:extLst>
          </p:cNvPr>
          <p:cNvSpPr txBox="1"/>
          <p:nvPr/>
        </p:nvSpPr>
        <p:spPr>
          <a:xfrm>
            <a:off x="7992834" y="10472467"/>
            <a:ext cx="1779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15151"/>
                </a:solidFill>
              </a:rPr>
              <a:t>Talks: Yu Sun,</a:t>
            </a:r>
          </a:p>
          <a:p>
            <a:r>
              <a:rPr lang="en-US" dirty="0">
                <a:solidFill>
                  <a:srgbClr val="F15151"/>
                </a:solidFill>
              </a:rPr>
              <a:t>Gloria Claussen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8CAD61-2888-3E21-DDAE-47B35BEA3001}"/>
              </a:ext>
            </a:extLst>
          </p:cNvPr>
          <p:cNvSpPr txBox="1"/>
          <p:nvPr/>
        </p:nvSpPr>
        <p:spPr>
          <a:xfrm>
            <a:off x="2575445" y="6090497"/>
            <a:ext cx="358886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DC5FCD"/>
                </a:solidFill>
              </a:rPr>
              <a:t>Radius</a:t>
            </a:r>
            <a:r>
              <a:rPr lang="en-US" sz="4000" dirty="0"/>
              <a:t> from</a:t>
            </a:r>
          </a:p>
          <a:p>
            <a:r>
              <a:rPr lang="en-US" sz="4000" dirty="0"/>
              <a:t>Muonic atoms: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FF15357-83FF-8404-D814-F70BD93CE8A2}"/>
              </a:ext>
            </a:extLst>
          </p:cNvPr>
          <p:cNvCxnSpPr>
            <a:cxnSpLocks/>
          </p:cNvCxnSpPr>
          <p:nvPr/>
        </p:nvCxnSpPr>
        <p:spPr>
          <a:xfrm>
            <a:off x="7061180" y="8195095"/>
            <a:ext cx="14250838" cy="0"/>
          </a:xfrm>
          <a:prstGeom prst="line">
            <a:avLst/>
          </a:prstGeom>
          <a:ln>
            <a:prstDash val="lg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" name="Picture 5" descr="A cartoon of a person giving a thumbs up&#10;&#10;Description automatically generated">
            <a:extLst>
              <a:ext uri="{FF2B5EF4-FFF2-40B4-BE49-F238E27FC236}">
                <a16:creationId xmlns:a16="http://schemas.microsoft.com/office/drawing/2014/main" id="{AACC9842-8F52-72D1-81DC-BFDA1429822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285" y="5641676"/>
            <a:ext cx="2163703" cy="14801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7BC1D8-0D98-79A0-E920-5862C79E825E}"/>
              </a:ext>
            </a:extLst>
          </p:cNvPr>
          <p:cNvSpPr txBox="1"/>
          <p:nvPr/>
        </p:nvSpPr>
        <p:spPr>
          <a:xfrm>
            <a:off x="7665030" y="7453221"/>
            <a:ext cx="1990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15151"/>
                </a:solidFill>
              </a:rPr>
              <a:t>Talk: Randolf Pohl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BF1682-C23C-2372-7C29-53DFA5EF2C51}"/>
              </a:ext>
            </a:extLst>
          </p:cNvPr>
          <p:cNvSpPr txBox="1"/>
          <p:nvPr/>
        </p:nvSpPr>
        <p:spPr>
          <a:xfrm>
            <a:off x="19483219" y="11490107"/>
            <a:ext cx="5950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6</a:t>
            </a:r>
          </a:p>
        </p:txBody>
      </p:sp>
      <p:pic>
        <p:nvPicPr>
          <p:cNvPr id="10" name="Picture 9" descr="A cartoon of a person giving a thumbs up&#10;&#10;Description automatically generated">
            <a:extLst>
              <a:ext uri="{FF2B5EF4-FFF2-40B4-BE49-F238E27FC236}">
                <a16:creationId xmlns:a16="http://schemas.microsoft.com/office/drawing/2014/main" id="{6CAAC7C5-F184-5B91-4233-41159271B3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2360" y="8850701"/>
            <a:ext cx="2163703" cy="1480115"/>
          </a:xfrm>
          <a:prstGeom prst="rect">
            <a:avLst/>
          </a:prstGeom>
        </p:spPr>
      </p:pic>
      <p:pic>
        <p:nvPicPr>
          <p:cNvPr id="17" name="Picture 16" descr="A cartoon of a person giving a thumbs up&#10;&#10;Description automatically generated">
            <a:extLst>
              <a:ext uri="{FF2B5EF4-FFF2-40B4-BE49-F238E27FC236}">
                <a16:creationId xmlns:a16="http://schemas.microsoft.com/office/drawing/2014/main" id="{45FD3293-8B05-61C2-4B15-031F177171E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3348" y="5641675"/>
            <a:ext cx="2163703" cy="148011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BD3F8AE-5E19-6B77-51D0-6DD501A27604}"/>
              </a:ext>
            </a:extLst>
          </p:cNvPr>
          <p:cNvSpPr txBox="1"/>
          <p:nvPr/>
        </p:nvSpPr>
        <p:spPr>
          <a:xfrm>
            <a:off x="18655084" y="7453222"/>
            <a:ext cx="2126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15151"/>
                </a:solidFill>
              </a:rPr>
              <a:t>Crystal Spec. @ PSI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E8171A-6CEC-CC51-9117-452BC76A9A1A}"/>
              </a:ext>
            </a:extLst>
          </p:cNvPr>
          <p:cNvSpPr txBox="1"/>
          <p:nvPr/>
        </p:nvSpPr>
        <p:spPr>
          <a:xfrm>
            <a:off x="18758599" y="10575985"/>
            <a:ext cx="2047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15151"/>
                </a:solidFill>
              </a:rPr>
              <a:t>Talk: Patrick Müller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93C94EB-0CA7-DB7D-6AC0-6A3AF57E5A05}"/>
              </a:ext>
            </a:extLst>
          </p:cNvPr>
          <p:cNvSpPr/>
          <p:nvPr/>
        </p:nvSpPr>
        <p:spPr>
          <a:xfrm>
            <a:off x="10390977" y="9829708"/>
            <a:ext cx="2415396" cy="124036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MPQ?</a:t>
            </a:r>
          </a:p>
          <a:p>
            <a:pPr algn="ctr"/>
            <a:r>
              <a:rPr lang="en-US" sz="4000" dirty="0">
                <a:solidFill>
                  <a:schemeClr val="tx1"/>
                </a:solidFill>
              </a:rPr>
              <a:t>(trap)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5C5FB21-CC02-38A4-4C20-65D0B6D71586}"/>
              </a:ext>
            </a:extLst>
          </p:cNvPr>
          <p:cNvSpPr/>
          <p:nvPr/>
        </p:nvSpPr>
        <p:spPr>
          <a:xfrm>
            <a:off x="10390977" y="8404698"/>
            <a:ext cx="2415396" cy="122238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Wuhan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4000" dirty="0">
                <a:solidFill>
                  <a:schemeClr val="tx1"/>
                </a:solidFill>
              </a:rPr>
              <a:t>(beam)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3E013CA-24C9-01C9-EA22-300523D300F7}"/>
              </a:ext>
            </a:extLst>
          </p:cNvPr>
          <p:cNvSpPr txBox="1"/>
          <p:nvPr/>
        </p:nvSpPr>
        <p:spPr>
          <a:xfrm>
            <a:off x="1693446" y="8940586"/>
            <a:ext cx="482234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High precision</a:t>
            </a:r>
          </a:p>
          <a:p>
            <a:r>
              <a:rPr lang="en-US" sz="40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Experiments</a:t>
            </a:r>
            <a:r>
              <a:rPr lang="en-US" sz="4000" dirty="0"/>
              <a:t> in </a:t>
            </a:r>
          </a:p>
          <a:p>
            <a:r>
              <a:rPr lang="en-US" sz="4000" dirty="0"/>
              <a:t>Helium-like systems:</a:t>
            </a:r>
          </a:p>
        </p:txBody>
      </p:sp>
    </p:spTree>
    <p:extLst>
      <p:ext uri="{BB962C8B-B14F-4D97-AF65-F5344CB8AC3E}">
        <p14:creationId xmlns:p14="http://schemas.microsoft.com/office/powerpoint/2010/main" val="5717427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183DC77E-63AE-8908-74BD-8AD10DBC8BD3}"/>
              </a:ext>
            </a:extLst>
          </p:cNvPr>
          <p:cNvSpPr/>
          <p:nvPr/>
        </p:nvSpPr>
        <p:spPr>
          <a:xfrm>
            <a:off x="13341210" y="9023230"/>
            <a:ext cx="7332453" cy="1362974"/>
          </a:xfrm>
          <a:prstGeom prst="roundRect">
            <a:avLst/>
          </a:prstGeom>
          <a:gradFill flip="none" rotWithShape="1">
            <a:gsLst>
              <a:gs pos="98000">
                <a:schemeClr val="accent2">
                  <a:lumMod val="60000"/>
                  <a:lumOff val="40000"/>
                </a:schemeClr>
              </a:gs>
              <a:gs pos="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Darmstadt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9C901E-A90A-0D03-07DF-48A16AE94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2949" y="176216"/>
            <a:ext cx="21113353" cy="2644069"/>
          </a:xfrm>
        </p:spPr>
        <p:txBody>
          <a:bodyPr/>
          <a:lstStyle/>
          <a:p>
            <a:r>
              <a:rPr lang="en-US" dirty="0"/>
              <a:t>Output I: Z dependence of (unknown) high-order QED in Helium-like atoms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A10659E-5AB5-46F3-A14B-606B700D9AF2}"/>
              </a:ext>
            </a:extLst>
          </p:cNvPr>
          <p:cNvCxnSpPr>
            <a:cxnSpLocks/>
          </p:cNvCxnSpPr>
          <p:nvPr/>
        </p:nvCxnSpPr>
        <p:spPr>
          <a:xfrm>
            <a:off x="7026675" y="11249092"/>
            <a:ext cx="14492377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3B1ADCA-C2A8-012D-62B5-F3677FE77049}"/>
              </a:ext>
            </a:extLst>
          </p:cNvPr>
          <p:cNvCxnSpPr>
            <a:cxnSpLocks/>
          </p:cNvCxnSpPr>
          <p:nvPr/>
        </p:nvCxnSpPr>
        <p:spPr>
          <a:xfrm flipV="1">
            <a:off x="7058305" y="5572912"/>
            <a:ext cx="0" cy="570781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E41A0D2-22E7-E756-B7AC-E8D1C5D4E86D}"/>
              </a:ext>
            </a:extLst>
          </p:cNvPr>
          <p:cNvSpPr txBox="1"/>
          <p:nvPr/>
        </p:nvSpPr>
        <p:spPr>
          <a:xfrm>
            <a:off x="22002132" y="10783265"/>
            <a:ext cx="7136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/>
              <a:t>Z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811139-1350-4E38-3365-0A6DBB1FFF1A}"/>
              </a:ext>
            </a:extLst>
          </p:cNvPr>
          <p:cNvSpPr txBox="1"/>
          <p:nvPr/>
        </p:nvSpPr>
        <p:spPr>
          <a:xfrm>
            <a:off x="8471145" y="11490107"/>
            <a:ext cx="5950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8FC001-DA42-C8F7-6A52-F78C8DD55A13}"/>
              </a:ext>
            </a:extLst>
          </p:cNvPr>
          <p:cNvSpPr txBox="1"/>
          <p:nvPr/>
        </p:nvSpPr>
        <p:spPr>
          <a:xfrm>
            <a:off x="19483219" y="11490107"/>
            <a:ext cx="5950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803D1E-FF54-1159-9D41-23EEDE8BA9DF}"/>
              </a:ext>
            </a:extLst>
          </p:cNvPr>
          <p:cNvSpPr txBox="1"/>
          <p:nvPr/>
        </p:nvSpPr>
        <p:spPr>
          <a:xfrm>
            <a:off x="11289958" y="11490107"/>
            <a:ext cx="5950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E71657-5D2C-7931-2B3B-8251B2AC4DC1}"/>
              </a:ext>
            </a:extLst>
          </p:cNvPr>
          <p:cNvSpPr txBox="1"/>
          <p:nvPr/>
        </p:nvSpPr>
        <p:spPr>
          <a:xfrm>
            <a:off x="13962314" y="11490107"/>
            <a:ext cx="5950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86F060-2FF4-CA8F-EF3D-89AF4D123AF0}"/>
              </a:ext>
            </a:extLst>
          </p:cNvPr>
          <p:cNvSpPr txBox="1"/>
          <p:nvPr/>
        </p:nvSpPr>
        <p:spPr>
          <a:xfrm>
            <a:off x="16671009" y="11490107"/>
            <a:ext cx="5950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F519BEE-1F2D-D91D-E510-37364570E87A}"/>
                  </a:ext>
                </a:extLst>
              </p:cNvPr>
              <p:cNvSpPr txBox="1"/>
              <p:nvPr/>
            </p:nvSpPr>
            <p:spPr>
              <a:xfrm>
                <a:off x="1796583" y="4121626"/>
                <a:ext cx="10791800" cy="7631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𝐻𝑂</m:t>
                        </m:r>
                      </m:sub>
                    </m:sSub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)≡</m:t>
                    </m:r>
                    <m:sSub>
                      <m:sSubPr>
                        <m:ctrlPr>
                          <a:rPr lang="en-US" sz="4000" b="1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1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sz="4000" b="1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𝒆𝒙𝒑</m:t>
                        </m:r>
                      </m:sub>
                    </m:sSub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000" b="1" i="1" smtClean="0">
                            <a:solidFill>
                              <a:srgbClr val="DC5FCD"/>
                            </a:solidFill>
                            <a:latin typeface="Cambria Math" panose="02040503050406030204" pitchFamily="18" charset="0"/>
                          </a:rPr>
                          <m:t>𝜹</m:t>
                        </m:r>
                        <m:sSub>
                          <m:sSubPr>
                            <m:ctrlPr>
                              <a:rPr lang="en-US" sz="4000" b="1" i="1" smtClean="0">
                                <a:solidFill>
                                  <a:srgbClr val="DC5FC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1" i="1" smtClean="0">
                                <a:solidFill>
                                  <a:srgbClr val="DC5FCD"/>
                                </a:solidFill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en-US" sz="4000" b="1" i="1" smtClean="0">
                                <a:solidFill>
                                  <a:srgbClr val="DC5FCD"/>
                                </a:solidFill>
                                <a:latin typeface="Cambria Math" panose="02040503050406030204" pitchFamily="18" charset="0"/>
                              </a:rPr>
                              <m:t>𝑭𝑵𝑺</m:t>
                            </m:r>
                          </m:sub>
                        </m:sSub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/>
                  <a:t> 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F519BEE-1F2D-D91D-E510-37364570E8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6583" y="4121626"/>
                <a:ext cx="10791800" cy="76315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0514EEB0-C22E-E729-3FA9-2C6F080AB409}"/>
              </a:ext>
            </a:extLst>
          </p:cNvPr>
          <p:cNvSpPr txBox="1"/>
          <p:nvPr/>
        </p:nvSpPr>
        <p:spPr>
          <a:xfrm>
            <a:off x="2575445" y="6090497"/>
            <a:ext cx="358886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DC5FCD"/>
                </a:solidFill>
              </a:rPr>
              <a:t>Radius</a:t>
            </a:r>
            <a:r>
              <a:rPr lang="en-US" sz="4000" dirty="0"/>
              <a:t> from</a:t>
            </a:r>
          </a:p>
          <a:p>
            <a:r>
              <a:rPr lang="en-US" sz="4000" dirty="0"/>
              <a:t>Muonic atoms: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7831561-D29A-2C44-47A2-6F54E224ED28}"/>
              </a:ext>
            </a:extLst>
          </p:cNvPr>
          <p:cNvSpPr/>
          <p:nvPr/>
        </p:nvSpPr>
        <p:spPr>
          <a:xfrm>
            <a:off x="10321965" y="5745191"/>
            <a:ext cx="7867291" cy="136297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QUARTET </a:t>
            </a:r>
          </a:p>
        </p:txBody>
      </p:sp>
      <p:pic>
        <p:nvPicPr>
          <p:cNvPr id="36" name="Picture 35" descr="A cartoon of a person giving a thumbs up&#10;&#10;Description automatically generated">
            <a:extLst>
              <a:ext uri="{FF2B5EF4-FFF2-40B4-BE49-F238E27FC236}">
                <a16:creationId xmlns:a16="http://schemas.microsoft.com/office/drawing/2014/main" id="{CB0E6973-90B8-1B9C-6F8D-FD3583AB07A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548" y="8936966"/>
            <a:ext cx="2163703" cy="1480115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496498D-E80C-CB04-185F-33427FC2BE43}"/>
              </a:ext>
            </a:extLst>
          </p:cNvPr>
          <p:cNvSpPr txBox="1"/>
          <p:nvPr/>
        </p:nvSpPr>
        <p:spPr>
          <a:xfrm>
            <a:off x="7992834" y="10472467"/>
            <a:ext cx="1779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15151"/>
                </a:solidFill>
              </a:rPr>
              <a:t>Talks: Yu Sun,</a:t>
            </a:r>
          </a:p>
          <a:p>
            <a:r>
              <a:rPr lang="en-US" dirty="0">
                <a:solidFill>
                  <a:srgbClr val="F15151"/>
                </a:solidFill>
              </a:rPr>
              <a:t>Gloria Claussen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E01508B-14BD-AEB2-5B08-73E30A40E7D9}"/>
              </a:ext>
            </a:extLst>
          </p:cNvPr>
          <p:cNvCxnSpPr>
            <a:cxnSpLocks/>
          </p:cNvCxnSpPr>
          <p:nvPr/>
        </p:nvCxnSpPr>
        <p:spPr>
          <a:xfrm>
            <a:off x="7061180" y="8195095"/>
            <a:ext cx="14250838" cy="0"/>
          </a:xfrm>
          <a:prstGeom prst="line">
            <a:avLst/>
          </a:prstGeom>
          <a:ln>
            <a:prstDash val="lg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2" name="Picture 41" descr="A cartoon of a person giving a thumbs up&#10;&#10;Description automatically generated">
            <a:extLst>
              <a:ext uri="{FF2B5EF4-FFF2-40B4-BE49-F238E27FC236}">
                <a16:creationId xmlns:a16="http://schemas.microsoft.com/office/drawing/2014/main" id="{4CBD7E99-ABE8-587F-F071-73999AA3AEA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285" y="5641676"/>
            <a:ext cx="2163703" cy="1480115"/>
          </a:xfrm>
          <a:prstGeom prst="rect">
            <a:avLst/>
          </a:prstGeom>
        </p:spPr>
      </p:pic>
      <p:pic>
        <p:nvPicPr>
          <p:cNvPr id="43" name="Picture 42" descr="A cartoon of a person giving a thumbs up&#10;&#10;Description automatically generated">
            <a:extLst>
              <a:ext uri="{FF2B5EF4-FFF2-40B4-BE49-F238E27FC236}">
                <a16:creationId xmlns:a16="http://schemas.microsoft.com/office/drawing/2014/main" id="{8305FA57-9E85-26EC-585B-3419E67AAAB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2360" y="8850701"/>
            <a:ext cx="2163703" cy="1480115"/>
          </a:xfrm>
          <a:prstGeom prst="rect">
            <a:avLst/>
          </a:prstGeom>
        </p:spPr>
      </p:pic>
      <p:pic>
        <p:nvPicPr>
          <p:cNvPr id="44" name="Picture 43" descr="A cartoon of a person giving a thumbs up&#10;&#10;Description automatically generated">
            <a:extLst>
              <a:ext uri="{FF2B5EF4-FFF2-40B4-BE49-F238E27FC236}">
                <a16:creationId xmlns:a16="http://schemas.microsoft.com/office/drawing/2014/main" id="{3E4AE312-51F8-606A-C9BA-B09E27121CB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3348" y="5641675"/>
            <a:ext cx="2163703" cy="148011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15EF63E-CB9D-123F-3E88-1558F26F24D7}"/>
              </a:ext>
            </a:extLst>
          </p:cNvPr>
          <p:cNvSpPr txBox="1"/>
          <p:nvPr/>
        </p:nvSpPr>
        <p:spPr>
          <a:xfrm>
            <a:off x="18655084" y="7453222"/>
            <a:ext cx="2126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15151"/>
                </a:solidFill>
              </a:rPr>
              <a:t>Crystal Spec. @ PSI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9DBD399-6F06-5884-F97D-E43E714FB3B1}"/>
              </a:ext>
            </a:extLst>
          </p:cNvPr>
          <p:cNvSpPr txBox="1"/>
          <p:nvPr/>
        </p:nvSpPr>
        <p:spPr>
          <a:xfrm>
            <a:off x="7665030" y="7453221"/>
            <a:ext cx="1990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15151"/>
                </a:solidFill>
              </a:rPr>
              <a:t>Talk: Randolf Pohl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AF6DD75-9389-E07D-A9AC-7870E1828FED}"/>
              </a:ext>
            </a:extLst>
          </p:cNvPr>
          <p:cNvSpPr txBox="1"/>
          <p:nvPr/>
        </p:nvSpPr>
        <p:spPr>
          <a:xfrm>
            <a:off x="18758599" y="10575985"/>
            <a:ext cx="2047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15151"/>
                </a:solidFill>
              </a:rPr>
              <a:t>Talk: Patrick Müller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A82C3BFB-A39E-6990-EBDA-50CD5BAECC7A}"/>
              </a:ext>
            </a:extLst>
          </p:cNvPr>
          <p:cNvSpPr/>
          <p:nvPr/>
        </p:nvSpPr>
        <p:spPr>
          <a:xfrm>
            <a:off x="10390977" y="9829708"/>
            <a:ext cx="2415396" cy="124036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MPQ?</a:t>
            </a:r>
          </a:p>
          <a:p>
            <a:pPr algn="ctr"/>
            <a:r>
              <a:rPr lang="en-US" sz="4000" dirty="0">
                <a:solidFill>
                  <a:schemeClr val="tx1"/>
                </a:solidFill>
              </a:rPr>
              <a:t>(trap)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27B744C0-6B0A-D080-8504-26F7E688DB2C}"/>
              </a:ext>
            </a:extLst>
          </p:cNvPr>
          <p:cNvSpPr/>
          <p:nvPr/>
        </p:nvSpPr>
        <p:spPr>
          <a:xfrm>
            <a:off x="10390977" y="8404698"/>
            <a:ext cx="2415396" cy="122238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Wuhan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4000" dirty="0">
                <a:solidFill>
                  <a:schemeClr val="tx1"/>
                </a:solidFill>
              </a:rPr>
              <a:t>(beam)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4CE12F-2E08-1C93-D133-1200DB20251D}"/>
              </a:ext>
            </a:extLst>
          </p:cNvPr>
          <p:cNvSpPr txBox="1"/>
          <p:nvPr/>
        </p:nvSpPr>
        <p:spPr>
          <a:xfrm>
            <a:off x="1693446" y="8940586"/>
            <a:ext cx="482234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High precision</a:t>
            </a:r>
          </a:p>
          <a:p>
            <a:r>
              <a:rPr lang="en-US" sz="40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Experiments</a:t>
            </a:r>
            <a:r>
              <a:rPr lang="en-US" sz="4000" dirty="0"/>
              <a:t> in </a:t>
            </a:r>
          </a:p>
          <a:p>
            <a:r>
              <a:rPr lang="en-US" sz="4000" dirty="0"/>
              <a:t>Helium-like systems:</a:t>
            </a:r>
          </a:p>
        </p:txBody>
      </p:sp>
    </p:spTree>
    <p:extLst>
      <p:ext uri="{BB962C8B-B14F-4D97-AF65-F5344CB8AC3E}">
        <p14:creationId xmlns:p14="http://schemas.microsoft.com/office/powerpoint/2010/main" val="23464187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830D0-F05F-154A-FD1F-074B0CA93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F24CAE9-728A-FD48-F0CF-1F26FAE45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992" y="360054"/>
            <a:ext cx="21113353" cy="1444669"/>
          </a:xfrm>
        </p:spPr>
        <p:txBody>
          <a:bodyPr/>
          <a:lstStyle/>
          <a:p>
            <a:r>
              <a:rPr lang="en-US" dirty="0"/>
              <a:t>Output II: Muonic vs. electronic Isotope shifts</a:t>
            </a:r>
            <a:endParaRPr lang="en-IL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276935-A86C-5256-88B4-1FB818E67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224" y="2082780"/>
            <a:ext cx="9888330" cy="33342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F6513DA-5443-832F-E156-BF28A06F579F}"/>
              </a:ext>
            </a:extLst>
          </p:cNvPr>
          <p:cNvSpPr txBox="1"/>
          <p:nvPr/>
        </p:nvSpPr>
        <p:spPr>
          <a:xfrm>
            <a:off x="238539" y="1682670"/>
            <a:ext cx="242899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DC5FCD"/>
                </a:solidFill>
              </a:rPr>
              <a:t>Pachucki’s talk: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DB8F30D-3898-30D3-76AB-B63062F90B2D}"/>
              </a:ext>
            </a:extLst>
          </p:cNvPr>
          <p:cNvSpPr txBox="1"/>
          <p:nvPr/>
        </p:nvSpPr>
        <p:spPr>
          <a:xfrm>
            <a:off x="2151435" y="2913814"/>
            <a:ext cx="7938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Z=1</a:t>
            </a:r>
            <a:endParaRPr lang="en-IL" sz="3000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F2A210D-8BD4-30BD-148F-15CCF03E0088}"/>
              </a:ext>
            </a:extLst>
          </p:cNvPr>
          <p:cNvSpPr txBox="1"/>
          <p:nvPr/>
        </p:nvSpPr>
        <p:spPr>
          <a:xfrm>
            <a:off x="2151434" y="4698714"/>
            <a:ext cx="7938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Z=2</a:t>
            </a:r>
            <a:endParaRPr lang="en-IL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01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830D0-F05F-154A-FD1F-074B0CA93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38ADDE0-005B-3A37-2388-603D91B82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812" y="6152531"/>
            <a:ext cx="10401154" cy="64924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5D64D95-2DDE-B175-8581-BBF8E5FE3DDA}"/>
              </a:ext>
            </a:extLst>
          </p:cNvPr>
          <p:cNvSpPr/>
          <p:nvPr/>
        </p:nvSpPr>
        <p:spPr>
          <a:xfrm>
            <a:off x="6451544" y="9689910"/>
            <a:ext cx="857481" cy="22398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5" dirty="0">
                <a:solidFill>
                  <a:schemeClr val="tx1"/>
                </a:solidFill>
              </a:rPr>
              <a:t>Goal</a:t>
            </a:r>
            <a:endParaRPr lang="en-IL" sz="1995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D8779B-B59C-12C5-FD2C-B631414F8C0F}"/>
              </a:ext>
            </a:extLst>
          </p:cNvPr>
          <p:cNvSpPr txBox="1"/>
          <p:nvPr/>
        </p:nvSpPr>
        <p:spPr>
          <a:xfrm>
            <a:off x="-1178876" y="12781584"/>
            <a:ext cx="12159544" cy="64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590" dirty="0">
                <a:solidFill>
                  <a:srgbClr val="000000"/>
                </a:solidFill>
                <a:latin typeface="Times-Roman"/>
              </a:rPr>
              <a:t>PRA </a:t>
            </a:r>
            <a:r>
              <a:rPr lang="en-US" sz="3590" b="1" dirty="0">
                <a:solidFill>
                  <a:srgbClr val="000000"/>
                </a:solidFill>
                <a:latin typeface="Times-Bold"/>
              </a:rPr>
              <a:t>87</a:t>
            </a:r>
            <a:r>
              <a:rPr lang="en-US" sz="3590" dirty="0">
                <a:solidFill>
                  <a:srgbClr val="000000"/>
                </a:solidFill>
                <a:latin typeface="Times-Roman"/>
              </a:rPr>
              <a:t>, 032504 (2013)</a:t>
            </a:r>
            <a:r>
              <a:rPr lang="en-US" sz="3590" dirty="0"/>
              <a:t> </a:t>
            </a:r>
            <a:endParaRPr lang="en-IL" sz="359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F24CAE9-728A-FD48-F0CF-1F26FAE45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992" y="360054"/>
            <a:ext cx="21113353" cy="1444669"/>
          </a:xfrm>
        </p:spPr>
        <p:txBody>
          <a:bodyPr/>
          <a:lstStyle/>
          <a:p>
            <a:r>
              <a:rPr lang="en-US" dirty="0"/>
              <a:t>Output II: Muonic vs. electronic Isotope shifts</a:t>
            </a:r>
            <a:endParaRPr lang="en-IL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276935-A86C-5256-88B4-1FB818E67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224" y="2082780"/>
            <a:ext cx="9888330" cy="33342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8531089-E802-BAA1-D9AE-C838E3A7A341}"/>
              </a:ext>
            </a:extLst>
          </p:cNvPr>
          <p:cNvSpPr txBox="1"/>
          <p:nvPr/>
        </p:nvSpPr>
        <p:spPr>
          <a:xfrm>
            <a:off x="335864" y="5617324"/>
            <a:ext cx="456503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DC5FCD"/>
                </a:solidFill>
              </a:rPr>
              <a:t>Motivation to measure lithium: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DB8F30D-3898-30D3-76AB-B63062F90B2D}"/>
              </a:ext>
            </a:extLst>
          </p:cNvPr>
          <p:cNvSpPr txBox="1"/>
          <p:nvPr/>
        </p:nvSpPr>
        <p:spPr>
          <a:xfrm>
            <a:off x="2151435" y="2913814"/>
            <a:ext cx="7938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Z=1</a:t>
            </a:r>
            <a:endParaRPr lang="en-IL" sz="3000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F2A210D-8BD4-30BD-148F-15CCF03E0088}"/>
              </a:ext>
            </a:extLst>
          </p:cNvPr>
          <p:cNvSpPr txBox="1"/>
          <p:nvPr/>
        </p:nvSpPr>
        <p:spPr>
          <a:xfrm>
            <a:off x="2151434" y="4698714"/>
            <a:ext cx="7938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Z=2</a:t>
            </a:r>
            <a:endParaRPr lang="en-IL" sz="3000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1DB6361-FBAB-5C78-9874-C16E0F48FE3B}"/>
              </a:ext>
            </a:extLst>
          </p:cNvPr>
          <p:cNvSpPr txBox="1"/>
          <p:nvPr/>
        </p:nvSpPr>
        <p:spPr>
          <a:xfrm>
            <a:off x="534669" y="6238059"/>
            <a:ext cx="7938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Z=3</a:t>
            </a:r>
            <a:endParaRPr lang="en-IL" sz="3000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322903-B735-AC90-FC52-9DE2A1C1A566}"/>
              </a:ext>
            </a:extLst>
          </p:cNvPr>
          <p:cNvSpPr txBox="1"/>
          <p:nvPr/>
        </p:nvSpPr>
        <p:spPr>
          <a:xfrm>
            <a:off x="238539" y="1682670"/>
            <a:ext cx="242899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DC5FCD"/>
                </a:solidFill>
              </a:rPr>
              <a:t>Pachucki’s talk:</a:t>
            </a:r>
          </a:p>
        </p:txBody>
      </p:sp>
    </p:spTree>
    <p:extLst>
      <p:ext uri="{BB962C8B-B14F-4D97-AF65-F5344CB8AC3E}">
        <p14:creationId xmlns:p14="http://schemas.microsoft.com/office/powerpoint/2010/main" val="234212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830D0-F05F-154A-FD1F-074B0CA93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D8779B-B59C-12C5-FD2C-B631414F8C0F}"/>
              </a:ext>
            </a:extLst>
          </p:cNvPr>
          <p:cNvSpPr txBox="1"/>
          <p:nvPr/>
        </p:nvSpPr>
        <p:spPr>
          <a:xfrm>
            <a:off x="-1178876" y="12781584"/>
            <a:ext cx="12159544" cy="64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590" dirty="0">
                <a:solidFill>
                  <a:srgbClr val="000000"/>
                </a:solidFill>
                <a:latin typeface="Times-Roman"/>
              </a:rPr>
              <a:t>PRA </a:t>
            </a:r>
            <a:r>
              <a:rPr lang="en-US" sz="3590" b="1" dirty="0">
                <a:solidFill>
                  <a:srgbClr val="000000"/>
                </a:solidFill>
                <a:latin typeface="Times-Bold"/>
              </a:rPr>
              <a:t>87</a:t>
            </a:r>
            <a:r>
              <a:rPr lang="en-US" sz="3590" dirty="0">
                <a:solidFill>
                  <a:srgbClr val="000000"/>
                </a:solidFill>
                <a:latin typeface="Times-Roman"/>
              </a:rPr>
              <a:t>, 032504 (2013)</a:t>
            </a:r>
            <a:r>
              <a:rPr lang="en-US" sz="3590" dirty="0"/>
              <a:t> </a:t>
            </a:r>
            <a:endParaRPr lang="en-IL" sz="359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F24CAE9-728A-FD48-F0CF-1F26FAE45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992" y="360054"/>
            <a:ext cx="21113353" cy="1444669"/>
          </a:xfrm>
        </p:spPr>
        <p:txBody>
          <a:bodyPr/>
          <a:lstStyle/>
          <a:p>
            <a:r>
              <a:rPr lang="en-US" dirty="0"/>
              <a:t>Output II: Muonic vs. electronic Isotope shifts</a:t>
            </a:r>
            <a:endParaRPr lang="en-IL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276935-A86C-5256-88B4-1FB818E67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224" y="2082780"/>
            <a:ext cx="9888330" cy="333421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7D6817C-1663-B892-9AE5-DEC54ACE478E}"/>
              </a:ext>
            </a:extLst>
          </p:cNvPr>
          <p:cNvCxnSpPr/>
          <p:nvPr/>
        </p:nvCxnSpPr>
        <p:spPr>
          <a:xfrm>
            <a:off x="12239625" y="2191325"/>
            <a:ext cx="0" cy="108511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5" name="Picture 4">
            <a:extLst>
              <a:ext uri="{FF2B5EF4-FFF2-40B4-BE49-F238E27FC236}">
                <a16:creationId xmlns:a16="http://schemas.microsoft.com/office/drawing/2014/main" id="{2050DB2A-08EE-F64B-94A2-FAD690B72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5373" y="3077670"/>
            <a:ext cx="7486852" cy="4678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7CEB623-29AB-299C-4185-3E3E08DD920F}"/>
              </a:ext>
            </a:extLst>
          </p:cNvPr>
          <p:cNvSpPr txBox="1"/>
          <p:nvPr/>
        </p:nvSpPr>
        <p:spPr>
          <a:xfrm>
            <a:off x="12529222" y="2238287"/>
            <a:ext cx="790139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DC5FCD"/>
                </a:solidFill>
              </a:rPr>
              <a:t>Boron IS (desire to improve electronic measurements)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9CAF70-47D3-01CC-D6F2-9FE3E8EFF720}"/>
              </a:ext>
            </a:extLst>
          </p:cNvPr>
          <p:cNvSpPr txBox="1"/>
          <p:nvPr/>
        </p:nvSpPr>
        <p:spPr>
          <a:xfrm>
            <a:off x="17514520" y="2699290"/>
            <a:ext cx="323994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PRL 108, 142501 (2012)</a:t>
            </a:r>
            <a:endParaRPr lang="en-GB" sz="2200" dirty="0">
              <a:effectLst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B329612-D04E-8D04-2A53-811030B8B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37981" y="8609989"/>
            <a:ext cx="6753077" cy="43454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C0F5C18-5E66-481F-A2A7-12918A6450DE}"/>
              </a:ext>
            </a:extLst>
          </p:cNvPr>
          <p:cNvSpPr txBox="1"/>
          <p:nvPr/>
        </p:nvSpPr>
        <p:spPr>
          <a:xfrm>
            <a:off x="16678483" y="13129502"/>
            <a:ext cx="43720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i="1" dirty="0"/>
              <a:t>Nature</a:t>
            </a:r>
            <a:r>
              <a:rPr lang="fr-FR" sz="1600" dirty="0"/>
              <a:t> </a:t>
            </a:r>
            <a:r>
              <a:rPr lang="fr-FR" sz="1600" b="1" dirty="0"/>
              <a:t>volume 606</a:t>
            </a:r>
            <a:r>
              <a:rPr lang="fr-FR" sz="1600" dirty="0"/>
              <a:t>, pages 479–483 (2022)</a:t>
            </a:r>
            <a:endParaRPr lang="en-US" sz="1600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6C256AC-0E68-39DA-35CC-ACE5CD0D3BD7}"/>
              </a:ext>
            </a:extLst>
          </p:cNvPr>
          <p:cNvCxnSpPr>
            <a:cxnSpLocks/>
          </p:cNvCxnSpPr>
          <p:nvPr/>
        </p:nvCxnSpPr>
        <p:spPr>
          <a:xfrm flipH="1">
            <a:off x="13435373" y="7797695"/>
            <a:ext cx="827722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C9A05C3-5F8C-7B9C-0BD9-C0B2B6FCF09C}"/>
              </a:ext>
            </a:extLst>
          </p:cNvPr>
          <p:cNvSpPr txBox="1"/>
          <p:nvPr/>
        </p:nvSpPr>
        <p:spPr>
          <a:xfrm>
            <a:off x="12529222" y="8120116"/>
            <a:ext cx="391485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DC5FCD"/>
                </a:solidFill>
              </a:rPr>
              <a:t>Neon 20 and 22 (phase II):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C09E198-4C4C-7AE9-4567-4ABE8C24D357}"/>
              </a:ext>
            </a:extLst>
          </p:cNvPr>
          <p:cNvSpPr/>
          <p:nvPr/>
        </p:nvSpPr>
        <p:spPr>
          <a:xfrm rot="19800000">
            <a:off x="15230634" y="5363217"/>
            <a:ext cx="6190662" cy="17586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5" dirty="0">
                <a:solidFill>
                  <a:schemeClr val="tx1"/>
                </a:solidFill>
              </a:rPr>
              <a:t>Goal</a:t>
            </a:r>
            <a:endParaRPr lang="en-IL" sz="1995" dirty="0">
              <a:solidFill>
                <a:schemeClr val="tx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DB8F30D-3898-30D3-76AB-B63062F90B2D}"/>
              </a:ext>
            </a:extLst>
          </p:cNvPr>
          <p:cNvSpPr txBox="1"/>
          <p:nvPr/>
        </p:nvSpPr>
        <p:spPr>
          <a:xfrm>
            <a:off x="2151435" y="2913814"/>
            <a:ext cx="7938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Z=1</a:t>
            </a:r>
            <a:endParaRPr lang="en-IL" sz="3000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F2A210D-8BD4-30BD-148F-15CCF03E0088}"/>
              </a:ext>
            </a:extLst>
          </p:cNvPr>
          <p:cNvSpPr txBox="1"/>
          <p:nvPr/>
        </p:nvSpPr>
        <p:spPr>
          <a:xfrm>
            <a:off x="2151434" y="4698714"/>
            <a:ext cx="7938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Z=2</a:t>
            </a:r>
            <a:endParaRPr lang="en-IL" sz="3000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122A72D-D5ED-FA3C-1337-6E33015B78B4}"/>
              </a:ext>
            </a:extLst>
          </p:cNvPr>
          <p:cNvSpPr txBox="1"/>
          <p:nvPr/>
        </p:nvSpPr>
        <p:spPr>
          <a:xfrm>
            <a:off x="20441442" y="2242187"/>
            <a:ext cx="7938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Z=5</a:t>
            </a:r>
            <a:endParaRPr lang="en-IL" sz="3000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A46F1EB-5BBE-8DBF-01A2-D288C9434B4C}"/>
              </a:ext>
            </a:extLst>
          </p:cNvPr>
          <p:cNvSpPr txBox="1"/>
          <p:nvPr/>
        </p:nvSpPr>
        <p:spPr>
          <a:xfrm>
            <a:off x="20441442" y="8057755"/>
            <a:ext cx="9989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Z=10</a:t>
            </a:r>
            <a:endParaRPr lang="en-IL" sz="30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5DDCFB-6450-C419-A370-5F4297BD19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812" y="6152531"/>
            <a:ext cx="10401154" cy="64924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74777A1-3001-A7C4-308B-6B250198F2DE}"/>
              </a:ext>
            </a:extLst>
          </p:cNvPr>
          <p:cNvSpPr/>
          <p:nvPr/>
        </p:nvSpPr>
        <p:spPr>
          <a:xfrm>
            <a:off x="6451544" y="9665015"/>
            <a:ext cx="857481" cy="24887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5" dirty="0">
                <a:solidFill>
                  <a:schemeClr val="tx1"/>
                </a:solidFill>
              </a:rPr>
              <a:t>Goal</a:t>
            </a:r>
            <a:endParaRPr lang="en-IL" sz="1995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4E8849-717E-10FA-3FC9-1A60C17AA4E9}"/>
              </a:ext>
            </a:extLst>
          </p:cNvPr>
          <p:cNvSpPr txBox="1"/>
          <p:nvPr/>
        </p:nvSpPr>
        <p:spPr>
          <a:xfrm>
            <a:off x="-1178876" y="12781584"/>
            <a:ext cx="12159544" cy="64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590" dirty="0">
                <a:solidFill>
                  <a:srgbClr val="000000"/>
                </a:solidFill>
                <a:latin typeface="Times-Roman"/>
              </a:rPr>
              <a:t>PRA </a:t>
            </a:r>
            <a:r>
              <a:rPr lang="en-US" sz="3590" b="1" dirty="0">
                <a:solidFill>
                  <a:srgbClr val="000000"/>
                </a:solidFill>
                <a:latin typeface="Times-Bold"/>
              </a:rPr>
              <a:t>87</a:t>
            </a:r>
            <a:r>
              <a:rPr lang="en-US" sz="3590" dirty="0">
                <a:solidFill>
                  <a:srgbClr val="000000"/>
                </a:solidFill>
                <a:latin typeface="Times-Roman"/>
              </a:rPr>
              <a:t>, 032504 (2013)</a:t>
            </a:r>
            <a:r>
              <a:rPr lang="en-US" sz="3590" dirty="0"/>
              <a:t> </a:t>
            </a:r>
            <a:endParaRPr lang="en-IL" sz="359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CEC60A-CB7C-A28A-E90C-631D9F32F77B}"/>
              </a:ext>
            </a:extLst>
          </p:cNvPr>
          <p:cNvSpPr txBox="1"/>
          <p:nvPr/>
        </p:nvSpPr>
        <p:spPr>
          <a:xfrm>
            <a:off x="335864" y="5617324"/>
            <a:ext cx="456503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DC5FCD"/>
                </a:solidFill>
              </a:rPr>
              <a:t>Motivation to measure lithium: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F7E7B9-B4E1-C53F-958F-DDA2FDB23FF7}"/>
              </a:ext>
            </a:extLst>
          </p:cNvPr>
          <p:cNvSpPr txBox="1"/>
          <p:nvPr/>
        </p:nvSpPr>
        <p:spPr>
          <a:xfrm>
            <a:off x="534669" y="6238059"/>
            <a:ext cx="7938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Z=3</a:t>
            </a:r>
            <a:endParaRPr lang="en-IL" sz="30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533B0D-39C0-7E72-AFCF-AB3D250244F2}"/>
              </a:ext>
            </a:extLst>
          </p:cNvPr>
          <p:cNvSpPr txBox="1"/>
          <p:nvPr/>
        </p:nvSpPr>
        <p:spPr>
          <a:xfrm>
            <a:off x="17121852" y="8270412"/>
            <a:ext cx="26777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Talk: Jonathan </a:t>
            </a:r>
            <a:r>
              <a:rPr lang="en-US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Morgner</a:t>
            </a:r>
            <a:endParaRPr lang="en-US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7BC87A-7908-DB5B-E0CA-B24E523AB434}"/>
              </a:ext>
            </a:extLst>
          </p:cNvPr>
          <p:cNvSpPr txBox="1"/>
          <p:nvPr/>
        </p:nvSpPr>
        <p:spPr>
          <a:xfrm>
            <a:off x="238539" y="1682670"/>
            <a:ext cx="242899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DC5FCD"/>
                </a:solidFill>
              </a:rPr>
              <a:t>Pachucki’s talk:</a:t>
            </a:r>
          </a:p>
        </p:txBody>
      </p:sp>
    </p:spTree>
    <p:extLst>
      <p:ext uri="{BB962C8B-B14F-4D97-AF65-F5344CB8AC3E}">
        <p14:creationId xmlns:p14="http://schemas.microsoft.com/office/powerpoint/2010/main" val="420183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830D0-F05F-154A-FD1F-074B0CA93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D8779B-B59C-12C5-FD2C-B631414F8C0F}"/>
              </a:ext>
            </a:extLst>
          </p:cNvPr>
          <p:cNvSpPr txBox="1"/>
          <p:nvPr/>
        </p:nvSpPr>
        <p:spPr>
          <a:xfrm>
            <a:off x="-1178876" y="12781584"/>
            <a:ext cx="12159544" cy="64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590" dirty="0">
                <a:solidFill>
                  <a:srgbClr val="000000"/>
                </a:solidFill>
                <a:latin typeface="Times-Roman"/>
              </a:rPr>
              <a:t>PRA </a:t>
            </a:r>
            <a:r>
              <a:rPr lang="en-US" sz="3590" b="1" dirty="0">
                <a:solidFill>
                  <a:srgbClr val="000000"/>
                </a:solidFill>
                <a:latin typeface="Times-Bold"/>
              </a:rPr>
              <a:t>87</a:t>
            </a:r>
            <a:r>
              <a:rPr lang="en-US" sz="3590" dirty="0">
                <a:solidFill>
                  <a:srgbClr val="000000"/>
                </a:solidFill>
                <a:latin typeface="Times-Roman"/>
              </a:rPr>
              <a:t>, 032504 (2013)</a:t>
            </a:r>
            <a:r>
              <a:rPr lang="en-US" sz="3590" dirty="0"/>
              <a:t> </a:t>
            </a:r>
            <a:endParaRPr lang="en-IL" sz="359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F24CAE9-728A-FD48-F0CF-1F26FAE45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992" y="360054"/>
            <a:ext cx="21113353" cy="1444669"/>
          </a:xfrm>
        </p:spPr>
        <p:txBody>
          <a:bodyPr/>
          <a:lstStyle/>
          <a:p>
            <a:r>
              <a:rPr lang="en-US" dirty="0"/>
              <a:t>Output II: Muonic vs. electronic Isotope shifts</a:t>
            </a:r>
            <a:endParaRPr lang="en-IL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276935-A86C-5256-88B4-1FB818E67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224" y="2082780"/>
            <a:ext cx="9888330" cy="333421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7D6817C-1663-B892-9AE5-DEC54ACE478E}"/>
              </a:ext>
            </a:extLst>
          </p:cNvPr>
          <p:cNvCxnSpPr/>
          <p:nvPr/>
        </p:nvCxnSpPr>
        <p:spPr>
          <a:xfrm>
            <a:off x="12239625" y="2191325"/>
            <a:ext cx="0" cy="108511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5" name="Picture 4">
            <a:extLst>
              <a:ext uri="{FF2B5EF4-FFF2-40B4-BE49-F238E27FC236}">
                <a16:creationId xmlns:a16="http://schemas.microsoft.com/office/drawing/2014/main" id="{2050DB2A-08EE-F64B-94A2-FAD690B72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5373" y="3077670"/>
            <a:ext cx="7486852" cy="4678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7CEB623-29AB-299C-4185-3E3E08DD920F}"/>
              </a:ext>
            </a:extLst>
          </p:cNvPr>
          <p:cNvSpPr txBox="1"/>
          <p:nvPr/>
        </p:nvSpPr>
        <p:spPr>
          <a:xfrm>
            <a:off x="12529222" y="2238287"/>
            <a:ext cx="790139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DC5FCD"/>
                </a:solidFill>
              </a:rPr>
              <a:t>Boron IS (desire to improve electronic measurements)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9CAF70-47D3-01CC-D6F2-9FE3E8EFF720}"/>
              </a:ext>
            </a:extLst>
          </p:cNvPr>
          <p:cNvSpPr txBox="1"/>
          <p:nvPr/>
        </p:nvSpPr>
        <p:spPr>
          <a:xfrm>
            <a:off x="17514520" y="2699290"/>
            <a:ext cx="323994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PRL 108, 142501 (2012)</a:t>
            </a:r>
            <a:endParaRPr lang="en-GB" sz="2200" dirty="0">
              <a:effectLst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B329612-D04E-8D04-2A53-811030B8B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37981" y="8609989"/>
            <a:ext cx="6753077" cy="43454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C0F5C18-5E66-481F-A2A7-12918A6450DE}"/>
              </a:ext>
            </a:extLst>
          </p:cNvPr>
          <p:cNvSpPr txBox="1"/>
          <p:nvPr/>
        </p:nvSpPr>
        <p:spPr>
          <a:xfrm>
            <a:off x="16678483" y="13129502"/>
            <a:ext cx="43720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i="1" dirty="0"/>
              <a:t>Nature</a:t>
            </a:r>
            <a:r>
              <a:rPr lang="fr-FR" sz="1600" dirty="0"/>
              <a:t> </a:t>
            </a:r>
            <a:r>
              <a:rPr lang="fr-FR" sz="1600" b="1" dirty="0"/>
              <a:t>volume 606</a:t>
            </a:r>
            <a:r>
              <a:rPr lang="fr-FR" sz="1600" dirty="0"/>
              <a:t>, pages 479–483 (2022)</a:t>
            </a:r>
            <a:endParaRPr lang="en-US" sz="1600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6C256AC-0E68-39DA-35CC-ACE5CD0D3BD7}"/>
              </a:ext>
            </a:extLst>
          </p:cNvPr>
          <p:cNvCxnSpPr>
            <a:cxnSpLocks/>
          </p:cNvCxnSpPr>
          <p:nvPr/>
        </p:nvCxnSpPr>
        <p:spPr>
          <a:xfrm flipH="1">
            <a:off x="13435373" y="7797695"/>
            <a:ext cx="827722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C9A05C3-5F8C-7B9C-0BD9-C0B2B6FCF09C}"/>
              </a:ext>
            </a:extLst>
          </p:cNvPr>
          <p:cNvSpPr txBox="1"/>
          <p:nvPr/>
        </p:nvSpPr>
        <p:spPr>
          <a:xfrm>
            <a:off x="12529222" y="8120116"/>
            <a:ext cx="391485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DC5FCD"/>
                </a:solidFill>
              </a:rPr>
              <a:t>Neon 20 and 22 (phase II):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C09E198-4C4C-7AE9-4567-4ABE8C24D357}"/>
              </a:ext>
            </a:extLst>
          </p:cNvPr>
          <p:cNvSpPr/>
          <p:nvPr/>
        </p:nvSpPr>
        <p:spPr>
          <a:xfrm rot="19800000">
            <a:off x="15230634" y="5363217"/>
            <a:ext cx="6190662" cy="17586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5" dirty="0">
                <a:solidFill>
                  <a:schemeClr val="tx1"/>
                </a:solidFill>
              </a:rPr>
              <a:t>Goal</a:t>
            </a:r>
            <a:endParaRPr lang="en-IL" sz="1995" dirty="0">
              <a:solidFill>
                <a:schemeClr val="tx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DB8F30D-3898-30D3-76AB-B63062F90B2D}"/>
              </a:ext>
            </a:extLst>
          </p:cNvPr>
          <p:cNvSpPr txBox="1"/>
          <p:nvPr/>
        </p:nvSpPr>
        <p:spPr>
          <a:xfrm>
            <a:off x="2151435" y="2913814"/>
            <a:ext cx="7938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Z=1</a:t>
            </a:r>
            <a:endParaRPr lang="en-IL" sz="3000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F2A210D-8BD4-30BD-148F-15CCF03E0088}"/>
              </a:ext>
            </a:extLst>
          </p:cNvPr>
          <p:cNvSpPr txBox="1"/>
          <p:nvPr/>
        </p:nvSpPr>
        <p:spPr>
          <a:xfrm>
            <a:off x="2151434" y="4698714"/>
            <a:ext cx="7938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Z=2</a:t>
            </a:r>
            <a:endParaRPr lang="en-IL" sz="3000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122A72D-D5ED-FA3C-1337-6E33015B78B4}"/>
              </a:ext>
            </a:extLst>
          </p:cNvPr>
          <p:cNvSpPr txBox="1"/>
          <p:nvPr/>
        </p:nvSpPr>
        <p:spPr>
          <a:xfrm>
            <a:off x="20441442" y="2242187"/>
            <a:ext cx="7938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Z=5</a:t>
            </a:r>
            <a:endParaRPr lang="en-IL" sz="3000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A46F1EB-5BBE-8DBF-01A2-D288C9434B4C}"/>
              </a:ext>
            </a:extLst>
          </p:cNvPr>
          <p:cNvSpPr txBox="1"/>
          <p:nvPr/>
        </p:nvSpPr>
        <p:spPr>
          <a:xfrm>
            <a:off x="20441442" y="8057755"/>
            <a:ext cx="9989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Z=10</a:t>
            </a:r>
            <a:endParaRPr lang="en-IL" sz="30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5DDCFB-6450-C419-A370-5F4297BD19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812" y="6152531"/>
            <a:ext cx="10401154" cy="64924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74777A1-3001-A7C4-308B-6B250198F2DE}"/>
              </a:ext>
            </a:extLst>
          </p:cNvPr>
          <p:cNvSpPr/>
          <p:nvPr/>
        </p:nvSpPr>
        <p:spPr>
          <a:xfrm>
            <a:off x="6451544" y="9665015"/>
            <a:ext cx="857481" cy="24887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5" dirty="0">
                <a:solidFill>
                  <a:schemeClr val="tx1"/>
                </a:solidFill>
              </a:rPr>
              <a:t>Goal</a:t>
            </a:r>
            <a:endParaRPr lang="en-IL" sz="1995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4E8849-717E-10FA-3FC9-1A60C17AA4E9}"/>
              </a:ext>
            </a:extLst>
          </p:cNvPr>
          <p:cNvSpPr txBox="1"/>
          <p:nvPr/>
        </p:nvSpPr>
        <p:spPr>
          <a:xfrm>
            <a:off x="-1178876" y="12781584"/>
            <a:ext cx="12159544" cy="64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590" dirty="0">
                <a:solidFill>
                  <a:srgbClr val="000000"/>
                </a:solidFill>
                <a:latin typeface="Times-Roman"/>
              </a:rPr>
              <a:t>PRA </a:t>
            </a:r>
            <a:r>
              <a:rPr lang="en-US" sz="3590" b="1" dirty="0">
                <a:solidFill>
                  <a:srgbClr val="000000"/>
                </a:solidFill>
                <a:latin typeface="Times-Bold"/>
              </a:rPr>
              <a:t>87</a:t>
            </a:r>
            <a:r>
              <a:rPr lang="en-US" sz="3590" dirty="0">
                <a:solidFill>
                  <a:srgbClr val="000000"/>
                </a:solidFill>
                <a:latin typeface="Times-Roman"/>
              </a:rPr>
              <a:t>, 032504 (2013)</a:t>
            </a:r>
            <a:r>
              <a:rPr lang="en-US" sz="3590" dirty="0"/>
              <a:t> </a:t>
            </a:r>
            <a:endParaRPr lang="en-IL" sz="359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CEC60A-CB7C-A28A-E90C-631D9F32F77B}"/>
              </a:ext>
            </a:extLst>
          </p:cNvPr>
          <p:cNvSpPr txBox="1"/>
          <p:nvPr/>
        </p:nvSpPr>
        <p:spPr>
          <a:xfrm>
            <a:off x="335864" y="5617324"/>
            <a:ext cx="456503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DC5FCD"/>
                </a:solidFill>
              </a:rPr>
              <a:t>Motivation to measure lithium: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F7E7B9-B4E1-C53F-958F-DDA2FDB23FF7}"/>
              </a:ext>
            </a:extLst>
          </p:cNvPr>
          <p:cNvSpPr txBox="1"/>
          <p:nvPr/>
        </p:nvSpPr>
        <p:spPr>
          <a:xfrm>
            <a:off x="534669" y="6238059"/>
            <a:ext cx="7938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Z=3</a:t>
            </a:r>
            <a:endParaRPr lang="en-IL" sz="3000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6B8166-F5AE-051F-BED3-73CFF4086121}"/>
              </a:ext>
            </a:extLst>
          </p:cNvPr>
          <p:cNvSpPr/>
          <p:nvPr/>
        </p:nvSpPr>
        <p:spPr>
          <a:xfrm>
            <a:off x="7712015" y="4399472"/>
            <a:ext cx="8005313" cy="412342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Also Carbon 12-13 IS!</a:t>
            </a:r>
          </a:p>
          <a:p>
            <a:pPr algn="ctr"/>
            <a:r>
              <a:rPr lang="en-US" sz="4000" dirty="0"/>
              <a:t>(Patrik Müller talk)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1F236E-3A76-C723-87F6-A0490FA45D64}"/>
              </a:ext>
            </a:extLst>
          </p:cNvPr>
          <p:cNvSpPr txBox="1"/>
          <p:nvPr/>
        </p:nvSpPr>
        <p:spPr>
          <a:xfrm>
            <a:off x="17121852" y="8270412"/>
            <a:ext cx="26777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Talk: Jonathan </a:t>
            </a:r>
            <a:r>
              <a:rPr lang="en-US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Morgner</a:t>
            </a:r>
            <a:endParaRPr lang="en-US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08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9E9600-F621-C1EF-5887-26A97A22E1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25FA3B5-D2EB-AD70-AB12-5A61BFD81550}"/>
              </a:ext>
            </a:extLst>
          </p:cNvPr>
          <p:cNvSpPr txBox="1">
            <a:spLocks/>
          </p:cNvSpPr>
          <p:nvPr/>
        </p:nvSpPr>
        <p:spPr>
          <a:xfrm>
            <a:off x="529614" y="83831"/>
            <a:ext cx="15950965" cy="1779237"/>
          </a:xfrm>
          <a:prstGeom prst="rect">
            <a:avLst/>
          </a:prstGeom>
        </p:spPr>
        <p:txBody>
          <a:bodyPr vert="horz" lIns="182393" tIns="91197" rIns="182393" bIns="9119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777" dirty="0"/>
              <a:t>How?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820F1E9C-1951-0FC2-00D6-9DF81AD832B8}"/>
              </a:ext>
            </a:extLst>
          </p:cNvPr>
          <p:cNvSpPr txBox="1"/>
          <p:nvPr/>
        </p:nvSpPr>
        <p:spPr>
          <a:xfrm>
            <a:off x="2204185" y="2295526"/>
            <a:ext cx="3330784" cy="706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89" dirty="0"/>
              <a:t>Muonic atoms</a:t>
            </a:r>
            <a:endParaRPr lang="en-IL" sz="3989" dirty="0"/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C4C64F6F-AB99-4CE2-C985-6629929CC2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667" r="35372" b="6781"/>
          <a:stretch/>
        </p:blipFill>
        <p:spPr>
          <a:xfrm>
            <a:off x="1567748" y="2766391"/>
            <a:ext cx="5494107" cy="4649424"/>
          </a:xfrm>
          <a:prstGeom prst="rect">
            <a:avLst/>
          </a:prstGeom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273B90-1219-2744-AC79-90F81D054651}"/>
              </a:ext>
            </a:extLst>
          </p:cNvPr>
          <p:cNvSpPr txBox="1"/>
          <p:nvPr/>
        </p:nvSpPr>
        <p:spPr>
          <a:xfrm>
            <a:off x="2204185" y="2295526"/>
            <a:ext cx="3330784" cy="706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89" dirty="0"/>
              <a:t>Muonic atoms</a:t>
            </a:r>
            <a:endParaRPr lang="en-IL" sz="3989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62BDCE6-F61E-49DA-08F3-2EAEAE86206A}"/>
                  </a:ext>
                </a:extLst>
              </p:cNvPr>
              <p:cNvSpPr txBox="1"/>
              <p:nvPr/>
            </p:nvSpPr>
            <p:spPr>
              <a:xfrm>
                <a:off x="8367863" y="7708432"/>
                <a:ext cx="7723469" cy="64670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69986" indent="-569986">
                  <a:buFont typeface="Arial" panose="020B0604020202020204" pitchFamily="34" charset="0"/>
                  <a:buChar char="•"/>
                </a:pPr>
                <a:r>
                  <a:rPr lang="en-US" sz="3590" dirty="0">
                    <a:solidFill>
                      <a:srgbClr val="002060"/>
                    </a:solidFill>
                  </a:rPr>
                  <a:t>Needed resolving power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59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59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sSub>
                          <m:sSubPr>
                            <m:ctrlPr>
                              <a:rPr lang="en-US" sz="359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359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sz="359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</m:den>
                    </m:f>
                    <m:r>
                      <a:rPr lang="en-US" sz="359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sSup>
                      <m:sSupPr>
                        <m:ctrlPr>
                          <a:rPr lang="en-US" sz="359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59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359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590" dirty="0">
                    <a:solidFill>
                      <a:srgbClr val="002060"/>
                    </a:solidFill>
                  </a:rPr>
                  <a:t> for </a:t>
                </a:r>
                <a14:m>
                  <m:oMath xmlns:m="http://schemas.openxmlformats.org/officeDocument/2006/math">
                    <m:r>
                      <a:rPr lang="en-US" sz="359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359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359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sz="3590" dirty="0">
                    <a:solidFill>
                      <a:srgbClr val="002060"/>
                    </a:solidFill>
                  </a:rPr>
                  <a:t>.</a:t>
                </a:r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endParaRPr lang="en-US" sz="3590" dirty="0">
                  <a:solidFill>
                    <a:srgbClr val="FF0000"/>
                  </a:solidFill>
                </a:endParaRPr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r>
                  <a:rPr lang="en-US" sz="3590" dirty="0">
                    <a:solidFill>
                      <a:srgbClr val="FF0000"/>
                    </a:solidFill>
                  </a:rPr>
                  <a:t>Solid-state detectors not adequate under </a:t>
                </a:r>
                <a14:m>
                  <m:oMath xmlns:m="http://schemas.openxmlformats.org/officeDocument/2006/math">
                    <m:r>
                      <a:rPr lang="en-US" sz="359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~200 </m:t>
                    </m:r>
                    <m:r>
                      <m:rPr>
                        <m:sty m:val="p"/>
                      </m:rPr>
                      <a:rPr lang="en-US" sz="359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keV</m:t>
                    </m:r>
                    <m:r>
                      <a:rPr lang="en-US" sz="359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59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59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sz="359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=10)</m:t>
                    </m:r>
                  </m:oMath>
                </a14:m>
                <a:endParaRPr lang="en-US" sz="3590" dirty="0">
                  <a:solidFill>
                    <a:srgbClr val="FF0000"/>
                  </a:solidFill>
                </a:endParaRPr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endParaRPr lang="en-US" sz="3590" dirty="0">
                  <a:solidFill>
                    <a:srgbClr val="FF0000"/>
                  </a:solidFill>
                </a:endParaRPr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r>
                  <a:rPr lang="en-US" sz="3590" dirty="0">
                    <a:solidFill>
                      <a:srgbClr val="FF0000"/>
                    </a:solidFill>
                  </a:rPr>
                  <a:t>Laser spectroscopy not (yet) possible.</a:t>
                </a:r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endParaRPr lang="en-US" sz="3590" dirty="0">
                  <a:solidFill>
                    <a:srgbClr val="FF0000"/>
                  </a:solidFill>
                </a:endParaRPr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endParaRPr lang="en-US" sz="3590" dirty="0">
                  <a:solidFill>
                    <a:srgbClr val="FF0000"/>
                  </a:solidFill>
                </a:endParaRPr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endParaRPr lang="en-US" sz="359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62BDCE6-F61E-49DA-08F3-2EAEAE8620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7863" y="7708432"/>
                <a:ext cx="7723469" cy="6467027"/>
              </a:xfrm>
              <a:prstGeom prst="rect">
                <a:avLst/>
              </a:prstGeom>
              <a:blipFill>
                <a:blip r:embed="rId3"/>
                <a:stretch>
                  <a:fillRect l="-2210" r="-16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DDEFAD61-AD4D-CB95-59F0-9B96F57CA6BE}"/>
              </a:ext>
            </a:extLst>
          </p:cNvPr>
          <p:cNvSpPr txBox="1"/>
          <p:nvPr/>
        </p:nvSpPr>
        <p:spPr>
          <a:xfrm>
            <a:off x="543011" y="8319139"/>
            <a:ext cx="8550610" cy="4512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69986" indent="-569986">
              <a:buFont typeface="Arial" panose="020B0604020202020204" pitchFamily="34" charset="0"/>
              <a:buChar char="•"/>
            </a:pPr>
            <a:endParaRPr lang="en-US" sz="3590" dirty="0"/>
          </a:p>
          <a:p>
            <a:pPr marL="569986" indent="-569986">
              <a:buFont typeface="Arial" panose="020B0604020202020204" pitchFamily="34" charset="0"/>
              <a:buChar char="•"/>
            </a:pPr>
            <a:r>
              <a:rPr lang="en-US" sz="3590" dirty="0"/>
              <a:t>s levels very sensitive to nuclear radius:</a:t>
            </a:r>
          </a:p>
          <a:p>
            <a:pPr marL="569986" indent="-569986">
              <a:buFont typeface="Arial" panose="020B0604020202020204" pitchFamily="34" charset="0"/>
              <a:buChar char="•"/>
            </a:pPr>
            <a:endParaRPr lang="en-US" sz="3590" dirty="0"/>
          </a:p>
          <a:p>
            <a:pPr marL="569986" indent="-569986">
              <a:buFont typeface="Arial" panose="020B0604020202020204" pitchFamily="34" charset="0"/>
              <a:buChar char="•"/>
            </a:pPr>
            <a:endParaRPr lang="en-US" sz="3590" dirty="0"/>
          </a:p>
          <a:p>
            <a:pPr marL="569986" indent="-569986">
              <a:buFont typeface="Arial" panose="020B0604020202020204" pitchFamily="34" charset="0"/>
              <a:buChar char="•"/>
            </a:pPr>
            <a:endParaRPr lang="en-US" sz="3590" dirty="0"/>
          </a:p>
          <a:p>
            <a:pPr marL="569986" indent="-569986">
              <a:buFont typeface="Arial" panose="020B0604020202020204" pitchFamily="34" charset="0"/>
              <a:buChar char="•"/>
            </a:pPr>
            <a:endParaRPr lang="en-US" sz="3590" dirty="0"/>
          </a:p>
          <a:p>
            <a:pPr marL="569986" indent="-569986">
              <a:buFont typeface="Arial" panose="020B0604020202020204" pitchFamily="34" charset="0"/>
              <a:buChar char="•"/>
            </a:pPr>
            <a:r>
              <a:rPr lang="en-US" sz="3590" dirty="0"/>
              <a:t>Well-developed theory + Experiment</a:t>
            </a:r>
          </a:p>
          <a:p>
            <a:pPr marL="569986" indent="-569986">
              <a:buFont typeface="Arial" panose="020B0604020202020204" pitchFamily="34" charset="0"/>
              <a:buChar char="•"/>
            </a:pPr>
            <a:endParaRPr lang="en-US" sz="359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5663211-4C87-F910-82D8-DC9AEC451C6B}"/>
                  </a:ext>
                </a:extLst>
              </p:cNvPr>
              <p:cNvSpPr txBox="1"/>
              <p:nvPr/>
            </p:nvSpPr>
            <p:spPr>
              <a:xfrm>
                <a:off x="1462943" y="9956493"/>
                <a:ext cx="6320705" cy="12007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192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192" i="1">
                              <a:latin typeface="Cambria Math" panose="02040503050406030204" pitchFamily="18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en-US" sz="3192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192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3192" i="1">
                                  <a:latin typeface="Cambria Math" panose="02040503050406030204" pitchFamily="18" charset="0"/>
                                </a:rPr>
                                <m:t>𝐹𝑁𝑆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192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192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3192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sz="3192" i="1"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sz="3192" i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319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192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p>
                          <m:r>
                            <a:rPr lang="en-US" sz="3192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319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192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192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3192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192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3192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3192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192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sz="3192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3192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3192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192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192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3192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192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3192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3192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192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3192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3192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192" i="1">
                          <a:latin typeface="Cambria Math" panose="02040503050406030204" pitchFamily="18" charset="0"/>
                        </a:rPr>
                        <m:t>~ </m:t>
                      </m:r>
                      <m:sSup>
                        <m:sSupPr>
                          <m:ctrlPr>
                            <a:rPr lang="en-US" sz="319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192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3192" i="1">
                              <a:latin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  <m:r>
                        <a:rPr lang="en-US" sz="3192" i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319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192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p>
                          <m:r>
                            <a:rPr lang="en-US" sz="3192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192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5663211-4C87-F910-82D8-DC9AEC451C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2943" y="9956493"/>
                <a:ext cx="6320705" cy="12007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49F3C10-28B8-E88C-2390-4A9D3358374C}"/>
              </a:ext>
            </a:extLst>
          </p:cNvPr>
          <p:cNvSpPr txBox="1"/>
          <p:nvPr/>
        </p:nvSpPr>
        <p:spPr>
          <a:xfrm>
            <a:off x="22814090" y="12919518"/>
            <a:ext cx="1261884" cy="644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90" dirty="0"/>
              <a:t>4 / 30</a:t>
            </a:r>
          </a:p>
        </p:txBody>
      </p:sp>
    </p:spTree>
    <p:extLst>
      <p:ext uri="{BB962C8B-B14F-4D97-AF65-F5344CB8AC3E}">
        <p14:creationId xmlns:p14="http://schemas.microsoft.com/office/powerpoint/2010/main" val="137494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9D202-EE6B-34F5-0FBC-90E5B647A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992" y="503401"/>
            <a:ext cx="21113353" cy="1710093"/>
          </a:xfrm>
        </p:spPr>
        <p:txBody>
          <a:bodyPr/>
          <a:lstStyle/>
          <a:p>
            <a:r>
              <a:rPr lang="en-US" dirty="0"/>
              <a:t>Output III: Radii of Mirror nuclei</a:t>
            </a:r>
            <a:endParaRPr lang="en-IL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CE987D7-CBE9-E163-4F07-F81AE5B35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692" y="3516170"/>
            <a:ext cx="6779757" cy="493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40431CA-FB25-745F-3A0E-7D363ED0A18E}"/>
              </a:ext>
            </a:extLst>
          </p:cNvPr>
          <p:cNvSpPr txBox="1"/>
          <p:nvPr/>
        </p:nvSpPr>
        <p:spPr>
          <a:xfrm>
            <a:off x="4608937" y="2878115"/>
            <a:ext cx="386241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PRC 84, 024307 (2011)</a:t>
            </a:r>
            <a:endParaRPr lang="en-GB" sz="2600" dirty="0">
              <a:effectLst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0E4EF0-FD78-2C3F-F4FB-F5737B0F4998}"/>
              </a:ext>
            </a:extLst>
          </p:cNvPr>
          <p:cNvSpPr txBox="1"/>
          <p:nvPr/>
        </p:nvSpPr>
        <p:spPr>
          <a:xfrm>
            <a:off x="1615125" y="2776277"/>
            <a:ext cx="12843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aseline="30000" dirty="0"/>
              <a:t>6-9,11</a:t>
            </a:r>
            <a:r>
              <a:rPr lang="en-US" sz="3000" dirty="0"/>
              <a:t>Li: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0BB636-A152-55E4-34AF-62150AA1D74A}"/>
              </a:ext>
            </a:extLst>
          </p:cNvPr>
          <p:cNvSpPr txBox="1"/>
          <p:nvPr/>
        </p:nvSpPr>
        <p:spPr>
          <a:xfrm>
            <a:off x="212561" y="2195300"/>
            <a:ext cx="40894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DC5FCD"/>
                </a:solidFill>
              </a:rPr>
              <a:t>Improve entire chains:</a:t>
            </a:r>
            <a:endParaRPr lang="en-IL" sz="3000" b="1" dirty="0">
              <a:solidFill>
                <a:srgbClr val="DC5FCD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725ADCB-248D-E4A3-F852-CA9F9F93088D}"/>
              </a:ext>
            </a:extLst>
          </p:cNvPr>
          <p:cNvSpPr/>
          <p:nvPr/>
        </p:nvSpPr>
        <p:spPr>
          <a:xfrm>
            <a:off x="9359625" y="12211427"/>
            <a:ext cx="1449439" cy="144943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F7B0758-B93D-028E-336E-19F64FB76FF8}"/>
              </a:ext>
            </a:extLst>
          </p:cNvPr>
          <p:cNvSpPr/>
          <p:nvPr/>
        </p:nvSpPr>
        <p:spPr>
          <a:xfrm>
            <a:off x="10799625" y="12211427"/>
            <a:ext cx="1449439" cy="144943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073ADD-1A79-002F-9EDA-B3C8A69FAEE5}"/>
              </a:ext>
            </a:extLst>
          </p:cNvPr>
          <p:cNvSpPr/>
          <p:nvPr/>
        </p:nvSpPr>
        <p:spPr>
          <a:xfrm>
            <a:off x="13698503" y="12239744"/>
            <a:ext cx="1421122" cy="142112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C5151C0-E25D-DE80-36CB-78E149FED89F}"/>
              </a:ext>
            </a:extLst>
          </p:cNvPr>
          <p:cNvSpPr/>
          <p:nvPr/>
        </p:nvSpPr>
        <p:spPr>
          <a:xfrm>
            <a:off x="6479625" y="12220866"/>
            <a:ext cx="1440000" cy="14400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15873CC-B7AF-653D-3F3C-11B1C04D0F87}"/>
              </a:ext>
            </a:extLst>
          </p:cNvPr>
          <p:cNvSpPr/>
          <p:nvPr/>
        </p:nvSpPr>
        <p:spPr>
          <a:xfrm>
            <a:off x="7919625" y="12239744"/>
            <a:ext cx="1440000" cy="14400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6A4F8C4-5442-03B8-CE61-98C202E2BE0B}"/>
                  </a:ext>
                </a:extLst>
              </p:cNvPr>
              <p:cNvSpPr txBox="1"/>
              <p:nvPr/>
            </p:nvSpPr>
            <p:spPr>
              <a:xfrm>
                <a:off x="5039625" y="12665713"/>
                <a:ext cx="833946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𝐿𝑖</m:t>
                      </m:r>
                    </m:oMath>
                  </m:oMathPara>
                </a14:m>
                <a:endParaRPr lang="en-US" sz="6000" i="1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6A4F8C4-5442-03B8-CE61-98C202E2BE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625" y="12665713"/>
                <a:ext cx="833946" cy="9233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74BBE31-C31F-4658-EFED-C612F7784BB1}"/>
              </a:ext>
            </a:extLst>
          </p:cNvPr>
          <p:cNvSpPr/>
          <p:nvPr/>
        </p:nvSpPr>
        <p:spPr>
          <a:xfrm>
            <a:off x="16559625" y="9359744"/>
            <a:ext cx="4320000" cy="14400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Stable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CB2130FF-6C74-9BD5-E563-2F3D6D4FE177}"/>
              </a:ext>
            </a:extLst>
          </p:cNvPr>
          <p:cNvSpPr/>
          <p:nvPr/>
        </p:nvSpPr>
        <p:spPr>
          <a:xfrm>
            <a:off x="16559625" y="11519744"/>
            <a:ext cx="4680000" cy="1800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Isotope shift measured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4385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9D202-EE6B-34F5-0FBC-90E5B647A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992" y="503401"/>
            <a:ext cx="21113353" cy="1710093"/>
          </a:xfrm>
        </p:spPr>
        <p:txBody>
          <a:bodyPr/>
          <a:lstStyle/>
          <a:p>
            <a:r>
              <a:rPr lang="en-US" dirty="0"/>
              <a:t>Output III: Radii of Mirror nuclei</a:t>
            </a:r>
            <a:endParaRPr lang="en-IL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CE987D7-CBE9-E163-4F07-F81AE5B35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692" y="3516170"/>
            <a:ext cx="6779757" cy="493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A457EE18-F33D-1F4D-09FD-8105C7E64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693" y="3616780"/>
            <a:ext cx="6357940" cy="493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B86BA7B6-5D8E-9F75-607C-35A4DCDA4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929" y="3497379"/>
            <a:ext cx="7486852" cy="4678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40431CA-FB25-745F-3A0E-7D363ED0A18E}"/>
              </a:ext>
            </a:extLst>
          </p:cNvPr>
          <p:cNvSpPr txBox="1"/>
          <p:nvPr/>
        </p:nvSpPr>
        <p:spPr>
          <a:xfrm>
            <a:off x="4608937" y="2878115"/>
            <a:ext cx="386241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PRC 84, 024307 (2011)</a:t>
            </a:r>
            <a:endParaRPr lang="en-GB" sz="2600" dirty="0">
              <a:effectLst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E1F0CD-636E-FD05-0A65-A498C1BCBB93}"/>
              </a:ext>
            </a:extLst>
          </p:cNvPr>
          <p:cNvSpPr txBox="1"/>
          <p:nvPr/>
        </p:nvSpPr>
        <p:spPr>
          <a:xfrm>
            <a:off x="20083879" y="3124337"/>
            <a:ext cx="407483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PRL 108, 142501 (2012)</a:t>
            </a:r>
            <a:endParaRPr lang="en-GB" sz="2600" dirty="0"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AFE810-8B12-4736-FCD3-0D1FA052025C}"/>
              </a:ext>
            </a:extLst>
          </p:cNvPr>
          <p:cNvSpPr txBox="1"/>
          <p:nvPr/>
        </p:nvSpPr>
        <p:spPr>
          <a:xfrm>
            <a:off x="11715493" y="2992950"/>
            <a:ext cx="398766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PRL 122, 182501 (2019)</a:t>
            </a:r>
            <a:endParaRPr lang="en-GB" sz="2600" dirty="0">
              <a:effectLst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0E4EF0-FD78-2C3F-F4FB-F5737B0F4998}"/>
              </a:ext>
            </a:extLst>
          </p:cNvPr>
          <p:cNvSpPr txBox="1"/>
          <p:nvPr/>
        </p:nvSpPr>
        <p:spPr>
          <a:xfrm>
            <a:off x="1615125" y="2776277"/>
            <a:ext cx="12843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aseline="30000" dirty="0"/>
              <a:t>6-9,11</a:t>
            </a:r>
            <a:r>
              <a:rPr lang="en-US" sz="3000" dirty="0"/>
              <a:t>Li: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8B4D31-6B28-8CE7-86CC-2308C32D792B}"/>
              </a:ext>
            </a:extLst>
          </p:cNvPr>
          <p:cNvSpPr txBox="1"/>
          <p:nvPr/>
        </p:nvSpPr>
        <p:spPr>
          <a:xfrm>
            <a:off x="9939935" y="2962172"/>
            <a:ext cx="120571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aseline="30000" dirty="0"/>
              <a:t>7-12</a:t>
            </a:r>
            <a:r>
              <a:rPr lang="en-US" sz="3000" dirty="0"/>
              <a:t>Be: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3B5E00-1F98-F3CE-6C25-202746F76E23}"/>
              </a:ext>
            </a:extLst>
          </p:cNvPr>
          <p:cNvSpPr txBox="1"/>
          <p:nvPr/>
        </p:nvSpPr>
        <p:spPr>
          <a:xfrm>
            <a:off x="17737642" y="3032004"/>
            <a:ext cx="114646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aseline="30000" dirty="0"/>
              <a:t>10,11</a:t>
            </a:r>
            <a:r>
              <a:rPr lang="en-US" sz="3000" dirty="0"/>
              <a:t>B: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0BB636-A152-55E4-34AF-62150AA1D74A}"/>
              </a:ext>
            </a:extLst>
          </p:cNvPr>
          <p:cNvSpPr txBox="1"/>
          <p:nvPr/>
        </p:nvSpPr>
        <p:spPr>
          <a:xfrm>
            <a:off x="212561" y="2195300"/>
            <a:ext cx="40894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DC5FCD"/>
                </a:solidFill>
              </a:rPr>
              <a:t>Improve entire chains:</a:t>
            </a:r>
            <a:endParaRPr lang="en-IL" sz="3000" b="1" dirty="0">
              <a:solidFill>
                <a:srgbClr val="DC5FCD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725ADCB-248D-E4A3-F852-CA9F9F93088D}"/>
              </a:ext>
            </a:extLst>
          </p:cNvPr>
          <p:cNvSpPr/>
          <p:nvPr/>
        </p:nvSpPr>
        <p:spPr>
          <a:xfrm>
            <a:off x="9359625" y="12211427"/>
            <a:ext cx="1449439" cy="144943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F7B0758-B93D-028E-336E-19F64FB76FF8}"/>
              </a:ext>
            </a:extLst>
          </p:cNvPr>
          <p:cNvSpPr/>
          <p:nvPr/>
        </p:nvSpPr>
        <p:spPr>
          <a:xfrm>
            <a:off x="10799625" y="12211427"/>
            <a:ext cx="1449439" cy="144943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073ADD-1A79-002F-9EDA-B3C8A69FAEE5}"/>
              </a:ext>
            </a:extLst>
          </p:cNvPr>
          <p:cNvSpPr/>
          <p:nvPr/>
        </p:nvSpPr>
        <p:spPr>
          <a:xfrm>
            <a:off x="13698503" y="12239744"/>
            <a:ext cx="1421122" cy="142112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C5151C0-E25D-DE80-36CB-78E149FED89F}"/>
              </a:ext>
            </a:extLst>
          </p:cNvPr>
          <p:cNvSpPr/>
          <p:nvPr/>
        </p:nvSpPr>
        <p:spPr>
          <a:xfrm>
            <a:off x="6479625" y="12220866"/>
            <a:ext cx="1440000" cy="14400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99C83B4-C224-2FE6-4344-FB6B17C47E27}"/>
              </a:ext>
            </a:extLst>
          </p:cNvPr>
          <p:cNvSpPr/>
          <p:nvPr/>
        </p:nvSpPr>
        <p:spPr>
          <a:xfrm>
            <a:off x="6479625" y="10790305"/>
            <a:ext cx="1449439" cy="144943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88C5E7A-E364-EB58-CA05-98F6929B2702}"/>
              </a:ext>
            </a:extLst>
          </p:cNvPr>
          <p:cNvSpPr/>
          <p:nvPr/>
        </p:nvSpPr>
        <p:spPr>
          <a:xfrm>
            <a:off x="10799625" y="10780866"/>
            <a:ext cx="1449439" cy="144943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1D21A0C-37CC-E86C-2FD2-2A0770442EAC}"/>
              </a:ext>
            </a:extLst>
          </p:cNvPr>
          <p:cNvSpPr/>
          <p:nvPr/>
        </p:nvSpPr>
        <p:spPr>
          <a:xfrm>
            <a:off x="12239625" y="10809183"/>
            <a:ext cx="1421122" cy="142112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266C620-7AC6-C536-1ED2-BC2BD36C4418}"/>
              </a:ext>
            </a:extLst>
          </p:cNvPr>
          <p:cNvSpPr/>
          <p:nvPr/>
        </p:nvSpPr>
        <p:spPr>
          <a:xfrm>
            <a:off x="9359625" y="10790305"/>
            <a:ext cx="1440000" cy="14400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15873CC-B7AF-653D-3F3C-11B1C04D0F87}"/>
              </a:ext>
            </a:extLst>
          </p:cNvPr>
          <p:cNvSpPr/>
          <p:nvPr/>
        </p:nvSpPr>
        <p:spPr>
          <a:xfrm>
            <a:off x="7919625" y="12239744"/>
            <a:ext cx="1440000" cy="14400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C15C32F-047F-2601-95D3-32AFCD6C4166}"/>
              </a:ext>
            </a:extLst>
          </p:cNvPr>
          <p:cNvSpPr/>
          <p:nvPr/>
        </p:nvSpPr>
        <p:spPr>
          <a:xfrm>
            <a:off x="6479625" y="9340866"/>
            <a:ext cx="1449439" cy="144943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6984AA1-A4A8-318D-D7D0-388E882DC6CD}"/>
              </a:ext>
            </a:extLst>
          </p:cNvPr>
          <p:cNvSpPr/>
          <p:nvPr/>
        </p:nvSpPr>
        <p:spPr>
          <a:xfrm>
            <a:off x="10799625" y="9359744"/>
            <a:ext cx="1440000" cy="14400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6B2D05F-8F98-4CD1-A4D3-9231DF8CD22A}"/>
              </a:ext>
            </a:extLst>
          </p:cNvPr>
          <p:cNvSpPr/>
          <p:nvPr/>
        </p:nvSpPr>
        <p:spPr>
          <a:xfrm>
            <a:off x="13698503" y="10799744"/>
            <a:ext cx="1421122" cy="142112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6A4F8C4-5442-03B8-CE61-98C202E2BE0B}"/>
                  </a:ext>
                </a:extLst>
              </p:cNvPr>
              <p:cNvSpPr txBox="1"/>
              <p:nvPr/>
            </p:nvSpPr>
            <p:spPr>
              <a:xfrm>
                <a:off x="5039625" y="12665713"/>
                <a:ext cx="833946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𝐿𝑖</m:t>
                      </m:r>
                    </m:oMath>
                  </m:oMathPara>
                </a14:m>
                <a:endParaRPr lang="en-US" sz="6000" i="1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6A4F8C4-5442-03B8-CE61-98C202E2BE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625" y="12665713"/>
                <a:ext cx="833946" cy="9233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9AF5259-D057-A598-8657-C02436EEEE99}"/>
                  </a:ext>
                </a:extLst>
              </p:cNvPr>
              <p:cNvSpPr txBox="1"/>
              <p:nvPr/>
            </p:nvSpPr>
            <p:spPr>
              <a:xfrm>
                <a:off x="5039625" y="11159744"/>
                <a:ext cx="1060483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𝐵𝑒</m:t>
                      </m:r>
                    </m:oMath>
                  </m:oMathPara>
                </a14:m>
                <a:endParaRPr lang="en-US" sz="6000" i="1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9AF5259-D057-A598-8657-C02436EEEE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625" y="11159744"/>
                <a:ext cx="1060483" cy="9233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AB623C6-E192-0A01-8FBB-ECD1B8B07583}"/>
                  </a:ext>
                </a:extLst>
              </p:cNvPr>
              <p:cNvSpPr txBox="1"/>
              <p:nvPr/>
            </p:nvSpPr>
            <p:spPr>
              <a:xfrm>
                <a:off x="5192025" y="9719744"/>
                <a:ext cx="682686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sz="6000" i="1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AB623C6-E192-0A01-8FBB-ECD1B8B075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2025" y="9719744"/>
                <a:ext cx="682686" cy="92333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37142D4-6AB5-286F-27C3-C1DB48E52ABD}"/>
              </a:ext>
            </a:extLst>
          </p:cNvPr>
          <p:cNvSpPr/>
          <p:nvPr/>
        </p:nvSpPr>
        <p:spPr>
          <a:xfrm>
            <a:off x="9359625" y="9359744"/>
            <a:ext cx="1440000" cy="14400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74BBE31-C31F-4658-EFED-C612F7784BB1}"/>
              </a:ext>
            </a:extLst>
          </p:cNvPr>
          <p:cNvSpPr/>
          <p:nvPr/>
        </p:nvSpPr>
        <p:spPr>
          <a:xfrm>
            <a:off x="16559625" y="9359744"/>
            <a:ext cx="4320000" cy="14400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Stable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CB2130FF-6C74-9BD5-E563-2F3D6D4FE177}"/>
              </a:ext>
            </a:extLst>
          </p:cNvPr>
          <p:cNvSpPr/>
          <p:nvPr/>
        </p:nvSpPr>
        <p:spPr>
          <a:xfrm>
            <a:off x="16559625" y="11519744"/>
            <a:ext cx="4680000" cy="1800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Isotope shift measured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594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830D0-F05F-154A-FD1F-074B0CA93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0FB90B-5CAB-11BF-22F3-82EDC9D6F74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3992" y="4490584"/>
            <a:ext cx="13598324" cy="56051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6A6B9B-2A72-2B0B-81A2-D9F181A7B611}"/>
              </a:ext>
            </a:extLst>
          </p:cNvPr>
          <p:cNvSpPr txBox="1"/>
          <p:nvPr/>
        </p:nvSpPr>
        <p:spPr>
          <a:xfrm>
            <a:off x="6778706" y="4079765"/>
            <a:ext cx="721966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0" i="0" dirty="0">
                <a:solidFill>
                  <a:srgbClr val="231F20"/>
                </a:solidFill>
                <a:effectLst/>
                <a:latin typeface="AdvOT483a8203"/>
              </a:rPr>
              <a:t>S. J. Novario, </a:t>
            </a:r>
            <a:r>
              <a:rPr lang="en-US" sz="3000" b="0" i="1" dirty="0">
                <a:solidFill>
                  <a:srgbClr val="231F20"/>
                </a:solidFill>
                <a:effectLst/>
                <a:latin typeface="AdvOT483a8203"/>
              </a:rPr>
              <a:t>et. al., </a:t>
            </a:r>
            <a:r>
              <a:rPr lang="en-US" sz="3000" b="0" i="0" dirty="0">
                <a:solidFill>
                  <a:srgbClr val="231F20"/>
                </a:solidFill>
                <a:effectLst/>
                <a:latin typeface="AdvOT483a8203"/>
              </a:rPr>
              <a:t>PRL </a:t>
            </a:r>
            <a:r>
              <a:rPr lang="en-CH" sz="3000" b="0" i="0" dirty="0">
                <a:solidFill>
                  <a:srgbClr val="231F20"/>
                </a:solidFill>
                <a:effectLst/>
                <a:latin typeface="AdvOT19ee2aa8.B"/>
              </a:rPr>
              <a:t>130, </a:t>
            </a:r>
            <a:r>
              <a:rPr lang="en-CH" sz="3000" b="0" i="0" dirty="0">
                <a:solidFill>
                  <a:srgbClr val="231F20"/>
                </a:solidFill>
                <a:effectLst/>
                <a:latin typeface="AdvOT483a8203"/>
              </a:rPr>
              <a:t>032501 (2023)</a:t>
            </a:r>
            <a:r>
              <a:rPr lang="en-CH" sz="3000" dirty="0"/>
              <a:t> </a:t>
            </a:r>
            <a:r>
              <a:rPr lang="en-US" sz="3000" dirty="0"/>
              <a:t> 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8CE114A-9E02-C812-DCF3-57572244B0FD}"/>
              </a:ext>
            </a:extLst>
          </p:cNvPr>
          <p:cNvSpPr/>
          <p:nvPr/>
        </p:nvSpPr>
        <p:spPr>
          <a:xfrm>
            <a:off x="1398323" y="9671653"/>
            <a:ext cx="1126435" cy="834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8F084DB-F828-E268-C900-438B9C345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992" y="503401"/>
            <a:ext cx="21113353" cy="1710093"/>
          </a:xfrm>
        </p:spPr>
        <p:txBody>
          <a:bodyPr/>
          <a:lstStyle/>
          <a:p>
            <a:r>
              <a:rPr lang="en-US" dirty="0"/>
              <a:t>Output III: Radii of Mirror nuclei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252607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830D0-F05F-154A-FD1F-074B0CA93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0FB90B-5CAB-11BF-22F3-82EDC9D6F74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3992" y="4490584"/>
            <a:ext cx="13598324" cy="56051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6A6B9B-2A72-2B0B-81A2-D9F181A7B611}"/>
              </a:ext>
            </a:extLst>
          </p:cNvPr>
          <p:cNvSpPr txBox="1"/>
          <p:nvPr/>
        </p:nvSpPr>
        <p:spPr>
          <a:xfrm>
            <a:off x="6778706" y="4079765"/>
            <a:ext cx="721966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0" i="0" dirty="0">
                <a:solidFill>
                  <a:srgbClr val="231F20"/>
                </a:solidFill>
                <a:effectLst/>
                <a:latin typeface="AdvOT483a8203"/>
              </a:rPr>
              <a:t>S. J. Novario, </a:t>
            </a:r>
            <a:r>
              <a:rPr lang="en-US" sz="3000" b="0" i="1" dirty="0">
                <a:solidFill>
                  <a:srgbClr val="231F20"/>
                </a:solidFill>
                <a:effectLst/>
                <a:latin typeface="AdvOT483a8203"/>
              </a:rPr>
              <a:t>et. al., </a:t>
            </a:r>
            <a:r>
              <a:rPr lang="en-US" sz="3000" b="0" i="0" dirty="0">
                <a:solidFill>
                  <a:srgbClr val="231F20"/>
                </a:solidFill>
                <a:effectLst/>
                <a:latin typeface="AdvOT483a8203"/>
              </a:rPr>
              <a:t>PRL </a:t>
            </a:r>
            <a:r>
              <a:rPr lang="en-CH" sz="3000" b="0" i="0" dirty="0">
                <a:solidFill>
                  <a:srgbClr val="231F20"/>
                </a:solidFill>
                <a:effectLst/>
                <a:latin typeface="AdvOT19ee2aa8.B"/>
              </a:rPr>
              <a:t>130, </a:t>
            </a:r>
            <a:r>
              <a:rPr lang="en-CH" sz="3000" b="0" i="0" dirty="0">
                <a:solidFill>
                  <a:srgbClr val="231F20"/>
                </a:solidFill>
                <a:effectLst/>
                <a:latin typeface="AdvOT483a8203"/>
              </a:rPr>
              <a:t>032501 (2023)</a:t>
            </a:r>
            <a:r>
              <a:rPr lang="en-CH" sz="3000" dirty="0"/>
              <a:t> </a:t>
            </a:r>
            <a:r>
              <a:rPr lang="en-US" sz="3000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E46EA3-53C2-A0BB-1E06-949F34AE2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1005" y="4280883"/>
            <a:ext cx="8179700" cy="73035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40D7FAA-66C1-6385-DDB7-04231FD323DA}"/>
                  </a:ext>
                </a:extLst>
              </p:cNvPr>
              <p:cNvSpPr txBox="1"/>
              <p:nvPr/>
            </p:nvSpPr>
            <p:spPr>
              <a:xfrm>
                <a:off x="16931314" y="3606852"/>
                <a:ext cx="3869215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000" b="0" i="0" dirty="0">
                    <a:ln w="0">
                      <a:noFill/>
                    </a:ln>
                    <a:solidFill>
                      <a:schemeClr val="tx1"/>
                    </a:solidFill>
                    <a:effectLst/>
                    <a:latin typeface="AdvOT483a8203"/>
                  </a:rPr>
                  <a:t>Golden case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n w="0"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3000" b="0" i="1" smtClean="0">
                        <a:ln w="0"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=0.25</m:t>
                    </m:r>
                  </m:oMath>
                </a14:m>
                <a:r>
                  <a:rPr lang="en-US" sz="3000" b="0" i="0" dirty="0">
                    <a:ln w="0">
                      <a:noFill/>
                    </a:ln>
                    <a:solidFill>
                      <a:schemeClr val="tx1"/>
                    </a:solidFill>
                    <a:effectLst/>
                    <a:latin typeface="AdvOT483a8203"/>
                  </a:rPr>
                  <a:t>:</a:t>
                </a:r>
                <a:endParaRPr lang="en-US" sz="3000" dirty="0">
                  <a:ln w="0">
                    <a:noFill/>
                  </a:ln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40D7FAA-66C1-6385-DDB7-04231FD323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31314" y="3606852"/>
                <a:ext cx="3869215" cy="553998"/>
              </a:xfrm>
              <a:prstGeom prst="rect">
                <a:avLst/>
              </a:prstGeom>
              <a:blipFill>
                <a:blip r:embed="rId4"/>
                <a:stretch>
                  <a:fillRect l="-3622" t="-14286" b="-32967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A64034D8-9EB7-E9AB-CFD0-AB9D225012A8}"/>
              </a:ext>
            </a:extLst>
          </p:cNvPr>
          <p:cNvSpPr txBox="1"/>
          <p:nvPr/>
        </p:nvSpPr>
        <p:spPr>
          <a:xfrm>
            <a:off x="17986968" y="11758542"/>
            <a:ext cx="549373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0" i="0" dirty="0">
                <a:solidFill>
                  <a:srgbClr val="231F20"/>
                </a:solidFill>
                <a:effectLst/>
              </a:rPr>
              <a:t>*Priv. Com. With </a:t>
            </a:r>
            <a:r>
              <a:rPr lang="en-US" sz="2600" dirty="0"/>
              <a:t>W. Nörtershäuser</a:t>
            </a:r>
            <a:r>
              <a:rPr lang="en-US" sz="2600" b="0" i="0" dirty="0">
                <a:solidFill>
                  <a:srgbClr val="231F20"/>
                </a:solidFill>
                <a:effectLst/>
              </a:rPr>
              <a:t>  </a:t>
            </a:r>
            <a:endParaRPr lang="en-US" sz="2600" dirty="0"/>
          </a:p>
        </p:txBody>
      </p:sp>
      <p:sp>
        <p:nvSpPr>
          <p:cNvPr id="25" name="Star: 5 Points 24">
            <a:extLst>
              <a:ext uri="{FF2B5EF4-FFF2-40B4-BE49-F238E27FC236}">
                <a16:creationId xmlns:a16="http://schemas.microsoft.com/office/drawing/2014/main" id="{73C6F9A6-2CBD-DA89-4EC5-034A25EFA9E0}"/>
              </a:ext>
            </a:extLst>
          </p:cNvPr>
          <p:cNvSpPr/>
          <p:nvPr/>
        </p:nvSpPr>
        <p:spPr>
          <a:xfrm>
            <a:off x="15634439" y="3860556"/>
            <a:ext cx="533213" cy="533213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Star: 5 Points 34">
            <a:extLst>
              <a:ext uri="{FF2B5EF4-FFF2-40B4-BE49-F238E27FC236}">
                <a16:creationId xmlns:a16="http://schemas.microsoft.com/office/drawing/2014/main" id="{15E161B8-F8A1-1DB8-6F0B-9BDB517E318E}"/>
              </a:ext>
            </a:extLst>
          </p:cNvPr>
          <p:cNvSpPr/>
          <p:nvPr/>
        </p:nvSpPr>
        <p:spPr>
          <a:xfrm>
            <a:off x="3793565" y="8091803"/>
            <a:ext cx="376288" cy="376288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ACCDE85-26EB-E1F9-AB21-794DC6F4B7EC}"/>
              </a:ext>
            </a:extLst>
          </p:cNvPr>
          <p:cNvSpPr/>
          <p:nvPr/>
        </p:nvSpPr>
        <p:spPr>
          <a:xfrm>
            <a:off x="16377238" y="6992917"/>
            <a:ext cx="554076" cy="644792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5D3F8BF-0F72-07B5-1C13-4DE1A90F695E}"/>
              </a:ext>
            </a:extLst>
          </p:cNvPr>
          <p:cNvSpPr/>
          <p:nvPr/>
        </p:nvSpPr>
        <p:spPr>
          <a:xfrm>
            <a:off x="18545506" y="8738004"/>
            <a:ext cx="372181" cy="419248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8CE114A-9E02-C812-DCF3-57572244B0FD}"/>
              </a:ext>
            </a:extLst>
          </p:cNvPr>
          <p:cNvSpPr/>
          <p:nvPr/>
        </p:nvSpPr>
        <p:spPr>
          <a:xfrm>
            <a:off x="1398323" y="9671653"/>
            <a:ext cx="1126435" cy="834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8747298-575E-6174-C27E-364E1B893CFE}"/>
              </a:ext>
            </a:extLst>
          </p:cNvPr>
          <p:cNvSpPr txBox="1">
            <a:spLocks/>
          </p:cNvSpPr>
          <p:nvPr/>
        </p:nvSpPr>
        <p:spPr>
          <a:xfrm>
            <a:off x="423992" y="503401"/>
            <a:ext cx="21113353" cy="17100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77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Output III: Radii of Mirror nuclei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382995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B7379-4E76-97EC-3938-F1B90E2C3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018" y="728307"/>
            <a:ext cx="20975214" cy="1576941"/>
          </a:xfrm>
        </p:spPr>
        <p:txBody>
          <a:bodyPr/>
          <a:lstStyle/>
          <a:p>
            <a:r>
              <a:rPr lang="en-US" dirty="0"/>
              <a:t>Why go up to neon?</a:t>
            </a:r>
          </a:p>
        </p:txBody>
      </p:sp>
      <p:pic>
        <p:nvPicPr>
          <p:cNvPr id="5" name="Picture 4" descr="A table with numbers and symbols">
            <a:extLst>
              <a:ext uri="{FF2B5EF4-FFF2-40B4-BE49-F238E27FC236}">
                <a16:creationId xmlns:a16="http://schemas.microsoft.com/office/drawing/2014/main" id="{88D62C43-0AE7-95D2-0218-63F4C7F6AB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149" y="3831086"/>
            <a:ext cx="15323934" cy="7213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906FD9-336F-7429-834C-C653AD609F56}"/>
              </a:ext>
            </a:extLst>
          </p:cNvPr>
          <p:cNvSpPr txBox="1"/>
          <p:nvPr/>
        </p:nvSpPr>
        <p:spPr>
          <a:xfrm>
            <a:off x="2714649" y="11906221"/>
            <a:ext cx="6898812" cy="644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90" dirty="0"/>
              <a:t>*Curtesy of Oscar </a:t>
            </a:r>
            <a:r>
              <a:rPr lang="en-US" sz="3590" dirty="0" err="1"/>
              <a:t>Naviliat-Cuncic</a:t>
            </a:r>
            <a:endParaRPr lang="en-US" sz="359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9601F0-D595-2F7D-1F25-38E3D1D92949}"/>
              </a:ext>
            </a:extLst>
          </p:cNvPr>
          <p:cNvSpPr txBox="1"/>
          <p:nvPr/>
        </p:nvSpPr>
        <p:spPr>
          <a:xfrm>
            <a:off x="4133262" y="2685233"/>
            <a:ext cx="18611890" cy="767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388" dirty="0"/>
              <a:t>Radius </a:t>
            </a:r>
            <a:r>
              <a:rPr lang="en-US" sz="4388" b="1" dirty="0"/>
              <a:t>crucial</a:t>
            </a:r>
            <a:r>
              <a:rPr lang="en-US" sz="4388" dirty="0"/>
              <a:t> for confronting experiment and theory in beta spectrum of </a:t>
            </a:r>
            <a:r>
              <a:rPr lang="en-US" sz="4388" baseline="30000" dirty="0"/>
              <a:t>20</a:t>
            </a:r>
            <a:r>
              <a:rPr lang="en-US" sz="4388" dirty="0"/>
              <a:t>F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3176A46-6DFC-9DA1-2BF8-6BF1409F527C}"/>
              </a:ext>
            </a:extLst>
          </p:cNvPr>
          <p:cNvCxnSpPr>
            <a:cxnSpLocks/>
          </p:cNvCxnSpPr>
          <p:nvPr/>
        </p:nvCxnSpPr>
        <p:spPr>
          <a:xfrm flipV="1">
            <a:off x="14088889" y="11247579"/>
            <a:ext cx="0" cy="12159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C3164D4-5A4B-D26D-EFF0-99E854934925}"/>
              </a:ext>
            </a:extLst>
          </p:cNvPr>
          <p:cNvCxnSpPr>
            <a:cxnSpLocks/>
          </p:cNvCxnSpPr>
          <p:nvPr/>
        </p:nvCxnSpPr>
        <p:spPr>
          <a:xfrm flipV="1">
            <a:off x="17838082" y="11348909"/>
            <a:ext cx="0" cy="12159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9557566-73BD-0BCF-6FFC-16A98F9F8250}"/>
              </a:ext>
            </a:extLst>
          </p:cNvPr>
          <p:cNvSpPr txBox="1"/>
          <p:nvPr/>
        </p:nvSpPr>
        <p:spPr>
          <a:xfrm>
            <a:off x="12619611" y="12590195"/>
            <a:ext cx="3200492" cy="644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90" dirty="0">
                <a:solidFill>
                  <a:srgbClr val="7030A0"/>
                </a:solidFill>
              </a:rPr>
              <a:t>Nuclear Theory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CE9DCE-9D4C-16BE-B298-D3FE7E093A5E}"/>
              </a:ext>
            </a:extLst>
          </p:cNvPr>
          <p:cNvSpPr txBox="1"/>
          <p:nvPr/>
        </p:nvSpPr>
        <p:spPr>
          <a:xfrm>
            <a:off x="16647460" y="12615528"/>
            <a:ext cx="2703048" cy="644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90" dirty="0">
                <a:solidFill>
                  <a:srgbClr val="7030A0"/>
                </a:solidFill>
              </a:rPr>
              <a:t>New Physics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9B103F-2FAA-27EC-4AF3-1B071F5E36C3}"/>
              </a:ext>
            </a:extLst>
          </p:cNvPr>
          <p:cNvSpPr txBox="1"/>
          <p:nvPr/>
        </p:nvSpPr>
        <p:spPr>
          <a:xfrm>
            <a:off x="22683806" y="12919518"/>
            <a:ext cx="1507144" cy="644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90" dirty="0"/>
              <a:t>28 / 30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02D4CD-7283-5C6F-CD9E-0E499708F29E}"/>
              </a:ext>
            </a:extLst>
          </p:cNvPr>
          <p:cNvSpPr/>
          <p:nvPr/>
        </p:nvSpPr>
        <p:spPr>
          <a:xfrm>
            <a:off x="13506244" y="6535755"/>
            <a:ext cx="6358428" cy="861301"/>
          </a:xfrm>
          <a:prstGeom prst="rect">
            <a:avLst/>
          </a:prstGeom>
          <a:solidFill>
            <a:srgbClr val="FFE699">
              <a:alpha val="5098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</p:spTree>
    <p:extLst>
      <p:ext uri="{BB962C8B-B14F-4D97-AF65-F5344CB8AC3E}">
        <p14:creationId xmlns:p14="http://schemas.microsoft.com/office/powerpoint/2010/main" val="175527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CBEDE23C-0EC0-82B0-AC15-81D42783BA56}"/>
              </a:ext>
            </a:extLst>
          </p:cNvPr>
          <p:cNvSpPr/>
          <p:nvPr/>
        </p:nvSpPr>
        <p:spPr>
          <a:xfrm>
            <a:off x="10799625" y="10771427"/>
            <a:ext cx="1449439" cy="144943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6BEC9B8A-B203-649A-C437-CBF30F3EC4E8}"/>
              </a:ext>
            </a:extLst>
          </p:cNvPr>
          <p:cNvSpPr/>
          <p:nvPr/>
        </p:nvSpPr>
        <p:spPr>
          <a:xfrm>
            <a:off x="12239625" y="10771427"/>
            <a:ext cx="1449439" cy="144943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19313A5F-229A-4B76-680F-0DA4A90E0347}"/>
              </a:ext>
            </a:extLst>
          </p:cNvPr>
          <p:cNvSpPr/>
          <p:nvPr/>
        </p:nvSpPr>
        <p:spPr>
          <a:xfrm>
            <a:off x="15138503" y="10799744"/>
            <a:ext cx="1421122" cy="142112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7B93A06C-8DA9-14F1-0906-0859716460E2}"/>
              </a:ext>
            </a:extLst>
          </p:cNvPr>
          <p:cNvSpPr/>
          <p:nvPr/>
        </p:nvSpPr>
        <p:spPr>
          <a:xfrm>
            <a:off x="7919625" y="10780866"/>
            <a:ext cx="1440000" cy="14400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800E44B-BC09-BB53-572E-632E3DAF74AF}"/>
              </a:ext>
            </a:extLst>
          </p:cNvPr>
          <p:cNvSpPr/>
          <p:nvPr/>
        </p:nvSpPr>
        <p:spPr>
          <a:xfrm>
            <a:off x="7919625" y="9350305"/>
            <a:ext cx="1449439" cy="144943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7E302BE-9AD6-99F9-2C7C-E0066DA6C2E3}"/>
              </a:ext>
            </a:extLst>
          </p:cNvPr>
          <p:cNvSpPr/>
          <p:nvPr/>
        </p:nvSpPr>
        <p:spPr>
          <a:xfrm>
            <a:off x="12239625" y="9340866"/>
            <a:ext cx="1449439" cy="144943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A59BFB1-5F28-587F-539C-CCE4482ED7FF}"/>
              </a:ext>
            </a:extLst>
          </p:cNvPr>
          <p:cNvSpPr/>
          <p:nvPr/>
        </p:nvSpPr>
        <p:spPr>
          <a:xfrm>
            <a:off x="13679625" y="9369183"/>
            <a:ext cx="1421122" cy="142112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C11D2E7-53C2-08CA-0BBF-C3A1E06DB39D}"/>
              </a:ext>
            </a:extLst>
          </p:cNvPr>
          <p:cNvSpPr/>
          <p:nvPr/>
        </p:nvSpPr>
        <p:spPr>
          <a:xfrm>
            <a:off x="10799625" y="9350305"/>
            <a:ext cx="1440000" cy="14400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791C9E51-6EBA-0907-FF9D-CF2D40461C56}"/>
              </a:ext>
            </a:extLst>
          </p:cNvPr>
          <p:cNvSpPr/>
          <p:nvPr/>
        </p:nvSpPr>
        <p:spPr>
          <a:xfrm>
            <a:off x="9359625" y="10799744"/>
            <a:ext cx="1440000" cy="14400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35DDE1BD-682A-F7DA-AFDE-1349FB1E293E}"/>
              </a:ext>
            </a:extLst>
          </p:cNvPr>
          <p:cNvSpPr/>
          <p:nvPr/>
        </p:nvSpPr>
        <p:spPr>
          <a:xfrm>
            <a:off x="7919625" y="7900866"/>
            <a:ext cx="1449439" cy="144943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04B381CD-48F1-CAB8-86A7-2848052298DE}"/>
              </a:ext>
            </a:extLst>
          </p:cNvPr>
          <p:cNvSpPr/>
          <p:nvPr/>
        </p:nvSpPr>
        <p:spPr>
          <a:xfrm>
            <a:off x="12239625" y="7919744"/>
            <a:ext cx="1440000" cy="14400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793C25F7-30A6-771F-E00B-B2541EDA2755}"/>
              </a:ext>
            </a:extLst>
          </p:cNvPr>
          <p:cNvSpPr/>
          <p:nvPr/>
        </p:nvSpPr>
        <p:spPr>
          <a:xfrm>
            <a:off x="12239625" y="6479744"/>
            <a:ext cx="1440000" cy="14400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181BAF6A-5A20-B80D-81B9-642D04DD09CF}"/>
              </a:ext>
            </a:extLst>
          </p:cNvPr>
          <p:cNvSpPr/>
          <p:nvPr/>
        </p:nvSpPr>
        <p:spPr>
          <a:xfrm>
            <a:off x="15138503" y="9359744"/>
            <a:ext cx="1421122" cy="142112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5975F2CC-D096-37D0-D14A-8BD744D105E2}"/>
              </a:ext>
            </a:extLst>
          </p:cNvPr>
          <p:cNvSpPr/>
          <p:nvPr/>
        </p:nvSpPr>
        <p:spPr>
          <a:xfrm>
            <a:off x="13679625" y="5039744"/>
            <a:ext cx="1440000" cy="14400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05FE0B7C-A4F9-2E81-47BF-8F25CEB9E298}"/>
              </a:ext>
            </a:extLst>
          </p:cNvPr>
          <p:cNvSpPr/>
          <p:nvPr/>
        </p:nvSpPr>
        <p:spPr>
          <a:xfrm>
            <a:off x="15119625" y="5039744"/>
            <a:ext cx="1440000" cy="14400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CC38C7B3-2545-246D-9461-FFC143DB9A48}"/>
              </a:ext>
            </a:extLst>
          </p:cNvPr>
          <p:cNvSpPr/>
          <p:nvPr/>
        </p:nvSpPr>
        <p:spPr>
          <a:xfrm>
            <a:off x="13679625" y="6479744"/>
            <a:ext cx="1440000" cy="14400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E78E2D2E-3A97-2AF1-55AC-3B45915B9C6F}"/>
              </a:ext>
            </a:extLst>
          </p:cNvPr>
          <p:cNvSpPr/>
          <p:nvPr/>
        </p:nvSpPr>
        <p:spPr>
          <a:xfrm>
            <a:off x="15119625" y="3599744"/>
            <a:ext cx="1440000" cy="14400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D347F97A-0B34-8E60-4AE8-908F0FE939E6}"/>
              </a:ext>
            </a:extLst>
          </p:cNvPr>
          <p:cNvSpPr/>
          <p:nvPr/>
        </p:nvSpPr>
        <p:spPr>
          <a:xfrm>
            <a:off x="16559625" y="3599744"/>
            <a:ext cx="1440000" cy="14400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62769687-C04E-D281-638E-A42490D1172A}"/>
              </a:ext>
            </a:extLst>
          </p:cNvPr>
          <p:cNvSpPr/>
          <p:nvPr/>
        </p:nvSpPr>
        <p:spPr>
          <a:xfrm>
            <a:off x="17999625" y="3599744"/>
            <a:ext cx="1440000" cy="14400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48EC1953-77B5-0A88-1DCB-58243BF8D2F3}"/>
              </a:ext>
            </a:extLst>
          </p:cNvPr>
          <p:cNvSpPr/>
          <p:nvPr/>
        </p:nvSpPr>
        <p:spPr>
          <a:xfrm>
            <a:off x="17999625" y="2159744"/>
            <a:ext cx="1440000" cy="14400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46467920-9BB8-F161-BA7E-01164817D27D}"/>
              </a:ext>
            </a:extLst>
          </p:cNvPr>
          <p:cNvSpPr/>
          <p:nvPr/>
        </p:nvSpPr>
        <p:spPr>
          <a:xfrm>
            <a:off x="17999625" y="719744"/>
            <a:ext cx="1440000" cy="14400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0FD23324-A982-61AB-EBF4-BF6761D8C063}"/>
              </a:ext>
            </a:extLst>
          </p:cNvPr>
          <p:cNvSpPr/>
          <p:nvPr/>
        </p:nvSpPr>
        <p:spPr>
          <a:xfrm>
            <a:off x="16550186" y="719744"/>
            <a:ext cx="1449439" cy="144943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C04A7590-A28A-655D-5433-BEA586BCA566}"/>
              </a:ext>
            </a:extLst>
          </p:cNvPr>
          <p:cNvSpPr/>
          <p:nvPr/>
        </p:nvSpPr>
        <p:spPr>
          <a:xfrm>
            <a:off x="15110186" y="719744"/>
            <a:ext cx="1449439" cy="144943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128E4D3A-3539-C7BE-AE8E-23FA8C8E1B04}"/>
              </a:ext>
            </a:extLst>
          </p:cNvPr>
          <p:cNvSpPr/>
          <p:nvPr/>
        </p:nvSpPr>
        <p:spPr>
          <a:xfrm>
            <a:off x="13670186" y="719744"/>
            <a:ext cx="1449439" cy="144943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73C30BCF-9080-6CEC-B600-175C20179A4C}"/>
                  </a:ext>
                </a:extLst>
              </p:cNvPr>
              <p:cNvSpPr txBox="1"/>
              <p:nvPr/>
            </p:nvSpPr>
            <p:spPr>
              <a:xfrm>
                <a:off x="6479625" y="11225713"/>
                <a:ext cx="833946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𝐿𝑖</m:t>
                      </m:r>
                    </m:oMath>
                  </m:oMathPara>
                </a14:m>
                <a:endParaRPr lang="en-US" sz="6000" i="1" dirty="0"/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73C30BCF-9080-6CEC-B600-175C20179A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9625" y="11225713"/>
                <a:ext cx="833946" cy="92333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6D789675-1C61-4AB0-9AEF-19F5C5BB5907}"/>
                  </a:ext>
                </a:extLst>
              </p:cNvPr>
              <p:cNvSpPr txBox="1"/>
              <p:nvPr/>
            </p:nvSpPr>
            <p:spPr>
              <a:xfrm>
                <a:off x="6479625" y="9719744"/>
                <a:ext cx="1060483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𝐵𝑒</m:t>
                      </m:r>
                    </m:oMath>
                  </m:oMathPara>
                </a14:m>
                <a:endParaRPr lang="en-US" sz="6000" i="1" dirty="0"/>
              </a:p>
            </p:txBody>
          </p:sp>
        </mc:Choice>
        <mc:Fallback xmlns="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6D789675-1C61-4AB0-9AEF-19F5C5BB59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9625" y="9719744"/>
                <a:ext cx="1060483" cy="9233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204FA15D-F041-0F7E-067E-12AF1BF2BBB6}"/>
                  </a:ext>
                </a:extLst>
              </p:cNvPr>
              <p:cNvSpPr txBox="1"/>
              <p:nvPr/>
            </p:nvSpPr>
            <p:spPr>
              <a:xfrm>
                <a:off x="6632025" y="8279744"/>
                <a:ext cx="682686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sz="6000" i="1" dirty="0"/>
              </a:p>
            </p:txBody>
          </p:sp>
        </mc:Choice>
        <mc:Fallback xmlns="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204FA15D-F041-0F7E-067E-12AF1BF2BB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2025" y="8279744"/>
                <a:ext cx="682686" cy="9233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B9F6D58D-B5F3-A884-D28D-845BD6FC4201}"/>
                  </a:ext>
                </a:extLst>
              </p:cNvPr>
              <p:cNvSpPr txBox="1"/>
              <p:nvPr/>
            </p:nvSpPr>
            <p:spPr>
              <a:xfrm>
                <a:off x="11196939" y="6636414"/>
                <a:ext cx="649345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sz="6000" i="1" dirty="0"/>
              </a:p>
            </p:txBody>
          </p:sp>
        </mc:Choice>
        <mc:Fallback xmlns="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B9F6D58D-B5F3-A884-D28D-845BD6FC42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6939" y="6636414"/>
                <a:ext cx="649345" cy="9233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94AB18D9-4DB0-EE1F-07FC-5C49C7C24759}"/>
                  </a:ext>
                </a:extLst>
              </p:cNvPr>
              <p:cNvSpPr txBox="1"/>
              <p:nvPr/>
            </p:nvSpPr>
            <p:spPr>
              <a:xfrm>
                <a:off x="12670280" y="5196414"/>
                <a:ext cx="740139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sz="6000" i="1" dirty="0"/>
              </a:p>
            </p:txBody>
          </p:sp>
        </mc:Choice>
        <mc:Fallback xmlns="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94AB18D9-4DB0-EE1F-07FC-5C49C7C247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70280" y="5196414"/>
                <a:ext cx="740139" cy="9233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BBF606C2-EC19-636C-8A39-532B56105606}"/>
                  </a:ext>
                </a:extLst>
              </p:cNvPr>
              <p:cNvSpPr txBox="1"/>
              <p:nvPr/>
            </p:nvSpPr>
            <p:spPr>
              <a:xfrm>
                <a:off x="14019486" y="3756414"/>
                <a:ext cx="696857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en-US" sz="6000" i="1" dirty="0"/>
              </a:p>
            </p:txBody>
          </p:sp>
        </mc:Choice>
        <mc:Fallback xmlns="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BBF606C2-EC19-636C-8A39-532B561056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19486" y="3756414"/>
                <a:ext cx="696857" cy="92333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51012775-ED72-A664-DA96-ABE1B22ABF0E}"/>
                  </a:ext>
                </a:extLst>
              </p:cNvPr>
              <p:cNvSpPr txBox="1"/>
              <p:nvPr/>
            </p:nvSpPr>
            <p:spPr>
              <a:xfrm>
                <a:off x="16942768" y="2519744"/>
                <a:ext cx="656846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en-US" sz="6000" i="1" dirty="0"/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51012775-ED72-A664-DA96-ABE1B22AB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42768" y="2519744"/>
                <a:ext cx="656846" cy="9233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2010EB04-2CF1-5E7A-F9BB-BFE94601BF49}"/>
                  </a:ext>
                </a:extLst>
              </p:cNvPr>
              <p:cNvSpPr txBox="1"/>
              <p:nvPr/>
            </p:nvSpPr>
            <p:spPr>
              <a:xfrm>
                <a:off x="12559831" y="1079744"/>
                <a:ext cx="1119794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𝑁𝑒</m:t>
                      </m:r>
                    </m:oMath>
                  </m:oMathPara>
                </a14:m>
                <a:endParaRPr lang="en-US" sz="6000" i="1" dirty="0"/>
              </a:p>
            </p:txBody>
          </p:sp>
        </mc:Choice>
        <mc:Fallback xmlns="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2010EB04-2CF1-5E7A-F9BB-BFE94601BF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59831" y="1079744"/>
                <a:ext cx="1119794" cy="92333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4" name="Rectangle: Rounded Corners 133">
            <a:extLst>
              <a:ext uri="{FF2B5EF4-FFF2-40B4-BE49-F238E27FC236}">
                <a16:creationId xmlns:a16="http://schemas.microsoft.com/office/drawing/2014/main" id="{0E7F7FB9-DB5A-06D7-9A95-569C7739E0A0}"/>
              </a:ext>
            </a:extLst>
          </p:cNvPr>
          <p:cNvSpPr/>
          <p:nvPr/>
        </p:nvSpPr>
        <p:spPr>
          <a:xfrm>
            <a:off x="5039625" y="1079744"/>
            <a:ext cx="4320000" cy="14400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Stable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Rectangle: Rounded Corners 134">
            <a:extLst>
              <a:ext uri="{FF2B5EF4-FFF2-40B4-BE49-F238E27FC236}">
                <a16:creationId xmlns:a16="http://schemas.microsoft.com/office/drawing/2014/main" id="{5F3FAC05-F1DB-0EAC-E1B3-372F4FDC8DF6}"/>
              </a:ext>
            </a:extLst>
          </p:cNvPr>
          <p:cNvSpPr/>
          <p:nvPr/>
        </p:nvSpPr>
        <p:spPr>
          <a:xfrm>
            <a:off x="5039625" y="3239744"/>
            <a:ext cx="4680000" cy="1800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Isotope shift measured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FC0B8A0-507C-0293-C177-8C4C213FFE69}"/>
              </a:ext>
            </a:extLst>
          </p:cNvPr>
          <p:cNvSpPr/>
          <p:nvPr/>
        </p:nvSpPr>
        <p:spPr>
          <a:xfrm>
            <a:off x="10799625" y="7919744"/>
            <a:ext cx="1440000" cy="14400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70BF944-E050-49C1-77F1-5D213A341AE6}"/>
              </a:ext>
            </a:extLst>
          </p:cNvPr>
          <p:cNvCxnSpPr>
            <a:cxnSpLocks/>
          </p:cNvCxnSpPr>
          <p:nvPr/>
        </p:nvCxnSpPr>
        <p:spPr>
          <a:xfrm>
            <a:off x="5399625" y="12959744"/>
            <a:ext cx="4680000" cy="0"/>
          </a:xfrm>
          <a:prstGeom prst="straightConnector1">
            <a:avLst/>
          </a:prstGeom>
          <a:ln w="50800"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3622A00-26F2-9964-3FDA-6423E622B139}"/>
              </a:ext>
            </a:extLst>
          </p:cNvPr>
          <p:cNvCxnSpPr>
            <a:cxnSpLocks/>
          </p:cNvCxnSpPr>
          <p:nvPr/>
        </p:nvCxnSpPr>
        <p:spPr>
          <a:xfrm flipV="1">
            <a:off x="5399625" y="8487344"/>
            <a:ext cx="0" cy="4472400"/>
          </a:xfrm>
          <a:prstGeom prst="straightConnector1">
            <a:avLst/>
          </a:prstGeom>
          <a:ln w="50800"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059F3C7-D5AF-C46A-8BFB-52EB58A595E0}"/>
              </a:ext>
            </a:extLst>
          </p:cNvPr>
          <p:cNvSpPr txBox="1"/>
          <p:nvPr/>
        </p:nvSpPr>
        <p:spPr>
          <a:xfrm>
            <a:off x="10439625" y="12599744"/>
            <a:ext cx="7409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2D64B9-6A83-614F-43F6-071CBABF853E}"/>
              </a:ext>
            </a:extLst>
          </p:cNvPr>
          <p:cNvSpPr txBox="1"/>
          <p:nvPr/>
        </p:nvSpPr>
        <p:spPr>
          <a:xfrm>
            <a:off x="5039625" y="7199744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26D692F-ABC2-7C06-8208-069D992760D2}"/>
              </a:ext>
            </a:extLst>
          </p:cNvPr>
          <p:cNvSpPr/>
          <p:nvPr/>
        </p:nvSpPr>
        <p:spPr>
          <a:xfrm>
            <a:off x="15135840" y="6495649"/>
            <a:ext cx="1440000" cy="1440000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7361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C36D9C3-D0E7-19D8-22E6-F00C194CB915}"/>
              </a:ext>
            </a:extLst>
          </p:cNvPr>
          <p:cNvCxnSpPr/>
          <p:nvPr/>
        </p:nvCxnSpPr>
        <p:spPr>
          <a:xfrm flipV="1">
            <a:off x="7919625" y="719744"/>
            <a:ext cx="11520000" cy="11520000"/>
          </a:xfrm>
          <a:prstGeom prst="line">
            <a:avLst/>
          </a:prstGeom>
          <a:ln w="762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CBEDE23C-0EC0-82B0-AC15-81D42783BA56}"/>
              </a:ext>
            </a:extLst>
          </p:cNvPr>
          <p:cNvSpPr/>
          <p:nvPr/>
        </p:nvSpPr>
        <p:spPr>
          <a:xfrm>
            <a:off x="10799625" y="10771427"/>
            <a:ext cx="1449439" cy="144943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6BEC9B8A-B203-649A-C437-CBF30F3EC4E8}"/>
              </a:ext>
            </a:extLst>
          </p:cNvPr>
          <p:cNvSpPr/>
          <p:nvPr/>
        </p:nvSpPr>
        <p:spPr>
          <a:xfrm>
            <a:off x="12239625" y="10771427"/>
            <a:ext cx="1449439" cy="144943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19313A5F-229A-4B76-680F-0DA4A90E0347}"/>
              </a:ext>
            </a:extLst>
          </p:cNvPr>
          <p:cNvSpPr/>
          <p:nvPr/>
        </p:nvSpPr>
        <p:spPr>
          <a:xfrm>
            <a:off x="15138503" y="10799744"/>
            <a:ext cx="1421122" cy="142112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7B93A06C-8DA9-14F1-0906-0859716460E2}"/>
              </a:ext>
            </a:extLst>
          </p:cNvPr>
          <p:cNvSpPr/>
          <p:nvPr/>
        </p:nvSpPr>
        <p:spPr>
          <a:xfrm>
            <a:off x="7919625" y="10780866"/>
            <a:ext cx="1440000" cy="14400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800E44B-BC09-BB53-572E-632E3DAF74AF}"/>
              </a:ext>
            </a:extLst>
          </p:cNvPr>
          <p:cNvSpPr/>
          <p:nvPr/>
        </p:nvSpPr>
        <p:spPr>
          <a:xfrm>
            <a:off x="7919625" y="9350305"/>
            <a:ext cx="1449439" cy="144943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7E302BE-9AD6-99F9-2C7C-E0066DA6C2E3}"/>
              </a:ext>
            </a:extLst>
          </p:cNvPr>
          <p:cNvSpPr/>
          <p:nvPr/>
        </p:nvSpPr>
        <p:spPr>
          <a:xfrm>
            <a:off x="12239625" y="9340866"/>
            <a:ext cx="1449439" cy="144943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A59BFB1-5F28-587F-539C-CCE4482ED7FF}"/>
              </a:ext>
            </a:extLst>
          </p:cNvPr>
          <p:cNvSpPr/>
          <p:nvPr/>
        </p:nvSpPr>
        <p:spPr>
          <a:xfrm>
            <a:off x="13679625" y="9369183"/>
            <a:ext cx="1421122" cy="142112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C11D2E7-53C2-08CA-0BBF-C3A1E06DB39D}"/>
              </a:ext>
            </a:extLst>
          </p:cNvPr>
          <p:cNvSpPr/>
          <p:nvPr/>
        </p:nvSpPr>
        <p:spPr>
          <a:xfrm>
            <a:off x="10799625" y="9350305"/>
            <a:ext cx="1440000" cy="14400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CCE6B04F-E992-3E86-82DF-CB99DB06DF11}"/>
              </a:ext>
            </a:extLst>
          </p:cNvPr>
          <p:cNvSpPr/>
          <p:nvPr/>
        </p:nvSpPr>
        <p:spPr>
          <a:xfrm>
            <a:off x="15119625" y="6460866"/>
            <a:ext cx="1449439" cy="1449439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791C9E51-6EBA-0907-FF9D-CF2D40461C56}"/>
              </a:ext>
            </a:extLst>
          </p:cNvPr>
          <p:cNvSpPr/>
          <p:nvPr/>
        </p:nvSpPr>
        <p:spPr>
          <a:xfrm>
            <a:off x="9359625" y="10799744"/>
            <a:ext cx="1440000" cy="14400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35DDE1BD-682A-F7DA-AFDE-1349FB1E293E}"/>
              </a:ext>
            </a:extLst>
          </p:cNvPr>
          <p:cNvSpPr/>
          <p:nvPr/>
        </p:nvSpPr>
        <p:spPr>
          <a:xfrm>
            <a:off x="7919625" y="7900866"/>
            <a:ext cx="1449439" cy="144943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04B381CD-48F1-CAB8-86A7-2848052298DE}"/>
              </a:ext>
            </a:extLst>
          </p:cNvPr>
          <p:cNvSpPr/>
          <p:nvPr/>
        </p:nvSpPr>
        <p:spPr>
          <a:xfrm>
            <a:off x="12239625" y="7919744"/>
            <a:ext cx="1440000" cy="14400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793C25F7-30A6-771F-E00B-B2541EDA2755}"/>
              </a:ext>
            </a:extLst>
          </p:cNvPr>
          <p:cNvSpPr/>
          <p:nvPr/>
        </p:nvSpPr>
        <p:spPr>
          <a:xfrm>
            <a:off x="12239625" y="6479744"/>
            <a:ext cx="1440000" cy="14400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181BAF6A-5A20-B80D-81B9-642D04DD09CF}"/>
              </a:ext>
            </a:extLst>
          </p:cNvPr>
          <p:cNvSpPr/>
          <p:nvPr/>
        </p:nvSpPr>
        <p:spPr>
          <a:xfrm>
            <a:off x="15138503" y="9359744"/>
            <a:ext cx="1421122" cy="142112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5975F2CC-D096-37D0-D14A-8BD744D105E2}"/>
              </a:ext>
            </a:extLst>
          </p:cNvPr>
          <p:cNvSpPr/>
          <p:nvPr/>
        </p:nvSpPr>
        <p:spPr>
          <a:xfrm>
            <a:off x="13679625" y="5039744"/>
            <a:ext cx="1440000" cy="14400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05FE0B7C-A4F9-2E81-47BF-8F25CEB9E298}"/>
              </a:ext>
            </a:extLst>
          </p:cNvPr>
          <p:cNvSpPr/>
          <p:nvPr/>
        </p:nvSpPr>
        <p:spPr>
          <a:xfrm>
            <a:off x="15119625" y="5039744"/>
            <a:ext cx="1440000" cy="14400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CC38C7B3-2545-246D-9461-FFC143DB9A48}"/>
              </a:ext>
            </a:extLst>
          </p:cNvPr>
          <p:cNvSpPr/>
          <p:nvPr/>
        </p:nvSpPr>
        <p:spPr>
          <a:xfrm>
            <a:off x="13679625" y="6479744"/>
            <a:ext cx="1440000" cy="14400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E78E2D2E-3A97-2AF1-55AC-3B45915B9C6F}"/>
              </a:ext>
            </a:extLst>
          </p:cNvPr>
          <p:cNvSpPr/>
          <p:nvPr/>
        </p:nvSpPr>
        <p:spPr>
          <a:xfrm>
            <a:off x="15119625" y="3599744"/>
            <a:ext cx="1440000" cy="14400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D347F97A-0B34-8E60-4AE8-908F0FE939E6}"/>
              </a:ext>
            </a:extLst>
          </p:cNvPr>
          <p:cNvSpPr/>
          <p:nvPr/>
        </p:nvSpPr>
        <p:spPr>
          <a:xfrm>
            <a:off x="16559625" y="3599744"/>
            <a:ext cx="1440000" cy="14400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62769687-C04E-D281-638E-A42490D1172A}"/>
              </a:ext>
            </a:extLst>
          </p:cNvPr>
          <p:cNvSpPr/>
          <p:nvPr/>
        </p:nvSpPr>
        <p:spPr>
          <a:xfrm>
            <a:off x="17999625" y="3599744"/>
            <a:ext cx="1440000" cy="14400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48EC1953-77B5-0A88-1DCB-58243BF8D2F3}"/>
              </a:ext>
            </a:extLst>
          </p:cNvPr>
          <p:cNvSpPr/>
          <p:nvPr/>
        </p:nvSpPr>
        <p:spPr>
          <a:xfrm>
            <a:off x="17999625" y="2159744"/>
            <a:ext cx="1440000" cy="14400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46467920-9BB8-F161-BA7E-01164817D27D}"/>
              </a:ext>
            </a:extLst>
          </p:cNvPr>
          <p:cNvSpPr/>
          <p:nvPr/>
        </p:nvSpPr>
        <p:spPr>
          <a:xfrm>
            <a:off x="17999625" y="719744"/>
            <a:ext cx="1440000" cy="14400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0FD23324-A982-61AB-EBF4-BF6761D8C063}"/>
              </a:ext>
            </a:extLst>
          </p:cNvPr>
          <p:cNvSpPr/>
          <p:nvPr/>
        </p:nvSpPr>
        <p:spPr>
          <a:xfrm>
            <a:off x="16550186" y="719744"/>
            <a:ext cx="1449439" cy="144943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C04A7590-A28A-655D-5433-BEA586BCA566}"/>
              </a:ext>
            </a:extLst>
          </p:cNvPr>
          <p:cNvSpPr/>
          <p:nvPr/>
        </p:nvSpPr>
        <p:spPr>
          <a:xfrm>
            <a:off x="15110186" y="719744"/>
            <a:ext cx="1449439" cy="144943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128E4D3A-3539-C7BE-AE8E-23FA8C8E1B04}"/>
              </a:ext>
            </a:extLst>
          </p:cNvPr>
          <p:cNvSpPr/>
          <p:nvPr/>
        </p:nvSpPr>
        <p:spPr>
          <a:xfrm>
            <a:off x="13670186" y="719744"/>
            <a:ext cx="1449439" cy="144943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73C30BCF-9080-6CEC-B600-175C20179A4C}"/>
                  </a:ext>
                </a:extLst>
              </p:cNvPr>
              <p:cNvSpPr txBox="1"/>
              <p:nvPr/>
            </p:nvSpPr>
            <p:spPr>
              <a:xfrm>
                <a:off x="6479625" y="11225713"/>
                <a:ext cx="833946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𝐿𝑖</m:t>
                      </m:r>
                    </m:oMath>
                  </m:oMathPara>
                </a14:m>
                <a:endParaRPr lang="en-US" sz="6000" i="1" dirty="0"/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73C30BCF-9080-6CEC-B600-175C20179A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9625" y="11225713"/>
                <a:ext cx="833946" cy="92333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6D789675-1C61-4AB0-9AEF-19F5C5BB5907}"/>
                  </a:ext>
                </a:extLst>
              </p:cNvPr>
              <p:cNvSpPr txBox="1"/>
              <p:nvPr/>
            </p:nvSpPr>
            <p:spPr>
              <a:xfrm>
                <a:off x="6479625" y="9719744"/>
                <a:ext cx="1060483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𝐵𝑒</m:t>
                      </m:r>
                    </m:oMath>
                  </m:oMathPara>
                </a14:m>
                <a:endParaRPr lang="en-US" sz="6000" i="1" dirty="0"/>
              </a:p>
            </p:txBody>
          </p:sp>
        </mc:Choice>
        <mc:Fallback xmlns="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6D789675-1C61-4AB0-9AEF-19F5C5BB59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9625" y="9719744"/>
                <a:ext cx="1060483" cy="9233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204FA15D-F041-0F7E-067E-12AF1BF2BBB6}"/>
                  </a:ext>
                </a:extLst>
              </p:cNvPr>
              <p:cNvSpPr txBox="1"/>
              <p:nvPr/>
            </p:nvSpPr>
            <p:spPr>
              <a:xfrm>
                <a:off x="6632025" y="8279744"/>
                <a:ext cx="682686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sz="6000" i="1" dirty="0"/>
              </a:p>
            </p:txBody>
          </p:sp>
        </mc:Choice>
        <mc:Fallback xmlns="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204FA15D-F041-0F7E-067E-12AF1BF2BB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2025" y="8279744"/>
                <a:ext cx="682686" cy="9233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B9F6D58D-B5F3-A884-D28D-845BD6FC4201}"/>
                  </a:ext>
                </a:extLst>
              </p:cNvPr>
              <p:cNvSpPr txBox="1"/>
              <p:nvPr/>
            </p:nvSpPr>
            <p:spPr>
              <a:xfrm>
                <a:off x="11196939" y="6636414"/>
                <a:ext cx="649345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sz="6000" i="1" dirty="0"/>
              </a:p>
            </p:txBody>
          </p:sp>
        </mc:Choice>
        <mc:Fallback xmlns="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B9F6D58D-B5F3-A884-D28D-845BD6FC42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6939" y="6636414"/>
                <a:ext cx="649345" cy="9233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94AB18D9-4DB0-EE1F-07FC-5C49C7C24759}"/>
                  </a:ext>
                </a:extLst>
              </p:cNvPr>
              <p:cNvSpPr txBox="1"/>
              <p:nvPr/>
            </p:nvSpPr>
            <p:spPr>
              <a:xfrm>
                <a:off x="12670280" y="5196414"/>
                <a:ext cx="740139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sz="6000" i="1" dirty="0"/>
              </a:p>
            </p:txBody>
          </p:sp>
        </mc:Choice>
        <mc:Fallback xmlns="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94AB18D9-4DB0-EE1F-07FC-5C49C7C247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70280" y="5196414"/>
                <a:ext cx="740139" cy="9233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BBF606C2-EC19-636C-8A39-532B56105606}"/>
                  </a:ext>
                </a:extLst>
              </p:cNvPr>
              <p:cNvSpPr txBox="1"/>
              <p:nvPr/>
            </p:nvSpPr>
            <p:spPr>
              <a:xfrm>
                <a:off x="14019486" y="3756414"/>
                <a:ext cx="696857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en-US" sz="6000" i="1" dirty="0"/>
              </a:p>
            </p:txBody>
          </p:sp>
        </mc:Choice>
        <mc:Fallback xmlns="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BBF606C2-EC19-636C-8A39-532B561056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19486" y="3756414"/>
                <a:ext cx="696857" cy="92333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51012775-ED72-A664-DA96-ABE1B22ABF0E}"/>
                  </a:ext>
                </a:extLst>
              </p:cNvPr>
              <p:cNvSpPr txBox="1"/>
              <p:nvPr/>
            </p:nvSpPr>
            <p:spPr>
              <a:xfrm>
                <a:off x="16942768" y="2519744"/>
                <a:ext cx="656846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en-US" sz="6000" i="1" dirty="0"/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51012775-ED72-A664-DA96-ABE1B22AB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42768" y="2519744"/>
                <a:ext cx="656846" cy="9233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2010EB04-2CF1-5E7A-F9BB-BFE94601BF49}"/>
                  </a:ext>
                </a:extLst>
              </p:cNvPr>
              <p:cNvSpPr txBox="1"/>
              <p:nvPr/>
            </p:nvSpPr>
            <p:spPr>
              <a:xfrm>
                <a:off x="12559831" y="1079744"/>
                <a:ext cx="1119794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𝑁𝑒</m:t>
                      </m:r>
                    </m:oMath>
                  </m:oMathPara>
                </a14:m>
                <a:endParaRPr lang="en-US" sz="6000" i="1" dirty="0"/>
              </a:p>
            </p:txBody>
          </p:sp>
        </mc:Choice>
        <mc:Fallback xmlns="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2010EB04-2CF1-5E7A-F9BB-BFE94601BF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59831" y="1079744"/>
                <a:ext cx="1119794" cy="92333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4" name="Rectangle: Rounded Corners 133">
            <a:extLst>
              <a:ext uri="{FF2B5EF4-FFF2-40B4-BE49-F238E27FC236}">
                <a16:creationId xmlns:a16="http://schemas.microsoft.com/office/drawing/2014/main" id="{0E7F7FB9-DB5A-06D7-9A95-569C7739E0A0}"/>
              </a:ext>
            </a:extLst>
          </p:cNvPr>
          <p:cNvSpPr/>
          <p:nvPr/>
        </p:nvSpPr>
        <p:spPr>
          <a:xfrm>
            <a:off x="5039625" y="1079744"/>
            <a:ext cx="4320000" cy="14400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Stable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Rectangle: Rounded Corners 134">
            <a:extLst>
              <a:ext uri="{FF2B5EF4-FFF2-40B4-BE49-F238E27FC236}">
                <a16:creationId xmlns:a16="http://schemas.microsoft.com/office/drawing/2014/main" id="{5F3FAC05-F1DB-0EAC-E1B3-372F4FDC8DF6}"/>
              </a:ext>
            </a:extLst>
          </p:cNvPr>
          <p:cNvSpPr/>
          <p:nvPr/>
        </p:nvSpPr>
        <p:spPr>
          <a:xfrm>
            <a:off x="5039625" y="3239744"/>
            <a:ext cx="4680000" cy="1800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Isotope shift measured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Rectangle: Rounded Corners 135">
            <a:extLst>
              <a:ext uri="{FF2B5EF4-FFF2-40B4-BE49-F238E27FC236}">
                <a16:creationId xmlns:a16="http://schemas.microsoft.com/office/drawing/2014/main" id="{E2C0E352-68D2-6C76-DF2F-7616E56BA145}"/>
              </a:ext>
            </a:extLst>
          </p:cNvPr>
          <p:cNvSpPr/>
          <p:nvPr/>
        </p:nvSpPr>
        <p:spPr>
          <a:xfrm>
            <a:off x="7919625" y="7919744"/>
            <a:ext cx="1440000" cy="2880000"/>
          </a:xfrm>
          <a:custGeom>
            <a:avLst/>
            <a:gdLst>
              <a:gd name="connsiteX0" fmla="*/ 0 w 1440000"/>
              <a:gd name="connsiteY0" fmla="*/ 240005 h 2880000"/>
              <a:gd name="connsiteX1" fmla="*/ 240005 w 1440000"/>
              <a:gd name="connsiteY1" fmla="*/ 0 h 2880000"/>
              <a:gd name="connsiteX2" fmla="*/ 739200 w 1440000"/>
              <a:gd name="connsiteY2" fmla="*/ 0 h 2880000"/>
              <a:gd name="connsiteX3" fmla="*/ 1199995 w 1440000"/>
              <a:gd name="connsiteY3" fmla="*/ 0 h 2880000"/>
              <a:gd name="connsiteX4" fmla="*/ 1440000 w 1440000"/>
              <a:gd name="connsiteY4" fmla="*/ 240005 h 2880000"/>
              <a:gd name="connsiteX5" fmla="*/ 1440000 w 1440000"/>
              <a:gd name="connsiteY5" fmla="*/ 792003 h 2880000"/>
              <a:gd name="connsiteX6" fmla="*/ 1440000 w 1440000"/>
              <a:gd name="connsiteY6" fmla="*/ 1440000 h 2880000"/>
              <a:gd name="connsiteX7" fmla="*/ 1440000 w 1440000"/>
              <a:gd name="connsiteY7" fmla="*/ 1991998 h 2880000"/>
              <a:gd name="connsiteX8" fmla="*/ 1440000 w 1440000"/>
              <a:gd name="connsiteY8" fmla="*/ 2639995 h 2880000"/>
              <a:gd name="connsiteX9" fmla="*/ 1199995 w 1440000"/>
              <a:gd name="connsiteY9" fmla="*/ 2880000 h 2880000"/>
              <a:gd name="connsiteX10" fmla="*/ 720000 w 1440000"/>
              <a:gd name="connsiteY10" fmla="*/ 2880000 h 2880000"/>
              <a:gd name="connsiteX11" fmla="*/ 240005 w 1440000"/>
              <a:gd name="connsiteY11" fmla="*/ 2880000 h 2880000"/>
              <a:gd name="connsiteX12" fmla="*/ 0 w 1440000"/>
              <a:gd name="connsiteY12" fmla="*/ 2639995 h 2880000"/>
              <a:gd name="connsiteX13" fmla="*/ 0 w 1440000"/>
              <a:gd name="connsiteY13" fmla="*/ 2039998 h 2880000"/>
              <a:gd name="connsiteX14" fmla="*/ 0 w 1440000"/>
              <a:gd name="connsiteY14" fmla="*/ 1440000 h 2880000"/>
              <a:gd name="connsiteX15" fmla="*/ 0 w 1440000"/>
              <a:gd name="connsiteY15" fmla="*/ 792003 h 2880000"/>
              <a:gd name="connsiteX16" fmla="*/ 0 w 1440000"/>
              <a:gd name="connsiteY16" fmla="*/ 240005 h 28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40000" h="2880000" extrusionOk="0">
                <a:moveTo>
                  <a:pt x="0" y="240005"/>
                </a:moveTo>
                <a:cubicBezTo>
                  <a:pt x="-5417" y="104113"/>
                  <a:pt x="98975" y="3182"/>
                  <a:pt x="240005" y="0"/>
                </a:cubicBezTo>
                <a:cubicBezTo>
                  <a:pt x="449427" y="243"/>
                  <a:pt x="621314" y="20989"/>
                  <a:pt x="739200" y="0"/>
                </a:cubicBezTo>
                <a:cubicBezTo>
                  <a:pt x="857087" y="-20989"/>
                  <a:pt x="1044378" y="-13730"/>
                  <a:pt x="1199995" y="0"/>
                </a:cubicBezTo>
                <a:cubicBezTo>
                  <a:pt x="1326722" y="-3186"/>
                  <a:pt x="1450926" y="112675"/>
                  <a:pt x="1440000" y="240005"/>
                </a:cubicBezTo>
                <a:cubicBezTo>
                  <a:pt x="1456316" y="365023"/>
                  <a:pt x="1424498" y="587324"/>
                  <a:pt x="1440000" y="792003"/>
                </a:cubicBezTo>
                <a:cubicBezTo>
                  <a:pt x="1455502" y="996682"/>
                  <a:pt x="1414446" y="1299017"/>
                  <a:pt x="1440000" y="1440000"/>
                </a:cubicBezTo>
                <a:cubicBezTo>
                  <a:pt x="1465554" y="1580983"/>
                  <a:pt x="1462040" y="1734140"/>
                  <a:pt x="1440000" y="1991998"/>
                </a:cubicBezTo>
                <a:cubicBezTo>
                  <a:pt x="1417960" y="2249856"/>
                  <a:pt x="1421317" y="2349786"/>
                  <a:pt x="1440000" y="2639995"/>
                </a:cubicBezTo>
                <a:cubicBezTo>
                  <a:pt x="1461809" y="2777790"/>
                  <a:pt x="1301387" y="2874960"/>
                  <a:pt x="1199995" y="2880000"/>
                </a:cubicBezTo>
                <a:cubicBezTo>
                  <a:pt x="1031884" y="2874911"/>
                  <a:pt x="893087" y="2891517"/>
                  <a:pt x="720000" y="2880000"/>
                </a:cubicBezTo>
                <a:cubicBezTo>
                  <a:pt x="546914" y="2868483"/>
                  <a:pt x="471665" y="2862573"/>
                  <a:pt x="240005" y="2880000"/>
                </a:cubicBezTo>
                <a:cubicBezTo>
                  <a:pt x="119054" y="2894209"/>
                  <a:pt x="12878" y="2761271"/>
                  <a:pt x="0" y="2639995"/>
                </a:cubicBezTo>
                <a:cubicBezTo>
                  <a:pt x="-10342" y="2516197"/>
                  <a:pt x="15570" y="2301139"/>
                  <a:pt x="0" y="2039998"/>
                </a:cubicBezTo>
                <a:cubicBezTo>
                  <a:pt x="-15570" y="1778857"/>
                  <a:pt x="17786" y="1688072"/>
                  <a:pt x="0" y="1440000"/>
                </a:cubicBezTo>
                <a:cubicBezTo>
                  <a:pt x="-17786" y="1191928"/>
                  <a:pt x="16234" y="1024827"/>
                  <a:pt x="0" y="792003"/>
                </a:cubicBezTo>
                <a:cubicBezTo>
                  <a:pt x="-16234" y="559179"/>
                  <a:pt x="1525" y="487331"/>
                  <a:pt x="0" y="240005"/>
                </a:cubicBezTo>
                <a:close/>
              </a:path>
            </a:pathLst>
          </a:custGeom>
          <a:noFill/>
          <a:ln w="1016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id="{86D50DA3-A09E-8EA6-AC2C-737459333F4F}"/>
              </a:ext>
            </a:extLst>
          </p:cNvPr>
          <p:cNvSpPr/>
          <p:nvPr/>
        </p:nvSpPr>
        <p:spPr>
          <a:xfrm rot="5400000">
            <a:off x="10079625" y="10079744"/>
            <a:ext cx="1440000" cy="2880000"/>
          </a:xfrm>
          <a:custGeom>
            <a:avLst/>
            <a:gdLst>
              <a:gd name="connsiteX0" fmla="*/ 0 w 1440000"/>
              <a:gd name="connsiteY0" fmla="*/ 240005 h 2880000"/>
              <a:gd name="connsiteX1" fmla="*/ 240005 w 1440000"/>
              <a:gd name="connsiteY1" fmla="*/ 0 h 2880000"/>
              <a:gd name="connsiteX2" fmla="*/ 739200 w 1440000"/>
              <a:gd name="connsiteY2" fmla="*/ 0 h 2880000"/>
              <a:gd name="connsiteX3" fmla="*/ 1199995 w 1440000"/>
              <a:gd name="connsiteY3" fmla="*/ 0 h 2880000"/>
              <a:gd name="connsiteX4" fmla="*/ 1440000 w 1440000"/>
              <a:gd name="connsiteY4" fmla="*/ 240005 h 2880000"/>
              <a:gd name="connsiteX5" fmla="*/ 1440000 w 1440000"/>
              <a:gd name="connsiteY5" fmla="*/ 792003 h 2880000"/>
              <a:gd name="connsiteX6" fmla="*/ 1440000 w 1440000"/>
              <a:gd name="connsiteY6" fmla="*/ 1440000 h 2880000"/>
              <a:gd name="connsiteX7" fmla="*/ 1440000 w 1440000"/>
              <a:gd name="connsiteY7" fmla="*/ 1991998 h 2880000"/>
              <a:gd name="connsiteX8" fmla="*/ 1440000 w 1440000"/>
              <a:gd name="connsiteY8" fmla="*/ 2639995 h 2880000"/>
              <a:gd name="connsiteX9" fmla="*/ 1199995 w 1440000"/>
              <a:gd name="connsiteY9" fmla="*/ 2880000 h 2880000"/>
              <a:gd name="connsiteX10" fmla="*/ 720000 w 1440000"/>
              <a:gd name="connsiteY10" fmla="*/ 2880000 h 2880000"/>
              <a:gd name="connsiteX11" fmla="*/ 240005 w 1440000"/>
              <a:gd name="connsiteY11" fmla="*/ 2880000 h 2880000"/>
              <a:gd name="connsiteX12" fmla="*/ 0 w 1440000"/>
              <a:gd name="connsiteY12" fmla="*/ 2639995 h 2880000"/>
              <a:gd name="connsiteX13" fmla="*/ 0 w 1440000"/>
              <a:gd name="connsiteY13" fmla="*/ 2039998 h 2880000"/>
              <a:gd name="connsiteX14" fmla="*/ 0 w 1440000"/>
              <a:gd name="connsiteY14" fmla="*/ 1440000 h 2880000"/>
              <a:gd name="connsiteX15" fmla="*/ 0 w 1440000"/>
              <a:gd name="connsiteY15" fmla="*/ 792003 h 2880000"/>
              <a:gd name="connsiteX16" fmla="*/ 0 w 1440000"/>
              <a:gd name="connsiteY16" fmla="*/ 240005 h 28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40000" h="2880000" extrusionOk="0">
                <a:moveTo>
                  <a:pt x="0" y="240005"/>
                </a:moveTo>
                <a:cubicBezTo>
                  <a:pt x="-5417" y="104113"/>
                  <a:pt x="98975" y="3182"/>
                  <a:pt x="240005" y="0"/>
                </a:cubicBezTo>
                <a:cubicBezTo>
                  <a:pt x="449427" y="243"/>
                  <a:pt x="621314" y="20989"/>
                  <a:pt x="739200" y="0"/>
                </a:cubicBezTo>
                <a:cubicBezTo>
                  <a:pt x="857087" y="-20989"/>
                  <a:pt x="1044378" y="-13730"/>
                  <a:pt x="1199995" y="0"/>
                </a:cubicBezTo>
                <a:cubicBezTo>
                  <a:pt x="1326722" y="-3186"/>
                  <a:pt x="1450926" y="112675"/>
                  <a:pt x="1440000" y="240005"/>
                </a:cubicBezTo>
                <a:cubicBezTo>
                  <a:pt x="1456316" y="365023"/>
                  <a:pt x="1424498" y="587324"/>
                  <a:pt x="1440000" y="792003"/>
                </a:cubicBezTo>
                <a:cubicBezTo>
                  <a:pt x="1455502" y="996682"/>
                  <a:pt x="1414446" y="1299017"/>
                  <a:pt x="1440000" y="1440000"/>
                </a:cubicBezTo>
                <a:cubicBezTo>
                  <a:pt x="1465554" y="1580983"/>
                  <a:pt x="1462040" y="1734140"/>
                  <a:pt x="1440000" y="1991998"/>
                </a:cubicBezTo>
                <a:cubicBezTo>
                  <a:pt x="1417960" y="2249856"/>
                  <a:pt x="1421317" y="2349786"/>
                  <a:pt x="1440000" y="2639995"/>
                </a:cubicBezTo>
                <a:cubicBezTo>
                  <a:pt x="1461809" y="2777790"/>
                  <a:pt x="1301387" y="2874960"/>
                  <a:pt x="1199995" y="2880000"/>
                </a:cubicBezTo>
                <a:cubicBezTo>
                  <a:pt x="1031884" y="2874911"/>
                  <a:pt x="893087" y="2891517"/>
                  <a:pt x="720000" y="2880000"/>
                </a:cubicBezTo>
                <a:cubicBezTo>
                  <a:pt x="546914" y="2868483"/>
                  <a:pt x="471665" y="2862573"/>
                  <a:pt x="240005" y="2880000"/>
                </a:cubicBezTo>
                <a:cubicBezTo>
                  <a:pt x="119054" y="2894209"/>
                  <a:pt x="12878" y="2761271"/>
                  <a:pt x="0" y="2639995"/>
                </a:cubicBezTo>
                <a:cubicBezTo>
                  <a:pt x="-10342" y="2516197"/>
                  <a:pt x="15570" y="2301139"/>
                  <a:pt x="0" y="2039998"/>
                </a:cubicBezTo>
                <a:cubicBezTo>
                  <a:pt x="-15570" y="1778857"/>
                  <a:pt x="17786" y="1688072"/>
                  <a:pt x="0" y="1440000"/>
                </a:cubicBezTo>
                <a:cubicBezTo>
                  <a:pt x="-17786" y="1191928"/>
                  <a:pt x="16234" y="1024827"/>
                  <a:pt x="0" y="792003"/>
                </a:cubicBezTo>
                <a:cubicBezTo>
                  <a:pt x="-16234" y="559179"/>
                  <a:pt x="1525" y="487331"/>
                  <a:pt x="0" y="240005"/>
                </a:cubicBezTo>
                <a:close/>
              </a:path>
            </a:pathLst>
          </a:custGeom>
          <a:noFill/>
          <a:ln w="1016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: Rounded Corners 137">
            <a:extLst>
              <a:ext uri="{FF2B5EF4-FFF2-40B4-BE49-F238E27FC236}">
                <a16:creationId xmlns:a16="http://schemas.microsoft.com/office/drawing/2014/main" id="{660F690C-1B93-2A62-ADEA-F469770BA254}"/>
              </a:ext>
            </a:extLst>
          </p:cNvPr>
          <p:cNvSpPr/>
          <p:nvPr/>
        </p:nvSpPr>
        <p:spPr>
          <a:xfrm>
            <a:off x="17999625" y="2159744"/>
            <a:ext cx="1440000" cy="2880000"/>
          </a:xfrm>
          <a:custGeom>
            <a:avLst/>
            <a:gdLst>
              <a:gd name="connsiteX0" fmla="*/ 0 w 1440000"/>
              <a:gd name="connsiteY0" fmla="*/ 240005 h 2880000"/>
              <a:gd name="connsiteX1" fmla="*/ 240005 w 1440000"/>
              <a:gd name="connsiteY1" fmla="*/ 0 h 2880000"/>
              <a:gd name="connsiteX2" fmla="*/ 739200 w 1440000"/>
              <a:gd name="connsiteY2" fmla="*/ 0 h 2880000"/>
              <a:gd name="connsiteX3" fmla="*/ 1199995 w 1440000"/>
              <a:gd name="connsiteY3" fmla="*/ 0 h 2880000"/>
              <a:gd name="connsiteX4" fmla="*/ 1440000 w 1440000"/>
              <a:gd name="connsiteY4" fmla="*/ 240005 h 2880000"/>
              <a:gd name="connsiteX5" fmla="*/ 1440000 w 1440000"/>
              <a:gd name="connsiteY5" fmla="*/ 792003 h 2880000"/>
              <a:gd name="connsiteX6" fmla="*/ 1440000 w 1440000"/>
              <a:gd name="connsiteY6" fmla="*/ 1440000 h 2880000"/>
              <a:gd name="connsiteX7" fmla="*/ 1440000 w 1440000"/>
              <a:gd name="connsiteY7" fmla="*/ 1991998 h 2880000"/>
              <a:gd name="connsiteX8" fmla="*/ 1440000 w 1440000"/>
              <a:gd name="connsiteY8" fmla="*/ 2639995 h 2880000"/>
              <a:gd name="connsiteX9" fmla="*/ 1199995 w 1440000"/>
              <a:gd name="connsiteY9" fmla="*/ 2880000 h 2880000"/>
              <a:gd name="connsiteX10" fmla="*/ 720000 w 1440000"/>
              <a:gd name="connsiteY10" fmla="*/ 2880000 h 2880000"/>
              <a:gd name="connsiteX11" fmla="*/ 240005 w 1440000"/>
              <a:gd name="connsiteY11" fmla="*/ 2880000 h 2880000"/>
              <a:gd name="connsiteX12" fmla="*/ 0 w 1440000"/>
              <a:gd name="connsiteY12" fmla="*/ 2639995 h 2880000"/>
              <a:gd name="connsiteX13" fmla="*/ 0 w 1440000"/>
              <a:gd name="connsiteY13" fmla="*/ 2039998 h 2880000"/>
              <a:gd name="connsiteX14" fmla="*/ 0 w 1440000"/>
              <a:gd name="connsiteY14" fmla="*/ 1440000 h 2880000"/>
              <a:gd name="connsiteX15" fmla="*/ 0 w 1440000"/>
              <a:gd name="connsiteY15" fmla="*/ 792003 h 2880000"/>
              <a:gd name="connsiteX16" fmla="*/ 0 w 1440000"/>
              <a:gd name="connsiteY16" fmla="*/ 240005 h 28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40000" h="2880000" extrusionOk="0">
                <a:moveTo>
                  <a:pt x="0" y="240005"/>
                </a:moveTo>
                <a:cubicBezTo>
                  <a:pt x="-5417" y="104113"/>
                  <a:pt x="98975" y="3182"/>
                  <a:pt x="240005" y="0"/>
                </a:cubicBezTo>
                <a:cubicBezTo>
                  <a:pt x="449427" y="243"/>
                  <a:pt x="621314" y="20989"/>
                  <a:pt x="739200" y="0"/>
                </a:cubicBezTo>
                <a:cubicBezTo>
                  <a:pt x="857087" y="-20989"/>
                  <a:pt x="1044378" y="-13730"/>
                  <a:pt x="1199995" y="0"/>
                </a:cubicBezTo>
                <a:cubicBezTo>
                  <a:pt x="1326722" y="-3186"/>
                  <a:pt x="1450926" y="112675"/>
                  <a:pt x="1440000" y="240005"/>
                </a:cubicBezTo>
                <a:cubicBezTo>
                  <a:pt x="1456316" y="365023"/>
                  <a:pt x="1424498" y="587324"/>
                  <a:pt x="1440000" y="792003"/>
                </a:cubicBezTo>
                <a:cubicBezTo>
                  <a:pt x="1455502" y="996682"/>
                  <a:pt x="1414446" y="1299017"/>
                  <a:pt x="1440000" y="1440000"/>
                </a:cubicBezTo>
                <a:cubicBezTo>
                  <a:pt x="1465554" y="1580983"/>
                  <a:pt x="1462040" y="1734140"/>
                  <a:pt x="1440000" y="1991998"/>
                </a:cubicBezTo>
                <a:cubicBezTo>
                  <a:pt x="1417960" y="2249856"/>
                  <a:pt x="1421317" y="2349786"/>
                  <a:pt x="1440000" y="2639995"/>
                </a:cubicBezTo>
                <a:cubicBezTo>
                  <a:pt x="1461809" y="2777790"/>
                  <a:pt x="1301387" y="2874960"/>
                  <a:pt x="1199995" y="2880000"/>
                </a:cubicBezTo>
                <a:cubicBezTo>
                  <a:pt x="1031884" y="2874911"/>
                  <a:pt x="893087" y="2891517"/>
                  <a:pt x="720000" y="2880000"/>
                </a:cubicBezTo>
                <a:cubicBezTo>
                  <a:pt x="546914" y="2868483"/>
                  <a:pt x="471665" y="2862573"/>
                  <a:pt x="240005" y="2880000"/>
                </a:cubicBezTo>
                <a:cubicBezTo>
                  <a:pt x="119054" y="2894209"/>
                  <a:pt x="12878" y="2761271"/>
                  <a:pt x="0" y="2639995"/>
                </a:cubicBezTo>
                <a:cubicBezTo>
                  <a:pt x="-10342" y="2516197"/>
                  <a:pt x="15570" y="2301139"/>
                  <a:pt x="0" y="2039998"/>
                </a:cubicBezTo>
                <a:cubicBezTo>
                  <a:pt x="-15570" y="1778857"/>
                  <a:pt x="17786" y="1688072"/>
                  <a:pt x="0" y="1440000"/>
                </a:cubicBezTo>
                <a:cubicBezTo>
                  <a:pt x="-17786" y="1191928"/>
                  <a:pt x="16234" y="1024827"/>
                  <a:pt x="0" y="792003"/>
                </a:cubicBezTo>
                <a:cubicBezTo>
                  <a:pt x="-16234" y="559179"/>
                  <a:pt x="1525" y="487331"/>
                  <a:pt x="0" y="240005"/>
                </a:cubicBezTo>
                <a:close/>
              </a:path>
            </a:pathLst>
          </a:custGeom>
          <a:noFill/>
          <a:ln w="1016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: Rounded Corners 138">
            <a:extLst>
              <a:ext uri="{FF2B5EF4-FFF2-40B4-BE49-F238E27FC236}">
                <a16:creationId xmlns:a16="http://schemas.microsoft.com/office/drawing/2014/main" id="{BE77A34E-8FA7-EB17-2611-90D93A5C53B0}"/>
              </a:ext>
            </a:extLst>
          </p:cNvPr>
          <p:cNvSpPr/>
          <p:nvPr/>
        </p:nvSpPr>
        <p:spPr>
          <a:xfrm rot="16200000">
            <a:off x="15839625" y="-256"/>
            <a:ext cx="1440000" cy="2880000"/>
          </a:xfrm>
          <a:custGeom>
            <a:avLst/>
            <a:gdLst>
              <a:gd name="connsiteX0" fmla="*/ 0 w 1440000"/>
              <a:gd name="connsiteY0" fmla="*/ 240005 h 2880000"/>
              <a:gd name="connsiteX1" fmla="*/ 240005 w 1440000"/>
              <a:gd name="connsiteY1" fmla="*/ 0 h 2880000"/>
              <a:gd name="connsiteX2" fmla="*/ 739200 w 1440000"/>
              <a:gd name="connsiteY2" fmla="*/ 0 h 2880000"/>
              <a:gd name="connsiteX3" fmla="*/ 1199995 w 1440000"/>
              <a:gd name="connsiteY3" fmla="*/ 0 h 2880000"/>
              <a:gd name="connsiteX4" fmla="*/ 1440000 w 1440000"/>
              <a:gd name="connsiteY4" fmla="*/ 240005 h 2880000"/>
              <a:gd name="connsiteX5" fmla="*/ 1440000 w 1440000"/>
              <a:gd name="connsiteY5" fmla="*/ 792003 h 2880000"/>
              <a:gd name="connsiteX6" fmla="*/ 1440000 w 1440000"/>
              <a:gd name="connsiteY6" fmla="*/ 1440000 h 2880000"/>
              <a:gd name="connsiteX7" fmla="*/ 1440000 w 1440000"/>
              <a:gd name="connsiteY7" fmla="*/ 1991998 h 2880000"/>
              <a:gd name="connsiteX8" fmla="*/ 1440000 w 1440000"/>
              <a:gd name="connsiteY8" fmla="*/ 2639995 h 2880000"/>
              <a:gd name="connsiteX9" fmla="*/ 1199995 w 1440000"/>
              <a:gd name="connsiteY9" fmla="*/ 2880000 h 2880000"/>
              <a:gd name="connsiteX10" fmla="*/ 720000 w 1440000"/>
              <a:gd name="connsiteY10" fmla="*/ 2880000 h 2880000"/>
              <a:gd name="connsiteX11" fmla="*/ 240005 w 1440000"/>
              <a:gd name="connsiteY11" fmla="*/ 2880000 h 2880000"/>
              <a:gd name="connsiteX12" fmla="*/ 0 w 1440000"/>
              <a:gd name="connsiteY12" fmla="*/ 2639995 h 2880000"/>
              <a:gd name="connsiteX13" fmla="*/ 0 w 1440000"/>
              <a:gd name="connsiteY13" fmla="*/ 2039998 h 2880000"/>
              <a:gd name="connsiteX14" fmla="*/ 0 w 1440000"/>
              <a:gd name="connsiteY14" fmla="*/ 1440000 h 2880000"/>
              <a:gd name="connsiteX15" fmla="*/ 0 w 1440000"/>
              <a:gd name="connsiteY15" fmla="*/ 792003 h 2880000"/>
              <a:gd name="connsiteX16" fmla="*/ 0 w 1440000"/>
              <a:gd name="connsiteY16" fmla="*/ 240005 h 28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40000" h="2880000" extrusionOk="0">
                <a:moveTo>
                  <a:pt x="0" y="240005"/>
                </a:moveTo>
                <a:cubicBezTo>
                  <a:pt x="-5417" y="104113"/>
                  <a:pt x="98975" y="3182"/>
                  <a:pt x="240005" y="0"/>
                </a:cubicBezTo>
                <a:cubicBezTo>
                  <a:pt x="449427" y="243"/>
                  <a:pt x="621314" y="20989"/>
                  <a:pt x="739200" y="0"/>
                </a:cubicBezTo>
                <a:cubicBezTo>
                  <a:pt x="857087" y="-20989"/>
                  <a:pt x="1044378" y="-13730"/>
                  <a:pt x="1199995" y="0"/>
                </a:cubicBezTo>
                <a:cubicBezTo>
                  <a:pt x="1326722" y="-3186"/>
                  <a:pt x="1450926" y="112675"/>
                  <a:pt x="1440000" y="240005"/>
                </a:cubicBezTo>
                <a:cubicBezTo>
                  <a:pt x="1456316" y="365023"/>
                  <a:pt x="1424498" y="587324"/>
                  <a:pt x="1440000" y="792003"/>
                </a:cubicBezTo>
                <a:cubicBezTo>
                  <a:pt x="1455502" y="996682"/>
                  <a:pt x="1414446" y="1299017"/>
                  <a:pt x="1440000" y="1440000"/>
                </a:cubicBezTo>
                <a:cubicBezTo>
                  <a:pt x="1465554" y="1580983"/>
                  <a:pt x="1462040" y="1734140"/>
                  <a:pt x="1440000" y="1991998"/>
                </a:cubicBezTo>
                <a:cubicBezTo>
                  <a:pt x="1417960" y="2249856"/>
                  <a:pt x="1421317" y="2349786"/>
                  <a:pt x="1440000" y="2639995"/>
                </a:cubicBezTo>
                <a:cubicBezTo>
                  <a:pt x="1461809" y="2777790"/>
                  <a:pt x="1301387" y="2874960"/>
                  <a:pt x="1199995" y="2880000"/>
                </a:cubicBezTo>
                <a:cubicBezTo>
                  <a:pt x="1031884" y="2874911"/>
                  <a:pt x="893087" y="2891517"/>
                  <a:pt x="720000" y="2880000"/>
                </a:cubicBezTo>
                <a:cubicBezTo>
                  <a:pt x="546914" y="2868483"/>
                  <a:pt x="471665" y="2862573"/>
                  <a:pt x="240005" y="2880000"/>
                </a:cubicBezTo>
                <a:cubicBezTo>
                  <a:pt x="119054" y="2894209"/>
                  <a:pt x="12878" y="2761271"/>
                  <a:pt x="0" y="2639995"/>
                </a:cubicBezTo>
                <a:cubicBezTo>
                  <a:pt x="-10342" y="2516197"/>
                  <a:pt x="15570" y="2301139"/>
                  <a:pt x="0" y="2039998"/>
                </a:cubicBezTo>
                <a:cubicBezTo>
                  <a:pt x="-15570" y="1778857"/>
                  <a:pt x="17786" y="1688072"/>
                  <a:pt x="0" y="1440000"/>
                </a:cubicBezTo>
                <a:cubicBezTo>
                  <a:pt x="-17786" y="1191928"/>
                  <a:pt x="16234" y="1024827"/>
                  <a:pt x="0" y="792003"/>
                </a:cubicBezTo>
                <a:cubicBezTo>
                  <a:pt x="-16234" y="559179"/>
                  <a:pt x="1525" y="487331"/>
                  <a:pt x="0" y="240005"/>
                </a:cubicBezTo>
                <a:close/>
              </a:path>
            </a:pathLst>
          </a:custGeom>
          <a:noFill/>
          <a:ln w="1016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FC0B8A0-507C-0293-C177-8C4C213FFE69}"/>
              </a:ext>
            </a:extLst>
          </p:cNvPr>
          <p:cNvSpPr/>
          <p:nvPr/>
        </p:nvSpPr>
        <p:spPr>
          <a:xfrm>
            <a:off x="10799625" y="7919744"/>
            <a:ext cx="1440000" cy="14400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I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70BF944-E050-49C1-77F1-5D213A341AE6}"/>
              </a:ext>
            </a:extLst>
          </p:cNvPr>
          <p:cNvCxnSpPr>
            <a:cxnSpLocks/>
          </p:cNvCxnSpPr>
          <p:nvPr/>
        </p:nvCxnSpPr>
        <p:spPr>
          <a:xfrm>
            <a:off x="5399625" y="12959744"/>
            <a:ext cx="4680000" cy="0"/>
          </a:xfrm>
          <a:prstGeom prst="straightConnector1">
            <a:avLst/>
          </a:prstGeom>
          <a:ln w="50800"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3622A00-26F2-9964-3FDA-6423E622B139}"/>
              </a:ext>
            </a:extLst>
          </p:cNvPr>
          <p:cNvCxnSpPr>
            <a:cxnSpLocks/>
          </p:cNvCxnSpPr>
          <p:nvPr/>
        </p:nvCxnSpPr>
        <p:spPr>
          <a:xfrm flipV="1">
            <a:off x="5399625" y="8487344"/>
            <a:ext cx="0" cy="4472400"/>
          </a:xfrm>
          <a:prstGeom prst="straightConnector1">
            <a:avLst/>
          </a:prstGeom>
          <a:ln w="50800"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059F3C7-D5AF-C46A-8BFB-52EB58A595E0}"/>
              </a:ext>
            </a:extLst>
          </p:cNvPr>
          <p:cNvSpPr txBox="1"/>
          <p:nvPr/>
        </p:nvSpPr>
        <p:spPr>
          <a:xfrm>
            <a:off x="10439625" y="12599744"/>
            <a:ext cx="7409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2D64B9-6A83-614F-43F6-071CBABF853E}"/>
              </a:ext>
            </a:extLst>
          </p:cNvPr>
          <p:cNvSpPr txBox="1"/>
          <p:nvPr/>
        </p:nvSpPr>
        <p:spPr>
          <a:xfrm>
            <a:off x="5039625" y="7199744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34822272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angle: Rounded Corners 135">
            <a:extLst>
              <a:ext uri="{FF2B5EF4-FFF2-40B4-BE49-F238E27FC236}">
                <a16:creationId xmlns:a16="http://schemas.microsoft.com/office/drawing/2014/main" id="{E2C0E352-68D2-6C76-DF2F-7616E56BA145}"/>
              </a:ext>
            </a:extLst>
          </p:cNvPr>
          <p:cNvSpPr/>
          <p:nvPr/>
        </p:nvSpPr>
        <p:spPr>
          <a:xfrm>
            <a:off x="5399625" y="5026644"/>
            <a:ext cx="1440000" cy="2880000"/>
          </a:xfrm>
          <a:custGeom>
            <a:avLst/>
            <a:gdLst>
              <a:gd name="connsiteX0" fmla="*/ 0 w 1440000"/>
              <a:gd name="connsiteY0" fmla="*/ 240005 h 2880000"/>
              <a:gd name="connsiteX1" fmla="*/ 240005 w 1440000"/>
              <a:gd name="connsiteY1" fmla="*/ 0 h 2880000"/>
              <a:gd name="connsiteX2" fmla="*/ 739200 w 1440000"/>
              <a:gd name="connsiteY2" fmla="*/ 0 h 2880000"/>
              <a:gd name="connsiteX3" fmla="*/ 1199995 w 1440000"/>
              <a:gd name="connsiteY3" fmla="*/ 0 h 2880000"/>
              <a:gd name="connsiteX4" fmla="*/ 1440000 w 1440000"/>
              <a:gd name="connsiteY4" fmla="*/ 240005 h 2880000"/>
              <a:gd name="connsiteX5" fmla="*/ 1440000 w 1440000"/>
              <a:gd name="connsiteY5" fmla="*/ 792003 h 2880000"/>
              <a:gd name="connsiteX6" fmla="*/ 1440000 w 1440000"/>
              <a:gd name="connsiteY6" fmla="*/ 1440000 h 2880000"/>
              <a:gd name="connsiteX7" fmla="*/ 1440000 w 1440000"/>
              <a:gd name="connsiteY7" fmla="*/ 1991998 h 2880000"/>
              <a:gd name="connsiteX8" fmla="*/ 1440000 w 1440000"/>
              <a:gd name="connsiteY8" fmla="*/ 2639995 h 2880000"/>
              <a:gd name="connsiteX9" fmla="*/ 1199995 w 1440000"/>
              <a:gd name="connsiteY9" fmla="*/ 2880000 h 2880000"/>
              <a:gd name="connsiteX10" fmla="*/ 720000 w 1440000"/>
              <a:gd name="connsiteY10" fmla="*/ 2880000 h 2880000"/>
              <a:gd name="connsiteX11" fmla="*/ 240005 w 1440000"/>
              <a:gd name="connsiteY11" fmla="*/ 2880000 h 2880000"/>
              <a:gd name="connsiteX12" fmla="*/ 0 w 1440000"/>
              <a:gd name="connsiteY12" fmla="*/ 2639995 h 2880000"/>
              <a:gd name="connsiteX13" fmla="*/ 0 w 1440000"/>
              <a:gd name="connsiteY13" fmla="*/ 2039998 h 2880000"/>
              <a:gd name="connsiteX14" fmla="*/ 0 w 1440000"/>
              <a:gd name="connsiteY14" fmla="*/ 1440000 h 2880000"/>
              <a:gd name="connsiteX15" fmla="*/ 0 w 1440000"/>
              <a:gd name="connsiteY15" fmla="*/ 792003 h 2880000"/>
              <a:gd name="connsiteX16" fmla="*/ 0 w 1440000"/>
              <a:gd name="connsiteY16" fmla="*/ 240005 h 28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40000" h="2880000" extrusionOk="0">
                <a:moveTo>
                  <a:pt x="0" y="240005"/>
                </a:moveTo>
                <a:cubicBezTo>
                  <a:pt x="-5417" y="104113"/>
                  <a:pt x="98975" y="3182"/>
                  <a:pt x="240005" y="0"/>
                </a:cubicBezTo>
                <a:cubicBezTo>
                  <a:pt x="449427" y="243"/>
                  <a:pt x="621314" y="20989"/>
                  <a:pt x="739200" y="0"/>
                </a:cubicBezTo>
                <a:cubicBezTo>
                  <a:pt x="857087" y="-20989"/>
                  <a:pt x="1044378" y="-13730"/>
                  <a:pt x="1199995" y="0"/>
                </a:cubicBezTo>
                <a:cubicBezTo>
                  <a:pt x="1326722" y="-3186"/>
                  <a:pt x="1450926" y="112675"/>
                  <a:pt x="1440000" y="240005"/>
                </a:cubicBezTo>
                <a:cubicBezTo>
                  <a:pt x="1456316" y="365023"/>
                  <a:pt x="1424498" y="587324"/>
                  <a:pt x="1440000" y="792003"/>
                </a:cubicBezTo>
                <a:cubicBezTo>
                  <a:pt x="1455502" y="996682"/>
                  <a:pt x="1414446" y="1299017"/>
                  <a:pt x="1440000" y="1440000"/>
                </a:cubicBezTo>
                <a:cubicBezTo>
                  <a:pt x="1465554" y="1580983"/>
                  <a:pt x="1462040" y="1734140"/>
                  <a:pt x="1440000" y="1991998"/>
                </a:cubicBezTo>
                <a:cubicBezTo>
                  <a:pt x="1417960" y="2249856"/>
                  <a:pt x="1421317" y="2349786"/>
                  <a:pt x="1440000" y="2639995"/>
                </a:cubicBezTo>
                <a:cubicBezTo>
                  <a:pt x="1461809" y="2777790"/>
                  <a:pt x="1301387" y="2874960"/>
                  <a:pt x="1199995" y="2880000"/>
                </a:cubicBezTo>
                <a:cubicBezTo>
                  <a:pt x="1031884" y="2874911"/>
                  <a:pt x="893087" y="2891517"/>
                  <a:pt x="720000" y="2880000"/>
                </a:cubicBezTo>
                <a:cubicBezTo>
                  <a:pt x="546914" y="2868483"/>
                  <a:pt x="471665" y="2862573"/>
                  <a:pt x="240005" y="2880000"/>
                </a:cubicBezTo>
                <a:cubicBezTo>
                  <a:pt x="119054" y="2894209"/>
                  <a:pt x="12878" y="2761271"/>
                  <a:pt x="0" y="2639995"/>
                </a:cubicBezTo>
                <a:cubicBezTo>
                  <a:pt x="-10342" y="2516197"/>
                  <a:pt x="15570" y="2301139"/>
                  <a:pt x="0" y="2039998"/>
                </a:cubicBezTo>
                <a:cubicBezTo>
                  <a:pt x="-15570" y="1778857"/>
                  <a:pt x="17786" y="1688072"/>
                  <a:pt x="0" y="1440000"/>
                </a:cubicBezTo>
                <a:cubicBezTo>
                  <a:pt x="-17786" y="1191928"/>
                  <a:pt x="16234" y="1024827"/>
                  <a:pt x="0" y="792003"/>
                </a:cubicBezTo>
                <a:cubicBezTo>
                  <a:pt x="-16234" y="559179"/>
                  <a:pt x="1525" y="487331"/>
                  <a:pt x="0" y="240005"/>
                </a:cubicBezTo>
                <a:close/>
              </a:path>
            </a:pathLst>
          </a:custGeom>
          <a:noFill/>
          <a:ln w="1016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id="{86D50DA3-A09E-8EA6-AC2C-737459333F4F}"/>
              </a:ext>
            </a:extLst>
          </p:cNvPr>
          <p:cNvSpPr/>
          <p:nvPr/>
        </p:nvSpPr>
        <p:spPr>
          <a:xfrm rot="5400000">
            <a:off x="7559625" y="7186644"/>
            <a:ext cx="1440000" cy="2880000"/>
          </a:xfrm>
          <a:custGeom>
            <a:avLst/>
            <a:gdLst>
              <a:gd name="connsiteX0" fmla="*/ 0 w 1440000"/>
              <a:gd name="connsiteY0" fmla="*/ 240005 h 2880000"/>
              <a:gd name="connsiteX1" fmla="*/ 240005 w 1440000"/>
              <a:gd name="connsiteY1" fmla="*/ 0 h 2880000"/>
              <a:gd name="connsiteX2" fmla="*/ 739200 w 1440000"/>
              <a:gd name="connsiteY2" fmla="*/ 0 h 2880000"/>
              <a:gd name="connsiteX3" fmla="*/ 1199995 w 1440000"/>
              <a:gd name="connsiteY3" fmla="*/ 0 h 2880000"/>
              <a:gd name="connsiteX4" fmla="*/ 1440000 w 1440000"/>
              <a:gd name="connsiteY4" fmla="*/ 240005 h 2880000"/>
              <a:gd name="connsiteX5" fmla="*/ 1440000 w 1440000"/>
              <a:gd name="connsiteY5" fmla="*/ 792003 h 2880000"/>
              <a:gd name="connsiteX6" fmla="*/ 1440000 w 1440000"/>
              <a:gd name="connsiteY6" fmla="*/ 1440000 h 2880000"/>
              <a:gd name="connsiteX7" fmla="*/ 1440000 w 1440000"/>
              <a:gd name="connsiteY7" fmla="*/ 1991998 h 2880000"/>
              <a:gd name="connsiteX8" fmla="*/ 1440000 w 1440000"/>
              <a:gd name="connsiteY8" fmla="*/ 2639995 h 2880000"/>
              <a:gd name="connsiteX9" fmla="*/ 1199995 w 1440000"/>
              <a:gd name="connsiteY9" fmla="*/ 2880000 h 2880000"/>
              <a:gd name="connsiteX10" fmla="*/ 720000 w 1440000"/>
              <a:gd name="connsiteY10" fmla="*/ 2880000 h 2880000"/>
              <a:gd name="connsiteX11" fmla="*/ 240005 w 1440000"/>
              <a:gd name="connsiteY11" fmla="*/ 2880000 h 2880000"/>
              <a:gd name="connsiteX12" fmla="*/ 0 w 1440000"/>
              <a:gd name="connsiteY12" fmla="*/ 2639995 h 2880000"/>
              <a:gd name="connsiteX13" fmla="*/ 0 w 1440000"/>
              <a:gd name="connsiteY13" fmla="*/ 2039998 h 2880000"/>
              <a:gd name="connsiteX14" fmla="*/ 0 w 1440000"/>
              <a:gd name="connsiteY14" fmla="*/ 1440000 h 2880000"/>
              <a:gd name="connsiteX15" fmla="*/ 0 w 1440000"/>
              <a:gd name="connsiteY15" fmla="*/ 792003 h 2880000"/>
              <a:gd name="connsiteX16" fmla="*/ 0 w 1440000"/>
              <a:gd name="connsiteY16" fmla="*/ 240005 h 28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40000" h="2880000" extrusionOk="0">
                <a:moveTo>
                  <a:pt x="0" y="240005"/>
                </a:moveTo>
                <a:cubicBezTo>
                  <a:pt x="-5417" y="104113"/>
                  <a:pt x="98975" y="3182"/>
                  <a:pt x="240005" y="0"/>
                </a:cubicBezTo>
                <a:cubicBezTo>
                  <a:pt x="449427" y="243"/>
                  <a:pt x="621314" y="20989"/>
                  <a:pt x="739200" y="0"/>
                </a:cubicBezTo>
                <a:cubicBezTo>
                  <a:pt x="857087" y="-20989"/>
                  <a:pt x="1044378" y="-13730"/>
                  <a:pt x="1199995" y="0"/>
                </a:cubicBezTo>
                <a:cubicBezTo>
                  <a:pt x="1326722" y="-3186"/>
                  <a:pt x="1450926" y="112675"/>
                  <a:pt x="1440000" y="240005"/>
                </a:cubicBezTo>
                <a:cubicBezTo>
                  <a:pt x="1456316" y="365023"/>
                  <a:pt x="1424498" y="587324"/>
                  <a:pt x="1440000" y="792003"/>
                </a:cubicBezTo>
                <a:cubicBezTo>
                  <a:pt x="1455502" y="996682"/>
                  <a:pt x="1414446" y="1299017"/>
                  <a:pt x="1440000" y="1440000"/>
                </a:cubicBezTo>
                <a:cubicBezTo>
                  <a:pt x="1465554" y="1580983"/>
                  <a:pt x="1462040" y="1734140"/>
                  <a:pt x="1440000" y="1991998"/>
                </a:cubicBezTo>
                <a:cubicBezTo>
                  <a:pt x="1417960" y="2249856"/>
                  <a:pt x="1421317" y="2349786"/>
                  <a:pt x="1440000" y="2639995"/>
                </a:cubicBezTo>
                <a:cubicBezTo>
                  <a:pt x="1461809" y="2777790"/>
                  <a:pt x="1301387" y="2874960"/>
                  <a:pt x="1199995" y="2880000"/>
                </a:cubicBezTo>
                <a:cubicBezTo>
                  <a:pt x="1031884" y="2874911"/>
                  <a:pt x="893087" y="2891517"/>
                  <a:pt x="720000" y="2880000"/>
                </a:cubicBezTo>
                <a:cubicBezTo>
                  <a:pt x="546914" y="2868483"/>
                  <a:pt x="471665" y="2862573"/>
                  <a:pt x="240005" y="2880000"/>
                </a:cubicBezTo>
                <a:cubicBezTo>
                  <a:pt x="119054" y="2894209"/>
                  <a:pt x="12878" y="2761271"/>
                  <a:pt x="0" y="2639995"/>
                </a:cubicBezTo>
                <a:cubicBezTo>
                  <a:pt x="-10342" y="2516197"/>
                  <a:pt x="15570" y="2301139"/>
                  <a:pt x="0" y="2039998"/>
                </a:cubicBezTo>
                <a:cubicBezTo>
                  <a:pt x="-15570" y="1778857"/>
                  <a:pt x="17786" y="1688072"/>
                  <a:pt x="0" y="1440000"/>
                </a:cubicBezTo>
                <a:cubicBezTo>
                  <a:pt x="-17786" y="1191928"/>
                  <a:pt x="16234" y="1024827"/>
                  <a:pt x="0" y="792003"/>
                </a:cubicBezTo>
                <a:cubicBezTo>
                  <a:pt x="-16234" y="559179"/>
                  <a:pt x="1525" y="487331"/>
                  <a:pt x="0" y="240005"/>
                </a:cubicBezTo>
                <a:close/>
              </a:path>
            </a:pathLst>
          </a:custGeom>
          <a:noFill/>
          <a:ln w="1016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: Rounded Corners 137">
            <a:extLst>
              <a:ext uri="{FF2B5EF4-FFF2-40B4-BE49-F238E27FC236}">
                <a16:creationId xmlns:a16="http://schemas.microsoft.com/office/drawing/2014/main" id="{660F690C-1B93-2A62-ADEA-F469770BA254}"/>
              </a:ext>
            </a:extLst>
          </p:cNvPr>
          <p:cNvSpPr/>
          <p:nvPr/>
        </p:nvSpPr>
        <p:spPr>
          <a:xfrm>
            <a:off x="17639625" y="6466644"/>
            <a:ext cx="1440000" cy="2880000"/>
          </a:xfrm>
          <a:custGeom>
            <a:avLst/>
            <a:gdLst>
              <a:gd name="connsiteX0" fmla="*/ 0 w 1440000"/>
              <a:gd name="connsiteY0" fmla="*/ 240005 h 2880000"/>
              <a:gd name="connsiteX1" fmla="*/ 240005 w 1440000"/>
              <a:gd name="connsiteY1" fmla="*/ 0 h 2880000"/>
              <a:gd name="connsiteX2" fmla="*/ 739200 w 1440000"/>
              <a:gd name="connsiteY2" fmla="*/ 0 h 2880000"/>
              <a:gd name="connsiteX3" fmla="*/ 1199995 w 1440000"/>
              <a:gd name="connsiteY3" fmla="*/ 0 h 2880000"/>
              <a:gd name="connsiteX4" fmla="*/ 1440000 w 1440000"/>
              <a:gd name="connsiteY4" fmla="*/ 240005 h 2880000"/>
              <a:gd name="connsiteX5" fmla="*/ 1440000 w 1440000"/>
              <a:gd name="connsiteY5" fmla="*/ 792003 h 2880000"/>
              <a:gd name="connsiteX6" fmla="*/ 1440000 w 1440000"/>
              <a:gd name="connsiteY6" fmla="*/ 1440000 h 2880000"/>
              <a:gd name="connsiteX7" fmla="*/ 1440000 w 1440000"/>
              <a:gd name="connsiteY7" fmla="*/ 1991998 h 2880000"/>
              <a:gd name="connsiteX8" fmla="*/ 1440000 w 1440000"/>
              <a:gd name="connsiteY8" fmla="*/ 2639995 h 2880000"/>
              <a:gd name="connsiteX9" fmla="*/ 1199995 w 1440000"/>
              <a:gd name="connsiteY9" fmla="*/ 2880000 h 2880000"/>
              <a:gd name="connsiteX10" fmla="*/ 720000 w 1440000"/>
              <a:gd name="connsiteY10" fmla="*/ 2880000 h 2880000"/>
              <a:gd name="connsiteX11" fmla="*/ 240005 w 1440000"/>
              <a:gd name="connsiteY11" fmla="*/ 2880000 h 2880000"/>
              <a:gd name="connsiteX12" fmla="*/ 0 w 1440000"/>
              <a:gd name="connsiteY12" fmla="*/ 2639995 h 2880000"/>
              <a:gd name="connsiteX13" fmla="*/ 0 w 1440000"/>
              <a:gd name="connsiteY13" fmla="*/ 2039998 h 2880000"/>
              <a:gd name="connsiteX14" fmla="*/ 0 w 1440000"/>
              <a:gd name="connsiteY14" fmla="*/ 1440000 h 2880000"/>
              <a:gd name="connsiteX15" fmla="*/ 0 w 1440000"/>
              <a:gd name="connsiteY15" fmla="*/ 792003 h 2880000"/>
              <a:gd name="connsiteX16" fmla="*/ 0 w 1440000"/>
              <a:gd name="connsiteY16" fmla="*/ 240005 h 28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40000" h="2880000" extrusionOk="0">
                <a:moveTo>
                  <a:pt x="0" y="240005"/>
                </a:moveTo>
                <a:cubicBezTo>
                  <a:pt x="-5417" y="104113"/>
                  <a:pt x="98975" y="3182"/>
                  <a:pt x="240005" y="0"/>
                </a:cubicBezTo>
                <a:cubicBezTo>
                  <a:pt x="449427" y="243"/>
                  <a:pt x="621314" y="20989"/>
                  <a:pt x="739200" y="0"/>
                </a:cubicBezTo>
                <a:cubicBezTo>
                  <a:pt x="857087" y="-20989"/>
                  <a:pt x="1044378" y="-13730"/>
                  <a:pt x="1199995" y="0"/>
                </a:cubicBezTo>
                <a:cubicBezTo>
                  <a:pt x="1326722" y="-3186"/>
                  <a:pt x="1450926" y="112675"/>
                  <a:pt x="1440000" y="240005"/>
                </a:cubicBezTo>
                <a:cubicBezTo>
                  <a:pt x="1456316" y="365023"/>
                  <a:pt x="1424498" y="587324"/>
                  <a:pt x="1440000" y="792003"/>
                </a:cubicBezTo>
                <a:cubicBezTo>
                  <a:pt x="1455502" y="996682"/>
                  <a:pt x="1414446" y="1299017"/>
                  <a:pt x="1440000" y="1440000"/>
                </a:cubicBezTo>
                <a:cubicBezTo>
                  <a:pt x="1465554" y="1580983"/>
                  <a:pt x="1462040" y="1734140"/>
                  <a:pt x="1440000" y="1991998"/>
                </a:cubicBezTo>
                <a:cubicBezTo>
                  <a:pt x="1417960" y="2249856"/>
                  <a:pt x="1421317" y="2349786"/>
                  <a:pt x="1440000" y="2639995"/>
                </a:cubicBezTo>
                <a:cubicBezTo>
                  <a:pt x="1461809" y="2777790"/>
                  <a:pt x="1301387" y="2874960"/>
                  <a:pt x="1199995" y="2880000"/>
                </a:cubicBezTo>
                <a:cubicBezTo>
                  <a:pt x="1031884" y="2874911"/>
                  <a:pt x="893087" y="2891517"/>
                  <a:pt x="720000" y="2880000"/>
                </a:cubicBezTo>
                <a:cubicBezTo>
                  <a:pt x="546914" y="2868483"/>
                  <a:pt x="471665" y="2862573"/>
                  <a:pt x="240005" y="2880000"/>
                </a:cubicBezTo>
                <a:cubicBezTo>
                  <a:pt x="119054" y="2894209"/>
                  <a:pt x="12878" y="2761271"/>
                  <a:pt x="0" y="2639995"/>
                </a:cubicBezTo>
                <a:cubicBezTo>
                  <a:pt x="-10342" y="2516197"/>
                  <a:pt x="15570" y="2301139"/>
                  <a:pt x="0" y="2039998"/>
                </a:cubicBezTo>
                <a:cubicBezTo>
                  <a:pt x="-15570" y="1778857"/>
                  <a:pt x="17786" y="1688072"/>
                  <a:pt x="0" y="1440000"/>
                </a:cubicBezTo>
                <a:cubicBezTo>
                  <a:pt x="-17786" y="1191928"/>
                  <a:pt x="16234" y="1024827"/>
                  <a:pt x="0" y="792003"/>
                </a:cubicBezTo>
                <a:cubicBezTo>
                  <a:pt x="-16234" y="559179"/>
                  <a:pt x="1525" y="487331"/>
                  <a:pt x="0" y="240005"/>
                </a:cubicBezTo>
                <a:close/>
              </a:path>
            </a:pathLst>
          </a:custGeom>
          <a:noFill/>
          <a:ln w="1016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: Rounded Corners 138">
            <a:extLst>
              <a:ext uri="{FF2B5EF4-FFF2-40B4-BE49-F238E27FC236}">
                <a16:creationId xmlns:a16="http://schemas.microsoft.com/office/drawing/2014/main" id="{BE77A34E-8FA7-EB17-2611-90D93A5C53B0}"/>
              </a:ext>
            </a:extLst>
          </p:cNvPr>
          <p:cNvSpPr/>
          <p:nvPr/>
        </p:nvSpPr>
        <p:spPr>
          <a:xfrm rot="16200000">
            <a:off x="15479625" y="4306644"/>
            <a:ext cx="1440000" cy="2880000"/>
          </a:xfrm>
          <a:custGeom>
            <a:avLst/>
            <a:gdLst>
              <a:gd name="connsiteX0" fmla="*/ 0 w 1440000"/>
              <a:gd name="connsiteY0" fmla="*/ 240005 h 2880000"/>
              <a:gd name="connsiteX1" fmla="*/ 240005 w 1440000"/>
              <a:gd name="connsiteY1" fmla="*/ 0 h 2880000"/>
              <a:gd name="connsiteX2" fmla="*/ 739200 w 1440000"/>
              <a:gd name="connsiteY2" fmla="*/ 0 h 2880000"/>
              <a:gd name="connsiteX3" fmla="*/ 1199995 w 1440000"/>
              <a:gd name="connsiteY3" fmla="*/ 0 h 2880000"/>
              <a:gd name="connsiteX4" fmla="*/ 1440000 w 1440000"/>
              <a:gd name="connsiteY4" fmla="*/ 240005 h 2880000"/>
              <a:gd name="connsiteX5" fmla="*/ 1440000 w 1440000"/>
              <a:gd name="connsiteY5" fmla="*/ 792003 h 2880000"/>
              <a:gd name="connsiteX6" fmla="*/ 1440000 w 1440000"/>
              <a:gd name="connsiteY6" fmla="*/ 1440000 h 2880000"/>
              <a:gd name="connsiteX7" fmla="*/ 1440000 w 1440000"/>
              <a:gd name="connsiteY7" fmla="*/ 1991998 h 2880000"/>
              <a:gd name="connsiteX8" fmla="*/ 1440000 w 1440000"/>
              <a:gd name="connsiteY8" fmla="*/ 2639995 h 2880000"/>
              <a:gd name="connsiteX9" fmla="*/ 1199995 w 1440000"/>
              <a:gd name="connsiteY9" fmla="*/ 2880000 h 2880000"/>
              <a:gd name="connsiteX10" fmla="*/ 720000 w 1440000"/>
              <a:gd name="connsiteY10" fmla="*/ 2880000 h 2880000"/>
              <a:gd name="connsiteX11" fmla="*/ 240005 w 1440000"/>
              <a:gd name="connsiteY11" fmla="*/ 2880000 h 2880000"/>
              <a:gd name="connsiteX12" fmla="*/ 0 w 1440000"/>
              <a:gd name="connsiteY12" fmla="*/ 2639995 h 2880000"/>
              <a:gd name="connsiteX13" fmla="*/ 0 w 1440000"/>
              <a:gd name="connsiteY13" fmla="*/ 2039998 h 2880000"/>
              <a:gd name="connsiteX14" fmla="*/ 0 w 1440000"/>
              <a:gd name="connsiteY14" fmla="*/ 1440000 h 2880000"/>
              <a:gd name="connsiteX15" fmla="*/ 0 w 1440000"/>
              <a:gd name="connsiteY15" fmla="*/ 792003 h 2880000"/>
              <a:gd name="connsiteX16" fmla="*/ 0 w 1440000"/>
              <a:gd name="connsiteY16" fmla="*/ 240005 h 28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40000" h="2880000" extrusionOk="0">
                <a:moveTo>
                  <a:pt x="0" y="240005"/>
                </a:moveTo>
                <a:cubicBezTo>
                  <a:pt x="-5417" y="104113"/>
                  <a:pt x="98975" y="3182"/>
                  <a:pt x="240005" y="0"/>
                </a:cubicBezTo>
                <a:cubicBezTo>
                  <a:pt x="449427" y="243"/>
                  <a:pt x="621314" y="20989"/>
                  <a:pt x="739200" y="0"/>
                </a:cubicBezTo>
                <a:cubicBezTo>
                  <a:pt x="857087" y="-20989"/>
                  <a:pt x="1044378" y="-13730"/>
                  <a:pt x="1199995" y="0"/>
                </a:cubicBezTo>
                <a:cubicBezTo>
                  <a:pt x="1326722" y="-3186"/>
                  <a:pt x="1450926" y="112675"/>
                  <a:pt x="1440000" y="240005"/>
                </a:cubicBezTo>
                <a:cubicBezTo>
                  <a:pt x="1456316" y="365023"/>
                  <a:pt x="1424498" y="587324"/>
                  <a:pt x="1440000" y="792003"/>
                </a:cubicBezTo>
                <a:cubicBezTo>
                  <a:pt x="1455502" y="996682"/>
                  <a:pt x="1414446" y="1299017"/>
                  <a:pt x="1440000" y="1440000"/>
                </a:cubicBezTo>
                <a:cubicBezTo>
                  <a:pt x="1465554" y="1580983"/>
                  <a:pt x="1462040" y="1734140"/>
                  <a:pt x="1440000" y="1991998"/>
                </a:cubicBezTo>
                <a:cubicBezTo>
                  <a:pt x="1417960" y="2249856"/>
                  <a:pt x="1421317" y="2349786"/>
                  <a:pt x="1440000" y="2639995"/>
                </a:cubicBezTo>
                <a:cubicBezTo>
                  <a:pt x="1461809" y="2777790"/>
                  <a:pt x="1301387" y="2874960"/>
                  <a:pt x="1199995" y="2880000"/>
                </a:cubicBezTo>
                <a:cubicBezTo>
                  <a:pt x="1031884" y="2874911"/>
                  <a:pt x="893087" y="2891517"/>
                  <a:pt x="720000" y="2880000"/>
                </a:cubicBezTo>
                <a:cubicBezTo>
                  <a:pt x="546914" y="2868483"/>
                  <a:pt x="471665" y="2862573"/>
                  <a:pt x="240005" y="2880000"/>
                </a:cubicBezTo>
                <a:cubicBezTo>
                  <a:pt x="119054" y="2894209"/>
                  <a:pt x="12878" y="2761271"/>
                  <a:pt x="0" y="2639995"/>
                </a:cubicBezTo>
                <a:cubicBezTo>
                  <a:pt x="-10342" y="2516197"/>
                  <a:pt x="15570" y="2301139"/>
                  <a:pt x="0" y="2039998"/>
                </a:cubicBezTo>
                <a:cubicBezTo>
                  <a:pt x="-15570" y="1778857"/>
                  <a:pt x="17786" y="1688072"/>
                  <a:pt x="0" y="1440000"/>
                </a:cubicBezTo>
                <a:cubicBezTo>
                  <a:pt x="-17786" y="1191928"/>
                  <a:pt x="16234" y="1024827"/>
                  <a:pt x="0" y="792003"/>
                </a:cubicBezTo>
                <a:cubicBezTo>
                  <a:pt x="-16234" y="559179"/>
                  <a:pt x="1525" y="487331"/>
                  <a:pt x="0" y="240005"/>
                </a:cubicBezTo>
                <a:close/>
              </a:path>
            </a:pathLst>
          </a:custGeom>
          <a:noFill/>
          <a:ln w="1016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3EC0C8-E752-C6C6-F3B6-1611AD27D9AB}"/>
              </a:ext>
            </a:extLst>
          </p:cNvPr>
          <p:cNvSpPr txBox="1"/>
          <p:nvPr/>
        </p:nvSpPr>
        <p:spPr>
          <a:xfrm>
            <a:off x="5399625" y="2519744"/>
            <a:ext cx="371762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ROLIN’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C73DF5-E0D4-004B-E183-17E5FFE0250D}"/>
              </a:ext>
            </a:extLst>
          </p:cNvPr>
          <p:cNvSpPr txBox="1"/>
          <p:nvPr/>
        </p:nvSpPr>
        <p:spPr>
          <a:xfrm>
            <a:off x="7361913" y="5367981"/>
            <a:ext cx="9833782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9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adii </a:t>
            </a:r>
            <a:r>
              <a:rPr lang="en-US" sz="9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9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 </a:t>
            </a:r>
            <a:r>
              <a:rPr lang="en-US" sz="9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</a:t>
            </a:r>
            <a:r>
              <a:rPr lang="en-US" sz="9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ght</a:t>
            </a:r>
          </a:p>
          <a:p>
            <a:endParaRPr lang="en-US" sz="5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9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Mirror </a:t>
            </a:r>
            <a:r>
              <a:rPr lang="en-US" sz="9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9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ucleí</a:t>
            </a:r>
          </a:p>
        </p:txBody>
      </p:sp>
    </p:spTree>
    <p:extLst>
      <p:ext uri="{BB962C8B-B14F-4D97-AF65-F5344CB8AC3E}">
        <p14:creationId xmlns:p14="http://schemas.microsoft.com/office/powerpoint/2010/main" val="22842227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1D826-3796-C965-8149-7888286C6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21113353" cy="2644069"/>
          </a:xfrm>
        </p:spPr>
        <p:txBody>
          <a:bodyPr/>
          <a:lstStyle/>
          <a:p>
            <a:r>
              <a:rPr lang="en-US" dirty="0"/>
              <a:t>New Project: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B67561-1BA3-C830-8628-E462E4807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9706" y="7143518"/>
            <a:ext cx="5023234" cy="58976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1019A2-3ABD-A9B3-B12C-42888AFE17C0}"/>
              </a:ext>
            </a:extLst>
          </p:cNvPr>
          <p:cNvSpPr txBox="1"/>
          <p:nvPr/>
        </p:nvSpPr>
        <p:spPr>
          <a:xfrm>
            <a:off x="531628" y="2477834"/>
            <a:ext cx="65762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/>
              <a:t>Spokesperson: Nancy Paul npaul@lkb.upmc.fr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4CA0997-4A39-BE24-12A5-8C9C721EA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3616" y="579551"/>
            <a:ext cx="12620421" cy="55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228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1D826-3796-C965-8149-7888286C6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21113353" cy="2644069"/>
          </a:xfrm>
        </p:spPr>
        <p:txBody>
          <a:bodyPr/>
          <a:lstStyle/>
          <a:p>
            <a:r>
              <a:rPr lang="en-US" dirty="0"/>
              <a:t>New Project: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7CF7E5-267A-6346-8F72-EA602A63E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3616" y="579551"/>
            <a:ext cx="12620421" cy="5566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B67561-1BA3-C830-8628-E462E4807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29706" y="7143518"/>
            <a:ext cx="5023234" cy="58976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1019A2-3ABD-A9B3-B12C-42888AFE17C0}"/>
              </a:ext>
            </a:extLst>
          </p:cNvPr>
          <p:cNvSpPr txBox="1"/>
          <p:nvPr/>
        </p:nvSpPr>
        <p:spPr>
          <a:xfrm>
            <a:off x="531628" y="2477834"/>
            <a:ext cx="65762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/>
              <a:t>Spokesperson: Nancy Paul npaul@lkb.upmc.fr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78A1C0-83AE-6004-DEF8-DEB14209DD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5210"/>
          <a:stretch/>
        </p:blipFill>
        <p:spPr>
          <a:xfrm>
            <a:off x="33621" y="8785517"/>
            <a:ext cx="15964188" cy="7199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0C6F764-39F2-CD01-EB86-24A44CF8EC2A}"/>
              </a:ext>
            </a:extLst>
          </p:cNvPr>
          <p:cNvSpPr txBox="1"/>
          <p:nvPr/>
        </p:nvSpPr>
        <p:spPr>
          <a:xfrm>
            <a:off x="1020726" y="7251405"/>
            <a:ext cx="120882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Circular transitions with antiprotonic noble gasses: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7565BE1-1702-CDEA-700F-E5DB6846BDA6}"/>
                  </a:ext>
                </a:extLst>
              </p:cNvPr>
              <p:cNvSpPr txBox="1"/>
              <p:nvPr/>
            </p:nvSpPr>
            <p:spPr>
              <a:xfrm>
                <a:off x="8862490" y="8275548"/>
                <a:ext cx="803745" cy="7146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𝜶</m:t>
                              </m:r>
                              <m:r>
                                <a:rPr lang="en-US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num>
                            <m:den>
                              <m:r>
                                <a:rPr lang="en-US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7565BE1-1702-CDEA-700F-E5DB6846BD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2490" y="8275548"/>
                <a:ext cx="803745" cy="7146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C4DAF387-C091-BE8A-78C0-0F2D6CC4E7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123" b="19684"/>
          <a:stretch/>
        </p:blipFill>
        <p:spPr>
          <a:xfrm>
            <a:off x="37164" y="9526771"/>
            <a:ext cx="15964188" cy="215132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990F6EA-96DD-C26A-C76D-BA6D215557A0}"/>
                  </a:ext>
                </a:extLst>
              </p:cNvPr>
              <p:cNvSpPr txBox="1"/>
              <p:nvPr/>
            </p:nvSpPr>
            <p:spPr>
              <a:xfrm>
                <a:off x="9569856" y="8465332"/>
                <a:ext cx="4427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990F6EA-96DD-C26A-C76D-BA6D215557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9856" y="8465332"/>
                <a:ext cx="44275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50FEC047-A2D6-C38D-45D1-0221EA97D272}"/>
              </a:ext>
            </a:extLst>
          </p:cNvPr>
          <p:cNvSpPr/>
          <p:nvPr/>
        </p:nvSpPr>
        <p:spPr>
          <a:xfrm>
            <a:off x="8092439" y="8149590"/>
            <a:ext cx="2414533" cy="347321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634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189DB-8439-4A20-18CB-A03104B3BA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9CE62E9-DB41-9F70-3F2E-66CC629446BE}"/>
              </a:ext>
            </a:extLst>
          </p:cNvPr>
          <p:cNvSpPr txBox="1">
            <a:spLocks/>
          </p:cNvSpPr>
          <p:nvPr/>
        </p:nvSpPr>
        <p:spPr>
          <a:xfrm>
            <a:off x="529614" y="83831"/>
            <a:ext cx="15950965" cy="1779237"/>
          </a:xfrm>
          <a:prstGeom prst="rect">
            <a:avLst/>
          </a:prstGeom>
        </p:spPr>
        <p:txBody>
          <a:bodyPr vert="horz" lIns="182393" tIns="91197" rIns="182393" bIns="9119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777" dirty="0"/>
              <a:t>How?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60D32655-643B-9A62-88D3-06B79576D4E5}"/>
              </a:ext>
            </a:extLst>
          </p:cNvPr>
          <p:cNvSpPr txBox="1"/>
          <p:nvPr/>
        </p:nvSpPr>
        <p:spPr>
          <a:xfrm>
            <a:off x="2204185" y="2295526"/>
            <a:ext cx="3330784" cy="706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89" dirty="0"/>
              <a:t>Muonic atoms</a:t>
            </a:r>
            <a:endParaRPr lang="en-IL" sz="3989" dirty="0"/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0402ECEE-3DD0-1E88-8111-780D0122F7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667" r="35372" b="6781"/>
          <a:stretch/>
        </p:blipFill>
        <p:spPr>
          <a:xfrm>
            <a:off x="1567748" y="2766391"/>
            <a:ext cx="5494107" cy="4649424"/>
          </a:xfrm>
          <a:prstGeom prst="rect">
            <a:avLst/>
          </a:prstGeom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ABE7C4-23DB-82A9-4CBE-B71C6B160C81}"/>
              </a:ext>
            </a:extLst>
          </p:cNvPr>
          <p:cNvSpPr txBox="1"/>
          <p:nvPr/>
        </p:nvSpPr>
        <p:spPr>
          <a:xfrm>
            <a:off x="2204185" y="2295526"/>
            <a:ext cx="3330784" cy="706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89" dirty="0"/>
              <a:t>Muonic atoms</a:t>
            </a:r>
            <a:endParaRPr lang="en-IL" sz="3989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17784A3-BE39-D159-508C-3B1EA3FFED9D}"/>
                  </a:ext>
                </a:extLst>
              </p:cNvPr>
              <p:cNvSpPr txBox="1"/>
              <p:nvPr/>
            </p:nvSpPr>
            <p:spPr>
              <a:xfrm>
                <a:off x="8367863" y="7708432"/>
                <a:ext cx="7723469" cy="64670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69986" indent="-569986">
                  <a:buFont typeface="Arial" panose="020B0604020202020204" pitchFamily="34" charset="0"/>
                  <a:buChar char="•"/>
                </a:pPr>
                <a:r>
                  <a:rPr lang="en-US" sz="3590" dirty="0">
                    <a:solidFill>
                      <a:srgbClr val="002060"/>
                    </a:solidFill>
                  </a:rPr>
                  <a:t>Needed resolving power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59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59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sSub>
                          <m:sSubPr>
                            <m:ctrlPr>
                              <a:rPr lang="en-US" sz="359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359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sz="359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</m:den>
                    </m:f>
                    <m:r>
                      <a:rPr lang="en-US" sz="359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sSup>
                      <m:sSupPr>
                        <m:ctrlPr>
                          <a:rPr lang="en-US" sz="359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59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359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590" dirty="0">
                    <a:solidFill>
                      <a:srgbClr val="002060"/>
                    </a:solidFill>
                  </a:rPr>
                  <a:t> for </a:t>
                </a:r>
                <a14:m>
                  <m:oMath xmlns:m="http://schemas.openxmlformats.org/officeDocument/2006/math">
                    <m:r>
                      <a:rPr lang="en-US" sz="359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359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359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sz="3590" dirty="0">
                    <a:solidFill>
                      <a:srgbClr val="002060"/>
                    </a:solidFill>
                  </a:rPr>
                  <a:t>.</a:t>
                </a:r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endParaRPr lang="en-US" sz="3590" dirty="0">
                  <a:solidFill>
                    <a:srgbClr val="FF0000"/>
                  </a:solidFill>
                </a:endParaRPr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r>
                  <a:rPr lang="en-US" sz="3590" dirty="0">
                    <a:solidFill>
                      <a:srgbClr val="FF0000"/>
                    </a:solidFill>
                  </a:rPr>
                  <a:t>Solid-state detectors not adequate under </a:t>
                </a:r>
                <a14:m>
                  <m:oMath xmlns:m="http://schemas.openxmlformats.org/officeDocument/2006/math">
                    <m:r>
                      <a:rPr lang="en-US" sz="359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~200 </m:t>
                    </m:r>
                    <m:r>
                      <m:rPr>
                        <m:sty m:val="p"/>
                      </m:rPr>
                      <a:rPr lang="en-US" sz="359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keV</m:t>
                    </m:r>
                    <m:r>
                      <a:rPr lang="en-US" sz="359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59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59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sz="359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=10)</m:t>
                    </m:r>
                  </m:oMath>
                </a14:m>
                <a:endParaRPr lang="en-US" sz="3590" dirty="0">
                  <a:solidFill>
                    <a:srgbClr val="FF0000"/>
                  </a:solidFill>
                </a:endParaRPr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endParaRPr lang="en-US" sz="3590" dirty="0">
                  <a:solidFill>
                    <a:srgbClr val="FF0000"/>
                  </a:solidFill>
                </a:endParaRPr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r>
                  <a:rPr lang="en-US" sz="3590" dirty="0">
                    <a:solidFill>
                      <a:srgbClr val="FF0000"/>
                    </a:solidFill>
                  </a:rPr>
                  <a:t>Laser spectroscopy not (yet) possible.</a:t>
                </a:r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endParaRPr lang="en-US" sz="3590" dirty="0">
                  <a:solidFill>
                    <a:srgbClr val="FF0000"/>
                  </a:solidFill>
                </a:endParaRPr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endParaRPr lang="en-US" sz="3590" dirty="0">
                  <a:solidFill>
                    <a:srgbClr val="FF0000"/>
                  </a:solidFill>
                </a:endParaRPr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endParaRPr lang="en-US" sz="359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17784A3-BE39-D159-508C-3B1EA3FFED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7863" y="7708432"/>
                <a:ext cx="7723469" cy="6467027"/>
              </a:xfrm>
              <a:prstGeom prst="rect">
                <a:avLst/>
              </a:prstGeom>
              <a:blipFill>
                <a:blip r:embed="rId3"/>
                <a:stretch>
                  <a:fillRect l="-2210" r="-16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660CD062-E836-7A3A-E59D-5E80FB55E5D9}"/>
              </a:ext>
            </a:extLst>
          </p:cNvPr>
          <p:cNvSpPr txBox="1"/>
          <p:nvPr/>
        </p:nvSpPr>
        <p:spPr>
          <a:xfrm>
            <a:off x="17162101" y="2287773"/>
            <a:ext cx="6695231" cy="706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89" dirty="0"/>
              <a:t>Cryogenic microcalorimeters </a:t>
            </a:r>
            <a:endParaRPr lang="en-IL" sz="3989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F7F2778-453D-0376-2FB6-FF2686EF22D2}"/>
                  </a:ext>
                </a:extLst>
              </p:cNvPr>
              <p:cNvSpPr txBox="1"/>
              <p:nvPr/>
            </p:nvSpPr>
            <p:spPr>
              <a:xfrm>
                <a:off x="16091333" y="7992999"/>
                <a:ext cx="7844907" cy="5489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69986" indent="-569986">
                  <a:buFont typeface="Arial" panose="020B0604020202020204" pitchFamily="34" charset="0"/>
                  <a:buChar char="•"/>
                </a:pPr>
                <a:r>
                  <a:rPr lang="en-US" sz="3590" dirty="0"/>
                  <a:t>High quantum efficiency</a:t>
                </a:r>
                <a:br>
                  <a:rPr lang="en-US" sz="3590" dirty="0"/>
                </a:br>
                <a:endParaRPr lang="en-US" sz="3590" dirty="0"/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r>
                  <a:rPr lang="en-US" sz="3590" dirty="0"/>
                  <a:t>Broadband (important for calibration)</a:t>
                </a:r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endParaRPr lang="en-US" sz="3590" dirty="0"/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r>
                  <a:rPr lang="en-US" sz="3590" b="1" dirty="0">
                    <a:solidFill>
                      <a:srgbClr val="0070C0"/>
                    </a:solidFill>
                  </a:rPr>
                  <a:t>Superb resolution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59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59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59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𝑬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359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59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𝜞</m:t>
                                </m:r>
                              </m:e>
                              <m:sub>
                                <m:r>
                                  <a:rPr lang="en-US" sz="359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𝑬</m:t>
                                </m:r>
                              </m:sub>
                            </m:sSub>
                          </m:den>
                        </m:f>
                        <m:r>
                          <a:rPr lang="en-US" sz="359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&gt;</m:t>
                        </m:r>
                        <m:sSup>
                          <m:sSupPr>
                            <m:ctrlPr>
                              <a:rPr lang="en-US" sz="359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59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e>
                          <m:sup>
                            <m:r>
                              <a:rPr lang="en-US" sz="359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</m:e>
                    </m:d>
                  </m:oMath>
                </a14:m>
                <a:endParaRPr lang="en-US" sz="3590" b="1" dirty="0">
                  <a:solidFill>
                    <a:srgbClr val="0070C0"/>
                  </a:solidFill>
                </a:endParaRPr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endParaRPr lang="en-US" sz="3590" dirty="0"/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r>
                  <a:rPr lang="en-US" sz="3590" dirty="0"/>
                  <a:t>Fast rise time (important for background suppression)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F7F2778-453D-0376-2FB6-FF2686EF22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91333" y="7992999"/>
                <a:ext cx="7844907" cy="5489003"/>
              </a:xfrm>
              <a:prstGeom prst="rect">
                <a:avLst/>
              </a:prstGeom>
              <a:blipFill>
                <a:blip r:embed="rId4"/>
                <a:stretch>
                  <a:fillRect l="-2176" t="-1665" b="-32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93B761B6-07E3-F39F-2635-A63B15A3FBD8}"/>
              </a:ext>
            </a:extLst>
          </p:cNvPr>
          <p:cNvSpPr txBox="1"/>
          <p:nvPr/>
        </p:nvSpPr>
        <p:spPr>
          <a:xfrm>
            <a:off x="543011" y="8319139"/>
            <a:ext cx="8550610" cy="4512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69986" indent="-569986">
              <a:buFont typeface="Arial" panose="020B0604020202020204" pitchFamily="34" charset="0"/>
              <a:buChar char="•"/>
            </a:pPr>
            <a:endParaRPr lang="en-US" sz="3590" dirty="0"/>
          </a:p>
          <a:p>
            <a:pPr marL="569986" indent="-569986">
              <a:buFont typeface="Arial" panose="020B0604020202020204" pitchFamily="34" charset="0"/>
              <a:buChar char="•"/>
            </a:pPr>
            <a:r>
              <a:rPr lang="en-US" sz="3590" dirty="0"/>
              <a:t>s levels very sensitive to nuclear radius:</a:t>
            </a:r>
          </a:p>
          <a:p>
            <a:pPr marL="569986" indent="-569986">
              <a:buFont typeface="Arial" panose="020B0604020202020204" pitchFamily="34" charset="0"/>
              <a:buChar char="•"/>
            </a:pPr>
            <a:endParaRPr lang="en-US" sz="3590" dirty="0"/>
          </a:p>
          <a:p>
            <a:pPr marL="569986" indent="-569986">
              <a:buFont typeface="Arial" panose="020B0604020202020204" pitchFamily="34" charset="0"/>
              <a:buChar char="•"/>
            </a:pPr>
            <a:endParaRPr lang="en-US" sz="3590" dirty="0"/>
          </a:p>
          <a:p>
            <a:pPr marL="569986" indent="-569986">
              <a:buFont typeface="Arial" panose="020B0604020202020204" pitchFamily="34" charset="0"/>
              <a:buChar char="•"/>
            </a:pPr>
            <a:endParaRPr lang="en-US" sz="3590" dirty="0"/>
          </a:p>
          <a:p>
            <a:pPr marL="569986" indent="-569986">
              <a:buFont typeface="Arial" panose="020B0604020202020204" pitchFamily="34" charset="0"/>
              <a:buChar char="•"/>
            </a:pPr>
            <a:endParaRPr lang="en-US" sz="3590" dirty="0"/>
          </a:p>
          <a:p>
            <a:pPr marL="569986" indent="-569986">
              <a:buFont typeface="Arial" panose="020B0604020202020204" pitchFamily="34" charset="0"/>
              <a:buChar char="•"/>
            </a:pPr>
            <a:r>
              <a:rPr lang="en-US" sz="3590" dirty="0"/>
              <a:t>Well-developed theory + Experiment</a:t>
            </a:r>
          </a:p>
          <a:p>
            <a:pPr marL="569986" indent="-569986">
              <a:buFont typeface="Arial" panose="020B0604020202020204" pitchFamily="34" charset="0"/>
              <a:buChar char="•"/>
            </a:pPr>
            <a:endParaRPr lang="en-US" sz="359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16EE6C2-5BE9-6251-7A19-3DACE11B1DB3}"/>
                  </a:ext>
                </a:extLst>
              </p:cNvPr>
              <p:cNvSpPr txBox="1"/>
              <p:nvPr/>
            </p:nvSpPr>
            <p:spPr>
              <a:xfrm>
                <a:off x="1462943" y="9956493"/>
                <a:ext cx="6320705" cy="12007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192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192" i="1">
                              <a:latin typeface="Cambria Math" panose="02040503050406030204" pitchFamily="18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en-US" sz="3192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192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3192" i="1">
                                  <a:latin typeface="Cambria Math" panose="02040503050406030204" pitchFamily="18" charset="0"/>
                                </a:rPr>
                                <m:t>𝐹𝑁𝑆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192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192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3192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sz="3192" i="1"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sz="3192" i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319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192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p>
                          <m:r>
                            <a:rPr lang="en-US" sz="3192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319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192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192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3192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192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3192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3192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192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sz="3192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3192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3192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192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192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3192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192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3192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3192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192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3192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3192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192" i="1">
                          <a:latin typeface="Cambria Math" panose="02040503050406030204" pitchFamily="18" charset="0"/>
                        </a:rPr>
                        <m:t>~ </m:t>
                      </m:r>
                      <m:sSup>
                        <m:sSupPr>
                          <m:ctrlPr>
                            <a:rPr lang="en-US" sz="319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192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3192" i="1">
                              <a:latin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  <m:r>
                        <a:rPr lang="en-US" sz="3192" i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319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192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p>
                          <m:r>
                            <a:rPr lang="en-US" sz="3192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192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16EE6C2-5BE9-6251-7A19-3DACE11B1D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2943" y="9956493"/>
                <a:ext cx="6320705" cy="120077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5EB807AB-F58D-6A73-3017-0B0414BEE4E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338556" y="3110283"/>
            <a:ext cx="4628703" cy="48708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E5B7692-03DB-AB1F-CF35-C2488B841C3F}"/>
              </a:ext>
            </a:extLst>
          </p:cNvPr>
          <p:cNvSpPr txBox="1"/>
          <p:nvPr/>
        </p:nvSpPr>
        <p:spPr>
          <a:xfrm>
            <a:off x="22814090" y="12919518"/>
            <a:ext cx="1261884" cy="644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90" dirty="0"/>
              <a:t>4 / 30</a:t>
            </a:r>
          </a:p>
        </p:txBody>
      </p:sp>
    </p:spTree>
    <p:extLst>
      <p:ext uri="{BB962C8B-B14F-4D97-AF65-F5344CB8AC3E}">
        <p14:creationId xmlns:p14="http://schemas.microsoft.com/office/powerpoint/2010/main" val="343612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99441-C206-BCCC-705B-A6A80C7E5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5629" y="440319"/>
            <a:ext cx="20975214" cy="1652405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627253-E10A-6347-1C97-2BA73BC82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432" y="2355179"/>
            <a:ext cx="22231166" cy="1092112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Charge radii are central for confronting theory with experiment</a:t>
            </a:r>
            <a:br>
              <a:rPr lang="en-US" dirty="0"/>
            </a:br>
            <a:r>
              <a:rPr lang="en-US" dirty="0"/>
              <a:t>(e.g. QED of HLIs, and nuclear theory of mirror nuclei)</a:t>
            </a:r>
          </a:p>
          <a:p>
            <a:endParaRPr lang="en-US" dirty="0"/>
          </a:p>
          <a:p>
            <a:r>
              <a:rPr lang="en-US" dirty="0"/>
              <a:t>Only for Z=1,2, they are both </a:t>
            </a:r>
            <a:r>
              <a:rPr lang="en-US" b="1" dirty="0"/>
              <a:t>precise</a:t>
            </a:r>
            <a:r>
              <a:rPr lang="en-US" dirty="0"/>
              <a:t> &amp; </a:t>
            </a:r>
            <a:r>
              <a:rPr lang="en-US" b="1" dirty="0"/>
              <a:t>reliable</a:t>
            </a:r>
          </a:p>
          <a:p>
            <a:endParaRPr lang="en-US" b="1" dirty="0"/>
          </a:p>
          <a:p>
            <a:r>
              <a:rPr lang="en-US" dirty="0"/>
              <a:t>For Z&gt;10, they are </a:t>
            </a:r>
            <a:r>
              <a:rPr lang="en-US" b="1" dirty="0"/>
              <a:t>precise</a:t>
            </a:r>
            <a:r>
              <a:rPr lang="en-US" dirty="0"/>
              <a:t> bot not </a:t>
            </a:r>
            <a:r>
              <a:rPr lang="en-US" b="1" dirty="0"/>
              <a:t>reliable </a:t>
            </a:r>
            <a:r>
              <a:rPr lang="en-US" dirty="0"/>
              <a:t>(opportunities for theory)</a:t>
            </a:r>
            <a:endParaRPr lang="en-US" b="1" dirty="0"/>
          </a:p>
          <a:p>
            <a:endParaRPr lang="en-US" b="1" dirty="0"/>
          </a:p>
          <a:p>
            <a:r>
              <a:rPr lang="en-US" dirty="0"/>
              <a:t>For Z=3-10, not </a:t>
            </a:r>
            <a:r>
              <a:rPr lang="en-US" b="1" dirty="0"/>
              <a:t>precise</a:t>
            </a:r>
            <a:r>
              <a:rPr lang="en-US" dirty="0"/>
              <a:t>. Limited by available </a:t>
            </a:r>
            <a:r>
              <a:rPr lang="en-US" b="1" dirty="0"/>
              <a:t>experimental</a:t>
            </a:r>
            <a:r>
              <a:rPr lang="en-US" dirty="0"/>
              <a:t> methods</a:t>
            </a:r>
          </a:p>
          <a:p>
            <a:endParaRPr lang="en-US" dirty="0"/>
          </a:p>
          <a:p>
            <a:r>
              <a:rPr lang="en-US" dirty="0"/>
              <a:t>QUARTET: Determine radii via x-ray spectroscopy of light muonic atoms using cryo-calorimeters.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Successful test last October, physics run next October, </a:t>
            </a:r>
            <a:r>
              <a:rPr lang="en-US" dirty="0">
                <a:solidFill>
                  <a:srgbClr val="DC5FCD"/>
                </a:solidFill>
              </a:rPr>
              <a:t>stay tuned…</a:t>
            </a:r>
          </a:p>
          <a:p>
            <a:pPr marL="1025974" indent="-1025974">
              <a:buFont typeface="+mj-lt"/>
              <a:buAutoNum type="arabicPeriod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5580D7-D2F8-D75C-FEE5-E226BF7B60E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331" y="5374602"/>
            <a:ext cx="2077949" cy="290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7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9092D23-88FA-F3BA-7052-0478D7F664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6" t="19345" r="17331" b="15213"/>
          <a:stretch/>
        </p:blipFill>
        <p:spPr>
          <a:xfrm>
            <a:off x="5399625" y="2159744"/>
            <a:ext cx="14660128" cy="9773420"/>
          </a:xfrm>
          <a:prstGeom prst="rect">
            <a:avLst/>
          </a:prstGeom>
        </p:spPr>
      </p:pic>
      <p:sp>
        <p:nvSpPr>
          <p:cNvPr id="5" name="Textfeld 30">
            <a:extLst>
              <a:ext uri="{FF2B5EF4-FFF2-40B4-BE49-F238E27FC236}">
                <a16:creationId xmlns:a16="http://schemas.microsoft.com/office/drawing/2014/main" id="{C2E1A259-EAF8-2045-34EF-881127CB3C2C}"/>
              </a:ext>
            </a:extLst>
          </p:cNvPr>
          <p:cNvSpPr txBox="1"/>
          <p:nvPr/>
        </p:nvSpPr>
        <p:spPr>
          <a:xfrm>
            <a:off x="9359625" y="11879744"/>
            <a:ext cx="7711205" cy="707886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nn-NO" sz="4000" dirty="0">
                <a:solidFill>
                  <a:srgbClr val="7F7F7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PSI, October 2023</a:t>
            </a:r>
            <a:endParaRPr lang="en-GB" sz="4000" dirty="0">
              <a:solidFill>
                <a:srgbClr val="7F7F7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1595E2-E2D8-6E2C-7AE9-7728D93C8776}"/>
              </a:ext>
            </a:extLst>
          </p:cNvPr>
          <p:cNvSpPr txBox="1"/>
          <p:nvPr/>
        </p:nvSpPr>
        <p:spPr>
          <a:xfrm>
            <a:off x="5399625" y="359744"/>
            <a:ext cx="900637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/>
              <a:t>Thanks for listening!</a:t>
            </a:r>
          </a:p>
        </p:txBody>
      </p:sp>
    </p:spTree>
    <p:extLst>
      <p:ext uri="{BB962C8B-B14F-4D97-AF65-F5344CB8AC3E}">
        <p14:creationId xmlns:p14="http://schemas.microsoft.com/office/powerpoint/2010/main" val="239115451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55299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0917F3-0CAA-1BA1-6F91-0E7C1048DC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353" y="1505496"/>
            <a:ext cx="20629898" cy="99115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0FE59F-DCA7-991C-EAA1-06796DA4D91F}"/>
              </a:ext>
            </a:extLst>
          </p:cNvPr>
          <p:cNvSpPr txBox="1"/>
          <p:nvPr/>
        </p:nvSpPr>
        <p:spPr>
          <a:xfrm>
            <a:off x="3871608" y="311284"/>
            <a:ext cx="116657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Guesstimated uncertainty budget:</a:t>
            </a:r>
          </a:p>
        </p:txBody>
      </p:sp>
    </p:spTree>
    <p:extLst>
      <p:ext uri="{BB962C8B-B14F-4D97-AF65-F5344CB8AC3E}">
        <p14:creationId xmlns:p14="http://schemas.microsoft.com/office/powerpoint/2010/main" val="183900887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B15793C-6124-EB90-2C95-DE8AB41DB06E}"/>
              </a:ext>
            </a:extLst>
          </p:cNvPr>
          <p:cNvGraphicFramePr>
            <a:graphicFrameLocks/>
          </p:cNvGraphicFramePr>
          <p:nvPr/>
        </p:nvGraphicFramePr>
        <p:xfrm>
          <a:off x="3062177" y="1057005"/>
          <a:ext cx="18585711" cy="11191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3629046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830D0-F05F-154A-FD1F-074B0CA93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40C581E-F22A-44BE-4528-713638552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20" y="2720176"/>
            <a:ext cx="24028105" cy="873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82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830D0-F05F-154A-FD1F-074B0CA93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56A136-38C0-E5EE-E32D-70060B587BFE}"/>
              </a:ext>
            </a:extLst>
          </p:cNvPr>
          <p:cNvSpPr txBox="1"/>
          <p:nvPr/>
        </p:nvSpPr>
        <p:spPr>
          <a:xfrm>
            <a:off x="4808190" y="462070"/>
            <a:ext cx="15294059" cy="13202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979" dirty="0"/>
              <a:t>State of the art absolute </a:t>
            </a:r>
            <a:r>
              <a:rPr lang="en-US" sz="7979" baseline="30000" dirty="0"/>
              <a:t>6</a:t>
            </a:r>
            <a:r>
              <a:rPr lang="en-US" sz="7979" dirty="0"/>
              <a:t>Li radius:</a:t>
            </a:r>
            <a:endParaRPr lang="en-IL" sz="7979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4E2AB1-D82A-4E33-7169-EBB228121085}"/>
              </a:ext>
            </a:extLst>
          </p:cNvPr>
          <p:cNvSpPr txBox="1"/>
          <p:nvPr/>
        </p:nvSpPr>
        <p:spPr>
          <a:xfrm>
            <a:off x="505665" y="5059393"/>
            <a:ext cx="14949670" cy="16884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5186" dirty="0"/>
          </a:p>
          <a:p>
            <a:r>
              <a:rPr lang="en-US" sz="5186" dirty="0"/>
              <a:t>Uncertainty from reliable Electron scattering radius: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9993E95-242D-72D5-0B7A-7B12F765D29F}"/>
                  </a:ext>
                </a:extLst>
              </p:cNvPr>
              <p:cNvSpPr txBox="1"/>
              <p:nvPr/>
            </p:nvSpPr>
            <p:spPr>
              <a:xfrm>
                <a:off x="6594125" y="3804704"/>
                <a:ext cx="10694134" cy="47849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59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59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3590" i="1">
                              <a:latin typeface="Cambria Math" panose="02040503050406030204" pitchFamily="18" charset="0"/>
                            </a:rPr>
                            <m:t>𝐹𝑁𝑆</m:t>
                          </m:r>
                        </m:sub>
                      </m:sSub>
                      <m:r>
                        <a:rPr lang="en-US" sz="3590" i="1">
                          <a:latin typeface="Cambria Math" panose="02040503050406030204" pitchFamily="18" charset="0"/>
                        </a:rPr>
                        <m:t>(1</m:t>
                      </m:r>
                      <m:r>
                        <a:rPr lang="en-US" sz="3590" i="1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3590" i="1"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sz="359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59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3590" i="1">
                              <a:latin typeface="Cambria Math" panose="02040503050406030204" pitchFamily="18" charset="0"/>
                            </a:rPr>
                            <m:t>𝑄𝐸𝐷</m:t>
                          </m:r>
                        </m:sub>
                      </m:sSub>
                      <m:r>
                        <a:rPr lang="en-US" sz="3590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359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59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4.4</m:t>
                          </m:r>
                          <m:f>
                            <m:fPr>
                              <m:ctrlPr>
                                <a:rPr lang="en-US" sz="359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59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𝑒𝑉</m:t>
                              </m:r>
                            </m:num>
                            <m:den>
                              <m:r>
                                <a:rPr lang="en-US" sz="359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sSup>
                                <m:sSupPr>
                                  <m:ctrlPr>
                                    <a:rPr lang="en-US" sz="359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59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sz="359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sSubSup>
                        <m:sSubSupPr>
                          <m:ctrlPr>
                            <a:rPr lang="en-US" sz="359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59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3590" i="1"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b>
                          <m:r>
                            <a:rPr lang="en-US" sz="359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sz="359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3590" i="1" dirty="0">
                  <a:latin typeface="Cambria Math" panose="02040503050406030204" pitchFamily="18" charset="0"/>
                </a:endParaRPr>
              </a:p>
              <a:p>
                <a:endParaRPr lang="en-US" sz="3590" i="1" dirty="0">
                  <a:latin typeface="Cambria Math" panose="02040503050406030204" pitchFamily="18" charset="0"/>
                </a:endParaRPr>
              </a:p>
              <a:p>
                <a:br>
                  <a:rPr lang="en-US" sz="3590" i="1" dirty="0">
                    <a:latin typeface="Cambria Math" panose="02040503050406030204" pitchFamily="18" charset="0"/>
                  </a:rPr>
                </a:br>
                <a:endParaRPr lang="en-US" sz="3590" i="1" dirty="0">
                  <a:latin typeface="Cambria Math" panose="02040503050406030204" pitchFamily="18" charset="0"/>
                </a:endParaRPr>
              </a:p>
              <a:p>
                <a:endParaRPr lang="en-US" sz="359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59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59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3590" i="1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r>
                        <a:rPr lang="en-US" sz="3590" i="1">
                          <a:latin typeface="Cambria Math" panose="02040503050406030204" pitchFamily="18" charset="0"/>
                        </a:rPr>
                        <m:t>=2</m:t>
                      </m:r>
                      <m:d>
                        <m:dPr>
                          <m:ctrlPr>
                            <a:rPr lang="en-US" sz="359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59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4.4</m:t>
                          </m:r>
                          <m:f>
                            <m:fPr>
                              <m:ctrlPr>
                                <a:rPr lang="en-US" sz="359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59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𝑒𝑉</m:t>
                              </m:r>
                            </m:num>
                            <m:den>
                              <m:r>
                                <a:rPr lang="en-US" sz="359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sSup>
                                <m:sSupPr>
                                  <m:ctrlPr>
                                    <a:rPr lang="en-US" sz="359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59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sz="359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d>
                        <m:dPr>
                          <m:ctrlPr>
                            <a:rPr lang="en-US" sz="359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359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sz="3590" i="1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a:rPr lang="en-US" sz="359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/>
                          </m:sSubSup>
                          <m:r>
                            <a:rPr lang="en-US" sz="3590" i="1">
                              <a:latin typeface="Cambria Math" panose="02040503050406030204" pitchFamily="18" charset="0"/>
                            </a:rPr>
                            <m:t>=2.6</m:t>
                          </m:r>
                        </m:e>
                      </m:d>
                      <m:d>
                        <m:dPr>
                          <m:ctrlPr>
                            <a:rPr lang="en-US" sz="359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59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59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359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en-US" sz="3590" i="1">
                              <a:latin typeface="Cambria Math" panose="02040503050406030204" pitchFamily="18" charset="0"/>
                            </a:rPr>
                            <m:t>=0.04</m:t>
                          </m:r>
                        </m:e>
                      </m:d>
                      <m:r>
                        <a:rPr lang="en-US" sz="359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590" b="1" i="1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359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590" b="1" i="1">
                          <a:latin typeface="Cambria Math" panose="02040503050406030204" pitchFamily="18" charset="0"/>
                        </a:rPr>
                        <m:t>𝒆𝑽</m:t>
                      </m:r>
                    </m:oMath>
                  </m:oMathPara>
                </a14:m>
                <a:endParaRPr lang="en-US" sz="3590" b="1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9993E95-242D-72D5-0B7A-7B12F765D2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4125" y="3804704"/>
                <a:ext cx="10694134" cy="47849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649FF528-4671-B9CF-766E-409ED01BEA9B}"/>
              </a:ext>
            </a:extLst>
          </p:cNvPr>
          <p:cNvSpPr txBox="1"/>
          <p:nvPr/>
        </p:nvSpPr>
        <p:spPr>
          <a:xfrm>
            <a:off x="766871" y="10744222"/>
            <a:ext cx="24084285" cy="1013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69986" indent="-569986">
              <a:buFont typeface="Arial" panose="020B0604020202020204" pitchFamily="34" charset="0"/>
              <a:buChar char="•"/>
            </a:pPr>
            <a:r>
              <a:rPr lang="en-US" sz="5984" dirty="0"/>
              <a:t>Statistically speaking, highly promising! Up to factor of 5 improvement.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53EF65-C4B1-D381-6495-1F55E114C621}"/>
              </a:ext>
            </a:extLst>
          </p:cNvPr>
          <p:cNvSpPr txBox="1"/>
          <p:nvPr/>
        </p:nvSpPr>
        <p:spPr>
          <a:xfrm>
            <a:off x="505666" y="2310916"/>
            <a:ext cx="8835111" cy="8903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186" dirty="0"/>
              <a:t>Energy dependence on radius:</a:t>
            </a:r>
          </a:p>
        </p:txBody>
      </p:sp>
    </p:spTree>
    <p:extLst>
      <p:ext uri="{BB962C8B-B14F-4D97-AF65-F5344CB8AC3E}">
        <p14:creationId xmlns:p14="http://schemas.microsoft.com/office/powerpoint/2010/main" val="407371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830D0-F05F-154A-FD1F-074B0CA93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3FA71638-72BB-0653-13DB-FF7F85E02B5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4320625" y="3173049"/>
              <a:ext cx="5083887" cy="789029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06072">
                      <a:extLst>
                        <a:ext uri="{9D8B030D-6E8A-4147-A177-3AD203B41FA5}">
                          <a16:colId xmlns:a16="http://schemas.microsoft.com/office/drawing/2014/main" val="2477117653"/>
                        </a:ext>
                      </a:extLst>
                    </a:gridCol>
                    <a:gridCol w="1564700">
                      <a:extLst>
                        <a:ext uri="{9D8B030D-6E8A-4147-A177-3AD203B41FA5}">
                          <a16:colId xmlns:a16="http://schemas.microsoft.com/office/drawing/2014/main" val="3372037805"/>
                        </a:ext>
                      </a:extLst>
                    </a:gridCol>
                    <a:gridCol w="1813115">
                      <a:extLst>
                        <a:ext uri="{9D8B030D-6E8A-4147-A177-3AD203B41FA5}">
                          <a16:colId xmlns:a16="http://schemas.microsoft.com/office/drawing/2014/main" val="743490356"/>
                        </a:ext>
                      </a:extLst>
                    </a:gridCol>
                  </a:tblGrid>
                  <a:tr h="1276752">
                    <a:tc>
                      <a:txBody>
                        <a:bodyPr/>
                        <a:lstStyle/>
                        <a:p>
                          <a:r>
                            <a:rPr lang="en-US" sz="36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Target</a:t>
                          </a:r>
                        </a:p>
                      </a:txBody>
                      <a:tcPr marL="182393" marR="182393" marT="91197" marB="91197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0" baseline="300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</a:t>
                          </a:r>
                          <a:r>
                            <a:rPr lang="en-US" sz="36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Li</a:t>
                          </a:r>
                          <a:endParaRPr lang="en-IL" sz="36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2393" marR="182393" marT="91197" marB="91197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3600" b="0" baseline="300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</a:t>
                          </a:r>
                          <a:r>
                            <a:rPr lang="en-US" sz="36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Li / </a:t>
                          </a:r>
                          <a:r>
                            <a:rPr lang="en-US" sz="3600" b="0" baseline="300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</a:t>
                          </a:r>
                          <a:r>
                            <a:rPr lang="en-US" sz="36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Li</a:t>
                          </a:r>
                          <a:endParaRPr lang="en-IL" sz="36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2393" marR="182393" marT="91197" marB="91197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77717364"/>
                      </a:ext>
                    </a:extLst>
                  </a:tr>
                  <a:tr h="103856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hours</a:t>
                          </a:r>
                          <a:endParaRPr lang="en-IL" sz="36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2393" marR="182393" marT="91197" marB="91197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22</a:t>
                          </a:r>
                        </a:p>
                      </a:txBody>
                      <a:tcPr marL="182393" marR="182393" marT="91197" marB="91197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16</a:t>
                          </a:r>
                        </a:p>
                      </a:txBody>
                      <a:tcPr marL="182393" marR="182393" marT="91197" marB="91197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09885157"/>
                      </a:ext>
                    </a:extLst>
                  </a:tr>
                  <a:tr h="1641539">
                    <a:tc>
                      <a:txBody>
                        <a:bodyPr/>
                        <a:lstStyle/>
                        <a:p>
                          <a:r>
                            <a:rPr lang="en-US" sz="32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Prompt Rate</a:t>
                          </a:r>
                        </a:p>
                        <a:p>
                          <a:r>
                            <a:rPr lang="en-US" sz="32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Hz</a:t>
                          </a:r>
                        </a:p>
                      </a:txBody>
                      <a:tcPr marL="182393" marR="182393" marT="91197" marB="91197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EF8F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</a:t>
                          </a:r>
                          <a:endParaRPr lang="en-IL" sz="36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2393" marR="182393" marT="91197" marB="91197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EF8F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3600" b="0" i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0.06</a:t>
                          </a:r>
                          <a:endParaRPr lang="en-IL" sz="3600" b="0" i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2393" marR="182393" marT="91197" marB="91197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EF8F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17394900"/>
                      </a:ext>
                    </a:extLst>
                  </a:tr>
                  <a:tr h="1963310">
                    <a:tc>
                      <a:txBody>
                        <a:bodyPr/>
                        <a:lstStyle/>
                        <a:p>
                          <a:r>
                            <a:rPr lang="en-US" sz="32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FWHM</a:t>
                          </a:r>
                          <a:br>
                            <a:rPr lang="en-US" sz="32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</a:br>
                          <a:r>
                            <a:rPr lang="en-US" sz="32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eV</a:t>
                          </a:r>
                          <a:endParaRPr lang="en-IL" sz="32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2393" marR="182393" marT="91197" marB="91197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7E7F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36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</a:t>
                          </a:r>
                          <a:endParaRPr lang="en-IL" sz="36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2393" marR="182393" marT="91197" marB="91197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7E7F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36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</a:t>
                          </a:r>
                          <a:endParaRPr lang="en-IL" sz="36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2393" marR="182393" marT="91197" marB="91197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7E7F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55415362"/>
                      </a:ext>
                    </a:extLst>
                  </a:tr>
                  <a:tr h="196331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36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𝑠𝑡𝑎𝑡</m:t>
                                    </m:r>
                                  </m:sub>
                                </m:sSub>
                              </m:oMath>
                              <m:oMath xmlns:m="http://schemas.openxmlformats.org/officeDocument/2006/math"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𝑒𝑉</m:t>
                                </m:r>
                              </m:oMath>
                            </m:oMathPara>
                          </a14:m>
                          <a:endParaRPr lang="en-IL" sz="36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2393" marR="182393" marT="91197" marB="91197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7E7F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40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0.07</a:t>
                          </a:r>
                          <a:endParaRPr lang="en-IL" sz="40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2393" marR="182393" marT="91197" marB="91197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7E7F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40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</a:t>
                          </a:r>
                          <a:endParaRPr lang="en-IL" sz="40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2393" marR="182393" marT="91197" marB="91197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7E7F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7046882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3FA71638-72BB-0653-13DB-FF7F85E02B5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4320625" y="3173049"/>
              <a:ext cx="5083887" cy="789029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06072">
                      <a:extLst>
                        <a:ext uri="{9D8B030D-6E8A-4147-A177-3AD203B41FA5}">
                          <a16:colId xmlns:a16="http://schemas.microsoft.com/office/drawing/2014/main" val="2477117653"/>
                        </a:ext>
                      </a:extLst>
                    </a:gridCol>
                    <a:gridCol w="1564700">
                      <a:extLst>
                        <a:ext uri="{9D8B030D-6E8A-4147-A177-3AD203B41FA5}">
                          <a16:colId xmlns:a16="http://schemas.microsoft.com/office/drawing/2014/main" val="3372037805"/>
                        </a:ext>
                      </a:extLst>
                    </a:gridCol>
                    <a:gridCol w="1813115">
                      <a:extLst>
                        <a:ext uri="{9D8B030D-6E8A-4147-A177-3AD203B41FA5}">
                          <a16:colId xmlns:a16="http://schemas.microsoft.com/office/drawing/2014/main" val="743490356"/>
                        </a:ext>
                      </a:extLst>
                    </a:gridCol>
                  </a:tblGrid>
                  <a:tr h="1279674">
                    <a:tc>
                      <a:txBody>
                        <a:bodyPr/>
                        <a:lstStyle/>
                        <a:p>
                          <a:r>
                            <a:rPr lang="en-US" sz="36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Target</a:t>
                          </a:r>
                        </a:p>
                      </a:txBody>
                      <a:tcPr marL="182393" marR="182393" marT="91197" marB="91197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0" baseline="300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</a:t>
                          </a:r>
                          <a:r>
                            <a:rPr lang="en-US" sz="36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Li</a:t>
                          </a:r>
                          <a:endParaRPr lang="en-IL" sz="36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2393" marR="182393" marT="91197" marB="91197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3600" b="0" baseline="300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</a:t>
                          </a:r>
                          <a:r>
                            <a:rPr lang="en-US" sz="36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Li / </a:t>
                          </a:r>
                          <a:r>
                            <a:rPr lang="en-US" sz="3600" b="0" baseline="300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</a:t>
                          </a:r>
                          <a:r>
                            <a:rPr lang="en-US" sz="36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Li</a:t>
                          </a:r>
                          <a:endParaRPr lang="en-IL" sz="36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2393" marR="182393" marT="91197" marB="91197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77717364"/>
                      </a:ext>
                    </a:extLst>
                  </a:tr>
                  <a:tr h="103856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hours</a:t>
                          </a:r>
                          <a:endParaRPr lang="en-IL" sz="36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2393" marR="182393" marT="91197" marB="91197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22</a:t>
                          </a:r>
                        </a:p>
                      </a:txBody>
                      <a:tcPr marL="182393" marR="182393" marT="91197" marB="91197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16</a:t>
                          </a:r>
                        </a:p>
                      </a:txBody>
                      <a:tcPr marL="182393" marR="182393" marT="91197" marB="91197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09885157"/>
                      </a:ext>
                    </a:extLst>
                  </a:tr>
                  <a:tr h="1645434">
                    <a:tc>
                      <a:txBody>
                        <a:bodyPr/>
                        <a:lstStyle/>
                        <a:p>
                          <a:r>
                            <a:rPr lang="en-US" sz="32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Prompt Rate</a:t>
                          </a:r>
                        </a:p>
                        <a:p>
                          <a:r>
                            <a:rPr lang="en-US" sz="32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Hz</a:t>
                          </a:r>
                        </a:p>
                      </a:txBody>
                      <a:tcPr marL="182393" marR="182393" marT="91197" marB="91197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EF8F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</a:t>
                          </a:r>
                          <a:endParaRPr lang="en-IL" sz="36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2393" marR="182393" marT="91197" marB="91197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EF8F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3600" b="0" i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0.06</a:t>
                          </a:r>
                          <a:endParaRPr lang="en-IL" sz="3600" b="0" i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2393" marR="182393" marT="91197" marB="91197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EF8F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17394900"/>
                      </a:ext>
                    </a:extLst>
                  </a:tr>
                  <a:tr h="1963310">
                    <a:tc>
                      <a:txBody>
                        <a:bodyPr/>
                        <a:lstStyle/>
                        <a:p>
                          <a:r>
                            <a:rPr lang="en-US" sz="32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FWHM</a:t>
                          </a:r>
                          <a:br>
                            <a:rPr lang="en-US" sz="32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</a:br>
                          <a:r>
                            <a:rPr lang="en-US" sz="32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eV</a:t>
                          </a:r>
                          <a:endParaRPr lang="en-IL" sz="32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2393" marR="182393" marT="91197" marB="91197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7E7F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36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</a:t>
                          </a:r>
                          <a:endParaRPr lang="en-IL" sz="36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2393" marR="182393" marT="91197" marB="91197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7E7F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36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</a:t>
                          </a:r>
                          <a:endParaRPr lang="en-IL" sz="36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2393" marR="182393" marT="91197" marB="91197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7E7F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55415362"/>
                      </a:ext>
                    </a:extLst>
                  </a:tr>
                  <a:tr h="1963310">
                    <a:tc>
                      <a:txBody>
                        <a:bodyPr/>
                        <a:lstStyle/>
                        <a:p>
                          <a:endParaRPr lang="LID4096"/>
                        </a:p>
                      </a:txBody>
                      <a:tcPr marL="182393" marR="182393" marT="91197" marB="91197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357" t="-304969" r="-198929" b="-6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40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0.07</a:t>
                          </a:r>
                          <a:endParaRPr lang="en-IL" sz="40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2393" marR="182393" marT="91197" marB="91197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7E7F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40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</a:t>
                          </a:r>
                          <a:endParaRPr lang="en-IL" sz="40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2393" marR="182393" marT="91197" marB="91197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7E7F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70468824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EC6F307-F893-FB7F-BF3B-CB74F9D4E23D}"/>
              </a:ext>
            </a:extLst>
          </p:cNvPr>
          <p:cNvCxnSpPr/>
          <p:nvPr/>
        </p:nvCxnSpPr>
        <p:spPr>
          <a:xfrm flipH="1">
            <a:off x="19729082" y="6294737"/>
            <a:ext cx="136794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5003EDF-6504-A9C0-81FF-99620E4F74F2}"/>
              </a:ext>
            </a:extLst>
          </p:cNvPr>
          <p:cNvSpPr txBox="1"/>
          <p:nvPr/>
        </p:nvSpPr>
        <p:spPr>
          <a:xfrm>
            <a:off x="19961548" y="4865991"/>
            <a:ext cx="4032642" cy="11972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90" dirty="0"/>
              <a:t>Weird reduction </a:t>
            </a:r>
          </a:p>
          <a:p>
            <a:r>
              <a:rPr lang="en-US" sz="3590" dirty="0"/>
              <a:t>at end of beamtime</a:t>
            </a:r>
            <a:endParaRPr lang="en-IL" sz="359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74E2AB1-D82A-4E33-7169-EBB228121085}"/>
                  </a:ext>
                </a:extLst>
              </p:cNvPr>
              <p:cNvSpPr txBox="1"/>
              <p:nvPr/>
            </p:nvSpPr>
            <p:spPr>
              <a:xfrm>
                <a:off x="1524028" y="2222239"/>
                <a:ext cx="10269543" cy="28546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590" dirty="0"/>
                  <a:t>Isotope shift: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59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59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3590" i="1">
                            <a:latin typeface="Cambria Math" panose="02040503050406030204" pitchFamily="18" charset="0"/>
                          </a:rPr>
                          <m:t>𝑠𝑡𝑎𝑡</m:t>
                        </m:r>
                      </m:sub>
                    </m:sSub>
                    <m:r>
                      <a:rPr lang="en-US" sz="3590" i="1">
                        <a:latin typeface="Cambria Math" panose="02040503050406030204" pitchFamily="18" charset="0"/>
                      </a:rPr>
                      <m:t>=0.25 </m:t>
                    </m:r>
                    <m:r>
                      <a:rPr lang="en-US" sz="3590" i="1">
                        <a:latin typeface="Cambria Math" panose="02040503050406030204" pitchFamily="18" charset="0"/>
                      </a:rPr>
                      <m:t>𝑒𝑉</m:t>
                    </m:r>
                  </m:oMath>
                </a14:m>
                <a:endParaRPr lang="en-US" sz="3590" dirty="0"/>
              </a:p>
              <a:p>
                <a:endParaRPr lang="en-US" sz="3590" dirty="0"/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r>
                  <a:rPr lang="en-US" sz="3590" dirty="0"/>
                  <a:t>Better than electron scattering radius diff </a:t>
                </a:r>
                <a14:m>
                  <m:oMath xmlns:m="http://schemas.openxmlformats.org/officeDocument/2006/math">
                    <m:r>
                      <a:rPr lang="en-US" sz="3590" i="1" dirty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3590" dirty="0"/>
                  <a:t> 1 eV</a:t>
                </a:r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endParaRPr lang="en-US" sz="3590" dirty="0"/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r>
                  <a:rPr lang="en-US" sz="3590" dirty="0"/>
                  <a:t>Best optical measurements </a:t>
                </a:r>
                <a14:m>
                  <m:oMath xmlns:m="http://schemas.openxmlformats.org/officeDocument/2006/math">
                    <m:r>
                      <a:rPr lang="en-US" sz="3590" i="1" dirty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3590" dirty="0"/>
                  <a:t> 0.01 eV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74E2AB1-D82A-4E33-7169-EBB2281210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28" y="2222239"/>
                <a:ext cx="10269543" cy="2854628"/>
              </a:xfrm>
              <a:prstGeom prst="rect">
                <a:avLst/>
              </a:prstGeom>
              <a:blipFill>
                <a:blip r:embed="rId3"/>
                <a:stretch>
                  <a:fillRect l="-1780" t="-3419" r="-950" b="-72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638ADDE0-005B-3A37-2388-603D91B829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8310" y="5624241"/>
            <a:ext cx="10401154" cy="64924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5D64D95-2DDE-B175-8581-BBF8E5FE3DDA}"/>
              </a:ext>
            </a:extLst>
          </p:cNvPr>
          <p:cNvSpPr/>
          <p:nvPr/>
        </p:nvSpPr>
        <p:spPr>
          <a:xfrm>
            <a:off x="7663349" y="9082372"/>
            <a:ext cx="857481" cy="37676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5" dirty="0"/>
              <a:t>TW</a:t>
            </a:r>
            <a:endParaRPr lang="en-IL" sz="1995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19BD73-6BDF-2D27-1DAB-CFF1869FFEE0}"/>
              </a:ext>
            </a:extLst>
          </p:cNvPr>
          <p:cNvSpPr txBox="1"/>
          <p:nvPr/>
        </p:nvSpPr>
        <p:spPr>
          <a:xfrm>
            <a:off x="6644043" y="340474"/>
            <a:ext cx="12984067" cy="13202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979" dirty="0"/>
              <a:t>How about isotope-shift run?</a:t>
            </a:r>
            <a:endParaRPr lang="en-IL" sz="7979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D8779B-B59C-12C5-FD2C-B631414F8C0F}"/>
              </a:ext>
            </a:extLst>
          </p:cNvPr>
          <p:cNvSpPr txBox="1"/>
          <p:nvPr/>
        </p:nvSpPr>
        <p:spPr>
          <a:xfrm>
            <a:off x="1417631" y="12277077"/>
            <a:ext cx="12159544" cy="64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590" dirty="0">
                <a:solidFill>
                  <a:srgbClr val="000000"/>
                </a:solidFill>
                <a:latin typeface="Times-Roman"/>
              </a:rPr>
              <a:t>PRA </a:t>
            </a:r>
            <a:r>
              <a:rPr lang="en-US" sz="3590" b="1" dirty="0">
                <a:solidFill>
                  <a:srgbClr val="000000"/>
                </a:solidFill>
                <a:latin typeface="Times-Bold"/>
              </a:rPr>
              <a:t>87</a:t>
            </a:r>
            <a:r>
              <a:rPr lang="en-US" sz="3590" dirty="0">
                <a:solidFill>
                  <a:srgbClr val="000000"/>
                </a:solidFill>
                <a:latin typeface="Times-Roman"/>
              </a:rPr>
              <a:t>, 032504 (2013)</a:t>
            </a:r>
            <a:r>
              <a:rPr lang="en-US" sz="3590" dirty="0"/>
              <a:t> </a:t>
            </a:r>
            <a:endParaRPr lang="en-IL" sz="3590" dirty="0"/>
          </a:p>
        </p:txBody>
      </p:sp>
    </p:spTree>
    <p:extLst>
      <p:ext uri="{BB962C8B-B14F-4D97-AF65-F5344CB8AC3E}">
        <p14:creationId xmlns:p14="http://schemas.microsoft.com/office/powerpoint/2010/main" val="421167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830D0-F05F-154A-FD1F-074B0CA93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56A136-38C0-E5EE-E32D-70060B587BFE}"/>
              </a:ext>
            </a:extLst>
          </p:cNvPr>
          <p:cNvSpPr txBox="1"/>
          <p:nvPr/>
        </p:nvSpPr>
        <p:spPr>
          <a:xfrm>
            <a:off x="4808190" y="462070"/>
            <a:ext cx="15696413" cy="13202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979" dirty="0"/>
              <a:t>State of the art absolute </a:t>
            </a:r>
            <a:r>
              <a:rPr lang="en-US" sz="7979" baseline="30000" dirty="0"/>
              <a:t>9</a:t>
            </a:r>
            <a:r>
              <a:rPr lang="en-US" sz="7979" dirty="0"/>
              <a:t>Be radius:</a:t>
            </a:r>
            <a:endParaRPr lang="en-IL" sz="7979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4E2AB1-D82A-4E33-7169-EBB228121085}"/>
              </a:ext>
            </a:extLst>
          </p:cNvPr>
          <p:cNvSpPr txBox="1"/>
          <p:nvPr/>
        </p:nvSpPr>
        <p:spPr>
          <a:xfrm>
            <a:off x="490533" y="4506870"/>
            <a:ext cx="14949670" cy="16884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5186" dirty="0"/>
          </a:p>
          <a:p>
            <a:r>
              <a:rPr lang="en-US" sz="5186" dirty="0"/>
              <a:t>Uncertainty from reliable Electron scattering radius: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9993E95-242D-72D5-0B7A-7B12F765D29F}"/>
                  </a:ext>
                </a:extLst>
              </p:cNvPr>
              <p:cNvSpPr txBox="1"/>
              <p:nvPr/>
            </p:nvSpPr>
            <p:spPr>
              <a:xfrm>
                <a:off x="6578925" y="3439918"/>
                <a:ext cx="10694134" cy="47849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59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59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3590" i="1">
                              <a:latin typeface="Cambria Math" panose="02040503050406030204" pitchFamily="18" charset="0"/>
                            </a:rPr>
                            <m:t>𝐹𝑁𝑆</m:t>
                          </m:r>
                        </m:sub>
                      </m:sSub>
                      <m:r>
                        <a:rPr lang="en-US" sz="3590" i="1">
                          <a:latin typeface="Cambria Math" panose="02040503050406030204" pitchFamily="18" charset="0"/>
                        </a:rPr>
                        <m:t>(1</m:t>
                      </m:r>
                      <m:r>
                        <a:rPr lang="en-US" sz="3590" i="1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3590" i="1"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sz="359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59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3590" i="1">
                              <a:latin typeface="Cambria Math" panose="02040503050406030204" pitchFamily="18" charset="0"/>
                            </a:rPr>
                            <m:t>𝑄𝐸𝐷</m:t>
                          </m:r>
                        </m:sub>
                      </m:sSub>
                      <m:r>
                        <a:rPr lang="en-US" sz="3590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359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59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14</m:t>
                          </m:r>
                          <m:f>
                            <m:fPr>
                              <m:ctrlPr>
                                <a:rPr lang="en-US" sz="359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59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𝑒𝑉</m:t>
                              </m:r>
                            </m:num>
                            <m:den>
                              <m:r>
                                <a:rPr lang="en-US" sz="359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sSup>
                                <m:sSupPr>
                                  <m:ctrlPr>
                                    <a:rPr lang="en-US" sz="359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59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sz="359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sSubSup>
                        <m:sSubSupPr>
                          <m:ctrlPr>
                            <a:rPr lang="en-US" sz="359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59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3590" i="1"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b>
                          <m:r>
                            <a:rPr lang="en-US" sz="359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sz="359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3590" i="1" dirty="0">
                  <a:latin typeface="Cambria Math" panose="02040503050406030204" pitchFamily="18" charset="0"/>
                </a:endParaRPr>
              </a:p>
              <a:p>
                <a:endParaRPr lang="en-US" sz="3590" i="1" dirty="0">
                  <a:latin typeface="Cambria Math" panose="02040503050406030204" pitchFamily="18" charset="0"/>
                </a:endParaRPr>
              </a:p>
              <a:p>
                <a:br>
                  <a:rPr lang="en-US" sz="3590" i="1" dirty="0">
                    <a:latin typeface="Cambria Math" panose="02040503050406030204" pitchFamily="18" charset="0"/>
                  </a:rPr>
                </a:br>
                <a:endParaRPr lang="en-US" sz="3590" i="1" dirty="0">
                  <a:latin typeface="Cambria Math" panose="02040503050406030204" pitchFamily="18" charset="0"/>
                </a:endParaRPr>
              </a:p>
              <a:p>
                <a:endParaRPr lang="en-US" sz="359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59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59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3590" i="1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r>
                        <a:rPr lang="en-US" sz="3590" i="1">
                          <a:latin typeface="Cambria Math" panose="02040503050406030204" pitchFamily="18" charset="0"/>
                        </a:rPr>
                        <m:t>=2</m:t>
                      </m:r>
                      <m:d>
                        <m:dPr>
                          <m:ctrlPr>
                            <a:rPr lang="en-US" sz="359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59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14</m:t>
                          </m:r>
                          <m:f>
                            <m:fPr>
                              <m:ctrlPr>
                                <a:rPr lang="en-US" sz="359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59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𝑒𝑉</m:t>
                              </m:r>
                            </m:num>
                            <m:den>
                              <m:r>
                                <a:rPr lang="en-US" sz="359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sSup>
                                <m:sSupPr>
                                  <m:ctrlPr>
                                    <a:rPr lang="en-US" sz="359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59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sz="359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d>
                        <m:dPr>
                          <m:ctrlPr>
                            <a:rPr lang="en-US" sz="359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359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sz="3590" i="1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a:rPr lang="en-US" sz="359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/>
                          </m:sSubSup>
                          <m:r>
                            <a:rPr lang="en-US" sz="3590" i="1">
                              <a:latin typeface="Cambria Math" panose="02040503050406030204" pitchFamily="18" charset="0"/>
                            </a:rPr>
                            <m:t>=2.5</m:t>
                          </m:r>
                        </m:e>
                      </m:d>
                      <m:d>
                        <m:dPr>
                          <m:ctrlPr>
                            <a:rPr lang="en-US" sz="359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59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59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359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en-US" sz="3590" i="1">
                              <a:latin typeface="Cambria Math" panose="02040503050406030204" pitchFamily="18" charset="0"/>
                            </a:rPr>
                            <m:t>=0.03</m:t>
                          </m:r>
                        </m:e>
                      </m:d>
                      <m:r>
                        <a:rPr lang="en-US" sz="359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590" b="1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590" b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3590" b="1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359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590" b="1" i="1">
                          <a:latin typeface="Cambria Math" panose="02040503050406030204" pitchFamily="18" charset="0"/>
                        </a:rPr>
                        <m:t>𝒆𝑽</m:t>
                      </m:r>
                    </m:oMath>
                  </m:oMathPara>
                </a14:m>
                <a:endParaRPr lang="en-US" sz="3590" b="1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9993E95-242D-72D5-0B7A-7B12F765D2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8925" y="3439918"/>
                <a:ext cx="10694134" cy="47849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E153EF65-C4B1-D381-6495-1F55E114C621}"/>
              </a:ext>
            </a:extLst>
          </p:cNvPr>
          <p:cNvSpPr txBox="1"/>
          <p:nvPr/>
        </p:nvSpPr>
        <p:spPr>
          <a:xfrm>
            <a:off x="505666" y="2310916"/>
            <a:ext cx="10781157" cy="8903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186" dirty="0"/>
              <a:t>Rough energy dependence on radius: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DDA8FF-2637-C115-38F2-22E3FC04B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5765" y="8600486"/>
            <a:ext cx="9620444" cy="47922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AD8AD4-3A42-F8AA-8CEE-ACD0AB9CE24F}"/>
              </a:ext>
            </a:extLst>
          </p:cNvPr>
          <p:cNvSpPr txBox="1"/>
          <p:nvPr/>
        </p:nvSpPr>
        <p:spPr>
          <a:xfrm>
            <a:off x="2619182" y="9882801"/>
            <a:ext cx="9620444" cy="2486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186" dirty="0"/>
              <a:t>Improve up to factor of 4 </a:t>
            </a:r>
            <a:r>
              <a:rPr lang="en-US" sz="5186" dirty="0">
                <a:solidFill>
                  <a:srgbClr val="FF0000"/>
                </a:solidFill>
              </a:rPr>
              <a:t>IF</a:t>
            </a:r>
            <a:r>
              <a:rPr lang="en-US" sz="5186" dirty="0"/>
              <a:t> adding model dependency to el. scattering value</a:t>
            </a:r>
            <a:endParaRPr lang="en-IL" sz="5186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87BA71B-F412-151A-C4C4-637F4D52106D}"/>
                  </a:ext>
                </a:extLst>
              </p14:cNvPr>
              <p14:cNvContentPartPr/>
              <p14:nvPr/>
            </p14:nvContentPartPr>
            <p14:xfrm>
              <a:off x="15825972" y="12859038"/>
              <a:ext cx="7096818" cy="10125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87BA71B-F412-151A-C4C4-637F4D52106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789969" y="12786196"/>
                <a:ext cx="7168463" cy="2465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ABB1544-E3DF-82C6-996A-5C2FAD78C2EF}"/>
                  </a:ext>
                </a:extLst>
              </p14:cNvPr>
              <p14:cNvContentPartPr/>
              <p14:nvPr/>
            </p14:nvContentPartPr>
            <p14:xfrm>
              <a:off x="13424702" y="13203000"/>
              <a:ext cx="2218878" cy="72526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ABB1544-E3DF-82C6-996A-5C2FAD78C2E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388699" y="13130474"/>
                <a:ext cx="2290524" cy="217215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4FC5E5DE-41C2-82D8-5D9A-7A911D843673}"/>
              </a:ext>
            </a:extLst>
          </p:cNvPr>
          <p:cNvSpPr txBox="1"/>
          <p:nvPr/>
        </p:nvSpPr>
        <p:spPr>
          <a:xfrm>
            <a:off x="15379395" y="7863789"/>
            <a:ext cx="5974969" cy="644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90" dirty="0"/>
              <a:t>From our PSAS “proceeding”:</a:t>
            </a:r>
            <a:endParaRPr lang="en-IL" sz="3590" dirty="0"/>
          </a:p>
        </p:txBody>
      </p:sp>
    </p:spTree>
    <p:extLst>
      <p:ext uri="{BB962C8B-B14F-4D97-AF65-F5344CB8AC3E}">
        <p14:creationId xmlns:p14="http://schemas.microsoft.com/office/powerpoint/2010/main" val="35436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30F660-CA6B-70F6-6B63-E5CBF5FD8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5155" y="4888637"/>
            <a:ext cx="12630727" cy="34609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C41251-4A61-EB79-9EEA-692D0B536D9F}"/>
                  </a:ext>
                </a:extLst>
              </p:cNvPr>
              <p:cNvSpPr txBox="1"/>
              <p:nvPr/>
            </p:nvSpPr>
            <p:spPr>
              <a:xfrm>
                <a:off x="3036832" y="6619089"/>
                <a:ext cx="4300601" cy="11972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590" dirty="0"/>
                  <a:t>From muonic atoms:</a:t>
                </a:r>
              </a:p>
              <a:p>
                <a14:m>
                  <m:oMath xmlns:m="http://schemas.openxmlformats.org/officeDocument/2006/math">
                    <m:r>
                      <a:rPr lang="en-US" sz="3590" b="1" i="1">
                        <a:latin typeface="Cambria Math" panose="02040503050406030204" pitchFamily="18" charset="0"/>
                      </a:rPr>
                      <m:t>𝝈</m:t>
                    </m:r>
                    <m:r>
                      <a:rPr lang="en-US" sz="359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590" b="1" i="1">
                        <a:latin typeface="Cambria Math" panose="02040503050406030204" pitchFamily="18" charset="0"/>
                      </a:rPr>
                      <m:t>𝟓</m:t>
                    </m:r>
                  </m:oMath>
                </a14:m>
                <a:r>
                  <a:rPr lang="en-US" sz="3590" b="1" dirty="0"/>
                  <a:t> eV</a:t>
                </a:r>
                <a:r>
                  <a:rPr lang="en-US" sz="3590" dirty="0"/>
                  <a:t>:</a:t>
                </a:r>
                <a:endParaRPr lang="en-IL" sz="359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C41251-4A61-EB79-9EEA-692D0B536D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6832" y="6619089"/>
                <a:ext cx="4300601" cy="1197251"/>
              </a:xfrm>
              <a:prstGeom prst="rect">
                <a:avLst/>
              </a:prstGeom>
              <a:blipFill>
                <a:blip r:embed="rId3"/>
                <a:stretch>
                  <a:fillRect l="-4249" t="-8163" r="-3258" b="-18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24503257-36B8-46E1-312B-58CCA706C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81" y="1"/>
            <a:ext cx="20975214" cy="2644069"/>
          </a:xfrm>
        </p:spPr>
        <p:txBody>
          <a:bodyPr/>
          <a:lstStyle/>
          <a:p>
            <a:r>
              <a:rPr lang="en-US" baseline="30000" dirty="0"/>
              <a:t>11</a:t>
            </a:r>
            <a:r>
              <a:rPr lang="en-US" dirty="0"/>
              <a:t>Boron absolute state of art</a:t>
            </a:r>
            <a:endParaRPr lang="en-IL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39835C-F589-402D-73B6-09AC28CAA419}"/>
              </a:ext>
            </a:extLst>
          </p:cNvPr>
          <p:cNvSpPr txBox="1"/>
          <p:nvPr/>
        </p:nvSpPr>
        <p:spPr>
          <a:xfrm>
            <a:off x="2638569" y="8089838"/>
            <a:ext cx="5138971" cy="644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90" dirty="0"/>
              <a:t>(HPGe resolution 400 eV)</a:t>
            </a:r>
          </a:p>
        </p:txBody>
      </p:sp>
    </p:spTree>
    <p:extLst>
      <p:ext uri="{BB962C8B-B14F-4D97-AF65-F5344CB8AC3E}">
        <p14:creationId xmlns:p14="http://schemas.microsoft.com/office/powerpoint/2010/main" val="423624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99790-D1AE-5534-80D1-063CDE94C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3B4EC5A-397C-5280-C3E6-D6C507127C66}"/>
              </a:ext>
            </a:extLst>
          </p:cNvPr>
          <p:cNvSpPr txBox="1">
            <a:spLocks/>
          </p:cNvSpPr>
          <p:nvPr/>
        </p:nvSpPr>
        <p:spPr>
          <a:xfrm>
            <a:off x="529614" y="83831"/>
            <a:ext cx="15950965" cy="1779237"/>
          </a:xfrm>
          <a:prstGeom prst="rect">
            <a:avLst/>
          </a:prstGeom>
        </p:spPr>
        <p:txBody>
          <a:bodyPr vert="horz" lIns="182393" tIns="91197" rIns="182393" bIns="9119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777" dirty="0"/>
              <a:t>How?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FC007F8-50FE-3AC8-34F9-BF1D4458C8A9}"/>
              </a:ext>
            </a:extLst>
          </p:cNvPr>
          <p:cNvSpPr txBox="1"/>
          <p:nvPr/>
        </p:nvSpPr>
        <p:spPr>
          <a:xfrm>
            <a:off x="2204185" y="2295526"/>
            <a:ext cx="3330784" cy="706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89" dirty="0"/>
              <a:t>Muonic atoms</a:t>
            </a:r>
            <a:endParaRPr lang="en-IL" sz="3989" dirty="0"/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5A79C083-ED40-10DE-1F90-38557F88B4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667" r="35372" b="6781"/>
          <a:stretch/>
        </p:blipFill>
        <p:spPr>
          <a:xfrm>
            <a:off x="1567748" y="2766391"/>
            <a:ext cx="5494107" cy="4649424"/>
          </a:xfrm>
          <a:prstGeom prst="rect">
            <a:avLst/>
          </a:prstGeom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679B97-37BE-0504-6543-2C30AD993DF1}"/>
              </a:ext>
            </a:extLst>
          </p:cNvPr>
          <p:cNvSpPr txBox="1"/>
          <p:nvPr/>
        </p:nvSpPr>
        <p:spPr>
          <a:xfrm>
            <a:off x="2204185" y="2295526"/>
            <a:ext cx="3330784" cy="706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89" dirty="0"/>
              <a:t>Muonic atoms</a:t>
            </a:r>
            <a:endParaRPr lang="en-IL" sz="3989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502DAAB-3EA8-0435-0239-630E1B9C9285}"/>
                  </a:ext>
                </a:extLst>
              </p:cNvPr>
              <p:cNvSpPr txBox="1"/>
              <p:nvPr/>
            </p:nvSpPr>
            <p:spPr>
              <a:xfrm>
                <a:off x="8367863" y="7708432"/>
                <a:ext cx="7723469" cy="64670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69986" indent="-569986">
                  <a:buFont typeface="Arial" panose="020B0604020202020204" pitchFamily="34" charset="0"/>
                  <a:buChar char="•"/>
                </a:pPr>
                <a:r>
                  <a:rPr lang="en-US" sz="3590" dirty="0">
                    <a:solidFill>
                      <a:srgbClr val="002060"/>
                    </a:solidFill>
                  </a:rPr>
                  <a:t>Needed resolving power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59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59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sSub>
                          <m:sSubPr>
                            <m:ctrlPr>
                              <a:rPr lang="en-US" sz="359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359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sz="359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</m:den>
                    </m:f>
                    <m:r>
                      <a:rPr lang="en-US" sz="359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sSup>
                      <m:sSupPr>
                        <m:ctrlPr>
                          <a:rPr lang="en-US" sz="359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59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359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590" dirty="0">
                    <a:solidFill>
                      <a:srgbClr val="002060"/>
                    </a:solidFill>
                  </a:rPr>
                  <a:t> for</a:t>
                </a:r>
                <a14:m>
                  <m:oMath xmlns:m="http://schemas.openxmlformats.org/officeDocument/2006/math">
                    <m:r>
                      <a:rPr lang="en-US" sz="359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59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359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359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sz="3590" dirty="0">
                    <a:solidFill>
                      <a:srgbClr val="002060"/>
                    </a:solidFill>
                  </a:rPr>
                  <a:t>.</a:t>
                </a:r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endParaRPr lang="en-US" sz="3590" dirty="0">
                  <a:solidFill>
                    <a:srgbClr val="FF0000"/>
                  </a:solidFill>
                </a:endParaRPr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r>
                  <a:rPr lang="en-US" sz="3590" dirty="0">
                    <a:solidFill>
                      <a:srgbClr val="FF0000"/>
                    </a:solidFill>
                  </a:rPr>
                  <a:t>Solid-state detectors not adequate under </a:t>
                </a:r>
                <a14:m>
                  <m:oMath xmlns:m="http://schemas.openxmlformats.org/officeDocument/2006/math">
                    <m:r>
                      <a:rPr lang="en-US" sz="359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sz="359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200</m:t>
                    </m:r>
                    <m:r>
                      <a:rPr lang="en-US" sz="359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59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keV</m:t>
                    </m:r>
                    <m:r>
                      <a:rPr lang="en-US" sz="359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59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59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sz="359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59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10</m:t>
                    </m:r>
                    <m:r>
                      <a:rPr lang="en-US" sz="359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590" dirty="0">
                  <a:solidFill>
                    <a:srgbClr val="FF0000"/>
                  </a:solidFill>
                </a:endParaRPr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endParaRPr lang="en-US" sz="3590" dirty="0">
                  <a:solidFill>
                    <a:srgbClr val="FF0000"/>
                  </a:solidFill>
                </a:endParaRPr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r>
                  <a:rPr lang="en-US" sz="3590" dirty="0">
                    <a:solidFill>
                      <a:srgbClr val="FF0000"/>
                    </a:solidFill>
                  </a:rPr>
                  <a:t>Laser spectroscopy not (yet) possible.</a:t>
                </a:r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endParaRPr lang="en-US" sz="3590" dirty="0">
                  <a:solidFill>
                    <a:srgbClr val="FF0000"/>
                  </a:solidFill>
                </a:endParaRPr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endParaRPr lang="en-US" sz="3590" dirty="0">
                  <a:solidFill>
                    <a:srgbClr val="FF0000"/>
                  </a:solidFill>
                </a:endParaRPr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endParaRPr lang="en-US" sz="359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502DAAB-3EA8-0435-0239-630E1B9C92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7863" y="7708432"/>
                <a:ext cx="7723469" cy="6467027"/>
              </a:xfrm>
              <a:prstGeom prst="rect">
                <a:avLst/>
              </a:prstGeom>
              <a:blipFill>
                <a:blip r:embed="rId3"/>
                <a:stretch>
                  <a:fillRect l="-2210" r="-16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D69DF032-3182-8177-2618-7C76EB7BB6F2}"/>
              </a:ext>
            </a:extLst>
          </p:cNvPr>
          <p:cNvSpPr txBox="1"/>
          <p:nvPr/>
        </p:nvSpPr>
        <p:spPr>
          <a:xfrm>
            <a:off x="17162101" y="2287773"/>
            <a:ext cx="6591035" cy="706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89" dirty="0"/>
              <a:t>Cryogenic microcalorimeters</a:t>
            </a:r>
            <a:endParaRPr lang="en-IL" sz="3989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9F24F99-E22D-62D7-5C9F-C6FAFEAF9A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5228" y="2670195"/>
            <a:ext cx="5453500" cy="4531692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07A7BF-2315-CEE3-5468-305AF5CB2835}"/>
              </a:ext>
            </a:extLst>
          </p:cNvPr>
          <p:cNvSpPr txBox="1"/>
          <p:nvPr/>
        </p:nvSpPr>
        <p:spPr>
          <a:xfrm>
            <a:off x="543011" y="8319139"/>
            <a:ext cx="8550610" cy="4512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69986" indent="-569986">
              <a:buFont typeface="Arial" panose="020B0604020202020204" pitchFamily="34" charset="0"/>
              <a:buChar char="•"/>
            </a:pPr>
            <a:endParaRPr lang="en-US" sz="3590" dirty="0"/>
          </a:p>
          <a:p>
            <a:pPr marL="569986" indent="-569986">
              <a:buFont typeface="Arial" panose="020B0604020202020204" pitchFamily="34" charset="0"/>
              <a:buChar char="•"/>
            </a:pPr>
            <a:r>
              <a:rPr lang="en-US" sz="3590" dirty="0"/>
              <a:t>s levels very sensitive to nuclear radius:</a:t>
            </a:r>
          </a:p>
          <a:p>
            <a:pPr marL="569986" indent="-569986">
              <a:buFont typeface="Arial" panose="020B0604020202020204" pitchFamily="34" charset="0"/>
              <a:buChar char="•"/>
            </a:pPr>
            <a:endParaRPr lang="en-US" sz="3590" dirty="0"/>
          </a:p>
          <a:p>
            <a:pPr marL="569986" indent="-569986">
              <a:buFont typeface="Arial" panose="020B0604020202020204" pitchFamily="34" charset="0"/>
              <a:buChar char="•"/>
            </a:pPr>
            <a:endParaRPr lang="en-US" sz="3590" dirty="0"/>
          </a:p>
          <a:p>
            <a:pPr marL="569986" indent="-569986">
              <a:buFont typeface="Arial" panose="020B0604020202020204" pitchFamily="34" charset="0"/>
              <a:buChar char="•"/>
            </a:pPr>
            <a:endParaRPr lang="en-US" sz="3590" dirty="0"/>
          </a:p>
          <a:p>
            <a:pPr marL="569986" indent="-569986">
              <a:buFont typeface="Arial" panose="020B0604020202020204" pitchFamily="34" charset="0"/>
              <a:buChar char="•"/>
            </a:pPr>
            <a:endParaRPr lang="en-US" sz="3590" dirty="0"/>
          </a:p>
          <a:p>
            <a:pPr marL="569986" indent="-569986">
              <a:buFont typeface="Arial" panose="020B0604020202020204" pitchFamily="34" charset="0"/>
              <a:buChar char="•"/>
            </a:pPr>
            <a:r>
              <a:rPr lang="en-US" sz="3590" dirty="0"/>
              <a:t>Well-developed theory + Experiment</a:t>
            </a:r>
          </a:p>
          <a:p>
            <a:pPr marL="569986" indent="-569986">
              <a:buFont typeface="Arial" panose="020B0604020202020204" pitchFamily="34" charset="0"/>
              <a:buChar char="•"/>
            </a:pPr>
            <a:endParaRPr lang="en-US" sz="359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C77BEFC-AAB2-5895-7C45-7EEA680188AE}"/>
                  </a:ext>
                </a:extLst>
              </p:cNvPr>
              <p:cNvSpPr txBox="1"/>
              <p:nvPr/>
            </p:nvSpPr>
            <p:spPr>
              <a:xfrm>
                <a:off x="1462943" y="9956493"/>
                <a:ext cx="6320705" cy="12007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192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192" i="1">
                              <a:latin typeface="Cambria Math" panose="02040503050406030204" pitchFamily="18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en-US" sz="3192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192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3192" i="1">
                                  <a:latin typeface="Cambria Math" panose="02040503050406030204" pitchFamily="18" charset="0"/>
                                </a:rPr>
                                <m:t>𝐹𝑁𝑆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192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192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3192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sz="3192" i="1"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sz="3192" i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319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192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p>
                          <m:r>
                            <a:rPr lang="en-US" sz="3192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319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192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192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3192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192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3192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3192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192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sz="3192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3192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3192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192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192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3192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192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3192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3192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192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3192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3192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192" i="1">
                          <a:latin typeface="Cambria Math" panose="02040503050406030204" pitchFamily="18" charset="0"/>
                        </a:rPr>
                        <m:t>~ </m:t>
                      </m:r>
                      <m:sSup>
                        <m:sSupPr>
                          <m:ctrlPr>
                            <a:rPr lang="en-US" sz="319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192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3192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192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3192" i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319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192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p>
                          <m:r>
                            <a:rPr lang="en-US" sz="3192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192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C77BEFC-AAB2-5895-7C45-7EEA680188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2943" y="9956493"/>
                <a:ext cx="6320705" cy="120077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34519AC6-7D0E-1B8C-49B4-F9A7746A39D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338556" y="3110283"/>
            <a:ext cx="4628703" cy="487081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34AB5D2-9825-39C4-7EC5-7FDE40D62FB0}"/>
                  </a:ext>
                </a:extLst>
              </p:cNvPr>
              <p:cNvSpPr txBox="1"/>
              <p:nvPr/>
            </p:nvSpPr>
            <p:spPr>
              <a:xfrm>
                <a:off x="16091333" y="7992999"/>
                <a:ext cx="7844907" cy="5489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69986" indent="-569986">
                  <a:buFont typeface="Arial" panose="020B0604020202020204" pitchFamily="34" charset="0"/>
                  <a:buChar char="•"/>
                </a:pPr>
                <a:r>
                  <a:rPr lang="en-US" sz="3590" dirty="0"/>
                  <a:t>High quantum efficiency</a:t>
                </a:r>
                <a:br>
                  <a:rPr lang="en-US" sz="3590" dirty="0"/>
                </a:br>
                <a:endParaRPr lang="en-US" sz="3590" dirty="0"/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r>
                  <a:rPr lang="en-US" sz="3590" dirty="0"/>
                  <a:t>Broadband (important for calibration)</a:t>
                </a:r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endParaRPr lang="en-US" sz="3590" dirty="0"/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r>
                  <a:rPr lang="en-US" sz="3590" b="1" dirty="0">
                    <a:solidFill>
                      <a:srgbClr val="0070C0"/>
                    </a:solidFill>
                  </a:rPr>
                  <a:t>Superb resolution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59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59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59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𝑬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359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59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𝜞</m:t>
                                </m:r>
                              </m:e>
                              <m:sub>
                                <m:r>
                                  <a:rPr lang="en-US" sz="359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𝑬</m:t>
                                </m:r>
                              </m:sub>
                            </m:sSub>
                          </m:den>
                        </m:f>
                        <m:r>
                          <a:rPr lang="en-US" sz="359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&gt;</m:t>
                        </m:r>
                        <m:sSup>
                          <m:sSupPr>
                            <m:ctrlPr>
                              <a:rPr lang="en-US" sz="359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59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e>
                          <m:sup>
                            <m:r>
                              <a:rPr lang="en-US" sz="359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</m:e>
                    </m:d>
                  </m:oMath>
                </a14:m>
                <a:endParaRPr lang="en-US" sz="3590" b="1" dirty="0">
                  <a:solidFill>
                    <a:srgbClr val="0070C0"/>
                  </a:solidFill>
                </a:endParaRPr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endParaRPr lang="en-US" sz="3590" dirty="0"/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r>
                  <a:rPr lang="en-US" sz="3590" dirty="0"/>
                  <a:t>Fast rise time (important for background suppression)</a:t>
                </a: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34AB5D2-9825-39C4-7EC5-7FDE40D62F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91333" y="7992999"/>
                <a:ext cx="7844907" cy="5489003"/>
              </a:xfrm>
              <a:prstGeom prst="rect">
                <a:avLst/>
              </a:prstGeom>
              <a:blipFill>
                <a:blip r:embed="rId7"/>
                <a:stretch>
                  <a:fillRect l="-2176" t="-1665" b="-32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7174F7D9-7E02-EB9F-E31A-1F8D5BE0817D}"/>
              </a:ext>
            </a:extLst>
          </p:cNvPr>
          <p:cNvSpPr txBox="1"/>
          <p:nvPr/>
        </p:nvSpPr>
        <p:spPr>
          <a:xfrm>
            <a:off x="22814090" y="12919518"/>
            <a:ext cx="1261884" cy="644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90" dirty="0"/>
              <a:t>4 / 30</a:t>
            </a:r>
          </a:p>
        </p:txBody>
      </p:sp>
    </p:spTree>
    <p:extLst>
      <p:ext uri="{BB962C8B-B14F-4D97-AF65-F5344CB8AC3E}">
        <p14:creationId xmlns:p14="http://schemas.microsoft.com/office/powerpoint/2010/main" val="27002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03257-36B8-46E1-312B-58CCA706C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81" y="1"/>
            <a:ext cx="20975214" cy="2644069"/>
          </a:xfrm>
        </p:spPr>
        <p:txBody>
          <a:bodyPr/>
          <a:lstStyle/>
          <a:p>
            <a:r>
              <a:rPr lang="en-US" dirty="0"/>
              <a:t>Boron isotope shift</a:t>
            </a:r>
            <a:endParaRPr lang="en-IL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092E46-E047-D5B0-3B75-2586C59C5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3658" y="1861491"/>
            <a:ext cx="5593973" cy="36559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B25DEB-2362-1FF6-059B-1A1884718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2176" y="1861490"/>
            <a:ext cx="7341670" cy="52479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3E483CF-45CA-CBF9-8BAB-71C08B71845D}"/>
                  </a:ext>
                </a:extLst>
              </p:cNvPr>
              <p:cNvSpPr txBox="1"/>
              <p:nvPr/>
            </p:nvSpPr>
            <p:spPr>
              <a:xfrm>
                <a:off x="1098444" y="3556668"/>
                <a:ext cx="8909234" cy="23021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590" dirty="0"/>
                  <a:t>Limited by statistic due to low</a:t>
                </a:r>
              </a:p>
              <a:p>
                <a:r>
                  <a:rPr lang="en-US" sz="3590" dirty="0"/>
                  <a:t>Natural abundance</a:t>
                </a:r>
              </a:p>
              <a:p>
                <a:endParaRPr lang="en-US" sz="359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59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59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3590" i="1">
                              <a:latin typeface="Cambria Math" panose="02040503050406030204" pitchFamily="18" charset="0"/>
                            </a:rPr>
                            <m:t>𝑠𝑡𝑎𝑡</m:t>
                          </m:r>
                        </m:sub>
                      </m:sSub>
                      <m:r>
                        <a:rPr lang="en-US" sz="3590" i="1">
                          <a:latin typeface="Cambria Math" panose="02040503050406030204" pitchFamily="18" charset="0"/>
                        </a:rPr>
                        <m:t>=0.7 </m:t>
                      </m:r>
                      <m:r>
                        <a:rPr lang="en-US" sz="3590" i="1">
                          <a:latin typeface="Cambria Math" panose="02040503050406030204" pitchFamily="18" charset="0"/>
                        </a:rPr>
                        <m:t>𝑒𝑉</m:t>
                      </m:r>
                      <m:r>
                        <a:rPr lang="en-US" sz="3590" i="1">
                          <a:latin typeface="Cambria Math" panose="02040503050406030204" pitchFamily="18" charset="0"/>
                        </a:rPr>
                        <m:t>⇒0.02 </m:t>
                      </m:r>
                      <m:r>
                        <a:rPr lang="en-US" sz="3590" i="1">
                          <a:latin typeface="Cambria Math" panose="02040503050406030204" pitchFamily="18" charset="0"/>
                        </a:rPr>
                        <m:t>𝑓</m:t>
                      </m:r>
                      <m:sSup>
                        <m:sSupPr>
                          <m:ctrlPr>
                            <a:rPr lang="en-US" sz="359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59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359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IL" sz="359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3E483CF-45CA-CBF9-8BAB-71C08B7184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8444" y="3556668"/>
                <a:ext cx="8909234" cy="2302169"/>
              </a:xfrm>
              <a:prstGeom prst="rect">
                <a:avLst/>
              </a:prstGeom>
              <a:blipFill>
                <a:blip r:embed="rId4"/>
                <a:stretch>
                  <a:fillRect l="-2052" t="-39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87ABF323-C164-7DC6-780B-77F133FB65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5250" y="9297273"/>
            <a:ext cx="7049719" cy="70307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BDEBD3D-A76E-0092-49F7-8646B940829F}"/>
              </a:ext>
            </a:extLst>
          </p:cNvPr>
          <p:cNvSpPr txBox="1"/>
          <p:nvPr/>
        </p:nvSpPr>
        <p:spPr>
          <a:xfrm>
            <a:off x="1098442" y="9221273"/>
            <a:ext cx="4794454" cy="644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90" dirty="0"/>
              <a:t>From electronic atoms: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FAA2F85-FF56-65F3-23C9-115EEB4CAD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90362" y="7924409"/>
            <a:ext cx="8964036" cy="575507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2DC312F-D2CC-751E-4B28-F469DBBDE2DA}"/>
              </a:ext>
            </a:extLst>
          </p:cNvPr>
          <p:cNvSpPr txBox="1"/>
          <p:nvPr/>
        </p:nvSpPr>
        <p:spPr>
          <a:xfrm>
            <a:off x="16006442" y="7339561"/>
            <a:ext cx="6608447" cy="64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L" sz="3590" dirty="0"/>
              <a:t>PRL 122, 182501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98F3948-24A7-49EB-89C4-B944B6A21DA2}"/>
              </a:ext>
            </a:extLst>
          </p:cNvPr>
          <p:cNvSpPr txBox="1"/>
          <p:nvPr/>
        </p:nvSpPr>
        <p:spPr>
          <a:xfrm>
            <a:off x="16747365" y="8561758"/>
            <a:ext cx="2044470" cy="644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90" dirty="0"/>
              <a:t>This work</a:t>
            </a:r>
            <a:endParaRPr lang="en-IL" sz="3590" dirty="0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4365CA3-7D70-C5C2-70D3-F7C565EDF622}"/>
              </a:ext>
            </a:extLst>
          </p:cNvPr>
          <p:cNvCxnSpPr/>
          <p:nvPr/>
        </p:nvCxnSpPr>
        <p:spPr>
          <a:xfrm>
            <a:off x="5785424" y="5950934"/>
            <a:ext cx="5432799" cy="309063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9C1A7D67-970D-59F4-DCA1-0E3DF4729E3B}"/>
              </a:ext>
            </a:extLst>
          </p:cNvPr>
          <p:cNvSpPr/>
          <p:nvPr/>
        </p:nvSpPr>
        <p:spPr>
          <a:xfrm rot="8276580">
            <a:off x="16541356" y="8947656"/>
            <a:ext cx="220593" cy="91195"/>
          </a:xfrm>
          <a:prstGeom prst="ellipse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DAFE39-9A42-3107-DD18-5340ECB26ED3}"/>
              </a:ext>
            </a:extLst>
          </p:cNvPr>
          <p:cNvSpPr txBox="1"/>
          <p:nvPr/>
        </p:nvSpPr>
        <p:spPr>
          <a:xfrm rot="1802719">
            <a:off x="6158706" y="7321188"/>
            <a:ext cx="3266600" cy="644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90" dirty="0"/>
              <a:t>6 times better…</a:t>
            </a:r>
          </a:p>
        </p:txBody>
      </p:sp>
    </p:spTree>
    <p:extLst>
      <p:ext uri="{BB962C8B-B14F-4D97-AF65-F5344CB8AC3E}">
        <p14:creationId xmlns:p14="http://schemas.microsoft.com/office/powerpoint/2010/main" val="412064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0F026-E198-FC68-BCA5-C93BCC611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47E740-40E5-FAE3-F346-2421AA8904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10580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BA5BF0-CC0D-E449-7094-180ACA3A35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87" b="34492"/>
          <a:stretch/>
        </p:blipFill>
        <p:spPr>
          <a:xfrm>
            <a:off x="9206864" y="1850417"/>
            <a:ext cx="7069455" cy="1133218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9BACFE-D640-28C7-A323-ACE1F237F1B0}"/>
              </a:ext>
            </a:extLst>
          </p:cNvPr>
          <p:cNvSpPr/>
          <p:nvPr/>
        </p:nvSpPr>
        <p:spPr>
          <a:xfrm>
            <a:off x="8945880" y="3825240"/>
            <a:ext cx="2148840" cy="2377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D5FBA5-B766-6004-6B5C-CE9975AD6B74}"/>
              </a:ext>
            </a:extLst>
          </p:cNvPr>
          <p:cNvSpPr txBox="1"/>
          <p:nvPr/>
        </p:nvSpPr>
        <p:spPr>
          <a:xfrm>
            <a:off x="2900901" y="496888"/>
            <a:ext cx="1891056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600" dirty="0"/>
              <a:t>“Old school” combined analysis of muonic atoms and electron scattering:</a:t>
            </a:r>
            <a:endParaRPr lang="en-IL" sz="4600" dirty="0"/>
          </a:p>
        </p:txBody>
      </p:sp>
    </p:spTree>
    <p:extLst>
      <p:ext uri="{BB962C8B-B14F-4D97-AF65-F5344CB8AC3E}">
        <p14:creationId xmlns:p14="http://schemas.microsoft.com/office/powerpoint/2010/main" val="1727872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F0C38-DA08-7058-2664-73CCBFA46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80">
            <a:extLst>
              <a:ext uri="{FF2B5EF4-FFF2-40B4-BE49-F238E27FC236}">
                <a16:creationId xmlns:a16="http://schemas.microsoft.com/office/drawing/2014/main" id="{E9E96708-FD66-F33D-36F9-31BE13363D4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338556" y="3110283"/>
            <a:ext cx="4628703" cy="487081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8C60CF7-759D-9E2E-2250-F8DC1C9763F0}"/>
              </a:ext>
            </a:extLst>
          </p:cNvPr>
          <p:cNvSpPr txBox="1">
            <a:spLocks/>
          </p:cNvSpPr>
          <p:nvPr/>
        </p:nvSpPr>
        <p:spPr>
          <a:xfrm>
            <a:off x="529614" y="83831"/>
            <a:ext cx="15950965" cy="1779237"/>
          </a:xfrm>
          <a:prstGeom prst="rect">
            <a:avLst/>
          </a:prstGeom>
        </p:spPr>
        <p:txBody>
          <a:bodyPr vert="horz" lIns="182393" tIns="91197" rIns="182393" bIns="9119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777" dirty="0"/>
              <a:t>How?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D575ED0A-4A18-E1C7-55C8-46B0BE10A061}"/>
              </a:ext>
            </a:extLst>
          </p:cNvPr>
          <p:cNvSpPr txBox="1"/>
          <p:nvPr/>
        </p:nvSpPr>
        <p:spPr>
          <a:xfrm>
            <a:off x="2204185" y="2295526"/>
            <a:ext cx="3330784" cy="706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89" dirty="0"/>
              <a:t>Muonic atoms</a:t>
            </a:r>
            <a:endParaRPr lang="en-IL" sz="3989" dirty="0"/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0C4E4809-16FE-762D-482F-EB5CB5CAB8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667" r="35372" b="6781"/>
          <a:stretch/>
        </p:blipFill>
        <p:spPr>
          <a:xfrm>
            <a:off x="1567748" y="2766391"/>
            <a:ext cx="5494107" cy="4649424"/>
          </a:xfrm>
          <a:prstGeom prst="rect">
            <a:avLst/>
          </a:prstGeom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D73451-4F01-8B3A-70BA-B13CF1785E36}"/>
              </a:ext>
            </a:extLst>
          </p:cNvPr>
          <p:cNvSpPr txBox="1"/>
          <p:nvPr/>
        </p:nvSpPr>
        <p:spPr>
          <a:xfrm>
            <a:off x="2204185" y="2295526"/>
            <a:ext cx="3330784" cy="706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89" dirty="0"/>
              <a:t>Muonic atoms</a:t>
            </a:r>
            <a:endParaRPr lang="en-IL" sz="3989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130C7F6-21DC-945C-F7E2-90398E0BDDE8}"/>
                  </a:ext>
                </a:extLst>
              </p:cNvPr>
              <p:cNvSpPr txBox="1"/>
              <p:nvPr/>
            </p:nvSpPr>
            <p:spPr>
              <a:xfrm>
                <a:off x="8367863" y="7708432"/>
                <a:ext cx="7723469" cy="64670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69986" indent="-569986">
                  <a:buFont typeface="Arial" panose="020B0604020202020204" pitchFamily="34" charset="0"/>
                  <a:buChar char="•"/>
                </a:pPr>
                <a:r>
                  <a:rPr lang="en-US" sz="3590" dirty="0">
                    <a:solidFill>
                      <a:srgbClr val="002060"/>
                    </a:solidFill>
                  </a:rPr>
                  <a:t>Needed resolving power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59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59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sSub>
                          <m:sSubPr>
                            <m:ctrlPr>
                              <a:rPr lang="en-US" sz="359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359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sz="359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</m:den>
                    </m:f>
                    <m:r>
                      <a:rPr lang="en-US" sz="359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sSup>
                      <m:sSupPr>
                        <m:ctrlPr>
                          <a:rPr lang="en-US" sz="359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59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359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590" dirty="0">
                    <a:solidFill>
                      <a:srgbClr val="002060"/>
                    </a:solidFill>
                  </a:rPr>
                  <a:t> for</a:t>
                </a:r>
                <a14:m>
                  <m:oMath xmlns:m="http://schemas.openxmlformats.org/officeDocument/2006/math">
                    <m:r>
                      <a:rPr lang="en-US" sz="359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59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359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359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sz="3590" dirty="0">
                    <a:solidFill>
                      <a:srgbClr val="002060"/>
                    </a:solidFill>
                  </a:rPr>
                  <a:t>.</a:t>
                </a:r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endParaRPr lang="en-US" sz="3590" dirty="0">
                  <a:solidFill>
                    <a:srgbClr val="FF0000"/>
                  </a:solidFill>
                </a:endParaRPr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r>
                  <a:rPr lang="en-US" sz="3590" dirty="0">
                    <a:solidFill>
                      <a:srgbClr val="FF0000"/>
                    </a:solidFill>
                  </a:rPr>
                  <a:t>Solid-state detectors not adequate under </a:t>
                </a:r>
                <a14:m>
                  <m:oMath xmlns:m="http://schemas.openxmlformats.org/officeDocument/2006/math">
                    <m:r>
                      <a:rPr lang="en-US" sz="359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sz="359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200</m:t>
                    </m:r>
                    <m:r>
                      <a:rPr lang="en-US" sz="359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59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keV</m:t>
                    </m:r>
                    <m:r>
                      <a:rPr lang="en-US" sz="359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59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59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sz="359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59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10</m:t>
                    </m:r>
                    <m:r>
                      <a:rPr lang="en-US" sz="359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590" dirty="0">
                  <a:solidFill>
                    <a:srgbClr val="FF0000"/>
                  </a:solidFill>
                </a:endParaRPr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endParaRPr lang="en-US" sz="3590" dirty="0">
                  <a:solidFill>
                    <a:srgbClr val="FF0000"/>
                  </a:solidFill>
                </a:endParaRPr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r>
                  <a:rPr lang="en-US" sz="3590" dirty="0">
                    <a:solidFill>
                      <a:srgbClr val="FF0000"/>
                    </a:solidFill>
                  </a:rPr>
                  <a:t>Laser spectroscopy not (yet) possible.</a:t>
                </a:r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endParaRPr lang="en-US" sz="3590" dirty="0">
                  <a:solidFill>
                    <a:srgbClr val="FF0000"/>
                  </a:solidFill>
                </a:endParaRPr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endParaRPr lang="en-US" sz="3590" dirty="0">
                  <a:solidFill>
                    <a:srgbClr val="FF0000"/>
                  </a:solidFill>
                </a:endParaRPr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endParaRPr lang="en-US" sz="359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130C7F6-21DC-945C-F7E2-90398E0BDD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7863" y="7708432"/>
                <a:ext cx="7723469" cy="6467027"/>
              </a:xfrm>
              <a:prstGeom prst="rect">
                <a:avLst/>
              </a:prstGeom>
              <a:blipFill>
                <a:blip r:embed="rId4"/>
                <a:stretch>
                  <a:fillRect l="-2210" r="-16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4D119C1C-C93D-343F-7FBD-65C201C7DA07}"/>
              </a:ext>
            </a:extLst>
          </p:cNvPr>
          <p:cNvSpPr txBox="1"/>
          <p:nvPr/>
        </p:nvSpPr>
        <p:spPr>
          <a:xfrm>
            <a:off x="17162101" y="2287773"/>
            <a:ext cx="6591035" cy="706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89" dirty="0"/>
              <a:t>Cryogenic microcalorimeters</a:t>
            </a:r>
            <a:endParaRPr lang="en-IL" sz="3989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06C5CCA-6470-A0C2-AF7B-EC13E24ECFA8}"/>
                  </a:ext>
                </a:extLst>
              </p:cNvPr>
              <p:cNvSpPr txBox="1"/>
              <p:nvPr/>
            </p:nvSpPr>
            <p:spPr>
              <a:xfrm>
                <a:off x="16091333" y="7992999"/>
                <a:ext cx="7844907" cy="5489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69986" indent="-569986">
                  <a:buFont typeface="Arial" panose="020B0604020202020204" pitchFamily="34" charset="0"/>
                  <a:buChar char="•"/>
                </a:pPr>
                <a:r>
                  <a:rPr lang="en-US" sz="3590" dirty="0"/>
                  <a:t>High quantum efficiency</a:t>
                </a:r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endParaRPr lang="en-US" sz="3590" dirty="0"/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r>
                  <a:rPr lang="en-US" sz="3590" dirty="0"/>
                  <a:t>Broadband (important for calibration)</a:t>
                </a:r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endParaRPr lang="en-US" sz="3590" dirty="0"/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r>
                  <a:rPr lang="en-US" sz="3590" b="1" dirty="0">
                    <a:solidFill>
                      <a:srgbClr val="0070C0"/>
                    </a:solidFill>
                  </a:rPr>
                  <a:t>Superb resolution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59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59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59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𝑬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359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59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𝜞</m:t>
                                </m:r>
                              </m:e>
                              <m:sub>
                                <m:r>
                                  <a:rPr lang="en-US" sz="359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𝑬</m:t>
                                </m:r>
                              </m:sub>
                            </m:sSub>
                          </m:den>
                        </m:f>
                        <m:r>
                          <a:rPr lang="en-US" sz="359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&gt;</m:t>
                        </m:r>
                        <m:sSup>
                          <m:sSupPr>
                            <m:ctrlPr>
                              <a:rPr lang="en-US" sz="359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59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e>
                          <m:sup>
                            <m:r>
                              <a:rPr lang="en-US" sz="359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</m:e>
                    </m:d>
                  </m:oMath>
                </a14:m>
                <a:endParaRPr lang="en-US" sz="3590" b="1" dirty="0">
                  <a:solidFill>
                    <a:srgbClr val="0070C0"/>
                  </a:solidFill>
                </a:endParaRPr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endParaRPr lang="en-US" sz="3590" dirty="0"/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r>
                  <a:rPr lang="en-US" sz="3590" dirty="0"/>
                  <a:t>Fast rise time (important for background suppression)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06C5CCA-6470-A0C2-AF7B-EC13E24ECF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91333" y="7992999"/>
                <a:ext cx="7844907" cy="5489003"/>
              </a:xfrm>
              <a:prstGeom prst="rect">
                <a:avLst/>
              </a:prstGeom>
              <a:blipFill>
                <a:blip r:embed="rId5"/>
                <a:stretch>
                  <a:fillRect l="-2176" t="-1665" b="-32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01EC4730-3315-8BF5-81E3-C34530F174F2}"/>
              </a:ext>
            </a:extLst>
          </p:cNvPr>
          <p:cNvSpPr txBox="1"/>
          <p:nvPr/>
        </p:nvSpPr>
        <p:spPr>
          <a:xfrm>
            <a:off x="543011" y="8319139"/>
            <a:ext cx="8550610" cy="4512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69986" indent="-569986">
              <a:buFont typeface="Arial" panose="020B0604020202020204" pitchFamily="34" charset="0"/>
              <a:buChar char="•"/>
            </a:pPr>
            <a:endParaRPr lang="en-US" sz="3590" dirty="0"/>
          </a:p>
          <a:p>
            <a:pPr marL="569986" indent="-569986">
              <a:buFont typeface="Arial" panose="020B0604020202020204" pitchFamily="34" charset="0"/>
              <a:buChar char="•"/>
            </a:pPr>
            <a:r>
              <a:rPr lang="en-US" sz="3590" dirty="0"/>
              <a:t>s levels very sensitive to nuclear radius:</a:t>
            </a:r>
          </a:p>
          <a:p>
            <a:pPr marL="569986" indent="-569986">
              <a:buFont typeface="Arial" panose="020B0604020202020204" pitchFamily="34" charset="0"/>
              <a:buChar char="•"/>
            </a:pPr>
            <a:endParaRPr lang="en-US" sz="3590" dirty="0"/>
          </a:p>
          <a:p>
            <a:pPr marL="569986" indent="-569986">
              <a:buFont typeface="Arial" panose="020B0604020202020204" pitchFamily="34" charset="0"/>
              <a:buChar char="•"/>
            </a:pPr>
            <a:endParaRPr lang="en-US" sz="3590" dirty="0"/>
          </a:p>
          <a:p>
            <a:pPr marL="569986" indent="-569986">
              <a:buFont typeface="Arial" panose="020B0604020202020204" pitchFamily="34" charset="0"/>
              <a:buChar char="•"/>
            </a:pPr>
            <a:endParaRPr lang="en-US" sz="3590" dirty="0"/>
          </a:p>
          <a:p>
            <a:pPr marL="569986" indent="-569986">
              <a:buFont typeface="Arial" panose="020B0604020202020204" pitchFamily="34" charset="0"/>
              <a:buChar char="•"/>
            </a:pPr>
            <a:endParaRPr lang="en-US" sz="3590" dirty="0"/>
          </a:p>
          <a:p>
            <a:pPr marL="569986" indent="-569986">
              <a:buFont typeface="Arial" panose="020B0604020202020204" pitchFamily="34" charset="0"/>
              <a:buChar char="•"/>
            </a:pPr>
            <a:r>
              <a:rPr lang="en-US" sz="3590" dirty="0"/>
              <a:t>Well-developed theory + Experiment</a:t>
            </a:r>
          </a:p>
          <a:p>
            <a:pPr marL="569986" indent="-569986">
              <a:buFont typeface="Arial" panose="020B0604020202020204" pitchFamily="34" charset="0"/>
              <a:buChar char="•"/>
            </a:pPr>
            <a:endParaRPr lang="en-US" sz="359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095098C-E0FE-A668-6CC8-99756376818A}"/>
                  </a:ext>
                </a:extLst>
              </p:cNvPr>
              <p:cNvSpPr txBox="1"/>
              <p:nvPr/>
            </p:nvSpPr>
            <p:spPr>
              <a:xfrm>
                <a:off x="1462943" y="9956493"/>
                <a:ext cx="6320705" cy="12007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192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192" i="1">
                              <a:latin typeface="Cambria Math" panose="02040503050406030204" pitchFamily="18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en-US" sz="3192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192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3192" i="1">
                                  <a:latin typeface="Cambria Math" panose="02040503050406030204" pitchFamily="18" charset="0"/>
                                </a:rPr>
                                <m:t>𝐹𝑁𝑆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192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192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3192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sz="3192" i="1"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sz="3192" i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319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192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p>
                          <m:r>
                            <a:rPr lang="en-US" sz="3192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319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192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192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3192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192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3192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3192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192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sz="3192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3192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3192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192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192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3192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192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3192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3192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192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3192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3192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192" i="1">
                          <a:latin typeface="Cambria Math" panose="02040503050406030204" pitchFamily="18" charset="0"/>
                        </a:rPr>
                        <m:t>~ </m:t>
                      </m:r>
                      <m:sSup>
                        <m:sSupPr>
                          <m:ctrlPr>
                            <a:rPr lang="en-US" sz="319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192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3192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192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3192" i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319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192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p>
                          <m:r>
                            <a:rPr lang="en-US" sz="3192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192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095098C-E0FE-A668-6CC8-9975637681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2943" y="9956493"/>
                <a:ext cx="6320705" cy="120077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FC2A452-D185-E944-C473-2E359B544D38}"/>
              </a:ext>
            </a:extLst>
          </p:cNvPr>
          <p:cNvSpPr/>
          <p:nvPr/>
        </p:nvSpPr>
        <p:spPr>
          <a:xfrm>
            <a:off x="80081" y="0"/>
            <a:ext cx="24319089" cy="13679488"/>
          </a:xfrm>
          <a:prstGeom prst="roundRect">
            <a:avLst/>
          </a:prstGeom>
          <a:solidFill>
            <a:srgbClr val="D9D9D9">
              <a:alpha val="5411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0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F085EE6-8329-38AF-3E4D-8FF349E08517}"/>
              </a:ext>
            </a:extLst>
          </p:cNvPr>
          <p:cNvSpPr txBox="1"/>
          <p:nvPr/>
        </p:nvSpPr>
        <p:spPr>
          <a:xfrm>
            <a:off x="7863128" y="1091322"/>
            <a:ext cx="9359101" cy="767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388" i="1" dirty="0"/>
              <a:t>Quantum Interactions with Exotic Atoms</a:t>
            </a: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16299552-27C8-16EF-3446-30EB6F65DF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4491" y="2115045"/>
            <a:ext cx="9354284" cy="64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57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BD4243-4E04-8A11-CEF6-BFE062B9DB1A}"/>
              </a:ext>
            </a:extLst>
          </p:cNvPr>
          <p:cNvSpPr/>
          <p:nvPr/>
        </p:nvSpPr>
        <p:spPr>
          <a:xfrm>
            <a:off x="13844333" y="2170221"/>
            <a:ext cx="5181759" cy="312742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156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C5E337-8C2D-F557-4A6A-AE7812423FA9}"/>
              </a:ext>
            </a:extLst>
          </p:cNvPr>
          <p:cNvSpPr/>
          <p:nvPr/>
        </p:nvSpPr>
        <p:spPr>
          <a:xfrm>
            <a:off x="13713192" y="5297642"/>
            <a:ext cx="5444037" cy="34749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156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2B73EA-DE90-6485-C0BC-9577E05C2EBB}"/>
              </a:ext>
            </a:extLst>
          </p:cNvPr>
          <p:cNvSpPr/>
          <p:nvPr/>
        </p:nvSpPr>
        <p:spPr>
          <a:xfrm>
            <a:off x="14318639" y="5645143"/>
            <a:ext cx="4233147" cy="12381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156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DA12B72-AFAE-7872-2BC8-716BBC9ABF5F}"/>
              </a:ext>
            </a:extLst>
          </p:cNvPr>
          <p:cNvCxnSpPr>
            <a:cxnSpLocks/>
          </p:cNvCxnSpPr>
          <p:nvPr/>
        </p:nvCxnSpPr>
        <p:spPr>
          <a:xfrm>
            <a:off x="16435210" y="2811633"/>
            <a:ext cx="0" cy="5833759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74405EF1-DBD8-15A5-264A-BA3B8AF2C6F4}"/>
              </a:ext>
            </a:extLst>
          </p:cNvPr>
          <p:cNvSpPr/>
          <p:nvPr/>
        </p:nvSpPr>
        <p:spPr>
          <a:xfrm>
            <a:off x="12374705" y="1572867"/>
            <a:ext cx="7754197" cy="1225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156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CFF2E9-7FD5-5670-EA28-BE286649A97B}"/>
              </a:ext>
            </a:extLst>
          </p:cNvPr>
          <p:cNvSpPr txBox="1"/>
          <p:nvPr/>
        </p:nvSpPr>
        <p:spPr>
          <a:xfrm>
            <a:off x="16324948" y="3502000"/>
            <a:ext cx="1653017" cy="5792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64" b="1" dirty="0">
                <a:solidFill>
                  <a:srgbClr val="00B050"/>
                </a:solidFill>
              </a:rPr>
              <a:t>µ</a:t>
            </a:r>
            <a:r>
              <a:rPr lang="en-US" sz="3164" b="1" baseline="30000" dirty="0">
                <a:solidFill>
                  <a:srgbClr val="00B050"/>
                </a:solidFill>
              </a:rPr>
              <a:t>-</a:t>
            </a:r>
            <a:r>
              <a:rPr lang="en-US" sz="3164" b="1" dirty="0">
                <a:solidFill>
                  <a:srgbClr val="00B050"/>
                </a:solidFill>
              </a:rPr>
              <a:t> beam</a:t>
            </a:r>
            <a:endParaRPr lang="en-IL" sz="3164" b="1" baseline="30000" dirty="0">
              <a:solidFill>
                <a:srgbClr val="00B05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09E81F6-AC7A-363E-C793-624A4023E6BE}"/>
              </a:ext>
            </a:extLst>
          </p:cNvPr>
          <p:cNvSpPr/>
          <p:nvPr/>
        </p:nvSpPr>
        <p:spPr>
          <a:xfrm>
            <a:off x="15638887" y="6277920"/>
            <a:ext cx="1592675" cy="25790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156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BD609C6-FE0B-4DDD-0B57-A1CBA0408519}"/>
              </a:ext>
            </a:extLst>
          </p:cNvPr>
          <p:cNvSpPr/>
          <p:nvPr/>
        </p:nvSpPr>
        <p:spPr>
          <a:xfrm flipV="1">
            <a:off x="17231546" y="5875824"/>
            <a:ext cx="793983" cy="25893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156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989FA20-BE1E-1153-C8DE-73A61EE986D2}"/>
              </a:ext>
            </a:extLst>
          </p:cNvPr>
          <p:cNvSpPr/>
          <p:nvPr/>
        </p:nvSpPr>
        <p:spPr>
          <a:xfrm flipV="1">
            <a:off x="14791866" y="5875824"/>
            <a:ext cx="826564" cy="25893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156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42C2BA-084A-B463-9249-95DDE4C486F9}"/>
              </a:ext>
            </a:extLst>
          </p:cNvPr>
          <p:cNvSpPr txBox="1"/>
          <p:nvPr/>
        </p:nvSpPr>
        <p:spPr>
          <a:xfrm>
            <a:off x="17139862" y="5692621"/>
            <a:ext cx="807850" cy="4817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31" b="1" dirty="0">
                <a:solidFill>
                  <a:schemeClr val="bg1">
                    <a:lumMod val="95000"/>
                  </a:schemeClr>
                </a:solidFill>
              </a:rPr>
              <a:t>veto</a:t>
            </a:r>
            <a:endParaRPr lang="en-IL" sz="2531" b="1" baseline="30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4E09991-49E5-0A23-F0DE-FEBFA84296A9}"/>
              </a:ext>
            </a:extLst>
          </p:cNvPr>
          <p:cNvSpPr txBox="1"/>
          <p:nvPr/>
        </p:nvSpPr>
        <p:spPr>
          <a:xfrm>
            <a:off x="14729758" y="5686908"/>
            <a:ext cx="807850" cy="4817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31" b="1" dirty="0">
                <a:solidFill>
                  <a:schemeClr val="bg1">
                    <a:lumMod val="95000"/>
                  </a:schemeClr>
                </a:solidFill>
              </a:rPr>
              <a:t>veto</a:t>
            </a:r>
            <a:endParaRPr lang="en-IL" sz="2531" b="1" baseline="30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87419B0-496C-0953-B400-2698CD1CF115}"/>
              </a:ext>
            </a:extLst>
          </p:cNvPr>
          <p:cNvSpPr txBox="1"/>
          <p:nvPr/>
        </p:nvSpPr>
        <p:spPr>
          <a:xfrm>
            <a:off x="15651789" y="6280111"/>
            <a:ext cx="1423788" cy="3520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31" b="1" baseline="30000" dirty="0">
                <a:solidFill>
                  <a:schemeClr val="bg1">
                    <a:lumMod val="95000"/>
                  </a:schemeClr>
                </a:solidFill>
              </a:rPr>
              <a:t>Coincidence</a:t>
            </a:r>
            <a:endParaRPr lang="en-IL" sz="2531" b="1" baseline="30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4C35863-3A52-A624-09F9-69F5DAD5D1CE}"/>
              </a:ext>
            </a:extLst>
          </p:cNvPr>
          <p:cNvSpPr txBox="1">
            <a:spLocks/>
          </p:cNvSpPr>
          <p:nvPr/>
        </p:nvSpPr>
        <p:spPr>
          <a:xfrm>
            <a:off x="529614" y="83831"/>
            <a:ext cx="15950965" cy="1779237"/>
          </a:xfrm>
          <a:prstGeom prst="rect">
            <a:avLst/>
          </a:prstGeom>
        </p:spPr>
        <p:txBody>
          <a:bodyPr vert="horz" lIns="182393" tIns="91197" rIns="182393" bIns="9119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777" dirty="0"/>
              <a:t>Experimental scheme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45FDB0A-C962-3B98-6064-C0640DC043D8}"/>
                  </a:ext>
                </a:extLst>
              </p:cNvPr>
              <p:cNvSpPr txBox="1"/>
              <p:nvPr/>
            </p:nvSpPr>
            <p:spPr>
              <a:xfrm>
                <a:off x="996816" y="2553907"/>
                <a:ext cx="9615523" cy="34070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69986" indent="-569986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359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59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3590" i="1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3590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359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59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359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359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359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sz="3590" dirty="0"/>
                  <a:t>, </a:t>
                </a:r>
                <a14:m>
                  <m:oMath xmlns:m="http://schemas.openxmlformats.org/officeDocument/2006/math">
                    <m:r>
                      <a:rPr lang="en-US" sz="3590" i="1">
                        <a:latin typeface="Cambria Math" panose="02040503050406030204" pitchFamily="18" charset="0"/>
                      </a:rPr>
                      <m:t>~ 30 </m:t>
                    </m:r>
                    <m:r>
                      <m:rPr>
                        <m:sty m:val="p"/>
                      </m:rPr>
                      <a:rPr lang="en-US" sz="3590">
                        <a:latin typeface="Cambria Math" panose="02040503050406030204" pitchFamily="18" charset="0"/>
                      </a:rPr>
                      <m:t>MeV</m:t>
                    </m:r>
                    <m:r>
                      <a:rPr lang="en-US" sz="359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3590"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endParaRPr lang="en-US" sz="3590" dirty="0"/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endParaRPr lang="en-US" sz="3590" dirty="0"/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r>
                  <a:rPr lang="en-US" sz="3590" dirty="0"/>
                  <a:t>Entrance counter and veto for tagging and timing</a:t>
                </a:r>
              </a:p>
              <a:p>
                <a:pPr marL="569986" indent="-569986">
                  <a:buFont typeface="Arial" panose="020B0604020202020204" pitchFamily="34" charset="0"/>
                  <a:buChar char="•"/>
                </a:pPr>
                <a:endParaRPr lang="en-US" sz="3590" dirty="0"/>
              </a:p>
              <a:p>
                <a:endParaRPr lang="en-US" sz="359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45FDB0A-C962-3B98-6064-C0640DC043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816" y="2553907"/>
                <a:ext cx="9615523" cy="3407087"/>
              </a:xfrm>
              <a:prstGeom prst="rect">
                <a:avLst/>
              </a:prstGeom>
              <a:blipFill>
                <a:blip r:embed="rId2"/>
                <a:stretch>
                  <a:fillRect l="-1776" t="-26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2E7A39E6-708A-15FC-74CC-4D7B3CDA0ED4}"/>
              </a:ext>
            </a:extLst>
          </p:cNvPr>
          <p:cNvSpPr txBox="1"/>
          <p:nvPr/>
        </p:nvSpPr>
        <p:spPr>
          <a:xfrm>
            <a:off x="22955922" y="12919518"/>
            <a:ext cx="1261884" cy="644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90" dirty="0"/>
              <a:t>7 / 30</a:t>
            </a:r>
          </a:p>
        </p:txBody>
      </p:sp>
    </p:spTree>
    <p:extLst>
      <p:ext uri="{BB962C8B-B14F-4D97-AF65-F5344CB8AC3E}">
        <p14:creationId xmlns:p14="http://schemas.microsoft.com/office/powerpoint/2010/main" val="269458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2514</TotalTime>
  <Words>3482</Words>
  <Application>Microsoft Office PowerPoint</Application>
  <PresentationFormat>Custom</PresentationFormat>
  <Paragraphs>1339</Paragraphs>
  <Slides>72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85" baseType="lpstr">
      <vt:lpstr>AdvOT19ee2aa8.B</vt:lpstr>
      <vt:lpstr>AdvOT483a8203</vt:lpstr>
      <vt:lpstr>Aptos</vt:lpstr>
      <vt:lpstr>Aptos Display</vt:lpstr>
      <vt:lpstr>Arial</vt:lpstr>
      <vt:lpstr>Calibri</vt:lpstr>
      <vt:lpstr>Calibri </vt:lpstr>
      <vt:lpstr>Cambria Math</vt:lpstr>
      <vt:lpstr>Roboto</vt:lpstr>
      <vt:lpstr>Times New Roman</vt:lpstr>
      <vt:lpstr>Times-Bold</vt:lpstr>
      <vt:lpstr>Times-Roman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Calibration Strategy</vt:lpstr>
      <vt:lpstr>Calibration Strategy</vt:lpstr>
      <vt:lpstr>PowerPoint Presentation</vt:lpstr>
      <vt:lpstr>PowerPoint Presentation</vt:lpstr>
      <vt:lpstr>Some open questions</vt:lpstr>
      <vt:lpstr>Some open 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Test beamtime results</vt:lpstr>
      <vt:lpstr>PowerPoint Presentation</vt:lpstr>
      <vt:lpstr>PowerPoint Presentation</vt:lpstr>
      <vt:lpstr>PowerPoint Presentation</vt:lpstr>
      <vt:lpstr>PowerPoint Presentation</vt:lpstr>
      <vt:lpstr>Anticipated impact</vt:lpstr>
      <vt:lpstr>Output I: Z dependence of (unknown) high-order QED in Helium-like atoms</vt:lpstr>
      <vt:lpstr>Output I: Z dependence of (unknown) high-order QED in Helium-like atoms</vt:lpstr>
      <vt:lpstr>Output I: Z dependence of (unknown) high-order QED in Helium-like atoms</vt:lpstr>
      <vt:lpstr>Output I: Z dependence of (unknown) high-order QED in Helium-like atoms</vt:lpstr>
      <vt:lpstr>Output I: Z dependence of (unknown) high-order QED in Helium-like atoms</vt:lpstr>
      <vt:lpstr>Output I: Z dependence of (unknown) high-order QED in Helium-like atoms</vt:lpstr>
      <vt:lpstr>Output II: Muonic vs. electronic Isotope shifts</vt:lpstr>
      <vt:lpstr>Output II: Muonic vs. electronic Isotope shifts</vt:lpstr>
      <vt:lpstr>Output II: Muonic vs. electronic Isotope shifts</vt:lpstr>
      <vt:lpstr>Output II: Muonic vs. electronic Isotope shifts</vt:lpstr>
      <vt:lpstr>Output III: Radii of Mirror nuclei</vt:lpstr>
      <vt:lpstr>Output III: Radii of Mirror nuclei</vt:lpstr>
      <vt:lpstr>Output III: Radii of Mirror nuclei</vt:lpstr>
      <vt:lpstr>PowerPoint Presentation</vt:lpstr>
      <vt:lpstr>Why go up to neon?</vt:lpstr>
      <vt:lpstr>PowerPoint Presentation</vt:lpstr>
      <vt:lpstr>PowerPoint Presentation</vt:lpstr>
      <vt:lpstr>PowerPoint Presentation</vt:lpstr>
      <vt:lpstr>New Project:</vt:lpstr>
      <vt:lpstr>New Project:</vt:lpstr>
      <vt:lpstr>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11Boron absolute state of art</vt:lpstr>
      <vt:lpstr>Boron isotope shift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Ohayon Ben</dc:creator>
  <cp:lastModifiedBy>Ohayon Ben</cp:lastModifiedBy>
  <cp:revision>370</cp:revision>
  <dcterms:created xsi:type="dcterms:W3CDTF">2024-05-06T13:16:12Z</dcterms:created>
  <dcterms:modified xsi:type="dcterms:W3CDTF">2024-06-15T08:09:49Z</dcterms:modified>
</cp:coreProperties>
</file>