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22F"/>
    <a:srgbClr val="000000"/>
    <a:srgbClr val="7D8281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70B50-CA86-4797-ADBF-FC006F6C3BC0}" type="datetimeFigureOut">
              <a:rPr lang="de-DE" smtClean="0"/>
              <a:t>15.06.2024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89CD-B805-4FCB-861C-C40F6A6AD36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66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19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67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24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8050"/>
            <a:ext cx="7886700" cy="4778913"/>
          </a:xfrm>
        </p:spPr>
        <p:txBody>
          <a:bodyPr/>
          <a:lstStyle>
            <a:lvl1pPr>
              <a:defRPr sz="280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03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73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50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03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86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9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99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38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B7C641-2079-489B-21EF-DC15168AFB8E}"/>
              </a:ext>
            </a:extLst>
          </p:cNvPr>
          <p:cNvSpPr/>
          <p:nvPr userDrawn="1"/>
        </p:nvSpPr>
        <p:spPr>
          <a:xfrm>
            <a:off x="0" y="6492874"/>
            <a:ext cx="9144000" cy="365126"/>
          </a:xfrm>
          <a:prstGeom prst="rect">
            <a:avLst/>
          </a:prstGeom>
          <a:solidFill>
            <a:srgbClr val="C41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Source Sans Pro Bold" panose="020B0703030403020204" pitchFamily="34" charset="0"/>
                <a:ea typeface="Source Sans Pro Bold" panose="020B0703030403020204" pitchFamily="34" charset="0"/>
              </a:defRPr>
            </a:lvl1pPr>
          </a:lstStyle>
          <a:p>
            <a:r>
              <a:rPr lang="de-DE"/>
              <a:t>15.06.2024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Source Sans Pro Bold" panose="020B0703030403020204" pitchFamily="34" charset="0"/>
                <a:ea typeface="Source Sans Pro Bold" panose="020B0703030403020204" pitchFamily="34" charset="0"/>
              </a:defRPr>
            </a:lvl1pPr>
          </a:lstStyle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2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ource Sans Pro Bold" panose="020B0703030403020204" pitchFamily="34" charset="0"/>
                <a:ea typeface="Source Sans Pro Bold" panose="020B0703030403020204" pitchFamily="34" charset="0"/>
              </a:defRPr>
            </a:lvl1pPr>
          </a:lstStyle>
          <a:p>
            <a:fld id="{29AAFEA0-01D7-4D2E-B212-47C458B9FEC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04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Source Sans Pro Black" panose="020B0803030403020204" pitchFamily="34" charset="0"/>
          <a:ea typeface="Source Sans Pro Black" panose="020B08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bg1"/>
          </a:solidFill>
          <a:latin typeface="Source Sans Pro Regular" panose="020B0503030403020204" pitchFamily="34" charset="0"/>
          <a:ea typeface="Source Sans Pro Regular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57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5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32.png"/><Relationship Id="rId4" Type="http://schemas.openxmlformats.org/officeDocument/2006/relationships/image" Target="../media/image26.sv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0.png"/><Relationship Id="rId3" Type="http://schemas.openxmlformats.org/officeDocument/2006/relationships/image" Target="../media/image11.sv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7.sv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2.sv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0.png"/><Relationship Id="rId10" Type="http://schemas.openxmlformats.org/officeDocument/2006/relationships/image" Target="../media/image41.png"/><Relationship Id="rId4" Type="http://schemas.openxmlformats.org/officeDocument/2006/relationships/image" Target="../media/image361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AB9272-9E28-9E1D-0D67-53322AFB1A09}"/>
              </a:ext>
            </a:extLst>
          </p:cNvPr>
          <p:cNvSpPr/>
          <p:nvPr/>
        </p:nvSpPr>
        <p:spPr>
          <a:xfrm>
            <a:off x="1645227" y="2035936"/>
            <a:ext cx="5853545" cy="609600"/>
          </a:xfrm>
          <a:prstGeom prst="rect">
            <a:avLst/>
          </a:prstGeom>
          <a:solidFill>
            <a:srgbClr val="C41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A99DA-08A7-7715-A622-0201A2A03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84535"/>
            <a:ext cx="6858000" cy="4458438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The expansion of</a:t>
            </a:r>
            <a:br>
              <a:rPr lang="en-US" sz="4400" dirty="0"/>
            </a:br>
            <a:r>
              <a:rPr lang="en-US" sz="4400" dirty="0"/>
              <a:t>finite-size corrections</a:t>
            </a:r>
            <a:br>
              <a:rPr lang="en-US" sz="4400" dirty="0"/>
            </a:br>
            <a:r>
              <a:rPr lang="en-US" sz="4400" dirty="0"/>
              <a:t>in hydrogen-like atoms</a:t>
            </a:r>
            <a:br>
              <a:rPr lang="en-US" sz="4400" u="sng" dirty="0">
                <a:solidFill>
                  <a:schemeClr val="bg1"/>
                </a:solidFill>
                <a:latin typeface="Cormorant Garamond" pitchFamily="2" charset="0"/>
                <a:ea typeface="Cormorant Garamond" pitchFamily="2" charset="0"/>
              </a:rPr>
            </a:br>
            <a:br>
              <a:rPr lang="en-US" sz="4400" u="sng" dirty="0">
                <a:solidFill>
                  <a:schemeClr val="bg1"/>
                </a:solidFill>
                <a:latin typeface="Cormorant Garamond" pitchFamily="2" charset="0"/>
                <a:ea typeface="Cormorant Garamond" pitchFamily="2" charset="0"/>
              </a:rPr>
            </a:br>
            <a:r>
              <a:rPr lang="en-US" sz="2400" u="sng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Sotiris Pitelis</a:t>
            </a:r>
            <a:br>
              <a:rPr lang="en-US" sz="24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in collaboration with F. Hagelstein, </a:t>
            </a:r>
            <a:br>
              <a:rPr lang="en-US" sz="2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V. </a:t>
            </a:r>
            <a:r>
              <a:rPr lang="en-US" sz="2000" dirty="0" err="1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Lensky</a:t>
            </a:r>
            <a:r>
              <a:rPr lang="en-US" sz="2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and V. </a:t>
            </a:r>
            <a:r>
              <a:rPr lang="en-US" sz="2000" dirty="0" err="1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Pascalutsa</a:t>
            </a:r>
            <a:br>
              <a:rPr lang="en-US" sz="2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br>
              <a:rPr lang="en-US" sz="2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br>
              <a:rPr lang="en-US" sz="2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4</a:t>
            </a:r>
            <a:r>
              <a:rPr lang="en-US" sz="1800" baseline="30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th</a:t>
            </a:r>
            <a:r>
              <a:rPr lang="en-US" sz="18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r>
              <a:rPr lang="el-GR" sz="18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μ</a:t>
            </a:r>
            <a:r>
              <a:rPr lang="de-DE" sz="18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ASTI </a:t>
            </a:r>
            <a:r>
              <a:rPr lang="de-DE" sz="1800" dirty="0" err="1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workshop</a:t>
            </a:r>
            <a:r>
              <a:rPr lang="de-DE" sz="18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br>
              <a:rPr lang="de-DE" sz="18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r>
              <a:rPr lang="de-DE" sz="18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June 2024</a:t>
            </a:r>
            <a:r>
              <a:rPr lang="en-US" sz="18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endParaRPr lang="de-DE" sz="44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C3B5F-C295-B39A-D6E2-76E41CD48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866" y="4749680"/>
            <a:ext cx="3529131" cy="2398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05DF81-DCB2-4C79-77AD-2C04C7BB3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38" y="5441585"/>
            <a:ext cx="2433362" cy="142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0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D481B-236D-AD27-081F-309AF3AE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9635D-F19C-0033-00CB-5046D6B5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97ECF-9E87-872B-E42A-3F347552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10</a:t>
            </a:fld>
            <a:endParaRPr lang="de-DE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741267-12EC-50B0-6BE6-35A9B4E40BF5}"/>
              </a:ext>
            </a:extLst>
          </p:cNvPr>
          <p:cNvSpPr/>
          <p:nvPr/>
        </p:nvSpPr>
        <p:spPr>
          <a:xfrm>
            <a:off x="4692587" y="1370069"/>
            <a:ext cx="598553" cy="421386"/>
          </a:xfrm>
          <a:prstGeom prst="rect">
            <a:avLst/>
          </a:prstGeom>
          <a:solidFill>
            <a:srgbClr val="C41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DEEE47-60A7-00F1-98DC-99F80C3B1051}"/>
              </a:ext>
            </a:extLst>
          </p:cNvPr>
          <p:cNvSpPr txBox="1"/>
          <p:nvPr/>
        </p:nvSpPr>
        <p:spPr>
          <a:xfrm>
            <a:off x="1641109" y="351000"/>
            <a:ext cx="5861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Weighting Functions</a:t>
            </a:r>
            <a:endParaRPr lang="de-DE" sz="36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9F8907-144F-BED0-5A98-217C6B011B9A}"/>
                  </a:ext>
                </a:extLst>
              </p:cNvPr>
              <p:cNvSpPr txBox="1"/>
              <p:nvPr/>
            </p:nvSpPr>
            <p:spPr>
              <a:xfrm>
                <a:off x="2844617" y="1231939"/>
                <a:ext cx="3454766" cy="691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−2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𝑆</m:t>
                          </m:r>
                        </m:sub>
                        <m:sup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FS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d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𝑄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9F8907-144F-BED0-5A98-217C6B011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617" y="1231939"/>
                <a:ext cx="3454766" cy="691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60596ECB-EDB0-F277-85B4-8333CEB35545}"/>
              </a:ext>
            </a:extLst>
          </p:cNvPr>
          <p:cNvSpPr/>
          <p:nvPr/>
        </p:nvSpPr>
        <p:spPr>
          <a:xfrm rot="383659">
            <a:off x="6216090" y="1423540"/>
            <a:ext cx="2550639" cy="250633"/>
          </a:xfrm>
          <a:prstGeom prst="rect">
            <a:avLst/>
          </a:prstGeom>
          <a:solidFill>
            <a:srgbClr val="C41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Source Sans Pro" panose="020B0503030403020204" pitchFamily="34" charset="0"/>
                <a:ea typeface="Source Sans Pro" panose="020B0503030403020204" pitchFamily="34" charset="0"/>
              </a:rPr>
              <a:t>D</a:t>
            </a:r>
            <a:r>
              <a:rPr lang="de-DE" sz="1200" b="1">
                <a:latin typeface="Source Sans Pro" panose="020B0503030403020204" pitchFamily="34" charset="0"/>
                <a:ea typeface="Source Sans Pro" panose="020B0503030403020204" pitchFamily="34" charset="0"/>
              </a:rPr>
              <a:t>OI:10.1103/PhysRevA.91.040502</a:t>
            </a:r>
            <a:endParaRPr lang="de-DE" sz="1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FB29D4E-31B1-32C4-9D63-D75FE6035297}"/>
              </a:ext>
            </a:extLst>
          </p:cNvPr>
          <p:cNvGrpSpPr/>
          <p:nvPr/>
        </p:nvGrpSpPr>
        <p:grpSpPr>
          <a:xfrm>
            <a:off x="524539" y="2042402"/>
            <a:ext cx="6986623" cy="4114800"/>
            <a:chOff x="524539" y="2042402"/>
            <a:chExt cx="6986623" cy="4114800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E3D57B18-7865-1546-48E6-DF5BDB1F2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63453" y="2042402"/>
              <a:ext cx="6047709" cy="41148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C73E22D-2325-A438-611B-55095C007265}"/>
                    </a:ext>
                  </a:extLst>
                </p:cNvPr>
                <p:cNvSpPr txBox="1"/>
                <p:nvPr/>
              </p:nvSpPr>
              <p:spPr>
                <a:xfrm>
                  <a:off x="4107468" y="5804653"/>
                  <a:ext cx="750872" cy="33855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[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MeV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de-DE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7E27E1B-2FA7-0D0D-7427-31806706BE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7468" y="5804653"/>
                  <a:ext cx="750872" cy="338554"/>
                </a:xfrm>
                <a:prstGeom prst="rect">
                  <a:avLst/>
                </a:prstGeom>
                <a:blipFill>
                  <a:blip r:embed="rId5"/>
                  <a:stretch>
                    <a:fillRect r="-20325" b="-89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4D50382-F598-E727-3589-DDEEB91ACB3A}"/>
                    </a:ext>
                  </a:extLst>
                </p:cNvPr>
                <p:cNvSpPr txBox="1"/>
                <p:nvPr/>
              </p:nvSpPr>
              <p:spPr>
                <a:xfrm>
                  <a:off x="524539" y="3568943"/>
                  <a:ext cx="750872" cy="33855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[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de-DE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D5F3F1A-5F4D-E750-AFC1-CE1CF8290D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39" y="3568943"/>
                  <a:ext cx="750872" cy="338554"/>
                </a:xfrm>
                <a:prstGeom prst="rect">
                  <a:avLst/>
                </a:prstGeom>
                <a:blipFill>
                  <a:blip r:embed="rId6"/>
                  <a:stretch>
                    <a:fillRect r="-28455" b="-89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4DCD33-C00D-F6BA-252A-DAC4E4E810EC}"/>
              </a:ext>
            </a:extLst>
          </p:cNvPr>
          <p:cNvGrpSpPr/>
          <p:nvPr/>
        </p:nvGrpSpPr>
        <p:grpSpPr>
          <a:xfrm>
            <a:off x="1415229" y="1943373"/>
            <a:ext cx="6183045" cy="4213968"/>
            <a:chOff x="1415229" y="1943373"/>
            <a:chExt cx="6183045" cy="421396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999702-9468-BBD7-2F99-BCA37952F9FF}"/>
                </a:ext>
              </a:extLst>
            </p:cNvPr>
            <p:cNvGrpSpPr/>
            <p:nvPr/>
          </p:nvGrpSpPr>
          <p:grpSpPr>
            <a:xfrm>
              <a:off x="1415229" y="1943373"/>
              <a:ext cx="6183045" cy="4213968"/>
              <a:chOff x="1415229" y="1943373"/>
              <a:chExt cx="6183045" cy="421396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A34C09B-36B1-BB60-85F6-8CFCDC150310}"/>
                  </a:ext>
                </a:extLst>
              </p:cNvPr>
              <p:cNvSpPr/>
              <p:nvPr/>
            </p:nvSpPr>
            <p:spPr>
              <a:xfrm>
                <a:off x="1415229" y="1943373"/>
                <a:ext cx="6183045" cy="3904074"/>
              </a:xfrm>
              <a:prstGeom prst="rect">
                <a:avLst/>
              </a:prstGeom>
              <a:solidFill>
                <a:srgbClr val="7D828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1CECF6DC-AE40-6EC0-7FB2-036E75FED4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463453" y="2042403"/>
                <a:ext cx="6047910" cy="4114938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51A72A3-4A97-1549-C675-D5665634A92E}"/>
                </a:ext>
              </a:extLst>
            </p:cNvPr>
            <p:cNvGrpSpPr/>
            <p:nvPr/>
          </p:nvGrpSpPr>
          <p:grpSpPr>
            <a:xfrm>
              <a:off x="4721893" y="4501525"/>
              <a:ext cx="809625" cy="384239"/>
              <a:chOff x="4893343" y="4501525"/>
              <a:chExt cx="809625" cy="38423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CF065F-0539-2271-59CF-AEFDD354060B}"/>
                  </a:ext>
                </a:extLst>
              </p:cNvPr>
              <p:cNvSpPr/>
              <p:nvPr/>
            </p:nvSpPr>
            <p:spPr>
              <a:xfrm>
                <a:off x="5078833" y="4513161"/>
                <a:ext cx="428522" cy="372603"/>
              </a:xfrm>
              <a:prstGeom prst="rect">
                <a:avLst/>
              </a:prstGeom>
              <a:solidFill>
                <a:srgbClr val="C4122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049EE8EC-FE9B-A9DE-5824-09858EDB508B}"/>
                      </a:ext>
                    </a:extLst>
                  </p:cNvPr>
                  <p:cNvSpPr txBox="1"/>
                  <p:nvPr/>
                </p:nvSpPr>
                <p:spPr>
                  <a:xfrm>
                    <a:off x="4893343" y="4501525"/>
                    <a:ext cx="8096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de-DE" dirty="0">
                      <a:solidFill>
                        <a:srgbClr val="FF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590868B4-E035-9BAC-2A04-3D6FF55A18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3343" y="4501525"/>
                    <a:ext cx="80962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47C4598-9348-8F74-A171-CBCEE4489F94}"/>
                  </a:ext>
                </a:extLst>
              </p:cNvPr>
              <p:cNvSpPr txBox="1"/>
              <p:nvPr/>
            </p:nvSpPr>
            <p:spPr>
              <a:xfrm>
                <a:off x="2360260" y="4498254"/>
                <a:ext cx="809625" cy="37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de-DE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47C4598-9348-8F74-A171-CBCEE4489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260" y="4498254"/>
                <a:ext cx="809625" cy="3726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1CC069F3-43B7-580E-CED9-B40FA3A62AE8}"/>
              </a:ext>
            </a:extLst>
          </p:cNvPr>
          <p:cNvGrpSpPr/>
          <p:nvPr/>
        </p:nvGrpSpPr>
        <p:grpSpPr>
          <a:xfrm>
            <a:off x="537541" y="1653517"/>
            <a:ext cx="2227532" cy="784189"/>
            <a:chOff x="5440544" y="3558857"/>
            <a:chExt cx="2227532" cy="78418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6053061-B88A-706D-4931-4AB5513CC3E9}"/>
                </a:ext>
              </a:extLst>
            </p:cNvPr>
            <p:cNvSpPr/>
            <p:nvPr/>
          </p:nvSpPr>
          <p:spPr>
            <a:xfrm>
              <a:off x="5440544" y="3558857"/>
              <a:ext cx="2227532" cy="784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9D0AA53-BEF5-D71F-2063-5E600E7F2CEE}"/>
                    </a:ext>
                  </a:extLst>
                </p:cNvPr>
                <p:cNvSpPr txBox="1"/>
                <p:nvPr/>
              </p:nvSpPr>
              <p:spPr>
                <a:xfrm>
                  <a:off x="5580362" y="3633294"/>
                  <a:ext cx="2074008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0" dirty="0">
                      <a:solidFill>
                        <a:schemeClr val="bg1"/>
                      </a:solidFill>
                      <a:latin typeface="Source Sans Pro SemiBold" panose="020B0603030403020204" pitchFamily="34" charset="0"/>
                      <a:ea typeface="Source Sans Pro SemiBold" panose="020B0603030403020204" pitchFamily="34" charset="0"/>
                    </a:rPr>
                    <a:t>Inv. Bohr radius: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ormorant Garamond" pitchFamily="2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ormorant Garamond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ormorant Garamond" pitchFamily="2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ormorant Garamond" pitchFamily="2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ormorant Garamond" pitchFamily="2" charset="0"/>
                          </a:rPr>
                          <m:t>𝑍</m:t>
                        </m:r>
                        <m:r>
                          <a:rPr lang="el-G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ormorant Garamond" pitchFamily="2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ormorant Garamond" pitchFamily="2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ormorant Garamond" pitchFamily="2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ormorant Garamond" pitchFamily="2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l-GR" b="0" dirty="0">
                    <a:solidFill>
                      <a:schemeClr val="bg1"/>
                    </a:solidFill>
                    <a:ea typeface="Cormorant Garamond" pitchFamily="2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8A5D504-8AB0-4252-C817-46A13A90E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362" y="3633294"/>
                  <a:ext cx="2074008" cy="646331"/>
                </a:xfrm>
                <a:prstGeom prst="rect">
                  <a:avLst/>
                </a:prstGeom>
                <a:blipFill>
                  <a:blip r:embed="rId11"/>
                  <a:stretch>
                    <a:fillRect t="-471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E673039-3F28-DB19-78F2-47FB2AB4496E}"/>
              </a:ext>
            </a:extLst>
          </p:cNvPr>
          <p:cNvGrpSpPr/>
          <p:nvPr/>
        </p:nvGrpSpPr>
        <p:grpSpPr>
          <a:xfrm>
            <a:off x="1709483" y="5664161"/>
            <a:ext cx="1883285" cy="590260"/>
            <a:chOff x="3726263" y="4871312"/>
            <a:chExt cx="1883285" cy="590260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35A544A-EAAE-B697-4657-80ECEDE0B3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6856" y="4871312"/>
              <a:ext cx="282692" cy="4107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4D2B2FE-E7F5-B553-CEBF-8EFCFC5C5F73}"/>
                </a:ext>
              </a:extLst>
            </p:cNvPr>
            <p:cNvSpPr/>
            <p:nvPr/>
          </p:nvSpPr>
          <p:spPr>
            <a:xfrm>
              <a:off x="3743325" y="5113916"/>
              <a:ext cx="1704298" cy="3164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B006E8F-3756-FDA3-0557-0669701C7AE8}"/>
                    </a:ext>
                  </a:extLst>
                </p:cNvPr>
                <p:cNvSpPr txBox="1"/>
                <p:nvPr/>
              </p:nvSpPr>
              <p:spPr>
                <a:xfrm>
                  <a:off x="3726263" y="5083327"/>
                  <a:ext cx="1721360" cy="3782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ormorant Garamond" pitchFamily="2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ormorant Garamond" pitchFamily="2" charset="0"/>
                              </a:rPr>
                              <m:t>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ormorant Garamond" pitchFamily="2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ormorant Garamond" pitchFamily="2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ormorant Garamond" pitchFamily="2" charset="0"/>
                          </a:rPr>
                          <m:t>=3.73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ormorant Garamond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ormorant Garamond" pitchFamily="2" charset="0"/>
                          </a:rPr>
                          <m:t>keV</m:t>
                        </m:r>
                      </m:oMath>
                    </m:oMathPara>
                  </a14:m>
                  <a:endParaRPr lang="en-US" b="0" dirty="0">
                    <a:solidFill>
                      <a:schemeClr val="bg1"/>
                    </a:solidFill>
                    <a:ea typeface="Cormorant Garamond" pitchFamily="2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B27C713-1895-84F8-62DF-F70EFE9F1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263" y="5083327"/>
                  <a:ext cx="1721360" cy="378245"/>
                </a:xfrm>
                <a:prstGeom prst="rect">
                  <a:avLst/>
                </a:prstGeom>
                <a:blipFill>
                  <a:blip r:embed="rId12"/>
                  <a:stretch>
                    <a:fillRect b="-161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39531D9-FDD8-A055-9D2F-0AB4621B2F78}"/>
              </a:ext>
            </a:extLst>
          </p:cNvPr>
          <p:cNvGrpSpPr/>
          <p:nvPr/>
        </p:nvGrpSpPr>
        <p:grpSpPr>
          <a:xfrm>
            <a:off x="6107236" y="5673310"/>
            <a:ext cx="1897856" cy="589908"/>
            <a:chOff x="3620303" y="4877521"/>
            <a:chExt cx="1897856" cy="589908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8CDDC59-126D-48DE-80CA-B01350383D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0303" y="4877521"/>
              <a:ext cx="226219" cy="4107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B531251-3A38-52ED-0025-71E6AEBAF631}"/>
                </a:ext>
              </a:extLst>
            </p:cNvPr>
            <p:cNvSpPr/>
            <p:nvPr/>
          </p:nvSpPr>
          <p:spPr>
            <a:xfrm>
              <a:off x="3743325" y="5104391"/>
              <a:ext cx="1704298" cy="3164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B54B0F8-DA2C-1B11-ABC8-A93928D0F524}"/>
                    </a:ext>
                  </a:extLst>
                </p:cNvPr>
                <p:cNvSpPr txBox="1"/>
                <p:nvPr/>
              </p:nvSpPr>
              <p:spPr>
                <a:xfrm>
                  <a:off x="3707213" y="5054752"/>
                  <a:ext cx="1810946" cy="4126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ormorant Garamond" pitchFamily="2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ormorant Garamond" pitchFamily="2" charset="0"/>
                              </a:rPr>
                              <m:t>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ormorant Garamond" pitchFamily="2" charset="0"/>
                              </a:rPr>
                              <m:t>μ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ormorant Garamond" pitchFamily="2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ormorant Garamond" pitchFamily="2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ormorant Garamond" pitchFamily="2" charset="0"/>
                          </a:rPr>
                          <m:t>=0.69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ormorant Garamond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ormorant Garamond" pitchFamily="2" charset="0"/>
                          </a:rPr>
                          <m:t>MeV</m:t>
                        </m:r>
                      </m:oMath>
                    </m:oMathPara>
                  </a14:m>
                  <a:endParaRPr lang="en-US" b="0" dirty="0">
                    <a:solidFill>
                      <a:schemeClr val="bg1"/>
                    </a:solidFill>
                    <a:ea typeface="Cormorant Garamond" pitchFamily="2" charset="0"/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8F9A9F0-C215-3913-AF82-CC9AC97F6B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213" y="5054752"/>
                  <a:ext cx="1810946" cy="412677"/>
                </a:xfrm>
                <a:prstGeom prst="rect">
                  <a:avLst/>
                </a:prstGeom>
                <a:blipFill>
                  <a:blip r:embed="rId13"/>
                  <a:stretch>
                    <a:fillRect b="-597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3626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4010D-EBF9-7F0A-694B-21AE8A9D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at</a:t>
            </a:r>
            <a:br>
              <a:rPr lang="en-US" dirty="0"/>
            </a:br>
            <a:r>
              <a:rPr lang="en-US" dirty="0"/>
              <a:t>the precision frontier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DEFD0-7CB6-B883-70A1-ED2930145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8465"/>
            <a:ext cx="7886700" cy="404507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Theoretical predictions need to match ever-increasing experimental precision</a:t>
            </a:r>
          </a:p>
          <a:p>
            <a:endParaRPr lang="en-US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r>
              <a:rPr lang="en-US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Theory predictions naturally include approximations</a:t>
            </a:r>
          </a:p>
          <a:p>
            <a:pPr lvl="1"/>
            <a:r>
              <a:rPr lang="en-US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Neglecting higher-order diagrams</a:t>
            </a:r>
          </a:p>
          <a:p>
            <a:pPr lvl="1"/>
            <a:r>
              <a:rPr lang="en-US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Input from empirical parametrizations</a:t>
            </a:r>
          </a:p>
          <a:p>
            <a:pPr lvl="1"/>
            <a:endParaRPr lang="en-US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r>
              <a:rPr lang="en-US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When do our theoretical approximations fail?</a:t>
            </a:r>
          </a:p>
          <a:p>
            <a:pPr marL="0" indent="0">
              <a:buNone/>
            </a:pPr>
            <a:endParaRPr lang="de-DE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E2783-DDDF-080D-ACEE-93D324EE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BFDC0-E2A2-88AA-9E31-1F3EB36E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E65AE-356E-0707-DBC2-6C8901FE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91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F35F-A9D8-1C2D-9F2D-DC197989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Finite-size corrections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D27F9-FD79-4A9B-A6CC-EB983510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AC69B-8BE4-1879-6C96-22AB38DB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48779-4989-50E8-74DF-091495CF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3</a:t>
            </a:fld>
            <a:endParaRPr lang="de-D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6C8C22-ACC2-1C51-41D5-8B7FF15D277D}"/>
              </a:ext>
            </a:extLst>
          </p:cNvPr>
          <p:cNvSpPr/>
          <p:nvPr/>
        </p:nvSpPr>
        <p:spPr>
          <a:xfrm>
            <a:off x="4659485" y="5407442"/>
            <a:ext cx="209550" cy="2725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F92E4-7100-1305-C01D-036ACBF8ACD8}"/>
                  </a:ext>
                </a:extLst>
              </p:cNvPr>
              <p:cNvSpPr txBox="1"/>
              <p:nvPr/>
            </p:nvSpPr>
            <p:spPr>
              <a:xfrm>
                <a:off x="1861457" y="4873927"/>
                <a:ext cx="5262563" cy="876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−2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𝑆</m:t>
                          </m:r>
                        </m:sub>
                        <m:sup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FS</m:t>
                              </m:r>
                            </m:e>
                          </m:d>
                        </m:sup>
                      </m:sSubSup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ormorant Garamond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ormorant Garamond" pitchFamily="2" charset="0"/>
                                    </a:rPr>
                                    <m:t>𝑍</m:t>
                                  </m:r>
                                  <m:r>
                                    <a:rPr lang="el-GR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ormorant Garamond" pitchFamily="2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4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2</m:t>
                          </m:r>
                          <m:r>
                            <a:rPr lang="el-G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𝜋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 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d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𝑡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Im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ormorant Garamond" pitchFamily="2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ormorant Garamond" pitchFamily="2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ormorant Garamond" pitchFamily="2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ormorant Garamond" pitchFamily="2" charset="0"/>
                                            </a:rPr>
                                            <m:t>𝑡</m:t>
                                          </m:r>
                                        </m:e>
                                      </m:rad>
                                      <m: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ormorant Garamond" pitchFamily="2" charset="0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ormorant Garamond" pitchFamily="2" charset="0"/>
                                        </a:rPr>
                                        <m:t>𝑍</m:t>
                                      </m:r>
                                      <m:r>
                                        <a:rPr lang="el-GR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ormorant Garamond" pitchFamily="2" charset="0"/>
                                        </a:rPr>
                                        <m:t>𝛼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ormorant Garamond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ormorant Garamond" pitchFamily="2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ormorant Garamond" pitchFamily="2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ormorant Garamond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F92E4-7100-1305-C01D-036ACBF8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57" y="4873927"/>
                <a:ext cx="5262563" cy="8761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phic 12">
            <a:extLst>
              <a:ext uri="{FF2B5EF4-FFF2-40B4-BE49-F238E27FC236}">
                <a16:creationId xmlns:a16="http://schemas.microsoft.com/office/drawing/2014/main" id="{DF622775-9C1A-05C9-E738-F0D3A23D2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1122" y="1429935"/>
            <a:ext cx="4276725" cy="293927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8ACC55E-29DF-063F-099A-23940591B715}"/>
              </a:ext>
            </a:extLst>
          </p:cNvPr>
          <p:cNvSpPr/>
          <p:nvPr/>
        </p:nvSpPr>
        <p:spPr>
          <a:xfrm>
            <a:off x="3844217" y="3381375"/>
            <a:ext cx="1630535" cy="16305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de-DE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61227D-7716-4484-98DB-81BFF0E2384F}"/>
              </a:ext>
            </a:extLst>
          </p:cNvPr>
          <p:cNvGrpSpPr/>
          <p:nvPr/>
        </p:nvGrpSpPr>
        <p:grpSpPr>
          <a:xfrm>
            <a:off x="3299245" y="987100"/>
            <a:ext cx="2720478" cy="2720478"/>
            <a:chOff x="3299245" y="987100"/>
            <a:chExt cx="2720478" cy="2720478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8B3424E6-1320-276F-7DD5-7C50F7EEBB19}"/>
                </a:ext>
              </a:extLst>
            </p:cNvPr>
            <p:cNvSpPr/>
            <p:nvPr/>
          </p:nvSpPr>
          <p:spPr>
            <a:xfrm rot="8100000">
              <a:off x="3299245" y="987100"/>
              <a:ext cx="2720478" cy="2720478"/>
            </a:xfrm>
            <a:prstGeom prst="arc">
              <a:avLst/>
            </a:prstGeom>
            <a:ln w="38100">
              <a:solidFill>
                <a:srgbClr val="C412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3D4784F-2BFA-E4C5-389C-DF5B6BA96498}"/>
                    </a:ext>
                  </a:extLst>
                </p:cNvPr>
                <p:cNvSpPr txBox="1"/>
                <p:nvPr/>
              </p:nvSpPr>
              <p:spPr>
                <a:xfrm>
                  <a:off x="5522841" y="2939530"/>
                  <a:ext cx="3455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de-DE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3D4784F-2BFA-E4C5-389C-DF5B6BA96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2841" y="2939530"/>
                  <a:ext cx="34550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6DFC99-2C8E-C079-D71E-45F1A2278AF7}"/>
                  </a:ext>
                </a:extLst>
              </p:cNvPr>
              <p:cNvSpPr txBox="1"/>
              <p:nvPr/>
            </p:nvSpPr>
            <p:spPr>
              <a:xfrm>
                <a:off x="3505687" y="3603831"/>
                <a:ext cx="487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l-G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6DFC99-2C8E-C079-D71E-45F1A2278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687" y="3603831"/>
                <a:ext cx="4875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3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/>
      <p:bldP spid="20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A14F8D-1D8C-D221-B6B0-626C1CF6D17D}"/>
              </a:ext>
            </a:extLst>
          </p:cNvPr>
          <p:cNvSpPr/>
          <p:nvPr/>
        </p:nvSpPr>
        <p:spPr>
          <a:xfrm>
            <a:off x="4430835" y="4648200"/>
            <a:ext cx="2158093" cy="576943"/>
          </a:xfrm>
          <a:prstGeom prst="rect">
            <a:avLst/>
          </a:prstGeom>
          <a:solidFill>
            <a:srgbClr val="C41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747D1-DC07-F487-ADF1-7CAE9D2B0479}"/>
              </a:ext>
            </a:extLst>
          </p:cNvPr>
          <p:cNvSpPr/>
          <p:nvPr/>
        </p:nvSpPr>
        <p:spPr>
          <a:xfrm>
            <a:off x="5298408" y="3124200"/>
            <a:ext cx="1469572" cy="413657"/>
          </a:xfrm>
          <a:prstGeom prst="rect">
            <a:avLst/>
          </a:prstGeom>
          <a:solidFill>
            <a:srgbClr val="C41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96074E-23BE-BCB6-7949-024D9C86B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  <a:t>Expanding</a:t>
                </a:r>
                <a:r>
                  <a:rPr lang="en-US" dirty="0"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  <a:t> the LS contribution</a:t>
                </a:r>
                <a:r>
                  <a:rPr lang="en-US" b="0" dirty="0"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  <a:t> in moments of the charge distribution:</a:t>
                </a:r>
                <a:br>
                  <a:rPr lang="en-US" b="0" dirty="0"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</a:br>
                <a:endParaRPr lang="en-US" b="0" dirty="0">
                  <a:latin typeface="Source Sans Pro SemiBold" panose="020B0603030403020204" pitchFamily="34" charset="0"/>
                  <a:ea typeface="Source Sans Pro SemiBold" panose="020B0603030403020204" pitchFamily="34" charset="0"/>
                </a:endParaRPr>
              </a:p>
              <a:p>
                <a:endParaRPr lang="en-US" dirty="0">
                  <a:latin typeface="Source Sans Pro SemiBold" panose="020B0603030403020204" pitchFamily="34" charset="0"/>
                  <a:ea typeface="Source Sans Pro SemiBold" panose="020B0603030403020204" pitchFamily="34" charset="0"/>
                </a:endParaRPr>
              </a:p>
              <a:p>
                <a:endParaRPr lang="en-US" dirty="0">
                  <a:latin typeface="Source Sans Pro SemiBold" panose="020B0603030403020204" pitchFamily="34" charset="0"/>
                  <a:ea typeface="Source Sans Pro SemiBold" panose="020B0603030403020204" pitchFamily="34" charset="0"/>
                </a:endParaRPr>
              </a:p>
              <a:p>
                <a:endParaRPr lang="en-US" b="0" dirty="0">
                  <a:latin typeface="Source Sans Pro SemiBold" panose="020B0603030403020204" pitchFamily="34" charset="0"/>
                  <a:ea typeface="Source Sans Pro SemiBold" panose="020B0603030403020204" pitchFamily="34" charset="0"/>
                </a:endParaRPr>
              </a:p>
              <a:p>
                <a:endParaRPr lang="en-US" b="0" dirty="0">
                  <a:latin typeface="Source Sans Pro SemiBold" panose="020B0603030403020204" pitchFamily="34" charset="0"/>
                  <a:ea typeface="Source Sans Pro SemiBold" panose="020B0603030403020204" pitchFamily="34" charset="0"/>
                </a:endParaRPr>
              </a:p>
              <a:p>
                <a:r>
                  <a:rPr lang="en-US" b="0" dirty="0"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  <a:t>The expansion holds if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0" dirty="0"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96074E-23BE-BCB6-7949-024D9C86B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1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978F8-DD88-15F9-627E-F1194EA6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365C4B-3227-3B62-706D-BCE576E2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A0AC9-55D6-100A-D58B-4D246888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4</a:t>
            </a:fld>
            <a:endParaRPr lang="de-DE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6F3F5F1-2E88-0F01-9A30-3BE56CB8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Finite-size corrections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0D44F6-22B9-372D-4CFE-8A0725C0D794}"/>
                  </a:ext>
                </a:extLst>
              </p:cNvPr>
              <p:cNvSpPr txBox="1"/>
              <p:nvPr/>
            </p:nvSpPr>
            <p:spPr>
              <a:xfrm>
                <a:off x="-867795" y="2543116"/>
                <a:ext cx="10185966" cy="177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−2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𝑆</m:t>
                          </m:r>
                        </m:sub>
                        <m:sup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FS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ormorant Garamond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ormorant Garamond" pitchFamily="2" charset="0"/>
                                    </a:rPr>
                                    <m:t>𝑍</m:t>
                                  </m:r>
                                  <m:r>
                                    <a:rPr lang="el-G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ormorant Garamond" pitchFamily="2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4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2</m:t>
                          </m:r>
                          <m:r>
                            <a:rPr lang="el-G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𝜋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 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𝑡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Im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ormorant Garamond" pitchFamily="2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ormorant Garamond" pitchFamily="2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ormorant Garamond" pitchFamily="2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ormorant Garamond" pitchFamily="2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ormorant Garamond" pitchFamily="2" charset="0"/>
                                            </a:rPr>
                                            <m:t>𝑡</m:t>
                                          </m:r>
                                        </m:e>
                                      </m:rad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ormorant Garamond" pitchFamily="2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ormorant Garamond" pitchFamily="2" charset="0"/>
                                        </a:rPr>
                                        <m:t>𝑍</m:t>
                                      </m:r>
                                      <m:r>
                                        <a:rPr lang="el-GR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ormorant Garamond" pitchFamily="2" charset="0"/>
                                        </a:rPr>
                                        <m:t>𝛼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ormorant Garamond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ormorant Garamond" pitchFamily="2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ormorant Garamond" pitchFamily="2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ormorant Garamond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ea typeface="Cormorant Garamond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≈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−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ormorant Garamond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ormorant Garamond" pitchFamily="2" charset="0"/>
                                    </a:rPr>
                                    <m:t>𝑍</m:t>
                                  </m:r>
                                  <m:r>
                                    <a:rPr lang="el-G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ormorant Garamond" pitchFamily="2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4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12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ormorant Garamond" pitchFamily="2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ormorant Garamond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ormorant Garamond" pitchFamily="2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ormorant Garamond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𝑍</m:t>
                          </m:r>
                          <m:r>
                            <a:rPr lang="el-G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ormorant Garamond" pitchFamily="2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ormorant Garamond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ormorant Garamond" pitchFamily="2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ormorant Garamond" pitchFamily="2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ormorant Garamond" pitchFamily="2" charset="0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ormorant Garamond" pitchFamily="2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ormorant Garamond" pitchFamily="2" charset="0"/>
                        </a:rPr>
                        <m:t>)</m:t>
                      </m:r>
                    </m:oMath>
                  </m:oMathPara>
                </a14:m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0D44F6-22B9-372D-4CFE-8A0725C0D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7795" y="2543116"/>
                <a:ext cx="10185966" cy="1771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20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1DAF-9907-9B5B-1C12-CCE934FA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Finite-size corrections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B4623-A4DE-AD7A-6F0B-CDFDF1CA6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8912"/>
            <a:ext cx="7886700" cy="424805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What could break it?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D0E64-0998-52BB-3738-EF38D856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BDD18-7CB5-38C6-3684-840C2560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301A6-FE55-2290-58DF-373185D36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5</a:t>
            </a:fld>
            <a:endParaRPr lang="de-DE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C7C249-CEAC-FB86-DBB7-070005509CB0}"/>
              </a:ext>
            </a:extLst>
          </p:cNvPr>
          <p:cNvGrpSpPr/>
          <p:nvPr/>
        </p:nvGrpSpPr>
        <p:grpSpPr>
          <a:xfrm>
            <a:off x="528752" y="2593205"/>
            <a:ext cx="3922710" cy="3523888"/>
            <a:chOff x="528752" y="2255748"/>
            <a:chExt cx="3922710" cy="352388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5109481-208C-7B6F-A845-D9E07355DC69}"/>
                </a:ext>
              </a:extLst>
            </p:cNvPr>
            <p:cNvGrpSpPr/>
            <p:nvPr/>
          </p:nvGrpSpPr>
          <p:grpSpPr>
            <a:xfrm>
              <a:off x="528752" y="2255748"/>
              <a:ext cx="3922710" cy="3523888"/>
              <a:chOff x="348709" y="2003009"/>
              <a:chExt cx="3922710" cy="352388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9ABDCE-A827-E8C1-B387-47555B2966E0}"/>
                  </a:ext>
                </a:extLst>
              </p:cNvPr>
              <p:cNvSpPr/>
              <p:nvPr/>
            </p:nvSpPr>
            <p:spPr>
              <a:xfrm>
                <a:off x="348709" y="2003009"/>
                <a:ext cx="3922710" cy="3523888"/>
              </a:xfrm>
              <a:prstGeom prst="rect">
                <a:avLst/>
              </a:prstGeom>
              <a:solidFill>
                <a:srgbClr val="C4122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327C3C19-06D4-C9F5-DAD6-AE14FF76C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8800" y="2399030"/>
                <a:ext cx="3543300" cy="281178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CF8ABBD-CACB-3D34-9800-708C0A710219}"/>
                    </a:ext>
                  </a:extLst>
                </p:cNvPr>
                <p:cNvSpPr txBox="1"/>
                <p:nvPr/>
              </p:nvSpPr>
              <p:spPr>
                <a:xfrm>
                  <a:off x="2331518" y="4401246"/>
                  <a:ext cx="3500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CF8ABBD-CACB-3D34-9800-708C0A7102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1518" y="4401246"/>
                  <a:ext cx="350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E71660F-23B1-39C0-E3BF-B50D19E48010}"/>
                    </a:ext>
                  </a:extLst>
                </p:cNvPr>
                <p:cNvSpPr txBox="1"/>
                <p:nvPr/>
              </p:nvSpPr>
              <p:spPr>
                <a:xfrm>
                  <a:off x="1367789" y="4684428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E71660F-23B1-39C0-E3BF-B50D19E48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789" y="4684428"/>
                  <a:ext cx="4875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07321D-89A7-A1B1-E47A-373FDD377BAB}"/>
              </a:ext>
            </a:extLst>
          </p:cNvPr>
          <p:cNvGrpSpPr/>
          <p:nvPr/>
        </p:nvGrpSpPr>
        <p:grpSpPr>
          <a:xfrm>
            <a:off x="1608585" y="2616555"/>
            <a:ext cx="3191983" cy="1795899"/>
            <a:chOff x="2499947" y="4185377"/>
            <a:chExt cx="1286938" cy="724067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C722AF77-7A56-CDD7-ADFF-91819C173415}"/>
                </a:ext>
              </a:extLst>
            </p:cNvPr>
            <p:cNvSpPr/>
            <p:nvPr/>
          </p:nvSpPr>
          <p:spPr>
            <a:xfrm rot="8100000">
              <a:off x="2499947" y="4185377"/>
              <a:ext cx="724067" cy="724067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838F18D-2C19-FA39-C264-4045798EEC18}"/>
                    </a:ext>
                  </a:extLst>
                </p:cNvPr>
                <p:cNvSpPr txBox="1"/>
                <p:nvPr/>
              </p:nvSpPr>
              <p:spPr>
                <a:xfrm>
                  <a:off x="2947918" y="4586750"/>
                  <a:ext cx="838967" cy="2841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≈1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MeV</m:t>
                        </m:r>
                      </m:oMath>
                    </m:oMathPara>
                  </a14:m>
                  <a:endParaRPr lang="de-DE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838F18D-2C19-FA39-C264-4045798EEC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918" y="4586750"/>
                  <a:ext cx="838967" cy="2841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71C9B9-0106-A99A-25B0-ADA3ACDB8C1C}"/>
              </a:ext>
            </a:extLst>
          </p:cNvPr>
          <p:cNvGrpSpPr/>
          <p:nvPr/>
        </p:nvGrpSpPr>
        <p:grpSpPr>
          <a:xfrm>
            <a:off x="5012882" y="2801086"/>
            <a:ext cx="3617433" cy="1555372"/>
            <a:chOff x="5012882" y="2463629"/>
            <a:chExt cx="3617433" cy="1555372"/>
          </a:xfrm>
        </p:grpSpPr>
        <p:grpSp>
          <p:nvGrpSpPr>
            <p:cNvPr id="10" name="H">
              <a:extLst>
                <a:ext uri="{FF2B5EF4-FFF2-40B4-BE49-F238E27FC236}">
                  <a16:creationId xmlns:a16="http://schemas.microsoft.com/office/drawing/2014/main" id="{EBE46D36-570A-9857-A18E-C753B968F32E}"/>
                </a:ext>
              </a:extLst>
            </p:cNvPr>
            <p:cNvGrpSpPr/>
            <p:nvPr/>
          </p:nvGrpSpPr>
          <p:grpSpPr>
            <a:xfrm>
              <a:off x="5012882" y="2463629"/>
              <a:ext cx="1607588" cy="1555372"/>
              <a:chOff x="6834165" y="3165727"/>
              <a:chExt cx="1607588" cy="1555372"/>
            </a:xfrm>
          </p:grpSpPr>
          <p:sp>
            <p:nvSpPr>
              <p:cNvPr id="11" name="Rectangle 20">
                <a:extLst>
                  <a:ext uri="{FF2B5EF4-FFF2-40B4-BE49-F238E27FC236}">
                    <a16:creationId xmlns:a16="http://schemas.microsoft.com/office/drawing/2014/main" id="{E0AC89EA-9DC4-F4B8-F1CA-688FE0D53AB0}"/>
                  </a:ext>
                </a:extLst>
              </p:cNvPr>
              <p:cNvSpPr/>
              <p:nvPr/>
            </p:nvSpPr>
            <p:spPr>
              <a:xfrm>
                <a:off x="6834165" y="3165727"/>
                <a:ext cx="514374" cy="425198"/>
              </a:xfrm>
              <a:custGeom>
                <a:avLst/>
                <a:gdLst>
                  <a:gd name="connsiteX0" fmla="*/ 0 w 513877"/>
                  <a:gd name="connsiteY0" fmla="*/ 0 h 424788"/>
                  <a:gd name="connsiteX1" fmla="*/ 513877 w 513877"/>
                  <a:gd name="connsiteY1" fmla="*/ 0 h 424788"/>
                  <a:gd name="connsiteX2" fmla="*/ 513877 w 513877"/>
                  <a:gd name="connsiteY2" fmla="*/ 424788 h 424788"/>
                  <a:gd name="connsiteX3" fmla="*/ 0 w 513877"/>
                  <a:gd name="connsiteY3" fmla="*/ 424788 h 424788"/>
                  <a:gd name="connsiteX4" fmla="*/ 0 w 513877"/>
                  <a:gd name="connsiteY4" fmla="*/ 0 h 424788"/>
                  <a:gd name="connsiteX0" fmla="*/ 0 w 514374"/>
                  <a:gd name="connsiteY0" fmla="*/ 0 h 424788"/>
                  <a:gd name="connsiteX1" fmla="*/ 513877 w 514374"/>
                  <a:gd name="connsiteY1" fmla="*/ 0 h 424788"/>
                  <a:gd name="connsiteX2" fmla="*/ 514374 w 514374"/>
                  <a:gd name="connsiteY2" fmla="*/ 215648 h 424788"/>
                  <a:gd name="connsiteX3" fmla="*/ 513877 w 514374"/>
                  <a:gd name="connsiteY3" fmla="*/ 424788 h 424788"/>
                  <a:gd name="connsiteX4" fmla="*/ 0 w 514374"/>
                  <a:gd name="connsiteY4" fmla="*/ 424788 h 424788"/>
                  <a:gd name="connsiteX5" fmla="*/ 0 w 514374"/>
                  <a:gd name="connsiteY5" fmla="*/ 0 h 424788"/>
                  <a:gd name="connsiteX0" fmla="*/ 0 w 514374"/>
                  <a:gd name="connsiteY0" fmla="*/ 0 h 425198"/>
                  <a:gd name="connsiteX1" fmla="*/ 513877 w 514374"/>
                  <a:gd name="connsiteY1" fmla="*/ 0 h 425198"/>
                  <a:gd name="connsiteX2" fmla="*/ 514374 w 514374"/>
                  <a:gd name="connsiteY2" fmla="*/ 215648 h 425198"/>
                  <a:gd name="connsiteX3" fmla="*/ 513877 w 514374"/>
                  <a:gd name="connsiteY3" fmla="*/ 424788 h 425198"/>
                  <a:gd name="connsiteX4" fmla="*/ 340541 w 514374"/>
                  <a:gd name="connsiteY4" fmla="*/ 425198 h 425198"/>
                  <a:gd name="connsiteX5" fmla="*/ 0 w 514374"/>
                  <a:gd name="connsiteY5" fmla="*/ 424788 h 425198"/>
                  <a:gd name="connsiteX6" fmla="*/ 0 w 514374"/>
                  <a:gd name="connsiteY6" fmla="*/ 0 h 425198"/>
                  <a:gd name="connsiteX0" fmla="*/ 0 w 514374"/>
                  <a:gd name="connsiteY0" fmla="*/ 0 h 425198"/>
                  <a:gd name="connsiteX1" fmla="*/ 513877 w 514374"/>
                  <a:gd name="connsiteY1" fmla="*/ 0 h 425198"/>
                  <a:gd name="connsiteX2" fmla="*/ 514374 w 514374"/>
                  <a:gd name="connsiteY2" fmla="*/ 215648 h 425198"/>
                  <a:gd name="connsiteX3" fmla="*/ 437677 w 514374"/>
                  <a:gd name="connsiteY3" fmla="*/ 300963 h 425198"/>
                  <a:gd name="connsiteX4" fmla="*/ 340541 w 514374"/>
                  <a:gd name="connsiteY4" fmla="*/ 425198 h 425198"/>
                  <a:gd name="connsiteX5" fmla="*/ 0 w 514374"/>
                  <a:gd name="connsiteY5" fmla="*/ 424788 h 425198"/>
                  <a:gd name="connsiteX6" fmla="*/ 0 w 514374"/>
                  <a:gd name="connsiteY6" fmla="*/ 0 h 425198"/>
                  <a:gd name="connsiteX0" fmla="*/ 0 w 515079"/>
                  <a:gd name="connsiteY0" fmla="*/ 0 h 425198"/>
                  <a:gd name="connsiteX1" fmla="*/ 513877 w 515079"/>
                  <a:gd name="connsiteY1" fmla="*/ 0 h 425198"/>
                  <a:gd name="connsiteX2" fmla="*/ 514374 w 515079"/>
                  <a:gd name="connsiteY2" fmla="*/ 215648 h 425198"/>
                  <a:gd name="connsiteX3" fmla="*/ 437677 w 515079"/>
                  <a:gd name="connsiteY3" fmla="*/ 300963 h 425198"/>
                  <a:gd name="connsiteX4" fmla="*/ 340541 w 515079"/>
                  <a:gd name="connsiteY4" fmla="*/ 425198 h 425198"/>
                  <a:gd name="connsiteX5" fmla="*/ 0 w 515079"/>
                  <a:gd name="connsiteY5" fmla="*/ 424788 h 425198"/>
                  <a:gd name="connsiteX6" fmla="*/ 0 w 515079"/>
                  <a:gd name="connsiteY6" fmla="*/ 0 h 425198"/>
                  <a:gd name="connsiteX0" fmla="*/ 0 w 514374"/>
                  <a:gd name="connsiteY0" fmla="*/ 0 h 425198"/>
                  <a:gd name="connsiteX1" fmla="*/ 513877 w 514374"/>
                  <a:gd name="connsiteY1" fmla="*/ 0 h 425198"/>
                  <a:gd name="connsiteX2" fmla="*/ 514374 w 514374"/>
                  <a:gd name="connsiteY2" fmla="*/ 215648 h 425198"/>
                  <a:gd name="connsiteX3" fmla="*/ 425771 w 514374"/>
                  <a:gd name="connsiteY3" fmla="*/ 303345 h 425198"/>
                  <a:gd name="connsiteX4" fmla="*/ 340541 w 514374"/>
                  <a:gd name="connsiteY4" fmla="*/ 425198 h 425198"/>
                  <a:gd name="connsiteX5" fmla="*/ 0 w 514374"/>
                  <a:gd name="connsiteY5" fmla="*/ 424788 h 425198"/>
                  <a:gd name="connsiteX6" fmla="*/ 0 w 514374"/>
                  <a:gd name="connsiteY6" fmla="*/ 0 h 425198"/>
                  <a:gd name="connsiteX0" fmla="*/ 0 w 514374"/>
                  <a:gd name="connsiteY0" fmla="*/ 0 h 425198"/>
                  <a:gd name="connsiteX1" fmla="*/ 513877 w 514374"/>
                  <a:gd name="connsiteY1" fmla="*/ 0 h 425198"/>
                  <a:gd name="connsiteX2" fmla="*/ 514374 w 514374"/>
                  <a:gd name="connsiteY2" fmla="*/ 215648 h 425198"/>
                  <a:gd name="connsiteX3" fmla="*/ 425771 w 514374"/>
                  <a:gd name="connsiteY3" fmla="*/ 303345 h 425198"/>
                  <a:gd name="connsiteX4" fmla="*/ 340541 w 514374"/>
                  <a:gd name="connsiteY4" fmla="*/ 425198 h 425198"/>
                  <a:gd name="connsiteX5" fmla="*/ 0 w 514374"/>
                  <a:gd name="connsiteY5" fmla="*/ 424788 h 425198"/>
                  <a:gd name="connsiteX6" fmla="*/ 0 w 514374"/>
                  <a:gd name="connsiteY6" fmla="*/ 0 h 425198"/>
                  <a:gd name="connsiteX0" fmla="*/ 0 w 514374"/>
                  <a:gd name="connsiteY0" fmla="*/ 0 h 425198"/>
                  <a:gd name="connsiteX1" fmla="*/ 513877 w 514374"/>
                  <a:gd name="connsiteY1" fmla="*/ 0 h 425198"/>
                  <a:gd name="connsiteX2" fmla="*/ 514374 w 514374"/>
                  <a:gd name="connsiteY2" fmla="*/ 215648 h 425198"/>
                  <a:gd name="connsiteX3" fmla="*/ 425771 w 514374"/>
                  <a:gd name="connsiteY3" fmla="*/ 303345 h 425198"/>
                  <a:gd name="connsiteX4" fmla="*/ 340541 w 514374"/>
                  <a:gd name="connsiteY4" fmla="*/ 425198 h 425198"/>
                  <a:gd name="connsiteX5" fmla="*/ 0 w 514374"/>
                  <a:gd name="connsiteY5" fmla="*/ 424788 h 425198"/>
                  <a:gd name="connsiteX6" fmla="*/ 0 w 514374"/>
                  <a:gd name="connsiteY6" fmla="*/ 0 h 425198"/>
                  <a:gd name="connsiteX0" fmla="*/ 0 w 514374"/>
                  <a:gd name="connsiteY0" fmla="*/ 0 h 425198"/>
                  <a:gd name="connsiteX1" fmla="*/ 513877 w 514374"/>
                  <a:gd name="connsiteY1" fmla="*/ 0 h 425198"/>
                  <a:gd name="connsiteX2" fmla="*/ 514374 w 514374"/>
                  <a:gd name="connsiteY2" fmla="*/ 215648 h 425198"/>
                  <a:gd name="connsiteX3" fmla="*/ 425771 w 514374"/>
                  <a:gd name="connsiteY3" fmla="*/ 303345 h 425198"/>
                  <a:gd name="connsiteX4" fmla="*/ 340541 w 514374"/>
                  <a:gd name="connsiteY4" fmla="*/ 425198 h 425198"/>
                  <a:gd name="connsiteX5" fmla="*/ 0 w 514374"/>
                  <a:gd name="connsiteY5" fmla="*/ 424788 h 425198"/>
                  <a:gd name="connsiteX6" fmla="*/ 0 w 514374"/>
                  <a:gd name="connsiteY6" fmla="*/ 0 h 42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74" h="425198">
                    <a:moveTo>
                      <a:pt x="0" y="0"/>
                    </a:moveTo>
                    <a:lnTo>
                      <a:pt x="513877" y="0"/>
                    </a:lnTo>
                    <a:cubicBezTo>
                      <a:pt x="514043" y="71883"/>
                      <a:pt x="514208" y="143765"/>
                      <a:pt x="514374" y="215648"/>
                    </a:cubicBezTo>
                    <a:cubicBezTo>
                      <a:pt x="435626" y="292504"/>
                      <a:pt x="516425" y="207439"/>
                      <a:pt x="425771" y="303345"/>
                    </a:cubicBezTo>
                    <a:cubicBezTo>
                      <a:pt x="352118" y="417782"/>
                      <a:pt x="430863" y="298855"/>
                      <a:pt x="340541" y="425198"/>
                    </a:cubicBezTo>
                    <a:lnTo>
                      <a:pt x="0" y="4247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122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Source Sans Pro Bold" panose="020B0703030403020204" pitchFamily="34" charset="0"/>
                    <a:ea typeface="Source Sans Pro Bold" panose="020B0703030403020204" pitchFamily="34" charset="0"/>
                  </a:rPr>
                  <a:t>H</a:t>
                </a:r>
                <a:endParaRPr lang="de-DE" dirty="0">
                  <a:latin typeface="Source Sans Pro Bold" panose="020B0703030403020204" pitchFamily="34" charset="0"/>
                  <a:ea typeface="Source Sans Pro Bold" panose="020B0703030403020204" pitchFamily="34" charset="0"/>
                </a:endParaRPr>
              </a:p>
            </p:txBody>
          </p:sp>
          <p:pic>
            <p:nvPicPr>
              <p:cNvPr id="12" name="eH">
                <a:extLst>
                  <a:ext uri="{FF2B5EF4-FFF2-40B4-BE49-F238E27FC236}">
                    <a16:creationId xmlns:a16="http://schemas.microsoft.com/office/drawing/2014/main" id="{5E761CF5-8389-3E61-16E3-E886449B6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950138" y="3212339"/>
                <a:ext cx="1491615" cy="150876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667912-DA22-1531-1220-7228A6F5AB81}"/>
                    </a:ext>
                  </a:extLst>
                </p:cNvPr>
                <p:cNvSpPr txBox="1"/>
                <p:nvPr/>
              </p:nvSpPr>
              <p:spPr>
                <a:xfrm>
                  <a:off x="6446384" y="3322822"/>
                  <a:ext cx="21839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=0.5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MeV</m:t>
                        </m:r>
                      </m:oMath>
                    </m:oMathPara>
                  </a14:m>
                  <a:endParaRPr lang="en-US" b="0" dirty="0">
                    <a:solidFill>
                      <a:schemeClr val="bg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l-G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≈0.004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MeV</m:t>
                        </m:r>
                      </m:oMath>
                    </m:oMathPara>
                  </a14:m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667912-DA22-1531-1220-7228A6F5AB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6384" y="3322822"/>
                  <a:ext cx="2183931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84B12E9-0A19-72F7-7751-017D6AB5EF04}"/>
              </a:ext>
            </a:extLst>
          </p:cNvPr>
          <p:cNvSpPr/>
          <p:nvPr/>
        </p:nvSpPr>
        <p:spPr>
          <a:xfrm>
            <a:off x="7148052" y="5565058"/>
            <a:ext cx="875071" cy="275276"/>
          </a:xfrm>
          <a:prstGeom prst="rect">
            <a:avLst/>
          </a:prstGeom>
          <a:solidFill>
            <a:srgbClr val="C41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ACC5B8-0124-26D1-5E67-8D5AEEF162A3}"/>
              </a:ext>
            </a:extLst>
          </p:cNvPr>
          <p:cNvGrpSpPr/>
          <p:nvPr/>
        </p:nvGrpSpPr>
        <p:grpSpPr>
          <a:xfrm>
            <a:off x="5011531" y="4566051"/>
            <a:ext cx="3192029" cy="1604312"/>
            <a:chOff x="5011531" y="4228594"/>
            <a:chExt cx="3192029" cy="1604312"/>
          </a:xfrm>
        </p:grpSpPr>
        <p:grpSp>
          <p:nvGrpSpPr>
            <p:cNvPr id="13" name="μH">
              <a:extLst>
                <a:ext uri="{FF2B5EF4-FFF2-40B4-BE49-F238E27FC236}">
                  <a16:creationId xmlns:a16="http://schemas.microsoft.com/office/drawing/2014/main" id="{A93E313A-195F-8F47-8290-7D6F5CAEB28D}"/>
                </a:ext>
              </a:extLst>
            </p:cNvPr>
            <p:cNvGrpSpPr/>
            <p:nvPr/>
          </p:nvGrpSpPr>
          <p:grpSpPr>
            <a:xfrm>
              <a:off x="5011531" y="4228594"/>
              <a:ext cx="1328983" cy="1344119"/>
              <a:chOff x="3710019" y="4611420"/>
              <a:chExt cx="1328983" cy="1344119"/>
            </a:xfrm>
          </p:grpSpPr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5073D652-3D6B-E673-5817-6FA357D61CB5}"/>
                  </a:ext>
                </a:extLst>
              </p:cNvPr>
              <p:cNvSpPr/>
              <p:nvPr/>
            </p:nvSpPr>
            <p:spPr>
              <a:xfrm>
                <a:off x="3710019" y="4611420"/>
                <a:ext cx="514320" cy="424788"/>
              </a:xfrm>
              <a:custGeom>
                <a:avLst/>
                <a:gdLst>
                  <a:gd name="connsiteX0" fmla="*/ 0 w 513877"/>
                  <a:gd name="connsiteY0" fmla="*/ 0 h 424788"/>
                  <a:gd name="connsiteX1" fmla="*/ 513877 w 513877"/>
                  <a:gd name="connsiteY1" fmla="*/ 0 h 424788"/>
                  <a:gd name="connsiteX2" fmla="*/ 513877 w 513877"/>
                  <a:gd name="connsiteY2" fmla="*/ 424788 h 424788"/>
                  <a:gd name="connsiteX3" fmla="*/ 0 w 513877"/>
                  <a:gd name="connsiteY3" fmla="*/ 424788 h 424788"/>
                  <a:gd name="connsiteX4" fmla="*/ 0 w 513877"/>
                  <a:gd name="connsiteY4" fmla="*/ 0 h 424788"/>
                  <a:gd name="connsiteX0" fmla="*/ 0 w 514320"/>
                  <a:gd name="connsiteY0" fmla="*/ 0 h 424788"/>
                  <a:gd name="connsiteX1" fmla="*/ 513877 w 514320"/>
                  <a:gd name="connsiteY1" fmla="*/ 0 h 424788"/>
                  <a:gd name="connsiteX2" fmla="*/ 514320 w 514320"/>
                  <a:gd name="connsiteY2" fmla="*/ 234424 h 424788"/>
                  <a:gd name="connsiteX3" fmla="*/ 513877 w 514320"/>
                  <a:gd name="connsiteY3" fmla="*/ 424788 h 424788"/>
                  <a:gd name="connsiteX4" fmla="*/ 0 w 514320"/>
                  <a:gd name="connsiteY4" fmla="*/ 424788 h 424788"/>
                  <a:gd name="connsiteX5" fmla="*/ 0 w 514320"/>
                  <a:gd name="connsiteY5" fmla="*/ 0 h 424788"/>
                  <a:gd name="connsiteX0" fmla="*/ 0 w 514320"/>
                  <a:gd name="connsiteY0" fmla="*/ 0 h 424788"/>
                  <a:gd name="connsiteX1" fmla="*/ 513877 w 514320"/>
                  <a:gd name="connsiteY1" fmla="*/ 0 h 424788"/>
                  <a:gd name="connsiteX2" fmla="*/ 514320 w 514320"/>
                  <a:gd name="connsiteY2" fmla="*/ 234424 h 424788"/>
                  <a:gd name="connsiteX3" fmla="*/ 513877 w 514320"/>
                  <a:gd name="connsiteY3" fmla="*/ 424788 h 424788"/>
                  <a:gd name="connsiteX4" fmla="*/ 371444 w 514320"/>
                  <a:gd name="connsiteY4" fmla="*/ 422543 h 424788"/>
                  <a:gd name="connsiteX5" fmla="*/ 0 w 514320"/>
                  <a:gd name="connsiteY5" fmla="*/ 424788 h 424788"/>
                  <a:gd name="connsiteX6" fmla="*/ 0 w 514320"/>
                  <a:gd name="connsiteY6" fmla="*/ 0 h 424788"/>
                  <a:gd name="connsiteX0" fmla="*/ 0 w 514320"/>
                  <a:gd name="connsiteY0" fmla="*/ 0 h 424788"/>
                  <a:gd name="connsiteX1" fmla="*/ 513877 w 514320"/>
                  <a:gd name="connsiteY1" fmla="*/ 0 h 424788"/>
                  <a:gd name="connsiteX2" fmla="*/ 514320 w 514320"/>
                  <a:gd name="connsiteY2" fmla="*/ 234424 h 424788"/>
                  <a:gd name="connsiteX3" fmla="*/ 437677 w 514320"/>
                  <a:gd name="connsiteY3" fmla="*/ 303344 h 424788"/>
                  <a:gd name="connsiteX4" fmla="*/ 371444 w 514320"/>
                  <a:gd name="connsiteY4" fmla="*/ 422543 h 424788"/>
                  <a:gd name="connsiteX5" fmla="*/ 0 w 514320"/>
                  <a:gd name="connsiteY5" fmla="*/ 424788 h 424788"/>
                  <a:gd name="connsiteX6" fmla="*/ 0 w 514320"/>
                  <a:gd name="connsiteY6" fmla="*/ 0 h 424788"/>
                  <a:gd name="connsiteX0" fmla="*/ 0 w 514766"/>
                  <a:gd name="connsiteY0" fmla="*/ 0 h 424788"/>
                  <a:gd name="connsiteX1" fmla="*/ 513877 w 514766"/>
                  <a:gd name="connsiteY1" fmla="*/ 0 h 424788"/>
                  <a:gd name="connsiteX2" fmla="*/ 514320 w 514766"/>
                  <a:gd name="connsiteY2" fmla="*/ 234424 h 424788"/>
                  <a:gd name="connsiteX3" fmla="*/ 437677 w 514766"/>
                  <a:gd name="connsiteY3" fmla="*/ 303344 h 424788"/>
                  <a:gd name="connsiteX4" fmla="*/ 371444 w 514766"/>
                  <a:gd name="connsiteY4" fmla="*/ 422543 h 424788"/>
                  <a:gd name="connsiteX5" fmla="*/ 0 w 514766"/>
                  <a:gd name="connsiteY5" fmla="*/ 424788 h 424788"/>
                  <a:gd name="connsiteX6" fmla="*/ 0 w 514766"/>
                  <a:gd name="connsiteY6" fmla="*/ 0 h 424788"/>
                  <a:gd name="connsiteX0" fmla="*/ 0 w 514766"/>
                  <a:gd name="connsiteY0" fmla="*/ 0 h 424788"/>
                  <a:gd name="connsiteX1" fmla="*/ 513877 w 514766"/>
                  <a:gd name="connsiteY1" fmla="*/ 0 h 424788"/>
                  <a:gd name="connsiteX2" fmla="*/ 514320 w 514766"/>
                  <a:gd name="connsiteY2" fmla="*/ 234424 h 424788"/>
                  <a:gd name="connsiteX3" fmla="*/ 437677 w 514766"/>
                  <a:gd name="connsiteY3" fmla="*/ 303344 h 424788"/>
                  <a:gd name="connsiteX4" fmla="*/ 371444 w 514766"/>
                  <a:gd name="connsiteY4" fmla="*/ 422543 h 424788"/>
                  <a:gd name="connsiteX5" fmla="*/ 0 w 514766"/>
                  <a:gd name="connsiteY5" fmla="*/ 424788 h 424788"/>
                  <a:gd name="connsiteX6" fmla="*/ 0 w 514766"/>
                  <a:gd name="connsiteY6" fmla="*/ 0 h 424788"/>
                  <a:gd name="connsiteX0" fmla="*/ 0 w 514320"/>
                  <a:gd name="connsiteY0" fmla="*/ 0 h 424788"/>
                  <a:gd name="connsiteX1" fmla="*/ 513877 w 514320"/>
                  <a:gd name="connsiteY1" fmla="*/ 0 h 424788"/>
                  <a:gd name="connsiteX2" fmla="*/ 514320 w 514320"/>
                  <a:gd name="connsiteY2" fmla="*/ 234424 h 424788"/>
                  <a:gd name="connsiteX3" fmla="*/ 437677 w 514320"/>
                  <a:gd name="connsiteY3" fmla="*/ 303344 h 424788"/>
                  <a:gd name="connsiteX4" fmla="*/ 371444 w 514320"/>
                  <a:gd name="connsiteY4" fmla="*/ 422543 h 424788"/>
                  <a:gd name="connsiteX5" fmla="*/ 0 w 514320"/>
                  <a:gd name="connsiteY5" fmla="*/ 424788 h 424788"/>
                  <a:gd name="connsiteX6" fmla="*/ 0 w 514320"/>
                  <a:gd name="connsiteY6" fmla="*/ 0 h 424788"/>
                  <a:gd name="connsiteX0" fmla="*/ 0 w 514320"/>
                  <a:gd name="connsiteY0" fmla="*/ 0 h 424788"/>
                  <a:gd name="connsiteX1" fmla="*/ 513877 w 514320"/>
                  <a:gd name="connsiteY1" fmla="*/ 0 h 424788"/>
                  <a:gd name="connsiteX2" fmla="*/ 514320 w 514320"/>
                  <a:gd name="connsiteY2" fmla="*/ 234424 h 424788"/>
                  <a:gd name="connsiteX3" fmla="*/ 437677 w 514320"/>
                  <a:gd name="connsiteY3" fmla="*/ 303344 h 424788"/>
                  <a:gd name="connsiteX4" fmla="*/ 371444 w 514320"/>
                  <a:gd name="connsiteY4" fmla="*/ 422543 h 424788"/>
                  <a:gd name="connsiteX5" fmla="*/ 0 w 514320"/>
                  <a:gd name="connsiteY5" fmla="*/ 424788 h 424788"/>
                  <a:gd name="connsiteX6" fmla="*/ 0 w 514320"/>
                  <a:gd name="connsiteY6" fmla="*/ 0 h 42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20" h="424788">
                    <a:moveTo>
                      <a:pt x="0" y="0"/>
                    </a:moveTo>
                    <a:lnTo>
                      <a:pt x="513877" y="0"/>
                    </a:lnTo>
                    <a:cubicBezTo>
                      <a:pt x="514025" y="78141"/>
                      <a:pt x="514172" y="156283"/>
                      <a:pt x="514320" y="234424"/>
                    </a:cubicBezTo>
                    <a:cubicBezTo>
                      <a:pt x="435590" y="309785"/>
                      <a:pt x="525932" y="223220"/>
                      <a:pt x="437677" y="303344"/>
                    </a:cubicBezTo>
                    <a:cubicBezTo>
                      <a:pt x="377499" y="414514"/>
                      <a:pt x="429241" y="311372"/>
                      <a:pt x="371444" y="422543"/>
                    </a:cubicBezTo>
                    <a:lnTo>
                      <a:pt x="0" y="4247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122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>
                    <a:latin typeface="Source Sans Pro Bold" panose="020B0703030403020204" pitchFamily="34" charset="0"/>
                    <a:ea typeface="Source Sans Pro Bold" panose="020B0703030403020204" pitchFamily="34" charset="0"/>
                  </a:rPr>
                  <a:t>μ</a:t>
                </a:r>
                <a:r>
                  <a:rPr lang="en-US" dirty="0">
                    <a:latin typeface="Source Sans Pro Bold" panose="020B0703030403020204" pitchFamily="34" charset="0"/>
                    <a:ea typeface="Source Sans Pro Bold" panose="020B0703030403020204" pitchFamily="34" charset="0"/>
                  </a:rPr>
                  <a:t>H</a:t>
                </a:r>
                <a:endParaRPr lang="de-DE" dirty="0">
                  <a:latin typeface="Source Sans Pro Bold" panose="020B0703030403020204" pitchFamily="34" charset="0"/>
                  <a:ea typeface="Source Sans Pro Bold" panose="020B0703030403020204" pitchFamily="34" charset="0"/>
                </a:endParaRPr>
              </a:p>
            </p:txBody>
          </p: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15F64934-3692-BF3F-3797-CA2544D995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867427" y="4721099"/>
                <a:ext cx="1171575" cy="123444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DC4BE22-F39B-7AEE-65F6-5BCC1ABA7625}"/>
                    </a:ext>
                  </a:extLst>
                </p:cNvPr>
                <p:cNvSpPr txBox="1"/>
                <p:nvPr/>
              </p:nvSpPr>
              <p:spPr>
                <a:xfrm>
                  <a:off x="6121259" y="4909576"/>
                  <a:ext cx="2082301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=95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MeV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≈0.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MeV</m:t>
                        </m:r>
                      </m:oMath>
                    </m:oMathPara>
                  </a14:m>
                  <a:endParaRPr lang="de-DE" dirty="0">
                    <a:solidFill>
                      <a:schemeClr val="bg1"/>
                    </a:solidFill>
                  </a:endParaRPr>
                </a:p>
                <a:p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DC4BE22-F39B-7AEE-65F6-5BCC1ABA76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259" y="4909576"/>
                  <a:ext cx="2082301" cy="92333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40C274-ABC2-5D54-3525-60C406859450}"/>
                  </a:ext>
                </a:extLst>
              </p:cNvPr>
              <p:cNvSpPr txBox="1"/>
              <p:nvPr/>
            </p:nvSpPr>
            <p:spPr>
              <a:xfrm>
                <a:off x="2077986" y="1274089"/>
                <a:ext cx="4988028" cy="461665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  <a:t>The expansion holds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l-G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de-DE" sz="2400" dirty="0">
                  <a:solidFill>
                    <a:schemeClr val="bg1"/>
                  </a:solidFill>
                  <a:latin typeface="Source Sans Pro SemiBold" panose="020B0603030403020204" pitchFamily="34" charset="0"/>
                  <a:ea typeface="Source Sans Pro SemiBold" panose="020B060303040302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40C274-ABC2-5D54-3525-60C406859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986" y="1274089"/>
                <a:ext cx="4988028" cy="461665"/>
              </a:xfrm>
              <a:prstGeom prst="rect">
                <a:avLst/>
              </a:prstGeom>
              <a:blipFill>
                <a:blip r:embed="rId13"/>
                <a:stretch>
                  <a:fillRect l="-367" t="-10526" b="-28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81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3370-5692-1751-8983-4627A39E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the waters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95DDF-BCB5-CCEF-E5A8-49B417F5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DE42E1-49D5-6F80-AED2-E1AF06BE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42028C-1DB3-48BA-EDB0-D4839301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92A1D79-4F21-DEC5-A437-0F81BC894A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161551"/>
                  </p:ext>
                </p:extLst>
              </p:nvPr>
            </p:nvGraphicFramePr>
            <p:xfrm>
              <a:off x="628650" y="1952440"/>
              <a:ext cx="7886701" cy="14289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7031">
                      <a:extLst>
                        <a:ext uri="{9D8B030D-6E8A-4147-A177-3AD203B41FA5}">
                          <a16:colId xmlns:a16="http://schemas.microsoft.com/office/drawing/2014/main" val="1730179593"/>
                        </a:ext>
                      </a:extLst>
                    </a:gridCol>
                    <a:gridCol w="2149890">
                      <a:extLst>
                        <a:ext uri="{9D8B030D-6E8A-4147-A177-3AD203B41FA5}">
                          <a16:colId xmlns:a16="http://schemas.microsoft.com/office/drawing/2014/main" val="3180633301"/>
                        </a:ext>
                      </a:extLst>
                    </a:gridCol>
                    <a:gridCol w="2149890">
                      <a:extLst>
                        <a:ext uri="{9D8B030D-6E8A-4147-A177-3AD203B41FA5}">
                          <a16:colId xmlns:a16="http://schemas.microsoft.com/office/drawing/2014/main" val="3141748554"/>
                        </a:ext>
                      </a:extLst>
                    </a:gridCol>
                    <a:gridCol w="2149890">
                      <a:extLst>
                        <a:ext uri="{9D8B030D-6E8A-4147-A177-3AD203B41FA5}">
                          <a16:colId xmlns:a16="http://schemas.microsoft.com/office/drawing/2014/main" val="3953241187"/>
                        </a:ext>
                      </a:extLst>
                    </a:gridCol>
                  </a:tblGrid>
                  <a:tr h="395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>
                              <a:latin typeface="Source Sans Pro Bold" panose="020B0703030403020204" pitchFamily="34" charset="0"/>
                              <a:ea typeface="Source Sans Pro Bold" panose="020B0703030403020204" pitchFamily="34" charset="0"/>
                            </a:rPr>
                            <a:t>System</a:t>
                          </a:r>
                          <a:endParaRPr lang="de-DE" sz="2300" b="1" dirty="0">
                            <a:latin typeface="Source Sans Pro Bold" panose="020B0703030403020204" pitchFamily="34" charset="0"/>
                            <a:ea typeface="Source Sans Pro Bold" panose="020B0703030403020204" pitchFamily="34" charset="0"/>
                          </a:endParaRPr>
                        </a:p>
                      </a:txBody>
                      <a:tcPr marL="119094" marR="119094" marT="59547" marB="59547"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/>
                            <a:t>Expanded</a:t>
                          </a:r>
                          <a:endParaRPr lang="de-DE" sz="2300" b="1" dirty="0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/>
                            <a:t>Exact</a:t>
                          </a:r>
                          <a:endParaRPr lang="de-DE" sz="2300" b="1" dirty="0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/>
                            <a:t>Exp. precision</a:t>
                          </a:r>
                          <a:endParaRPr lang="de-DE" sz="2300" b="1" dirty="0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0104590"/>
                      </a:ext>
                    </a:extLst>
                  </a:tr>
                  <a:tr h="4829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H</m:t>
                                </m:r>
                                <m:r>
                                  <a:rPr lang="en-US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 [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kHz</m:t>
                                </m:r>
                                <m:r>
                                  <a:rPr lang="en-US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de-DE" sz="2300" i="0" dirty="0">
                            <a:solidFill>
                              <a:schemeClr val="bg1"/>
                            </a:solidFill>
                            <a:latin typeface="Source Sans Pro Bold" panose="020B0703030403020204" pitchFamily="34" charset="0"/>
                            <a:ea typeface="Source Sans Pro Bold" panose="020B0703030403020204" pitchFamily="34" charset="0"/>
                          </a:endParaRPr>
                        </a:p>
                      </a:txBody>
                      <a:tcPr marL="119094" marR="119094" marT="59547" marB="59547"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3×</m:t>
                                </m:r>
                                <m:sSup>
                                  <m:sSupPr>
                                    <m:ctrlP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23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23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3.2</m:t>
                                </m:r>
                              </m:oMath>
                            </m:oMathPara>
                          </a14:m>
                          <a:endParaRPr lang="de-DE" sz="23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2537834"/>
                      </a:ext>
                    </a:extLst>
                  </a:tr>
                  <a:tr h="4763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μ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H</m:t>
                                </m:r>
                                <m:r>
                                  <a:rPr lang="en-US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 [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μ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eV</m:t>
                                </m:r>
                                <m:r>
                                  <a:rPr lang="en-US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2300" i="0" dirty="0">
                            <a:solidFill>
                              <a:schemeClr val="bg1"/>
                            </a:solidFill>
                            <a:latin typeface="Source Sans Pro Bold" panose="020B0703030403020204" pitchFamily="34" charset="0"/>
                            <a:ea typeface="Source Sans Pro Bold" panose="020B0703030403020204" pitchFamily="34" charset="0"/>
                          </a:endParaRPr>
                        </a:p>
                      </a:txBody>
                      <a:tcPr marL="119094" marR="119094" marT="59547" marB="59547"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3×</m:t>
                                </m:r>
                                <m:sSup>
                                  <m:sSupPr>
                                    <m:ctrlP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23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−8×</m:t>
                                </m:r>
                                <m:sSup>
                                  <m:sSupPr>
                                    <m:ctrlP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23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2.3</m:t>
                                </m:r>
                              </m:oMath>
                            </m:oMathPara>
                          </a14:m>
                          <a:endParaRPr lang="de-DE" sz="23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0780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92A1D79-4F21-DEC5-A437-0F81BC894A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161551"/>
                  </p:ext>
                </p:extLst>
              </p:nvPr>
            </p:nvGraphicFramePr>
            <p:xfrm>
              <a:off x="628650" y="1952440"/>
              <a:ext cx="7886701" cy="14289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7031">
                      <a:extLst>
                        <a:ext uri="{9D8B030D-6E8A-4147-A177-3AD203B41FA5}">
                          <a16:colId xmlns:a16="http://schemas.microsoft.com/office/drawing/2014/main" val="1730179593"/>
                        </a:ext>
                      </a:extLst>
                    </a:gridCol>
                    <a:gridCol w="2149890">
                      <a:extLst>
                        <a:ext uri="{9D8B030D-6E8A-4147-A177-3AD203B41FA5}">
                          <a16:colId xmlns:a16="http://schemas.microsoft.com/office/drawing/2014/main" val="3180633301"/>
                        </a:ext>
                      </a:extLst>
                    </a:gridCol>
                    <a:gridCol w="2149890">
                      <a:extLst>
                        <a:ext uri="{9D8B030D-6E8A-4147-A177-3AD203B41FA5}">
                          <a16:colId xmlns:a16="http://schemas.microsoft.com/office/drawing/2014/main" val="3141748554"/>
                        </a:ext>
                      </a:extLst>
                    </a:gridCol>
                    <a:gridCol w="2149890">
                      <a:extLst>
                        <a:ext uri="{9D8B030D-6E8A-4147-A177-3AD203B41FA5}">
                          <a16:colId xmlns:a16="http://schemas.microsoft.com/office/drawing/2014/main" val="3953241187"/>
                        </a:ext>
                      </a:extLst>
                    </a:gridCol>
                  </a:tblGrid>
                  <a:tr h="4696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>
                              <a:latin typeface="Source Sans Pro Bold" panose="020B0703030403020204" pitchFamily="34" charset="0"/>
                              <a:ea typeface="Source Sans Pro Bold" panose="020B0703030403020204" pitchFamily="34" charset="0"/>
                            </a:rPr>
                            <a:t>System</a:t>
                          </a:r>
                          <a:endParaRPr lang="de-DE" sz="2300" b="1" dirty="0">
                            <a:latin typeface="Source Sans Pro Bold" panose="020B0703030403020204" pitchFamily="34" charset="0"/>
                            <a:ea typeface="Source Sans Pro Bold" panose="020B0703030403020204" pitchFamily="34" charset="0"/>
                          </a:endParaRPr>
                        </a:p>
                      </a:txBody>
                      <a:tcPr marL="119094" marR="119094" marT="59547" marB="59547"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/>
                            <a:t>Expanded</a:t>
                          </a:r>
                          <a:endParaRPr lang="de-DE" sz="2300" b="1" dirty="0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/>
                            <a:t>Exact</a:t>
                          </a:r>
                          <a:endParaRPr lang="de-DE" sz="2300" b="1" dirty="0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/>
                            <a:t>Exp. precision</a:t>
                          </a:r>
                          <a:endParaRPr lang="de-DE" sz="2300" b="1" dirty="0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0104590"/>
                      </a:ext>
                    </a:extLst>
                  </a:tr>
                  <a:tr h="482994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119094" marR="119094" marT="59547" marB="59547"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71" t="-102500" r="-450424" b="-11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7705" t="-102500" r="-201133" b="-11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8182" t="-102500" r="-101705" b="-11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7422" t="-102500" r="-1416" b="-11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2537834"/>
                      </a:ext>
                    </a:extLst>
                  </a:tr>
                  <a:tr h="4763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119094" marR="119094" marT="59547" marB="59547"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71" t="-207692" r="-450424" b="-14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7705" t="-207692" r="-201133" b="-14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8182" t="-207692" r="-101705" b="-14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7422" t="-207692" r="-1416" b="-14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0780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9DD14C2-54B3-EED0-24D9-852D9E40E0FF}"/>
              </a:ext>
            </a:extLst>
          </p:cNvPr>
          <p:cNvSpPr txBox="1"/>
          <p:nvPr/>
        </p:nvSpPr>
        <p:spPr>
          <a:xfrm>
            <a:off x="1244599" y="1400220"/>
            <a:ext cx="665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ource Sans Pro Bold" panose="020B0703030403020204"/>
                <a:ea typeface="Source Sans Pro" panose="020B0503030403020204" pitchFamily="34" charset="0"/>
              </a:rPr>
              <a:t>Lamb Shift</a:t>
            </a:r>
            <a:endParaRPr lang="de-DE" sz="2400" b="1" dirty="0">
              <a:solidFill>
                <a:schemeClr val="bg1"/>
              </a:solidFill>
              <a:latin typeface="Source Sans Pro Bold" panose="020B0703030403020204"/>
              <a:ea typeface="Source Sans Pro" panose="020B05030304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D63B4C6B-7BBC-1BCC-717E-134BC773DC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7151608"/>
                  </p:ext>
                </p:extLst>
              </p:nvPr>
            </p:nvGraphicFramePr>
            <p:xfrm>
              <a:off x="628649" y="4303757"/>
              <a:ext cx="7886702" cy="16660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3922">
                      <a:extLst>
                        <a:ext uri="{9D8B030D-6E8A-4147-A177-3AD203B41FA5}">
                          <a16:colId xmlns:a16="http://schemas.microsoft.com/office/drawing/2014/main" val="1730179593"/>
                        </a:ext>
                      </a:extLst>
                    </a:gridCol>
                    <a:gridCol w="1876445">
                      <a:extLst>
                        <a:ext uri="{9D8B030D-6E8A-4147-A177-3AD203B41FA5}">
                          <a16:colId xmlns:a16="http://schemas.microsoft.com/office/drawing/2014/main" val="3180633301"/>
                        </a:ext>
                      </a:extLst>
                    </a:gridCol>
                    <a:gridCol w="1876445">
                      <a:extLst>
                        <a:ext uri="{9D8B030D-6E8A-4147-A177-3AD203B41FA5}">
                          <a16:colId xmlns:a16="http://schemas.microsoft.com/office/drawing/2014/main" val="3141748554"/>
                        </a:ext>
                      </a:extLst>
                    </a:gridCol>
                    <a:gridCol w="2149890">
                      <a:extLst>
                        <a:ext uri="{9D8B030D-6E8A-4147-A177-3AD203B41FA5}">
                          <a16:colId xmlns:a16="http://schemas.microsoft.com/office/drawing/2014/main" val="3953241187"/>
                        </a:ext>
                      </a:extLst>
                    </a:gridCol>
                  </a:tblGrid>
                  <a:tr h="395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>
                              <a:latin typeface="Source Sans Pro Bold" panose="020B0703030403020204" pitchFamily="34" charset="0"/>
                              <a:ea typeface="Source Sans Pro Bold" panose="020B0703030403020204" pitchFamily="34" charset="0"/>
                            </a:rPr>
                            <a:t>System</a:t>
                          </a:r>
                          <a:endParaRPr lang="de-DE" sz="2300" b="1" dirty="0">
                            <a:latin typeface="Source Sans Pro Bold" panose="020B0703030403020204" pitchFamily="34" charset="0"/>
                            <a:ea typeface="Source Sans Pro Bold" panose="020B0703030403020204" pitchFamily="34" charset="0"/>
                          </a:endParaRPr>
                        </a:p>
                      </a:txBody>
                      <a:tcPr marL="119094" marR="119094" marT="59547" marB="59547"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/>
                            <a:t>Expanded</a:t>
                          </a:r>
                          <a:endParaRPr lang="de-DE" sz="2300" b="1" dirty="0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/>
                            <a:t>Exact</a:t>
                          </a:r>
                          <a:endParaRPr lang="de-DE" sz="2300" b="1" dirty="0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/>
                            <a:t>Exp. precision</a:t>
                          </a:r>
                          <a:endParaRPr lang="de-DE" sz="2300" b="1" dirty="0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0104590"/>
                      </a:ext>
                    </a:extLst>
                  </a:tr>
                  <a:tr h="4829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H</m:t>
                                </m:r>
                                <m:r>
                                  <a:rPr lang="en-US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Source Sans Pro Bold" panose="020B0703030403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Source Sans Pro Bold" panose="020B0703030403020204" pitchFamily="3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3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Source Sans Pro Bold" panose="020B0703030403020204" pitchFamily="34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en-US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kHz</m:t>
                                </m:r>
                                <m:r>
                                  <a:rPr lang="en-US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de-DE" sz="2300" i="0" dirty="0">
                            <a:solidFill>
                              <a:schemeClr val="bg1"/>
                            </a:solidFill>
                            <a:latin typeface="Source Sans Pro Bold" panose="020B0703030403020204" pitchFamily="34" charset="0"/>
                            <a:ea typeface="Source Sans Pro Bold" panose="020B0703030403020204" pitchFamily="34" charset="0"/>
                          </a:endParaRPr>
                        </a:p>
                      </a:txBody>
                      <a:tcPr marL="119094" marR="119094" marT="59547" marB="59547"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−0.4</m:t>
                                </m:r>
                              </m:oMath>
                            </m:oMathPara>
                          </a14:m>
                          <a:endParaRPr lang="de-DE" sz="23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−0.009</m:t>
                                </m:r>
                              </m:oMath>
                            </m:oMathPara>
                          </a14:m>
                          <a:endParaRPr lang="de-DE" sz="23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de-DE" sz="23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2537834"/>
                      </a:ext>
                    </a:extLst>
                  </a:tr>
                  <a:tr h="4763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μ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H</m:t>
                                </m:r>
                                <m:r>
                                  <a:rPr lang="en-US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 [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μ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eV</m:t>
                                </m:r>
                                <m:r>
                                  <a:rPr lang="en-US" sz="23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Source Sans Pro Bold" panose="020B070303040302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2300" i="0" dirty="0">
                            <a:solidFill>
                              <a:schemeClr val="bg1"/>
                            </a:solidFill>
                            <a:latin typeface="Source Sans Pro Bold" panose="020B0703030403020204" pitchFamily="34" charset="0"/>
                            <a:ea typeface="Source Sans Pro Bold" panose="020B0703030403020204" pitchFamily="34" charset="0"/>
                          </a:endParaRPr>
                        </a:p>
                      </a:txBody>
                      <a:tcPr marL="119094" marR="119094" marT="59547" marB="59547"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23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3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23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300" b="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(1ppm,</a:t>
                          </a:r>
                          <a:r>
                            <a:rPr lang="en-US" sz="1600" baseline="0" dirty="0">
                              <a:solidFill>
                                <a:schemeClr val="bg1"/>
                              </a:solidFill>
                            </a:rPr>
                            <a:t> projected)</a:t>
                          </a:r>
                          <a:endParaRPr lang="de-DE" sz="23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0780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D63B4C6B-7BBC-1BCC-717E-134BC773DC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7151608"/>
                  </p:ext>
                </p:extLst>
              </p:nvPr>
            </p:nvGraphicFramePr>
            <p:xfrm>
              <a:off x="628649" y="4303757"/>
              <a:ext cx="7886702" cy="16660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3922">
                      <a:extLst>
                        <a:ext uri="{9D8B030D-6E8A-4147-A177-3AD203B41FA5}">
                          <a16:colId xmlns:a16="http://schemas.microsoft.com/office/drawing/2014/main" val="1730179593"/>
                        </a:ext>
                      </a:extLst>
                    </a:gridCol>
                    <a:gridCol w="1876445">
                      <a:extLst>
                        <a:ext uri="{9D8B030D-6E8A-4147-A177-3AD203B41FA5}">
                          <a16:colId xmlns:a16="http://schemas.microsoft.com/office/drawing/2014/main" val="3180633301"/>
                        </a:ext>
                      </a:extLst>
                    </a:gridCol>
                    <a:gridCol w="1876445">
                      <a:extLst>
                        <a:ext uri="{9D8B030D-6E8A-4147-A177-3AD203B41FA5}">
                          <a16:colId xmlns:a16="http://schemas.microsoft.com/office/drawing/2014/main" val="3141748554"/>
                        </a:ext>
                      </a:extLst>
                    </a:gridCol>
                    <a:gridCol w="2149890">
                      <a:extLst>
                        <a:ext uri="{9D8B030D-6E8A-4147-A177-3AD203B41FA5}">
                          <a16:colId xmlns:a16="http://schemas.microsoft.com/office/drawing/2014/main" val="3953241187"/>
                        </a:ext>
                      </a:extLst>
                    </a:gridCol>
                  </a:tblGrid>
                  <a:tr h="4696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>
                              <a:latin typeface="Source Sans Pro Bold" panose="020B0703030403020204" pitchFamily="34" charset="0"/>
                              <a:ea typeface="Source Sans Pro Bold" panose="020B0703030403020204" pitchFamily="34" charset="0"/>
                            </a:rPr>
                            <a:t>System</a:t>
                          </a:r>
                          <a:endParaRPr lang="de-DE" sz="2300" b="1" dirty="0">
                            <a:latin typeface="Source Sans Pro Bold" panose="020B0703030403020204" pitchFamily="34" charset="0"/>
                            <a:ea typeface="Source Sans Pro Bold" panose="020B0703030403020204" pitchFamily="34" charset="0"/>
                          </a:endParaRPr>
                        </a:p>
                      </a:txBody>
                      <a:tcPr marL="119094" marR="119094" marT="59547" marB="59547"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/>
                            <a:t>Expanded</a:t>
                          </a:r>
                          <a:endParaRPr lang="de-DE" sz="2300" b="1" dirty="0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/>
                            <a:t>Exact</a:t>
                          </a:r>
                          <a:endParaRPr lang="de-DE" sz="2300" b="1" dirty="0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/>
                            <a:t>Exp. precision</a:t>
                          </a:r>
                          <a:endParaRPr lang="de-DE" sz="2300" b="1" dirty="0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0104590"/>
                      </a:ext>
                    </a:extLst>
                  </a:tr>
                  <a:tr h="482994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119094" marR="119094" marT="59547" marB="59547"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20" t="-103797" r="-298466" b="-1620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166" t="-103797" r="-216938" b="-1620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6494" t="-103797" r="-116234" b="-1620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7422" t="-103797" r="-1416" b="-1620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2537834"/>
                      </a:ext>
                    </a:extLst>
                  </a:tr>
                  <a:tr h="713454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119094" marR="119094" marT="59547" marB="59547"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20" t="-136441" r="-298466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166" t="-136441" r="-216938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6494" t="-136441" r="-116234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119094" marR="119094" marT="59547" marB="59547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4122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7422" t="-136441" r="-1416" b="-8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0780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FD18EC0-F5D6-FFB7-B8AD-8CF411A39AB6}"/>
              </a:ext>
            </a:extLst>
          </p:cNvPr>
          <p:cNvSpPr txBox="1"/>
          <p:nvPr/>
        </p:nvSpPr>
        <p:spPr>
          <a:xfrm>
            <a:off x="1244598" y="3751537"/>
            <a:ext cx="665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ource Sans Pro Bold" panose="020B0703030403020204"/>
                <a:ea typeface="Source Sans Pro" panose="020B0503030403020204" pitchFamily="34" charset="0"/>
              </a:rPr>
              <a:t>1S Hyperfine Splitting</a:t>
            </a:r>
            <a:endParaRPr lang="de-DE" sz="2400" b="1" dirty="0">
              <a:solidFill>
                <a:schemeClr val="bg1"/>
              </a:solidFill>
              <a:latin typeface="Source Sans Pro Bold" panose="020B0703030403020204"/>
              <a:ea typeface="Source Sans Pro" panose="020B0503030403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3FD30-0FA5-F1DB-ECCD-421C8DF0FDDA}"/>
              </a:ext>
            </a:extLst>
          </p:cNvPr>
          <p:cNvSpPr/>
          <p:nvPr/>
        </p:nvSpPr>
        <p:spPr>
          <a:xfrm>
            <a:off x="6368143" y="1861885"/>
            <a:ext cx="2275114" cy="1614691"/>
          </a:xfrm>
          <a:prstGeom prst="rect">
            <a:avLst/>
          </a:prstGeom>
          <a:solidFill>
            <a:srgbClr val="7D82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9CAD39-1895-B99C-861B-4176615303BB}"/>
              </a:ext>
            </a:extLst>
          </p:cNvPr>
          <p:cNvSpPr/>
          <p:nvPr/>
        </p:nvSpPr>
        <p:spPr>
          <a:xfrm>
            <a:off x="304800" y="2933305"/>
            <a:ext cx="6564086" cy="723081"/>
          </a:xfrm>
          <a:prstGeom prst="rect">
            <a:avLst/>
          </a:prstGeom>
          <a:solidFill>
            <a:srgbClr val="7D82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30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72A3-D089-8F49-629E-8ADC57D0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940FA3-03FE-C7F1-B3A3-73ED78D61AAE}"/>
              </a:ext>
            </a:extLst>
          </p:cNvPr>
          <p:cNvSpPr/>
          <p:nvPr/>
        </p:nvSpPr>
        <p:spPr>
          <a:xfrm>
            <a:off x="894735" y="4729316"/>
            <a:ext cx="3775588" cy="442451"/>
          </a:xfrm>
          <a:prstGeom prst="rect">
            <a:avLst/>
          </a:prstGeom>
          <a:solidFill>
            <a:srgbClr val="C41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912D-81A3-C779-6B59-5E9BDDE45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r>
              <a:rPr lang="en-US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No </a:t>
            </a:r>
            <a:r>
              <a:rPr lang="en-US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relevant </a:t>
            </a:r>
            <a:r>
              <a:rPr lang="en-US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breaking of the finite-size contribution expansion for now</a:t>
            </a:r>
          </a:p>
          <a:p>
            <a:endParaRPr lang="en-US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r>
              <a:rPr lang="en-US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We should be regularly checking our approximations</a:t>
            </a:r>
          </a:p>
          <a:p>
            <a:endParaRPr lang="en-US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r>
              <a:rPr lang="en-US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Enhanced contributions depending on light cut &amp; reduced mass: applications to BSM search!</a:t>
            </a:r>
            <a:endParaRPr lang="de-DE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356DB-9499-139B-E3E4-56C4288E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2881-C1A8-BC19-5D78-295596D2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325720-ADA0-D4A5-3E27-23935E45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5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B8F807-3CD2-6CBE-E083-83C76B170E50}"/>
              </a:ext>
            </a:extLst>
          </p:cNvPr>
          <p:cNvSpPr/>
          <p:nvPr/>
        </p:nvSpPr>
        <p:spPr>
          <a:xfrm>
            <a:off x="2449002" y="2900111"/>
            <a:ext cx="4198288" cy="994173"/>
          </a:xfrm>
          <a:prstGeom prst="rect">
            <a:avLst/>
          </a:prstGeom>
          <a:solidFill>
            <a:srgbClr val="C41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F555E-A3FD-1BB6-245D-5D965BA3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3191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 you!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243916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7270F-0FF5-8494-D19A-EE335E27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15.06.2024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CA9DC-16F6-0E34-6E30-E99E7E7D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Sotiris Pitelis | </a:t>
            </a:r>
            <a:r>
              <a:rPr lang="el-GR"/>
              <a:t>μ</a:t>
            </a:r>
            <a:r>
              <a:rPr lang="de-DE"/>
              <a:t>ASTI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A1B34-3329-078B-D576-CDA5FB67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FEA0-01D7-4D2E-B212-47C458B9FEC7}" type="slidenum">
              <a:rPr lang="de-DE" smtClean="0"/>
              <a:t>9</a:t>
            </a:fld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DBADF-0480-F93D-09B6-F3ADB9B4B940}"/>
              </a:ext>
            </a:extLst>
          </p:cNvPr>
          <p:cNvSpPr txBox="1"/>
          <p:nvPr/>
        </p:nvSpPr>
        <p:spPr>
          <a:xfrm>
            <a:off x="1641109" y="351000"/>
            <a:ext cx="5861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Dark Matter Fermion</a:t>
            </a:r>
            <a:endParaRPr lang="de-DE" sz="36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84DDF8-54DC-76AA-EE30-BB834B04D90D}"/>
              </a:ext>
            </a:extLst>
          </p:cNvPr>
          <p:cNvGrpSpPr/>
          <p:nvPr/>
        </p:nvGrpSpPr>
        <p:grpSpPr>
          <a:xfrm>
            <a:off x="715809" y="1637790"/>
            <a:ext cx="3129699" cy="2619885"/>
            <a:chOff x="1065229" y="1593897"/>
            <a:chExt cx="3129699" cy="261988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86DF0E-D3F2-BDD7-806F-18DF7D70C680}"/>
                </a:ext>
              </a:extLst>
            </p:cNvPr>
            <p:cNvSpPr/>
            <p:nvPr/>
          </p:nvSpPr>
          <p:spPr>
            <a:xfrm>
              <a:off x="1065229" y="1593897"/>
              <a:ext cx="3129699" cy="2619885"/>
            </a:xfrm>
            <a:prstGeom prst="rect">
              <a:avLst/>
            </a:prstGeom>
            <a:solidFill>
              <a:srgbClr val="C412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de-DE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7654F6F2-421E-E568-A721-B501DD769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5391" y="1785217"/>
              <a:ext cx="2813209" cy="22945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926EFE-6CE8-28A8-53B6-CFAF066D3995}"/>
                    </a:ext>
                  </a:extLst>
                </p:cNvPr>
                <p:cNvSpPr txBox="1"/>
                <p:nvPr/>
              </p:nvSpPr>
              <p:spPr>
                <a:xfrm>
                  <a:off x="2581433" y="2235200"/>
                  <a:ext cx="584200" cy="369332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095B866-D005-D250-6C7D-73CA2683C5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433" y="2235200"/>
                  <a:ext cx="58420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4A12799-8D45-E2FC-8304-4211DB181E20}"/>
                    </a:ext>
                  </a:extLst>
                </p:cNvPr>
                <p:cNvSpPr txBox="1"/>
                <p:nvPr/>
              </p:nvSpPr>
              <p:spPr>
                <a:xfrm>
                  <a:off x="1784350" y="2695575"/>
                  <a:ext cx="371475" cy="393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F1F59F-215B-5A36-B7D8-A32DB19FE2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4350" y="2695575"/>
                  <a:ext cx="371475" cy="393890"/>
                </a:xfrm>
                <a:prstGeom prst="rect">
                  <a:avLst/>
                </a:prstGeom>
                <a:blipFill>
                  <a:blip r:embed="rId5"/>
                  <a:stretch>
                    <a:fillRect r="-26230" b="-461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F497F1-1772-C493-9F47-C15D1ECDAA9C}"/>
                </a:ext>
              </a:extLst>
            </p:cNvPr>
            <p:cNvSpPr/>
            <p:nvPr/>
          </p:nvSpPr>
          <p:spPr>
            <a:xfrm>
              <a:off x="2604571" y="2505074"/>
              <a:ext cx="99458" cy="99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0577DA-C4E6-D0D0-1302-8C935C83C6C3}"/>
                </a:ext>
              </a:extLst>
            </p:cNvPr>
            <p:cNvSpPr/>
            <p:nvPr/>
          </p:nvSpPr>
          <p:spPr>
            <a:xfrm>
              <a:off x="2581433" y="3199561"/>
              <a:ext cx="99458" cy="99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B4D8A6-E530-849C-690E-3B83DC9002D8}"/>
              </a:ext>
            </a:extLst>
          </p:cNvPr>
          <p:cNvGrpSpPr/>
          <p:nvPr/>
        </p:nvGrpSpPr>
        <p:grpSpPr>
          <a:xfrm>
            <a:off x="644159" y="4356099"/>
            <a:ext cx="3272999" cy="1200329"/>
            <a:chOff x="644159" y="4527549"/>
            <a:chExt cx="3272999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C9B2969-F19C-7349-F222-9C3C931BEF5B}"/>
                    </a:ext>
                  </a:extLst>
                </p:cNvPr>
                <p:cNvSpPr txBox="1"/>
                <p:nvPr/>
              </p:nvSpPr>
              <p:spPr>
                <a:xfrm>
                  <a:off x="644159" y="4527549"/>
                  <a:ext cx="3272999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Lamb Shift Measurements</a:t>
                  </a:r>
                </a:p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Mu: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4.3309(105) </m:t>
                      </m:r>
                      <m:r>
                        <m:rPr>
                          <m:nor/>
                        </m:rPr>
                        <a:rPr lang="el-GR" b="0" i="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μ</m:t>
                      </m:r>
                      <m:r>
                        <m:rPr>
                          <m:nor/>
                        </m:rPr>
                        <a:rPr lang="en-US" b="0" i="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eV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Source Sans Pro SemiBold" panose="020B0603030403020204" pitchFamily="34" charset="0"/>
                      <a:ea typeface="Source Sans Pro" panose="020B0503030403020204" pitchFamily="34" charset="0"/>
                    </a:rPr>
                    <a:t> </a:t>
                  </a:r>
                  <a:r>
                    <a:rPr lang="en-US" b="1" dirty="0">
                      <a:solidFill>
                        <a:schemeClr val="bg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H:</a:t>
                  </a:r>
                  <a:r>
                    <a:rPr lang="en-US" dirty="0">
                      <a:solidFill>
                        <a:schemeClr val="bg1"/>
                      </a:solidFill>
                      <a:latin typeface="Source Sans Pro SemiBold" panose="020B0603030403020204" pitchFamily="34" charset="0"/>
                      <a:ea typeface="Source Sans Pro" panose="020B0503030403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4.37483(1) </m:t>
                      </m:r>
                      <m:r>
                        <m:rPr>
                          <m:nor/>
                        </m:rPr>
                        <a:rPr lang="el-GR" b="0" i="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μ</m:t>
                      </m:r>
                      <m:r>
                        <m:rPr>
                          <m:nor/>
                        </m:rPr>
                        <a:rPr lang="en-US" b="0" i="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eV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    </a:t>
                  </a:r>
                  <a:r>
                    <a:rPr lang="el-GR" b="1" dirty="0">
                      <a:solidFill>
                        <a:schemeClr val="bg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μ</a:t>
                  </a:r>
                  <a:r>
                    <a:rPr lang="en-US" b="1" dirty="0">
                      <a:solidFill>
                        <a:schemeClr val="bg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H:</a:t>
                  </a:r>
                  <a:r>
                    <a:rPr lang="en-US" dirty="0">
                      <a:solidFill>
                        <a:schemeClr val="bg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202.3706(23) </m:t>
                      </m:r>
                      <m:r>
                        <m:rPr>
                          <m:nor/>
                        </m:rPr>
                        <a:rPr lang="en-US" b="0" i="0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meV</m:t>
                      </m:r>
                    </m:oMath>
                  </a14:m>
                  <a:endParaRPr lang="de-DE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5DDF5C-2D85-E2D6-F926-CEFDF4433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159" y="4527549"/>
                  <a:ext cx="3272999" cy="1200329"/>
                </a:xfrm>
                <a:prstGeom prst="rect">
                  <a:avLst/>
                </a:prstGeom>
                <a:blipFill>
                  <a:blip r:embed="rId6"/>
                  <a:stretch>
                    <a:fillRect t="-3061" b="-765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7B35F3-8DF2-CBDA-C0CE-C138C6785FAC}"/>
                </a:ext>
              </a:extLst>
            </p:cNvPr>
            <p:cNvCxnSpPr>
              <a:cxnSpLocks/>
            </p:cNvCxnSpPr>
            <p:nvPr/>
          </p:nvCxnSpPr>
          <p:spPr>
            <a:xfrm>
              <a:off x="893944" y="4843540"/>
              <a:ext cx="277342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2489B4-5130-EC26-CBE3-D36354B190E5}"/>
              </a:ext>
            </a:extLst>
          </p:cNvPr>
          <p:cNvGrpSpPr/>
          <p:nvPr/>
        </p:nvGrpSpPr>
        <p:grpSpPr>
          <a:xfrm>
            <a:off x="4305060" y="1649920"/>
            <a:ext cx="4098055" cy="3906508"/>
            <a:chOff x="4152660" y="1748161"/>
            <a:chExt cx="4324749" cy="4122606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1F77E198-1258-B668-8654-1A159A339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16410" y="1748161"/>
              <a:ext cx="3960999" cy="41074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6EAC30A-0B83-C107-99E4-13CE7E1784B8}"/>
                    </a:ext>
                  </a:extLst>
                </p:cNvPr>
                <p:cNvSpPr txBox="1"/>
                <p:nvPr/>
              </p:nvSpPr>
              <p:spPr>
                <a:xfrm>
                  <a:off x="4152660" y="3399362"/>
                  <a:ext cx="363750" cy="33855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de-DE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CE8EC31-0355-F725-7B58-584460AB8A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660" y="3399362"/>
                  <a:ext cx="363750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7A30134-844B-4E06-AF1A-563A29D5A6E0}"/>
                    </a:ext>
                  </a:extLst>
                </p:cNvPr>
                <p:cNvSpPr txBox="1"/>
                <p:nvPr/>
              </p:nvSpPr>
              <p:spPr>
                <a:xfrm>
                  <a:off x="6077265" y="5510476"/>
                  <a:ext cx="1188585" cy="360291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l-GR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[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MeV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de-DE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0358392-70F2-E6A0-2FFD-7D49607CE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265" y="5510476"/>
                  <a:ext cx="1188585" cy="360291"/>
                </a:xfrm>
                <a:prstGeom prst="rect">
                  <a:avLst/>
                </a:prstGeom>
                <a:blipFill>
                  <a:blip r:embed="rId10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689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415</Words>
  <Application>Microsoft Office PowerPoint</Application>
  <PresentationFormat>On-screen Show (4:3)</PresentationFormat>
  <Paragraphs>116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Cambria Math</vt:lpstr>
      <vt:lpstr>Cormorant Garamond</vt:lpstr>
      <vt:lpstr>Source Sans Pro</vt:lpstr>
      <vt:lpstr>Source Sans Pro Black</vt:lpstr>
      <vt:lpstr>Source Sans Pro Bold</vt:lpstr>
      <vt:lpstr>Source Sans Pro Regular</vt:lpstr>
      <vt:lpstr>Source Sans Pro SemiBold</vt:lpstr>
      <vt:lpstr>Office Theme</vt:lpstr>
      <vt:lpstr>The expansion of finite-size corrections in hydrogen-like atoms  Sotiris Pitelis in collaboration with F. Hagelstein,  V. Lensky and V. Pascalutsa   4th μASTI workshop  June 2024 </vt:lpstr>
      <vt:lpstr>Challenges at the precision frontier</vt:lpstr>
      <vt:lpstr>Finite-size corrections</vt:lpstr>
      <vt:lpstr>Finite-size corrections</vt:lpstr>
      <vt:lpstr>Finite-size corrections</vt:lpstr>
      <vt:lpstr>Testing the waters</vt:lpstr>
      <vt:lpstr>Conclusions</vt:lpstr>
      <vt:lpstr>Thank you!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Pitelis, Sotiris</dc:creator>
  <cp:lastModifiedBy>Pitelis, Sotiris</cp:lastModifiedBy>
  <cp:revision>34</cp:revision>
  <dcterms:created xsi:type="dcterms:W3CDTF">2024-05-31T09:01:37Z</dcterms:created>
  <dcterms:modified xsi:type="dcterms:W3CDTF">2024-06-15T06:44:02Z</dcterms:modified>
</cp:coreProperties>
</file>