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7" r:id="rId2"/>
    <p:sldMasterId id="2147483757" r:id="rId3"/>
  </p:sldMasterIdLst>
  <p:notesMasterIdLst>
    <p:notesMasterId r:id="rId30"/>
  </p:notesMasterIdLst>
  <p:sldIdLst>
    <p:sldId id="256" r:id="rId4"/>
    <p:sldId id="259" r:id="rId5"/>
    <p:sldId id="261" r:id="rId6"/>
    <p:sldId id="285" r:id="rId7"/>
    <p:sldId id="266" r:id="rId8"/>
    <p:sldId id="286" r:id="rId9"/>
    <p:sldId id="288" r:id="rId10"/>
    <p:sldId id="262" r:id="rId11"/>
    <p:sldId id="269" r:id="rId12"/>
    <p:sldId id="290" r:id="rId13"/>
    <p:sldId id="292" r:id="rId14"/>
    <p:sldId id="294" r:id="rId15"/>
    <p:sldId id="283" r:id="rId16"/>
    <p:sldId id="273" r:id="rId17"/>
    <p:sldId id="279" r:id="rId18"/>
    <p:sldId id="297" r:id="rId19"/>
    <p:sldId id="278" r:id="rId20"/>
    <p:sldId id="293" r:id="rId21"/>
    <p:sldId id="276" r:id="rId22"/>
    <p:sldId id="275" r:id="rId23"/>
    <p:sldId id="300" r:id="rId24"/>
    <p:sldId id="289" r:id="rId25"/>
    <p:sldId id="296" r:id="rId26"/>
    <p:sldId id="295" r:id="rId27"/>
    <p:sldId id="298" r:id="rId28"/>
    <p:sldId id="299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466"/>
    <a:srgbClr val="BE3497"/>
    <a:srgbClr val="EBDBFD"/>
    <a:srgbClr val="D5E7D8"/>
    <a:srgbClr val="D8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2" autoAdjust="0"/>
    <p:restoredTop sz="94660"/>
  </p:normalViewPr>
  <p:slideViewPr>
    <p:cSldViewPr snapToGrid="0">
      <p:cViewPr>
        <p:scale>
          <a:sx n="105" d="100"/>
          <a:sy n="105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1T19:46:4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 5473 0 0,'-19'-2'816'0'0,"2"1"297"0"0,3-3-1057 0 0,1 1 4393 0 0,-1 1-4449 0 0,5-1-473 0 0,3 1-871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1T19:49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63 6625 0 0,'-17'-22'2953'0'0,"3"5"-2905"0"0,6 8 760 0 0,-3-1 2361 0 0,6 5-3177 0 0,2 25-1424 0 0,5-8 311 0 0,-1 7 17 0 0,1-2-920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C112-B514-4540-B715-58FA624759B0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5A13-E9B2-483A-86CD-7A25976E27E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1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8" name="Shape 5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41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4" name="Shape 5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2" name="Shape 5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5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6087296"/>
            <a:ext cx="8161735" cy="324183"/>
          </a:xfrm>
          <a:prstGeom prst="rect">
            <a:avLst/>
          </a:prstGeom>
        </p:spPr>
        <p:txBody>
          <a:bodyPr anchor="b"/>
          <a:lstStyle>
            <a:lvl1pPr marL="0" indent="0" defTabSz="396226">
              <a:lnSpc>
                <a:spcPct val="100000"/>
              </a:lnSpc>
              <a:spcBef>
                <a:spcPts val="0"/>
              </a:spcBef>
              <a:buSzTx/>
              <a:buNone/>
              <a:defRPr sz="162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1303734"/>
            <a:ext cx="8162618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3" y="3589735"/>
            <a:ext cx="8161734" cy="102403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7273" y="6441815"/>
            <a:ext cx="245260" cy="2432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724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4" y="-643987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3643312"/>
            <a:ext cx="8161734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3" y="5929313"/>
            <a:ext cx="8161734" cy="484994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3" y="401836"/>
            <a:ext cx="8161735" cy="324182"/>
          </a:xfrm>
          <a:prstGeom prst="rect">
            <a:avLst/>
          </a:prstGeom>
        </p:spPr>
        <p:txBody>
          <a:bodyPr/>
          <a:lstStyle>
            <a:lvl1pPr marL="0" indent="0" defTabSz="396226">
              <a:lnSpc>
                <a:spcPct val="100000"/>
              </a:lnSpc>
              <a:spcBef>
                <a:spcPts val="0"/>
              </a:spcBef>
              <a:buSzTx/>
              <a:buNone/>
              <a:defRPr sz="162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4843" y="6441815"/>
            <a:ext cx="245260" cy="2432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1672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3740013" y="348257"/>
            <a:ext cx="5304235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3" y="3518297"/>
            <a:ext cx="3589734" cy="2843835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486938"/>
            <a:ext cx="3589734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089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3500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0575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9698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6"/>
            <a:ext cx="4534049" cy="60453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312539"/>
            <a:ext cx="3589734" cy="7143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3" y="993500"/>
            <a:ext cx="3589734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3" y="2447013"/>
            <a:ext cx="3589734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34845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2268141"/>
            <a:ext cx="8161734" cy="2321719"/>
          </a:xfrm>
          <a:prstGeom prst="rect">
            <a:avLst/>
          </a:prstGeom>
        </p:spPr>
        <p:txBody>
          <a:bodyPr anchor="ctr"/>
          <a:lstStyle>
            <a:lvl1pPr>
              <a:defRPr sz="5765" b="0" spc="-11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3620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3500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0694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20" y="365761"/>
            <a:ext cx="81713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2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312539"/>
            <a:ext cx="8161734" cy="714375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1195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14"/>
              </a:spcBef>
              <a:buSzTx/>
              <a:buNone/>
              <a:defRPr sz="2672" spc="-27"/>
            </a:lvl1pPr>
            <a:lvl2pPr marL="0" indent="321457">
              <a:spcBef>
                <a:spcPts val="914"/>
              </a:spcBef>
              <a:buSzTx/>
              <a:buNone/>
              <a:defRPr sz="2672" spc="-27"/>
            </a:lvl2pPr>
            <a:lvl3pPr marL="0" indent="642915">
              <a:spcBef>
                <a:spcPts val="914"/>
              </a:spcBef>
              <a:buSzTx/>
              <a:buNone/>
              <a:defRPr sz="2672" spc="-27"/>
            </a:lvl3pPr>
            <a:lvl4pPr marL="0" indent="964372">
              <a:spcBef>
                <a:spcPts val="914"/>
              </a:spcBef>
              <a:buSzTx/>
              <a:buNone/>
              <a:defRPr sz="2672" spc="-27"/>
            </a:lvl4pPr>
            <a:lvl5pPr marL="0" indent="1285829">
              <a:spcBef>
                <a:spcPts val="914"/>
              </a:spcBef>
              <a:buSzTx/>
              <a:buNone/>
              <a:defRPr sz="2672" spc="-27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11562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3" y="2509242"/>
            <a:ext cx="8161734" cy="1840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321457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642915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964372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285829" algn="ctr">
              <a:lnSpc>
                <a:spcPct val="80000"/>
              </a:lnSpc>
              <a:spcBef>
                <a:spcPts val="0"/>
              </a:spcBef>
              <a:buSzTx/>
              <a:buNone/>
              <a:defRPr sz="5765" spc="-11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36202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4366392"/>
            <a:ext cx="8161734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3" y="702468"/>
            <a:ext cx="8161734" cy="36639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1pPr>
            <a:lvl2pPr marL="0" indent="321457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2pPr>
            <a:lvl3pPr marL="0" indent="642915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3pPr>
            <a:lvl4pPr marL="0" indent="964372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4pPr>
            <a:lvl5pPr marL="0" indent="1285829" algn="ctr">
              <a:lnSpc>
                <a:spcPct val="80000"/>
              </a:lnSpc>
              <a:spcBef>
                <a:spcPts val="0"/>
              </a:spcBef>
              <a:buSzTx/>
              <a:buNone/>
              <a:defRPr sz="12375" b="1" spc="-12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06704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2" y="2616398"/>
            <a:ext cx="8108156" cy="1634133"/>
          </a:xfrm>
          <a:prstGeom prst="rect">
            <a:avLst/>
          </a:prstGeom>
        </p:spPr>
        <p:txBody>
          <a:bodyPr anchor="ctr"/>
          <a:lstStyle>
            <a:lvl1pPr marL="321457" indent="-241093">
              <a:spcBef>
                <a:spcPts val="0"/>
              </a:spcBef>
              <a:buSzTx/>
              <a:buNone/>
              <a:defRPr sz="4219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57" indent="80364">
              <a:spcBef>
                <a:spcPts val="0"/>
              </a:spcBef>
              <a:buSzTx/>
              <a:buNone/>
              <a:defRPr sz="4219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57" indent="401822">
              <a:spcBef>
                <a:spcPts val="0"/>
              </a:spcBef>
              <a:buSzTx/>
              <a:buNone/>
              <a:defRPr sz="4219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57" indent="723279">
              <a:spcBef>
                <a:spcPts val="0"/>
              </a:spcBef>
              <a:buSzTx/>
              <a:buNone/>
              <a:defRPr sz="4219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57" indent="1044736">
              <a:spcBef>
                <a:spcPts val="0"/>
              </a:spcBef>
              <a:buSzTx/>
              <a:buNone/>
              <a:defRPr sz="4219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2"/>
            <a:ext cx="7768828" cy="324182"/>
          </a:xfrm>
          <a:prstGeom prst="rect">
            <a:avLst/>
          </a:prstGeom>
        </p:spPr>
        <p:txBody>
          <a:bodyPr/>
          <a:lstStyle>
            <a:lvl1pPr marL="0" indent="0" defTabSz="396226">
              <a:lnSpc>
                <a:spcPct val="100000"/>
              </a:lnSpc>
              <a:spcBef>
                <a:spcPts val="0"/>
              </a:spcBef>
              <a:buSzTx/>
              <a:buNone/>
              <a:defRPr sz="162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5196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4" cy="58878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3" y="205383"/>
            <a:ext cx="4036219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5" cy="64956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25585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4"/>
            <a:ext cx="10144125" cy="8115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7273" y="6441815"/>
            <a:ext cx="245260" cy="243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27327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611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357188" y="2134195"/>
            <a:ext cx="8429625" cy="1428750"/>
          </a:xfrm>
          <a:prstGeom prst="rect">
            <a:avLst/>
          </a:prstGeom>
        </p:spPr>
        <p:txBody>
          <a:bodyPr anchor="b"/>
          <a:lstStyle>
            <a:lvl1pPr defTabSz="410751">
              <a:lnSpc>
                <a:spcPct val="90000"/>
              </a:lnSpc>
              <a:defRPr sz="4500" b="0" cap="all" spc="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5782" y="6161484"/>
            <a:ext cx="291747" cy="297389"/>
          </a:xfrm>
          <a:prstGeom prst="rect">
            <a:avLst/>
          </a:prstGeom>
        </p:spPr>
        <p:txBody>
          <a:bodyPr anchor="t"/>
          <a:lstStyle>
            <a:lvl1pPr>
              <a:defRPr sz="1266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04436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REC / PREN / µASTI 2024 @ Stony Brook         Franziska Hagelstein          7th May 2024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NREC / PREN / µASTI 2024 @ Stony Brook         Franziska Hagelstein          7</a:t>
            </a:r>
            <a:r>
              <a:rPr sz="1266" baseline="31999"/>
              <a:t>th</a:t>
            </a:r>
            <a:r>
              <a:rPr sz="1266"/>
              <a:t> May 2024</a:t>
            </a:r>
          </a:p>
        </p:txBody>
      </p:sp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357188" y="-116086"/>
            <a:ext cx="8429625" cy="1339453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65285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SAS Wuhan-Warsaw 2022          Franziska Hagelstein          19th May 2022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PSAS Wuhan-Warsaw 2022          Franziska Hagelstein          19</a:t>
            </a:r>
            <a:r>
              <a:rPr sz="1266" baseline="31999"/>
              <a:t>th</a:t>
            </a:r>
            <a:r>
              <a:rPr sz="1266"/>
              <a:t> May 2022</a:t>
            </a:r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357188" y="90978"/>
            <a:ext cx="8429625" cy="1339454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2853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CSAC, Lošinj, Croatia          Franziska Hagelstein          16th September 2019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ECSAC, Lošinj, Croatia          Franziska Hagelstein          16t</a:t>
            </a:r>
            <a:r>
              <a:rPr sz="1266" baseline="31999"/>
              <a:t>h</a:t>
            </a:r>
            <a:r>
              <a:rPr sz="1266"/>
              <a:t> September 2019</a:t>
            </a:r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357188" y="90978"/>
            <a:ext cx="8429625" cy="1339454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13965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357188" y="90978"/>
            <a:ext cx="8429625" cy="1339454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6" name="Particle Physics Seminar @ ETH/UZH          Franziska Hagelstein          9th April 2024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Particle Physics Seminar @ ETH/UZH          Franziska Hagelstein          9</a:t>
            </a:r>
            <a:r>
              <a:rPr sz="1266" baseline="31999"/>
              <a:t>th</a:t>
            </a:r>
            <a:r>
              <a:rPr sz="1266"/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34422138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5534" y="5628854"/>
            <a:ext cx="283732" cy="274049"/>
          </a:xfrm>
          <a:prstGeom prst="rect">
            <a:avLst/>
          </a:prstGeom>
        </p:spPr>
        <p:txBody>
          <a:bodyPr lIns="28575" tIns="28575" rIns="28575" bIns="28575" anchor="t"/>
          <a:lstStyle>
            <a:lvl1pPr>
              <a:defRPr sz="1406" b="1">
                <a:solidFill>
                  <a:srgbClr val="5E5E5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2502545" y="2148147"/>
            <a:ext cx="4138911" cy="1305968"/>
          </a:xfrm>
          <a:prstGeom prst="rect">
            <a:avLst/>
          </a:prstGeom>
        </p:spPr>
        <p:txBody>
          <a:bodyPr lIns="28575" tIns="28575" rIns="28575" bIns="28575" anchor="b"/>
          <a:lstStyle>
            <a:lvl1pPr algn="ctr" defTabSz="410751">
              <a:lnSpc>
                <a:spcPct val="100000"/>
              </a:lnSpc>
              <a:defRPr sz="5344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02545" y="3489275"/>
            <a:ext cx="4138911" cy="447043"/>
          </a:xfrm>
          <a:prstGeom prst="rect">
            <a:avLst/>
          </a:prstGeom>
        </p:spPr>
        <p:txBody>
          <a:bodyPr lIns="28575" tIns="28575" rIns="28575" bIns="28575"/>
          <a:lstStyle>
            <a:lvl1pPr marL="0" indent="0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9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57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86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915" algn="ctr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643283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357188" y="90978"/>
            <a:ext cx="8429625" cy="1339454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Particle Physics Seminar @ ETH/UZH          Franziska Hagelstein          9th April 2024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Particle Physics Seminar @ ETH/UZH          Franziska Hagelstein          9</a:t>
            </a:r>
            <a:r>
              <a:rPr sz="1266" baseline="31999"/>
              <a:t>th</a:t>
            </a:r>
            <a:r>
              <a:rPr sz="1266"/>
              <a:t> April 2024</a:t>
            </a:r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634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58737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low-Q 2023          Franziska Hagelstein          17th May 2023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low-Q 2023          Franziska Hagelstein          17</a:t>
            </a:r>
            <a:r>
              <a:rPr sz="1266" baseline="31999"/>
              <a:t>th</a:t>
            </a:r>
            <a:r>
              <a:rPr sz="1266"/>
              <a:t> May 2023</a:t>
            </a:r>
          </a:p>
        </p:txBody>
      </p:sp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357188" y="-116086"/>
            <a:ext cx="8429625" cy="1339453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48704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 txBox="1">
            <a:spLocks noGrp="1"/>
          </p:cNvSpPr>
          <p:nvPr>
            <p:ph type="title"/>
          </p:nvPr>
        </p:nvSpPr>
        <p:spPr>
          <a:xfrm>
            <a:off x="357188" y="90978"/>
            <a:ext cx="8429625" cy="1339454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641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20802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357188" y="-116086"/>
            <a:ext cx="8429625" cy="1339453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0" name="Particle Physics Seminar @ ETH/UZH          Franziska Hagelstein          9th April 2024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Particle Physics Seminar @ ETH/UZH          Franziska Hagelstein          9</a:t>
            </a:r>
            <a:r>
              <a:rPr sz="1266" baseline="31999"/>
              <a:t>th</a:t>
            </a:r>
            <a:r>
              <a:rPr sz="1266"/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272801025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Text"/>
          <p:cNvSpPr txBox="1">
            <a:spLocks noGrp="1"/>
          </p:cNvSpPr>
          <p:nvPr>
            <p:ph type="title"/>
          </p:nvPr>
        </p:nvSpPr>
        <p:spPr>
          <a:xfrm>
            <a:off x="357188" y="-116086"/>
            <a:ext cx="8429625" cy="1339453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9" name="Particle Physics Seminar @ ETH/UZH          Franziska Hagelstein          9th April 2024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Particle Physics Seminar @ ETH/UZH          Franziska Hagelstein          9</a:t>
            </a:r>
            <a:r>
              <a:rPr sz="1266" baseline="31999"/>
              <a:t>th</a:t>
            </a:r>
            <a:r>
              <a:rPr sz="1266"/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282859925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>
            <a:spLocks noGrp="1"/>
          </p:cNvSpPr>
          <p:nvPr>
            <p:ph type="title"/>
          </p:nvPr>
        </p:nvSpPr>
        <p:spPr>
          <a:xfrm>
            <a:off x="357188" y="90978"/>
            <a:ext cx="8429625" cy="1339454"/>
          </a:xfrm>
          <a:prstGeom prst="rect">
            <a:avLst/>
          </a:prstGeom>
        </p:spPr>
        <p:txBody>
          <a:bodyPr anchor="ctr"/>
          <a:lstStyle>
            <a:lvl1pPr defTabSz="410751">
              <a:lnSpc>
                <a:spcPct val="90000"/>
              </a:lnSpc>
              <a:defRPr sz="4500" b="0" cap="all" spc="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7" name="EFB 2023          Franziska Hagelstein          3rd August 2023"/>
          <p:cNvSpPr txBox="1"/>
          <p:nvPr/>
        </p:nvSpPr>
        <p:spPr>
          <a:xfrm>
            <a:off x="-9944" y="6562350"/>
            <a:ext cx="91638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3" indent="482186" algn="l" defTabSz="410751">
              <a:defRPr>
                <a:solidFill>
                  <a:srgbClr val="000000"/>
                </a:solidFill>
              </a:defRPr>
            </a:pPr>
            <a:r>
              <a:rPr sz="1266"/>
              <a:t>EFB 2023          Franziska Hagelstein          3</a:t>
            </a:r>
            <a:r>
              <a:rPr sz="1266" baseline="31999"/>
              <a:t>rd</a:t>
            </a:r>
            <a:r>
              <a:rPr sz="1266"/>
              <a:t> August 2023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641" y="6575400"/>
            <a:ext cx="278923" cy="275717"/>
          </a:xfrm>
          <a:prstGeom prst="rect">
            <a:avLst/>
          </a:prstGeom>
        </p:spPr>
        <p:txBody>
          <a:bodyPr anchor="t"/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7090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3500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Slide Subtitle</a:t>
            </a:r>
          </a:p>
        </p:txBody>
      </p:sp>
      <p:sp>
        <p:nvSpPr>
          <p:cNvPr id="257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2885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20" y="365761"/>
            <a:ext cx="81713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021" y="1825625"/>
            <a:ext cx="41708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7082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91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F402-6909-3F33-8A33-48FA2ACF4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E39F5-695B-F417-2069-5765838C4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15B10-830D-B85C-E12A-A6379139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6C45-8B6F-A85F-1FD0-4E793A15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EE50-7022-D753-7E84-A8FFF3DF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6740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0409-DB6A-EA69-46EA-AD097281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1DC8-2681-2EC2-BD5B-68F767D8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B828B-6512-8064-5D65-FAD7D9BD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54602-D899-843D-CBC5-B0CB8BBA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57ACD-03E2-4E7E-4AA1-54C2BF61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4191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066F-1E95-E2F5-337A-7856B9E7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1A2D9-4F0D-0A22-553E-0548609CB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F54D-E0A8-073F-EDA5-255B3DD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342D6-678E-B678-2416-E2B6F8CF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5749-7A88-C536-7282-DD5FA2D2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4440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3AF0-E588-4E04-55D8-3516F7BD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C487-3DC0-6216-473F-F1D70051F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A0010-F0AF-AFE2-A518-950CD631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C2636-0369-4966-324A-7831B3B9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09F5F-DD44-3235-37F2-30F08FD7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96BFC-0305-36DA-8BB5-58379ABC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4328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6284-45E7-328B-3D44-83C7C474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F329A-689A-687C-18D4-E28AC2E18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99F46-0E8C-8F48-2FFE-1B383198A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1058E-4266-984D-B8D8-EEBAA94E3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31436-8A9A-1364-A1E6-896F1D9C6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CB5B0-6517-6853-612B-0F2CAC35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5BB1E-38A2-305C-2870-288EB9DF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95CFE-838A-C374-309F-A3F47DD2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542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A6C3-E3EF-D107-E653-E36C8317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2F251-591D-8499-0511-EDE4E277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2C232-A15C-01E0-32DE-A4470021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87E69-732A-655A-F076-9704462B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5775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14877-E133-DF2A-9D97-883A192F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43822-19A6-55AF-8F59-690E9295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B09D0-7FE4-64EA-63B9-CF3E2505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767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C5C7-2ED1-BADA-36E8-AC4B53B1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121F-E3A3-6EB4-196D-54E24194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D9DEF-607B-53E8-D6DB-C79491129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E8F8F-FDEF-DB78-A89A-1A7FBB27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5CCD0-9687-EF35-42C0-C7B8845C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869EB-27E8-9F82-A075-03FF33FE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47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BFD8-9208-03BD-5F1D-C74DC236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A9572-BC9B-177D-3979-58E96BF70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8325D-EED7-2D4F-0D0C-E257B2BCB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37CC2-EEBD-FC3C-4566-2299D1C9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5832C-BC90-2EF7-B190-F7D93635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42629-3787-E4D4-6929-0B0E7A4F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6210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BB55-8ECB-B80B-265A-C57D25BF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BDA59-66D4-F916-6CF8-CBF22D6DC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4823-B32F-8CF2-1C3B-29EB0DB7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4E0EC-4145-5512-B237-A6C8D5F9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9DF8-BE0B-0B8C-B715-E45DB958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21" y="365126"/>
            <a:ext cx="845595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43" y="1752600"/>
            <a:ext cx="4149239" cy="823912"/>
          </a:xfrm>
        </p:spPr>
        <p:txBody>
          <a:bodyPr anchor="b"/>
          <a:lstStyle>
            <a:lvl1pPr marL="0" indent="0">
              <a:buNone/>
              <a:defRPr sz="180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943" y="2667000"/>
            <a:ext cx="414923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52600"/>
            <a:ext cx="4170830" cy="823912"/>
          </a:xfrm>
        </p:spPr>
        <p:txBody>
          <a:bodyPr anchor="b"/>
          <a:lstStyle>
            <a:lvl1pPr marL="0" indent="0">
              <a:buNone/>
              <a:defRPr sz="1800" b="0" i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67000"/>
            <a:ext cx="4170830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3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9096F-0FD7-7257-FE77-88D2530A2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5F699-66EE-E8A5-411A-1BEE73D9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324A-8695-139C-055E-DCC50D3C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2B9EE-E31D-BB59-6BEB-1B8BB1DB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6DEF2-5FFC-0174-8DCF-FB47B50E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408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21" y="365761"/>
            <a:ext cx="845595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020" y="6416676"/>
            <a:ext cx="2191286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3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21" y="425451"/>
            <a:ext cx="8455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21" y="1949451"/>
            <a:ext cx="8455959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21" y="64166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166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2580" y="64166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0959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3" y="2080617"/>
            <a:ext cx="8161734" cy="428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3" y="309562"/>
            <a:ext cx="8161734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4891" y="6441815"/>
            <a:ext cx="245260" cy="2432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410751">
              <a:defRPr sz="914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88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</p:sldLayoutIdLst>
  <p:transition spd="med"/>
  <p:txStyles>
    <p:titleStyle>
      <a:lvl1pPr marL="0" marR="0" indent="0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21457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42915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64372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285829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07287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28744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250201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571659" algn="l" defTabSz="121912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19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67881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535762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803643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071524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339406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607287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875168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143049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410930" marR="0" indent="-267881" algn="l" defTabSz="1219126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10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1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DCE0A-CCB1-DB00-5AC3-F7FE8534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E7974-8B0A-A061-A291-74F64C79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AB63-93AE-29DE-EC8A-CE248CAE7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E9B7C-4475-4848-8D55-0D486599379D}" type="datetimeFigureOut">
              <a:rPr lang="de-CH" smtClean="0"/>
              <a:t>13.06.2024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C07A8-F4B2-5E3C-80C3-FEFA4A63A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8F093-03E9-6A80-D7B8-4EF287B2B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DFE6-996C-45E9-BF1C-655C3A31ACF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660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5.png"/><Relationship Id="rId4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5" Type="http://schemas.openxmlformats.org/officeDocument/2006/relationships/image" Target="../media/image58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8.png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8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customXml" Target="../ink/ink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customXml" Target="../ink/ink2.xml"/><Relationship Id="rId4" Type="http://schemas.openxmlformats.org/officeDocument/2006/relationships/image" Target="../media/image19.png"/><Relationship Id="rId9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herry blossoms">
            <a:extLst>
              <a:ext uri="{FF2B5EF4-FFF2-40B4-BE49-F238E27FC236}">
                <a16:creationId xmlns:a16="http://schemas.microsoft.com/office/drawing/2014/main" id="{EF1F7D5D-AF89-71A4-EBE3-C3A265C4E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763" b="8984"/>
          <a:stretch/>
        </p:blipFill>
        <p:spPr>
          <a:xfrm>
            <a:off x="15" y="-1"/>
            <a:ext cx="9143985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5CADD-9E8B-5400-CF93-34F45A86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0"/>
            <a:ext cx="9144000" cy="6858000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58B0D9-1123-A302-FAD3-C76992922067}"/>
              </a:ext>
            </a:extLst>
          </p:cNvPr>
          <p:cNvSpPr txBox="1"/>
          <p:nvPr/>
        </p:nvSpPr>
        <p:spPr>
          <a:xfrm>
            <a:off x="207620" y="1503684"/>
            <a:ext cx="8799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Re-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assesment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proton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radii </a:t>
            </a:r>
          </a:p>
          <a:p>
            <a:pPr algn="ctr"/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electron</a:t>
            </a:r>
            <a:r>
              <a:rPr lang="de-CH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CH" sz="4000" b="1" dirty="0" err="1">
                <a:solidFill>
                  <a:schemeClr val="accent6">
                    <a:lumMod val="50000"/>
                  </a:schemeClr>
                </a:solidFill>
              </a:rPr>
              <a:t>scattering</a:t>
            </a:r>
            <a:endParaRPr lang="de-CH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EAB24C19-848D-FBEF-B0C0-CC6213508395}"/>
              </a:ext>
            </a:extLst>
          </p:cNvPr>
          <p:cNvGrpSpPr/>
          <p:nvPr/>
        </p:nvGrpSpPr>
        <p:grpSpPr>
          <a:xfrm>
            <a:off x="963489" y="1505222"/>
            <a:ext cx="7405098" cy="1413365"/>
            <a:chOff x="0" y="0"/>
            <a:chExt cx="12677904" cy="2247900"/>
          </a:xfrm>
        </p:grpSpPr>
        <p:sp>
          <p:nvSpPr>
            <p:cNvPr id="12" name="Line">
              <a:extLst>
                <a:ext uri="{FF2B5EF4-FFF2-40B4-BE49-F238E27FC236}">
                  <a16:creationId xmlns:a16="http://schemas.microsoft.com/office/drawing/2014/main" id="{A1B50819-93A5-C22E-5945-02FE60BC426A}"/>
                </a:ext>
              </a:extLst>
            </p:cNvPr>
            <p:cNvSpPr/>
            <p:nvPr/>
          </p:nvSpPr>
          <p:spPr>
            <a:xfrm flipV="1">
              <a:off x="0" y="0"/>
              <a:ext cx="12677904" cy="1"/>
            </a:xfrm>
            <a:prstGeom prst="line">
              <a:avLst/>
            </a:prstGeom>
            <a:noFill/>
            <a:ln w="50800" cap="flat">
              <a:solidFill>
                <a:schemeClr val="accent1">
                  <a:lumMod val="75000"/>
                  <a:alpha val="60369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l"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43077945-A54F-C9C9-63F2-1DBC5078BDC2}"/>
                </a:ext>
              </a:extLst>
            </p:cNvPr>
            <p:cNvSpPr/>
            <p:nvPr/>
          </p:nvSpPr>
          <p:spPr>
            <a:xfrm>
              <a:off x="0" y="2247900"/>
              <a:ext cx="12677904" cy="0"/>
            </a:xfrm>
            <a:prstGeom prst="line">
              <a:avLst/>
            </a:prstGeom>
            <a:noFill/>
            <a:ln w="50800" cap="flat">
              <a:solidFill>
                <a:schemeClr val="accent1">
                  <a:lumMod val="75000"/>
                  <a:alpha val="60369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algn="l" defTabSz="3429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083561A-E88A-3C9C-F19D-CA985C77332B}"/>
              </a:ext>
            </a:extLst>
          </p:cNvPr>
          <p:cNvSpPr txBox="1"/>
          <p:nvPr/>
        </p:nvSpPr>
        <p:spPr>
          <a:xfrm>
            <a:off x="963675" y="3804230"/>
            <a:ext cx="7384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25" b="1" dirty="0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Vladyslava Sharkovska (PSI &amp; UZH)</a:t>
            </a:r>
          </a:p>
          <a:p>
            <a:pPr algn="ctr"/>
            <a:endParaRPr lang="en-US" sz="2025" b="1" dirty="0">
              <a:solidFill>
                <a:schemeClr val="accent1">
                  <a:lumMod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de-CH" dirty="0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in </a:t>
            </a:r>
            <a:r>
              <a:rPr lang="de-CH" dirty="0" err="1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collaboration</a:t>
            </a:r>
            <a:r>
              <a:rPr lang="de-CH" dirty="0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CH" dirty="0" err="1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endParaRPr lang="de-CH" dirty="0">
              <a:solidFill>
                <a:schemeClr val="accent1">
                  <a:lumMod val="50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br>
              <a:rPr lang="de-CH" sz="1350" dirty="0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CH" sz="2000" dirty="0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F. Hagelstein, V. </a:t>
            </a:r>
            <a:r>
              <a:rPr lang="de-CH" sz="2000" dirty="0" err="1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Lensky</a:t>
            </a:r>
            <a:r>
              <a:rPr lang="de-CH" sz="2000" dirty="0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V. </a:t>
            </a:r>
            <a:r>
              <a:rPr lang="de-CH" sz="2000" dirty="0" err="1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Pascalutsa</a:t>
            </a:r>
            <a:r>
              <a:rPr lang="de-CH" sz="2000" dirty="0">
                <a:solidFill>
                  <a:schemeClr val="accent1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 (JGU)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55FE8-6A90-E5C9-95AA-703D2C26E75C}"/>
              </a:ext>
            </a:extLst>
          </p:cNvPr>
          <p:cNvSpPr txBox="1"/>
          <p:nvPr/>
        </p:nvSpPr>
        <p:spPr>
          <a:xfrm>
            <a:off x="224450" y="6273209"/>
            <a:ext cx="90074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dirty="0">
                <a:solidFill>
                  <a:schemeClr val="accent1">
                    <a:lumMod val="50000"/>
                  </a:schemeClr>
                </a:solidFill>
              </a:rPr>
              <a:t>µASTI@PSAS’2024                                                                                                                            15</a:t>
            </a:r>
            <a:r>
              <a:rPr lang="de-CH" sz="1350" baseline="31999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de-CH" sz="1350" dirty="0">
                <a:solidFill>
                  <a:schemeClr val="accent1">
                    <a:lumMod val="50000"/>
                  </a:schemeClr>
                </a:solidFill>
              </a:rPr>
              <a:t> June 2024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F8C4255-7C66-8D08-8F8F-12054B141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56" y="162926"/>
            <a:ext cx="1296901" cy="759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F6C2054-2B95-5497-6383-35253F30B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784" y="196429"/>
            <a:ext cx="1296901" cy="7262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757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92F20F-2E14-E3AD-7015-762A6F5DD688}"/>
              </a:ext>
            </a:extLst>
          </p:cNvPr>
          <p:cNvSpPr/>
          <p:nvPr/>
        </p:nvSpPr>
        <p:spPr>
          <a:xfrm>
            <a:off x="1710994" y="6461674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46C801E3-AEB2-EF67-B89F-10EE6EBC877A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7" name="Status Proton Charge Radius">
            <a:extLst>
              <a:ext uri="{FF2B5EF4-FFF2-40B4-BE49-F238E27FC236}">
                <a16:creationId xmlns:a16="http://schemas.microsoft.com/office/drawing/2014/main" id="{21319A8B-F53C-CCA3-B50E-F25ABBC0C4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8801" y="-194322"/>
            <a:ext cx="9381599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Zemach Radius Integrand Treatment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8D1D1-EF55-D017-DA27-13CC481BD692}"/>
              </a:ext>
            </a:extLst>
          </p:cNvPr>
          <p:cNvSpPr txBox="1"/>
          <p:nvPr/>
        </p:nvSpPr>
        <p:spPr>
          <a:xfrm>
            <a:off x="5086695" y="918114"/>
            <a:ext cx="4311108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Use 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Rosenbluth separation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data to remove model dependence from fitting cross sections</a:t>
            </a:r>
          </a:p>
          <a:p>
            <a:pPr marL="342900" marR="0" indent="-34290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342900" marR="0" indent="-34290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dirty="0">
                <a:solidFill>
                  <a:srgbClr val="5E5E5E"/>
                </a:solidFill>
                <a:sym typeface="Helvetica Neue"/>
              </a:rPr>
              <a:t>Splitting Q-region into three:</a:t>
            </a:r>
          </a:p>
          <a:p>
            <a:pPr marL="342900" marR="0" indent="-34290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sz="1600" dirty="0">
              <a:solidFill>
                <a:srgbClr val="5E5E5E"/>
              </a:solidFill>
              <a:sym typeface="Helvetica Neue"/>
            </a:endParaRPr>
          </a:p>
          <a:p>
            <a:pPr marL="857250" lvl="1" indent="-400050" defTabSz="1733930" hangingPunct="0">
              <a:buFont typeface="+mj-lt"/>
              <a:buAutoNum type="romanLcPeriod"/>
            </a:pPr>
            <a:r>
              <a:rPr kumimoji="0" lang="de-CH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Low-Q: </a:t>
            </a:r>
            <a:r>
              <a:rPr kumimoji="0" lang="de-CH" sz="1600" b="0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</a:t>
            </a:r>
            <a:r>
              <a:rPr kumimoji="0" lang="de-CH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de-CH" sz="1600" b="0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data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857250" lvl="1" indent="-400050" defTabSz="1733930" hangingPunct="0">
              <a:buFont typeface="+mj-lt"/>
              <a:buAutoNum type="romanLcPeriod"/>
            </a:pPr>
            <a:r>
              <a:rPr lang="de-CH" sz="1600" dirty="0">
                <a:solidFill>
                  <a:srgbClr val="5E5E5E"/>
                </a:solidFill>
                <a:sym typeface="Helvetica Neue"/>
              </a:rPr>
              <a:t>Medium-Q: </a:t>
            </a:r>
            <a:r>
              <a:rPr lang="de-CH" sz="1600" dirty="0" err="1">
                <a:solidFill>
                  <a:srgbClr val="5E5E5E"/>
                </a:solidFill>
                <a:sym typeface="Helvetica Neue"/>
              </a:rPr>
              <a:t>direct</a:t>
            </a:r>
            <a:r>
              <a:rPr lang="de-CH" sz="1600" dirty="0">
                <a:solidFill>
                  <a:srgbClr val="5E5E5E"/>
                </a:solidFill>
                <a:sym typeface="Helvetica Neue"/>
              </a:rPr>
              <a:t> </a:t>
            </a:r>
            <a:r>
              <a:rPr lang="de-CH" sz="1600" dirty="0" err="1">
                <a:solidFill>
                  <a:srgbClr val="5E5E5E"/>
                </a:solidFill>
                <a:sym typeface="Helvetica Neue"/>
              </a:rPr>
              <a:t>data</a:t>
            </a:r>
            <a:endParaRPr lang="de-CH" sz="1600" dirty="0">
              <a:solidFill>
                <a:srgbClr val="5E5E5E"/>
              </a:solidFill>
              <a:sym typeface="Helvetica Neue"/>
            </a:endParaRPr>
          </a:p>
          <a:p>
            <a:pPr marL="857250" lvl="1" indent="-400050" defTabSz="1733930" hangingPunct="0">
              <a:buFont typeface="+mj-lt"/>
              <a:buAutoNum type="romanLcPeriod"/>
            </a:pPr>
            <a:r>
              <a:rPr kumimoji="0" lang="de-CH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High-Q: </a:t>
            </a:r>
            <a:r>
              <a:rPr kumimoji="0" lang="de-CH" sz="1600" b="0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</a:t>
            </a:r>
            <a:r>
              <a:rPr lang="de-CH" sz="1600" dirty="0" err="1">
                <a:solidFill>
                  <a:srgbClr val="5E5E5E"/>
                </a:solidFill>
                <a:sym typeface="Helvetica Neue"/>
              </a:rPr>
              <a:t>o</a:t>
            </a:r>
            <a:r>
              <a:rPr lang="de-CH" sz="1600" dirty="0">
                <a:solidFill>
                  <a:srgbClr val="5E5E5E"/>
                </a:solidFill>
                <a:sym typeface="Helvetica Neue"/>
              </a:rPr>
              <a:t> </a:t>
            </a:r>
            <a:r>
              <a:rPr lang="de-CH" sz="1600" dirty="0" err="1">
                <a:solidFill>
                  <a:srgbClr val="5E5E5E"/>
                </a:solidFill>
                <a:sym typeface="Helvetica Neue"/>
              </a:rPr>
              <a:t>data</a:t>
            </a:r>
            <a:endParaRPr lang="de-CH" sz="1600" dirty="0">
              <a:solidFill>
                <a:srgbClr val="5E5E5E"/>
              </a:solidFill>
              <a:sym typeface="Helvetica Neue"/>
            </a:endParaRPr>
          </a:p>
          <a:p>
            <a:pPr marL="857250" lvl="1" indent="-400050" defTabSz="1733930" hangingPunct="0">
              <a:buFont typeface="+mj-lt"/>
              <a:buAutoNum type="romanLcPeriod"/>
            </a:pPr>
            <a:endParaRPr lang="de-CH" sz="1600" dirty="0">
              <a:solidFill>
                <a:srgbClr val="5E5E5E"/>
              </a:solidFill>
              <a:sym typeface="Helvetica Neue"/>
            </a:endParaRPr>
          </a:p>
          <a:p>
            <a:pPr marL="400050" indent="-400050" defTabSz="1733930" hangingPunct="0">
              <a:buFont typeface="+mj-lt"/>
              <a:buAutoNum type="arabicPeriod"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Direct numerical integration over data</a:t>
            </a:r>
          </a:p>
          <a:p>
            <a:pPr marL="400050" indent="-400050" defTabSz="1733930" hangingPunct="0">
              <a:buFont typeface="+mj-lt"/>
              <a:buAutoNum type="arabicPeriod"/>
            </a:pPr>
            <a:endParaRPr lang="de-CH" sz="1600" dirty="0">
              <a:solidFill>
                <a:srgbClr val="5E5E5E"/>
              </a:solidFill>
              <a:sym typeface="Helvetica Neue"/>
            </a:endParaRPr>
          </a:p>
          <a:p>
            <a:pPr marL="400050" indent="-400050" defTabSz="1733930" hangingPunct="0">
              <a:buFont typeface="+mj-lt"/>
              <a:buAutoNum type="arabicPeriod"/>
            </a:pPr>
            <a:r>
              <a:rPr lang="en-US" sz="1600" dirty="0">
                <a:solidFill>
                  <a:srgbClr val="5E5E5E"/>
                </a:solidFill>
                <a:sym typeface="Helvetica Neue"/>
              </a:rPr>
              <a:t>World data fit applied in regions </a:t>
            </a:r>
            <a:r>
              <a:rPr lang="en-US" sz="1600" dirty="0" err="1">
                <a:solidFill>
                  <a:srgbClr val="5E5E5E"/>
                </a:solidFill>
                <a:sym typeface="Helvetica Neue"/>
              </a:rPr>
              <a:t>i</a:t>
            </a:r>
            <a:r>
              <a:rPr lang="en-US" sz="1600" dirty="0">
                <a:solidFill>
                  <a:srgbClr val="5E5E5E"/>
                </a:solidFill>
                <a:sym typeface="Helvetica Neue"/>
              </a:rPr>
              <a:t> and iii</a:t>
            </a:r>
            <a:endParaRPr lang="de-CH" sz="1600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4272A-24B0-70FF-F1C8-AE1F00F1FF38}"/>
              </a:ext>
            </a:extLst>
          </p:cNvPr>
          <p:cNvSpPr txBox="1"/>
          <p:nvPr/>
        </p:nvSpPr>
        <p:spPr>
          <a:xfrm>
            <a:off x="527713" y="4367173"/>
            <a:ext cx="808857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Stumbling stone: model-dependence in the low-Q region</a:t>
            </a:r>
            <a:endParaRPr kumimoji="0" lang="de-CH" sz="2200" b="0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DA8C6-D642-2923-61A3-8C196426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03" y="5352921"/>
            <a:ext cx="825900" cy="93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FD93F8-78E4-3C36-BF23-24CAB17128EA}"/>
              </a:ext>
            </a:extLst>
          </p:cNvPr>
          <p:cNvSpPr txBox="1"/>
          <p:nvPr/>
        </p:nvSpPr>
        <p:spPr>
          <a:xfrm>
            <a:off x="754118" y="5071479"/>
            <a:ext cx="120987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A65466"/>
                </a:solidFill>
                <a:effectLst/>
                <a:uFillTx/>
                <a:latin typeface="Goudy Stout" panose="0202090407030B020401" pitchFamily="18" charset="0"/>
                <a:cs typeface="Dreaming Outloud Script Pro" panose="020B0604020202020204" pitchFamily="66" charset="0"/>
                <a:sym typeface="Helvetica Neue"/>
              </a:rPr>
              <a:t>Idea!</a:t>
            </a:r>
            <a:endParaRPr kumimoji="0" lang="de-CH" sz="1400" b="0" i="0" u="none" strike="noStrike" cap="none" spc="0" normalizeH="0" baseline="0" dirty="0">
              <a:ln>
                <a:noFill/>
              </a:ln>
              <a:solidFill>
                <a:srgbClr val="A65466"/>
              </a:solidFill>
              <a:effectLst/>
              <a:uFillTx/>
              <a:latin typeface="Goudy Stout" panose="0202090407030B020401" pitchFamily="18" charset="0"/>
              <a:cs typeface="Dreaming Outloud Script Pro" panose="020B0604020202020204" pitchFamily="66" charset="0"/>
              <a:sym typeface="Helvetica Neue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2C6F01-5FD0-6D00-35D2-F799456DD8EE}"/>
              </a:ext>
            </a:extLst>
          </p:cNvPr>
          <p:cNvSpPr/>
          <p:nvPr/>
        </p:nvSpPr>
        <p:spPr>
          <a:xfrm>
            <a:off x="690954" y="5045515"/>
            <a:ext cx="8030658" cy="1334392"/>
          </a:xfrm>
          <a:prstGeom prst="roundRect">
            <a:avLst/>
          </a:prstGeom>
          <a:noFill/>
          <a:ln w="38100" cap="flat">
            <a:solidFill>
              <a:srgbClr val="A6546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C1384-3A4B-4678-4689-D49A23B3853E}"/>
              </a:ext>
            </a:extLst>
          </p:cNvPr>
          <p:cNvSpPr txBox="1"/>
          <p:nvPr/>
        </p:nvSpPr>
        <p:spPr>
          <a:xfrm>
            <a:off x="1638395" y="5265785"/>
            <a:ext cx="721682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A65466"/>
                </a:solidFill>
                <a:sym typeface="Helvetica Neue"/>
              </a:rPr>
              <a:t>Partial integration for the low-Q region to trade model-dependence</a:t>
            </a: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b="1" dirty="0">
              <a:solidFill>
                <a:srgbClr val="A65466"/>
              </a:solidFill>
              <a:sym typeface="Helvetica Neue"/>
            </a:endParaRP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A65466"/>
                </a:solidFill>
                <a:sym typeface="Helvetica Neue"/>
              </a:rPr>
              <a:t> and extrapolation uncertainty for data uncertainty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24039DF7-F31C-D282-0190-72E3440E74F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10</a:t>
            </a:fld>
            <a:endParaRPr kern="0" dirty="0">
              <a:latin typeface="Helvetica Neue"/>
              <a:sym typeface="Helvetica Neue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B134D2-1866-AD94-8E38-2BE7EE754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4" y="936430"/>
            <a:ext cx="5026331" cy="31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39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tus Proton Charge Radius">
            <a:extLst>
              <a:ext uri="{FF2B5EF4-FFF2-40B4-BE49-F238E27FC236}">
                <a16:creationId xmlns:a16="http://schemas.microsoft.com/office/drawing/2014/main" id="{CA4FC066-D50B-D66A-1B26-4D81F29C6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8801" y="-58037"/>
            <a:ext cx="9381599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Partial Integration Trick for Zemach Radius</a:t>
            </a:r>
            <a:endParaRPr sz="3516" dirty="0">
              <a:solidFill>
                <a:srgbClr val="8825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EC94C-F3A1-77BC-939A-E8E8B454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6" y="2867653"/>
            <a:ext cx="5450006" cy="75049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15A69DF-67E7-1037-3B93-1CE4712E3B5F}"/>
              </a:ext>
            </a:extLst>
          </p:cNvPr>
          <p:cNvGrpSpPr/>
          <p:nvPr/>
        </p:nvGrpSpPr>
        <p:grpSpPr>
          <a:xfrm>
            <a:off x="449311" y="1427346"/>
            <a:ext cx="8458478" cy="1269041"/>
            <a:chOff x="449311" y="1401371"/>
            <a:chExt cx="8458478" cy="12690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07AD9B-C6A3-8EC5-0ACA-2499D15D2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311" y="1401371"/>
              <a:ext cx="4418391" cy="75049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A03698-DCEC-D0CF-E359-225A5DF67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5237" y="1526292"/>
              <a:ext cx="3972552" cy="625571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913D0A-EAFF-CF46-46E3-E1992EBA78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2166" y="2260979"/>
              <a:ext cx="0" cy="409433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6E5307A-3354-040D-76CD-56236D157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06" y="4652696"/>
            <a:ext cx="7650778" cy="136276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A931D6-0474-7598-6F3D-D47BE90AE70A}"/>
              </a:ext>
            </a:extLst>
          </p:cNvPr>
          <p:cNvCxnSpPr>
            <a:cxnSpLocks/>
          </p:cNvCxnSpPr>
          <p:nvPr/>
        </p:nvCxnSpPr>
        <p:spPr>
          <a:xfrm>
            <a:off x="4763069" y="3625752"/>
            <a:ext cx="9097" cy="55046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DD607F-9E52-59C0-604E-064FEB75778E}"/>
              </a:ext>
            </a:extLst>
          </p:cNvPr>
          <p:cNvSpPr/>
          <p:nvPr/>
        </p:nvSpPr>
        <p:spPr>
          <a:xfrm>
            <a:off x="1487607" y="4652696"/>
            <a:ext cx="7041176" cy="750492"/>
          </a:xfrm>
          <a:prstGeom prst="rect">
            <a:avLst/>
          </a:prstGeom>
          <a:noFill/>
          <a:ln w="28575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EE9814-F81D-B497-B2A4-CF4CCA1D5363}"/>
              </a:ext>
            </a:extLst>
          </p:cNvPr>
          <p:cNvSpPr/>
          <p:nvPr/>
        </p:nvSpPr>
        <p:spPr>
          <a:xfrm>
            <a:off x="2051717" y="2860174"/>
            <a:ext cx="5336220" cy="698306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B5115F-2261-A565-F936-57D767735A54}"/>
              </a:ext>
            </a:extLst>
          </p:cNvPr>
          <p:cNvSpPr/>
          <p:nvPr/>
        </p:nvSpPr>
        <p:spPr>
          <a:xfrm>
            <a:off x="1487606" y="5395780"/>
            <a:ext cx="2674962" cy="559196"/>
          </a:xfrm>
          <a:prstGeom prst="rect">
            <a:avLst/>
          </a:prstGeom>
          <a:noFill/>
          <a:ln w="28575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2C309-7F04-F465-35AC-11917D061656}"/>
              </a:ext>
            </a:extLst>
          </p:cNvPr>
          <p:cNvSpPr txBox="1"/>
          <p:nvPr/>
        </p:nvSpPr>
        <p:spPr>
          <a:xfrm>
            <a:off x="2664020" y="4176215"/>
            <a:ext cx="454243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 optimal choice: smallest integral contribution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6CA9A3-9C66-822F-8770-5E5A288EBC0E}"/>
              </a:ext>
            </a:extLst>
          </p:cNvPr>
          <p:cNvSpPr txBox="1"/>
          <p:nvPr/>
        </p:nvSpPr>
        <p:spPr>
          <a:xfrm>
            <a:off x="2825087" y="1094017"/>
            <a:ext cx="362575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Initial integrand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E6771D-25DD-E42E-9AC4-D9A1505CF2B2}"/>
              </a:ext>
            </a:extLst>
          </p:cNvPr>
          <p:cNvSpPr/>
          <p:nvPr/>
        </p:nvSpPr>
        <p:spPr>
          <a:xfrm>
            <a:off x="1710994" y="6461674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A58A8E59-0D98-4F80-8C5F-CBB1E2997478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9D2F7-F03E-D165-F63F-65066DA5E073}"/>
              </a:ext>
            </a:extLst>
          </p:cNvPr>
          <p:cNvSpPr/>
          <p:nvPr/>
        </p:nvSpPr>
        <p:spPr>
          <a:xfrm>
            <a:off x="4109606" y="2867653"/>
            <a:ext cx="1267690" cy="680437"/>
          </a:xfrm>
          <a:prstGeom prst="rect">
            <a:avLst/>
          </a:prstGeom>
          <a:noFill/>
          <a:ln w="28575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5A584-E7A9-690D-AB76-5607A091E104}"/>
              </a:ext>
            </a:extLst>
          </p:cNvPr>
          <p:cNvSpPr/>
          <p:nvPr/>
        </p:nvSpPr>
        <p:spPr>
          <a:xfrm>
            <a:off x="7501722" y="5573116"/>
            <a:ext cx="912896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57174986-5F7F-1ED3-2C42-4DF8475A0F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11</a:t>
            </a:fld>
            <a:endParaRPr kern="0" dirty="0"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42204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C75DAE-CB60-2883-63DF-2E0FF442287D}"/>
              </a:ext>
            </a:extLst>
          </p:cNvPr>
          <p:cNvSpPr/>
          <p:nvPr/>
        </p:nvSpPr>
        <p:spPr>
          <a:xfrm>
            <a:off x="1710994" y="6461674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7F658838-2C2D-13C9-F3F5-3E75143BAEB2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tatus Proton Charge Radius">
                <a:extLst>
                  <a:ext uri="{FF2B5EF4-FFF2-40B4-BE49-F238E27FC236}">
                    <a16:creationId xmlns:a16="http://schemas.microsoft.com/office/drawing/2014/main" id="{AB95C790-4924-2B87-25D1-382E4817511C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-118801" y="-58037"/>
                <a:ext cx="9381599" cy="133945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defPPr marL="0" marR="0" indent="0" algn="l" defTabSz="642915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66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321457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642915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964372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285829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1607287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1928744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2250201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2571659" algn="ctr" defTabSz="121912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25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>
                  <a:defRPr sz="4200">
                    <a:solidFill>
                      <a:srgbClr val="941751"/>
                    </a:solidFill>
                  </a:defRPr>
                </a:pPr>
                <a:r>
                  <a:rPr lang="en-US" sz="3516" dirty="0">
                    <a:solidFill>
                      <a:srgbClr val="882550"/>
                    </a:solidFill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16" i="1" smtClean="0">
                            <a:solidFill>
                              <a:srgbClr val="8825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16" b="0" i="1" smtClean="0">
                            <a:solidFill>
                              <a:srgbClr val="8825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516" b="0" i="1" smtClean="0">
                            <a:solidFill>
                              <a:srgbClr val="8825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516" b="0" i="1" smtClean="0">
                        <a:solidFill>
                          <a:srgbClr val="8825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516" dirty="0">
                    <a:solidFill>
                      <a:srgbClr val="882550"/>
                    </a:solidFill>
                  </a:rPr>
                  <a:t>and Uncertainty Comparison</a:t>
                </a:r>
                <a:endParaRPr sz="3516" dirty="0">
                  <a:solidFill>
                    <a:srgbClr val="882550"/>
                  </a:solidFill>
                </a:endParaRPr>
              </a:p>
            </p:txBody>
          </p:sp>
        </mc:Choice>
        <mc:Fallback>
          <p:sp>
            <p:nvSpPr>
              <p:cNvPr id="9" name="Status Proton Charge Radius">
                <a:extLst>
                  <a:ext uri="{FF2B5EF4-FFF2-40B4-BE49-F238E27FC236}">
                    <a16:creationId xmlns:a16="http://schemas.microsoft.com/office/drawing/2014/main" id="{AB95C790-4924-2B87-25D1-382E4817511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8801" y="-58037"/>
                <a:ext cx="9381599" cy="1339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5C7B04-8DF2-0DC0-AFDC-1115CC64C458}"/>
                  </a:ext>
                </a:extLst>
              </p:cNvPr>
              <p:cNvSpPr txBox="1"/>
              <p:nvPr/>
            </p:nvSpPr>
            <p:spPr>
              <a:xfrm>
                <a:off x="5656638" y="1156974"/>
                <a:ext cx="3293659" cy="2072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Both uncertainties depend on the “stitching”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𝑄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Model-dependence dominates the bin integration uncertainty</a:t>
                </a:r>
              </a:p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285750" indent="-285750" defTabSz="1733930" hangingPunct="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𝑄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choice depends on the uncertainty of the surface term:</a:t>
                </a:r>
                <a:endParaRPr kumimoji="0" lang="de-CH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5C7B04-8DF2-0DC0-AFDC-1115CC64C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38" y="1156974"/>
                <a:ext cx="3293659" cy="2072362"/>
              </a:xfrm>
              <a:prstGeom prst="rect">
                <a:avLst/>
              </a:prstGeom>
              <a:blipFill>
                <a:blip r:embed="rId3"/>
                <a:stretch>
                  <a:fillRect l="-2037" t="-294" b="-29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5F4F98-D3E6-9F17-92F3-5279C4C34B6C}"/>
                  </a:ext>
                </a:extLst>
              </p:cNvPr>
              <p:cNvSpPr txBox="1"/>
              <p:nvPr/>
            </p:nvSpPr>
            <p:spPr>
              <a:xfrm>
                <a:off x="600502" y="4663541"/>
                <a:ext cx="8270543" cy="1826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Future strategy:</a:t>
                </a:r>
              </a:p>
              <a:p>
                <a:pPr marL="0" marR="0" indent="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342900" marR="0" indent="-34290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Taking a set of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𝑄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that do not exceed a fixed error budget</a:t>
                </a:r>
              </a:p>
              <a:p>
                <a:pPr marL="342900" marR="0" indent="-34290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342900" marR="0" indent="-34290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Checking the consistency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𝑄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choice (do results agree within uncertainty?)</a:t>
                </a:r>
              </a:p>
              <a:p>
                <a:pPr marL="342900" marR="0" indent="-34290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342900" marR="0" indent="-342900" algn="ctr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Averaging over the results </a:t>
                </a:r>
                <a:endParaRPr kumimoji="0" lang="de-CH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5F4F98-D3E6-9F17-92F3-5279C4C34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4663541"/>
                <a:ext cx="8270543" cy="1826141"/>
              </a:xfrm>
              <a:prstGeom prst="rect">
                <a:avLst/>
              </a:prstGeom>
              <a:blipFill>
                <a:blip r:embed="rId4"/>
                <a:stretch>
                  <a:fillRect t="-333" b="-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">
            <a:extLst>
              <a:ext uri="{FF2B5EF4-FFF2-40B4-BE49-F238E27FC236}">
                <a16:creationId xmlns:a16="http://schemas.microsoft.com/office/drawing/2014/main" id="{C618015C-93E4-AA3D-71A0-7DB5CBC03D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12</a:t>
            </a:fld>
            <a:endParaRPr kern="0" dirty="0">
              <a:latin typeface="Helvetica Neue"/>
              <a:sym typeface="Helvetica Neu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DF5597-D718-C54B-3027-22703CDCB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48" y="1045508"/>
            <a:ext cx="5252410" cy="3413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698F78-C3D9-0BDA-8AA2-699C9842C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687" y="3229336"/>
            <a:ext cx="2987565" cy="18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81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79A3ED8-0CFD-482A-EA73-D452EFAE551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8049160"/>
                  </p:ext>
                </p:extLst>
              </p:nvPr>
            </p:nvGraphicFramePr>
            <p:xfrm>
              <a:off x="123197" y="881909"/>
              <a:ext cx="8897605" cy="3188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6816">
                      <a:extLst>
                        <a:ext uri="{9D8B030D-6E8A-4147-A177-3AD203B41FA5}">
                          <a16:colId xmlns:a16="http://schemas.microsoft.com/office/drawing/2014/main" val="2244789417"/>
                        </a:ext>
                      </a:extLst>
                    </a:gridCol>
                    <a:gridCol w="1615083">
                      <a:extLst>
                        <a:ext uri="{9D8B030D-6E8A-4147-A177-3AD203B41FA5}">
                          <a16:colId xmlns:a16="http://schemas.microsoft.com/office/drawing/2014/main" val="586144763"/>
                        </a:ext>
                      </a:extLst>
                    </a:gridCol>
                    <a:gridCol w="1325723">
                      <a:extLst>
                        <a:ext uri="{9D8B030D-6E8A-4147-A177-3AD203B41FA5}">
                          <a16:colId xmlns:a16="http://schemas.microsoft.com/office/drawing/2014/main" val="3519485992"/>
                        </a:ext>
                      </a:extLst>
                    </a:gridCol>
                    <a:gridCol w="1580878">
                      <a:extLst>
                        <a:ext uri="{9D8B030D-6E8A-4147-A177-3AD203B41FA5}">
                          <a16:colId xmlns:a16="http://schemas.microsoft.com/office/drawing/2014/main" val="1574831645"/>
                        </a:ext>
                      </a:extLst>
                    </a:gridCol>
                    <a:gridCol w="1472896">
                      <a:extLst>
                        <a:ext uri="{9D8B030D-6E8A-4147-A177-3AD203B41FA5}">
                          <a16:colId xmlns:a16="http://schemas.microsoft.com/office/drawing/2014/main" val="4081357370"/>
                        </a:ext>
                      </a:extLst>
                    </a:gridCol>
                    <a:gridCol w="1626209">
                      <a:extLst>
                        <a:ext uri="{9D8B030D-6E8A-4147-A177-3AD203B41FA5}">
                          <a16:colId xmlns:a16="http://schemas.microsoft.com/office/drawing/2014/main" val="4147047213"/>
                        </a:ext>
                      </a:extLst>
                    </a:gridCol>
                  </a:tblGrid>
                  <a:tr h="569743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Q0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𝑮𝒆𝑽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 to Q0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Surface term</a:t>
                          </a:r>
                        </a:p>
                        <a:p>
                          <a:r>
                            <a:rPr lang="en-GB" sz="1400" dirty="0"/>
                            <a:t> (at Q0)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Q0 to Q1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Q1 to  Infinity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Total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10229249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0.0413</a:t>
                          </a: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Constraint</a:t>
                          </a: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RE=0.84087 fm</a:t>
                          </a:r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0.02659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0.00200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model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±0.00346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model+fit</a:t>
                          </a:r>
                          <a:endParaRPr lang="en-GB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0.24533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±0.01021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data</a:t>
                          </a:r>
                          <a:endParaRPr lang="en-GB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000" dirty="0"/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0.42726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±0.00063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data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±0.00005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0.33804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constant</a:t>
                          </a:r>
                          <a:endParaRPr lang="de-CH" sz="1400" b="0" i="0" u="none" strike="noStrike" kern="1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-0.00535 </a:t>
                          </a:r>
                          <a:r>
                            <a:rPr lang="de-CH" sz="1400" b="0" i="0" u="none" strike="noStrike" kern="12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ff</a:t>
                          </a:r>
                        </a:p>
                        <a:p>
                          <a:pPr lvl="0">
                            <a:buNone/>
                          </a:pPr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±0.00021 </a:t>
                          </a:r>
                          <a:r>
                            <a:rPr lang="de-CH" sz="1400" b="0" i="0" u="none" strike="noStrike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fit</a:t>
                          </a:r>
                          <a:endParaRPr lang="en-GB" sz="1400" b="0" i="0" u="none" strike="noStrike" noProof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libri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i="0" u="none" strike="noStrike" noProof="0"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1" i="0" u="none" strike="noStrike" kern="1200" dirty="0">
                              <a:solidFill>
                                <a:srgbClr val="A6546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1.03188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CH" sz="1400" b="0" i="0" u="none" strike="noStrike" kern="1200" noProof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±0.00350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model+fit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±0.01023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data+num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noProof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1" i="0" u="none" strike="noStrike" kern="1200" dirty="0">
                              <a:solidFill>
                                <a:srgbClr val="A6546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1.03188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CH" sz="1400" b="0" i="0" u="none" strike="noStrike" kern="1200" noProof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</a:t>
                          </a:r>
                          <a:r>
                            <a:rPr lang="de-CH" sz="1400" b="1" i="0" u="none" strike="noStrike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0.01080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total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i="0" u="none" strike="noStrike" noProof="0" dirty="0">
                            <a:latin typeface="+mn-lt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16562308"/>
                      </a:ext>
                    </a:extLst>
                  </a:tr>
                  <a:tr h="477749"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Total of 0 to Q0</a:t>
                          </a:r>
                        </a:p>
                        <a:p>
                          <a:pPr algn="ctr"/>
                          <a:r>
                            <a:rPr lang="de-CH" sz="135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0.27192</a:t>
                          </a:r>
                          <a:endParaRPr lang="en-GB" sz="10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2559358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79A3ED8-0CFD-482A-EA73-D452EFAE551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8049160"/>
                  </p:ext>
                </p:extLst>
              </p:nvPr>
            </p:nvGraphicFramePr>
            <p:xfrm>
              <a:off x="123197" y="881909"/>
              <a:ext cx="8897605" cy="3188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6816">
                      <a:extLst>
                        <a:ext uri="{9D8B030D-6E8A-4147-A177-3AD203B41FA5}">
                          <a16:colId xmlns:a16="http://schemas.microsoft.com/office/drawing/2014/main" val="2244789417"/>
                        </a:ext>
                      </a:extLst>
                    </a:gridCol>
                    <a:gridCol w="1615083">
                      <a:extLst>
                        <a:ext uri="{9D8B030D-6E8A-4147-A177-3AD203B41FA5}">
                          <a16:colId xmlns:a16="http://schemas.microsoft.com/office/drawing/2014/main" val="586144763"/>
                        </a:ext>
                      </a:extLst>
                    </a:gridCol>
                    <a:gridCol w="1325723">
                      <a:extLst>
                        <a:ext uri="{9D8B030D-6E8A-4147-A177-3AD203B41FA5}">
                          <a16:colId xmlns:a16="http://schemas.microsoft.com/office/drawing/2014/main" val="3519485992"/>
                        </a:ext>
                      </a:extLst>
                    </a:gridCol>
                    <a:gridCol w="1580878">
                      <a:extLst>
                        <a:ext uri="{9D8B030D-6E8A-4147-A177-3AD203B41FA5}">
                          <a16:colId xmlns:a16="http://schemas.microsoft.com/office/drawing/2014/main" val="1574831645"/>
                        </a:ext>
                      </a:extLst>
                    </a:gridCol>
                    <a:gridCol w="1472896">
                      <a:extLst>
                        <a:ext uri="{9D8B030D-6E8A-4147-A177-3AD203B41FA5}">
                          <a16:colId xmlns:a16="http://schemas.microsoft.com/office/drawing/2014/main" val="4081357370"/>
                        </a:ext>
                      </a:extLst>
                    </a:gridCol>
                    <a:gridCol w="1626209">
                      <a:extLst>
                        <a:ext uri="{9D8B030D-6E8A-4147-A177-3AD203B41FA5}">
                          <a16:colId xmlns:a16="http://schemas.microsoft.com/office/drawing/2014/main" val="4147047213"/>
                        </a:ext>
                      </a:extLst>
                    </a:gridCol>
                  </a:tblGrid>
                  <a:tr h="56974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76" t="-3191" r="-597143" b="-4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 to Q0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Surface term</a:t>
                          </a:r>
                        </a:p>
                        <a:p>
                          <a:r>
                            <a:rPr lang="en-GB" sz="1400" dirty="0"/>
                            <a:t> (at Q0)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Q0 to Q1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Q1 to  Infinity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Total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610229249"/>
                      </a:ext>
                    </a:extLst>
                  </a:tr>
                  <a:tr h="2141220">
                    <a:tc>
                      <a:txBody>
                        <a:bodyPr/>
                        <a:lstStyle/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0.0413</a:t>
                          </a: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Constraint</a:t>
                          </a: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</a:t>
                          </a: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RE=0.84087 fm</a:t>
                          </a:r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0.02659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0.00200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model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±0.00346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model+fit</a:t>
                          </a:r>
                          <a:endParaRPr lang="en-GB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0.24533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±0.01021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data</a:t>
                          </a:r>
                          <a:endParaRPr lang="en-GB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000" dirty="0"/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0.42726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±0.00063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data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±0.00005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num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lvl="0"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0.33804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constant</a:t>
                          </a:r>
                          <a:endParaRPr lang="de-CH" sz="1400" b="0" i="0" u="none" strike="noStrike" kern="1200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-0.00535 </a:t>
                          </a:r>
                          <a:r>
                            <a:rPr lang="de-CH" sz="1400" b="0" i="0" u="none" strike="noStrike" kern="12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ff</a:t>
                          </a:r>
                        </a:p>
                        <a:p>
                          <a:pPr lvl="0">
                            <a:buNone/>
                          </a:pPr>
                          <a:endParaRPr lang="de-CH" sz="1400" b="0" i="0" u="none" strike="noStrike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>
                            <a:buNone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±0.00021 </a:t>
                          </a:r>
                          <a:r>
                            <a:rPr lang="de-CH" sz="1400" b="0" i="0" u="none" strike="noStrike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fit</a:t>
                          </a:r>
                          <a:endParaRPr lang="en-GB" sz="1400" b="0" i="0" u="none" strike="noStrike" noProof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libri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i="0" u="none" strike="noStrike" noProof="0" dirty="0"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1" i="0" u="none" strike="noStrike" kern="1200" dirty="0">
                              <a:solidFill>
                                <a:srgbClr val="A6546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1.03188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CH" sz="1400" b="0" i="0" u="none" strike="noStrike" kern="1200" noProof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±0.00350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model+fit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±0.01023 </a:t>
                          </a:r>
                          <a:r>
                            <a:rPr lang="de-CH" sz="1400" b="0" i="0" u="none" strike="noStrike" kern="120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data+num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noProof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1" i="0" u="none" strike="noStrike" kern="1200" dirty="0">
                              <a:solidFill>
                                <a:srgbClr val="A65466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1.03188</a:t>
                          </a:r>
                          <a:endParaRPr lang="de-CH" sz="1400" b="0" i="0" u="none" strike="noStrike" kern="12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CH" sz="1400" b="0" i="0" u="none" strike="noStrike" kern="1200" noProof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CH" sz="140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±</a:t>
                          </a:r>
                          <a:r>
                            <a:rPr lang="de-CH" sz="1400" b="1" i="0" u="none" strike="noStrike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0.01080</a:t>
                          </a:r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total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="0" i="0" u="none" strike="noStrike" noProof="0" dirty="0">
                            <a:latin typeface="+mn-lt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716562308"/>
                      </a:ext>
                    </a:extLst>
                  </a:tr>
                  <a:tr h="477749"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Total of 0 to Q0</a:t>
                          </a:r>
                        </a:p>
                        <a:p>
                          <a:pPr algn="ctr"/>
                          <a:r>
                            <a:rPr lang="de-CH" sz="1350" b="0" i="0" u="none" strike="noStrike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0.27192</a:t>
                          </a:r>
                          <a:endParaRPr lang="en-GB" sz="10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25593586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72C3B3B-C30D-6A39-B668-02916D1C3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110378"/>
              </p:ext>
            </p:extLst>
          </p:nvPr>
        </p:nvGraphicFramePr>
        <p:xfrm>
          <a:off x="139621" y="4388006"/>
          <a:ext cx="8897606" cy="195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35">
                  <a:extLst>
                    <a:ext uri="{9D8B030D-6E8A-4147-A177-3AD203B41FA5}">
                      <a16:colId xmlns:a16="http://schemas.microsoft.com/office/drawing/2014/main" val="2244789417"/>
                    </a:ext>
                  </a:extLst>
                </a:gridCol>
                <a:gridCol w="2087415">
                  <a:extLst>
                    <a:ext uri="{9D8B030D-6E8A-4147-A177-3AD203B41FA5}">
                      <a16:colId xmlns:a16="http://schemas.microsoft.com/office/drawing/2014/main" val="586144763"/>
                    </a:ext>
                  </a:extLst>
                </a:gridCol>
                <a:gridCol w="1946514">
                  <a:extLst>
                    <a:ext uri="{9D8B030D-6E8A-4147-A177-3AD203B41FA5}">
                      <a16:colId xmlns:a16="http://schemas.microsoft.com/office/drawing/2014/main" val="3519485992"/>
                    </a:ext>
                  </a:extLst>
                </a:gridCol>
                <a:gridCol w="1779521">
                  <a:extLst>
                    <a:ext uri="{9D8B030D-6E8A-4147-A177-3AD203B41FA5}">
                      <a16:colId xmlns:a16="http://schemas.microsoft.com/office/drawing/2014/main" val="1574831645"/>
                    </a:ext>
                  </a:extLst>
                </a:gridCol>
                <a:gridCol w="1779521">
                  <a:extLst>
                    <a:ext uri="{9D8B030D-6E8A-4147-A177-3AD203B41FA5}">
                      <a16:colId xmlns:a16="http://schemas.microsoft.com/office/drawing/2014/main" val="4081357370"/>
                    </a:ext>
                  </a:extLst>
                </a:gridCol>
              </a:tblGrid>
              <a:tr h="490140">
                <a:tc>
                  <a:txBody>
                    <a:bodyPr/>
                    <a:lstStyle/>
                    <a:p>
                      <a:r>
                        <a:rPr lang="en-GB" sz="1400" dirty="0"/>
                        <a:t>Q0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 to Q0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Q0 to Q1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Q1 to Infinity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  <a:p>
                      <a:pPr lvl="0">
                        <a:buNone/>
                      </a:pPr>
                      <a:endParaRPr lang="en-GB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0229249"/>
                  </a:ext>
                </a:extLst>
              </a:tr>
              <a:tr h="14678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0.0413</a:t>
                      </a:r>
                    </a:p>
                    <a:p>
                      <a:endParaRPr lang="en-GB" sz="1000" dirty="0"/>
                    </a:p>
                    <a:p>
                      <a:r>
                        <a:rPr lang="de-CH" sz="14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Constraint</a:t>
                      </a: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de-CH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RE=0.84087 fm</a:t>
                      </a:r>
                      <a:endParaRPr lang="en-GB" sz="1400" dirty="0"/>
                    </a:p>
                    <a:p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CH" sz="10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0.28320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endParaRPr lang="de-CH" sz="1400" b="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CH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de-CH" sz="135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0.00850</a:t>
                      </a: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de-CH" sz="1400" b="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de-CH" sz="135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0.01010</a:t>
                      </a: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fit+model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CH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0.42530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endParaRPr lang="de-CH" sz="1400" b="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CH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de-CH" sz="135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0.00157</a:t>
                      </a: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de-CH" sz="1400" b="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de-CH" sz="135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0.00199</a:t>
                      </a: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model+fit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0.33804</a:t>
                      </a:r>
                    </a:p>
                    <a:p>
                      <a:pPr lvl="0">
                        <a:buNone/>
                      </a:pP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-0.00535]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endParaRPr lang="de-CH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de-CH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±0.00021 </a:t>
                      </a:r>
                      <a:r>
                        <a:rPr lang="de-CH" sz="14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fit</a:t>
                      </a:r>
                      <a:endParaRPr lang="en-GB" sz="1400" b="0" i="0" u="none" strike="noStrike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US" sz="1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r>
                        <a:rPr lang="de-CH" sz="1400" b="1" i="0" u="none" strike="noStrike" kern="1200" dirty="0">
                          <a:solidFill>
                            <a:srgbClr val="A65466"/>
                          </a:solidFill>
                          <a:latin typeface="+mn-lt"/>
                          <a:ea typeface="+mn-ea"/>
                          <a:cs typeface="+mn-cs"/>
                        </a:rPr>
                        <a:t>1.04119</a:t>
                      </a:r>
                      <a:r>
                        <a:rPr lang="de-CH" sz="1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endParaRPr lang="de-CH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de-CH" sz="135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0.01115 </a:t>
                      </a: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en-GB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6562308"/>
                  </a:ext>
                </a:extLst>
              </a:tr>
            </a:tbl>
          </a:graphicData>
        </a:graphic>
      </p:graphicFrame>
      <p:sp>
        <p:nvSpPr>
          <p:cNvPr id="3" name="Status Proton Charge Radius">
            <a:extLst>
              <a:ext uri="{FF2B5EF4-FFF2-40B4-BE49-F238E27FC236}">
                <a16:creationId xmlns:a16="http://schemas.microsoft.com/office/drawing/2014/main" id="{FF29BA0D-7D86-493C-DB6C-5D68B33923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Improved Zemach Radius Uncertainty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8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EB2CE5BC-8A58-394C-F8DB-9E46F423035A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9" name="PRELIMINARY">
            <a:extLst>
              <a:ext uri="{FF2B5EF4-FFF2-40B4-BE49-F238E27FC236}">
                <a16:creationId xmlns:a16="http://schemas.microsoft.com/office/drawing/2014/main" id="{BFE79D24-CF78-F475-33F1-70912A17D3AF}"/>
              </a:ext>
            </a:extLst>
          </p:cNvPr>
          <p:cNvSpPr txBox="1"/>
          <p:nvPr/>
        </p:nvSpPr>
        <p:spPr>
          <a:xfrm rot="21033138">
            <a:off x="3594164" y="2782829"/>
            <a:ext cx="2892719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000">
                <a:solidFill>
                  <a:schemeClr val="accent6">
                    <a:lumOff val="16165"/>
                  </a:schemeClr>
                </a:solidFill>
              </a:defRPr>
            </a:lvl1pPr>
          </a:lstStyle>
          <a:p>
            <a:r>
              <a:rPr sz="2812" dirty="0">
                <a:solidFill>
                  <a:srgbClr val="BE3497"/>
                </a:solidFill>
              </a:rPr>
              <a:t>PRELIMINARY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3949BFA-0472-9BC4-E748-EE0FC6692A81}"/>
              </a:ext>
            </a:extLst>
          </p:cNvPr>
          <p:cNvSpPr txBox="1">
            <a:spLocks/>
          </p:cNvSpPr>
          <p:nvPr/>
        </p:nvSpPr>
        <p:spPr>
          <a:xfrm>
            <a:off x="8497897" y="6566424"/>
            <a:ext cx="222408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defPPr>
              <a:defRPr lang="de-DE"/>
            </a:defPPr>
            <a:lvl1pPr marL="0" algn="l" defTabSz="410751" rtl="0" eaLnBrk="1" latinLnBrk="0" hangingPunct="1">
              <a:defRPr sz="1125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de-CH" smtClean="0">
                <a:latin typeface="Helvetica Neue"/>
              </a:rPr>
              <a:pPr/>
              <a:t>13</a:t>
            </a:fld>
            <a:endParaRPr lang="de-CH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244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62892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 dirty="0"/>
          </a:p>
        </p:txBody>
      </p:sp>
      <p:pic>
        <p:nvPicPr>
          <p:cNvPr id="510" name="Screenshot 2024-04-08 at 16.39.47.png" descr="Screenshot 2024-04-08 at 16.39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9" y="874988"/>
            <a:ext cx="7845552" cy="39227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atus Proton Charge Radius">
            <a:extLst>
              <a:ext uri="{FF2B5EF4-FFF2-40B4-BE49-F238E27FC236}">
                <a16:creationId xmlns:a16="http://schemas.microsoft.com/office/drawing/2014/main" id="{F910CCFD-477D-7187-197C-9B6A89ADD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34861" y="-120448"/>
            <a:ext cx="11213720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100" dirty="0">
                <a:solidFill>
                  <a:srgbClr val="882550"/>
                </a:solidFill>
              </a:rPr>
              <a:t>Correlation of Zemach and Charge, Magnetic Radii</a:t>
            </a:r>
            <a:endParaRPr sz="3100" dirty="0">
              <a:solidFill>
                <a:srgbClr val="8825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9B6B1-C259-6EE3-15FF-94FBBE3716A2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2379BFAA-7F98-3D42-AA43-785D1023E043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79324F-19E3-F0DF-8AD1-69B41C8E787C}"/>
              </a:ext>
            </a:extLst>
          </p:cNvPr>
          <p:cNvGrpSpPr/>
          <p:nvPr/>
        </p:nvGrpSpPr>
        <p:grpSpPr>
          <a:xfrm>
            <a:off x="3437698" y="4797764"/>
            <a:ext cx="4013420" cy="1603776"/>
            <a:chOff x="5108682" y="2868140"/>
            <a:chExt cx="4013420" cy="16037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C28262-2E16-632A-5B3C-88FE4A5D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8682" y="3737646"/>
              <a:ext cx="4013420" cy="687505"/>
            </a:xfrm>
            <a:prstGeom prst="rect">
              <a:avLst/>
            </a:prstGeom>
          </p:spPr>
        </p:pic>
        <p:sp>
          <p:nvSpPr>
            <p:cNvPr id="9" name="Friar radius or 3rd Zemach moment">
              <a:extLst>
                <a:ext uri="{FF2B5EF4-FFF2-40B4-BE49-F238E27FC236}">
                  <a16:creationId xmlns:a16="http://schemas.microsoft.com/office/drawing/2014/main" id="{8F2D0C5E-181B-BE2F-0237-62B445DD0CC7}"/>
                </a:ext>
              </a:extLst>
            </p:cNvPr>
            <p:cNvSpPr/>
            <p:nvPr/>
          </p:nvSpPr>
          <p:spPr>
            <a:xfrm>
              <a:off x="6872076" y="2868140"/>
              <a:ext cx="1244974" cy="772339"/>
            </a:xfrm>
            <a:prstGeom prst="roundRect">
              <a:avLst>
                <a:gd name="adj" fmla="val 6565"/>
              </a:avLst>
            </a:prstGeom>
            <a:solidFill>
              <a:srgbClr val="D5E7D8"/>
            </a:solidFill>
            <a:ln w="12700">
              <a:solidFill>
                <a:srgbClr val="D5E7D8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defTabSz="584200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406" dirty="0">
                  <a:solidFill>
                    <a:schemeClr val="bg2">
                      <a:lumMod val="10000"/>
                    </a:schemeClr>
                  </a:solidFill>
                </a:rPr>
                <a:t>Zemach</a:t>
              </a:r>
              <a:endParaRPr lang="en-US" sz="1406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/>
              <a:r>
                <a:rPr sz="1406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6" dirty="0">
                  <a:solidFill>
                    <a:schemeClr val="bg2">
                      <a:lumMod val="10000"/>
                    </a:schemeClr>
                  </a:solidFill>
                </a:rPr>
                <a:t>radius</a:t>
              </a:r>
              <a:endParaRPr sz="1406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DD4C16F-F79F-7085-9A93-E09541BCAD2A}"/>
                </a:ext>
              </a:extLst>
            </p:cNvPr>
            <p:cNvSpPr/>
            <p:nvPr/>
          </p:nvSpPr>
          <p:spPr>
            <a:xfrm>
              <a:off x="5154304" y="3737646"/>
              <a:ext cx="3729268" cy="734270"/>
            </a:xfrm>
            <a:prstGeom prst="rect">
              <a:avLst/>
            </a:prstGeom>
            <a:noFill/>
            <a:ln w="12700" cap="flat">
              <a:solidFill>
                <a:schemeClr val="tx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7897" y="6566424"/>
            <a:ext cx="222408" cy="2846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8" name="Elastic TPE splits into Friar radius + recoil part…"/>
              <p:cNvSpPr txBox="1"/>
              <p:nvPr/>
            </p:nvSpPr>
            <p:spPr>
              <a:xfrm>
                <a:off x="293946" y="972537"/>
                <a:ext cx="8751496" cy="19788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 marL="294669" indent="-294669" defTabSz="410751">
                  <a:spcBef>
                    <a:spcPts val="1758"/>
                  </a:spcBef>
                  <a:buSzPct val="30000"/>
                  <a:buBlip>
                    <a:blip r:embed="rId3"/>
                  </a:buBlip>
                  <a:defRPr sz="27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lang="de-CH" sz="1898" dirty="0"/>
                  <a:t>Elastic TPE splits into Friar radius + recoil part</a:t>
                </a:r>
              </a:p>
              <a:p>
                <a:pPr marL="508974" lvl="1" indent="-241093" defTabSz="410751">
                  <a:spcBef>
                    <a:spcPts val="1758"/>
                  </a:spcBef>
                  <a:buClr>
                    <a:srgbClr val="BDBEBE"/>
                  </a:buClr>
                  <a:buSzPct val="123000"/>
                  <a:buChar char="•"/>
                  <a:defRPr sz="28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lang="de-CH" sz="1898" dirty="0"/>
                  <a:t>Recoil is small for µH ~ 0.03(5) µeV</a:t>
                </a:r>
                <a:r>
                  <a:rPr lang="de-CH" sz="1969" dirty="0"/>
                  <a:t> </a:t>
                </a:r>
                <a:r>
                  <a:rPr lang="de-CH" sz="1406" dirty="0"/>
                  <a:t>[</a:t>
                </a:r>
                <a:r>
                  <a:rPr lang="de-CH" sz="1406" dirty="0" err="1"/>
                  <a:t>Karshenboim</a:t>
                </a:r>
                <a:r>
                  <a:rPr lang="de-CH" sz="1406" dirty="0"/>
                  <a:t> et al., PRD 91 (2015) 073003]</a:t>
                </a:r>
              </a:p>
              <a:p>
                <a:pPr marL="508974" lvl="1" indent="-241093" defTabSz="410751">
                  <a:spcBef>
                    <a:spcPts val="1758"/>
                  </a:spcBef>
                  <a:buClr>
                    <a:srgbClr val="BDBEBE"/>
                  </a:buClr>
                  <a:buSzPct val="123000"/>
                  <a:buChar char="•"/>
                  <a:defRPr sz="28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CH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el</m:t>
                        </m:r>
                      </m:sup>
                    </m:sSubSup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1898" dirty="0"/>
                  <a:t> µ</a:t>
                </a:r>
                <a:r>
                  <a:rPr lang="de-CH" sz="1898" dirty="0"/>
                  <a:t>eV based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310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ar-AE" sz="196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ar-AE" sz="196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AE" sz="1969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CH" sz="1969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fm</m:t>
                        </m:r>
                      </m:e>
                      <m:sup>
                        <m:r>
                          <a:rPr lang="ar-AE" sz="1969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1969" dirty="0"/>
                  <a:t> </a:t>
                </a:r>
                <a:r>
                  <a:rPr lang="ar-AE" sz="1406" dirty="0"/>
                  <a:t>[</a:t>
                </a:r>
                <a:r>
                  <a:rPr lang="de-CH" sz="1406" dirty="0"/>
                  <a:t>Lin et al. (2022), PRL]</a:t>
                </a:r>
              </a:p>
              <a:p>
                <a:pPr marL="284145" indent="-284145" defTabSz="410751">
                  <a:spcBef>
                    <a:spcPts val="1758"/>
                  </a:spcBef>
                  <a:buSzPct val="30000"/>
                  <a:buBlip>
                    <a:blip r:embed="rId3"/>
                  </a:buBlip>
                  <a:defRPr sz="28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lang="de-CH" sz="1898" dirty="0"/>
                  <a:t>Aim: self-consistent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98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98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98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de-CH" sz="1898" dirty="0"/>
                  <a:t> from spectroscopy</a:t>
                </a:r>
                <a:r>
                  <a:rPr lang="de-CH" sz="1406" dirty="0"/>
                  <a:t> [</a:t>
                </a:r>
                <a:r>
                  <a:rPr lang="de-CH" sz="1406" dirty="0" err="1"/>
                  <a:t>Karshenboim</a:t>
                </a:r>
                <a:r>
                  <a:rPr lang="de-CH" sz="1406" dirty="0"/>
                  <a:t>, PRD 90 (2014) 053012] </a:t>
                </a:r>
                <a:endParaRPr sz="1406" dirty="0"/>
              </a:p>
            </p:txBody>
          </p:sp>
        </mc:Choice>
        <mc:Fallback xmlns="">
          <p:sp>
            <p:nvSpPr>
              <p:cNvPr id="548" name="Elastic TPE splits into Friar radius + recoil part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46" y="972537"/>
                <a:ext cx="8751496" cy="1978876"/>
              </a:xfrm>
              <a:prstGeom prst="rect">
                <a:avLst/>
              </a:prstGeom>
              <a:blipFill>
                <a:blip r:embed="rId4"/>
                <a:stretch>
                  <a:fillRect t="-1852" b="-52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1" name="Group"/>
          <p:cNvGrpSpPr/>
          <p:nvPr/>
        </p:nvGrpSpPr>
        <p:grpSpPr>
          <a:xfrm>
            <a:off x="282094" y="3329218"/>
            <a:ext cx="6647766" cy="3089351"/>
            <a:chOff x="0" y="0"/>
            <a:chExt cx="9454598" cy="4393743"/>
          </a:xfrm>
        </p:grpSpPr>
        <p:pic>
          <p:nvPicPr>
            <p:cNvPr id="549" name="Screenshot 2024-04-16 at 13.42.23.png" descr="Screenshot 2024-04-16 at 13.42.2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454599" cy="4393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0" name="Rectangle"/>
            <p:cNvSpPr/>
            <p:nvPr/>
          </p:nvSpPr>
          <p:spPr>
            <a:xfrm>
              <a:off x="6508632" y="361224"/>
              <a:ext cx="1337792" cy="2716598"/>
            </a:xfrm>
            <a:prstGeom prst="rect">
              <a:avLst/>
            </a:prstGeom>
            <a:solidFill>
              <a:schemeClr val="accent3">
                <a:lumMod val="75000"/>
                <a:alpha val="1965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51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/>
            </a:p>
          </p:txBody>
        </p:sp>
      </p:grpSp>
      <p:sp>
        <p:nvSpPr>
          <p:cNvPr id="552" name="Rectangle"/>
          <p:cNvSpPr/>
          <p:nvPr/>
        </p:nvSpPr>
        <p:spPr>
          <a:xfrm>
            <a:off x="808574" y="2040973"/>
            <a:ext cx="2145316" cy="368951"/>
          </a:xfrm>
          <a:prstGeom prst="rect">
            <a:avLst/>
          </a:prstGeom>
          <a:solidFill>
            <a:schemeClr val="accent3">
              <a:lumMod val="75000"/>
              <a:alpha val="1965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dirty="0">
              <a:solidFill>
                <a:srgbClr val="D5E7D8"/>
              </a:solidFill>
            </a:endParaRPr>
          </a:p>
        </p:txBody>
      </p:sp>
      <p:sp>
        <p:nvSpPr>
          <p:cNvPr id="553" name="← used Karshenboim 2014"/>
          <p:cNvSpPr txBox="1"/>
          <p:nvPr/>
        </p:nvSpPr>
        <p:spPr>
          <a:xfrm>
            <a:off x="6861420" y="5290337"/>
            <a:ext cx="1474185" cy="656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lnSpc>
                <a:spcPct val="90000"/>
              </a:lnSpc>
              <a:spcBef>
                <a:spcPts val="32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← used Karshenboim 2014</a:t>
            </a:r>
          </a:p>
        </p:txBody>
      </p:sp>
      <p:grpSp>
        <p:nvGrpSpPr>
          <p:cNvPr id="556" name="Group"/>
          <p:cNvGrpSpPr/>
          <p:nvPr/>
        </p:nvGrpSpPr>
        <p:grpSpPr>
          <a:xfrm>
            <a:off x="5341824" y="3043995"/>
            <a:ext cx="2989878" cy="461601"/>
            <a:chOff x="-1" y="8911"/>
            <a:chExt cx="4252269" cy="656497"/>
          </a:xfrm>
        </p:grpSpPr>
        <p:sp>
          <p:nvSpPr>
            <p:cNvPr id="554" name="compare to future exp. uncertainty ~ 0.4 µeV"/>
            <p:cNvSpPr txBox="1"/>
            <p:nvPr/>
          </p:nvSpPr>
          <p:spPr>
            <a:xfrm>
              <a:off x="330839" y="8911"/>
              <a:ext cx="3921429" cy="656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3200"/>
                </a:spcBef>
                <a:defRPr sz="2000">
                  <a:solidFill>
                    <a:schemeClr val="accent6"/>
                  </a:solidFill>
                </a:defRPr>
              </a:lvl1pPr>
            </a:lstStyle>
            <a:p>
              <a:r>
                <a:rPr sz="1406">
                  <a:solidFill>
                    <a:schemeClr val="accent3">
                      <a:lumMod val="50000"/>
                    </a:schemeClr>
                  </a:solidFill>
                </a:rPr>
                <a:t>compare to future exp. uncertainty ~ 0.4 µeV</a:t>
              </a:r>
            </a:p>
          </p:txBody>
        </p:sp>
        <p:sp>
          <p:nvSpPr>
            <p:cNvPr id="555" name="Line"/>
            <p:cNvSpPr/>
            <p:nvPr/>
          </p:nvSpPr>
          <p:spPr>
            <a:xfrm flipH="1">
              <a:off x="-1" y="25016"/>
              <a:ext cx="2" cy="624287"/>
            </a:xfrm>
            <a:prstGeom prst="line">
              <a:avLst/>
            </a:prstGeom>
            <a:noFill/>
            <a:ln w="38100" cap="flat">
              <a:solidFill>
                <a:schemeClr val="accent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266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" name="Status Proton Charge Radius">
            <a:extLst>
              <a:ext uri="{FF2B5EF4-FFF2-40B4-BE49-F238E27FC236}">
                <a16:creationId xmlns:a16="http://schemas.microsoft.com/office/drawing/2014/main" id="{A4670345-E085-5C2C-28B3-5C55241FA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chemeClr val="accent6">
                    <a:lumMod val="50000"/>
                  </a:schemeClr>
                </a:solidFill>
              </a:rPr>
              <a:t>Friar Radius in </a:t>
            </a:r>
            <a:r>
              <a:rPr lang="de-CH" sz="3600" dirty="0">
                <a:solidFill>
                  <a:schemeClr val="accent6">
                    <a:lumMod val="50000"/>
                  </a:schemeClr>
                </a:solidFill>
              </a:rPr>
              <a:t>𝜇H Lamb Shift</a:t>
            </a:r>
            <a:endParaRPr sz="3516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5FEF1-3004-C198-08C1-4BF578A6A132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E52BA879-8A3F-5B7D-5620-F3752C2A4267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60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nimBg="1" advAuto="0"/>
      <p:bldP spid="553" grpId="0" animBg="1" advAuto="0"/>
      <p:bldP spid="55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FA86413-5ACE-D497-8EFA-4466762F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551" y="1236238"/>
            <a:ext cx="2122190" cy="840198"/>
          </a:xfrm>
          <a:prstGeom prst="rect">
            <a:avLst/>
          </a:prstGeom>
        </p:spPr>
      </p:pic>
      <p:sp>
        <p:nvSpPr>
          <p:cNvPr id="3" name="Status Proton Charge Radius">
            <a:extLst>
              <a:ext uri="{FF2B5EF4-FFF2-40B4-BE49-F238E27FC236}">
                <a16:creationId xmlns:a16="http://schemas.microsoft.com/office/drawing/2014/main" id="{F28D1CCF-926F-0147-6F6E-21843F6FD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chemeClr val="accent6">
                    <a:lumMod val="50000"/>
                  </a:schemeClr>
                </a:solidFill>
              </a:rPr>
              <a:t>Self-consistent Charge Radius Extraction</a:t>
            </a:r>
            <a:endParaRPr sz="3516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1DBE7-2205-E722-8D27-536D07389E76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BDE95104-018A-28AF-9C88-1750947C208F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13A30-3A41-3330-73F5-B6A55DCF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084"/>
            <a:ext cx="6089500" cy="549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887873-C9F8-E2C1-92FB-6CFE2B1ACB68}"/>
              </a:ext>
            </a:extLst>
          </p:cNvPr>
          <p:cNvSpPr txBox="1"/>
          <p:nvPr/>
        </p:nvSpPr>
        <p:spPr>
          <a:xfrm>
            <a:off x="3378352" y="956856"/>
            <a:ext cx="1993063" cy="394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Lamb Shift</a:t>
            </a:r>
            <a:endParaRPr kumimoji="0" lang="de-CH" sz="1900" b="1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charge radius">
            <a:extLst>
              <a:ext uri="{FF2B5EF4-FFF2-40B4-BE49-F238E27FC236}">
                <a16:creationId xmlns:a16="http://schemas.microsoft.com/office/drawing/2014/main" id="{74B0FD83-8E5B-18CA-3524-18C55F5567EB}"/>
              </a:ext>
            </a:extLst>
          </p:cNvPr>
          <p:cNvSpPr/>
          <p:nvPr/>
        </p:nvSpPr>
        <p:spPr>
          <a:xfrm>
            <a:off x="5432007" y="1945602"/>
            <a:ext cx="750020" cy="438495"/>
          </a:xfrm>
          <a:prstGeom prst="roundRect">
            <a:avLst>
              <a:gd name="adj" fmla="val 10490"/>
            </a:avLst>
          </a:prstGeom>
          <a:solidFill>
            <a:srgbClr val="D5E7D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charge </a:t>
            </a:r>
            <a:r>
              <a:rPr lang="en-US" sz="1406" dirty="0">
                <a:solidFill>
                  <a:schemeClr val="bg2">
                    <a:lumMod val="10000"/>
                  </a:schemeClr>
                </a:solidFill>
              </a:rPr>
              <a:t>         </a:t>
            </a:r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radius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F800BF-DDA0-150D-CF2E-095070D56698}"/>
              </a:ext>
            </a:extLst>
          </p:cNvPr>
          <p:cNvSpPr/>
          <p:nvPr/>
        </p:nvSpPr>
        <p:spPr>
          <a:xfrm>
            <a:off x="5166134" y="1457905"/>
            <a:ext cx="320266" cy="396863"/>
          </a:xfrm>
          <a:prstGeom prst="round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Friar radius or 3rd Zemach moment">
            <a:extLst>
              <a:ext uri="{FF2B5EF4-FFF2-40B4-BE49-F238E27FC236}">
                <a16:creationId xmlns:a16="http://schemas.microsoft.com/office/drawing/2014/main" id="{AB8EDE9E-26C1-57F8-599F-31815314509F}"/>
              </a:ext>
            </a:extLst>
          </p:cNvPr>
          <p:cNvSpPr/>
          <p:nvPr/>
        </p:nvSpPr>
        <p:spPr>
          <a:xfrm>
            <a:off x="7404681" y="2069637"/>
            <a:ext cx="908925" cy="408804"/>
          </a:xfrm>
          <a:prstGeom prst="roundRect">
            <a:avLst>
              <a:gd name="adj" fmla="val 6565"/>
            </a:avLst>
          </a:prstGeom>
          <a:solidFill>
            <a:srgbClr val="D5E7D8"/>
          </a:solidFill>
          <a:ln w="12700">
            <a:solidFill>
              <a:srgbClr val="D5E7D8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Friar radius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77E1BBC-9368-012F-6D84-4F6D7573FA5E}"/>
              </a:ext>
            </a:extLst>
          </p:cNvPr>
          <p:cNvSpPr/>
          <p:nvPr/>
        </p:nvSpPr>
        <p:spPr>
          <a:xfrm>
            <a:off x="7353526" y="1476516"/>
            <a:ext cx="922266" cy="396863"/>
          </a:xfrm>
          <a:prstGeom prst="round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9D8EF6-0B21-E920-C660-04BF58782136}"/>
              </a:ext>
            </a:extLst>
          </p:cNvPr>
          <p:cNvSpPr txBox="1"/>
          <p:nvPr/>
        </p:nvSpPr>
        <p:spPr>
          <a:xfrm>
            <a:off x="6223660" y="2577286"/>
            <a:ext cx="306600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d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epends on charge radius</a:t>
            </a:r>
            <a:endParaRPr kumimoji="0" lang="de-CH" sz="1600" b="1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0BD401-441A-BCF7-F9D3-2BFEEC58FFAC}"/>
              </a:ext>
            </a:extLst>
          </p:cNvPr>
          <p:cNvGrpSpPr/>
          <p:nvPr/>
        </p:nvGrpSpPr>
        <p:grpSpPr>
          <a:xfrm>
            <a:off x="152991" y="2334200"/>
            <a:ext cx="5013143" cy="802496"/>
            <a:chOff x="1330388" y="5283026"/>
            <a:chExt cx="5013143" cy="80249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9FD7E66-A651-C21C-3FFE-DECD4DBA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234" y="5299271"/>
              <a:ext cx="3937297" cy="78625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F3A30F5-801C-99AA-7186-35ADBFA0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0388" y="5283026"/>
              <a:ext cx="1107381" cy="549296"/>
            </a:xfrm>
            <a:prstGeom prst="rect">
              <a:avLst/>
            </a:prstGeom>
          </p:spPr>
        </p:pic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D2FD197-DE9E-9E02-2A77-27100E4D517C}"/>
              </a:ext>
            </a:extLst>
          </p:cNvPr>
          <p:cNvCxnSpPr>
            <a:cxnSpLocks/>
          </p:cNvCxnSpPr>
          <p:nvPr/>
        </p:nvCxnSpPr>
        <p:spPr>
          <a:xfrm flipH="1">
            <a:off x="5371415" y="2751692"/>
            <a:ext cx="89481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15E09BF-E60B-AEFC-4F35-78322A9268AB}"/>
                  </a:ext>
                </a:extLst>
              </p:cNvPr>
              <p:cNvSpPr txBox="1"/>
              <p:nvPr/>
            </p:nvSpPr>
            <p:spPr>
              <a:xfrm>
                <a:off x="437857" y="3126940"/>
                <a:ext cx="7318806" cy="3395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R="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kumimoji="0" 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 </a:t>
                </a:r>
                <a:r>
                  <a: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Our approach:</a:t>
                </a:r>
              </a:p>
              <a:p>
                <a:pPr marR="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342900" indent="-342900" defTabSz="1733930" hangingPunct="0">
                  <a:buAutoNum type="arabicPeriod"/>
                </a:pP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Splitting into low-Q, medium-Q and high-Q region</a:t>
                </a:r>
              </a:p>
              <a:p>
                <a:pPr marL="342900" indent="-342900" defTabSz="1733930" hangingPunct="0">
                  <a:buAutoNum type="arabicPeriod"/>
                </a:pPr>
                <a:endParaRPr lang="en-US" sz="14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342900" indent="-342900" defTabSz="1733930" hangingPunct="0">
                  <a:buFontTx/>
                  <a:buAutoNum type="arabicPeriod"/>
                </a:pP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Directly integrating over the Rosenbluth form factor data </a:t>
                </a:r>
              </a:p>
              <a:p>
                <a:pPr marL="342900" indent="-342900" defTabSz="1733930" hangingPunct="0">
                  <a:buAutoNum type="arabicPeriod"/>
                </a:pPr>
                <a:endParaRPr lang="en-US" sz="14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342900" indent="-342900" defTabSz="1733930" hangingPunct="0">
                  <a:buAutoNum type="arabicPeriod"/>
                </a:pP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Using the World data fit for the low-Q and high-Q regions with the charge radius constraint</a:t>
                </a:r>
              </a:p>
              <a:p>
                <a:pPr marL="342900" indent="-342900" defTabSz="1733930" hangingPunct="0">
                  <a:buAutoNum type="arabicPeriod"/>
                </a:pPr>
                <a:endParaRPr lang="en-US" sz="14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342900" indent="-342900" defTabSz="1733930" hangingPunct="0">
                  <a:buFontTx/>
                  <a:buAutoNum type="arabicPeriod"/>
                </a:pP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Obtaining Friar radius and </a:t>
                </a:r>
                <a:r>
                  <a:rPr lang="en-US" sz="1400" dirty="0" err="1">
                    <a:solidFill>
                      <a:srgbClr val="5E5E5E"/>
                    </a:solidFill>
                    <a:sym typeface="Helvetica Neue"/>
                  </a:rPr>
                  <a:t>theor</a:t>
                </a: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. Lamb shift as a function of charge radius</a:t>
                </a:r>
              </a:p>
              <a:p>
                <a:pPr marL="342900" indent="-342900" defTabSz="1733930" hangingPunct="0">
                  <a:buFontTx/>
                  <a:buAutoNum type="arabicPeriod"/>
                </a:pPr>
                <a:endParaRPr lang="en-US" sz="14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342900" indent="-342900" defTabSz="1733930" hangingPunct="0">
                  <a:buFontTx/>
                  <a:buAutoNum type="arabicPeriod"/>
                </a:pP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 for which exp. and </a:t>
                </a:r>
                <a:r>
                  <a:rPr lang="en-US" sz="1400" dirty="0" err="1">
                    <a:solidFill>
                      <a:srgbClr val="5E5E5E"/>
                    </a:solidFill>
                    <a:sym typeface="Helvetica Neue"/>
                  </a:rPr>
                  <a:t>theor</a:t>
                </a: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. Lamb shift agree within uncertainties</a:t>
                </a:r>
              </a:p>
              <a:p>
                <a:pPr marL="342900" indent="-342900" defTabSz="1733930" hangingPunct="0">
                  <a:buFontTx/>
                  <a:buAutoNum type="arabicPeriod"/>
                </a:pPr>
                <a:endParaRPr lang="en-US" sz="14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342900" indent="-342900" defTabSz="1733930" hangingPunct="0">
                  <a:buFontTx/>
                  <a:buAutoNum type="arabicPeriod"/>
                </a:pPr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Extraction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kumimoji="0" lang="en-US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5E5E5E"/>
                    </a:solidFill>
                    <a:sym typeface="Helvetica Neue"/>
                  </a:rPr>
                  <a:t> (band, w/o central value)</a:t>
                </a: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       </a:t>
                </a:r>
              </a:p>
              <a:p>
                <a:pPr defTabSz="1733930" hangingPunct="0"/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15E09BF-E60B-AEFC-4F35-78322A92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7" y="3126940"/>
                <a:ext cx="7318806" cy="3395801"/>
              </a:xfrm>
              <a:prstGeom prst="rect">
                <a:avLst/>
              </a:prstGeom>
              <a:blipFill>
                <a:blip r:embed="rId6"/>
                <a:stretch>
                  <a:fillRect l="-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lide Number">
            <a:extLst>
              <a:ext uri="{FF2B5EF4-FFF2-40B4-BE49-F238E27FC236}">
                <a16:creationId xmlns:a16="http://schemas.microsoft.com/office/drawing/2014/main" id="{04EE17D7-65A6-B4F6-0C36-6CB21240AAE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62892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B818300-24B4-4D5F-043C-9E6BDF621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632" y="1424979"/>
            <a:ext cx="697168" cy="44334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48B4F82-7973-F05D-AFEE-F1C1FADE322F}"/>
              </a:ext>
            </a:extLst>
          </p:cNvPr>
          <p:cNvSpPr txBox="1"/>
          <p:nvPr/>
        </p:nvSpPr>
        <p:spPr>
          <a:xfrm>
            <a:off x="2715109" y="3184561"/>
            <a:ext cx="830442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b="1" dirty="0"/>
              <a:t>Importance of self-consistent extraction pointed out </a:t>
            </a:r>
          </a:p>
          <a:p>
            <a:pPr algn="ctr"/>
            <a:r>
              <a:rPr lang="en-US" sz="1400" b="1" dirty="0"/>
              <a:t>by [</a:t>
            </a:r>
            <a:r>
              <a:rPr lang="en-US" sz="1400" b="1" dirty="0" err="1"/>
              <a:t>Karshenboim</a:t>
            </a:r>
            <a:r>
              <a:rPr lang="en-US" sz="1400" b="1" dirty="0"/>
              <a:t> ‘14]</a:t>
            </a:r>
            <a:endParaRPr lang="de-CH" sz="1400" b="1" dirty="0"/>
          </a:p>
        </p:txBody>
      </p:sp>
    </p:spTree>
    <p:extLst>
      <p:ext uri="{BB962C8B-B14F-4D97-AF65-F5344CB8AC3E}">
        <p14:creationId xmlns:p14="http://schemas.microsoft.com/office/powerpoint/2010/main" val="28282602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62892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 dirty="0"/>
          </a:p>
        </p:txBody>
      </p:sp>
      <p:pic>
        <p:nvPicPr>
          <p:cNvPr id="539" name="Screenshot 2024-04-16 at 13.11.26.png" descr="Screenshot 2024-04-16 at 13.11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46" y="4166050"/>
            <a:ext cx="7323593" cy="171037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540" name="charge radius"/>
          <p:cNvSpPr/>
          <p:nvPr/>
        </p:nvSpPr>
        <p:spPr>
          <a:xfrm>
            <a:off x="5325639" y="5956797"/>
            <a:ext cx="843552" cy="483364"/>
          </a:xfrm>
          <a:prstGeom prst="roundRect">
            <a:avLst>
              <a:gd name="adj" fmla="val 10490"/>
            </a:avLst>
          </a:prstGeom>
          <a:solidFill>
            <a:srgbClr val="D5E7D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charge </a:t>
            </a:r>
            <a:r>
              <a:rPr lang="en-US" sz="1406" dirty="0">
                <a:solidFill>
                  <a:schemeClr val="bg2">
                    <a:lumMod val="10000"/>
                  </a:schemeClr>
                </a:solidFill>
              </a:rPr>
              <a:t>         </a:t>
            </a:r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radius</a:t>
            </a:r>
          </a:p>
        </p:txBody>
      </p:sp>
      <p:sp>
        <p:nvSpPr>
          <p:cNvPr id="541" name="Friar radius or 3rd Zemach moment"/>
          <p:cNvSpPr/>
          <p:nvPr/>
        </p:nvSpPr>
        <p:spPr>
          <a:xfrm>
            <a:off x="242461" y="4290075"/>
            <a:ext cx="1244974" cy="772339"/>
          </a:xfrm>
          <a:prstGeom prst="roundRect">
            <a:avLst>
              <a:gd name="adj" fmla="val 6565"/>
            </a:avLst>
          </a:prstGeom>
          <a:solidFill>
            <a:srgbClr val="D5E7D8"/>
          </a:solidFill>
          <a:ln w="12700">
            <a:solidFill>
              <a:srgbClr val="D5E7D8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Friar radius or 3rd Zemach moment</a:t>
            </a:r>
          </a:p>
        </p:txBody>
      </p:sp>
      <p:sp>
        <p:nvSpPr>
          <p:cNvPr id="4" name="Status Proton Charge Radius">
            <a:extLst>
              <a:ext uri="{FF2B5EF4-FFF2-40B4-BE49-F238E27FC236}">
                <a16:creationId xmlns:a16="http://schemas.microsoft.com/office/drawing/2014/main" id="{10D3A696-F8B3-A483-5BD3-F8073A82A0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87" y="-16427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Correlation of Friar and Charge Radii</a:t>
            </a:r>
            <a:endParaRPr sz="3516" dirty="0">
              <a:solidFill>
                <a:srgbClr val="8825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38E12-F77D-500F-9CFC-593FA75E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27" y="799927"/>
            <a:ext cx="6778387" cy="31642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FC685D-525E-D65B-1239-63C43E533647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D19AEBD3-936B-A9FA-B5B2-FD4A9A70BCE5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0F5556B-E701-D1B0-3CA4-D8EB7ECC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254" y="4697447"/>
            <a:ext cx="6963159" cy="1335119"/>
          </a:xfrm>
          <a:prstGeom prst="rect">
            <a:avLst/>
          </a:prstGeom>
        </p:spPr>
      </p:pic>
      <p:sp>
        <p:nvSpPr>
          <p:cNvPr id="3" name="Status Proton Charge Radius">
            <a:extLst>
              <a:ext uri="{FF2B5EF4-FFF2-40B4-BE49-F238E27FC236}">
                <a16:creationId xmlns:a16="http://schemas.microsoft.com/office/drawing/2014/main" id="{CA4FC066-D50B-D66A-1B26-4D81F29C6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8801" y="-58037"/>
            <a:ext cx="9381599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Partial Integration Trick for Friar Radius</a:t>
            </a:r>
            <a:endParaRPr sz="3516" dirty="0">
              <a:solidFill>
                <a:srgbClr val="8825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EC94C-F3A1-77BC-939A-E8E8B454B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6" y="2867653"/>
            <a:ext cx="5450006" cy="7504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A931D6-0474-7598-6F3D-D47BE90AE70A}"/>
              </a:ext>
            </a:extLst>
          </p:cNvPr>
          <p:cNvCxnSpPr>
            <a:cxnSpLocks/>
          </p:cNvCxnSpPr>
          <p:nvPr/>
        </p:nvCxnSpPr>
        <p:spPr>
          <a:xfrm>
            <a:off x="4763069" y="3625752"/>
            <a:ext cx="9097" cy="55046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DD607F-9E52-59C0-604E-064FEB75778E}"/>
              </a:ext>
            </a:extLst>
          </p:cNvPr>
          <p:cNvSpPr/>
          <p:nvPr/>
        </p:nvSpPr>
        <p:spPr>
          <a:xfrm>
            <a:off x="1956100" y="4656825"/>
            <a:ext cx="5718846" cy="698306"/>
          </a:xfrm>
          <a:prstGeom prst="rect">
            <a:avLst/>
          </a:prstGeom>
          <a:noFill/>
          <a:ln w="28575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EE9814-F81D-B497-B2A4-CF4CCA1D5363}"/>
              </a:ext>
            </a:extLst>
          </p:cNvPr>
          <p:cNvSpPr/>
          <p:nvPr/>
        </p:nvSpPr>
        <p:spPr>
          <a:xfrm>
            <a:off x="2051717" y="2860174"/>
            <a:ext cx="5336220" cy="698306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B5115F-2261-A565-F936-57D767735A54}"/>
              </a:ext>
            </a:extLst>
          </p:cNvPr>
          <p:cNvSpPr/>
          <p:nvPr/>
        </p:nvSpPr>
        <p:spPr>
          <a:xfrm>
            <a:off x="1956100" y="5395753"/>
            <a:ext cx="2801254" cy="559196"/>
          </a:xfrm>
          <a:prstGeom prst="rect">
            <a:avLst/>
          </a:prstGeom>
          <a:noFill/>
          <a:ln w="28575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2C309-7F04-F465-35AC-11917D061656}"/>
              </a:ext>
            </a:extLst>
          </p:cNvPr>
          <p:cNvSpPr txBox="1"/>
          <p:nvPr/>
        </p:nvSpPr>
        <p:spPr>
          <a:xfrm>
            <a:off x="2664020" y="4176215"/>
            <a:ext cx="454243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The optimal choice: smallest integral contribution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6CA9A3-9C66-822F-8770-5E5A288EBC0E}"/>
              </a:ext>
            </a:extLst>
          </p:cNvPr>
          <p:cNvSpPr txBox="1"/>
          <p:nvPr/>
        </p:nvSpPr>
        <p:spPr>
          <a:xfrm>
            <a:off x="2825087" y="1094017"/>
            <a:ext cx="362575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Initial integrand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E6771D-25DD-E42E-9AC4-D9A1505CF2B2}"/>
              </a:ext>
            </a:extLst>
          </p:cNvPr>
          <p:cNvSpPr/>
          <p:nvPr/>
        </p:nvSpPr>
        <p:spPr>
          <a:xfrm>
            <a:off x="1710994" y="6461674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A58A8E59-0D98-4F80-8C5F-CBB1E2997478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9D2F7-F03E-D165-F63F-65066DA5E073}"/>
              </a:ext>
            </a:extLst>
          </p:cNvPr>
          <p:cNvSpPr/>
          <p:nvPr/>
        </p:nvSpPr>
        <p:spPr>
          <a:xfrm>
            <a:off x="4109606" y="2867653"/>
            <a:ext cx="1267690" cy="680437"/>
          </a:xfrm>
          <a:prstGeom prst="rect">
            <a:avLst/>
          </a:prstGeom>
          <a:noFill/>
          <a:ln w="28575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8C4BB-303F-B288-87DA-BE3609257587}"/>
              </a:ext>
            </a:extLst>
          </p:cNvPr>
          <p:cNvGrpSpPr/>
          <p:nvPr/>
        </p:nvGrpSpPr>
        <p:grpSpPr>
          <a:xfrm>
            <a:off x="287594" y="1442830"/>
            <a:ext cx="8705132" cy="829464"/>
            <a:chOff x="84422" y="1442830"/>
            <a:chExt cx="8265188" cy="723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067954-30E6-E4DF-B19F-9C122C1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22" y="1442830"/>
              <a:ext cx="5067779" cy="6599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14FD6F-5E53-1982-84D9-48D4392D3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2201" y="1579815"/>
              <a:ext cx="3197409" cy="586839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D06CC9-B9B7-0385-8490-DA761FB51BD4}"/>
              </a:ext>
            </a:extLst>
          </p:cNvPr>
          <p:cNvCxnSpPr>
            <a:cxnSpLocks/>
          </p:cNvCxnSpPr>
          <p:nvPr/>
        </p:nvCxnSpPr>
        <p:spPr>
          <a:xfrm>
            <a:off x="4753972" y="2043235"/>
            <a:ext cx="9097" cy="55046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FDA7518-1F23-3582-4E8C-9C43C5050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88" y="4672729"/>
            <a:ext cx="1054806" cy="659990"/>
          </a:xfrm>
          <a:prstGeom prst="rect">
            <a:avLst/>
          </a:prstGeom>
        </p:spPr>
      </p:pic>
      <p:sp>
        <p:nvSpPr>
          <p:cNvPr id="21" name="Slide Number">
            <a:extLst>
              <a:ext uri="{FF2B5EF4-FFF2-40B4-BE49-F238E27FC236}">
                <a16:creationId xmlns:a16="http://schemas.microsoft.com/office/drawing/2014/main" id="{841B78F8-01FE-3EE0-F440-A308C6B57E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62892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6514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64" y="1140471"/>
            <a:ext cx="4927358" cy="3161723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62892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 dirty="0"/>
          </a:p>
        </p:txBody>
      </p:sp>
      <p:sp>
        <p:nvSpPr>
          <p:cNvPr id="527" name="PRELIMINARY"/>
          <p:cNvSpPr txBox="1"/>
          <p:nvPr/>
        </p:nvSpPr>
        <p:spPr>
          <a:xfrm rot="21033138">
            <a:off x="1353909" y="2713808"/>
            <a:ext cx="250857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chemeClr val="accent6">
                    <a:lumOff val="16165"/>
                  </a:schemeClr>
                </a:solidFill>
              </a:defRPr>
            </a:lvl1pPr>
          </a:lstStyle>
          <a:p>
            <a:r>
              <a:rPr sz="2812" dirty="0"/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" name="Equation"/>
              <p:cNvSpPr txBox="1"/>
              <p:nvPr/>
            </p:nvSpPr>
            <p:spPr>
              <a:xfrm>
                <a:off x="3633728" y="1356726"/>
                <a:ext cx="1594796" cy="3245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210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&gt;0.78</m:t>
                      </m:r>
                      <m:r>
                        <m:rPr>
                          <m:sty m:val="p"/>
                        </m:rPr>
                        <a:rPr sz="210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fm</m:t>
                      </m:r>
                    </m:oMath>
                  </m:oMathPara>
                </a14:m>
                <a:endParaRPr sz="2109"/>
              </a:p>
            </p:txBody>
          </p:sp>
        </mc:Choice>
        <mc:Fallback xmlns="">
          <p:sp>
            <p:nvSpPr>
              <p:cNvPr id="52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728" y="1356726"/>
                <a:ext cx="1594796" cy="324576"/>
              </a:xfrm>
              <a:prstGeom prst="rect">
                <a:avLst/>
              </a:prstGeom>
              <a:blipFill>
                <a:blip r:embed="rId4"/>
                <a:stretch>
                  <a:fillRect l="-3053" r="-3053" b="-1698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9" name="RZRMRE.png" descr="RZRM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217" y="4325828"/>
            <a:ext cx="5241248" cy="2078672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A1 Rosenbluth data"/>
          <p:cNvSpPr txBox="1"/>
          <p:nvPr/>
        </p:nvSpPr>
        <p:spPr>
          <a:xfrm>
            <a:off x="3534637" y="3408221"/>
            <a:ext cx="166071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sz="1406"/>
              <a:t>A1 Rosenbluth data</a:t>
            </a:r>
          </a:p>
        </p:txBody>
      </p:sp>
      <p:sp>
        <p:nvSpPr>
          <p:cNvPr id="4" name="Status Proton Charge Radius">
            <a:extLst>
              <a:ext uri="{FF2B5EF4-FFF2-40B4-BE49-F238E27FC236}">
                <a16:creationId xmlns:a16="http://schemas.microsoft.com/office/drawing/2014/main" id="{B523D8A8-41A2-D223-60F1-F9C44EC520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87" y="-16427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Lower Bound on Magnetic Radius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DFA5D-3B77-6B1E-C133-3C4C9AD63FE4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B318BCC6-27CF-E993-6BC0-7E013D1935E9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2</a:t>
            </a:fld>
            <a:endParaRPr kern="0">
              <a:latin typeface="Helvetica Neue"/>
              <a:sym typeface="Helvetica Neue"/>
            </a:endParaRP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61" y="5419355"/>
            <a:ext cx="2438555" cy="914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Group" descr="Gro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9" y="1194871"/>
            <a:ext cx="4911540" cy="485675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Complementary experimental approaches:…"/>
              <p:cNvSpPr txBox="1"/>
              <p:nvPr/>
            </p:nvSpPr>
            <p:spPr>
              <a:xfrm>
                <a:off x="5186898" y="1119031"/>
                <a:ext cx="3766878" cy="42802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marL="294669" indent="-294669" defTabSz="410751" hangingPunct="0">
                  <a:spcBef>
                    <a:spcPts val="1758"/>
                  </a:spcBef>
                  <a:buSzPct val="30000"/>
                  <a:buBlip>
                    <a:blip r:embed="rId4"/>
                  </a:buBlip>
                  <a:defRPr sz="24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kern="0">
                    <a:solidFill>
                      <a:srgbClr val="000000"/>
                    </a:solidFill>
                    <a:latin typeface="Gill Sans"/>
                    <a:sym typeface="Gill Sans"/>
                  </a:rPr>
                  <a:t>Complementary experimental approaches:</a:t>
                </a:r>
              </a:p>
              <a:p>
                <a:pPr defTabSz="410751" hangingPunct="0">
                  <a:spcBef>
                    <a:spcPts val="1758"/>
                  </a:spcBef>
                  <a:defRPr sz="18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66" kern="0">
                  <a:solidFill>
                    <a:srgbClr val="000000"/>
                  </a:solidFill>
                  <a:latin typeface="Gill Sans"/>
                  <a:sym typeface="Gill Sans"/>
                </a:endParaRPr>
              </a:p>
              <a:p>
                <a:pPr defTabSz="410751" hangingPunct="0">
                  <a:spcBef>
                    <a:spcPts val="1758"/>
                  </a:spcBef>
                  <a:defRPr sz="24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87" kern="0">
                  <a:solidFill>
                    <a:srgbClr val="000000"/>
                  </a:solidFill>
                  <a:latin typeface="Gill Sans"/>
                  <a:sym typeface="Gill Sans"/>
                </a:endParaRPr>
              </a:p>
              <a:p>
                <a:pPr marL="294669" indent="-294669" defTabSz="410751" hangingPunct="0">
                  <a:spcBef>
                    <a:spcPts val="1758"/>
                  </a:spcBef>
                  <a:buSzPct val="30000"/>
                  <a:buBlip>
                    <a:blip r:embed="rId4"/>
                  </a:buBlip>
                  <a:defRPr sz="24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kern="0">
                    <a:solidFill>
                      <a:srgbClr val="000000"/>
                    </a:solidFill>
                    <a:latin typeface="Gill Sans"/>
                    <a:sym typeface="Gill Sans"/>
                  </a:rPr>
                  <a:t>Muonic atoms allow for PRECISE extractions of nuclear charge radii</a:t>
                </a:r>
              </a:p>
              <a:p>
                <a:pPr marL="294669" indent="-294669" defTabSz="410751" hangingPunct="0">
                  <a:spcBef>
                    <a:spcPts val="1758"/>
                  </a:spcBef>
                  <a:buSzPct val="30000"/>
                  <a:buBlip>
                    <a:blip r:embed="rId4"/>
                  </a:buBlip>
                  <a:defRPr sz="24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kern="0">
                    <a:solidFill>
                      <a:srgbClr val="000000"/>
                    </a:solidFill>
                    <a:latin typeface="Gill Sans"/>
                    <a:sym typeface="Gill Sans"/>
                  </a:rPr>
                  <a:t>CODATA since 2018 included the μH result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1758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"/>
                          </a:rPr>
                        </m:ctrlPr>
                      </m:sSubPr>
                      <m:e>
                        <m:r>
                          <a:rPr sz="1758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"/>
                          </a:rPr>
                          <m:t>𝑟</m:t>
                        </m:r>
                      </m:e>
                      <m:sub>
                        <m:r>
                          <a:rPr sz="1758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Gill Sans"/>
                          </a:rPr>
                          <m:t>𝑝</m:t>
                        </m:r>
                      </m:sub>
                    </m:sSub>
                  </m:oMath>
                </a14:m>
                <a:endParaRPr sz="1687" kern="0">
                  <a:solidFill>
                    <a:srgbClr val="000000"/>
                  </a:solidFill>
                  <a:latin typeface="Gill Sans"/>
                  <a:sym typeface="Gill Sans"/>
                </a:endParaRPr>
              </a:p>
              <a:p>
                <a:pPr marL="294669" indent="-294669" defTabSz="410751" hangingPunct="0">
                  <a:spcBef>
                    <a:spcPts val="1758"/>
                  </a:spcBef>
                  <a:buSzPct val="30000"/>
                  <a:buBlip>
                    <a:blip r:embed="rId4"/>
                  </a:buBlip>
                  <a:defRPr sz="24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kern="0">
                    <a:solidFill>
                      <a:srgbClr val="000000"/>
                    </a:solidFill>
                    <a:latin typeface="Gill Sans"/>
                    <a:sym typeface="Gill Sans"/>
                  </a:rPr>
                  <a:t>Still open issues: H(2S-8D), H(1S-3S) @ Paris</a:t>
                </a:r>
              </a:p>
              <a:p>
                <a:pPr marL="294669" indent="-294669" defTabSz="410751" hangingPunct="0">
                  <a:spcBef>
                    <a:spcPts val="1758"/>
                  </a:spcBef>
                  <a:buSzPct val="30000"/>
                  <a:buBlip>
                    <a:blip r:embed="rId4"/>
                  </a:buBlip>
                  <a:defRPr sz="24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kern="0">
                    <a:solidFill>
                      <a:srgbClr val="000000"/>
                    </a:solidFill>
                    <a:latin typeface="Gill Sans"/>
                    <a:sym typeface="Gill Sans"/>
                  </a:rPr>
                  <a:t>Important question:</a:t>
                </a:r>
              </a:p>
            </p:txBody>
          </p:sp>
        </mc:Choice>
        <mc:Fallback xmlns="">
          <p:sp>
            <p:nvSpPr>
              <p:cNvPr id="309" name="Complementary experimental approache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898" y="1119031"/>
                <a:ext cx="3766878" cy="4280211"/>
              </a:xfrm>
              <a:prstGeom prst="rect">
                <a:avLst/>
              </a:prstGeom>
              <a:blipFill>
                <a:blip r:embed="rId5"/>
                <a:stretch>
                  <a:fillRect t="-285" r="-2265" b="-15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0" name="Image" descr="Image"/>
          <p:cNvPicPr>
            <a:picLocks noChangeAspect="1"/>
          </p:cNvPicPr>
          <p:nvPr/>
        </p:nvPicPr>
        <p:blipFill>
          <a:blip r:embed="rId6"/>
          <a:srcRect l="26435" t="13707" r="24405" b="72305"/>
          <a:stretch>
            <a:fillRect/>
          </a:stretch>
        </p:blipFill>
        <p:spPr>
          <a:xfrm>
            <a:off x="5271677" y="1725969"/>
            <a:ext cx="3766750" cy="80380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atus Proton Charge Radius">
            <a:extLst>
              <a:ext uri="{FF2B5EF4-FFF2-40B4-BE49-F238E27FC236}">
                <a16:creationId xmlns:a16="http://schemas.microsoft.com/office/drawing/2014/main" id="{B066A16F-53C6-CBEA-93E2-0B8A650E7F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88" y="-116086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sz="3516" dirty="0">
                <a:solidFill>
                  <a:srgbClr val="882550"/>
                </a:solidFill>
              </a:rPr>
              <a:t>Status Proton Charge Radius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D87EE-9594-49DE-492D-6EC5D9559CE4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646E0F80-2BE4-1B05-F383-6384C58E041B}"/>
              </a:ext>
            </a:extLst>
          </p:cNvPr>
          <p:cNvSpPr txBox="1"/>
          <p:nvPr/>
        </p:nvSpPr>
        <p:spPr>
          <a:xfrm>
            <a:off x="-315407" y="6553353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 advAuto="0"/>
      <p:bldP spid="309" grpId="0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62892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pic>
        <p:nvPicPr>
          <p:cNvPr id="517" name="RMcomparison.pdf" descr="RMcomparis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19" y="4070455"/>
            <a:ext cx="4902064" cy="242179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8" name="Burkhardt-Cottingham sum rule relates elastic form factors to the zeroth moment of an inelastic spin structure function:…"/>
              <p:cNvSpPr txBox="1"/>
              <p:nvPr/>
            </p:nvSpPr>
            <p:spPr>
              <a:xfrm>
                <a:off x="293946" y="1285046"/>
                <a:ext cx="8429626" cy="23182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marL="294669" indent="-294669" defTabSz="410751">
                  <a:spcBef>
                    <a:spcPts val="1758"/>
                  </a:spcBef>
                  <a:buSzPct val="30000"/>
                  <a:buBlip>
                    <a:blip r:embed="rId4"/>
                  </a:buBlip>
                  <a:defRPr sz="28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969" dirty="0"/>
                  <a:t>Burkhardt-Cottingham sum rule relates </a:t>
                </a:r>
                <a:r>
                  <a:rPr sz="1969" u="sng" dirty="0"/>
                  <a:t>elastic form factors</a:t>
                </a:r>
                <a:r>
                  <a:rPr sz="1969" dirty="0"/>
                  <a:t> to the zeroth moment of an </a:t>
                </a:r>
                <a:r>
                  <a:rPr sz="1969" u="sng" dirty="0"/>
                  <a:t>inelastic spin structure function</a:t>
                </a:r>
                <a:r>
                  <a:rPr sz="1969" dirty="0"/>
                  <a:t>: </a:t>
                </a:r>
              </a:p>
              <a:p>
                <a:pPr defTabSz="410751">
                  <a:spcBef>
                    <a:spcPts val="1758"/>
                  </a:spcBef>
                  <a:defRPr sz="28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161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m:rPr>
                          <m:sty m:val="p"/>
                        </m:rP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sz="161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61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1969" dirty="0"/>
              </a:p>
              <a:p>
                <a:pPr marL="294669" indent="-294669" defTabSz="410751">
                  <a:spcBef>
                    <a:spcPts val="1758"/>
                  </a:spcBef>
                  <a:buSzPct val="30000"/>
                  <a:buBlip>
                    <a:blip r:embed="rId4"/>
                  </a:buBlip>
                  <a:defRPr sz="28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969" dirty="0"/>
                  <a:t>Constrain the magnetic radius through inelastic scattering:</a:t>
                </a:r>
              </a:p>
              <a:p>
                <a:pPr defTabSz="410751">
                  <a:spcBef>
                    <a:spcPts val="1758"/>
                  </a:spcBef>
                  <a:defRPr sz="20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47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47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47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sz="147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147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sz="147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1+2</m:t>
                                  </m:r>
                                  <m: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  <m:sSubSup>
                                        <m:sSubSupPr>
                                          <m:ctrlPr>
                                            <a:rPr sz="1477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sz="1477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sz="1477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sz="1477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num>
                                    <m:den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den>
                                  </m:f>
                                  <m: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num>
                                    <m:den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sz="1477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477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sz="1477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147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+⟨</m:t>
                                  </m:r>
                                  <m:sSup>
                                    <m:sSupPr>
                                      <m:ctrlP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⟩</m:t>
                                      </m:r>
                                    </m:e>
                                    <m:sub>
                                      <m:r>
                                        <a:rPr sz="1477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sz="147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47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147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sz="1406" dirty="0"/>
              </a:p>
            </p:txBody>
          </p:sp>
        </mc:Choice>
        <mc:Fallback xmlns="">
          <p:sp>
            <p:nvSpPr>
              <p:cNvPr id="518" name="Burkhardt-Cottingham sum rule relates elastic form factors to the zeroth moment of an inelastic spin structure function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46" y="1285046"/>
                <a:ext cx="8429626" cy="2318263"/>
              </a:xfrm>
              <a:prstGeom prst="rect">
                <a:avLst/>
              </a:prstGeom>
              <a:blipFill>
                <a:blip r:embed="rId5"/>
                <a:stretch>
                  <a:fillRect t="-13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9" name="Projection assuming 25 %, 15 % and 5 % relative uncertainty for"/>
              <p:cNvSpPr txBox="1"/>
              <p:nvPr/>
            </p:nvSpPr>
            <p:spPr>
              <a:xfrm>
                <a:off x="5302250" y="4134191"/>
                <a:ext cx="3460366" cy="5157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/>
              <a:p>
                <a:pPr defTabSz="410751">
                  <a:spcBef>
                    <a:spcPts val="1758"/>
                  </a:spcBef>
                  <a:defRPr sz="20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406"/>
                  <a:t>Projection assuming 25 %, 15 % and 5 % relative uncertainty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1477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1477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sz="1477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sz="1477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sz="1477" i="1">
                        <a:solidFill>
                          <a:srgbClr val="5E5E5E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sz="1406"/>
              </a:p>
            </p:txBody>
          </p:sp>
        </mc:Choice>
        <mc:Fallback xmlns="">
          <p:sp>
            <p:nvSpPr>
              <p:cNvPr id="519" name="Projection assuming 25 %, 15 % and 5 % relative uncertainty 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0" y="4134191"/>
                <a:ext cx="3460366" cy="515783"/>
              </a:xfrm>
              <a:prstGeom prst="rect">
                <a:avLst/>
              </a:prstGeom>
              <a:blipFill>
                <a:blip r:embed="rId6"/>
                <a:stretch>
                  <a:fillRect l="-2116" t="-3529" b="-1294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0" name="PRELIMINARY"/>
          <p:cNvSpPr txBox="1"/>
          <p:nvPr/>
        </p:nvSpPr>
        <p:spPr>
          <a:xfrm rot="21033138">
            <a:off x="4227880" y="4854470"/>
            <a:ext cx="250857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solidFill>
                  <a:schemeClr val="accent6">
                    <a:lumOff val="16165"/>
                  </a:schemeClr>
                </a:solidFill>
              </a:defRPr>
            </a:lvl1pPr>
          </a:lstStyle>
          <a:p>
            <a:r>
              <a:rPr sz="2812"/>
              <a:t>PRELIMINARY</a:t>
            </a:r>
          </a:p>
        </p:txBody>
      </p:sp>
      <p:sp>
        <p:nvSpPr>
          <p:cNvPr id="4" name="Status Proton Charge Radius">
            <a:extLst>
              <a:ext uri="{FF2B5EF4-FFF2-40B4-BE49-F238E27FC236}">
                <a16:creationId xmlns:a16="http://schemas.microsoft.com/office/drawing/2014/main" id="{8A0EC8D1-598D-B687-345E-302D5FC48F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87" y="-16427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Magnetic Radius from Inelastic Scattering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84C19-B7F3-BCCC-471F-A236439863AB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203E1807-E6D8-29AF-4550-BEC600E793A8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CEBC1B-5EF5-87A4-5F76-A6ECAE6F0F6E}"/>
                  </a:ext>
                </a:extLst>
              </p:cNvPr>
              <p:cNvSpPr txBox="1"/>
              <p:nvPr/>
            </p:nvSpPr>
            <p:spPr>
              <a:xfrm>
                <a:off x="0" y="978027"/>
                <a:ext cx="9366914" cy="60119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Word of caution against optimistic view of uncertainties in extraction of proton radii from scattering</a:t>
                </a: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Guidance of resonance search in muonic hydrogen 1S HFS</a:t>
                </a:r>
              </a:p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Direct use of Rosenbluth extracted form factor data</a:t>
                </a: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Lower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𝐸</m:t>
                        </m:r>
                      </m:sub>
                    </m:sSub>
                  </m:oMath>
                </a14:m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</a:t>
                </a: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Numerical integration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𝑍</m:t>
                        </m:r>
                      </m:sub>
                    </m:sSub>
                  </m:oMath>
                </a14:m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</a:t>
                </a: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</a:t>
                </a: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400050" indent="-400050" defTabSz="1733930" hangingPunct="0">
                  <a:buFont typeface="Arial" panose="020B0604020202020204" pitchFamily="34" charset="0"/>
                  <a:buChar char="•"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Proton structure radii and </a:t>
                </a: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TPE corrections in muonic atoms are dominated by low-Q</a:t>
                </a:r>
              </a:p>
              <a:p>
                <a:pPr marL="400050" indent="-400050" defTabSz="1733930" hangingPunct="0">
                  <a:buFont typeface="Arial" panose="020B0604020202020204" pitchFamily="34" charset="0"/>
                  <a:buChar char="•"/>
                </a:pP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400050" indent="-400050" defTabSz="1733930" hangingPunct="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Partial integration trick:</a:t>
                </a:r>
              </a:p>
              <a:p>
                <a:pPr marL="857250" lvl="1" indent="-400050" defTabSz="1733930" hangingPunct="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Shifting the integrand weighting towards the date region</a:t>
                </a: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Trading model and extrapolation uncertainty for data uncertainty (surface term)</a:t>
                </a:r>
              </a:p>
              <a:p>
                <a:pPr marL="400050" indent="-400050" defTabSz="1733930" hangingPunct="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400050" indent="-400050" defTabSz="1733930" hangingPunct="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Self-consistent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from muonic hydrogen LS </a:t>
                </a: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E5E5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E5E5E"/>
                    </a:solidFill>
                    <a:sym typeface="Helvetica Neue"/>
                  </a:rPr>
                  <a:t> </a:t>
                </a:r>
              </a:p>
              <a:p>
                <a:pPr marL="400050" indent="-400050" defTabSz="1733930" hangingPunct="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400050" indent="-400050" defTabSz="1733930" hangingPunct="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endParaRPr lang="en-US" sz="1600" dirty="0">
                  <a:solidFill>
                    <a:srgbClr val="5E5E5E"/>
                  </a:solidFill>
                  <a:sym typeface="Helvetica Neue"/>
                </a:endParaRPr>
              </a:p>
              <a:p>
                <a:pPr marL="857250" lvl="1" indent="-400050" defTabSz="1733930" hangingPunct="0">
                  <a:buFont typeface="+mj-lt"/>
                  <a:buAutoNum type="romanLcPeriod"/>
                </a:pP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pPr marL="285750" marR="0" indent="-285750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de-CH" sz="16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CEBC1B-5EF5-87A4-5F76-A6ECAE6F0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8027"/>
                <a:ext cx="9366914" cy="6011902"/>
              </a:xfrm>
              <a:prstGeom prst="rect">
                <a:avLst/>
              </a:prstGeom>
              <a:blipFill>
                <a:blip r:embed="rId2"/>
                <a:stretch>
                  <a:fillRect l="-71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atus Proton Charge Radius">
            <a:extLst>
              <a:ext uri="{FF2B5EF4-FFF2-40B4-BE49-F238E27FC236}">
                <a16:creationId xmlns:a16="http://schemas.microsoft.com/office/drawing/2014/main" id="{5261D498-C584-86B4-4668-7A4E842D7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87" y="-16427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Outlook and Conclusions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B21B3-4600-0F46-11D5-97983AFA9526}"/>
              </a:ext>
            </a:extLst>
          </p:cNvPr>
          <p:cNvSpPr/>
          <p:nvPr/>
        </p:nvSpPr>
        <p:spPr>
          <a:xfrm>
            <a:off x="1710994" y="645507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BAB2069A-4CAA-2825-C435-2AD989FF629A}"/>
              </a:ext>
            </a:extLst>
          </p:cNvPr>
          <p:cNvSpPr txBox="1"/>
          <p:nvPr/>
        </p:nvSpPr>
        <p:spPr>
          <a:xfrm>
            <a:off x="-315407" y="645631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428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6E1623-92D6-049A-5771-F351352B4B34}"/>
              </a:ext>
            </a:extLst>
          </p:cNvPr>
          <p:cNvSpPr/>
          <p:nvPr/>
        </p:nvSpPr>
        <p:spPr>
          <a:xfrm>
            <a:off x="1710994" y="645507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 descr="A branch with pink flowers&#10;&#10;Description automatically generated">
            <a:extLst>
              <a:ext uri="{FF2B5EF4-FFF2-40B4-BE49-F238E27FC236}">
                <a16:creationId xmlns:a16="http://schemas.microsoft.com/office/drawing/2014/main" id="{33441C40-93F6-5F32-3776-FD8333246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0590" b="2"/>
          <a:stretch/>
        </p:blipFill>
        <p:spPr>
          <a:xfrm>
            <a:off x="5003831" y="905854"/>
            <a:ext cx="3784718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33314-02DA-CE63-08AB-86C57B1AF293}"/>
              </a:ext>
            </a:extLst>
          </p:cNvPr>
          <p:cNvSpPr txBox="1"/>
          <p:nvPr/>
        </p:nvSpPr>
        <p:spPr>
          <a:xfrm>
            <a:off x="553088" y="2169994"/>
            <a:ext cx="3974785" cy="172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solidFill>
                  <a:srgbClr val="C894AD">
                    <a:lumMod val="50000"/>
                  </a:srgbClr>
                </a:solidFill>
                <a:latin typeface="Sabon Next LT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62314131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tus Proton Charge Radius">
            <a:extLst>
              <a:ext uri="{FF2B5EF4-FFF2-40B4-BE49-F238E27FC236}">
                <a16:creationId xmlns:a16="http://schemas.microsoft.com/office/drawing/2014/main" id="{499DDDC9-8616-6299-2018-A0C7003C58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482" y="2431084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BACKUP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9D97B-6803-B5AE-D5B5-F7873469F819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E29C20BD-A6D0-FACF-3EAE-936C4EDC6F9E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087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97D8025-B1FA-962C-DA9F-5A01F008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" y="4107556"/>
            <a:ext cx="4417387" cy="7534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0668BF-717A-A8EB-46DD-50A6F198FDF5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26E746F1-DA65-50FF-1791-BC5BA9CD3835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A77E62A-A3DA-1F76-8323-69AEEED225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57414" y="6575400"/>
            <a:ext cx="262892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 dirty="0"/>
          </a:p>
        </p:txBody>
      </p:sp>
      <p:sp>
        <p:nvSpPr>
          <p:cNvPr id="6" name="Status Proton Charge Radius">
            <a:extLst>
              <a:ext uri="{FF2B5EF4-FFF2-40B4-BE49-F238E27FC236}">
                <a16:creationId xmlns:a16="http://schemas.microsoft.com/office/drawing/2014/main" id="{86606442-0D28-D686-41EC-BC94D2FAC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chemeClr val="accent6">
                    <a:lumMod val="50000"/>
                  </a:schemeClr>
                </a:solidFill>
              </a:rPr>
              <a:t>Self-consistent Charge Radius Extraction</a:t>
            </a:r>
            <a:endParaRPr sz="3516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9920E-E46B-E5EF-67EF-F41F834B0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477" y="2611740"/>
            <a:ext cx="5502313" cy="905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D76467-2F47-EE71-2E06-227B4DDC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38" y="1406527"/>
            <a:ext cx="1889097" cy="675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4E7CEE-4936-CC71-8FAF-C5366F8A0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94" y="1420133"/>
            <a:ext cx="4634257" cy="626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D2FDDE-32D4-E2E0-B1F6-6AFF43AE0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343" y="5120881"/>
            <a:ext cx="3921677" cy="8226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6ED856-A976-D935-0E4D-94AEA556F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83" y="5194334"/>
            <a:ext cx="4040967" cy="583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EC49BF-E8F4-7D33-2BCA-6218963E9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382" y="5945532"/>
            <a:ext cx="1915552" cy="3698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73B3F8-0027-7A99-DB59-6B93C6FC4F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463" y="4018945"/>
            <a:ext cx="4609537" cy="7767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FB3798-AE47-5443-A2CC-70034A3B2899}"/>
              </a:ext>
            </a:extLst>
          </p:cNvPr>
          <p:cNvSpPr txBox="1"/>
          <p:nvPr/>
        </p:nvSpPr>
        <p:spPr>
          <a:xfrm>
            <a:off x="1863541" y="969634"/>
            <a:ext cx="502464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  <a:r>
              <a:rPr kumimoji="0" lang="en-US" b="0" i="0" u="none" strike="noStrike" cap="none" spc="0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rd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Zemach moment</a:t>
            </a:r>
            <a:endParaRPr kumimoji="0" lang="de-CH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8C442-25CA-37B9-290B-3FF26ECD1DC1}"/>
              </a:ext>
            </a:extLst>
          </p:cNvPr>
          <p:cNvSpPr txBox="1"/>
          <p:nvPr/>
        </p:nvSpPr>
        <p:spPr>
          <a:xfrm>
            <a:off x="2828890" y="1551143"/>
            <a:ext cx="83191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with</a:t>
            </a:r>
            <a:endParaRPr kumimoji="0" lang="de-CH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6D260-F3CD-B842-2713-F864CE0EB188}"/>
              </a:ext>
            </a:extLst>
          </p:cNvPr>
          <p:cNvSpPr txBox="1"/>
          <p:nvPr/>
        </p:nvSpPr>
        <p:spPr>
          <a:xfrm>
            <a:off x="911123" y="2133119"/>
            <a:ext cx="73217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Splitting the integral at </a:t>
            </a:r>
            <a:r>
              <a:rPr kumimoji="0" lang="en-US" b="0" i="1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q0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into two regions and treating them separately</a:t>
            </a:r>
            <a:endParaRPr kumimoji="0" lang="de-CH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69F79C6-D7B2-E413-F7FB-177D1B5FB1A1}"/>
              </a:ext>
            </a:extLst>
          </p:cNvPr>
          <p:cNvSpPr/>
          <p:nvPr/>
        </p:nvSpPr>
        <p:spPr>
          <a:xfrm>
            <a:off x="1807941" y="2670094"/>
            <a:ext cx="5502313" cy="834721"/>
          </a:xfrm>
          <a:prstGeom prst="roundRect">
            <a:avLst/>
          </a:prstGeom>
          <a:noFill/>
          <a:ln w="28575" cap="flat">
            <a:solidFill>
              <a:schemeClr val="accent5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371908-37D8-FDEA-2F92-8B2CC2B2B354}"/>
              </a:ext>
            </a:extLst>
          </p:cNvPr>
          <p:cNvCxnSpPr>
            <a:cxnSpLocks/>
          </p:cNvCxnSpPr>
          <p:nvPr/>
        </p:nvCxnSpPr>
        <p:spPr>
          <a:xfrm flipH="1">
            <a:off x="2700819" y="3656008"/>
            <a:ext cx="786429" cy="37166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05A490-8B7F-FC4E-50C1-1A23FB2E2507}"/>
              </a:ext>
            </a:extLst>
          </p:cNvPr>
          <p:cNvCxnSpPr>
            <a:cxnSpLocks/>
          </p:cNvCxnSpPr>
          <p:nvPr/>
        </p:nvCxnSpPr>
        <p:spPr>
          <a:xfrm>
            <a:off x="5440573" y="3645634"/>
            <a:ext cx="928048" cy="35507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497AED4-7A18-C13A-F478-4DE9CA39F745}"/>
              </a:ext>
            </a:extLst>
          </p:cNvPr>
          <p:cNvSpPr txBox="1"/>
          <p:nvPr/>
        </p:nvSpPr>
        <p:spPr>
          <a:xfrm>
            <a:off x="-315407" y="4859176"/>
            <a:ext cx="568552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Expanding the form factor for exact cancellation</a:t>
            </a:r>
            <a:endParaRPr kumimoji="0" lang="de-CH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00CE767-F961-3244-59AB-220351DA22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076" y="6030370"/>
            <a:ext cx="819704" cy="2342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5046786-3FEF-A492-2375-8A58D42C2261}"/>
              </a:ext>
            </a:extLst>
          </p:cNvPr>
          <p:cNvGrpSpPr/>
          <p:nvPr/>
        </p:nvGrpSpPr>
        <p:grpSpPr>
          <a:xfrm>
            <a:off x="1149308" y="5971912"/>
            <a:ext cx="1428465" cy="343455"/>
            <a:chOff x="6068742" y="889491"/>
            <a:chExt cx="2633769" cy="65425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E79EA5-7AA2-540C-B658-1090D9AD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8742" y="991215"/>
              <a:ext cx="1171739" cy="55252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0EAEB0B-B4AA-14B4-C887-B68D87120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54456" y="889491"/>
              <a:ext cx="1648055" cy="628738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69D1E7F-2F44-CD81-F094-4266119A924F}"/>
              </a:ext>
            </a:extLst>
          </p:cNvPr>
          <p:cNvSpPr txBox="1"/>
          <p:nvPr/>
        </p:nvSpPr>
        <p:spPr>
          <a:xfrm>
            <a:off x="4797751" y="4853125"/>
            <a:ext cx="444007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ntegration over data</a:t>
            </a:r>
            <a:endParaRPr kumimoji="0" lang="de-CH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8" name="charge radius">
            <a:extLst>
              <a:ext uri="{FF2B5EF4-FFF2-40B4-BE49-F238E27FC236}">
                <a16:creationId xmlns:a16="http://schemas.microsoft.com/office/drawing/2014/main" id="{B1413BA7-5E8A-A7E3-A415-752103C51B27}"/>
              </a:ext>
            </a:extLst>
          </p:cNvPr>
          <p:cNvSpPr/>
          <p:nvPr/>
        </p:nvSpPr>
        <p:spPr>
          <a:xfrm>
            <a:off x="7389323" y="6053770"/>
            <a:ext cx="843552" cy="483364"/>
          </a:xfrm>
          <a:prstGeom prst="roundRect">
            <a:avLst>
              <a:gd name="adj" fmla="val 10490"/>
            </a:avLst>
          </a:prstGeom>
          <a:solidFill>
            <a:srgbClr val="EBDBF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charge </a:t>
            </a:r>
            <a:r>
              <a:rPr lang="en-US" sz="1406" dirty="0">
                <a:solidFill>
                  <a:schemeClr val="bg2">
                    <a:lumMod val="10000"/>
                  </a:schemeClr>
                </a:solidFill>
              </a:rPr>
              <a:t>         </a:t>
            </a:r>
            <a:r>
              <a:rPr sz="1406" dirty="0">
                <a:solidFill>
                  <a:schemeClr val="bg2">
                    <a:lumMod val="10000"/>
                  </a:schemeClr>
                </a:solidFill>
              </a:rPr>
              <a:t>radius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BE00B3-CE67-A5F1-4E28-65E32D938BC9}"/>
              </a:ext>
            </a:extLst>
          </p:cNvPr>
          <p:cNvSpPr/>
          <p:nvPr/>
        </p:nvSpPr>
        <p:spPr>
          <a:xfrm>
            <a:off x="2926955" y="4293295"/>
            <a:ext cx="288672" cy="335415"/>
          </a:xfrm>
          <a:prstGeom prst="round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55A8B06-3611-1DD2-D245-B38B448DA4DA}"/>
              </a:ext>
            </a:extLst>
          </p:cNvPr>
          <p:cNvSpPr/>
          <p:nvPr/>
        </p:nvSpPr>
        <p:spPr>
          <a:xfrm>
            <a:off x="166993" y="5979762"/>
            <a:ext cx="769787" cy="335415"/>
          </a:xfrm>
          <a:prstGeom prst="round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51BFD03-664E-6AD4-E302-B003D60DA836}"/>
              </a:ext>
            </a:extLst>
          </p:cNvPr>
          <p:cNvSpPr/>
          <p:nvPr/>
        </p:nvSpPr>
        <p:spPr>
          <a:xfrm>
            <a:off x="1179389" y="5979762"/>
            <a:ext cx="1475946" cy="335415"/>
          </a:xfrm>
          <a:prstGeom prst="roundRect">
            <a:avLst/>
          </a:prstGeom>
          <a:noFill/>
          <a:ln w="28575" cap="flat">
            <a:solidFill>
              <a:srgbClr val="7030A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3C24AF1-4F21-4C63-7F18-3E3661029963}"/>
              </a:ext>
            </a:extLst>
          </p:cNvPr>
          <p:cNvSpPr/>
          <p:nvPr/>
        </p:nvSpPr>
        <p:spPr>
          <a:xfrm>
            <a:off x="3345450" y="4290486"/>
            <a:ext cx="810416" cy="335415"/>
          </a:xfrm>
          <a:prstGeom prst="roundRect">
            <a:avLst/>
          </a:prstGeom>
          <a:noFill/>
          <a:ln w="28575" cap="flat">
            <a:solidFill>
              <a:srgbClr val="7030A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4BC6513-BB16-A8D0-2251-765BC198A9EB}"/>
              </a:ext>
            </a:extLst>
          </p:cNvPr>
          <p:cNvSpPr/>
          <p:nvPr/>
        </p:nvSpPr>
        <p:spPr>
          <a:xfrm>
            <a:off x="2781538" y="5960037"/>
            <a:ext cx="1954396" cy="335415"/>
          </a:xfrm>
          <a:prstGeom prst="roundRect">
            <a:avLst/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C92E43-6BB2-BECC-A0B6-D0BFD1E31D46}"/>
              </a:ext>
            </a:extLst>
          </p:cNvPr>
          <p:cNvSpPr txBox="1"/>
          <p:nvPr/>
        </p:nvSpPr>
        <p:spPr>
          <a:xfrm>
            <a:off x="2985097" y="5624896"/>
            <a:ext cx="139076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Model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0CEEDAA-AEE2-9099-33A6-C52673B27503}"/>
              </a:ext>
            </a:extLst>
          </p:cNvPr>
          <p:cNvCxnSpPr>
            <a:cxnSpLocks/>
          </p:cNvCxnSpPr>
          <p:nvPr/>
        </p:nvCxnSpPr>
        <p:spPr>
          <a:xfrm flipV="1">
            <a:off x="7737561" y="5725478"/>
            <a:ext cx="0" cy="21981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9EC92D0-FC6D-4A08-0890-561492C0821C}"/>
              </a:ext>
            </a:extLst>
          </p:cNvPr>
          <p:cNvSpPr txBox="1"/>
          <p:nvPr/>
        </p:nvSpPr>
        <p:spPr>
          <a:xfrm>
            <a:off x="5190726" y="6121045"/>
            <a:ext cx="195439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5E5E5E"/>
                </a:solidFill>
                <a:sym typeface="Helvetica Neue"/>
              </a:rPr>
              <a:t>[</a:t>
            </a:r>
            <a:r>
              <a:rPr lang="en-US" sz="1600" dirty="0" err="1">
                <a:solidFill>
                  <a:srgbClr val="5E5E5E"/>
                </a:solidFill>
                <a:sym typeface="Helvetica Neue"/>
              </a:rPr>
              <a:t>Karshenboim</a:t>
            </a:r>
            <a:r>
              <a:rPr lang="en-US" sz="1600" dirty="0">
                <a:solidFill>
                  <a:srgbClr val="5E5E5E"/>
                </a:solidFill>
                <a:sym typeface="Helvetica Neue"/>
              </a:rPr>
              <a:t>, ‘14]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740574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E29F34-D69E-3CA3-F7F6-D265A33C5DB2}"/>
              </a:ext>
            </a:extLst>
          </p:cNvPr>
          <p:cNvGrpSpPr/>
          <p:nvPr/>
        </p:nvGrpSpPr>
        <p:grpSpPr>
          <a:xfrm>
            <a:off x="448985" y="1301412"/>
            <a:ext cx="7818175" cy="648653"/>
            <a:chOff x="449311" y="1401371"/>
            <a:chExt cx="8458478" cy="7504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A1DF0A-8153-3640-52B8-02C359C27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311" y="1401371"/>
              <a:ext cx="4418391" cy="7504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C377D9-D52E-4A69-F193-A268DF1A2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5237" y="1526292"/>
              <a:ext cx="3972552" cy="625571"/>
            </a:xfrm>
            <a:prstGeom prst="rect">
              <a:avLst/>
            </a:prstGeom>
          </p:spPr>
        </p:pic>
      </p:grpSp>
      <p:sp>
        <p:nvSpPr>
          <p:cNvPr id="7" name="Status Proton Charge Radius">
            <a:extLst>
              <a:ext uri="{FF2B5EF4-FFF2-40B4-BE49-F238E27FC236}">
                <a16:creationId xmlns:a16="http://schemas.microsoft.com/office/drawing/2014/main" id="{9D71590F-81B9-9320-633B-B3EFB3199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chemeClr val="accent6">
                    <a:lumMod val="50000"/>
                  </a:schemeClr>
                </a:solidFill>
              </a:rPr>
              <a:t>Finding an Optimal P.I. Weighting</a:t>
            </a:r>
            <a:endParaRPr sz="3516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F1F809-CFAE-223E-7062-5DD8060FC9AE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EA3B97A3-038E-F805-847B-12D177D1CCD2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AE2247-787B-B511-40A4-600B670FB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59" y="2023011"/>
            <a:ext cx="6755563" cy="952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5A9B0-3799-1278-5D2A-F75043109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9" y="3870986"/>
            <a:ext cx="8945190" cy="893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498D9A-082E-81A7-79DB-7506B3ABE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46" y="5002025"/>
            <a:ext cx="4112976" cy="893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332112-D8A5-537B-C628-9743E3CB0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022" y="5247208"/>
            <a:ext cx="2055621" cy="8254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A61A50-A2F3-C840-BA82-33BA867150B2}"/>
              </a:ext>
            </a:extLst>
          </p:cNvPr>
          <p:cNvSpPr txBox="1"/>
          <p:nvPr/>
        </p:nvSpPr>
        <p:spPr>
          <a:xfrm>
            <a:off x="1417946" y="3119895"/>
            <a:ext cx="622991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Low-Q expansion shows that the remaining integral is the smallest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55E6B-DC9A-4EA6-1009-1D3904927986}"/>
              </a:ext>
            </a:extLst>
          </p:cNvPr>
          <p:cNvSpPr txBox="1"/>
          <p:nvPr/>
        </p:nvSpPr>
        <p:spPr>
          <a:xfrm>
            <a:off x="2782534" y="4759782"/>
            <a:ext cx="32254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Optimal choice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10898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45C628-4B25-1039-10FE-E9BA9F497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40" y="1696169"/>
            <a:ext cx="6215221" cy="3784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47A6D5-CDC7-A9B2-203C-1E66A9661AA9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6B2553C7-A592-558B-0C7A-EEF27D66BB62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7" name="Status Proton Charge Radius">
            <a:extLst>
              <a:ext uri="{FF2B5EF4-FFF2-40B4-BE49-F238E27FC236}">
                <a16:creationId xmlns:a16="http://schemas.microsoft.com/office/drawing/2014/main" id="{EF1DD82C-0D1B-A4DF-800F-3288DD1265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chemeClr val="accent6">
                    <a:lumMod val="50000"/>
                  </a:schemeClr>
                </a:solidFill>
              </a:rPr>
              <a:t>Uncertainty dependence on </a:t>
            </a:r>
            <a:r>
              <a:rPr lang="en-US" sz="3516" dirty="0" err="1">
                <a:solidFill>
                  <a:schemeClr val="accent6">
                    <a:lumMod val="50000"/>
                  </a:schemeClr>
                </a:solidFill>
              </a:rPr>
              <a:t>Qmax</a:t>
            </a:r>
            <a:endParaRPr sz="3516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494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HFS:"/>
          <p:cNvSpPr txBox="1"/>
          <p:nvPr/>
        </p:nvSpPr>
        <p:spPr>
          <a:xfrm>
            <a:off x="171636" y="5163515"/>
            <a:ext cx="7679532" cy="483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 marL="419100" indent="-419100" algn="l" defTabSz="584200">
              <a:spcBef>
                <a:spcPts val="3200"/>
              </a:spcBef>
              <a:buSzPct val="30000"/>
              <a:buBlip>
                <a:blip r:embed="rId2"/>
              </a:buBlip>
              <a:defRPr sz="3200">
                <a:solidFill>
                  <a:srgbClr val="00905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294669" indent="-294669" defTabSz="410751" hangingPunct="0">
              <a:spcBef>
                <a:spcPts val="2250"/>
              </a:spcBef>
            </a:pPr>
            <a:r>
              <a:rPr sz="2250" kern="0"/>
              <a:t>HFS: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3</a:t>
            </a:fld>
            <a:endParaRPr kern="0">
              <a:latin typeface="Helvetica Neue"/>
              <a:sym typeface="Helvetica Neue"/>
            </a:endParaRPr>
          </a:p>
        </p:txBody>
      </p:sp>
      <p:grpSp>
        <p:nvGrpSpPr>
          <p:cNvPr id="283" name="Group"/>
          <p:cNvGrpSpPr/>
          <p:nvPr/>
        </p:nvGrpSpPr>
        <p:grpSpPr>
          <a:xfrm>
            <a:off x="6368792" y="4674576"/>
            <a:ext cx="2506909" cy="1147751"/>
            <a:chOff x="2" y="-87608"/>
            <a:chExt cx="3392900" cy="1544685"/>
          </a:xfrm>
        </p:grpSpPr>
        <p:sp>
          <p:nvSpPr>
            <p:cNvPr id="280" name="Fermi - Energy:…"/>
            <p:cNvSpPr/>
            <p:nvPr/>
          </p:nvSpPr>
          <p:spPr>
            <a:xfrm>
              <a:off x="2" y="-87608"/>
              <a:ext cx="3392900" cy="154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chemeClr val="accent3">
                  <a:hueOff val="914338"/>
                  <a:satOff val="31515"/>
                  <a:lumOff val="-3079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defTabSz="410751" hangingPunct="0">
                <a:defRPr sz="20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406" kern="0" dirty="0">
                  <a:solidFill>
                    <a:srgbClr val="000000"/>
                  </a:solidFill>
                  <a:latin typeface="Gill Sans"/>
                  <a:sym typeface="Gill Sans"/>
                </a:rPr>
                <a:t>Fermi - Energy:</a:t>
              </a:r>
              <a:endParaRPr lang="en-US" sz="1406" kern="0" dirty="0">
                <a:solidFill>
                  <a:srgbClr val="000000"/>
                </a:solidFill>
                <a:latin typeface="Gill Sans"/>
                <a:sym typeface="Gill Sans"/>
              </a:endParaRPr>
            </a:p>
            <a:p>
              <a:pPr defTabSz="410751" hangingPunct="0">
                <a:defRPr sz="20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6" kern="0" dirty="0">
                <a:solidFill>
                  <a:srgbClr val="000000"/>
                </a:solidFill>
                <a:latin typeface="Gill Sans"/>
                <a:sym typeface="Gill Sans"/>
              </a:endParaRPr>
            </a:p>
            <a:p>
              <a:pPr defTabSz="410751" hangingPunct="0">
                <a:defRPr sz="41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sz="2883" kern="0" dirty="0">
                <a:solidFill>
                  <a:srgbClr val="000000"/>
                </a:solidFill>
                <a:latin typeface="Gill Sans"/>
                <a:sym typeface="Gill Sans"/>
              </a:endParaRPr>
            </a:p>
            <a:p>
              <a:pPr defTabSz="410751" hangingPunct="0">
                <a:defRPr sz="17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195" kern="0" dirty="0">
                  <a:solidFill>
                    <a:srgbClr val="000000"/>
                  </a:solidFill>
                  <a:latin typeface="Gill Sans"/>
                  <a:sym typeface="Gill Sans"/>
                </a:rPr>
                <a:t>with Bohr radius</a:t>
              </a:r>
            </a:p>
            <a:p>
              <a:pPr algn="ctr" defTabSz="410751" hangingPunct="0">
                <a:defRPr sz="100">
                  <a:solidFill>
                    <a:srgbClr val="000000"/>
                  </a:solidFill>
                </a:defRPr>
              </a:pPr>
              <a:r>
                <a:rPr sz="100" kern="0" dirty="0" err="1">
                  <a:solidFill>
                    <a:srgbClr val="000000"/>
                  </a:solidFill>
                  <a:latin typeface="Helvetica Neue"/>
                  <a:sym typeface="Helvetica Neue"/>
                </a:rPr>
                <a:t>wi</a:t>
              </a:r>
              <a:endParaRPr sz="100" kern="0" dirty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  <p:pic>
          <p:nvPicPr>
            <p:cNvPr id="28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36" y="406529"/>
              <a:ext cx="2463293" cy="473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55337" y="1136045"/>
              <a:ext cx="1386160" cy="228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08" y="5693783"/>
            <a:ext cx="4561114" cy="23213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wave function at the origin"/>
          <p:cNvSpPr/>
          <p:nvPr/>
        </p:nvSpPr>
        <p:spPr>
          <a:xfrm>
            <a:off x="2288625" y="3184883"/>
            <a:ext cx="1121229" cy="504818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584200">
              <a:defRPr sz="20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 hangingPunct="0"/>
            <a:r>
              <a:rPr sz="1406" kern="0"/>
              <a:t>wave function at the origin</a:t>
            </a:r>
          </a:p>
        </p:txBody>
      </p:sp>
      <p:grpSp>
        <p:nvGrpSpPr>
          <p:cNvPr id="289" name="Group"/>
          <p:cNvGrpSpPr/>
          <p:nvPr/>
        </p:nvGrpSpPr>
        <p:grpSpPr>
          <a:xfrm>
            <a:off x="3170520" y="4416310"/>
            <a:ext cx="2450992" cy="1117879"/>
            <a:chOff x="0" y="0"/>
            <a:chExt cx="3485853" cy="1589870"/>
          </a:xfrm>
        </p:grpSpPr>
        <p:sp>
          <p:nvSpPr>
            <p:cNvPr id="286" name="Line"/>
            <p:cNvSpPr/>
            <p:nvPr/>
          </p:nvSpPr>
          <p:spPr>
            <a:xfrm flipV="1">
              <a:off x="2892181" y="0"/>
              <a:ext cx="1" cy="483565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3000">
                  <a:solidFill>
                    <a:srgbClr val="737373"/>
                  </a:solidFill>
                </a:defRPr>
              </a:pPr>
              <a:endParaRPr sz="2109" kern="0">
                <a:solidFill>
                  <a:srgbClr val="737373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287" name="NLO becomes appreciable in μH"/>
            <p:cNvSpPr txBox="1"/>
            <p:nvPr/>
          </p:nvSpPr>
          <p:spPr>
            <a:xfrm>
              <a:off x="0" y="580377"/>
              <a:ext cx="3485853" cy="410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 defTabSz="584200">
                <a:spcBef>
                  <a:spcPts val="3200"/>
                </a:spcBef>
                <a:defRPr sz="2000">
                  <a:solidFill>
                    <a:srgbClr val="FF26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defTabSz="410751" hangingPunct="0">
                <a:spcBef>
                  <a:spcPts val="2250"/>
                </a:spcBef>
              </a:pPr>
              <a:r>
                <a:rPr sz="1406" kern="0" dirty="0"/>
                <a:t>NLO becomes appreciable in </a:t>
              </a:r>
              <a:r>
                <a:rPr sz="1406" kern="0" dirty="0" err="1"/>
                <a:t>μH</a:t>
              </a:r>
              <a:r>
                <a:rPr sz="1406" kern="0" dirty="0"/>
                <a:t> </a:t>
              </a:r>
            </a:p>
          </p:txBody>
        </p:sp>
        <p:sp>
          <p:nvSpPr>
            <p:cNvPr id="288" name="Line"/>
            <p:cNvSpPr/>
            <p:nvPr/>
          </p:nvSpPr>
          <p:spPr>
            <a:xfrm>
              <a:off x="1799059" y="1108210"/>
              <a:ext cx="1" cy="481660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3000">
                  <a:solidFill>
                    <a:srgbClr val="737373"/>
                  </a:solidFill>
                </a:defRPr>
              </a:pPr>
              <a:endParaRPr sz="2109" kern="0">
                <a:solidFill>
                  <a:srgbClr val="737373"/>
                </a:solidFill>
                <a:latin typeface="Helvetica Neue"/>
                <a:sym typeface="Helvetica Neue"/>
              </a:endParaRPr>
            </a:p>
          </p:txBody>
        </p:sp>
      </p:grpSp>
      <p:grpSp>
        <p:nvGrpSpPr>
          <p:cNvPr id="292" name="Group"/>
          <p:cNvGrpSpPr/>
          <p:nvPr/>
        </p:nvGrpSpPr>
        <p:grpSpPr>
          <a:xfrm>
            <a:off x="171636" y="3263171"/>
            <a:ext cx="7679532" cy="1118045"/>
            <a:chOff x="0" y="0"/>
            <a:chExt cx="10922000" cy="1590106"/>
          </a:xfrm>
        </p:grpSpPr>
        <p:sp>
          <p:nvSpPr>
            <p:cNvPr id="290" name="Lamb shift:"/>
            <p:cNvSpPr txBox="1"/>
            <p:nvPr/>
          </p:nvSpPr>
          <p:spPr>
            <a:xfrm>
              <a:off x="0" y="0"/>
              <a:ext cx="10922000" cy="687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t">
              <a:normAutofit/>
            </a:bodyPr>
            <a:lstStyle>
              <a:lvl1pPr marL="419100" indent="-419100" algn="l" defTabSz="584200">
                <a:spcBef>
                  <a:spcPts val="3200"/>
                </a:spcBef>
                <a:buSzPct val="30000"/>
                <a:buBlip>
                  <a:blip r:embed="rId2"/>
                </a:buBlip>
                <a:defRPr sz="3200">
                  <a:solidFill>
                    <a:srgbClr val="0B2C97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marL="294669" indent="-294669" defTabSz="410751" hangingPunct="0">
                <a:spcBef>
                  <a:spcPts val="2250"/>
                </a:spcBef>
              </a:pPr>
              <a:r>
                <a:rPr sz="2250" kern="0"/>
                <a:t>Lamb shift: </a:t>
              </a:r>
            </a:p>
          </p:txBody>
        </p:sp>
        <p:pic>
          <p:nvPicPr>
            <p:cNvPr id="291" name="Image" descr="Image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6021" y="819472"/>
              <a:ext cx="8025229" cy="7706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9" name="charge radius"/>
          <p:cNvSpPr/>
          <p:nvPr/>
        </p:nvSpPr>
        <p:spPr>
          <a:xfrm>
            <a:off x="3922557" y="3158220"/>
            <a:ext cx="843551" cy="483364"/>
          </a:xfrm>
          <a:prstGeom prst="roundRect">
            <a:avLst>
              <a:gd name="adj" fmla="val 10490"/>
            </a:avLst>
          </a:prstGeom>
          <a:solidFill>
            <a:srgbClr val="D5E7D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0751" hangingPunct="0"/>
            <a:r>
              <a:rPr sz="1406" kern="0" dirty="0">
                <a:solidFill>
                  <a:schemeClr val="bg2">
                    <a:lumMod val="10000"/>
                  </a:schemeClr>
                </a:solidFill>
              </a:rPr>
              <a:t>charge radius</a:t>
            </a:r>
          </a:p>
        </p:txBody>
      </p:sp>
      <p:sp>
        <p:nvSpPr>
          <p:cNvPr id="300" name="Friar radius or 3rd Zemach moment"/>
          <p:cNvSpPr/>
          <p:nvPr/>
        </p:nvSpPr>
        <p:spPr>
          <a:xfrm>
            <a:off x="5204086" y="3163970"/>
            <a:ext cx="1648133" cy="483364"/>
          </a:xfrm>
          <a:prstGeom prst="roundRect">
            <a:avLst>
              <a:gd name="adj" fmla="val 10490"/>
            </a:avLst>
          </a:prstGeom>
          <a:solidFill>
            <a:srgbClr val="D5E7D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0751" hangingPunct="0"/>
            <a:r>
              <a:rPr sz="1406" kern="0" dirty="0">
                <a:solidFill>
                  <a:schemeClr val="bg2">
                    <a:lumMod val="10000"/>
                  </a:schemeClr>
                </a:solidFill>
              </a:rPr>
              <a:t>Friar radius or 3rd Zemach moment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2C1B6-4726-4F06-208E-F1170A12357F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1" name="Zemach radius"/>
          <p:cNvSpPr/>
          <p:nvPr/>
        </p:nvSpPr>
        <p:spPr>
          <a:xfrm>
            <a:off x="4599572" y="6139104"/>
            <a:ext cx="843552" cy="483364"/>
          </a:xfrm>
          <a:prstGeom prst="roundRect">
            <a:avLst>
              <a:gd name="adj" fmla="val 10490"/>
            </a:avLst>
          </a:prstGeom>
          <a:solidFill>
            <a:srgbClr val="D5E7D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5842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0751" hangingPunct="0"/>
            <a:r>
              <a:rPr sz="1406" kern="0" dirty="0">
                <a:solidFill>
                  <a:schemeClr val="bg2">
                    <a:lumMod val="10000"/>
                  </a:schemeClr>
                </a:solidFill>
              </a:rPr>
              <a:t>Zemach radius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FBF1F-E04E-93D6-38E7-CB3AA1033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" y="1232259"/>
            <a:ext cx="2861006" cy="1501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C2EAF-B79A-6B1F-97A9-2543E68AE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095" y="1290730"/>
            <a:ext cx="2196330" cy="1529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832F9D-D617-9A1B-C35E-E589A59A1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1178" y="1244923"/>
            <a:ext cx="2210524" cy="1529270"/>
          </a:xfrm>
          <a:prstGeom prst="rect">
            <a:avLst/>
          </a:prstGeom>
        </p:spPr>
      </p:pic>
      <p:sp>
        <p:nvSpPr>
          <p:cNvPr id="19" name="Status Proton Charge Radius">
            <a:extLst>
              <a:ext uri="{FF2B5EF4-FFF2-40B4-BE49-F238E27FC236}">
                <a16:creationId xmlns:a16="http://schemas.microsoft.com/office/drawing/2014/main" id="{FEC535A9-D893-0D80-6D8E-E4791FC87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86" y="-6432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Why Muonic Atoms?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9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FC8BBDD6-3BD3-464E-9DD5-5C1FCED51D81}"/>
              </a:ext>
            </a:extLst>
          </p:cNvPr>
          <p:cNvSpPr txBox="1"/>
          <p:nvPr/>
        </p:nvSpPr>
        <p:spPr>
          <a:xfrm>
            <a:off x="-315407" y="6553353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 advAuto="0"/>
      <p:bldP spid="283" grpId="0" animBg="1" advAuto="0"/>
      <p:bldP spid="284" grpId="0" animBg="1" advAuto="0"/>
      <p:bldP spid="285" grpId="0" animBg="1" advAuto="0"/>
      <p:bldP spid="289" grpId="0" animBg="1" advAuto="0"/>
      <p:bldP spid="292" grpId="0" animBg="1" advAuto="0"/>
      <p:bldP spid="299" grpId="0" animBg="1" advAuto="0"/>
      <p:bldP spid="300" grpId="0" animBg="1" advAuto="0"/>
      <p:bldP spid="30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48AB87-C57F-90C8-3F06-236BC7267E65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Status Proton Charge Radius">
            <a:extLst>
              <a:ext uri="{FF2B5EF4-FFF2-40B4-BE49-F238E27FC236}">
                <a16:creationId xmlns:a16="http://schemas.microsoft.com/office/drawing/2014/main" id="{022B15AC-3E39-A03A-11A0-A40F89210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188" y="-116086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Talk Outline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6031E-4ECC-4023-CEB4-78339021EA23}"/>
              </a:ext>
            </a:extLst>
          </p:cNvPr>
          <p:cNvSpPr txBox="1"/>
          <p:nvPr/>
        </p:nvSpPr>
        <p:spPr>
          <a:xfrm>
            <a:off x="590872" y="1416816"/>
            <a:ext cx="81959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More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accurate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(not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necessarily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more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precise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)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constraints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on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proton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radii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from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electron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scattering</a:t>
            </a:r>
            <a:endParaRPr lang="de-DE" sz="26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endParaRPr lang="de-CH" sz="26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More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accurate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(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less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model-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dependent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)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input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from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it-IT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electron scattering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for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muonic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hydrogen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spectroscopy</a:t>
            </a:r>
            <a:endParaRPr lang="de-DE" sz="26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endParaRPr lang="de-CH" sz="26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Survey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of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en-US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constraints on proton radii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from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scattering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,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spectroscopy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, </a:t>
            </a:r>
            <a:r>
              <a:rPr lang="de-DE" sz="26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lattice</a:t>
            </a:r>
            <a:r>
              <a:rPr lang="de-DE" sz="26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QCD</a:t>
            </a:r>
            <a:endParaRPr lang="de-CH" sz="26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endParaRPr lang="de-CH" dirty="0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AD02600B-843D-6EBC-2DCB-CF153E2145D4}"/>
              </a:ext>
            </a:extLst>
          </p:cNvPr>
          <p:cNvSpPr txBox="1"/>
          <p:nvPr/>
        </p:nvSpPr>
        <p:spPr>
          <a:xfrm>
            <a:off x="-315407" y="6553353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96CF6960-5818-AA69-F7D5-5D169EF62F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4</a:t>
            </a:fld>
            <a:endParaRPr kern="0" dirty="0"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89194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"/>
          <p:cNvGrpSpPr/>
          <p:nvPr/>
        </p:nvGrpSpPr>
        <p:grpSpPr>
          <a:xfrm>
            <a:off x="334895" y="938268"/>
            <a:ext cx="3313722" cy="5471004"/>
            <a:chOff x="0" y="-61809"/>
            <a:chExt cx="4712847" cy="7780982"/>
          </a:xfrm>
        </p:grpSpPr>
        <p:pic>
          <p:nvPicPr>
            <p:cNvPr id="31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442" y="-61810"/>
              <a:ext cx="4413964" cy="7459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J. C. Bernauer et al., Phys. Rev. C 90, 015206 (2014)"/>
            <p:cNvSpPr txBox="1"/>
            <p:nvPr/>
          </p:nvSpPr>
          <p:spPr>
            <a:xfrm>
              <a:off x="-1" y="7410124"/>
              <a:ext cx="4712849" cy="309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192874" indent="-192874" defTabSz="321457" hangingPunct="0">
                <a:defRPr sz="15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sz="1055" kern="0" dirty="0">
                  <a:solidFill>
                    <a:srgbClr val="000000"/>
                  </a:solidFill>
                  <a:latin typeface="Georgia"/>
                  <a:sym typeface="Georgia"/>
                </a:rPr>
                <a:t>J. C. </a:t>
              </a:r>
              <a:r>
                <a:rPr sz="1055" kern="0" dirty="0" err="1">
                  <a:solidFill>
                    <a:srgbClr val="000000"/>
                  </a:solidFill>
                  <a:latin typeface="Georgia"/>
                  <a:sym typeface="Georgia"/>
                </a:rPr>
                <a:t>Bernauer</a:t>
              </a:r>
              <a:r>
                <a:rPr sz="1055" kern="0" dirty="0">
                  <a:solidFill>
                    <a:srgbClr val="000000"/>
                  </a:solidFill>
                  <a:latin typeface="Georgia"/>
                  <a:sym typeface="Georgia"/>
                </a:rPr>
                <a:t> </a:t>
              </a:r>
              <a:r>
                <a:rPr sz="1055" i="1" kern="0" dirty="0">
                  <a:solidFill>
                    <a:srgbClr val="000000"/>
                  </a:solidFill>
                  <a:latin typeface="Georgia"/>
                  <a:sym typeface="Georgia"/>
                </a:rPr>
                <a:t>et al.</a:t>
              </a:r>
              <a:r>
                <a:rPr sz="1055" kern="0" dirty="0">
                  <a:solidFill>
                    <a:srgbClr val="000000"/>
                  </a:solidFill>
                  <a:latin typeface="Georgia"/>
                  <a:sym typeface="Georgia"/>
                </a:rPr>
                <a:t>, Phys. Rev. C </a:t>
              </a:r>
              <a:r>
                <a:rPr sz="1055" b="1" kern="0" dirty="0">
                  <a:solidFill>
                    <a:srgbClr val="000000"/>
                  </a:solidFill>
                  <a:latin typeface="Georgia"/>
                  <a:sym typeface="Georgia"/>
                </a:rPr>
                <a:t>90</a:t>
              </a:r>
              <a:r>
                <a:rPr sz="1055" kern="0" dirty="0">
                  <a:solidFill>
                    <a:srgbClr val="000000"/>
                  </a:solidFill>
                  <a:latin typeface="Georgia"/>
                  <a:sym typeface="Georgia"/>
                </a:rPr>
                <a:t>, 015206 (2014)</a:t>
              </a:r>
            </a:p>
          </p:txBody>
        </p:sp>
      </p:grp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5</a:t>
            </a:fld>
            <a:endParaRPr kern="0" dirty="0">
              <a:latin typeface="Helvetica Neue"/>
              <a:sym typeface="Helvetica Neue"/>
            </a:endParaRPr>
          </a:p>
        </p:txBody>
      </p:sp>
      <p:grpSp>
        <p:nvGrpSpPr>
          <p:cNvPr id="324" name="Group"/>
          <p:cNvGrpSpPr/>
          <p:nvPr/>
        </p:nvGrpSpPr>
        <p:grpSpPr>
          <a:xfrm>
            <a:off x="3913135" y="1571855"/>
            <a:ext cx="5027748" cy="3818077"/>
            <a:chOff x="7040" y="-2587662"/>
            <a:chExt cx="7150573" cy="5430150"/>
          </a:xfrm>
        </p:grpSpPr>
        <p:pic>
          <p:nvPicPr>
            <p:cNvPr id="32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385" y="1166662"/>
              <a:ext cx="4142627" cy="832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" name="Root-mean-square (rms) charge radius:"/>
            <p:cNvSpPr/>
            <p:nvPr/>
          </p:nvSpPr>
          <p:spPr>
            <a:xfrm>
              <a:off x="7040" y="2308917"/>
              <a:ext cx="7150573" cy="53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marL="294669" indent="-294669" defTabSz="410751" hangingPunct="0">
                <a:spcBef>
                  <a:spcPts val="1758"/>
                </a:spcBef>
                <a:buSzPct val="30000"/>
                <a:buBlip>
                  <a:blip r:embed="rId5"/>
                </a:buBlip>
                <a:defRPr sz="2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969" kern="0" dirty="0">
                  <a:solidFill>
                    <a:srgbClr val="000000"/>
                  </a:solidFill>
                  <a:latin typeface="Gill Sans"/>
                  <a:sym typeface="Gill Sans"/>
                </a:rPr>
                <a:t>Root-mean-square (rms)</a:t>
              </a:r>
              <a:r>
                <a:rPr sz="1969" kern="0" dirty="0">
                  <a:solidFill>
                    <a:srgbClr val="FF2600"/>
                  </a:solidFill>
                  <a:latin typeface="Gill Sans"/>
                  <a:sym typeface="Gill Sans"/>
                </a:rPr>
                <a:t> </a:t>
              </a:r>
              <a:r>
                <a:rPr sz="1969" kern="0" dirty="0">
                  <a:solidFill>
                    <a:schemeClr val="bg2">
                      <a:lumMod val="10000"/>
                    </a:schemeClr>
                  </a:solidFill>
                  <a:latin typeface="Gill Sans"/>
                  <a:sym typeface="Gill Sans"/>
                </a:rPr>
                <a:t>radi</a:t>
              </a:r>
              <a:r>
                <a:rPr lang="en-US" sz="1969" kern="0" dirty="0">
                  <a:solidFill>
                    <a:schemeClr val="bg2">
                      <a:lumMod val="10000"/>
                    </a:schemeClr>
                  </a:solidFill>
                  <a:latin typeface="Gill Sans"/>
                  <a:sym typeface="Gill Sans"/>
                </a:rPr>
                <a:t>i of the proton</a:t>
              </a:r>
              <a:r>
                <a:rPr sz="1969" kern="0" dirty="0">
                  <a:solidFill>
                    <a:srgbClr val="000000"/>
                  </a:solidFill>
                  <a:latin typeface="Gill Sans"/>
                  <a:sym typeface="Gill Sans"/>
                </a:rPr>
                <a:t>:</a:t>
              </a:r>
            </a:p>
          </p:txBody>
        </p:sp>
        <p:sp>
          <p:nvSpPr>
            <p:cNvPr id="323" name="Form factors (FF): Fourier transforms of charge and magnetization distributions"/>
            <p:cNvSpPr/>
            <p:nvPr/>
          </p:nvSpPr>
          <p:spPr>
            <a:xfrm>
              <a:off x="40661" y="-2587662"/>
              <a:ext cx="6491947" cy="96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marL="294669" indent="-294669" defTabSz="410751" hangingPunct="0">
                <a:spcBef>
                  <a:spcPts val="1758"/>
                </a:spcBef>
                <a:buSzPct val="30000"/>
                <a:buBlip>
                  <a:blip r:embed="rId5"/>
                </a:buBlip>
                <a:defRPr sz="2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969" kern="0" dirty="0">
                  <a:solidFill>
                    <a:srgbClr val="538CBC"/>
                  </a:solidFill>
                  <a:latin typeface="Gill Sans"/>
                  <a:sym typeface="Gill Sans"/>
                </a:rPr>
                <a:t>Form factors </a:t>
              </a:r>
              <a:r>
                <a:rPr sz="1969" kern="0" dirty="0">
                  <a:solidFill>
                    <a:srgbClr val="000000"/>
                  </a:solidFill>
                  <a:latin typeface="Gill Sans"/>
                  <a:sym typeface="Gill Sans"/>
                </a:rPr>
                <a:t>(FF): Fourier transforms of </a:t>
              </a:r>
              <a:r>
                <a:rPr sz="1969" kern="0" dirty="0">
                  <a:solidFill>
                    <a:srgbClr val="7E2D4F"/>
                  </a:solidFill>
                  <a:latin typeface="Gill Sans"/>
                  <a:sym typeface="Gill Sans"/>
                </a:rPr>
                <a:t>charge and magnetization distributions</a:t>
              </a:r>
            </a:p>
          </p:txBody>
        </p:sp>
      </p:grpSp>
      <p:sp>
        <p:nvSpPr>
          <p:cNvPr id="326" name="Measured in lepton-proton scattering"/>
          <p:cNvSpPr txBox="1"/>
          <p:nvPr/>
        </p:nvSpPr>
        <p:spPr>
          <a:xfrm>
            <a:off x="3936776" y="1065338"/>
            <a:ext cx="4564651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19100" indent="-419100" algn="l" defTabSz="584200">
              <a:spcBef>
                <a:spcPts val="2500"/>
              </a:spcBef>
              <a:buSzPct val="30000"/>
              <a:buBlip>
                <a:blip r:embed="rId5"/>
              </a:buBlip>
              <a:defRPr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294669" indent="-294669" defTabSz="410751" hangingPunct="0">
              <a:spcBef>
                <a:spcPts val="1758"/>
              </a:spcBef>
            </a:pPr>
            <a:r>
              <a:rPr sz="1969" kern="0"/>
              <a:t>Measured in lepton-proton scattering</a:t>
            </a:r>
          </a:p>
        </p:txBody>
      </p:sp>
      <p:sp>
        <p:nvSpPr>
          <p:cNvPr id="5" name="Status Proton Charge Radius">
            <a:extLst>
              <a:ext uri="{FF2B5EF4-FFF2-40B4-BE49-F238E27FC236}">
                <a16:creationId xmlns:a16="http://schemas.microsoft.com/office/drawing/2014/main" id="{E954F2C8-17E8-FE9E-6593-BB158E92C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Electric and Magnetic Form Factors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8FEA8-0C50-9EE3-7EC0-B2055B380ECF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elastic.pdf" descr="elastic.pdf">
            <a:extLst>
              <a:ext uri="{FF2B5EF4-FFF2-40B4-BE49-F238E27FC236}">
                <a16:creationId xmlns:a16="http://schemas.microsoft.com/office/drawing/2014/main" id="{7C3CEC7E-0FA2-490F-4B55-71FA81A92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101" y="2829037"/>
            <a:ext cx="1304518" cy="106450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36C4976-3AC1-E207-859F-4868F49B85BF}"/>
                  </a:ext>
                </a:extLst>
              </p14:cNvPr>
              <p14:cNvContentPartPr/>
              <p14:nvPr/>
            </p14:nvContentPartPr>
            <p14:xfrm>
              <a:off x="1490473" y="5485320"/>
              <a:ext cx="33480" cy="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36C4976-3AC1-E207-859F-4868F49B85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1833" y="5476680"/>
                <a:ext cx="51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1153BB-ABAF-F99E-6A3E-D3C99D148481}"/>
                  </a:ext>
                </a:extLst>
              </p14:cNvPr>
              <p14:cNvContentPartPr/>
              <p14:nvPr/>
            </p14:nvContentPartPr>
            <p14:xfrm>
              <a:off x="7894513" y="129960"/>
              <a:ext cx="21240" cy="24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1153BB-ABAF-F99E-6A3E-D3C99D14848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5873" y="120960"/>
                <a:ext cx="38880" cy="42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222B7EE6-FDEE-AF61-9427-E53E588BC779}"/>
              </a:ext>
            </a:extLst>
          </p:cNvPr>
          <p:cNvSpPr txBox="1"/>
          <p:nvPr/>
        </p:nvSpPr>
        <p:spPr>
          <a:xfrm>
            <a:off x="-315407" y="6553353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F20C2A-9A65-D22A-BB8E-85B04E273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6046" y="2568133"/>
            <a:ext cx="3987573" cy="14119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75BF2D-0AB1-A73F-BD96-07CF542315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1607" y="5484899"/>
            <a:ext cx="4750805" cy="10472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88F99E-E7C7-9389-9CB2-A83EA49253A4}"/>
              </a:ext>
            </a:extLst>
          </p:cNvPr>
          <p:cNvSpPr txBox="1"/>
          <p:nvPr/>
        </p:nvSpPr>
        <p:spPr>
          <a:xfrm>
            <a:off x="568578" y="882479"/>
            <a:ext cx="81959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Observables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to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be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included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as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constraints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for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the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proton</a:t>
            </a:r>
            <a:r>
              <a:rPr lang="de-DE" sz="2000" kern="0" dirty="0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 form </a:t>
            </a:r>
            <a:r>
              <a:rPr lang="de-DE" sz="2000" kern="0" dirty="0" err="1">
                <a:solidFill>
                  <a:schemeClr val="accent3">
                    <a:lumMod val="50000"/>
                  </a:schemeClr>
                </a:solidFill>
                <a:latin typeface="Avenir Next LT Pro"/>
                <a:ea typeface="Arial Unicode MS"/>
                <a:cs typeface="Arial Unicode MS"/>
              </a:rPr>
              <a:t>factors</a:t>
            </a:r>
            <a:endParaRPr lang="de-DE" sz="2000" kern="0" dirty="0">
              <a:solidFill>
                <a:schemeClr val="accent3">
                  <a:lumMod val="50000"/>
                </a:schemeClr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endParaRPr lang="de-DE" sz="20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de-DE" sz="2000" u="sng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Unpolarized</a:t>
            </a:r>
            <a:r>
              <a:rPr lang="de-DE" sz="2000" u="sng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u="sng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cross</a:t>
            </a:r>
            <a:r>
              <a:rPr lang="de-DE" sz="2000" u="sng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u="sng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section</a:t>
            </a:r>
            <a:r>
              <a:rPr lang="de-DE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: </a:t>
            </a:r>
            <a:r>
              <a:rPr lang="de-DE" sz="2000" b="1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1</a:t>
            </a:r>
            <a:r>
              <a:rPr lang="de-DE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(A1) +</a:t>
            </a:r>
            <a:r>
              <a:rPr lang="de-DE" sz="2000" b="1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32</a:t>
            </a:r>
            <a:r>
              <a:rPr lang="de-DE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 </a:t>
            </a:r>
            <a:r>
              <a:rPr lang="de-DE" sz="20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experiments</a:t>
            </a:r>
            <a:r>
              <a:rPr lang="de-DE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, total </a:t>
            </a:r>
            <a:r>
              <a:rPr lang="de-DE" sz="20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of</a:t>
            </a:r>
            <a:r>
              <a:rPr lang="de-DE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b="1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2055</a:t>
            </a:r>
            <a:r>
              <a:rPr lang="de-DE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points</a:t>
            </a:r>
            <a:r>
              <a:rPr lang="de-DE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</a:p>
          <a:p>
            <a:pPr marL="514350" indent="-514350" fontAlgn="base">
              <a:buFont typeface="+mj-lt"/>
              <a:buAutoNum type="arabicPeriod"/>
            </a:pPr>
            <a:endParaRPr lang="de-CH" sz="20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2000" u="sng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Polarization transfer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: </a:t>
            </a:r>
            <a:r>
              <a:rPr lang="en-US" sz="2000" b="1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14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</a:t>
            </a:r>
            <a:r>
              <a:rPr lang="de-DE" sz="20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experiments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, total of </a:t>
            </a:r>
            <a:r>
              <a:rPr lang="en-US" sz="2000" b="1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69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points</a:t>
            </a:r>
          </a:p>
          <a:p>
            <a:pPr marL="514350" indent="-514350" fontAlgn="base">
              <a:buFont typeface="+mj-lt"/>
              <a:buAutoNum type="arabicPeriod"/>
            </a:pPr>
            <a:endParaRPr lang="de-CH" sz="20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2000" u="sng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Initial state radiation extraction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: </a:t>
            </a:r>
            <a:r>
              <a:rPr lang="en-US" sz="2000" b="1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1 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(MAMI) </a:t>
            </a:r>
            <a:r>
              <a:rPr lang="de-DE" sz="2000" kern="0" dirty="0" err="1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experiment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, </a:t>
            </a:r>
            <a:r>
              <a:rPr lang="en-US" sz="2000" b="1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25</a:t>
            </a:r>
            <a:r>
              <a:rPr lang="en-US" sz="2000" kern="0" dirty="0">
                <a:solidFill>
                  <a:srgbClr val="000000"/>
                </a:solidFill>
                <a:latin typeface="Avenir Next LT Pro"/>
                <a:ea typeface="Arial Unicode MS"/>
                <a:cs typeface="Arial Unicode MS"/>
              </a:rPr>
              <a:t> points</a:t>
            </a:r>
            <a:endParaRPr lang="de-CH" sz="2000" kern="0" dirty="0">
              <a:solidFill>
                <a:srgbClr val="000000"/>
              </a:solidFill>
              <a:latin typeface="Avenir Next LT Pro"/>
              <a:ea typeface="Arial Unicode MS"/>
              <a:cs typeface="Arial Unicode MS"/>
            </a:endParaRPr>
          </a:p>
          <a:p>
            <a:endParaRPr lang="de-CH" dirty="0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E2416-3458-3D19-EBD7-BABC7914F8C9}"/>
              </a:ext>
            </a:extLst>
          </p:cNvPr>
          <p:cNvSpPr txBox="1"/>
          <p:nvPr/>
        </p:nvSpPr>
        <p:spPr>
          <a:xfrm>
            <a:off x="3885616" y="3523949"/>
            <a:ext cx="460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89AC71">
                    <a:lumMod val="75000"/>
                  </a:srgbClr>
                </a:solidFill>
                <a:latin typeface="Avenir Next LT Pro"/>
              </a:rPr>
              <a:t>A1 dataset:</a:t>
            </a:r>
            <a:endParaRPr lang="de-CH" sz="2400" u="sng" dirty="0">
              <a:solidFill>
                <a:srgbClr val="89AC71">
                  <a:lumMod val="75000"/>
                </a:srgbClr>
              </a:solidFill>
              <a:latin typeface="Avenir Next LT Pr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D84CB4-C874-3D78-5FB5-330A19C3445E}"/>
                  </a:ext>
                </a:extLst>
              </p:cNvPr>
              <p:cNvSpPr txBox="1"/>
              <p:nvPr/>
            </p:nvSpPr>
            <p:spPr>
              <a:xfrm>
                <a:off x="506565" y="4127677"/>
                <a:ext cx="875131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0000"/>
                    </a:solidFill>
                    <a:latin typeface="Avenir Next LT Pro"/>
                  </a:rPr>
                  <a:t>1422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cross section points in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€ ~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[0.004,</a:t>
                </a:r>
                <a:r>
                  <a:rPr lang="en-US" sz="1600" b="1" dirty="0">
                    <a:solidFill>
                      <a:srgbClr val="000000"/>
                    </a:solidFill>
                    <a:latin typeface="Avenir Next LT Pro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0.977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</a:t>
                </a: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     and the range of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  <a:sym typeface="Symbol" panose="05050102010706020507" pitchFamily="18" charset="2"/>
                  </a:rPr>
                  <a:t>  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€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  <a:sym typeface="Symbol" panose="05050102010706020507" pitchFamily="18" charset="2"/>
                  </a:rPr>
                  <a:t> [0.06, 0.96]</a:t>
                </a:r>
                <a:endParaRPr lang="en-US" sz="1600" dirty="0">
                  <a:solidFill>
                    <a:srgbClr val="000000"/>
                  </a:solidFill>
                  <a:latin typeface="Avenir Next LT Pro"/>
                </a:endParaRPr>
              </a:p>
              <a:p>
                <a:endParaRPr lang="en-US" sz="1600" dirty="0">
                  <a:solidFill>
                    <a:srgbClr val="000000"/>
                  </a:solidFill>
                  <a:latin typeface="Avenir Next LT Pr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0000"/>
                    </a:solidFill>
                    <a:latin typeface="Avenir Next LT Pro"/>
                  </a:rPr>
                  <a:t>72 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points from Rosenbluth separation, in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€ ~[0.02, 0.55]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0000"/>
                  </a:solidFill>
                  <a:latin typeface="Avenir Next LT Pro"/>
                </a:endParaRPr>
              </a:p>
              <a:p>
                <a:endParaRPr lang="en-US" sz="1600" dirty="0">
                  <a:solidFill>
                    <a:srgbClr val="000000"/>
                  </a:solidFill>
                  <a:latin typeface="Avenir Next LT Pr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0000"/>
                    </a:solidFill>
                    <a:latin typeface="Avenir Next LT Pro"/>
                  </a:rPr>
                  <a:t>34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spectrometer settings (subsets) with </a:t>
                </a:r>
                <a:r>
                  <a:rPr lang="en-US" sz="1600" b="1" dirty="0">
                    <a:solidFill>
                      <a:srgbClr val="000000"/>
                    </a:solidFill>
                    <a:latin typeface="Avenir Next LT Pro"/>
                  </a:rPr>
                  <a:t>31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independent normalization parameters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000000"/>
                  </a:solidFill>
                  <a:latin typeface="Avenir Next LT Pro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Currently treated by us with </a:t>
                </a:r>
                <a:r>
                  <a:rPr lang="en-US" sz="1600" b="1" dirty="0">
                    <a:solidFill>
                      <a:srgbClr val="000000"/>
                    </a:solidFill>
                    <a:latin typeface="Avenir Next LT Pro"/>
                  </a:rPr>
                  <a:t>34</a:t>
                </a:r>
                <a:r>
                  <a:rPr lang="en-US" sz="1600" dirty="0">
                    <a:solidFill>
                      <a:srgbClr val="000000"/>
                    </a:solidFill>
                    <a:latin typeface="Avenir Next LT Pro"/>
                  </a:rPr>
                  <a:t> normalization parameters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D84CB4-C874-3D78-5FB5-330A19C34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5" y="4127677"/>
                <a:ext cx="8751313" cy="2062103"/>
              </a:xfrm>
              <a:prstGeom prst="rect">
                <a:avLst/>
              </a:prstGeom>
              <a:blipFill>
                <a:blip r:embed="rId2"/>
                <a:stretch>
                  <a:fillRect l="-279" t="-888" b="-295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01EB14C-1D5E-AF44-6EF8-D66E67E7CFD9}"/>
              </a:ext>
            </a:extLst>
          </p:cNvPr>
          <p:cNvSpPr/>
          <p:nvPr/>
        </p:nvSpPr>
        <p:spPr>
          <a:xfrm>
            <a:off x="1744103" y="6408750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C4DF2C43-1F39-7A34-15F3-1DA0C928BA7B}"/>
              </a:ext>
            </a:extLst>
          </p:cNvPr>
          <p:cNvSpPr txBox="1"/>
          <p:nvPr/>
        </p:nvSpPr>
        <p:spPr>
          <a:xfrm>
            <a:off x="-315407" y="6444645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CC03BDE-B62C-6716-62A6-02882C04F71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6</a:t>
            </a:fld>
            <a:endParaRPr kern="0" dirty="0">
              <a:latin typeface="Helvetica Neue"/>
              <a:sym typeface="Helvetica Neue"/>
            </a:endParaRPr>
          </a:p>
        </p:txBody>
      </p:sp>
      <p:sp>
        <p:nvSpPr>
          <p:cNvPr id="2" name="Status Proton Charge Radius">
            <a:extLst>
              <a:ext uri="{FF2B5EF4-FFF2-40B4-BE49-F238E27FC236}">
                <a16:creationId xmlns:a16="http://schemas.microsoft.com/office/drawing/2014/main" id="{EFBB4564-ED68-49B5-0DE2-2BB1C366D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Overview of Electron Scattering data</a:t>
            </a:r>
          </a:p>
        </p:txBody>
      </p:sp>
    </p:spTree>
    <p:extLst>
      <p:ext uri="{BB962C8B-B14F-4D97-AF65-F5344CB8AC3E}">
        <p14:creationId xmlns:p14="http://schemas.microsoft.com/office/powerpoint/2010/main" val="12837846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E0E11C-E75D-1D4E-49D7-AB77ABCEDCE7}"/>
              </a:ext>
            </a:extLst>
          </p:cNvPr>
          <p:cNvSpPr/>
          <p:nvPr/>
        </p:nvSpPr>
        <p:spPr>
          <a:xfrm>
            <a:off x="1744103" y="6408750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Status Proton Charge Radius">
            <a:extLst>
              <a:ext uri="{FF2B5EF4-FFF2-40B4-BE49-F238E27FC236}">
                <a16:creationId xmlns:a16="http://schemas.microsoft.com/office/drawing/2014/main" id="{D77575DA-773D-CDA8-09A2-35B3E12A2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“Pitfalls” of Scattering Analysis</a:t>
            </a:r>
            <a:endParaRPr sz="3516" dirty="0">
              <a:solidFill>
                <a:srgbClr val="8825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7AFA39-AAFE-8249-4C08-EC1A133BBAB2}"/>
                  </a:ext>
                </a:extLst>
              </p:cNvPr>
              <p:cNvSpPr txBox="1"/>
              <p:nvPr/>
            </p:nvSpPr>
            <p:spPr>
              <a:xfrm>
                <a:off x="280491" y="1147824"/>
                <a:ext cx="8605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  <a:latin typeface="Avenir Next LT Pro"/>
                  </a:rPr>
                  <a:t>Data inconsistencies: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olidFill>
                    <a:srgbClr val="000000"/>
                  </a:solidFill>
                  <a:latin typeface="Avenir Next LT Pro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Avenir Next LT Pro"/>
                  </a:rPr>
                  <a:t>       </a:t>
                </a:r>
                <a:r>
                  <a:rPr lang="en-US" dirty="0" err="1">
                    <a:solidFill>
                      <a:srgbClr val="000000"/>
                    </a:solidFill>
                    <a:latin typeface="Avenir Next LT Pro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latin typeface="Avenir Next LT Pro"/>
                  </a:rPr>
                  <a:t>. Form factor slope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venir Next LT Pro"/>
                  </a:rPr>
                  <a:t>       ii. Form factor ratio</a:t>
                </a:r>
              </a:p>
              <a:p>
                <a:endParaRPr lang="en-US" dirty="0">
                  <a:solidFill>
                    <a:srgbClr val="000000"/>
                  </a:solidFill>
                  <a:latin typeface="Avenir Next LT Pro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Avenir Next LT Pro"/>
                  </a:rPr>
                  <a:t>2. Radiative corrections needed to interpret lepton-scattering experiments</a:t>
                </a:r>
              </a:p>
              <a:p>
                <a:endParaRPr lang="en-US" dirty="0">
                  <a:solidFill>
                    <a:srgbClr val="000000"/>
                  </a:solidFill>
                  <a:latin typeface="Avenir Next LT Pro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Avenir Next LT Pro"/>
                  </a:rPr>
                  <a:t>3. Model and extrapolation (to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venir Next LT Pro"/>
                  </a:rPr>
                  <a:t> uncertainty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7AFA39-AAFE-8249-4C08-EC1A133BB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1" y="1147824"/>
                <a:ext cx="8605457" cy="2308324"/>
              </a:xfrm>
              <a:prstGeom prst="rect">
                <a:avLst/>
              </a:prstGeom>
              <a:blipFill>
                <a:blip r:embed="rId2"/>
                <a:stretch>
                  <a:fillRect l="-637" t="-1319" b="-343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B65ADEE-5BB3-EB15-C3BE-E91F9468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11" y="3450900"/>
            <a:ext cx="4752690" cy="3236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17A8B-0BB1-9224-ECFA-4F710CEB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91" y="3585489"/>
            <a:ext cx="4184584" cy="2750752"/>
          </a:xfrm>
          <a:prstGeom prst="rect">
            <a:avLst/>
          </a:prstGeom>
        </p:spPr>
      </p:pic>
      <p:sp>
        <p:nvSpPr>
          <p:cNvPr id="12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E07B3A3E-3D35-E059-4642-0A1482029196}"/>
              </a:ext>
            </a:extLst>
          </p:cNvPr>
          <p:cNvSpPr txBox="1"/>
          <p:nvPr/>
        </p:nvSpPr>
        <p:spPr>
          <a:xfrm>
            <a:off x="-315407" y="6444645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B80B0-C003-4AFE-F240-9BF7D8CDE042}"/>
              </a:ext>
            </a:extLst>
          </p:cNvPr>
          <p:cNvSpPr txBox="1"/>
          <p:nvPr/>
        </p:nvSpPr>
        <p:spPr>
          <a:xfrm>
            <a:off x="176260" y="3657482"/>
            <a:ext cx="6006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venir Next LT Pr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Next LT Pr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Avenir Next LT Pro"/>
              </a:rPr>
              <a:t>.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8E70D0-96EB-63B1-2AC1-F4341F7329BD}"/>
              </a:ext>
            </a:extLst>
          </p:cNvPr>
          <p:cNvSpPr txBox="1"/>
          <p:nvPr/>
        </p:nvSpPr>
        <p:spPr>
          <a:xfrm>
            <a:off x="4583219" y="3657482"/>
            <a:ext cx="60062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venir Next LT Pro"/>
              </a:rPr>
              <a:t> ii.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A167546-5AA7-5B9A-7CE7-D175000B62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7</a:t>
            </a:fld>
            <a:endParaRPr kern="0" dirty="0"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14569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2(Q2) is monotonically increasing towards Q2=0…"/>
          <p:cNvSpPr txBox="1"/>
          <p:nvPr/>
        </p:nvSpPr>
        <p:spPr>
          <a:xfrm>
            <a:off x="293946" y="2016120"/>
            <a:ext cx="8429626" cy="909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94669" indent="-294669" defTabSz="410751" hangingPunct="0">
              <a:spcBef>
                <a:spcPts val="1758"/>
              </a:spcBef>
              <a:buSzPct val="30000"/>
              <a:buBlip>
                <a:blip r:embed="rId2"/>
              </a:buBlip>
              <a:defRPr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969" kern="0">
                <a:solidFill>
                  <a:srgbClr val="000000"/>
                </a:solidFill>
                <a:latin typeface="Gill Sans"/>
                <a:sym typeface="Gill Sans"/>
              </a:rPr>
              <a:t>R</a:t>
            </a:r>
            <a:r>
              <a:rPr sz="1969" kern="0" baseline="-5999">
                <a:solidFill>
                  <a:srgbClr val="000000"/>
                </a:solidFill>
                <a:latin typeface="Gill Sans"/>
                <a:sym typeface="Gill Sans"/>
              </a:rPr>
              <a:t>E</a:t>
            </a:r>
            <a:r>
              <a:rPr sz="1969" kern="0" baseline="31999">
                <a:solidFill>
                  <a:srgbClr val="000000"/>
                </a:solidFill>
                <a:latin typeface="Gill Sans"/>
                <a:sym typeface="Gill Sans"/>
              </a:rPr>
              <a:t>2</a:t>
            </a:r>
            <a:r>
              <a:rPr sz="1969" kern="0">
                <a:solidFill>
                  <a:srgbClr val="000000"/>
                </a:solidFill>
                <a:latin typeface="Gill Sans"/>
                <a:sym typeface="Gill Sans"/>
              </a:rPr>
              <a:t>(Q</a:t>
            </a:r>
            <a:r>
              <a:rPr sz="1969" kern="0" baseline="31999">
                <a:solidFill>
                  <a:srgbClr val="000000"/>
                </a:solidFill>
                <a:latin typeface="Gill Sans"/>
                <a:sym typeface="Gill Sans"/>
              </a:rPr>
              <a:t>2</a:t>
            </a:r>
            <a:r>
              <a:rPr sz="1969" kern="0">
                <a:solidFill>
                  <a:srgbClr val="000000"/>
                </a:solidFill>
                <a:latin typeface="Gill Sans"/>
                <a:sym typeface="Gill Sans"/>
              </a:rPr>
              <a:t>) is monotonically increasing towards Q</a:t>
            </a:r>
            <a:r>
              <a:rPr sz="1969" kern="0" baseline="31999">
                <a:solidFill>
                  <a:srgbClr val="000000"/>
                </a:solidFill>
                <a:latin typeface="Gill Sans"/>
                <a:sym typeface="Gill Sans"/>
              </a:rPr>
              <a:t>2</a:t>
            </a:r>
            <a:r>
              <a:rPr sz="1969" kern="0">
                <a:solidFill>
                  <a:srgbClr val="000000"/>
                </a:solidFill>
                <a:latin typeface="Gill Sans"/>
                <a:sym typeface="Gill Sans"/>
              </a:rPr>
              <a:t>=0</a:t>
            </a:r>
          </a:p>
          <a:p>
            <a:pPr marL="294669" indent="-294669" defTabSz="410751" hangingPunct="0">
              <a:spcBef>
                <a:spcPts val="1758"/>
              </a:spcBef>
              <a:buSzPct val="30000"/>
              <a:buBlip>
                <a:blip r:embed="rId2"/>
              </a:buBlip>
              <a:defRPr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969" kern="0">
                <a:solidFill>
                  <a:srgbClr val="000000"/>
                </a:solidFill>
                <a:latin typeface="Gill Sans"/>
                <a:sym typeface="Gill Sans"/>
              </a:rPr>
              <a:t>Lower bound follows from </a:t>
            </a:r>
            <a:r>
              <a:rPr sz="1969" kern="0">
                <a:solidFill>
                  <a:srgbClr val="009051"/>
                </a:solidFill>
                <a:latin typeface="Gill Sans"/>
                <a:sym typeface="Gill Sans"/>
              </a:rPr>
              <a:t>finite Q</a:t>
            </a:r>
            <a:r>
              <a:rPr sz="1969" kern="0" baseline="31999">
                <a:solidFill>
                  <a:srgbClr val="009051"/>
                </a:solidFill>
                <a:latin typeface="Gill Sans"/>
                <a:sym typeface="Gill Sans"/>
              </a:rPr>
              <a:t>2</a:t>
            </a:r>
            <a:r>
              <a:rPr sz="1969" kern="0">
                <a:solidFill>
                  <a:srgbClr val="009051"/>
                </a:solidFill>
                <a:latin typeface="Gill Sans"/>
                <a:sym typeface="Gill Sans"/>
              </a:rPr>
              <a:t> data</a:t>
            </a:r>
            <a:r>
              <a:rPr sz="1969" kern="0">
                <a:solidFill>
                  <a:srgbClr val="000000"/>
                </a:solidFill>
                <a:latin typeface="Gill Sans"/>
                <a:sym typeface="Gill Sans"/>
              </a:rPr>
              <a:t>, </a:t>
            </a:r>
            <a:r>
              <a:rPr sz="1969" kern="0">
                <a:solidFill>
                  <a:srgbClr val="FF2600"/>
                </a:solidFill>
                <a:latin typeface="Gill Sans"/>
                <a:sym typeface="Gill Sans"/>
              </a:rPr>
              <a:t>no extrapolation</a:t>
            </a:r>
            <a:r>
              <a:rPr sz="1969" kern="0">
                <a:solidFill>
                  <a:srgbClr val="000000"/>
                </a:solidFill>
                <a:latin typeface="Gill Sans"/>
                <a:sym typeface="Gill Sans"/>
              </a:rPr>
              <a:t> of FF data required</a:t>
            </a:r>
          </a:p>
        </p:txBody>
      </p:sp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8</a:t>
            </a:fld>
            <a:endParaRPr kern="0">
              <a:latin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Equation"/>
              <p:cNvSpPr txBox="1"/>
              <p:nvPr/>
            </p:nvSpPr>
            <p:spPr>
              <a:xfrm>
                <a:off x="447973" y="1066153"/>
                <a:ext cx="4058419" cy="658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642915" latinLnBrk="1" hangingPunct="0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𝑅</m:t>
                          </m:r>
                        </m:e>
                        <m:sub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𝐸</m:t>
                          </m:r>
                        </m:sub>
                        <m:sup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210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𝑄</m:t>
                          </m:r>
                        </m:e>
                        <m:sup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210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)=−</m:t>
                      </m:r>
                      <m:f>
                        <m:f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sz="210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sz="210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𝑄</m:t>
                              </m:r>
                            </m:e>
                            <m:sup>
                              <m:r>
                                <a:rPr sz="210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sz="210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log</m:t>
                      </m:r>
                      <m:sSub>
                        <m:sSub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𝐺</m:t>
                          </m:r>
                        </m:e>
                        <m:sub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𝐸</m:t>
                          </m:r>
                        </m:sub>
                      </m:sSub>
                      <m:r>
                        <a:rPr sz="210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𝑄</m:t>
                          </m:r>
                        </m:e>
                        <m:sup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2109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  <m:limUpp>
                        <m:limUpp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limUppPr>
                        <m:e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⟶</m:t>
                          </m:r>
                        </m:e>
                        <m:lim>
                          <m:sSup>
                            <m:sSupPr>
                              <m:ctrlPr>
                                <a:rPr sz="210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sz="210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𝑄</m:t>
                              </m:r>
                            </m:e>
                            <m:sup>
                              <m:r>
                                <a:rPr sz="2109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=0</m:t>
                          </m:r>
                        </m:lim>
                      </m:limUpp>
                      <m:sSubSup>
                        <m:sSubSupPr>
                          <m:ctrlP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𝑅</m:t>
                          </m:r>
                        </m:e>
                        <m:sub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𝐸</m:t>
                          </m:r>
                        </m:sub>
                        <m:sup>
                          <m:r>
                            <a:rPr sz="2109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sz="2109" kern="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4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73" y="1066153"/>
                <a:ext cx="4058419" cy="658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Equation"/>
              <p:cNvSpPr txBox="1"/>
              <p:nvPr/>
            </p:nvSpPr>
            <p:spPr>
              <a:xfrm>
                <a:off x="6263190" y="1221076"/>
                <a:ext cx="1273875" cy="2632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642915" latinLnBrk="1" hangingPunct="0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𝑅</m:t>
                          </m:r>
                        </m:e>
                        <m: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𝐸</m:t>
                          </m:r>
                        </m:sub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𝑄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)≤</m:t>
                      </m:r>
                      <m:sSubSup>
                        <m:sSub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𝑅</m:t>
                          </m:r>
                        </m:e>
                        <m:sub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𝐸</m:t>
                          </m:r>
                        </m:sub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sz="1687" kern="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4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190" y="1221076"/>
                <a:ext cx="1273875" cy="263214"/>
              </a:xfrm>
              <a:prstGeom prst="rect">
                <a:avLst/>
              </a:prstGeom>
              <a:blipFill>
                <a:blip r:embed="rId4"/>
                <a:stretch>
                  <a:fillRect l="-2871" b="-395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Equation"/>
              <p:cNvSpPr txBox="1"/>
              <p:nvPr/>
            </p:nvSpPr>
            <p:spPr>
              <a:xfrm>
                <a:off x="8034624" y="1248304"/>
                <a:ext cx="714042" cy="259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642915" latinLnBrk="1" hangingPunct="0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𝑄</m:t>
                          </m:r>
                        </m:e>
                        <m:sup>
                          <m:r>
                            <a:rPr sz="168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sz="168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≥0</m:t>
                      </m:r>
                    </m:oMath>
                  </m:oMathPara>
                </a14:m>
                <a:endParaRPr sz="1687" kern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4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624" y="1248304"/>
                <a:ext cx="714042" cy="259623"/>
              </a:xfrm>
              <a:prstGeom prst="rect">
                <a:avLst/>
              </a:prstGeom>
              <a:blipFill>
                <a:blip r:embed="rId5"/>
                <a:stretch>
                  <a:fillRect l="-9402" r="-5983" b="-3571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" name="for"/>
          <p:cNvSpPr txBox="1"/>
          <p:nvPr/>
        </p:nvSpPr>
        <p:spPr>
          <a:xfrm>
            <a:off x="7691930" y="1177987"/>
            <a:ext cx="37029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 defTabSz="584200">
              <a:defRPr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410751" hangingPunct="0"/>
            <a:r>
              <a:rPr sz="1969" kern="0" dirty="0"/>
              <a:t>for</a:t>
            </a:r>
          </a:p>
        </p:txBody>
      </p:sp>
      <p:sp>
        <p:nvSpPr>
          <p:cNvPr id="348" name="is a lower bound"/>
          <p:cNvSpPr txBox="1"/>
          <p:nvPr/>
        </p:nvSpPr>
        <p:spPr>
          <a:xfrm>
            <a:off x="4358522" y="1083824"/>
            <a:ext cx="1772922" cy="678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/>
          <a:p>
            <a:pPr algn="ctr" defTabSz="410751" hangingPunct="0">
              <a:defRPr sz="2800">
                <a:solidFill>
                  <a:srgbClr val="538CBD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969" kern="0" dirty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sz="1969" kern="0" dirty="0">
                <a:solidFill>
                  <a:srgbClr val="000000"/>
                </a:solidFill>
                <a:latin typeface="Gill Sans"/>
                <a:sym typeface="Gill Sans"/>
              </a:rPr>
              <a:t>is a </a:t>
            </a:r>
            <a:r>
              <a:rPr sz="1969" kern="0" dirty="0">
                <a:solidFill>
                  <a:srgbClr val="538CBD"/>
                </a:solidFill>
                <a:latin typeface="Gill Sans"/>
                <a:sym typeface="Gill Sans"/>
              </a:rPr>
              <a:t>lower bound</a:t>
            </a:r>
          </a:p>
        </p:txBody>
      </p:sp>
      <p:sp>
        <p:nvSpPr>
          <p:cNvPr id="349" name="Rectangle"/>
          <p:cNvSpPr/>
          <p:nvPr/>
        </p:nvSpPr>
        <p:spPr>
          <a:xfrm>
            <a:off x="395334" y="1009767"/>
            <a:ext cx="4100729" cy="735446"/>
          </a:xfrm>
          <a:prstGeom prst="rect">
            <a:avLst/>
          </a:prstGeom>
          <a:noFill/>
          <a:ln w="38100" cap="flat">
            <a:solidFill>
              <a:srgbClr val="538BBD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50" name="Rectangle"/>
          <p:cNvSpPr/>
          <p:nvPr/>
        </p:nvSpPr>
        <p:spPr>
          <a:xfrm>
            <a:off x="6197111" y="1125374"/>
            <a:ext cx="1406034" cy="480394"/>
          </a:xfrm>
          <a:prstGeom prst="rect">
            <a:avLst/>
          </a:prstGeom>
          <a:noFill/>
          <a:ln w="38100" cap="flat">
            <a:solidFill>
              <a:srgbClr val="009051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52" name="FH and V. Pascalutsa, Phys. Lett. B 797 (2019)"/>
          <p:cNvSpPr txBox="1"/>
          <p:nvPr/>
        </p:nvSpPr>
        <p:spPr>
          <a:xfrm>
            <a:off x="409982" y="1609749"/>
            <a:ext cx="3339135" cy="564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marL="192874" indent="-192874" defTabSz="321457" hangingPunct="0">
              <a:defRPr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sz="1055" kern="0" dirty="0">
                <a:solidFill>
                  <a:srgbClr val="000000"/>
                </a:solidFill>
                <a:latin typeface="Georgia"/>
                <a:sym typeface="Georgia"/>
              </a:rPr>
              <a:t>FH and V. </a:t>
            </a:r>
            <a:r>
              <a:rPr sz="1055" kern="0" dirty="0" err="1">
                <a:solidFill>
                  <a:srgbClr val="000000"/>
                </a:solidFill>
                <a:latin typeface="Georgia"/>
                <a:sym typeface="Georgia"/>
              </a:rPr>
              <a:t>Pascalutsa</a:t>
            </a:r>
            <a:r>
              <a:rPr sz="1055" kern="0" dirty="0">
                <a:solidFill>
                  <a:srgbClr val="000000"/>
                </a:solidFill>
                <a:latin typeface="Georgia"/>
                <a:sym typeface="Georgia"/>
              </a:rPr>
              <a:t>, Phys. Lett. B </a:t>
            </a:r>
            <a:r>
              <a:rPr sz="1055" b="1" kern="0" dirty="0">
                <a:solidFill>
                  <a:srgbClr val="000000"/>
                </a:solidFill>
                <a:latin typeface="Georgia"/>
                <a:sym typeface="Georgia"/>
              </a:rPr>
              <a:t>797</a:t>
            </a:r>
            <a:r>
              <a:rPr sz="1055" kern="0" dirty="0">
                <a:solidFill>
                  <a:srgbClr val="000000"/>
                </a:solidFill>
                <a:latin typeface="Georgia"/>
                <a:sym typeface="Georgia"/>
              </a:rPr>
              <a:t> (2019)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7344B3-F079-F627-E490-0B77614A9F66}"/>
              </a:ext>
            </a:extLst>
          </p:cNvPr>
          <p:cNvSpPr/>
          <p:nvPr/>
        </p:nvSpPr>
        <p:spPr>
          <a:xfrm>
            <a:off x="1710994" y="6456186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59" name="Group"/>
          <p:cNvGrpSpPr/>
          <p:nvPr/>
        </p:nvGrpSpPr>
        <p:grpSpPr>
          <a:xfrm>
            <a:off x="172900" y="2938221"/>
            <a:ext cx="4323163" cy="3602355"/>
            <a:chOff x="0" y="-6938"/>
            <a:chExt cx="6148496" cy="5123347"/>
          </a:xfrm>
        </p:grpSpPr>
        <p:pic>
          <p:nvPicPr>
            <p:cNvPr id="357" name="Image" descr="Image"/>
            <p:cNvPicPr>
              <a:picLocks noChangeAspect="1"/>
            </p:cNvPicPr>
            <p:nvPr/>
          </p:nvPicPr>
          <p:blipFill>
            <a:blip r:embed="rId6"/>
            <a:srcRect l="15656" t="30109" r="19141" b="2483"/>
            <a:stretch>
              <a:fillRect/>
            </a:stretch>
          </p:blipFill>
          <p:spPr>
            <a:xfrm>
              <a:off x="0" y="349071"/>
              <a:ext cx="6148496" cy="476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8" name="tentative evaluation: lower bound from ISR and Bernauer data"/>
            <p:cNvSpPr txBox="1"/>
            <p:nvPr/>
          </p:nvSpPr>
          <p:spPr>
            <a:xfrm>
              <a:off x="1703139" y="-6938"/>
              <a:ext cx="4086543" cy="717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algn="ctr" defTabSz="1219126" hangingPunct="0">
                <a:defRPr sz="2000">
                  <a:solidFill>
                    <a:srgbClr val="000000"/>
                  </a:solidFill>
                </a:defRPr>
              </a:pPr>
              <a:r>
                <a:rPr sz="1406" kern="0">
                  <a:solidFill>
                    <a:srgbClr val="000000"/>
                  </a:solidFill>
                  <a:latin typeface="Helvetica Neue"/>
                  <a:sym typeface="Helvetica Neue"/>
                </a:rPr>
                <a:t>tentative evaluation: lower bound from </a:t>
              </a:r>
              <a:r>
                <a:rPr sz="1406" kern="0">
                  <a:solidFill>
                    <a:srgbClr val="FF2600"/>
                  </a:solidFill>
                  <a:latin typeface="Helvetica Neue"/>
                  <a:sym typeface="Helvetica Neue"/>
                </a:rPr>
                <a:t>ISR</a:t>
              </a:r>
              <a:r>
                <a:rPr sz="1406" kern="0">
                  <a:solidFill>
                    <a:srgbClr val="000000"/>
                  </a:solidFill>
                  <a:latin typeface="Helvetica Neue"/>
                  <a:sym typeface="Helvetica Neue"/>
                </a:rPr>
                <a:t> and </a:t>
              </a:r>
              <a:r>
                <a:rPr sz="1406" kern="0">
                  <a:solidFill>
                    <a:srgbClr val="0433FF"/>
                  </a:solidFill>
                  <a:latin typeface="Helvetica Neue"/>
                  <a:sym typeface="Helvetica Neue"/>
                </a:rPr>
                <a:t>Bernauer</a:t>
              </a:r>
              <a:r>
                <a:rPr sz="1406" kern="0">
                  <a:solidFill>
                    <a:srgbClr val="000000"/>
                  </a:solidFill>
                  <a:latin typeface="Helvetica Neue"/>
                  <a:sym typeface="Helvetica Neue"/>
                </a:rPr>
                <a:t> data</a:t>
              </a:r>
            </a:p>
          </p:txBody>
        </p:sp>
      </p:grpSp>
      <p:sp>
        <p:nvSpPr>
          <p:cNvPr id="7" name="Status Proton Charge Radius">
            <a:extLst>
              <a:ext uri="{FF2B5EF4-FFF2-40B4-BE49-F238E27FC236}">
                <a16:creationId xmlns:a16="http://schemas.microsoft.com/office/drawing/2014/main" id="{2864B7F3-7422-4CF8-CEA2-5917D7F7A8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94" y="-191629"/>
            <a:ext cx="8429625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Lower Bound on Charge Radius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4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DAA61FEC-7CFA-DAD5-7724-63B7BFEBC8C2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9FDA1-30F5-0E61-9606-7636A2D7B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923" y="3527458"/>
            <a:ext cx="3975596" cy="26653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"/>
          <p:cNvGrpSpPr/>
          <p:nvPr/>
        </p:nvGrpSpPr>
        <p:grpSpPr>
          <a:xfrm>
            <a:off x="562451" y="1818787"/>
            <a:ext cx="5063956" cy="2495765"/>
            <a:chOff x="0" y="0"/>
            <a:chExt cx="7202070" cy="3549531"/>
          </a:xfrm>
        </p:grpSpPr>
        <p:sp>
          <p:nvSpPr>
            <p:cNvPr id="443" name="Line"/>
            <p:cNvSpPr/>
            <p:nvPr/>
          </p:nvSpPr>
          <p:spPr>
            <a:xfrm>
              <a:off x="3352012" y="642781"/>
              <a:ext cx="1" cy="357054"/>
            </a:xfrm>
            <a:prstGeom prst="line">
              <a:avLst/>
            </a:prstGeom>
            <a:noFill/>
            <a:ln w="381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51">
                <a:defRPr sz="3000">
                  <a:solidFill>
                    <a:srgbClr val="737373"/>
                  </a:solidFill>
                </a:defRPr>
              </a:pPr>
              <a:endParaRPr sz="2109"/>
            </a:p>
          </p:txBody>
        </p:sp>
        <p:grpSp>
          <p:nvGrpSpPr>
            <p:cNvPr id="449" name="Group"/>
            <p:cNvGrpSpPr/>
            <p:nvPr/>
          </p:nvGrpSpPr>
          <p:grpSpPr>
            <a:xfrm>
              <a:off x="0" y="1127629"/>
              <a:ext cx="7202070" cy="2421902"/>
              <a:chOff x="0" y="-21601"/>
              <a:chExt cx="7202069" cy="2421901"/>
            </a:xfrm>
          </p:grpSpPr>
          <p:pic>
            <p:nvPicPr>
              <p:cNvPr id="444" name="Image" descr="Imag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359" y="667596"/>
                <a:ext cx="7002319" cy="645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5" name="Zemach radius:…"/>
              <p:cNvSpPr txBox="1"/>
              <p:nvPr/>
            </p:nvSpPr>
            <p:spPr>
              <a:xfrm>
                <a:off x="55263" y="-21601"/>
                <a:ext cx="3209069" cy="1979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defTabSz="410751">
                  <a:defRPr sz="30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109">
                    <a:solidFill>
                      <a:srgbClr val="4397C8"/>
                    </a:solidFill>
                  </a:rPr>
                  <a:t>Zemach radius</a:t>
                </a:r>
                <a:r>
                  <a:rPr sz="2109"/>
                  <a:t>:</a:t>
                </a:r>
              </a:p>
              <a:p>
                <a:pPr defTabSz="410751">
                  <a:defRPr u="sng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66"/>
              </a:p>
              <a:p>
                <a:pPr defTabSz="410751">
                  <a:defRPr sz="20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406"/>
              </a:p>
              <a:p>
                <a:pPr defTabSz="410751">
                  <a:defRPr sz="290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039"/>
              </a:p>
              <a:p>
                <a:pPr defTabSz="410751">
                  <a:defRPr sz="2500" u="sng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758"/>
                  <a:t>experimental value: </a:t>
                </a:r>
              </a:p>
            </p:txBody>
          </p:sp>
          <p:pic>
            <p:nvPicPr>
              <p:cNvPr id="446" name="Image" descr="Imag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790" y="1549515"/>
                <a:ext cx="2632931" cy="3370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7" name="A. Antognini, et al., Science 339 (2013) 417–420"/>
              <p:cNvSpPr txBox="1"/>
              <p:nvPr/>
            </p:nvSpPr>
            <p:spPr>
              <a:xfrm>
                <a:off x="55263" y="1607807"/>
                <a:ext cx="6300709" cy="7011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b">
                <a:normAutofit/>
              </a:bodyPr>
              <a:lstStyle/>
              <a:p>
                <a:pPr marL="192874" indent="-192874" defTabSz="321457">
                  <a:defRPr sz="17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  <a:r>
                  <a:rPr lang="en-US" sz="1195" dirty="0"/>
                  <a:t>[</a:t>
                </a:r>
                <a:r>
                  <a:rPr sz="1195" dirty="0" err="1"/>
                  <a:t>Antognini</a:t>
                </a:r>
                <a:r>
                  <a:rPr lang="en-US" sz="1195" dirty="0"/>
                  <a:t>,</a:t>
                </a:r>
                <a:r>
                  <a:rPr sz="1195" dirty="0"/>
                  <a:t> et al</a:t>
                </a:r>
                <a:r>
                  <a:rPr lang="en-US" sz="1195" dirty="0"/>
                  <a:t>. </a:t>
                </a:r>
                <a:r>
                  <a:rPr kumimoji="0" lang="en-US" sz="12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’</a:t>
                </a:r>
                <a:r>
                  <a:rPr lang="en-US" sz="1195" dirty="0"/>
                  <a:t>13]</a:t>
                </a:r>
                <a:endParaRPr sz="1195" dirty="0"/>
              </a:p>
            </p:txBody>
          </p:sp>
          <p:sp>
            <p:nvSpPr>
              <p:cNvPr id="448" name="Rectangle"/>
              <p:cNvSpPr/>
              <p:nvPr/>
            </p:nvSpPr>
            <p:spPr>
              <a:xfrm>
                <a:off x="0" y="0"/>
                <a:ext cx="7202069" cy="2400300"/>
              </a:xfrm>
              <a:prstGeom prst="rect">
                <a:avLst/>
              </a:prstGeom>
              <a:noFill/>
              <a:ln w="38100" cap="flat">
                <a:solidFill>
                  <a:schemeClr val="accent4">
                    <a:hueOff val="-858837"/>
                    <a:lumOff val="-9791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51">
                  <a:defRPr sz="3000">
                    <a:solidFill>
                      <a:srgbClr val="008F00"/>
                    </a:solidFill>
                  </a:defRPr>
                </a:pPr>
                <a:endParaRPr sz="2109"/>
              </a:p>
            </p:txBody>
          </p:sp>
        </p:grpSp>
        <p:sp>
          <p:nvSpPr>
            <p:cNvPr id="450" name="Rectangle"/>
            <p:cNvSpPr/>
            <p:nvPr/>
          </p:nvSpPr>
          <p:spPr>
            <a:xfrm>
              <a:off x="3056114" y="0"/>
              <a:ext cx="595617" cy="503601"/>
            </a:xfrm>
            <a:prstGeom prst="rect">
              <a:avLst/>
            </a:prstGeom>
            <a:noFill/>
            <a:ln w="38100" cap="flat">
              <a:solidFill>
                <a:schemeClr val="accent4">
                  <a:hueOff val="-858837"/>
                  <a:lumOff val="-9791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51">
                <a:defRPr sz="3000">
                  <a:solidFill>
                    <a:srgbClr val="008F00"/>
                  </a:solidFill>
                </a:defRPr>
              </a:pPr>
              <a:endParaRPr sz="2109"/>
            </a:p>
          </p:txBody>
        </p:sp>
      </p:grpSp>
      <p:pic>
        <p:nvPicPr>
          <p:cNvPr id="452" name="Delta_E_mathrm_H.pdf" descr="Delta_E_mathrm_H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57" y="1400090"/>
            <a:ext cx="5569586" cy="245243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with"/>
          <p:cNvSpPr txBox="1"/>
          <p:nvPr/>
        </p:nvSpPr>
        <p:spPr>
          <a:xfrm>
            <a:off x="917185" y="1829371"/>
            <a:ext cx="479298" cy="342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defTabSz="584200">
              <a:defRPr sz="25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758"/>
              <a:t>with</a:t>
            </a:r>
          </a:p>
        </p:txBody>
      </p:sp>
      <p:pic>
        <p:nvPicPr>
          <p:cNvPr id="454" name="Delta_mathrm_str.pdf" descr="Delta_mathrm_str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672" y="1912824"/>
            <a:ext cx="3306521" cy="2446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Status Proton Charge Radius">
            <a:extLst>
              <a:ext uri="{FF2B5EF4-FFF2-40B4-BE49-F238E27FC236}">
                <a16:creationId xmlns:a16="http://schemas.microsoft.com/office/drawing/2014/main" id="{0C50D054-72A6-CDD4-3E99-70C43025DF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8801" y="-58037"/>
            <a:ext cx="9381599" cy="1339453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32145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42915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964372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28582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607287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928744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250201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571659" algn="ctr" defTabSz="1219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25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defRPr sz="4200">
                <a:solidFill>
                  <a:srgbClr val="941751"/>
                </a:solidFill>
              </a:defRPr>
            </a:pPr>
            <a:r>
              <a:rPr lang="en-US" sz="3516" dirty="0">
                <a:solidFill>
                  <a:srgbClr val="882550"/>
                </a:solidFill>
              </a:rPr>
              <a:t>Finite-size Effects in HFS</a:t>
            </a:r>
            <a:endParaRPr sz="3516" dirty="0">
              <a:solidFill>
                <a:srgbClr val="882550"/>
              </a:solidFill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58FDED7-6363-75FF-196A-D3B2FED658A3}"/>
              </a:ext>
            </a:extLst>
          </p:cNvPr>
          <p:cNvSpPr/>
          <p:nvPr/>
        </p:nvSpPr>
        <p:spPr>
          <a:xfrm>
            <a:off x="3332232" y="1811348"/>
            <a:ext cx="751716" cy="368600"/>
          </a:xfrm>
          <a:prstGeom prst="rect">
            <a:avLst/>
          </a:prstGeom>
          <a:noFill/>
          <a:ln w="38100" cap="flat">
            <a:solidFill>
              <a:schemeClr val="accent3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defTabSz="410751">
              <a:defRPr sz="3000">
                <a:solidFill>
                  <a:srgbClr val="008F00"/>
                </a:solidFill>
              </a:defRPr>
            </a:pPr>
            <a:endParaRPr sz="2109"/>
          </a:p>
        </p:txBody>
      </p:sp>
      <p:pic>
        <p:nvPicPr>
          <p:cNvPr id="8" name="tpe0frw.pdf" descr="tpe0frw.pdf">
            <a:extLst>
              <a:ext uri="{FF2B5EF4-FFF2-40B4-BE49-F238E27FC236}">
                <a16:creationId xmlns:a16="http://schemas.microsoft.com/office/drawing/2014/main" id="{71CAF9F9-0EF0-BC05-B56E-FB13B8232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607" y="3245491"/>
            <a:ext cx="2357439" cy="11787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tpe0elastic.pdf" descr="tpe0elastic.pdf">
            <a:extLst>
              <a:ext uri="{FF2B5EF4-FFF2-40B4-BE49-F238E27FC236}">
                <a16:creationId xmlns:a16="http://schemas.microsoft.com/office/drawing/2014/main" id="{C1C1F4A9-1B3C-E14D-53C2-A655B48C9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3607" y="1323464"/>
            <a:ext cx="2357439" cy="11787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998BC3-A110-7AD0-B149-FC4B7BDD1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3217" y="1011772"/>
            <a:ext cx="1338218" cy="454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89E42A-3A2C-A726-2A6F-82721A879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2223" y="2896533"/>
            <a:ext cx="600206" cy="4759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D5A83F-C8EC-2D31-ADEB-345656EC03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4380" y="4784898"/>
            <a:ext cx="413371" cy="3369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71EEE6-B335-0B2A-C1C7-4729FD6725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274" y="4770273"/>
            <a:ext cx="672104" cy="3945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9AFF37-507D-8CB3-9182-D2CA2B97BE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3884" y="4741378"/>
            <a:ext cx="517364" cy="3795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9CF519-9DFD-6356-9CEE-D261B5CE94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5233" y="4723223"/>
            <a:ext cx="455032" cy="4005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F5F3EA-A8EC-B05B-27FA-2095F0504E66}"/>
              </a:ext>
            </a:extLst>
          </p:cNvPr>
          <p:cNvSpPr txBox="1"/>
          <p:nvPr/>
        </p:nvSpPr>
        <p:spPr>
          <a:xfrm>
            <a:off x="627454" y="5521575"/>
            <a:ext cx="76245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de-CH" sz="18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JansonTextLTStd-Roman"/>
              </a:rPr>
              <a:t>1</a:t>
            </a:r>
            <a:r>
              <a:rPr lang="de-CH" sz="1800" b="0" i="1" u="none" strike="noStrike" baseline="0" dirty="0">
                <a:solidFill>
                  <a:schemeClr val="bg2">
                    <a:lumMod val="10000"/>
                  </a:schemeClr>
                </a:solidFill>
                <a:latin typeface="RMTMI"/>
              </a:rPr>
              <a:t>.</a:t>
            </a:r>
            <a:r>
              <a:rPr lang="de-CH" sz="18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JansonTextLTStd-Roman"/>
              </a:rPr>
              <a:t>054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5CB579-B9BB-5E3C-1DE5-BFC1FF5B6861}"/>
              </a:ext>
            </a:extLst>
          </p:cNvPr>
          <p:cNvSpPr txBox="1"/>
          <p:nvPr/>
        </p:nvSpPr>
        <p:spPr>
          <a:xfrm>
            <a:off x="1149552" y="5489962"/>
            <a:ext cx="69461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de-CH" sz="1200" b="0" i="0" u="none" strike="noStrike" baseline="0" dirty="0">
                <a:latin typeface="MTSY"/>
              </a:rPr>
              <a:t>+</a:t>
            </a:r>
            <a:r>
              <a:rPr lang="de-CH" sz="1200" b="0" i="0" u="none" strike="noStrike" baseline="0" dirty="0">
                <a:latin typeface="JansonTextLTStd-Roman"/>
              </a:rPr>
              <a:t>0</a:t>
            </a:r>
            <a:r>
              <a:rPr lang="de-CH" sz="1200" b="0" i="1" u="none" strike="noStrike" baseline="0" dirty="0">
                <a:latin typeface="RMTMI"/>
              </a:rPr>
              <a:t>.</a:t>
            </a:r>
            <a:r>
              <a:rPr lang="de-CH" sz="1200" b="0" i="0" u="none" strike="noStrike" baseline="0" dirty="0">
                <a:latin typeface="JansonTextLTStd-Roman"/>
              </a:rPr>
              <a:t>003</a:t>
            </a:r>
          </a:p>
          <a:p>
            <a:pPr algn="l"/>
            <a:r>
              <a:rPr lang="de-CH" sz="1200" b="0" i="0" u="none" strike="noStrike" baseline="0" dirty="0">
                <a:latin typeface="MTSY"/>
              </a:rPr>
              <a:t>−</a:t>
            </a:r>
            <a:r>
              <a:rPr lang="de-CH" sz="1200" b="0" i="0" u="none" strike="noStrike" baseline="0" dirty="0">
                <a:latin typeface="JansonTextLTStd-Roman"/>
              </a:rPr>
              <a:t>0</a:t>
            </a:r>
            <a:r>
              <a:rPr lang="de-CH" sz="1200" b="0" i="1" u="none" strike="noStrike" baseline="0" dirty="0">
                <a:latin typeface="RMTMI"/>
              </a:rPr>
              <a:t>.</a:t>
            </a:r>
            <a:r>
              <a:rPr lang="de-CH" sz="1200" b="0" i="0" u="none" strike="noStrike" baseline="0" dirty="0">
                <a:latin typeface="JansonTextLTStd-Roman"/>
              </a:rPr>
              <a:t>002</a:t>
            </a:r>
            <a:endParaRPr lang="de-CH" sz="12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E85A20-55F1-6F99-49DA-0C1B7F145377}"/>
              </a:ext>
            </a:extLst>
          </p:cNvPr>
          <p:cNvCxnSpPr>
            <a:cxnSpLocks/>
          </p:cNvCxnSpPr>
          <p:nvPr/>
        </p:nvCxnSpPr>
        <p:spPr>
          <a:xfrm flipH="1">
            <a:off x="1591007" y="5194954"/>
            <a:ext cx="281742" cy="33746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4900F5F-A356-9C1B-B0AC-77B1D5A0824C}"/>
              </a:ext>
            </a:extLst>
          </p:cNvPr>
          <p:cNvSpPr/>
          <p:nvPr/>
        </p:nvSpPr>
        <p:spPr>
          <a:xfrm>
            <a:off x="1331875" y="4723223"/>
            <a:ext cx="6341386" cy="444295"/>
          </a:xfrm>
          <a:prstGeom prst="roundRect">
            <a:avLst/>
          </a:prstGeom>
          <a:noFill/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5A41ED-7D74-E9EF-A498-84910E7210C1}"/>
              </a:ext>
            </a:extLst>
          </p:cNvPr>
          <p:cNvSpPr txBox="1"/>
          <p:nvPr/>
        </p:nvSpPr>
        <p:spPr>
          <a:xfrm>
            <a:off x="1564697" y="5506186"/>
            <a:ext cx="69461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fm</a:t>
            </a:r>
            <a:endParaRPr kumimoji="0" lang="de-CH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995819-523B-CA30-35B4-99F250EAD178}"/>
              </a:ext>
            </a:extLst>
          </p:cNvPr>
          <p:cNvSpPr txBox="1"/>
          <p:nvPr/>
        </p:nvSpPr>
        <p:spPr>
          <a:xfrm>
            <a:off x="2539442" y="5495926"/>
            <a:ext cx="940716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de-CH" sz="20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MTSY"/>
              </a:rPr>
              <a:t>−</a:t>
            </a:r>
            <a:r>
              <a:rPr lang="de-CH" sz="20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JansonTextLTStd-Roman"/>
              </a:rPr>
              <a:t>7403</a:t>
            </a:r>
            <a:endParaRPr lang="de-CH" sz="800" b="0" i="0" u="none" strike="noStrike" baseline="0" dirty="0">
              <a:solidFill>
                <a:schemeClr val="bg2">
                  <a:lumMod val="10000"/>
                </a:schemeClr>
              </a:solidFill>
              <a:latin typeface="JansonTextLTStd-Roman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20C9D0-589F-0C56-5A07-A1FE68C07629}"/>
              </a:ext>
            </a:extLst>
          </p:cNvPr>
          <p:cNvSpPr txBox="1"/>
          <p:nvPr/>
        </p:nvSpPr>
        <p:spPr>
          <a:xfrm>
            <a:off x="3210215" y="5452154"/>
            <a:ext cx="45691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de-CH" sz="1200" b="0" i="0" u="none" strike="noStrike" baseline="0" dirty="0">
                <a:latin typeface="MTSY"/>
              </a:rPr>
              <a:t>+</a:t>
            </a:r>
            <a:r>
              <a:rPr lang="de-CH" sz="1200" b="0" i="0" u="none" strike="noStrike" baseline="0" dirty="0">
                <a:latin typeface="JansonTextLTStd-Roman"/>
              </a:rPr>
              <a:t>21</a:t>
            </a:r>
          </a:p>
          <a:p>
            <a:pPr algn="l"/>
            <a:r>
              <a:rPr lang="de-CH" sz="1200" b="0" i="0" u="none" strike="noStrike" baseline="0" dirty="0">
                <a:latin typeface="MTSY"/>
              </a:rPr>
              <a:t>−</a:t>
            </a:r>
            <a:r>
              <a:rPr lang="de-CH" sz="1200" b="0" i="0" u="none" strike="noStrike" baseline="0" dirty="0">
                <a:latin typeface="JansonTextLTStd-Roman"/>
              </a:rPr>
              <a:t>16</a:t>
            </a:r>
            <a:endParaRPr lang="de-CH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6A0FBE-70C1-BB2A-60C3-9D23711B0722}"/>
              </a:ext>
            </a:extLst>
          </p:cNvPr>
          <p:cNvSpPr txBox="1"/>
          <p:nvPr/>
        </p:nvSpPr>
        <p:spPr>
          <a:xfrm>
            <a:off x="3480158" y="5490945"/>
            <a:ext cx="69461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sym typeface="Helvetica Neue"/>
              </a:rPr>
              <a:t>ppm</a:t>
            </a:r>
            <a:endParaRPr kumimoji="0" lang="de-CH" sz="16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91A9C13-FA6C-CD9D-A56A-D158B8468F91}"/>
              </a:ext>
            </a:extLst>
          </p:cNvPr>
          <p:cNvCxnSpPr/>
          <p:nvPr/>
        </p:nvCxnSpPr>
        <p:spPr>
          <a:xfrm>
            <a:off x="3295497" y="5214806"/>
            <a:ext cx="0" cy="30676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2E7FFA-C959-E1E5-E395-518785B29AA4}"/>
              </a:ext>
            </a:extLst>
          </p:cNvPr>
          <p:cNvCxnSpPr/>
          <p:nvPr/>
        </p:nvCxnSpPr>
        <p:spPr>
          <a:xfrm>
            <a:off x="2549045" y="4723223"/>
            <a:ext cx="0" cy="444294"/>
          </a:xfrm>
          <a:prstGeom prst="line">
            <a:avLst/>
          </a:prstGeom>
          <a:noFill/>
          <a:ln w="25400" cap="flat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1726E0-41C7-5D16-3E35-B8A2ADDDEED8}"/>
              </a:ext>
            </a:extLst>
          </p:cNvPr>
          <p:cNvCxnSpPr/>
          <p:nvPr/>
        </p:nvCxnSpPr>
        <p:spPr>
          <a:xfrm>
            <a:off x="4239732" y="4723223"/>
            <a:ext cx="0" cy="444294"/>
          </a:xfrm>
          <a:prstGeom prst="line">
            <a:avLst/>
          </a:prstGeom>
          <a:noFill/>
          <a:ln w="25400" cap="flat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AF35FC-CDAB-F0AA-6594-80D1D0D25ED7}"/>
              </a:ext>
            </a:extLst>
          </p:cNvPr>
          <p:cNvCxnSpPr/>
          <p:nvPr/>
        </p:nvCxnSpPr>
        <p:spPr>
          <a:xfrm>
            <a:off x="6120920" y="4723223"/>
            <a:ext cx="0" cy="444294"/>
          </a:xfrm>
          <a:prstGeom prst="line">
            <a:avLst/>
          </a:prstGeom>
          <a:noFill/>
          <a:ln w="25400" cap="flat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23347F4-16F6-303A-3161-D0923A305E42}"/>
              </a:ext>
            </a:extLst>
          </p:cNvPr>
          <p:cNvCxnSpPr/>
          <p:nvPr/>
        </p:nvCxnSpPr>
        <p:spPr>
          <a:xfrm>
            <a:off x="5319560" y="5214806"/>
            <a:ext cx="0" cy="30676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A2AB9E1-ECB2-EBC3-3B5B-F0E40C566DF5}"/>
              </a:ext>
            </a:extLst>
          </p:cNvPr>
          <p:cNvSpPr txBox="1"/>
          <p:nvPr/>
        </p:nvSpPr>
        <p:spPr>
          <a:xfrm>
            <a:off x="4785155" y="5544487"/>
            <a:ext cx="13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CH" dirty="0">
                <a:solidFill>
                  <a:schemeClr val="bg2">
                    <a:lumMod val="10000"/>
                  </a:schemeClr>
                </a:solidFill>
              </a:rPr>
              <a:t> 850 ppm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A93DE7-E0DE-F174-53A9-70F231327493}"/>
              </a:ext>
            </a:extLst>
          </p:cNvPr>
          <p:cNvSpPr txBox="1"/>
          <p:nvPr/>
        </p:nvSpPr>
        <p:spPr>
          <a:xfrm>
            <a:off x="6483607" y="5582295"/>
            <a:ext cx="270976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CH" dirty="0">
                <a:solidFill>
                  <a:schemeClr val="bg2">
                    <a:lumMod val="10000"/>
                  </a:schemeClr>
                </a:solidFill>
              </a:rPr>
              <a:t>37(95) ppm (LO </a:t>
            </a:r>
            <a:r>
              <a:rPr lang="de-CH" dirty="0" err="1">
                <a:solidFill>
                  <a:schemeClr val="bg2">
                    <a:lumMod val="10000"/>
                  </a:schemeClr>
                </a:solidFill>
              </a:rPr>
              <a:t>BChPT</a:t>
            </a:r>
            <a:r>
              <a:rPr lang="de-CH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C9A3339-48C6-7D88-8395-D0E0CBF925C8}"/>
              </a:ext>
            </a:extLst>
          </p:cNvPr>
          <p:cNvCxnSpPr>
            <a:cxnSpLocks/>
          </p:cNvCxnSpPr>
          <p:nvPr/>
        </p:nvCxnSpPr>
        <p:spPr>
          <a:xfrm>
            <a:off x="7100227" y="5230797"/>
            <a:ext cx="320931" cy="33805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DA51CBD3-FAA9-9FBB-B159-E1D58797A16F}"/>
              </a:ext>
            </a:extLst>
          </p:cNvPr>
          <p:cNvSpPr/>
          <p:nvPr/>
        </p:nvSpPr>
        <p:spPr>
          <a:xfrm>
            <a:off x="1710994" y="6461674"/>
            <a:ext cx="6620708" cy="3818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7A3D31-830A-76EE-AEAA-2880A1A770CD}"/>
              </a:ext>
            </a:extLst>
          </p:cNvPr>
          <p:cNvSpPr txBox="1"/>
          <p:nvPr/>
        </p:nvSpPr>
        <p:spPr>
          <a:xfrm>
            <a:off x="6677226" y="5886833"/>
            <a:ext cx="203351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[Hagelstein, et al. ’23]</a:t>
            </a:r>
            <a:endParaRPr kumimoji="0" lang="de-CH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0C117D-08CE-820A-961B-0C18E6ADCCA1}"/>
              </a:ext>
            </a:extLst>
          </p:cNvPr>
          <p:cNvSpPr txBox="1"/>
          <p:nvPr/>
        </p:nvSpPr>
        <p:spPr>
          <a:xfrm>
            <a:off x="4358846" y="5856362"/>
            <a:ext cx="203351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[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Antognini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et al. ’22]</a:t>
            </a:r>
            <a:endParaRPr kumimoji="0" lang="de-CH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F8F5CE-603D-120F-DE4C-52B58E994768}"/>
              </a:ext>
            </a:extLst>
          </p:cNvPr>
          <p:cNvSpPr txBox="1"/>
          <p:nvPr/>
        </p:nvSpPr>
        <p:spPr>
          <a:xfrm>
            <a:off x="2366267" y="5841944"/>
            <a:ext cx="203351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[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Antognini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et al. ’22,</a:t>
            </a: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sym typeface="Helvetica Neue"/>
              </a:rPr>
              <a:t>annual reviews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]</a:t>
            </a:r>
            <a:endParaRPr kumimoji="0" lang="de-CH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A4291D-FF68-31A9-AA3C-DBA85EC0A20C}"/>
              </a:ext>
            </a:extLst>
          </p:cNvPr>
          <p:cNvSpPr txBox="1"/>
          <p:nvPr/>
        </p:nvSpPr>
        <p:spPr>
          <a:xfrm>
            <a:off x="246164" y="5984937"/>
            <a:ext cx="203351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[Lin, et al. ’22]</a:t>
            </a:r>
            <a:endParaRPr kumimoji="0" lang="de-CH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NREC / PREN / µASTI 2024 @ Stony Brook                                                                                                         7th May 2024">
            <a:extLst>
              <a:ext uri="{FF2B5EF4-FFF2-40B4-BE49-F238E27FC236}">
                <a16:creationId xmlns:a16="http://schemas.microsoft.com/office/drawing/2014/main" id="{E318E10F-35E1-B1B3-BF78-60505CAD5951}"/>
              </a:ext>
            </a:extLst>
          </p:cNvPr>
          <p:cNvSpPr txBox="1"/>
          <p:nvPr/>
        </p:nvSpPr>
        <p:spPr>
          <a:xfrm>
            <a:off x="-315407" y="6456186"/>
            <a:ext cx="977481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3" indent="514350" algn="l" defTabSz="438150">
              <a:defRPr>
                <a:solidFill>
                  <a:srgbClr val="000000"/>
                </a:solidFill>
              </a:defRPr>
            </a:pPr>
            <a:r>
              <a:rPr kumimoji="0" lang="de-CH" sz="1350" b="0" i="0" u="none" strike="noStrike" kern="1200" cap="none" spc="0" normalizeH="0" baseline="0" noProof="0" dirty="0">
                <a:ln>
                  <a:noFill/>
                </a:ln>
                <a:solidFill>
                  <a:srgbClr val="C894AD">
                    <a:lumMod val="5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µASTI@PSAS’2024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4B995E-3900-2504-0D14-95F20BA847E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85665" y="6575400"/>
            <a:ext cx="182743" cy="275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ctr" hangingPunct="0"/>
            <a:fld id="{86CB4B4D-7CA3-9044-876B-883B54F8677D}" type="slidenum">
              <a:rPr kern="0">
                <a:latin typeface="Helvetica Neue"/>
                <a:sym typeface="Helvetica Neue"/>
              </a:rPr>
              <a:pPr algn="ctr" hangingPunct="0"/>
              <a:t>9</a:t>
            </a:fld>
            <a:endParaRPr kern="0" dirty="0"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 advAuto="0"/>
    </p:bldLst>
  </p:timing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1415</Words>
  <Application>Microsoft Office PowerPoint</Application>
  <PresentationFormat>On-screen Show (4:3)</PresentationFormat>
  <Paragraphs>338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9" baseType="lpstr">
      <vt:lpstr>Arial</vt:lpstr>
      <vt:lpstr>Avenir Next LT Pro</vt:lpstr>
      <vt:lpstr>AvenirNext LT Pro Medium</vt:lpstr>
      <vt:lpstr>Calibri</vt:lpstr>
      <vt:lpstr>Calibri Light</vt:lpstr>
      <vt:lpstr>Cambria</vt:lpstr>
      <vt:lpstr>Cambria Math</vt:lpstr>
      <vt:lpstr>Georgia</vt:lpstr>
      <vt:lpstr>Gill Sans</vt:lpstr>
      <vt:lpstr>Gill Sans Light</vt:lpstr>
      <vt:lpstr>Goudy Stout</vt:lpstr>
      <vt:lpstr>Helvetica</vt:lpstr>
      <vt:lpstr>Helvetica Light</vt:lpstr>
      <vt:lpstr>Helvetica Neue</vt:lpstr>
      <vt:lpstr>Helvetica Neue Medium</vt:lpstr>
      <vt:lpstr>JansonTextLTStd-Roman</vt:lpstr>
      <vt:lpstr>Lucida Grande</vt:lpstr>
      <vt:lpstr>MTSY</vt:lpstr>
      <vt:lpstr>RMTMI</vt:lpstr>
      <vt:lpstr>Sabon Next LT</vt:lpstr>
      <vt:lpstr>DappledVTI</vt:lpstr>
      <vt:lpstr>21_BasicWhite</vt:lpstr>
      <vt:lpstr>Office Theme</vt:lpstr>
      <vt:lpstr>PowerPoint Presentation</vt:lpstr>
      <vt:lpstr>Status Proton Charge Radius</vt:lpstr>
      <vt:lpstr>Why Muonic Atoms?</vt:lpstr>
      <vt:lpstr>Talk Outline</vt:lpstr>
      <vt:lpstr>Electric and Magnetic Form Factors</vt:lpstr>
      <vt:lpstr>Overview of Electron Scattering data</vt:lpstr>
      <vt:lpstr>“Pitfalls” of Scattering Analysis</vt:lpstr>
      <vt:lpstr>Lower Bound on Charge Radius</vt:lpstr>
      <vt:lpstr>Finite-size Effects in HFS</vt:lpstr>
      <vt:lpstr>Zemach Radius Integrand Treatment</vt:lpstr>
      <vt:lpstr>Partial Integration Trick for Zemach Radius</vt:lpstr>
      <vt:lpstr>Optimal Q_0  and Uncertainty Comparison</vt:lpstr>
      <vt:lpstr>Improved Zemach Radius Uncertainty</vt:lpstr>
      <vt:lpstr>Correlation of Zemach and Charge, Magnetic Radii</vt:lpstr>
      <vt:lpstr>Friar Radius in 𝜇H Lamb Shift</vt:lpstr>
      <vt:lpstr>Self-consistent Charge Radius Extraction</vt:lpstr>
      <vt:lpstr>Correlation of Friar and Charge Radii</vt:lpstr>
      <vt:lpstr>Partial Integration Trick for Friar Radius</vt:lpstr>
      <vt:lpstr>Lower Bound on Magnetic Radius</vt:lpstr>
      <vt:lpstr>Magnetic Radius from Inelastic Scattering</vt:lpstr>
      <vt:lpstr>Outlook and Conclusions</vt:lpstr>
      <vt:lpstr>PowerPoint Presentation</vt:lpstr>
      <vt:lpstr>BACKUP</vt:lpstr>
      <vt:lpstr>Self-consistent Charge Radius Extraction</vt:lpstr>
      <vt:lpstr>Finding an Optimal P.I. Weighting</vt:lpstr>
      <vt:lpstr>Uncertainty dependence on Qmax</vt:lpstr>
    </vt:vector>
  </TitlesOfParts>
  <Company>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Sharkovska Vladyslava</dc:creator>
  <cp:lastModifiedBy>Sharkovska Vladyslava</cp:lastModifiedBy>
  <cp:revision>34</cp:revision>
  <dcterms:created xsi:type="dcterms:W3CDTF">2024-06-11T16:44:43Z</dcterms:created>
  <dcterms:modified xsi:type="dcterms:W3CDTF">2024-06-15T07:31:07Z</dcterms:modified>
</cp:coreProperties>
</file>