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34" r:id="rId3"/>
    <p:sldId id="333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3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7E39"/>
    <a:srgbClr val="FF6600"/>
    <a:srgbClr val="CC3300"/>
    <a:srgbClr val="7E1E00"/>
    <a:srgbClr val="793905"/>
    <a:srgbClr val="711D27"/>
    <a:srgbClr val="B06008"/>
    <a:srgbClr val="A42700"/>
    <a:srgbClr val="348AA2"/>
    <a:srgbClr val="5C5C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31" autoAdjust="0"/>
    <p:restoredTop sz="97857" autoAdjust="0"/>
  </p:normalViewPr>
  <p:slideViewPr>
    <p:cSldViewPr>
      <p:cViewPr>
        <p:scale>
          <a:sx n="90" d="100"/>
          <a:sy n="90" d="100"/>
        </p:scale>
        <p:origin x="-566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8018-F865-4CC0-B753-02F4CC2C1269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CC21-92AA-4BD2-B894-7F95AF8D0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9BEF2-A991-4F84-A2E3-6B41462C05F9}" type="slidenum">
              <a:rPr lang="ru-RU"/>
              <a:pPr/>
              <a:t>1</a:t>
            </a:fld>
            <a:endParaRPr lang="ru-RU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E0F673-EE71-4C8D-B0AF-EC44D166C9BE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448D-301D-4AD9-B5E6-E8702C60506B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5C7B-D6B1-4F3D-B0B2-CD4E9F37E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0"/>
          <p:cNvSpPr>
            <a:spLocks noChangeArrowheads="1"/>
          </p:cNvSpPr>
          <p:nvPr/>
        </p:nvSpPr>
        <p:spPr bwMode="auto">
          <a:xfrm>
            <a:off x="0" y="914400"/>
            <a:ext cx="9144000" cy="129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4800"/>
              </a:lnSpc>
            </a:pPr>
            <a:r>
              <a:rPr lang="en-US" sz="3600" b="1" dirty="0" smtClean="0"/>
              <a:t>Nuclear recoil effect </a:t>
            </a:r>
          </a:p>
          <a:p>
            <a:pPr algn="ctr">
              <a:lnSpc>
                <a:spcPts val="4800"/>
              </a:lnSpc>
            </a:pPr>
            <a:r>
              <a:rPr lang="en-US" sz="3600" b="1" dirty="0" smtClean="0"/>
              <a:t>without expansion in Z</a:t>
            </a:r>
            <a:r>
              <a:rPr lang="el-GR" sz="3600" b="1" dirty="0" smtClean="0"/>
              <a:t>α</a:t>
            </a:r>
            <a:endParaRPr lang="en-US" sz="3400" dirty="0">
              <a:solidFill>
                <a:srgbClr val="711D27"/>
              </a:solidFill>
              <a:latin typeface="Comic Sans MS" pitchFamily="66" charset="0"/>
            </a:endParaRPr>
          </a:p>
        </p:txBody>
      </p:sp>
      <p:sp>
        <p:nvSpPr>
          <p:cNvPr id="48135" name="Text Box 35"/>
          <p:cNvSpPr txBox="1">
            <a:spLocks noChangeArrowheads="1"/>
          </p:cNvSpPr>
          <p:nvPr/>
        </p:nvSpPr>
        <p:spPr bwMode="auto">
          <a:xfrm>
            <a:off x="609600" y="3622119"/>
            <a:ext cx="7848600" cy="173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>
                <a:latin typeface="Comic Sans MS" pitchFamily="66" charset="0"/>
              </a:rPr>
              <a:t>Vladimir A. </a:t>
            </a:r>
            <a:r>
              <a:rPr lang="en-US" sz="2400" dirty="0" err="1" smtClean="0">
                <a:latin typeface="Comic Sans MS" pitchFamily="66" charset="0"/>
              </a:rPr>
              <a:t>Yerokhin</a:t>
            </a:r>
            <a:endParaRPr lang="en-US" sz="2400" dirty="0" smtClean="0"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endParaRPr lang="en-US" sz="2000" dirty="0">
              <a:solidFill>
                <a:srgbClr val="711D27"/>
              </a:solidFill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en-US" i="1" dirty="0" smtClean="0"/>
              <a:t>Max-Planck-</a:t>
            </a:r>
            <a:r>
              <a:rPr lang="en-US" i="1" dirty="0" err="1" smtClean="0"/>
              <a:t>Institut</a:t>
            </a:r>
            <a:r>
              <a:rPr lang="en-US" i="1" dirty="0" smtClean="0"/>
              <a:t> </a:t>
            </a:r>
            <a:r>
              <a:rPr lang="en-US" i="1" dirty="0" err="1" smtClean="0"/>
              <a:t>für</a:t>
            </a:r>
            <a:r>
              <a:rPr lang="en-US" i="1" dirty="0" smtClean="0"/>
              <a:t> </a:t>
            </a:r>
            <a:r>
              <a:rPr lang="en-US" i="1" dirty="0" err="1" smtClean="0"/>
              <a:t>Kernphysik</a:t>
            </a:r>
            <a:r>
              <a:rPr lang="en-US" i="1" dirty="0" smtClean="0"/>
              <a:t>, Heidelberg</a:t>
            </a:r>
            <a:endParaRPr lang="en-US" sz="1800" i="1" dirty="0">
              <a:solidFill>
                <a:srgbClr val="7E1E00"/>
              </a:solidFill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endParaRPr lang="en-US" sz="2000" dirty="0">
              <a:solidFill>
                <a:srgbClr val="7E1E00"/>
              </a:solidFill>
              <a:latin typeface="Comic Sans MS" pitchFamily="66" charset="0"/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5562600" y="6367046"/>
            <a:ext cx="3276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i="1" dirty="0" smtClean="0">
                <a:latin typeface="Comic Sans MS" pitchFamily="66" charset="0"/>
              </a:rPr>
              <a:t>μ</a:t>
            </a:r>
            <a:r>
              <a:rPr lang="en-US" sz="1600" i="1" dirty="0" smtClean="0">
                <a:latin typeface="Comic Sans MS" pitchFamily="66" charset="0"/>
              </a:rPr>
              <a:t>ASTI, June 14, 2024,  Zurich</a:t>
            </a:r>
            <a:endParaRPr lang="en-US" sz="1600" dirty="0"/>
          </a:p>
        </p:txBody>
      </p:sp>
      <p:sp>
        <p:nvSpPr>
          <p:cNvPr id="16386" name="AutoShape 2" descr="Startseite | Max-Planck-Institut für Kernphys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Startseite | Max-Planck-Institut für Kernphys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Tm="5507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Results for </a:t>
            </a:r>
            <a:r>
              <a:rPr lang="en-US" sz="2000" dirty="0" err="1" smtClean="0">
                <a:latin typeface="Comic Sans MS" pitchFamily="66" charset="0"/>
              </a:rPr>
              <a:t>muonic</a:t>
            </a:r>
            <a:r>
              <a:rPr lang="en-US" sz="2000" dirty="0" smtClean="0">
                <a:latin typeface="Comic Sans MS" pitchFamily="66" charset="0"/>
              </a:rPr>
              <a:t> atoms: recoil with finite nuclear size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10000" y="6487180"/>
            <a:ext cx="5257800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1400" i="1" dirty="0" smtClean="0">
                <a:latin typeface="Comic Sans MS" pitchFamily="66" charset="0"/>
              </a:rPr>
              <a:t>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 and N.S. </a:t>
            </a:r>
            <a:r>
              <a:rPr lang="en-US" sz="1400" i="1" dirty="0" err="1" smtClean="0">
                <a:latin typeface="Comic Sans MS" pitchFamily="66" charset="0"/>
              </a:rPr>
              <a:t>Oreshkina</a:t>
            </a:r>
            <a:r>
              <a:rPr lang="en-US" sz="1400" i="1" dirty="0" smtClean="0">
                <a:latin typeface="Comic Sans MS" pitchFamily="66" charset="0"/>
              </a:rPr>
              <a:t> , PRA 108, 052824 (2023)</a:t>
            </a: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4876800" cy="35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1" y="2514600"/>
            <a:ext cx="3047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" y="914400"/>
            <a:ext cx="791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recoil correction for Z = 90 and 1s state, as a function of the nuclear radius</a:t>
            </a:r>
            <a:endParaRPr lang="ru-RU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5334000"/>
            <a:ext cx="8229600" cy="41953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lnSpc>
                <a:spcPts val="2800"/>
              </a:lnSpc>
            </a:pP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Finite nuclear size reduces the recoil effect by an order of magnitude</a:t>
            </a:r>
            <a:endParaRPr lang="ru-RU" dirty="0">
              <a:solidFill>
                <a:srgbClr val="C54B0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Results for electronic atoms: recoil with finite nuclear size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5051" y="762000"/>
            <a:ext cx="5882549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276600" y="6487180"/>
            <a:ext cx="5867400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	K. </a:t>
            </a:r>
            <a:r>
              <a:rPr lang="en-US" sz="1400" i="1" dirty="0" err="1" smtClean="0">
                <a:latin typeface="Comic Sans MS" pitchFamily="66" charset="0"/>
              </a:rPr>
              <a:t>Pachucki</a:t>
            </a:r>
            <a:r>
              <a:rPr lang="en-US" sz="1400" i="1" dirty="0" smtClean="0">
                <a:latin typeface="Comic Sans MS" pitchFamily="66" charset="0"/>
              </a:rPr>
              <a:t> and 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, PRL 130, 053002 (2023)</a:t>
            </a: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76800"/>
            <a:ext cx="505408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486400"/>
            <a:ext cx="9905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686800" cy="400366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lnSpc>
                <a:spcPts val="2800"/>
              </a:lnSpc>
            </a:pP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  <a:p>
            <a:pPr marL="0" lvl="1">
              <a:lnSpc>
                <a:spcPts val="2800"/>
              </a:lnSpc>
            </a:pPr>
            <a:r>
              <a:rPr lang="en-US" sz="1600" dirty="0" smtClean="0">
                <a:latin typeface="Comic Sans MS" pitchFamily="66" charset="0"/>
              </a:rPr>
              <a:t>All-order calculations of other nuclear recoil effects are possible:</a:t>
            </a:r>
          </a:p>
          <a:p>
            <a:pPr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sz="1500" dirty="0" smtClean="0">
                <a:latin typeface="Comic Sans MS" pitchFamily="66" charset="0"/>
              </a:rPr>
              <a:t>Nuclear recoil + vacuum polarization</a:t>
            </a:r>
          </a:p>
          <a:p>
            <a:pPr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 </a:t>
            </a:r>
            <a:r>
              <a:rPr lang="en-US" sz="1500" dirty="0" err="1" smtClean="0">
                <a:latin typeface="Comic Sans MS" pitchFamily="66" charset="0"/>
              </a:rPr>
              <a:t>Radiative</a:t>
            </a:r>
            <a:r>
              <a:rPr lang="en-US" sz="1500" dirty="0" smtClean="0">
                <a:latin typeface="Comic Sans MS" pitchFamily="66" charset="0"/>
              </a:rPr>
              <a:t> recoil</a:t>
            </a:r>
          </a:p>
          <a:p>
            <a:pPr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 Second-order nuclear recoil (of order m</a:t>
            </a:r>
            <a:r>
              <a:rPr lang="en-US" sz="1500" baseline="30000" dirty="0" smtClean="0">
                <a:latin typeface="Comic Sans MS" pitchFamily="66" charset="0"/>
              </a:rPr>
              <a:t>2</a:t>
            </a:r>
            <a:r>
              <a:rPr lang="en-US" sz="1500" dirty="0" smtClean="0">
                <a:latin typeface="Comic Sans MS" pitchFamily="66" charset="0"/>
              </a:rPr>
              <a:t>/M</a:t>
            </a:r>
            <a:r>
              <a:rPr lang="en-US" sz="1500" baseline="30000" dirty="0" smtClean="0">
                <a:latin typeface="Comic Sans MS" pitchFamily="66" charset="0"/>
              </a:rPr>
              <a:t>2</a:t>
            </a:r>
            <a:r>
              <a:rPr lang="en-US" sz="1500" dirty="0" smtClean="0">
                <a:latin typeface="Comic Sans MS" pitchFamily="66" charset="0"/>
              </a:rPr>
              <a:t>)</a:t>
            </a:r>
          </a:p>
          <a:p>
            <a:pPr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 Nuclear recoil for hyperfine splitting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  <a:p>
            <a:pPr marL="0" lvl="1">
              <a:lnSpc>
                <a:spcPts val="2800"/>
              </a:lnSpc>
            </a:pP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endParaRPr lang="en-US" sz="1500" dirty="0" smtClean="0">
              <a:latin typeface="Comic Sans MS" pitchFamily="66" charset="0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Outlook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52400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Introduction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04800" y="1097449"/>
            <a:ext cx="8686800" cy="5696431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lnSpc>
                <a:spcPts val="2800"/>
              </a:lnSpc>
            </a:pP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  <a:p>
            <a:pPr marL="0"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Approach without expansion in Z</a:t>
            </a:r>
            <a:r>
              <a:rPr lang="el-GR" sz="1700" dirty="0" smtClean="0">
                <a:latin typeface="+mj-lt"/>
              </a:rPr>
              <a:t>α</a:t>
            </a:r>
            <a:r>
              <a:rPr lang="en-US" sz="1500" dirty="0" smtClean="0">
                <a:latin typeface="Comic Sans MS" pitchFamily="66" charset="0"/>
              </a:rPr>
              <a:t> =&gt; electronic and </a:t>
            </a:r>
            <a:r>
              <a:rPr lang="en-US" sz="1500" dirty="0" err="1" smtClean="0">
                <a:latin typeface="Comic Sans MS" pitchFamily="66" charset="0"/>
              </a:rPr>
              <a:t>muonic</a:t>
            </a:r>
            <a:r>
              <a:rPr lang="en-US" sz="1500" dirty="0" smtClean="0">
                <a:latin typeface="Comic Sans MS" pitchFamily="66" charset="0"/>
              </a:rPr>
              <a:t> atoms can be considered on the same footing.</a:t>
            </a:r>
          </a:p>
          <a:p>
            <a:pPr marL="0"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However, for electronic atoms the point-nucleus limit is (generally) a good approximation; for </a:t>
            </a:r>
            <a:r>
              <a:rPr lang="en-US" sz="1500" dirty="0" err="1" smtClean="0">
                <a:latin typeface="Comic Sans MS" pitchFamily="66" charset="0"/>
              </a:rPr>
              <a:t>muonic</a:t>
            </a:r>
            <a:r>
              <a:rPr lang="en-US" sz="1500" dirty="0" smtClean="0">
                <a:latin typeface="Comic Sans MS" pitchFamily="66" charset="0"/>
              </a:rPr>
              <a:t> atoms it is NOT.</a:t>
            </a:r>
          </a:p>
          <a:p>
            <a:pPr marL="0"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 Limitation: we assume that the nucleus is described by form-factors == elastic part of nuclear effects. </a:t>
            </a:r>
          </a:p>
          <a:p>
            <a:pPr marL="0" lvl="1">
              <a:lnSpc>
                <a:spcPts val="3300"/>
              </a:lnSpc>
              <a:buFont typeface="Wingdings" pitchFamily="2" charset="2"/>
              <a:buChar char="q"/>
            </a:pPr>
            <a:r>
              <a:rPr lang="en-US" sz="1500" dirty="0" smtClean="0">
                <a:latin typeface="Comic Sans MS" pitchFamily="66" charset="0"/>
              </a:rPr>
              <a:t>   Applicable for relatively heavy nuclei, for which one cannot calculate both elastic and inelastic nuclear effects on the same footing.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  <a:p>
            <a:pPr marL="0" lvl="1">
              <a:lnSpc>
                <a:spcPts val="2800"/>
              </a:lnSpc>
              <a:buFont typeface="Wingdings" pitchFamily="2" charset="2"/>
              <a:buChar char="q"/>
            </a:pPr>
            <a:endParaRPr lang="en-US" dirty="0" smtClean="0">
              <a:latin typeface="Comic Sans MS" pitchFamily="66" charset="0"/>
            </a:endParaRPr>
          </a:p>
          <a:p>
            <a:pPr marL="0" lvl="1">
              <a:lnSpc>
                <a:spcPts val="2800"/>
              </a:lnSpc>
            </a:pP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endParaRPr lang="en-US" sz="15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52400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Two-body atom: </a:t>
            </a:r>
            <a:r>
              <a:rPr lang="en-US" sz="2000" dirty="0" err="1" smtClean="0">
                <a:latin typeface="Comic Sans MS" pitchFamily="66" charset="0"/>
              </a:rPr>
              <a:t>nonrelativistic</a:t>
            </a:r>
            <a:r>
              <a:rPr lang="en-US" sz="2000" dirty="0" smtClean="0">
                <a:latin typeface="Comic Sans MS" pitchFamily="66" charset="0"/>
              </a:rPr>
              <a:t> picture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9493"/>
            <a:ext cx="5943600" cy="83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124200"/>
            <a:ext cx="4176004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09600" y="838200"/>
            <a:ext cx="398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levels from Schrödinger equation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3352800"/>
            <a:ext cx="309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Point-nucleus </a:t>
            </a:r>
            <a:r>
              <a:rPr lang="en-US" dirty="0" err="1" smtClean="0"/>
              <a:t>nonrecoil</a:t>
            </a:r>
            <a:r>
              <a:rPr lang="en-US" dirty="0" smtClean="0"/>
              <a:t> energy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114800"/>
            <a:ext cx="185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nuclear size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4800600"/>
            <a:ext cx="206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Recoil point nucleus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5562600"/>
            <a:ext cx="243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Recoil finite nuclear size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52400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Two-body atom: leading relativistic correction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85800" y="1066800"/>
            <a:ext cx="8550739" cy="2548354"/>
            <a:chOff x="5715000" y="3352800"/>
            <a:chExt cx="8550739" cy="2548354"/>
          </a:xfrm>
        </p:grpSpPr>
        <p:sp>
          <p:nvSpPr>
            <p:cNvPr id="12" name="TextBox 11"/>
            <p:cNvSpPr txBox="1"/>
            <p:nvPr/>
          </p:nvSpPr>
          <p:spPr>
            <a:xfrm>
              <a:off x="5715000" y="3352800"/>
              <a:ext cx="6753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Point-nucleus </a:t>
              </a:r>
              <a:r>
                <a:rPr lang="en-US" sz="1600" dirty="0" err="1" smtClean="0">
                  <a:latin typeface="Comic Sans MS" pitchFamily="66" charset="0"/>
                </a:rPr>
                <a:t>nonrecoil</a:t>
              </a:r>
              <a:r>
                <a:rPr lang="en-US" sz="1600" dirty="0" smtClean="0">
                  <a:latin typeface="Comic Sans MS" pitchFamily="66" charset="0"/>
                </a:rPr>
                <a:t> energy:       known analytically (Dirac energy),</a:t>
              </a:r>
              <a:endParaRPr lang="ru-RU" sz="1600" dirty="0">
                <a:latin typeface="Comic Sans MS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15000" y="4114800"/>
              <a:ext cx="8550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Finite nuclear size:                          can be obtained numerically from Dirac equation, </a:t>
              </a:r>
              <a:endParaRPr lang="ru-RU" sz="1600" dirty="0">
                <a:latin typeface="Comic Sans MS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0" y="4800600"/>
              <a:ext cx="72010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Recoil point nucleus:                        can be obtained from </a:t>
              </a:r>
              <a:r>
                <a:rPr lang="en-US" sz="1600" dirty="0" err="1" smtClean="0">
                  <a:latin typeface="Comic Sans MS" pitchFamily="66" charset="0"/>
                </a:rPr>
                <a:t>Breit</a:t>
              </a:r>
              <a:r>
                <a:rPr lang="en-US" sz="1600" dirty="0" smtClean="0">
                  <a:latin typeface="Comic Sans MS" pitchFamily="66" charset="0"/>
                </a:rPr>
                <a:t> equation,</a:t>
              </a:r>
              <a:endParaRPr lang="ru-RU" sz="1600" dirty="0"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5562600"/>
              <a:ext cx="7851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Recoil finite nuclear size:                CANNOT be obtained from </a:t>
              </a:r>
              <a:r>
                <a:rPr lang="en-US" sz="1600" dirty="0" err="1" smtClean="0">
                  <a:latin typeface="Comic Sans MS" pitchFamily="66" charset="0"/>
                </a:rPr>
                <a:t>Breit</a:t>
              </a:r>
              <a:r>
                <a:rPr lang="en-US" sz="1600" dirty="0" smtClean="0">
                  <a:latin typeface="Comic Sans MS" pitchFamily="66" charset="0"/>
                </a:rPr>
                <a:t> equation.</a:t>
              </a:r>
              <a:endParaRPr lang="ru-RU" sz="1600" dirty="0">
                <a:latin typeface="Comic Sans MS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4800" y="3962400"/>
            <a:ext cx="5049780" cy="1869743"/>
          </a:xfrm>
          <a:prstGeom prst="rect">
            <a:avLst/>
          </a:prstGeom>
          <a:solidFill>
            <a:schemeClr val="bg2"/>
          </a:solidFill>
          <a:ln w="15875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dirty="0" smtClean="0">
                <a:latin typeface="Comic Sans MS" pitchFamily="66" charset="0"/>
              </a:rPr>
              <a:t>[</a:t>
            </a:r>
            <a:r>
              <a:rPr lang="en-US" sz="1500" dirty="0" err="1" smtClean="0">
                <a:latin typeface="Comic Sans MS" pitchFamily="66" charset="0"/>
              </a:rPr>
              <a:t>Shabaev</a:t>
            </a:r>
            <a:r>
              <a:rPr lang="en-US" sz="1500" dirty="0" smtClean="0">
                <a:latin typeface="Comic Sans MS" pitchFamily="66" charset="0"/>
              </a:rPr>
              <a:t> et al. PRA 57, 4235 (1998)]: </a:t>
            </a:r>
          </a:p>
          <a:p>
            <a:pPr>
              <a:lnSpc>
                <a:spcPct val="150000"/>
              </a:lnSpc>
            </a:pPr>
            <a:r>
              <a:rPr lang="en-US" sz="1500" dirty="0" smtClean="0">
                <a:latin typeface="Comic Sans MS" pitchFamily="66" charset="0"/>
              </a:rPr>
              <a:t>Recoil finite nuclear size within </a:t>
            </a:r>
            <a:r>
              <a:rPr lang="en-US" sz="1500" dirty="0" err="1" smtClean="0">
                <a:latin typeface="Comic Sans MS" pitchFamily="66" charset="0"/>
              </a:rPr>
              <a:t>Breit</a:t>
            </a:r>
            <a:r>
              <a:rPr lang="en-US" sz="1500" dirty="0" smtClean="0">
                <a:latin typeface="Comic Sans MS" pitchFamily="66" charset="0"/>
              </a:rPr>
              <a:t> approximation</a:t>
            </a:r>
          </a:p>
          <a:p>
            <a:pPr>
              <a:lnSpc>
                <a:spcPct val="150000"/>
              </a:lnSpc>
            </a:pPr>
            <a:r>
              <a:rPr lang="en-US" sz="1500" dirty="0" smtClean="0">
                <a:latin typeface="Comic Sans MS" pitchFamily="66" charset="0"/>
              </a:rPr>
              <a:t>contains terms of order (m</a:t>
            </a:r>
            <a:r>
              <a:rPr lang="en-US" sz="1500" baseline="30000" dirty="0" smtClean="0">
                <a:latin typeface="Comic Sans MS" pitchFamily="66" charset="0"/>
              </a:rPr>
              <a:t>3</a:t>
            </a:r>
            <a:r>
              <a:rPr lang="en-US" sz="1500" dirty="0" smtClean="0">
                <a:latin typeface="Comic Sans MS" pitchFamily="66" charset="0"/>
              </a:rPr>
              <a:t>/M) (Z</a:t>
            </a:r>
            <a:r>
              <a:rPr lang="el-GR" sz="1700" dirty="0" smtClean="0"/>
              <a:t>α</a:t>
            </a:r>
            <a:r>
              <a:rPr lang="en-US" sz="1500" dirty="0" smtClean="0">
                <a:latin typeface="Comic Sans MS" pitchFamily="66" charset="0"/>
              </a:rPr>
              <a:t>)</a:t>
            </a:r>
            <a:r>
              <a:rPr lang="en-US" sz="1500" baseline="30000" dirty="0" smtClean="0">
                <a:latin typeface="Comic Sans MS" pitchFamily="66" charset="0"/>
              </a:rPr>
              <a:t>3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</a:t>
            </a:r>
            <a:r>
              <a:rPr lang="en-US" sz="1500" baseline="-25000" dirty="0" err="1" smtClean="0">
                <a:latin typeface="Comic Sans MS" pitchFamily="66" charset="0"/>
              </a:rPr>
              <a:t>C</a:t>
            </a:r>
            <a:r>
              <a:rPr lang="en-US" sz="1500" baseline="-25000" dirty="0" smtClean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, which are </a:t>
            </a:r>
          </a:p>
          <a:p>
            <a:pPr>
              <a:lnSpc>
                <a:spcPct val="150000"/>
              </a:lnSpc>
            </a:pPr>
            <a:r>
              <a:rPr lang="en-US" sz="1500" dirty="0" smtClean="0">
                <a:latin typeface="Comic Sans MS" pitchFamily="66" charset="0"/>
              </a:rPr>
              <a:t>numerically dominant but are exactly cancelled by</a:t>
            </a:r>
            <a:r>
              <a:rPr lang="en-US" sz="1500" baseline="-25000" dirty="0" smtClean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the </a:t>
            </a:r>
          </a:p>
          <a:p>
            <a:pPr>
              <a:lnSpc>
                <a:spcPct val="150000"/>
              </a:lnSpc>
            </a:pPr>
            <a:r>
              <a:rPr lang="en-US" sz="1500" dirty="0" smtClean="0">
                <a:latin typeface="Comic Sans MS" pitchFamily="66" charset="0"/>
              </a:rPr>
              <a:t>QED contribution.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33400" y="6172200"/>
            <a:ext cx="8229600" cy="41953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lnSpc>
                <a:spcPts val="2800"/>
              </a:lnSpc>
            </a:pP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Recoil with finite nuclear size can be addressed only within QED</a:t>
            </a:r>
            <a:endParaRPr lang="ru-RU" dirty="0">
              <a:solidFill>
                <a:srgbClr val="C54B0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0"/>
            <a:ext cx="83058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Nuclear recoil to all orders in Z</a:t>
            </a:r>
            <a:r>
              <a:rPr lang="el-GR" sz="2200" dirty="0" smtClean="0">
                <a:latin typeface="+mj-lt"/>
              </a:rPr>
              <a:t>α</a:t>
            </a:r>
            <a:r>
              <a:rPr lang="en-US" sz="2000" dirty="0" smtClean="0">
                <a:latin typeface="Comic Sans MS" pitchFamily="66" charset="0"/>
              </a:rPr>
              <a:t>, point nucleus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7696200" cy="7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60237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352800"/>
            <a:ext cx="1995487" cy="69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914400" y="1981200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96828" y="31242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52800" y="2286000"/>
            <a:ext cx="3962400" cy="914400"/>
          </a:xfrm>
          <a:prstGeom prst="rect">
            <a:avLst/>
          </a:prstGeom>
          <a:noFill/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35798" y="3276600"/>
            <a:ext cx="3332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E39"/>
                </a:solidFill>
              </a:rPr>
              <a:t>Transverse part of the photon </a:t>
            </a:r>
          </a:p>
          <a:p>
            <a:r>
              <a:rPr lang="en-US" i="1" dirty="0" smtClean="0">
                <a:solidFill>
                  <a:srgbClr val="007E39"/>
                </a:solidFill>
              </a:rPr>
              <a:t>propagator in the Coulomb gauge</a:t>
            </a:r>
            <a:endParaRPr lang="ru-RU" i="1" dirty="0">
              <a:solidFill>
                <a:srgbClr val="007E39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5867400" cy="9541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Derivation:</a:t>
            </a:r>
          </a:p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	V. M. </a:t>
            </a:r>
            <a:r>
              <a:rPr lang="en-US" sz="1400" i="1" dirty="0" err="1" smtClean="0">
                <a:latin typeface="Comic Sans MS" pitchFamily="66" charset="0"/>
              </a:rPr>
              <a:t>Shabaev</a:t>
            </a:r>
            <a:r>
              <a:rPr lang="en-US" sz="1400" i="1" dirty="0" smtClean="0">
                <a:latin typeface="Comic Sans MS" pitchFamily="66" charset="0"/>
              </a:rPr>
              <a:t>, </a:t>
            </a:r>
            <a:r>
              <a:rPr lang="en-US" sz="1400" i="1" dirty="0" err="1" smtClean="0">
                <a:latin typeface="Comic Sans MS" pitchFamily="66" charset="0"/>
              </a:rPr>
              <a:t>Theor</a:t>
            </a:r>
            <a:r>
              <a:rPr lang="en-US" sz="1400" i="1" dirty="0" smtClean="0">
                <a:latin typeface="Comic Sans MS" pitchFamily="66" charset="0"/>
              </a:rPr>
              <a:t>. Math. Phys. 63, 588 (1985)</a:t>
            </a:r>
          </a:p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	K. </a:t>
            </a:r>
            <a:r>
              <a:rPr lang="en-US" sz="1400" i="1" dirty="0" err="1" smtClean="0">
                <a:latin typeface="Comic Sans MS" pitchFamily="66" charset="0"/>
              </a:rPr>
              <a:t>Pachucki</a:t>
            </a:r>
            <a:r>
              <a:rPr lang="en-US" sz="1400" i="1" dirty="0" smtClean="0">
                <a:latin typeface="Comic Sans MS" pitchFamily="66" charset="0"/>
              </a:rPr>
              <a:t> and H. </a:t>
            </a:r>
            <a:r>
              <a:rPr lang="en-US" sz="1400" i="1" dirty="0" err="1" smtClean="0">
                <a:latin typeface="Comic Sans MS" pitchFamily="66" charset="0"/>
              </a:rPr>
              <a:t>Grotch</a:t>
            </a:r>
            <a:r>
              <a:rPr lang="en-US" sz="1400" i="1" dirty="0" smtClean="0">
                <a:latin typeface="Comic Sans MS" pitchFamily="66" charset="0"/>
              </a:rPr>
              <a:t>, Phys. Rev. A 51, 1854 (1995)</a:t>
            </a: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590800" y="5105400"/>
            <a:ext cx="7010400" cy="9541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Numerical calculations:</a:t>
            </a:r>
          </a:p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	A.N. </a:t>
            </a:r>
            <a:r>
              <a:rPr lang="en-US" sz="1400" i="1" dirty="0" err="1" smtClean="0">
                <a:latin typeface="Comic Sans MS" pitchFamily="66" charset="0"/>
              </a:rPr>
              <a:t>Artemyev</a:t>
            </a:r>
            <a:r>
              <a:rPr lang="en-US" sz="1400" i="1" dirty="0" smtClean="0">
                <a:latin typeface="Comic Sans MS" pitchFamily="66" charset="0"/>
              </a:rPr>
              <a:t>, V.M. </a:t>
            </a:r>
            <a:r>
              <a:rPr lang="en-US" sz="1400" i="1" dirty="0" err="1" smtClean="0">
                <a:latin typeface="Comic Sans MS" pitchFamily="66" charset="0"/>
              </a:rPr>
              <a:t>Shabaev</a:t>
            </a:r>
            <a:r>
              <a:rPr lang="en-US" sz="1400" i="1" dirty="0" smtClean="0">
                <a:latin typeface="Comic Sans MS" pitchFamily="66" charset="0"/>
              </a:rPr>
              <a:t>, 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, PRA 52, 1884 (1995</a:t>
            </a:r>
            <a:r>
              <a:rPr lang="en-US" sz="1400" i="1" dirty="0" smtClean="0">
                <a:latin typeface="Comic Sans MS" pitchFamily="66" charset="0"/>
              </a:rPr>
              <a:t>)</a:t>
            </a:r>
          </a:p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 </a:t>
            </a:r>
            <a:r>
              <a:rPr lang="en-US" sz="1400" i="1" dirty="0" smtClean="0">
                <a:latin typeface="Comic Sans MS" pitchFamily="66" charset="0"/>
              </a:rPr>
              <a:t>                 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, V.M. </a:t>
            </a:r>
            <a:r>
              <a:rPr lang="en-US" sz="1400" i="1" dirty="0" err="1" smtClean="0">
                <a:latin typeface="Comic Sans MS" pitchFamily="66" charset="0"/>
              </a:rPr>
              <a:t>Shabaev</a:t>
            </a:r>
            <a:r>
              <a:rPr lang="en-US" sz="1400" i="1" dirty="0" smtClean="0">
                <a:latin typeface="Comic Sans MS" pitchFamily="66" charset="0"/>
              </a:rPr>
              <a:t>, PRL 115, 233002 (2015)</a:t>
            </a:r>
            <a:endParaRPr lang="en-US" sz="1400" i="1" dirty="0" smtClean="0">
              <a:latin typeface="Comic Sans MS" pitchFamily="66" charset="0"/>
            </a:endParaRP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33400" y="5943600"/>
            <a:ext cx="8229600" cy="41953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lnSpc>
                <a:spcPts val="2800"/>
              </a:lnSpc>
            </a:pP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Point nucleus =&gt; results are not applicable for </a:t>
            </a:r>
            <a:r>
              <a:rPr lang="en-US" dirty="0" err="1" smtClean="0">
                <a:solidFill>
                  <a:srgbClr val="C54B07"/>
                </a:solidFill>
                <a:latin typeface="Comic Sans MS" pitchFamily="66" charset="0"/>
              </a:rPr>
              <a:t>muonic</a:t>
            </a: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 atoms</a:t>
            </a:r>
            <a:endParaRPr lang="ru-RU" dirty="0">
              <a:solidFill>
                <a:srgbClr val="C54B0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Nuclear recoil to all orders in Z</a:t>
            </a:r>
            <a:r>
              <a:rPr lang="el-GR" sz="2200" dirty="0" smtClean="0">
                <a:latin typeface="+mj-lt"/>
              </a:rPr>
              <a:t>α</a:t>
            </a:r>
            <a:r>
              <a:rPr lang="en-US" sz="2000" dirty="0" smtClean="0">
                <a:latin typeface="Comic Sans MS" pitchFamily="66" charset="0"/>
              </a:rPr>
              <a:t>, extended nucleus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276600" y="6487180"/>
            <a:ext cx="5867400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1400" i="1" dirty="0" smtClean="0">
                <a:latin typeface="Comic Sans MS" pitchFamily="66" charset="0"/>
              </a:rPr>
              <a:t>	K. </a:t>
            </a:r>
            <a:r>
              <a:rPr lang="en-US" sz="1400" i="1" dirty="0" err="1" smtClean="0">
                <a:latin typeface="Comic Sans MS" pitchFamily="66" charset="0"/>
              </a:rPr>
              <a:t>Pachucki</a:t>
            </a:r>
            <a:r>
              <a:rPr lang="en-US" sz="1400" i="1" dirty="0" smtClean="0">
                <a:latin typeface="Comic Sans MS" pitchFamily="66" charset="0"/>
              </a:rPr>
              <a:t> and 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, PRL 130, 053002 (2023)</a:t>
            </a: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95400"/>
            <a:ext cx="3886200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9274" y="1371600"/>
            <a:ext cx="197934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Стрелка вправо 15"/>
          <p:cNvSpPr/>
          <p:nvPr/>
        </p:nvSpPr>
        <p:spPr>
          <a:xfrm>
            <a:off x="3276600" y="1524000"/>
            <a:ext cx="1066800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219200" y="22860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Point nucleus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23622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Extended-size nucleus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2971800"/>
            <a:ext cx="585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exponential model of the nuclear charge distribution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352800"/>
            <a:ext cx="3352800" cy="74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267200"/>
            <a:ext cx="5334000" cy="104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381000" y="4114800"/>
            <a:ext cx="111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obtain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838200"/>
            <a:ext cx="621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generalized photon propagator for one extended-size vertex</a:t>
            </a:r>
            <a:endParaRPr lang="ru-RU" dirty="0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09600" y="5486400"/>
            <a:ext cx="8229600" cy="81047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lnSpc>
                <a:spcPts val="2800"/>
              </a:lnSpc>
            </a:pP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Formulas for nuclear recoil become valid for the extended-nucleus case </a:t>
            </a:r>
          </a:p>
          <a:p>
            <a:pPr marL="0" lvl="1" algn="ctr">
              <a:lnSpc>
                <a:spcPts val="2800"/>
              </a:lnSpc>
            </a:pPr>
            <a:r>
              <a:rPr lang="en-US" dirty="0" smtClean="0">
                <a:solidFill>
                  <a:srgbClr val="C54B07"/>
                </a:solidFill>
                <a:latin typeface="Comic Sans MS" pitchFamily="66" charset="0"/>
              </a:rPr>
              <a:t>if we use the generalized photon propagator</a:t>
            </a:r>
            <a:endParaRPr lang="ru-RU" dirty="0">
              <a:solidFill>
                <a:srgbClr val="C54B0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Nuclear recoil to all orders in Z</a:t>
            </a:r>
            <a:r>
              <a:rPr lang="el-GR" sz="2200" dirty="0" smtClean="0">
                <a:latin typeface="+mj-lt"/>
              </a:rPr>
              <a:t>α</a:t>
            </a:r>
            <a:r>
              <a:rPr lang="en-US" sz="2000" dirty="0" smtClean="0">
                <a:latin typeface="Comic Sans MS" pitchFamily="66" charset="0"/>
              </a:rPr>
              <a:t>, evaluation #1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927" y="1066800"/>
            <a:ext cx="852747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4" name="Группа 23"/>
          <p:cNvGrpSpPr/>
          <p:nvPr/>
        </p:nvGrpSpPr>
        <p:grpSpPr>
          <a:xfrm>
            <a:off x="990600" y="3124200"/>
            <a:ext cx="6224587" cy="1143000"/>
            <a:chOff x="1295400" y="2743200"/>
            <a:chExt cx="6224587" cy="1143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5400" y="2971800"/>
              <a:ext cx="6224587" cy="697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9" name="Прямая соединительная линия 18"/>
            <p:cNvCxnSpPr/>
            <p:nvPr/>
          </p:nvCxnSpPr>
          <p:spPr>
            <a:xfrm>
              <a:off x="4114800" y="2819400"/>
              <a:ext cx="2286000" cy="990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4191000" y="2743200"/>
              <a:ext cx="2209800" cy="11430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799" y="5105400"/>
            <a:ext cx="748341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2743200"/>
            <a:ext cx="2514600" cy="58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33875" y="4277037"/>
            <a:ext cx="4581525" cy="67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5943600"/>
            <a:ext cx="2066925" cy="48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00213" y="6248400"/>
            <a:ext cx="3557587" cy="51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Nuclear recoil to all orders in Z</a:t>
            </a:r>
            <a:r>
              <a:rPr lang="el-GR" sz="2200" dirty="0" smtClean="0">
                <a:latin typeface="+mj-lt"/>
              </a:rPr>
              <a:t>α</a:t>
            </a:r>
            <a:r>
              <a:rPr lang="en-US" sz="2000" dirty="0" smtClean="0">
                <a:latin typeface="Comic Sans MS" pitchFamily="66" charset="0"/>
              </a:rPr>
              <a:t>, evaluation #2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1"/>
            <a:ext cx="6858000" cy="74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2179" y="2133600"/>
            <a:ext cx="371282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81000" y="1688068"/>
            <a:ext cx="356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Wick rotation of integration contour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156809"/>
            <a:ext cx="6253162" cy="132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82600" y="609600"/>
            <a:ext cx="8280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57200" y="102513"/>
            <a:ext cx="8305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Results for </a:t>
            </a:r>
            <a:r>
              <a:rPr lang="en-US" sz="2000" dirty="0" err="1" smtClean="0">
                <a:latin typeface="Comic Sans MS" pitchFamily="66" charset="0"/>
              </a:rPr>
              <a:t>muonic</a:t>
            </a:r>
            <a:r>
              <a:rPr lang="en-US" sz="2000" smtClean="0">
                <a:latin typeface="Comic Sans MS" pitchFamily="66" charset="0"/>
              </a:rPr>
              <a:t> atoms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0" y="753675"/>
            <a:ext cx="3949700" cy="573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52800" y="6553200"/>
            <a:ext cx="6324600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1400" i="1" dirty="0" smtClean="0">
                <a:latin typeface="Comic Sans MS" pitchFamily="66" charset="0"/>
              </a:rPr>
              <a:t>V.A. </a:t>
            </a:r>
            <a:r>
              <a:rPr lang="en-US" sz="1400" i="1" dirty="0" err="1" smtClean="0">
                <a:latin typeface="Comic Sans MS" pitchFamily="66" charset="0"/>
              </a:rPr>
              <a:t>Yerokhin</a:t>
            </a:r>
            <a:r>
              <a:rPr lang="en-US" sz="1400" i="1" dirty="0" smtClean="0">
                <a:latin typeface="Comic Sans MS" pitchFamily="66" charset="0"/>
              </a:rPr>
              <a:t> and N.S. </a:t>
            </a:r>
            <a:r>
              <a:rPr lang="en-US" sz="1400" i="1" dirty="0" err="1" smtClean="0">
                <a:latin typeface="Comic Sans MS" pitchFamily="66" charset="0"/>
              </a:rPr>
              <a:t>Oreshkina</a:t>
            </a:r>
            <a:r>
              <a:rPr lang="en-US" sz="1400" i="1" dirty="0" smtClean="0">
                <a:latin typeface="Comic Sans MS" pitchFamily="66" charset="0"/>
              </a:rPr>
              <a:t> , PRA 108, 052824 (2023)</a:t>
            </a:r>
          </a:p>
          <a:p>
            <a:pPr lvl="1">
              <a:defRPr/>
            </a:pPr>
            <a:endParaRPr lang="ru-RU" sz="14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13779</TotalTime>
  <Words>362</Words>
  <Application>Microsoft Office PowerPoint</Application>
  <PresentationFormat>Экран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vladimir</cp:lastModifiedBy>
  <cp:revision>1298</cp:revision>
  <dcterms:created xsi:type="dcterms:W3CDTF">2014-09-20T09:19:56Z</dcterms:created>
  <dcterms:modified xsi:type="dcterms:W3CDTF">2024-06-14T09:01:43Z</dcterms:modified>
</cp:coreProperties>
</file>