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38"/>
  </p:notesMasterIdLst>
  <p:handoutMasterIdLst>
    <p:handoutMasterId r:id="rId39"/>
  </p:handoutMasterIdLst>
  <p:sldIdLst>
    <p:sldId id="391" r:id="rId3"/>
    <p:sldId id="429" r:id="rId4"/>
    <p:sldId id="426" r:id="rId5"/>
    <p:sldId id="428" r:id="rId6"/>
    <p:sldId id="475" r:id="rId7"/>
    <p:sldId id="463" r:id="rId8"/>
    <p:sldId id="459" r:id="rId9"/>
    <p:sldId id="462" r:id="rId10"/>
    <p:sldId id="465" r:id="rId11"/>
    <p:sldId id="430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39" r:id="rId20"/>
    <p:sldId id="438" r:id="rId21"/>
    <p:sldId id="473" r:id="rId22"/>
    <p:sldId id="440" r:id="rId23"/>
    <p:sldId id="476" r:id="rId24"/>
    <p:sldId id="434" r:id="rId25"/>
    <p:sldId id="477" r:id="rId26"/>
    <p:sldId id="479" r:id="rId27"/>
    <p:sldId id="480" r:id="rId28"/>
    <p:sldId id="481" r:id="rId29"/>
    <p:sldId id="483" r:id="rId30"/>
    <p:sldId id="482" r:id="rId31"/>
    <p:sldId id="484" r:id="rId32"/>
    <p:sldId id="436" r:id="rId33"/>
    <p:sldId id="455" r:id="rId34"/>
    <p:sldId id="456" r:id="rId35"/>
    <p:sldId id="458" r:id="rId36"/>
    <p:sldId id="474" r:id="rId3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64"/>
    <a:srgbClr val="0000FF"/>
    <a:srgbClr val="C80A14"/>
    <a:srgbClr val="00FF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8431" autoAdjust="0"/>
  </p:normalViewPr>
  <p:slideViewPr>
    <p:cSldViewPr>
      <p:cViewPr>
        <p:scale>
          <a:sx n="80" d="100"/>
          <a:sy n="80" d="100"/>
        </p:scale>
        <p:origin x="1356" y="10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0ECB61F-A59C-49E2-A530-FA609DF9D087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F4E4D9-F0AA-4DD1-AF4B-4E8E9B4AB4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1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17T20:13:05.1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0 377 0,'0'0'0'15,"0"0"-49"-15,0 0-64 16,0 0-22-16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AA2C4C4-A80C-43FF-B18C-8A5EC136CD2E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227ECC-29BA-4FCC-88E2-C69DD36319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27648" y="3886200"/>
            <a:ext cx="7104789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3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7205D8-1494-4AAD-8C24-51265D81BA93}" type="datetime1">
              <a:rPr lang="de-DE" smtClean="0"/>
              <a:t>12.06.2023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8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4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99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9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79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8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22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6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1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35275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864920"/>
            <a:ext cx="103632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5807968" y="5334390"/>
            <a:ext cx="5472608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/>
              <a:t>Autor eintragen …</a:t>
            </a:r>
          </a:p>
          <a:p>
            <a:r>
              <a:rPr lang="de-DE" sz="2000" dirty="0"/>
              <a:t>Präsentationsort eintragen</a:t>
            </a:r>
          </a:p>
        </p:txBody>
      </p:sp>
    </p:spTree>
    <p:extLst>
      <p:ext uri="{BB962C8B-B14F-4D97-AF65-F5344CB8AC3E}">
        <p14:creationId xmlns:p14="http://schemas.microsoft.com/office/powerpoint/2010/main" val="56961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51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8910C-24E4-43A6-BEA9-C12E1ABEFDB4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3"/>
            <a:ext cx="109728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/>
              <a:t>Textmasterformat – Fließtext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17345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3C00A-089E-4B5B-8E2D-208C55B0B545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2942E-7CFD-4B29-A4D8-6DE9716636D0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7B81A7-6660-47CD-A977-B1FFF69A6380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505064"/>
                </a:solidFill>
              </a:rPr>
              <a:t>Titelmasterformat durch Klicken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50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>
                <a:solidFill>
                  <a:srgbClr val="FFFFFF"/>
                </a:solidFill>
                <a:latin typeface="Arial"/>
              </a:rPr>
              <a:t>Acknowledgements</a:t>
            </a:r>
            <a:br>
              <a:rPr lang="de-DE" sz="4500" b="1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de-DE" sz="1500" b="0" i="0" u="none" strike="noStrike" baseline="30000" dirty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3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8AE6D60-56E6-4D45-AE9A-D2B9319B6214}" type="datetime1">
              <a:rPr lang="de-DE" smtClean="0"/>
              <a:t>12.06.2023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69515" y="6520262"/>
            <a:ext cx="1390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2A69D-2703-4334-8462-704FF35C9704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79509" y="65202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16480" y="6520262"/>
            <a:ext cx="1165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63" r:id="rId7"/>
    <p:sldLayoutId id="2147483662" r:id="rId8"/>
    <p:sldLayoutId id="2147483660" r:id="rId9"/>
    <p:sldLayoutId id="2147483659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8589-E377-49BF-ABAD-9291D1E28E99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0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customXml" Target="../ink/ink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22992159-C77D-4786-A996-C5AE6650863F}"/>
              </a:ext>
            </a:extLst>
          </p:cNvPr>
          <p:cNvSpPr txBox="1">
            <a:spLocks/>
          </p:cNvSpPr>
          <p:nvPr/>
        </p:nvSpPr>
        <p:spPr>
          <a:xfrm>
            <a:off x="1649249" y="567414"/>
            <a:ext cx="877824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– polarimeters MESA</a:t>
            </a:r>
          </a:p>
          <a:p>
            <a:r>
              <a:rPr lang="en-US" sz="2400" dirty="0"/>
              <a:t>Status and work(s) in progress 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1922" r="38786" b="-31084"/>
          <a:stretch/>
        </p:blipFill>
        <p:spPr>
          <a:xfrm>
            <a:off x="1524001" y="5537253"/>
            <a:ext cx="4211960" cy="1782729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22844A-6CD4-4503-A8EE-736E0ECB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169" y="2636912"/>
            <a:ext cx="7772400" cy="2304256"/>
          </a:xfrm>
        </p:spPr>
        <p:txBody>
          <a:bodyPr>
            <a:normAutofit/>
          </a:bodyPr>
          <a:lstStyle/>
          <a:p>
            <a:endParaRPr lang="de-DE" sz="3200" dirty="0"/>
          </a:p>
          <a:p>
            <a:r>
              <a:rPr lang="de-DE" sz="2200" dirty="0"/>
              <a:t>June 15  2023 </a:t>
            </a:r>
          </a:p>
          <a:p>
            <a:r>
              <a:rPr lang="de-DE" sz="2400" dirty="0" err="1"/>
              <a:t>Presented</a:t>
            </a:r>
            <a:r>
              <a:rPr lang="de-DE" sz="2400" dirty="0"/>
              <a:t>  </a:t>
            </a:r>
            <a:r>
              <a:rPr lang="de-DE" sz="2400" dirty="0" err="1"/>
              <a:t>by</a:t>
            </a:r>
            <a:r>
              <a:rPr lang="de-DE" sz="2400" dirty="0"/>
              <a:t> Kurt Aulenbacher, </a:t>
            </a:r>
          </a:p>
          <a:p>
            <a:r>
              <a:rPr lang="de-DE" sz="2400" dirty="0"/>
              <a:t>-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R. Thapa, V. </a:t>
            </a:r>
            <a:r>
              <a:rPr lang="de-DE" sz="2400" dirty="0" err="1"/>
              <a:t>Tioukine</a:t>
            </a:r>
            <a:r>
              <a:rPr lang="de-DE" sz="2400" dirty="0"/>
              <a:t> &amp; MESA-team</a:t>
            </a: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0" y="5515514"/>
            <a:ext cx="3224540" cy="13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0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AAD598-1689-9B52-3973-66A274F72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567" y="181377"/>
            <a:ext cx="4997035" cy="2581802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7570C0A-6215-93BA-52F4-DF8E9C4801AB}"/>
              </a:ext>
            </a:extLst>
          </p:cNvPr>
          <p:cNvGrpSpPr/>
          <p:nvPr/>
        </p:nvGrpSpPr>
        <p:grpSpPr>
          <a:xfrm>
            <a:off x="161731" y="2621521"/>
            <a:ext cx="7647828" cy="3672408"/>
            <a:chOff x="983432" y="1772816"/>
            <a:chExt cx="7647828" cy="3672408"/>
          </a:xfrm>
        </p:grpSpPr>
        <p:pic>
          <p:nvPicPr>
            <p:cNvPr id="6" name="Grafik 5" descr="Ein Bild, das Entwurf, Spielplatz, Achterbahn enthält.&#10;&#10;Automatisch generierte Beschreibung">
              <a:extLst>
                <a:ext uri="{FF2B5EF4-FFF2-40B4-BE49-F238E27FC236}">
                  <a16:creationId xmlns:a16="http://schemas.microsoft.com/office/drawing/2014/main" id="{A38300A6-E04C-6A43-7DC0-A7CCAD32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772816"/>
              <a:ext cx="6554665" cy="3672408"/>
            </a:xfrm>
            <a:prstGeom prst="rect">
              <a:avLst/>
            </a:prstGeom>
          </p:spPr>
        </p:pic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38765AEF-914E-C2B2-E542-9F80AF545976}"/>
                </a:ext>
              </a:extLst>
            </p:cNvPr>
            <p:cNvCxnSpPr/>
            <p:nvPr/>
          </p:nvCxnSpPr>
          <p:spPr>
            <a:xfrm flipV="1">
              <a:off x="6830322" y="3429000"/>
              <a:ext cx="27379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5D0BEBD-99ED-04F9-A0A4-A9BED2683F14}"/>
                </a:ext>
              </a:extLst>
            </p:cNvPr>
            <p:cNvSpPr txBox="1"/>
            <p:nvPr/>
          </p:nvSpPr>
          <p:spPr>
            <a:xfrm>
              <a:off x="6636611" y="2777509"/>
              <a:ext cx="1994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Fast </a:t>
              </a:r>
              <a:r>
                <a:rPr lang="de-DE" dirty="0" err="1"/>
                <a:t>kicker</a:t>
              </a:r>
              <a:r>
                <a:rPr lang="de-DE" dirty="0"/>
                <a:t> Magnet </a:t>
              </a:r>
            </a:p>
            <a:p>
              <a:r>
                <a:rPr lang="de-DE" dirty="0"/>
                <a:t>(</a:t>
              </a:r>
              <a:r>
                <a:rPr lang="de-DE" dirty="0" err="1"/>
                <a:t>see</a:t>
              </a:r>
              <a:r>
                <a:rPr lang="de-DE" dirty="0"/>
                <a:t> Valerys Talk)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CA4B106-D573-20E7-7062-30F09D4B7257}"/>
                </a:ext>
              </a:extLst>
            </p:cNvPr>
            <p:cNvSpPr txBox="1"/>
            <p:nvPr/>
          </p:nvSpPr>
          <p:spPr>
            <a:xfrm>
              <a:off x="2783353" y="4496153"/>
              <a:ext cx="19400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Mott </a:t>
              </a:r>
              <a:r>
                <a:rPr lang="de-DE" dirty="0" err="1"/>
                <a:t>polarimeter</a:t>
              </a:r>
              <a:r>
                <a:rPr lang="de-DE" dirty="0"/>
                <a:t> </a:t>
              </a:r>
            </a:p>
            <a:p>
              <a:r>
                <a:rPr lang="de-DE" dirty="0"/>
                <a:t>(</a:t>
              </a:r>
              <a:r>
                <a:rPr lang="de-DE" dirty="0" err="1"/>
                <a:t>see</a:t>
              </a:r>
              <a:r>
                <a:rPr lang="de-DE" dirty="0"/>
                <a:t> </a:t>
              </a:r>
              <a:r>
                <a:rPr lang="de-DE" dirty="0" err="1"/>
                <a:t>Rakshyas</a:t>
              </a:r>
              <a:r>
                <a:rPr lang="de-DE" dirty="0"/>
                <a:t> </a:t>
              </a:r>
              <a:r>
                <a:rPr lang="de-DE" dirty="0" err="1"/>
                <a:t>talk</a:t>
              </a:r>
              <a:r>
                <a:rPr lang="de-DE" dirty="0"/>
                <a:t>)</a:t>
              </a:r>
            </a:p>
          </p:txBody>
        </p:sp>
      </p:grp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5183B8C-7999-024A-1114-A11CCCC02A11}"/>
              </a:ext>
            </a:extLst>
          </p:cNvPr>
          <p:cNvCxnSpPr>
            <a:cxnSpLocks/>
          </p:cNvCxnSpPr>
          <p:nvPr/>
        </p:nvCxnSpPr>
        <p:spPr>
          <a:xfrm>
            <a:off x="6697770" y="5472033"/>
            <a:ext cx="757921" cy="552307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F389F36-44ED-90C7-3F45-8F5CDA264025}"/>
              </a:ext>
            </a:extLst>
          </p:cNvPr>
          <p:cNvSpPr txBox="1"/>
          <p:nvPr/>
        </p:nvSpPr>
        <p:spPr>
          <a:xfrm>
            <a:off x="7455691" y="5683414"/>
            <a:ext cx="149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 MeV Beam</a:t>
            </a:r>
          </a:p>
          <a:p>
            <a:r>
              <a:rPr lang="de-DE" dirty="0" err="1"/>
              <a:t>from</a:t>
            </a:r>
            <a:r>
              <a:rPr lang="de-DE" dirty="0"/>
              <a:t> MAMBO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0447AFEB-4347-14D7-B27F-3740ADA8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7" y="1042448"/>
            <a:ext cx="3413353" cy="1357828"/>
          </a:xfrm>
          <a:prstGeom prst="rect">
            <a:avLst/>
          </a:prstGeom>
        </p:spPr>
      </p:pic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A9432197-E0AD-283C-BDDB-A310D0589BBA}"/>
              </a:ext>
            </a:extLst>
          </p:cNvPr>
          <p:cNvCxnSpPr/>
          <p:nvPr/>
        </p:nvCxnSpPr>
        <p:spPr>
          <a:xfrm flipH="1">
            <a:off x="6832857" y="980728"/>
            <a:ext cx="2719527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B9791CEC-A790-ED46-319C-2990CDB1195C}"/>
              </a:ext>
            </a:extLst>
          </p:cNvPr>
          <p:cNvCxnSpPr>
            <a:cxnSpLocks/>
          </p:cNvCxnSpPr>
          <p:nvPr/>
        </p:nvCxnSpPr>
        <p:spPr>
          <a:xfrm flipH="1">
            <a:off x="3071664" y="1968186"/>
            <a:ext cx="850694" cy="956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16AF6493-0CC2-D9E0-911C-70F02AF5DCEC}"/>
              </a:ext>
            </a:extLst>
          </p:cNvPr>
          <p:cNvSpPr/>
          <p:nvPr/>
        </p:nvSpPr>
        <p:spPr>
          <a:xfrm rot="19684759">
            <a:off x="3784421" y="1489089"/>
            <a:ext cx="597477" cy="49492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AA971914-1218-D238-73EA-1127E68F1CFA}"/>
              </a:ext>
            </a:extLst>
          </p:cNvPr>
          <p:cNvSpPr/>
          <p:nvPr/>
        </p:nvSpPr>
        <p:spPr>
          <a:xfrm rot="19684759">
            <a:off x="9394691" y="505931"/>
            <a:ext cx="2016224" cy="49492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B88C712-EB80-E8B2-2C97-9DF3764B26AD}"/>
              </a:ext>
            </a:extLst>
          </p:cNvPr>
          <p:cNvSpPr txBox="1">
            <a:spLocks/>
          </p:cNvSpPr>
          <p:nvPr/>
        </p:nvSpPr>
        <p:spPr>
          <a:xfrm>
            <a:off x="161731" y="96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The 5 MeV Mott-Adaptation </a:t>
            </a:r>
            <a:r>
              <a:rPr lang="de-DE" dirty="0" err="1"/>
              <a:t>for</a:t>
            </a:r>
            <a:r>
              <a:rPr lang="de-DE" dirty="0"/>
              <a:t> MESA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1C52DEA-EA07-80D0-862B-4A4AEB8E47D9}"/>
              </a:ext>
            </a:extLst>
          </p:cNvPr>
          <p:cNvSpPr txBox="1"/>
          <p:nvPr/>
        </p:nvSpPr>
        <p:spPr>
          <a:xfrm>
            <a:off x="8951100" y="3573016"/>
            <a:ext cx="2438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Air </a:t>
            </a:r>
            <a:r>
              <a:rPr lang="de-DE" dirty="0" err="1"/>
              <a:t>coil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magnet</a:t>
            </a:r>
            <a:r>
              <a:rPr lang="de-DE" dirty="0"/>
              <a:t> („Kicker“)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reprodicible</a:t>
            </a:r>
            <a:r>
              <a:rPr lang="de-DE" dirty="0"/>
              <a:t> </a:t>
            </a:r>
            <a:r>
              <a:rPr lang="de-DE" dirty="0" err="1"/>
              <a:t>switching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„quasi“ online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posible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fast </a:t>
            </a:r>
            <a:r>
              <a:rPr lang="de-DE" dirty="0" err="1"/>
              <a:t>kicker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demonstrated</a:t>
            </a:r>
            <a:r>
              <a:rPr lang="de-DE" dirty="0"/>
              <a:t>!)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5781CCE6-06FE-7FA9-56A1-37E7D8279BF9}"/>
              </a:ext>
            </a:extLst>
          </p:cNvPr>
          <p:cNvCxnSpPr/>
          <p:nvPr/>
        </p:nvCxnSpPr>
        <p:spPr>
          <a:xfrm flipV="1">
            <a:off x="1415480" y="3861048"/>
            <a:ext cx="792088" cy="42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6C98B7D8-215D-14DF-D72D-40AC636A4BE0}"/>
              </a:ext>
            </a:extLst>
          </p:cNvPr>
          <p:cNvSpPr txBox="1"/>
          <p:nvPr/>
        </p:nvSpPr>
        <p:spPr>
          <a:xfrm>
            <a:off x="346052" y="4432369"/>
            <a:ext cx="219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Compton Absorption </a:t>
            </a:r>
          </a:p>
          <a:p>
            <a:r>
              <a:rPr lang="de-DE" dirty="0"/>
              <a:t>Polarimeter</a:t>
            </a: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4C2FC339-A776-E0E8-1C92-D106A3775C60}"/>
              </a:ext>
            </a:extLst>
          </p:cNvPr>
          <p:cNvCxnSpPr>
            <a:cxnSpLocks/>
          </p:cNvCxnSpPr>
          <p:nvPr/>
        </p:nvCxnSpPr>
        <p:spPr>
          <a:xfrm flipV="1">
            <a:off x="2783632" y="4287936"/>
            <a:ext cx="864096" cy="118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3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D6DA4-249D-E585-20EC-D3582B56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?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F16CE4-0581-6AC2-AC1F-5D327EE1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BE8FE-5F43-78CE-F2E2-4CA03824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41C2ED-0F4A-CE6E-2B00-9EC2F7236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570900"/>
            <a:ext cx="6587807" cy="371619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12FDA1-FDC8-4C0D-CAFB-047C21D17B6D}"/>
              </a:ext>
            </a:extLst>
          </p:cNvPr>
          <p:cNvSpPr txBox="1"/>
          <p:nvPr/>
        </p:nvSpPr>
        <p:spPr>
          <a:xfrm>
            <a:off x="479376" y="547606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V. </a:t>
            </a:r>
            <a:r>
              <a:rPr lang="de-DE" dirty="0" err="1"/>
              <a:t>Tioukine</a:t>
            </a:r>
            <a:r>
              <a:rPr lang="de-DE" dirty="0"/>
              <a:t> et al.,</a:t>
            </a:r>
            <a:r>
              <a:rPr lang="en-US" sz="1800" b="0" i="0" u="none" strike="noStrike" baseline="0" dirty="0">
                <a:latin typeface="Times-Roman"/>
              </a:rPr>
              <a:t> REV. SC. INSTR.  </a:t>
            </a:r>
            <a:r>
              <a:rPr lang="en-US" sz="1800" b="1" i="0" u="none" strike="noStrike" baseline="0" dirty="0">
                <a:latin typeface="Times-Bold"/>
              </a:rPr>
              <a:t>82</a:t>
            </a:r>
            <a:r>
              <a:rPr lang="en-US" sz="1800" b="0" i="0" u="none" strike="noStrike" baseline="0" dirty="0">
                <a:latin typeface="Times-Roman"/>
              </a:rPr>
              <a:t>, 033303 (2011)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Times-Roman"/>
              </a:rPr>
              <a:t>doi:</a:t>
            </a:r>
            <a:r>
              <a:rPr lang="de-DE" sz="1800" b="0" i="0" u="none" strike="noStrike" baseline="0" dirty="0">
                <a:solidFill>
                  <a:srgbClr val="0000FF"/>
                </a:solidFill>
                <a:latin typeface="Times-Roman"/>
              </a:rPr>
              <a:t>10.1063/1.3556593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887BE5E-A12C-C835-4122-BBC9A8C250ED}"/>
              </a:ext>
            </a:extLst>
          </p:cNvPr>
          <p:cNvSpPr txBox="1"/>
          <p:nvPr/>
        </p:nvSpPr>
        <p:spPr>
          <a:xfrm>
            <a:off x="7896200" y="1772816"/>
            <a:ext cx="36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Change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cathode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at high </a:t>
            </a:r>
            <a:r>
              <a:rPr lang="de-DE" dirty="0" err="1"/>
              <a:t>powers</a:t>
            </a:r>
            <a:r>
              <a:rPr lang="de-DE" dirty="0"/>
              <a:t>/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cathode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DAQ/SNR </a:t>
            </a:r>
            <a:r>
              <a:rPr lang="de-DE" dirty="0" err="1"/>
              <a:t>system</a:t>
            </a:r>
            <a:r>
              <a:rPr lang="de-DE" dirty="0"/>
              <a:t> 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handle 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(</a:t>
            </a:r>
            <a:r>
              <a:rPr lang="de-DE" b="1" dirty="0"/>
              <a:t>Not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at JLAB – large </a:t>
            </a:r>
            <a:r>
              <a:rPr lang="de-DE" dirty="0" err="1"/>
              <a:t>dead</a:t>
            </a:r>
            <a:r>
              <a:rPr lang="de-DE" dirty="0"/>
              <a:t> time </a:t>
            </a:r>
            <a:r>
              <a:rPr lang="de-DE" dirty="0" err="1"/>
              <a:t>corrections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Also thermal </a:t>
            </a:r>
            <a:r>
              <a:rPr lang="de-DE" dirty="0" err="1"/>
              <a:t>issues</a:t>
            </a:r>
            <a:r>
              <a:rPr lang="de-DE" dirty="0"/>
              <a:t> (750 Watt on </a:t>
            </a:r>
            <a:r>
              <a:rPr lang="de-DE" dirty="0" err="1"/>
              <a:t>target</a:t>
            </a:r>
            <a:r>
              <a:rPr lang="de-DE" dirty="0"/>
              <a:t>/</a:t>
            </a:r>
            <a:r>
              <a:rPr lang="de-DE" dirty="0" err="1"/>
              <a:t>dump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Kicker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29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D6DA4-249D-E585-20EC-D3582B56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61" y="35875"/>
            <a:ext cx="11463064" cy="1143000"/>
          </a:xfrm>
        </p:spPr>
        <p:txBody>
          <a:bodyPr/>
          <a:lstStyle/>
          <a:p>
            <a:r>
              <a:rPr lang="de-DE" dirty="0"/>
              <a:t>Constant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 </a:t>
            </a:r>
            <a:r>
              <a:rPr lang="de-DE" dirty="0" err="1"/>
              <a:t>operation</a:t>
            </a:r>
            <a:r>
              <a:rPr lang="de-DE" dirty="0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F16CE4-0581-6AC2-AC1F-5D327EE1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BE8FE-5F43-78CE-F2E2-4CA03824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6D0F7E-781F-E40C-F6E6-3B93EBB0674E}"/>
              </a:ext>
            </a:extLst>
          </p:cNvPr>
          <p:cNvSpPr txBox="1"/>
          <p:nvPr/>
        </p:nvSpPr>
        <p:spPr>
          <a:xfrm>
            <a:off x="7896200" y="1772816"/>
            <a:ext cx="36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Systematics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explored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attenuation</a:t>
            </a:r>
            <a:r>
              <a:rPr lang="de-DE" dirty="0"/>
              <a:t> at CW and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varying</a:t>
            </a:r>
            <a:r>
              <a:rPr lang="de-DE" dirty="0"/>
              <a:t> </a:t>
            </a:r>
            <a:r>
              <a:rPr lang="de-DE" dirty="0" err="1"/>
              <a:t>duty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b="1" dirty="0">
                <a:sym typeface="Wingdings" panose="05000000000000000000" pitchFamily="2" charset="2"/>
              </a:rPr>
              <a:t> Laser </a:t>
            </a:r>
            <a:r>
              <a:rPr lang="de-DE" b="1" dirty="0" err="1">
                <a:sym typeface="Wingdings" panose="05000000000000000000" pitchFamily="2" charset="2"/>
              </a:rPr>
              <a:t>system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as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explored</a:t>
            </a:r>
            <a:r>
              <a:rPr lang="de-DE" b="1" dirty="0">
                <a:sym typeface="Wingdings" panose="05000000000000000000" pitchFamily="2" charset="2"/>
              </a:rPr>
              <a:t> in 2022 at MAMI </a:t>
            </a:r>
            <a:r>
              <a:rPr lang="de-DE" b="1" dirty="0" err="1">
                <a:sym typeface="Wingdings" panose="05000000000000000000" pitchFamily="2" charset="2"/>
              </a:rPr>
              <a:t>is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well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suited</a:t>
            </a:r>
            <a:r>
              <a:rPr lang="de-DE" b="1" dirty="0">
                <a:sym typeface="Wingdings" panose="05000000000000000000" pitchFamily="2" charset="2"/>
              </a:rPr>
              <a:t>  </a:t>
            </a:r>
            <a:r>
              <a:rPr lang="de-DE" dirty="0">
                <a:sym typeface="Wingdings" panose="05000000000000000000" pitchFamily="2" charset="2"/>
              </a:rPr>
              <a:t>(</a:t>
            </a:r>
            <a:r>
              <a:rPr lang="de-DE" dirty="0" err="1">
                <a:sym typeface="Wingdings" panose="05000000000000000000" pitchFamily="2" charset="2"/>
              </a:rPr>
              <a:t>see</a:t>
            </a:r>
            <a:r>
              <a:rPr lang="de-DE" dirty="0">
                <a:sym typeface="Wingdings" panose="05000000000000000000" pitchFamily="2" charset="2"/>
              </a:rPr>
              <a:t> internal </a:t>
            </a:r>
            <a:r>
              <a:rPr lang="de-DE" dirty="0" err="1">
                <a:sym typeface="Wingdings" panose="05000000000000000000" pitchFamily="2" charset="2"/>
              </a:rPr>
              <a:t>note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R. Thapa)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Especially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important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„Iron“ Möller  Operation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~1% </a:t>
            </a:r>
            <a:r>
              <a:rPr lang="de-DE" dirty="0" err="1">
                <a:sym typeface="Wingdings" panose="05000000000000000000" pitchFamily="2" charset="2"/>
              </a:rPr>
              <a:t>duty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factor</a:t>
            </a:r>
            <a:r>
              <a:rPr lang="de-DE" dirty="0">
                <a:sym typeface="Wingdings" panose="05000000000000000000" pitchFamily="2" charset="2"/>
              </a:rPr>
              <a:t> (Alternative 1:99 Möller/Mott </a:t>
            </a:r>
            <a:r>
              <a:rPr lang="de-DE" dirty="0" err="1">
                <a:sym typeface="Wingdings" panose="05000000000000000000" pitchFamily="2" charset="2"/>
              </a:rPr>
              <a:t>kicker</a:t>
            </a:r>
            <a:r>
              <a:rPr lang="de-DE" dirty="0">
                <a:sym typeface="Wingdings" panose="05000000000000000000" pitchFamily="2" charset="2"/>
              </a:rPr>
              <a:t>?) </a:t>
            </a:r>
            <a:r>
              <a:rPr lang="de-DE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FBC1BC8-E2C1-0DF4-8C4D-43FD23CF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5146"/>
            <a:ext cx="5369668" cy="249028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5117C6-CD30-7A1F-E2D3-8AD663B7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1" y="1124744"/>
            <a:ext cx="4552545" cy="257783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9F45527-F782-549D-3FCC-7DC8CD63119A}"/>
              </a:ext>
            </a:extLst>
          </p:cNvPr>
          <p:cNvSpPr txBox="1"/>
          <p:nvPr/>
        </p:nvSpPr>
        <p:spPr>
          <a:xfrm>
            <a:off x="4870057" y="1652345"/>
            <a:ext cx="2850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Average beam </a:t>
            </a:r>
            <a:r>
              <a:rPr lang="de-DE" dirty="0" err="1"/>
              <a:t>current</a:t>
            </a:r>
            <a:r>
              <a:rPr lang="de-DE" dirty="0"/>
              <a:t> </a:t>
            </a:r>
          </a:p>
          <a:p>
            <a:r>
              <a:rPr lang="de-DE" dirty="0"/>
              <a:t>1.7 </a:t>
            </a:r>
            <a:r>
              <a:rPr lang="de-DE" dirty="0">
                <a:latin typeface="Symbol" panose="05050102010706020507" pitchFamily="18" charset="2"/>
              </a:rPr>
              <a:t>m</a:t>
            </a:r>
            <a:r>
              <a:rPr lang="de-DE" dirty="0"/>
              <a:t>A at 204 MHz</a:t>
            </a:r>
          </a:p>
          <a:p>
            <a:r>
              <a:rPr lang="de-DE" dirty="0"/>
              <a:t>(12 </a:t>
            </a:r>
            <a:r>
              <a:rPr lang="de-DE" dirty="0" err="1"/>
              <a:t>th</a:t>
            </a:r>
            <a:r>
              <a:rPr lang="de-DE" dirty="0"/>
              <a:t> </a:t>
            </a:r>
            <a:r>
              <a:rPr lang="de-DE" dirty="0" err="1"/>
              <a:t>subharmoic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MAMI)</a:t>
            </a:r>
          </a:p>
          <a:p>
            <a:r>
              <a:rPr lang="de-DE" dirty="0"/>
              <a:t>Bunch </a:t>
            </a:r>
            <a:r>
              <a:rPr lang="de-DE" dirty="0" err="1"/>
              <a:t>length</a:t>
            </a:r>
            <a:r>
              <a:rPr lang="de-DE" dirty="0"/>
              <a:t> 62ps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A679E96-43D2-517C-3717-8778A5631C84}"/>
              </a:ext>
            </a:extLst>
          </p:cNvPr>
          <p:cNvSpPr txBox="1"/>
          <p:nvPr/>
        </p:nvSpPr>
        <p:spPr>
          <a:xfrm>
            <a:off x="5021113" y="4437112"/>
            <a:ext cx="2319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Average beam </a:t>
            </a:r>
            <a:r>
              <a:rPr lang="de-DE" dirty="0" err="1"/>
              <a:t>current</a:t>
            </a:r>
            <a:r>
              <a:rPr lang="de-DE" dirty="0"/>
              <a:t> </a:t>
            </a:r>
          </a:p>
          <a:p>
            <a:r>
              <a:rPr lang="de-DE" dirty="0"/>
              <a:t>13 </a:t>
            </a:r>
            <a:r>
              <a:rPr lang="de-DE" dirty="0">
                <a:latin typeface="Symbol" panose="05050102010706020507" pitchFamily="18" charset="2"/>
              </a:rPr>
              <a:t>m</a:t>
            </a:r>
            <a:r>
              <a:rPr lang="de-DE" dirty="0"/>
              <a:t>A at 204 MHz</a:t>
            </a:r>
          </a:p>
          <a:p>
            <a:r>
              <a:rPr lang="de-DE" dirty="0"/>
              <a:t>(156 </a:t>
            </a:r>
            <a:r>
              <a:rPr lang="de-DE" dirty="0">
                <a:latin typeface="Symbol" panose="05050102010706020507" pitchFamily="18" charset="2"/>
              </a:rPr>
              <a:t>m</a:t>
            </a:r>
            <a:r>
              <a:rPr lang="de-DE" dirty="0"/>
              <a:t>A at CW)</a:t>
            </a:r>
          </a:p>
          <a:p>
            <a:r>
              <a:rPr lang="de-DE" dirty="0"/>
              <a:t>Bunch </a:t>
            </a:r>
            <a:r>
              <a:rPr lang="de-DE" dirty="0" err="1"/>
              <a:t>length</a:t>
            </a:r>
            <a:r>
              <a:rPr lang="de-DE" dirty="0"/>
              <a:t> 78 ps</a:t>
            </a:r>
          </a:p>
        </p:txBody>
      </p:sp>
    </p:spTree>
    <p:extLst>
      <p:ext uri="{BB962C8B-B14F-4D97-AF65-F5344CB8AC3E}">
        <p14:creationId xmlns:p14="http://schemas.microsoft.com/office/powerpoint/2010/main" val="322871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AF44B-3642-774B-981A-B0831A3F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16" y="63625"/>
            <a:ext cx="11391056" cy="1143000"/>
          </a:xfrm>
        </p:spPr>
        <p:txBody>
          <a:bodyPr/>
          <a:lstStyle/>
          <a:p>
            <a:r>
              <a:rPr lang="de-DE" sz="3600" dirty="0"/>
              <a:t>Spin </a:t>
            </a:r>
            <a:r>
              <a:rPr lang="de-DE" sz="3600" dirty="0" err="1"/>
              <a:t>rotation</a:t>
            </a:r>
            <a:r>
              <a:rPr lang="de-DE" sz="3600" dirty="0"/>
              <a:t> </a:t>
            </a:r>
            <a:r>
              <a:rPr lang="de-DE" sz="3600" dirty="0" err="1"/>
              <a:t>towards</a:t>
            </a:r>
            <a:r>
              <a:rPr lang="de-DE" sz="3600" dirty="0"/>
              <a:t> 155 MeV and Monitoring at 5 MeV 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58FC64-70D4-89CF-D4A4-FEA781F1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E7399E-9EC5-3888-4F90-4C231150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8CB7C8-813B-92F8-6D96-80FFCF145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4" b="7070"/>
          <a:stretch/>
        </p:blipFill>
        <p:spPr>
          <a:xfrm>
            <a:off x="335360" y="1064429"/>
            <a:ext cx="3888432" cy="280831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645A44D-6278-A60D-3CFF-6E0EE039DB94}"/>
              </a:ext>
            </a:extLst>
          </p:cNvPr>
          <p:cNvSpPr txBox="1"/>
          <p:nvPr/>
        </p:nvSpPr>
        <p:spPr>
          <a:xfrm>
            <a:off x="5225156" y="1287417"/>
            <a:ext cx="5856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experiment</a:t>
            </a:r>
            <a:r>
              <a:rPr lang="de-DE" dirty="0"/>
              <a:t> at P2,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perpendicular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Mott and longitudinal at P2 </a:t>
            </a:r>
            <a:r>
              <a:rPr lang="de-DE" dirty="0" err="1"/>
              <a:t>simultaneously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Longitudinal at P2 </a:t>
            </a:r>
            <a:r>
              <a:rPr lang="de-DE" dirty="0" err="1"/>
              <a:t>requires</a:t>
            </a:r>
            <a:r>
              <a:rPr lang="de-DE" dirty="0"/>
              <a:t> 8 </a:t>
            </a:r>
            <a:r>
              <a:rPr lang="de-DE" dirty="0" err="1"/>
              <a:t>degree</a:t>
            </a:r>
            <a:r>
              <a:rPr lang="de-DE" dirty="0"/>
              <a:t> at Mott </a:t>
            </a:r>
            <a:r>
              <a:rPr lang="de-DE" dirty="0" err="1"/>
              <a:t>for</a:t>
            </a:r>
            <a:r>
              <a:rPr lang="de-DE" dirty="0"/>
              <a:t> 155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unfavorable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polarisation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(</a:t>
            </a:r>
            <a:r>
              <a:rPr lang="de-DE" dirty="0" err="1"/>
              <a:t>available</a:t>
            </a:r>
            <a:r>
              <a:rPr lang="de-DE" dirty="0"/>
              <a:t>) Compton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polarimeter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changing</a:t>
            </a:r>
            <a:r>
              <a:rPr lang="de-DE" dirty="0"/>
              <a:t> 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orientation</a:t>
            </a:r>
            <a:r>
              <a:rPr lang="de-DE" dirty="0"/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Monitoring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drifts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polarisation</a:t>
            </a:r>
            <a:r>
              <a:rPr lang="de-DE" dirty="0"/>
              <a:t>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09E9BB-F9BC-FC13-1213-2B65C1C82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" t="21848" r="-3645" b="-173"/>
          <a:stretch/>
        </p:blipFill>
        <p:spPr>
          <a:xfrm>
            <a:off x="664177" y="3763391"/>
            <a:ext cx="4423711" cy="266429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561DC8F-932C-1E5B-0577-DCC75CC42E92}"/>
              </a:ext>
            </a:extLst>
          </p:cNvPr>
          <p:cNvSpPr txBox="1"/>
          <p:nvPr/>
        </p:nvSpPr>
        <p:spPr>
          <a:xfrm>
            <a:off x="4367808" y="5285518"/>
            <a:ext cx="4695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Simulatenous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longitudinal and </a:t>
            </a:r>
          </a:p>
          <a:p>
            <a:r>
              <a:rPr lang="de-DE" dirty="0" err="1"/>
              <a:t>transverse</a:t>
            </a:r>
            <a:r>
              <a:rPr lang="de-DE" dirty="0"/>
              <a:t>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. </a:t>
            </a:r>
          </a:p>
          <a:p>
            <a:r>
              <a:rPr lang="de-DE" dirty="0"/>
              <a:t>Data </a:t>
            </a:r>
            <a:r>
              <a:rPr lang="de-DE" dirty="0" err="1"/>
              <a:t>taken</a:t>
            </a:r>
            <a:r>
              <a:rPr lang="de-DE" dirty="0"/>
              <a:t> at MAMI at 30</a:t>
            </a:r>
            <a:r>
              <a:rPr lang="de-DE" dirty="0">
                <a:latin typeface="Symbol" panose="05050102010706020507" pitchFamily="18" charset="2"/>
              </a:rPr>
              <a:t>m</a:t>
            </a:r>
            <a:r>
              <a:rPr lang="de-DE" dirty="0"/>
              <a:t>A </a:t>
            </a:r>
          </a:p>
          <a:p>
            <a:r>
              <a:rPr lang="de-DE" dirty="0" err="1"/>
              <a:t>From</a:t>
            </a:r>
            <a:r>
              <a:rPr lang="de-DE" dirty="0"/>
              <a:t>: R. </a:t>
            </a:r>
            <a:r>
              <a:rPr lang="de-DE" dirty="0" err="1"/>
              <a:t>Barday</a:t>
            </a:r>
            <a:r>
              <a:rPr lang="de-DE" dirty="0"/>
              <a:t>, et al. Proceedings </a:t>
            </a:r>
            <a:r>
              <a:rPr lang="de-DE" dirty="0" err="1"/>
              <a:t>of</a:t>
            </a:r>
            <a:r>
              <a:rPr lang="de-DE" dirty="0"/>
              <a:t> PESP2010 </a:t>
            </a:r>
          </a:p>
        </p:txBody>
      </p:sp>
    </p:spTree>
    <p:extLst>
      <p:ext uri="{BB962C8B-B14F-4D97-AF65-F5344CB8AC3E}">
        <p14:creationId xmlns:p14="http://schemas.microsoft.com/office/powerpoint/2010/main" val="368343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62B34-9F70-D566-52B2-7278B162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Iron Möller at JLAB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E4CE8D-820F-DDCF-EA11-182953D5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23A8B3-4514-BC76-FC67-44F3BBF0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4D3B9D-2BCF-3D05-49C0-CA479881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4" y="1955056"/>
            <a:ext cx="5680953" cy="20233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92722D-C746-6666-FD12-091A0A4F6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582" y="620688"/>
            <a:ext cx="4046706" cy="463036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96BF3D9-BA55-1712-3BDA-587B0FCA2D21}"/>
              </a:ext>
            </a:extLst>
          </p:cNvPr>
          <p:cNvSpPr/>
          <p:nvPr/>
        </p:nvSpPr>
        <p:spPr>
          <a:xfrm>
            <a:off x="9120336" y="1484784"/>
            <a:ext cx="432048" cy="27890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FF503EC-597C-818A-3493-12D6B60DD763}"/>
              </a:ext>
            </a:extLst>
          </p:cNvPr>
          <p:cNvSpPr/>
          <p:nvPr/>
        </p:nvSpPr>
        <p:spPr>
          <a:xfrm>
            <a:off x="9120336" y="2935871"/>
            <a:ext cx="432048" cy="27890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339943-18BB-7AA8-495F-50C54D3B3D30}"/>
              </a:ext>
            </a:extLst>
          </p:cNvPr>
          <p:cNvSpPr txBox="1"/>
          <p:nvPr/>
        </p:nvSpPr>
        <p:spPr>
          <a:xfrm>
            <a:off x="516982" y="4902944"/>
            <a:ext cx="108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Note: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dependence</a:t>
            </a:r>
            <a:r>
              <a:rPr lang="de-DE" dirty="0"/>
              <a:t> (</a:t>
            </a:r>
            <a:r>
              <a:rPr lang="de-DE" dirty="0" err="1"/>
              <a:t>cathode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)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! </a:t>
            </a:r>
          </a:p>
          <a:p>
            <a:r>
              <a:rPr lang="de-DE" dirty="0"/>
              <a:t>Note: The </a:t>
            </a:r>
            <a:r>
              <a:rPr lang="de-DE" dirty="0" err="1"/>
              <a:t>foil</a:t>
            </a:r>
            <a:r>
              <a:rPr lang="de-DE" dirty="0"/>
              <a:t> </a:t>
            </a:r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(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saturation</a:t>
            </a:r>
            <a:r>
              <a:rPr lang="de-DE" dirty="0"/>
              <a:t> </a:t>
            </a:r>
            <a:r>
              <a:rPr lang="de-DE" dirty="0" err="1"/>
              <a:t>polarization</a:t>
            </a:r>
            <a:r>
              <a:rPr lang="de-DE" dirty="0"/>
              <a:t> &amp; and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saturation</a:t>
            </a:r>
            <a:r>
              <a:rPr lang="de-DE" dirty="0"/>
              <a:t> )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29D2E1-1706-D788-B50F-4B0288DC68B7}"/>
              </a:ext>
            </a:extLst>
          </p:cNvPr>
          <p:cNvSpPr txBox="1"/>
          <p:nvPr/>
        </p:nvSpPr>
        <p:spPr>
          <a:xfrm>
            <a:off x="516982" y="4192661"/>
            <a:ext cx="6122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latin typeface="TeXGyreTermesX-Regular"/>
              </a:rPr>
              <a:t>D.E. King et al. </a:t>
            </a:r>
            <a:r>
              <a:rPr lang="en-US" sz="1000" b="0" i="0" u="none" strike="noStrike" baseline="0" dirty="0" err="1">
                <a:latin typeface="TeXGyreTermesX-Regular"/>
              </a:rPr>
              <a:t>Møller</a:t>
            </a:r>
            <a:r>
              <a:rPr lang="en-US" sz="1000" b="0" i="0" u="none" strike="noStrike" baseline="0" dirty="0">
                <a:latin typeface="TeXGyreTermesX-Regular"/>
              </a:rPr>
              <a:t> polarimetry for PREX-2 and CREX. </a:t>
            </a:r>
            <a:r>
              <a:rPr lang="en-US" sz="1000" b="0" i="1" u="none" strike="noStrike" baseline="0" dirty="0">
                <a:latin typeface="TeXGyreTermesX-Italic"/>
              </a:rPr>
              <a:t>NIM-A</a:t>
            </a:r>
            <a:r>
              <a:rPr lang="en-US" sz="1000" b="0" i="0" u="none" strike="noStrike" baseline="0" dirty="0">
                <a:latin typeface="TeXGyreTermesX-Regular"/>
              </a:rPr>
              <a:t>, 1045:167506, 2023.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4562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62B34-9F70-D566-52B2-7278B162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-99392"/>
            <a:ext cx="10972800" cy="1143000"/>
          </a:xfrm>
        </p:spPr>
        <p:txBody>
          <a:bodyPr/>
          <a:lstStyle/>
          <a:p>
            <a:r>
              <a:rPr lang="de-DE" dirty="0"/>
              <a:t>Adaptation </a:t>
            </a:r>
            <a:r>
              <a:rPr lang="de-DE" dirty="0" err="1"/>
              <a:t>of</a:t>
            </a:r>
            <a:r>
              <a:rPr lang="de-DE" dirty="0"/>
              <a:t> Iron Möller </a:t>
            </a:r>
            <a:r>
              <a:rPr lang="de-DE" dirty="0" err="1"/>
              <a:t>for</a:t>
            </a:r>
            <a:r>
              <a:rPr lang="de-DE" dirty="0"/>
              <a:t> MESA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E4CE8D-820F-DDCF-EA11-182953D5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23A8B3-4514-BC76-FC67-44F3BBF0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69D3E3D-2846-5338-CF64-E3EAD614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2"/>
          <a:stretch/>
        </p:blipFill>
        <p:spPr>
          <a:xfrm>
            <a:off x="89898" y="999390"/>
            <a:ext cx="6474857" cy="41044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AC4EAAE-EA79-12A2-0E3C-50BE08110795}"/>
              </a:ext>
            </a:extLst>
          </p:cNvPr>
          <p:cNvSpPr txBox="1"/>
          <p:nvPr/>
        </p:nvSpPr>
        <p:spPr>
          <a:xfrm flipH="1">
            <a:off x="7032104" y="103932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Möller Polarimeter </a:t>
            </a:r>
            <a:r>
              <a:rPr lang="de-DE" dirty="0" err="1"/>
              <a:t>used</a:t>
            </a:r>
            <a:r>
              <a:rPr lang="de-DE" dirty="0"/>
              <a:t> at  180 MeV in  MAMI-A…</a:t>
            </a:r>
          </a:p>
          <a:p>
            <a:endParaRPr lang="de-DE" dirty="0"/>
          </a:p>
          <a:p>
            <a:r>
              <a:rPr lang="de-DE" b="1" dirty="0"/>
              <a:t>…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exception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B=8T Solenoid! </a:t>
            </a:r>
          </a:p>
          <a:p>
            <a:endParaRPr lang="de-DE" b="1" dirty="0"/>
          </a:p>
          <a:p>
            <a:r>
              <a:rPr lang="de-DE" b="1" dirty="0" err="1"/>
              <a:t>Caveat</a:t>
            </a:r>
            <a:r>
              <a:rPr lang="de-DE" b="1" dirty="0"/>
              <a:t>: Beam 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almost</a:t>
            </a:r>
            <a:r>
              <a:rPr lang="de-DE" b="1" dirty="0"/>
              <a:t> </a:t>
            </a:r>
            <a:r>
              <a:rPr lang="de-DE" b="1" dirty="0" err="1"/>
              <a:t>one</a:t>
            </a:r>
            <a:r>
              <a:rPr lang="de-DE" b="1" dirty="0"/>
              <a:t> </a:t>
            </a:r>
            <a:r>
              <a:rPr lang="de-DE" b="1" dirty="0" err="1"/>
              <a:t>order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magnitude</a:t>
            </a:r>
            <a:r>
              <a:rPr lang="de-DE" b="1" dirty="0"/>
              <a:t> </a:t>
            </a:r>
            <a:r>
              <a:rPr lang="de-DE" b="1" dirty="0" err="1"/>
              <a:t>lower</a:t>
            </a:r>
            <a:r>
              <a:rPr lang="de-DE" b="1" dirty="0"/>
              <a:t> </a:t>
            </a:r>
            <a:r>
              <a:rPr lang="de-DE" b="1" dirty="0" err="1"/>
              <a:t>than</a:t>
            </a:r>
            <a:r>
              <a:rPr lang="de-DE" b="1" dirty="0"/>
              <a:t> at JLAB! </a:t>
            </a:r>
          </a:p>
          <a:p>
            <a:endParaRPr lang="de-DE" b="1" dirty="0"/>
          </a:p>
          <a:p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 Pro </a:t>
            </a:r>
            <a:r>
              <a:rPr lang="de-DE" b="1" dirty="0" err="1">
                <a:solidFill>
                  <a:srgbClr val="FF0000"/>
                </a:solidFill>
                <a:sym typeface="Wingdings" panose="05000000000000000000" pitchFamily="2" charset="2"/>
              </a:rPr>
              <a:t>or</a:t>
            </a:r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FF0000"/>
                </a:solidFill>
                <a:sym typeface="Wingdings" panose="05000000000000000000" pitchFamily="2" charset="2"/>
              </a:rPr>
              <a:t>Con</a:t>
            </a:r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?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FE6362-9AE6-F70A-0B2D-B652BD94B9D6}"/>
              </a:ext>
            </a:extLst>
          </p:cNvPr>
          <p:cNvSpPr txBox="1"/>
          <p:nvPr/>
        </p:nvSpPr>
        <p:spPr>
          <a:xfrm>
            <a:off x="767408" y="5373216"/>
            <a:ext cx="419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Suggestion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simple „inline“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48D0DE4-85E8-D100-1607-16D2237E9C76}"/>
              </a:ext>
            </a:extLst>
          </p:cNvPr>
          <p:cNvGrpSpPr/>
          <p:nvPr/>
        </p:nvGrpSpPr>
        <p:grpSpPr>
          <a:xfrm>
            <a:off x="5666385" y="4109068"/>
            <a:ext cx="6235830" cy="1860589"/>
            <a:chOff x="5704730" y="920338"/>
            <a:chExt cx="6235830" cy="186058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C4D8A4B-FEF5-7400-E5D8-650D3F436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81"/>
            <a:stretch/>
          </p:blipFill>
          <p:spPr>
            <a:xfrm>
              <a:off x="5704730" y="920338"/>
              <a:ext cx="3473896" cy="165618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528CD6F-D563-BF68-ACFA-87C27247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8626" y="944868"/>
              <a:ext cx="2761934" cy="1836059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0062B402-BFD7-BD64-6851-9A51D43A46A9}"/>
              </a:ext>
            </a:extLst>
          </p:cNvPr>
          <p:cNvSpPr txBox="1"/>
          <p:nvPr/>
        </p:nvSpPr>
        <p:spPr>
          <a:xfrm>
            <a:off x="6096000" y="5928239"/>
            <a:ext cx="245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Wagner et al. NIM A 294 541 (1990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77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62B34-9F70-D566-52B2-7278B162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Adaptation </a:t>
            </a:r>
            <a:r>
              <a:rPr lang="de-DE" dirty="0" err="1"/>
              <a:t>of</a:t>
            </a:r>
            <a:r>
              <a:rPr lang="de-DE" dirty="0"/>
              <a:t> Iron Möller </a:t>
            </a:r>
            <a:r>
              <a:rPr lang="de-DE" dirty="0" err="1"/>
              <a:t>for</a:t>
            </a:r>
            <a:r>
              <a:rPr lang="de-DE" dirty="0"/>
              <a:t> MESA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E4CE8D-820F-DDCF-EA11-182953D5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23A8B3-4514-BC76-FC67-44F3BBF0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689C35-FD62-6D66-C669-5CB0E127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255" y="1268760"/>
            <a:ext cx="3968885" cy="26070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DAE846B-5ADF-D37D-79F3-6737B6AC864A}"/>
                  </a:ext>
                </a:extLst>
              </p:cNvPr>
              <p:cNvSpPr txBox="1"/>
              <p:nvPr/>
            </p:nvSpPr>
            <p:spPr>
              <a:xfrm>
                <a:off x="598564" y="1161237"/>
                <a:ext cx="6494512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/>
                  <a:t>Application </a:t>
                </a:r>
                <a:r>
                  <a:rPr lang="de-DE" sz="2400" b="1" dirty="0" err="1"/>
                  <a:t>of</a:t>
                </a:r>
                <a:r>
                  <a:rPr lang="de-DE" sz="2400" b="1" dirty="0"/>
                  <a:t> 8 T  Solenoid </a:t>
                </a:r>
                <a:r>
                  <a:rPr lang="de-DE" sz="2400" b="1" dirty="0" err="1"/>
                  <a:t>offers</a:t>
                </a:r>
                <a:r>
                  <a:rPr lang="de-DE" sz="2400" b="1" dirty="0"/>
                  <a:t>  </a:t>
                </a:r>
                <a:r>
                  <a:rPr lang="de-DE" sz="2400" b="1" dirty="0" err="1"/>
                  <a:t>advantages</a:t>
                </a:r>
                <a:endParaRPr lang="de-DE" sz="2400" b="1" dirty="0"/>
              </a:p>
              <a:p>
                <a:pPr marL="285750" indent="-285750">
                  <a:buFont typeface="Calibri" panose="020F0502020204030204" pitchFamily="34" charset="0"/>
                  <a:buChar char="+"/>
                </a:pPr>
                <a:endParaRPr lang="de-DE" dirty="0"/>
              </a:p>
              <a:p>
                <a:pPr marL="285750" indent="-285750">
                  <a:buFont typeface="Calibri" panose="020F0502020204030204" pitchFamily="34" charset="0"/>
                  <a:buChar char="+"/>
                </a:pPr>
                <a:r>
                  <a:rPr lang="de-DE" dirty="0"/>
                  <a:t>  </a:t>
                </a:r>
                <a:r>
                  <a:rPr lang="de-DE" dirty="0" err="1"/>
                  <a:t>Less</a:t>
                </a:r>
                <a:r>
                  <a:rPr lang="de-DE" dirty="0"/>
                  <a:t> </a:t>
                </a:r>
                <a:r>
                  <a:rPr lang="de-DE" dirty="0" err="1"/>
                  <a:t>uncertainty</a:t>
                </a:r>
                <a:r>
                  <a:rPr lang="de-DE" dirty="0"/>
                  <a:t> in </a:t>
                </a:r>
                <a:r>
                  <a:rPr lang="de-DE" dirty="0" err="1"/>
                  <a:t>saturation</a:t>
                </a:r>
                <a:r>
                  <a:rPr lang="de-DE" dirty="0"/>
                  <a:t> </a:t>
                </a:r>
                <a:r>
                  <a:rPr lang="de-DE" dirty="0" err="1"/>
                  <a:t>polarization</a:t>
                </a:r>
                <a:endParaRPr lang="de-DE" dirty="0"/>
              </a:p>
              <a:p>
                <a:endParaRPr lang="de-DE" dirty="0"/>
              </a:p>
              <a:p>
                <a:pPr marL="285750" indent="-285750">
                  <a:buFont typeface="Calibri" panose="020F0502020204030204" pitchFamily="34" charset="0"/>
                  <a:buChar char="+"/>
                </a:pPr>
                <a:r>
                  <a:rPr lang="de-DE" dirty="0"/>
                  <a:t>Transfer </a:t>
                </a:r>
                <a:r>
                  <a:rPr lang="de-DE" dirty="0" err="1"/>
                  <a:t>matrix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incident</a:t>
                </a:r>
                <a:r>
                  <a:rPr lang="de-DE" dirty="0"/>
                  <a:t> beam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dirty="0"/>
                  <a:t>  (</a:t>
                </a:r>
                <a:r>
                  <a:rPr lang="de-DE" dirty="0" err="1"/>
                  <a:t>leave</a:t>
                </a:r>
                <a:r>
                  <a:rPr lang="de-DE" dirty="0"/>
                  <a:t> Solenoid on </a:t>
                </a:r>
                <a:r>
                  <a:rPr lang="de-DE" dirty="0" err="1"/>
                  <a:t>during</a:t>
                </a:r>
                <a:r>
                  <a:rPr lang="de-DE" dirty="0"/>
                  <a:t> P2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taking</a:t>
                </a:r>
                <a:r>
                  <a:rPr lang="de-DE" dirty="0"/>
                  <a:t>,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remove</a:t>
                </a:r>
                <a:r>
                  <a:rPr lang="de-DE" dirty="0"/>
                  <a:t> </a:t>
                </a:r>
                <a:r>
                  <a:rPr lang="de-DE" dirty="0" err="1"/>
                  <a:t>target</a:t>
                </a:r>
                <a:r>
                  <a:rPr lang="de-DE" dirty="0"/>
                  <a:t>, </a:t>
                </a:r>
                <a:r>
                  <a:rPr lang="de-DE" dirty="0" err="1"/>
                  <a:t>requires</a:t>
                </a:r>
                <a:r>
                  <a:rPr lang="de-DE" dirty="0"/>
                  <a:t> </a:t>
                </a:r>
                <a:r>
                  <a:rPr lang="de-DE" dirty="0" err="1"/>
                  <a:t>field</a:t>
                </a:r>
                <a:r>
                  <a:rPr lang="de-DE" dirty="0"/>
                  <a:t> integral 3.25 Tm at 155 MeV)</a:t>
                </a:r>
              </a:p>
              <a:p>
                <a:endParaRPr lang="de-DE" dirty="0"/>
              </a:p>
              <a:p>
                <a:pPr marL="285750" indent="-285750">
                  <a:buFont typeface="Calibri" panose="020F0502020204030204" pitchFamily="34" charset="0"/>
                  <a:buChar char="+"/>
                </a:pPr>
                <a:r>
                  <a:rPr lang="de-DE" dirty="0" err="1"/>
                  <a:t>Spectroscopic</a:t>
                </a:r>
                <a:r>
                  <a:rPr lang="de-DE" dirty="0"/>
                  <a:t> </a:t>
                </a:r>
                <a:r>
                  <a:rPr lang="de-DE" dirty="0" err="1"/>
                  <a:t>effect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solenoid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Möller </a:t>
                </a:r>
                <a:r>
                  <a:rPr lang="de-DE" dirty="0" err="1"/>
                  <a:t>electrons</a:t>
                </a:r>
                <a:r>
                  <a:rPr lang="de-DE" dirty="0"/>
                  <a:t>  </a:t>
                </a:r>
                <a:r>
                  <a:rPr lang="de-DE" dirty="0" err="1"/>
                  <a:t>of</a:t>
                </a:r>
                <a:r>
                  <a:rPr lang="de-DE" dirty="0"/>
                  <a:t> different </a:t>
                </a:r>
                <a:r>
                  <a:rPr lang="de-DE" dirty="0" err="1"/>
                  <a:t>energies</a:t>
                </a:r>
                <a:r>
                  <a:rPr lang="de-DE" dirty="0"/>
                  <a:t> (will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amplified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quadrupole</a:t>
                </a:r>
                <a:r>
                  <a:rPr lang="de-DE" dirty="0"/>
                  <a:t> </a:t>
                </a:r>
                <a:r>
                  <a:rPr lang="de-DE" dirty="0" err="1"/>
                  <a:t>magnet</a:t>
                </a:r>
                <a:r>
                  <a:rPr lang="de-DE" dirty="0"/>
                  <a:t>)   </a:t>
                </a:r>
              </a:p>
              <a:p>
                <a:pPr marL="285750" indent="-285750">
                  <a:buFont typeface="Calibri" panose="020F0502020204030204" pitchFamily="34" charset="0"/>
                  <a:buChar char="+"/>
                </a:pPr>
                <a:endParaRPr lang="de-DE" dirty="0"/>
              </a:p>
              <a:p>
                <a:pPr marL="285750" indent="-285750">
                  <a:buFont typeface="Calibri" panose="020F0502020204030204" pitchFamily="34" charset="0"/>
                  <a:buChar char="+"/>
                </a:pPr>
                <a:r>
                  <a:rPr lang="de-DE" dirty="0"/>
                  <a:t>3.5 Tm Solenoid  </a:t>
                </a:r>
                <a:r>
                  <a:rPr lang="de-DE" dirty="0" err="1"/>
                  <a:t>affordable</a:t>
                </a:r>
                <a:r>
                  <a:rPr lang="de-DE" dirty="0"/>
                  <a:t> (</a:t>
                </a:r>
                <a:r>
                  <a:rPr lang="de-DE" dirty="0" err="1"/>
                  <a:t>Cryocooled</a:t>
                </a:r>
                <a:r>
                  <a:rPr lang="de-DE" dirty="0"/>
                  <a:t> &amp; warm </a:t>
                </a:r>
                <a:r>
                  <a:rPr lang="de-DE" dirty="0" err="1"/>
                  <a:t>bore</a:t>
                </a:r>
                <a:r>
                  <a:rPr lang="de-DE" dirty="0"/>
                  <a:t>) and  </a:t>
                </a:r>
                <a:r>
                  <a:rPr lang="de-DE" dirty="0" err="1"/>
                  <a:t>suited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later</a:t>
                </a:r>
                <a:r>
                  <a:rPr lang="de-DE" dirty="0"/>
                  <a:t> Hydro-Möller </a:t>
                </a:r>
                <a:r>
                  <a:rPr lang="de-DE" dirty="0" err="1"/>
                  <a:t>installation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r>
                  <a:rPr lang="de-DE" dirty="0"/>
                  <a:t>Very </a:t>
                </a:r>
                <a:r>
                  <a:rPr lang="de-DE" dirty="0" err="1"/>
                  <a:t>long</a:t>
                </a:r>
                <a:r>
                  <a:rPr lang="de-DE" dirty="0"/>
                  <a:t> „Do </a:t>
                </a:r>
                <a:r>
                  <a:rPr lang="de-DE" dirty="0" err="1"/>
                  <a:t>list</a:t>
                </a:r>
                <a:r>
                  <a:rPr lang="de-DE" dirty="0"/>
                  <a:t>“ : </a:t>
                </a:r>
              </a:p>
              <a:p>
                <a:pPr marL="285750" indent="-285750">
                  <a:buFontTx/>
                  <a:buChar char="-"/>
                </a:pPr>
                <a:r>
                  <a:rPr lang="de-DE" dirty="0"/>
                  <a:t>Target </a:t>
                </a:r>
                <a:r>
                  <a:rPr lang="de-DE" dirty="0" err="1"/>
                  <a:t>moving</a:t>
                </a:r>
                <a:r>
                  <a:rPr lang="de-DE" dirty="0"/>
                  <a:t> </a:t>
                </a:r>
                <a:r>
                  <a:rPr lang="de-DE" dirty="0" err="1"/>
                  <a:t>system</a:t>
                </a:r>
                <a:r>
                  <a:rPr lang="de-DE" dirty="0"/>
                  <a:t> design </a:t>
                </a:r>
              </a:p>
              <a:p>
                <a:pPr marL="285750" indent="-285750">
                  <a:buFontTx/>
                  <a:buChar char="-"/>
                </a:pPr>
                <a:r>
                  <a:rPr lang="de-DE" dirty="0" err="1"/>
                  <a:t>Detector</a:t>
                </a:r>
                <a:r>
                  <a:rPr lang="de-DE" dirty="0"/>
                  <a:t> </a:t>
                </a:r>
                <a:r>
                  <a:rPr lang="de-DE" dirty="0" err="1"/>
                  <a:t>system</a:t>
                </a:r>
                <a:r>
                  <a:rPr lang="de-DE" dirty="0"/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de-DE" dirty="0"/>
                  <a:t>Determination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acceptance</a:t>
                </a:r>
                <a:r>
                  <a:rPr lang="de-DE" dirty="0"/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de-DE" dirty="0" err="1"/>
                  <a:t>Systematic</a:t>
                </a:r>
                <a:r>
                  <a:rPr lang="de-DE" dirty="0"/>
                  <a:t> </a:t>
                </a:r>
                <a:r>
                  <a:rPr lang="de-DE" dirty="0" err="1"/>
                  <a:t>effects</a:t>
                </a:r>
                <a:r>
                  <a:rPr lang="de-DE" dirty="0"/>
                  <a:t> (</a:t>
                </a:r>
                <a:r>
                  <a:rPr lang="de-DE" dirty="0" err="1"/>
                  <a:t>Levchuk</a:t>
                </a:r>
                <a:r>
                  <a:rPr lang="de-DE" dirty="0"/>
                  <a:t>, </a:t>
                </a:r>
                <a:r>
                  <a:rPr lang="de-DE" dirty="0" err="1"/>
                  <a:t>dead</a:t>
                </a:r>
                <a:r>
                  <a:rPr lang="de-DE" dirty="0"/>
                  <a:t> time, </a:t>
                </a:r>
                <a:r>
                  <a:rPr lang="de-DE" dirty="0" err="1"/>
                  <a:t>current</a:t>
                </a:r>
                <a:r>
                  <a:rPr lang="de-DE" dirty="0"/>
                  <a:t> </a:t>
                </a:r>
                <a:r>
                  <a:rPr lang="de-DE" dirty="0" err="1"/>
                  <a:t>dependance</a:t>
                </a:r>
                <a:r>
                  <a:rPr lang="de-DE" dirty="0"/>
                  <a:t>,…)</a:t>
                </a:r>
              </a:p>
              <a:p>
                <a:endParaRPr lang="de-DE" dirty="0"/>
              </a:p>
              <a:p>
                <a:pPr marL="285750" indent="-285750">
                  <a:buFont typeface="Calibri" panose="020F0502020204030204" pitchFamily="34" charset="0"/>
                  <a:buChar char="Ω"/>
                </a:pPr>
                <a:endParaRPr lang="de-DE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DAE846B-5ADF-D37D-79F3-6737B6AC8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64" y="1161237"/>
                <a:ext cx="6494512" cy="6555641"/>
              </a:xfrm>
              <a:prstGeom prst="rect">
                <a:avLst/>
              </a:prstGeom>
              <a:blipFill>
                <a:blip r:embed="rId3"/>
                <a:stretch>
                  <a:fillRect l="-1407" t="-743" r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8D3B5ADE-B895-546D-8311-D453B9EBC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873" y="4149080"/>
            <a:ext cx="4941651" cy="13229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F0B2F83-1C06-7F08-5F5F-677C9F027615}"/>
                  </a:ext>
                </a:extLst>
              </p:cNvPr>
              <p:cNvSpPr txBox="1"/>
              <p:nvPr/>
            </p:nvSpPr>
            <p:spPr>
              <a:xfrm>
                <a:off x="8002867" y="5569706"/>
                <a:ext cx="2766975" cy="940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𝑒𝐵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de-DE" sz="1200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F0B2F83-1C06-7F08-5F5F-677C9F02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867" y="5569706"/>
                <a:ext cx="2766975" cy="940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35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BF0AC-6A32-56A3-89A2-2E6D9582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Iron Möller </a:t>
            </a:r>
            <a:r>
              <a:rPr lang="de-DE" dirty="0" err="1"/>
              <a:t>to</a:t>
            </a:r>
            <a:r>
              <a:rPr lang="de-DE" dirty="0"/>
              <a:t> Hydro-Möller 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EBEC3E-C0AA-2659-7A5B-2E26C7AB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55AB8-0DAF-56DB-E9B9-183714A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89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117026"/>
            <a:ext cx="8229600" cy="1143000"/>
          </a:xfrm>
        </p:spPr>
        <p:txBody>
          <a:bodyPr/>
          <a:lstStyle/>
          <a:p>
            <a:r>
              <a:rPr lang="de-DE" dirty="0"/>
              <a:t>Hydro-Möller: </a:t>
            </a:r>
            <a:r>
              <a:rPr lang="de-DE" dirty="0" err="1"/>
              <a:t>Promise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8241" y="1063245"/>
            <a:ext cx="10110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Suggested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  </a:t>
            </a:r>
            <a:r>
              <a:rPr lang="en-US" sz="1800" dirty="0"/>
              <a:t>E. </a:t>
            </a:r>
            <a:r>
              <a:rPr lang="en-US" sz="1800" dirty="0" err="1"/>
              <a:t>Chudakov</a:t>
            </a:r>
            <a:r>
              <a:rPr lang="en-US" sz="1800" dirty="0"/>
              <a:t> and V. </a:t>
            </a:r>
            <a:r>
              <a:rPr lang="en-US" sz="1800" dirty="0" err="1"/>
              <a:t>Luppov</a:t>
            </a:r>
            <a:r>
              <a:rPr lang="en-US" dirty="0"/>
              <a:t>:</a:t>
            </a:r>
            <a:r>
              <a:rPr lang="en-US" sz="1800" dirty="0"/>
              <a:t> </a:t>
            </a:r>
          </a:p>
          <a:p>
            <a:r>
              <a:rPr lang="en-US" dirty="0"/>
              <a:t>     </a:t>
            </a:r>
            <a:r>
              <a:rPr lang="en-US" sz="1800" dirty="0"/>
              <a:t>Moller polarimetry with atomic hydrogen targets </a:t>
            </a:r>
            <a:r>
              <a:rPr lang="fr-FR" sz="1800" dirty="0"/>
              <a:t>IEEE Transactions on </a:t>
            </a:r>
            <a:r>
              <a:rPr lang="fr-FR" sz="1800" dirty="0" err="1"/>
              <a:t>Nuclear</a:t>
            </a:r>
            <a:r>
              <a:rPr lang="fr-FR" sz="1800" dirty="0"/>
              <a:t> Science 51 (2004) 1533.</a:t>
            </a:r>
            <a:r>
              <a:rPr lang="de-DE" sz="1800" dirty="0"/>
              <a:t> 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Areal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10</a:t>
            </a:r>
            <a:r>
              <a:rPr lang="de-DE" baseline="30000" dirty="0"/>
              <a:t>16</a:t>
            </a:r>
            <a:r>
              <a:rPr lang="de-DE" dirty="0"/>
              <a:t> </a:t>
            </a:r>
            <a:r>
              <a:rPr lang="de-DE" dirty="0" err="1"/>
              <a:t>spins</a:t>
            </a:r>
            <a:r>
              <a:rPr lang="de-DE" dirty="0"/>
              <a:t>/cm</a:t>
            </a:r>
            <a:r>
              <a:rPr lang="de-DE" baseline="30000" dirty="0"/>
              <a:t>2</a:t>
            </a:r>
            <a:r>
              <a:rPr lang="en-US" dirty="0">
                <a:sym typeface="Wingdings" panose="05000000000000000000" pitchFamily="2" charset="2"/>
              </a:rPr>
              <a:t> sufficiently low for online operation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but reasonable statistical efficiency…(for specific high acceptance detection system see talk by Michail)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Hydrogen </a:t>
            </a:r>
            <a:r>
              <a:rPr lang="de-DE" dirty="0" err="1">
                <a:sym typeface="Wingdings" panose="05000000000000000000" pitchFamily="2" charset="2"/>
              </a:rPr>
              <a:t>Polarization</a:t>
            </a:r>
            <a:r>
              <a:rPr lang="de-DE" dirty="0">
                <a:sym typeface="Wingdings" panose="05000000000000000000" pitchFamily="2" charset="2"/>
              </a:rPr>
              <a:t> 1-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&lt;10</a:t>
            </a:r>
            <a:r>
              <a:rPr lang="de-DE" baseline="30000" dirty="0">
                <a:sym typeface="Wingdings" panose="05000000000000000000" pitchFamily="2" charset="2"/>
              </a:rPr>
              <a:t>-4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suppression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error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polarization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Levchuk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effect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Full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current</a:t>
            </a:r>
            <a:r>
              <a:rPr lang="de-DE" dirty="0">
                <a:sym typeface="Wingdings" panose="05000000000000000000" pitchFamily="2" charset="2"/>
              </a:rPr>
              <a:t> &amp; online  </a:t>
            </a:r>
            <a:r>
              <a:rPr lang="de-DE" dirty="0" err="1">
                <a:sym typeface="Wingdings" panose="05000000000000000000" pitchFamily="2" charset="2"/>
              </a:rPr>
              <a:t>cabability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de-DE" dirty="0">
                <a:sym typeface="Wingdings" panose="05000000000000000000" pitchFamily="2" charset="2"/>
              </a:rPr>
              <a:t>P/P &lt; 0.5%?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2" y="3534252"/>
            <a:ext cx="3726307" cy="254948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38650" y="6083732"/>
            <a:ext cx="34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Schematic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Hydro-Möller-Target, </a:t>
            </a:r>
            <a:endParaRPr lang="en-US" baseline="30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89" y="3356995"/>
            <a:ext cx="4500300" cy="178342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004810" y="5101215"/>
            <a:ext cx="4052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/>
              <a:t>Figure</a:t>
            </a:r>
            <a:r>
              <a:rPr lang="de-DE" sz="1200" b="1" dirty="0"/>
              <a:t>  </a:t>
            </a:r>
            <a:r>
              <a:rPr lang="de-DE" sz="1200" b="1" dirty="0" err="1"/>
              <a:t>from</a:t>
            </a:r>
            <a:r>
              <a:rPr lang="de-DE" sz="1200" b="1" dirty="0"/>
              <a:t>:  </a:t>
            </a:r>
            <a:r>
              <a:rPr lang="fr-FR" sz="1200" b="1" dirty="0"/>
              <a:t>D. Becker et al., </a:t>
            </a:r>
            <a:r>
              <a:rPr lang="fr-FR" sz="1200" b="1" dirty="0" err="1"/>
              <a:t>Eur</a:t>
            </a:r>
            <a:r>
              <a:rPr lang="fr-FR" sz="1200" b="1" dirty="0"/>
              <a:t>. Phys. J. A (2018) 54 : 208</a:t>
            </a:r>
            <a:r>
              <a:rPr lang="de-DE" sz="1200" b="1" dirty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2062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60648"/>
            <a:ext cx="9097292" cy="514519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112224" y="6232230"/>
            <a:ext cx="1008112" cy="365125"/>
          </a:xfrm>
        </p:spPr>
        <p:txBody>
          <a:bodyPr/>
          <a:lstStyle/>
          <a:p>
            <a:fld id="{A7426958-506C-40E9-9CD9-E412FC0EB415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9624392" y="6232230"/>
            <a:ext cx="586408" cy="365125"/>
          </a:xfrm>
        </p:spPr>
        <p:txBody>
          <a:bodyPr/>
          <a:lstStyle/>
          <a:p>
            <a:fld id="{C5569BA5-88D4-471A-9C47-F7F05978978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50528" y="10676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Replacing</a:t>
            </a:r>
            <a:r>
              <a:rPr lang="de-DE" dirty="0"/>
              <a:t> Iron </a:t>
            </a:r>
            <a:r>
              <a:rPr lang="de-DE" dirty="0" err="1"/>
              <a:t>with</a:t>
            </a:r>
            <a:r>
              <a:rPr lang="de-DE" dirty="0"/>
              <a:t> Hydrogen? 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1650528" y="5618875"/>
            <a:ext cx="867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Möller </a:t>
            </a:r>
            <a:r>
              <a:rPr lang="de-DE" dirty="0" err="1">
                <a:solidFill>
                  <a:srgbClr val="0000FF"/>
                </a:solidFill>
              </a:rPr>
              <a:t>scattering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from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completely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spin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polarized</a:t>
            </a:r>
            <a:r>
              <a:rPr lang="de-DE" dirty="0">
                <a:solidFill>
                  <a:srgbClr val="0000FF"/>
                </a:solidFill>
              </a:rPr>
              <a:t> hydrogen </a:t>
            </a:r>
            <a:r>
              <a:rPr lang="de-DE" dirty="0" err="1">
                <a:solidFill>
                  <a:srgbClr val="0000FF"/>
                </a:solidFill>
              </a:rPr>
              <a:t>target</a:t>
            </a:r>
            <a:r>
              <a:rPr lang="de-DE" dirty="0">
                <a:solidFill>
                  <a:srgbClr val="0000FF"/>
                </a:solidFill>
              </a:rPr>
              <a:t>: </a:t>
            </a:r>
            <a:r>
              <a:rPr lang="de-DE" dirty="0" err="1">
                <a:solidFill>
                  <a:srgbClr val="0000FF"/>
                </a:solidFill>
              </a:rPr>
              <a:t>see</a:t>
            </a:r>
            <a:r>
              <a:rPr lang="de-DE" dirty="0">
                <a:solidFill>
                  <a:srgbClr val="0000FF"/>
                </a:solidFill>
              </a:rPr>
              <a:t> V. </a:t>
            </a:r>
            <a:r>
              <a:rPr lang="de-DE" dirty="0" err="1">
                <a:solidFill>
                  <a:srgbClr val="0000FF"/>
                </a:solidFill>
              </a:rPr>
              <a:t>Tioukine</a:t>
            </a:r>
            <a:r>
              <a:rPr lang="de-DE" dirty="0">
                <a:solidFill>
                  <a:srgbClr val="0000FF"/>
                </a:solidFill>
              </a:rPr>
              <a:t> et al. </a:t>
            </a:r>
            <a:r>
              <a:rPr lang="de-DE" dirty="0" err="1">
                <a:solidFill>
                  <a:srgbClr val="0000FF"/>
                </a:solidFill>
              </a:rPr>
              <a:t>Proceedings</a:t>
            </a:r>
            <a:r>
              <a:rPr lang="de-DE" dirty="0">
                <a:solidFill>
                  <a:srgbClr val="0000FF"/>
                </a:solidFill>
              </a:rPr>
              <a:t> PSTP 2019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847528" y="4725144"/>
            <a:ext cx="3277204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1847528" y="4725147"/>
            <a:ext cx="0" cy="965739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9516B22C-9AB9-9F5E-41E7-2EA82932B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2"/>
          <a:stretch/>
        </p:blipFill>
        <p:spPr>
          <a:xfrm>
            <a:off x="328178" y="1095882"/>
            <a:ext cx="4118821" cy="261094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EED0779-AE0C-5750-0A32-3D705FE1B055}"/>
              </a:ext>
            </a:extLst>
          </p:cNvPr>
          <p:cNvSpPr txBox="1"/>
          <p:nvPr/>
        </p:nvSpPr>
        <p:spPr>
          <a:xfrm>
            <a:off x="125108" y="797782"/>
            <a:ext cx="21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Iron Möller </a:t>
            </a:r>
            <a:r>
              <a:rPr lang="de-DE" dirty="0" err="1"/>
              <a:t>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70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MESA-Polarimeter -  </a:t>
            </a:r>
            <a:r>
              <a:rPr lang="de-DE" dirty="0" err="1"/>
              <a:t>overview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67608" y="2060848"/>
            <a:ext cx="54238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Real vs. “perfect”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5 MeV Mott polarimeter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“Iron”-</a:t>
            </a:r>
            <a:r>
              <a:rPr lang="en-US" sz="2800" dirty="0" err="1"/>
              <a:t>Möller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From Iron </a:t>
            </a:r>
            <a:r>
              <a:rPr lang="en-US" sz="2800" dirty="0" err="1"/>
              <a:t>Möller</a:t>
            </a:r>
            <a:r>
              <a:rPr lang="en-US" sz="2800" dirty="0"/>
              <a:t> to Hydro </a:t>
            </a:r>
            <a:r>
              <a:rPr lang="en-US" sz="2800" dirty="0" err="1"/>
              <a:t>Möller</a:t>
            </a:r>
            <a:r>
              <a:rPr lang="en-US" sz="2800" dirty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085184"/>
            <a:ext cx="3224540" cy="13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7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255" y="0"/>
            <a:ext cx="8229600" cy="1143000"/>
          </a:xfrm>
        </p:spPr>
        <p:txBody>
          <a:bodyPr/>
          <a:lstStyle/>
          <a:p>
            <a:r>
              <a:rPr lang="en-US" dirty="0"/>
              <a:t>Hydro-</a:t>
            </a:r>
            <a:r>
              <a:rPr lang="en-US" dirty="0" err="1"/>
              <a:t>Møller</a:t>
            </a:r>
            <a:r>
              <a:rPr lang="en-US" dirty="0"/>
              <a:t> infrastructure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1167192"/>
            <a:ext cx="7353220" cy="49323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501" y="2178"/>
            <a:ext cx="2164499" cy="13385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752184" y="2617683"/>
            <a:ext cx="43654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Length of set up ~8m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Helium circuits </a:t>
            </a:r>
          </a:p>
          <a:p>
            <a:r>
              <a:rPr lang="en-US" dirty="0"/>
              <a:t>      needed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</a:t>
            </a:r>
          </a:p>
          <a:p>
            <a:r>
              <a:rPr lang="en-US" dirty="0"/>
              <a:t>     </a:t>
            </a:r>
            <a:r>
              <a:rPr lang="en-US" dirty="0" err="1"/>
              <a:t>lq</a:t>
            </a:r>
            <a:r>
              <a:rPr lang="en-US" dirty="0"/>
              <a:t>. Helium consumption</a:t>
            </a:r>
          </a:p>
          <a:p>
            <a:r>
              <a:rPr lang="en-US" dirty="0"/>
              <a:t>     &lt;10l/h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Feasible, but technologically demanding! </a:t>
            </a:r>
          </a:p>
          <a:p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5632149" y="1797316"/>
            <a:ext cx="927701" cy="6264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13454" y="4771975"/>
            <a:ext cx="927701" cy="6264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0" y="545032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P2 </a:t>
            </a:r>
          </a:p>
        </p:txBody>
      </p:sp>
    </p:spTree>
    <p:extLst>
      <p:ext uri="{BB962C8B-B14F-4D97-AF65-F5344CB8AC3E}">
        <p14:creationId xmlns:p14="http://schemas.microsoft.com/office/powerpoint/2010/main" val="357414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117026"/>
            <a:ext cx="8229600" cy="1143000"/>
          </a:xfrm>
        </p:spPr>
        <p:txBody>
          <a:bodyPr/>
          <a:lstStyle/>
          <a:p>
            <a:r>
              <a:rPr lang="de-DE" dirty="0"/>
              <a:t>Hydro-Möller: Technical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06" y="831201"/>
            <a:ext cx="4554847" cy="479827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67408" y="1412776"/>
            <a:ext cx="50706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Powerful </a:t>
            </a:r>
            <a:r>
              <a:rPr lang="de-DE" dirty="0" err="1"/>
              <a:t>dilation</a:t>
            </a:r>
            <a:r>
              <a:rPr lang="de-DE" dirty="0"/>
              <a:t> </a:t>
            </a:r>
            <a:r>
              <a:rPr lang="de-DE" dirty="0" err="1"/>
              <a:t>refrigerator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</a:p>
          <a:p>
            <a:r>
              <a:rPr lang="de-DE" dirty="0"/>
              <a:t>(50mW at 0.3K)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Detailed</a:t>
            </a:r>
            <a:r>
              <a:rPr lang="de-DE" b="1" dirty="0"/>
              <a:t> design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refrigerator</a:t>
            </a:r>
            <a:r>
              <a:rPr lang="de-DE" b="1" dirty="0"/>
              <a:t> </a:t>
            </a:r>
            <a:r>
              <a:rPr lang="de-DE" b="1" dirty="0" err="1"/>
              <a:t>exists</a:t>
            </a:r>
            <a:r>
              <a:rPr lang="de-DE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fabricated</a:t>
            </a:r>
            <a:r>
              <a:rPr lang="de-DE" dirty="0"/>
              <a:t> at</a:t>
            </a:r>
          </a:p>
          <a:p>
            <a:r>
              <a:rPr lang="de-DE" dirty="0"/>
              <a:t>     JINR/</a:t>
            </a:r>
            <a:r>
              <a:rPr lang="de-DE" dirty="0" err="1"/>
              <a:t>Dubna</a:t>
            </a:r>
            <a:r>
              <a:rPr lang="de-DE" dirty="0"/>
              <a:t> (but not </a:t>
            </a:r>
            <a:r>
              <a:rPr lang="de-DE" dirty="0" err="1"/>
              <a:t>delivered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Fabrication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remaining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</a:p>
          <a:p>
            <a:r>
              <a:rPr lang="de-DE" dirty="0"/>
              <a:t>     </a:t>
            </a:r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unforeseeable</a:t>
            </a:r>
            <a:r>
              <a:rPr lang="de-DE" dirty="0"/>
              <a:t> time </a:t>
            </a:r>
          </a:p>
          <a:p>
            <a:r>
              <a:rPr lang="de-DE" dirty="0"/>
              <a:t>      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war in Ukraine.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Iron Möller </a:t>
            </a:r>
            <a:r>
              <a:rPr lang="de-DE" dirty="0" err="1"/>
              <a:t>only</a:t>
            </a:r>
            <a:r>
              <a:rPr lang="de-DE" dirty="0"/>
              <a:t> possible </a:t>
            </a:r>
            <a:r>
              <a:rPr lang="de-DE" dirty="0" err="1"/>
              <a:t>solution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Solenoid </a:t>
            </a:r>
            <a:r>
              <a:rPr lang="de-DE" dirty="0" err="1"/>
              <a:t>of</a:t>
            </a:r>
            <a:r>
              <a:rPr lang="de-DE" dirty="0"/>
              <a:t> Iron-Möller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endParaRPr lang="de-DE" dirty="0"/>
          </a:p>
          <a:p>
            <a:r>
              <a:rPr lang="de-DE" dirty="0"/>
              <a:t>      Hydro-Möller </a:t>
            </a:r>
            <a:r>
              <a:rPr lang="de-DE" dirty="0" err="1"/>
              <a:t>trap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8074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BF0AC-6A32-56A3-89A2-2E6D9582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Iron Möller </a:t>
            </a:r>
            <a:r>
              <a:rPr lang="de-DE" dirty="0" err="1"/>
              <a:t>to</a:t>
            </a:r>
            <a:r>
              <a:rPr lang="de-DE" dirty="0"/>
              <a:t> Hydro-Möller 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EBEC3E-C0AA-2659-7A5B-2E26C7AB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55AB8-0DAF-56DB-E9B9-183714A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0CBA84-F9A5-8420-3E1A-9F332EAAD0F5}"/>
              </a:ext>
            </a:extLst>
          </p:cNvPr>
          <p:cNvSpPr txBox="1"/>
          <p:nvPr/>
        </p:nvSpPr>
        <p:spPr>
          <a:xfrm>
            <a:off x="1952991" y="2780928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Moving </a:t>
            </a:r>
            <a:r>
              <a:rPr lang="de-DE" sz="2800" dirty="0" err="1"/>
              <a:t>towards</a:t>
            </a:r>
            <a:r>
              <a:rPr lang="de-DE" sz="2800" dirty="0"/>
              <a:t> Hydro-Möller </a:t>
            </a:r>
            <a:r>
              <a:rPr lang="de-DE" sz="2800" dirty="0" err="1"/>
              <a:t>is</a:t>
            </a:r>
            <a:r>
              <a:rPr lang="de-DE" sz="2800" dirty="0"/>
              <a:t> a </a:t>
            </a:r>
            <a:r>
              <a:rPr lang="de-DE" sz="2800" dirty="0" err="1"/>
              <a:t>project</a:t>
            </a:r>
            <a:r>
              <a:rPr lang="de-DE" sz="2800" dirty="0"/>
              <a:t> 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should</a:t>
            </a:r>
            <a:r>
              <a:rPr lang="de-DE" sz="2800" dirty="0"/>
              <a:t> and </a:t>
            </a:r>
            <a:r>
              <a:rPr lang="de-DE" sz="2800" dirty="0" err="1"/>
              <a:t>can</a:t>
            </a:r>
            <a:r>
              <a:rPr lang="de-DE" sz="2800" dirty="0"/>
              <a:t> 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pursued</a:t>
            </a:r>
            <a:r>
              <a:rPr lang="de-DE" sz="2800" dirty="0"/>
              <a:t>.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has</a:t>
            </a:r>
            <a:r>
              <a:rPr lang="de-DE" sz="2800" dirty="0"/>
              <a:t> </a:t>
            </a:r>
            <a:r>
              <a:rPr lang="de-DE" sz="2800" dirty="0" err="1"/>
              <a:t>reasonable</a:t>
            </a:r>
            <a:r>
              <a:rPr lang="de-DE" sz="2800" dirty="0"/>
              <a:t> </a:t>
            </a:r>
            <a:r>
              <a:rPr lang="de-DE" sz="2800" dirty="0" err="1"/>
              <a:t>chances</a:t>
            </a:r>
            <a:r>
              <a:rPr lang="de-DE" sz="2800" dirty="0"/>
              <a:t>, but </a:t>
            </a:r>
            <a:r>
              <a:rPr lang="de-DE" sz="2800" dirty="0" err="1"/>
              <a:t>we</a:t>
            </a:r>
            <a:r>
              <a:rPr lang="de-DE" sz="2800" dirty="0"/>
              <a:t>  </a:t>
            </a:r>
            <a:r>
              <a:rPr lang="de-DE" sz="2800" dirty="0" err="1"/>
              <a:t>need</a:t>
            </a:r>
            <a:r>
              <a:rPr lang="de-DE" sz="2800" dirty="0"/>
              <a:t> </a:t>
            </a:r>
            <a:r>
              <a:rPr lang="de-DE" sz="2800" dirty="0" err="1"/>
              <a:t>partners</a:t>
            </a:r>
            <a:r>
              <a:rPr lang="de-DE" sz="2800" dirty="0"/>
              <a:t> 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succesful</a:t>
            </a:r>
            <a:r>
              <a:rPr lang="de-DE" sz="2800" dirty="0"/>
              <a:t> </a:t>
            </a:r>
            <a:r>
              <a:rPr lang="de-DE" sz="2800" dirty="0" err="1"/>
              <a:t>within</a:t>
            </a:r>
            <a:r>
              <a:rPr lang="de-DE" sz="2800" dirty="0"/>
              <a:t> a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period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time   </a:t>
            </a:r>
          </a:p>
        </p:txBody>
      </p:sp>
    </p:spTree>
    <p:extLst>
      <p:ext uri="{BB962C8B-B14F-4D97-AF65-F5344CB8AC3E}">
        <p14:creationId xmlns:p14="http://schemas.microsoft.com/office/powerpoint/2010/main" val="2709511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Summary/Outlook 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981201" y="1556793"/>
            <a:ext cx="88162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5 MeV Mott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design and </a:t>
            </a:r>
            <a:r>
              <a:rPr lang="de-DE" dirty="0" err="1"/>
              <a:t>partially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 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talks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Valery, Rakshya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Iron Möller </a:t>
            </a:r>
            <a:r>
              <a:rPr lang="de-DE" dirty="0" err="1"/>
              <a:t>under</a:t>
            </a:r>
            <a:r>
              <a:rPr lang="de-DE" dirty="0"/>
              <a:t> design,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realized</a:t>
            </a:r>
            <a:r>
              <a:rPr lang="de-DE" dirty="0"/>
              <a:t> </a:t>
            </a:r>
            <a:r>
              <a:rPr lang="de-DE" dirty="0" err="1"/>
              <a:t>timely</a:t>
            </a:r>
            <a:r>
              <a:rPr lang="de-DE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Beam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polarimeters</a:t>
            </a:r>
            <a:r>
              <a:rPr lang="de-DE" dirty="0"/>
              <a:t>  </a:t>
            </a:r>
            <a:r>
              <a:rPr lang="de-DE" dirty="0" err="1"/>
              <a:t>becomes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MANY </a:t>
            </a:r>
            <a:r>
              <a:rPr lang="de-DE" dirty="0" err="1"/>
              <a:t>systematics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checked</a:t>
            </a:r>
            <a:r>
              <a:rPr lang="de-DE" dirty="0"/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5 MeV Mott and Iron Möller: May </a:t>
            </a:r>
            <a:r>
              <a:rPr lang="de-DE" dirty="0" err="1"/>
              <a:t>yield</a:t>
            </a:r>
            <a:r>
              <a:rPr lang="de-DE" dirty="0"/>
              <a:t> 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P2-Lead, P2-H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P2-12C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r>
              <a:rPr lang="de-DE" dirty="0"/>
              <a:t>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….like Hydro-Möller, </a:t>
            </a:r>
            <a:r>
              <a:rPr lang="de-DE" dirty="0" err="1"/>
              <a:t>improved</a:t>
            </a:r>
            <a:r>
              <a:rPr lang="de-DE" dirty="0"/>
              <a:t> 5 MeV Mott, DSMP (</a:t>
            </a:r>
            <a:r>
              <a:rPr lang="de-DE" dirty="0" err="1"/>
              <a:t>or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102131" y="40770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0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857CD-D489-4C6F-C520-ACB4AD95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1875D5-AB76-99DA-C919-6FDFD8FF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671B3E-4EFF-3724-D8E4-B5A9F890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96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939B6-E3BC-E6EE-E78E-633B1A90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DSMP at MESA –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83884B-4071-F162-1A0B-04749FEA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79666-7047-C979-F624-E54570D1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24C4D-9662-2790-DA57-69A3CAF8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802"/>
            <a:ext cx="12192000" cy="368439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15C3FB2-77D1-8210-A3BB-67FCCD4BC935}"/>
              </a:ext>
            </a:extLst>
          </p:cNvPr>
          <p:cNvSpPr txBox="1"/>
          <p:nvPr/>
        </p:nvSpPr>
        <p:spPr>
          <a:xfrm>
            <a:off x="6456040" y="1417638"/>
            <a:ext cx="38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High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/</a:t>
            </a:r>
            <a:r>
              <a:rPr lang="de-DE" dirty="0" err="1"/>
              <a:t>photosource</a:t>
            </a:r>
            <a:r>
              <a:rPr lang="de-DE" dirty="0"/>
              <a:t> MIST  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E31CD92-1FBF-2FB6-4DB7-81A17E79ADD2}"/>
              </a:ext>
            </a:extLst>
          </p:cNvPr>
          <p:cNvCxnSpPr>
            <a:cxnSpLocks/>
          </p:cNvCxnSpPr>
          <p:nvPr/>
        </p:nvCxnSpPr>
        <p:spPr>
          <a:xfrm>
            <a:off x="11005258" y="912869"/>
            <a:ext cx="0" cy="910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1D5CFF9-33DB-16E8-9DC7-579956ADB721}"/>
              </a:ext>
            </a:extLst>
          </p:cNvPr>
          <p:cNvSpPr txBox="1"/>
          <p:nvPr/>
        </p:nvSpPr>
        <p:spPr>
          <a:xfrm>
            <a:off x="9912424" y="191056"/>
            <a:ext cx="2181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Polarized</a:t>
            </a:r>
            <a:r>
              <a:rPr lang="de-DE" dirty="0"/>
              <a:t> </a:t>
            </a:r>
          </a:p>
          <a:p>
            <a:r>
              <a:rPr lang="de-DE" dirty="0" err="1"/>
              <a:t>Photosource</a:t>
            </a:r>
            <a:r>
              <a:rPr lang="de-DE" dirty="0"/>
              <a:t> STEAM  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E7242E8-0DCD-01D3-F392-F4DADC2EA0DF}"/>
              </a:ext>
            </a:extLst>
          </p:cNvPr>
          <p:cNvCxnSpPr>
            <a:cxnSpLocks/>
          </p:cNvCxnSpPr>
          <p:nvPr/>
        </p:nvCxnSpPr>
        <p:spPr>
          <a:xfrm>
            <a:off x="609600" y="1368347"/>
            <a:ext cx="0" cy="69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DC4F38C-74A8-AC1B-916B-36C717BFD0A4}"/>
              </a:ext>
            </a:extLst>
          </p:cNvPr>
          <p:cNvSpPr txBox="1"/>
          <p:nvPr/>
        </p:nvSpPr>
        <p:spPr>
          <a:xfrm>
            <a:off x="711777" y="138911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DSMP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5AB6D2A-77EB-87C7-EAF0-2BD08238633F}"/>
              </a:ext>
            </a:extLst>
          </p:cNvPr>
          <p:cNvCxnSpPr/>
          <p:nvPr/>
        </p:nvCxnSpPr>
        <p:spPr>
          <a:xfrm flipV="1">
            <a:off x="2855640" y="4149080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E0A0DB9-46D8-F2D1-EF75-525EE585E184}"/>
              </a:ext>
            </a:extLst>
          </p:cNvPr>
          <p:cNvSpPr txBox="1"/>
          <p:nvPr/>
        </p:nvSpPr>
        <p:spPr>
          <a:xfrm>
            <a:off x="2423592" y="4926233"/>
            <a:ext cx="451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Injection</a:t>
            </a:r>
            <a:r>
              <a:rPr lang="de-DE" dirty="0"/>
              <a:t>/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beamline</a:t>
            </a:r>
            <a:r>
              <a:rPr lang="de-DE" dirty="0"/>
              <a:t> </a:t>
            </a:r>
          </a:p>
          <a:p>
            <a:r>
              <a:rPr lang="de-DE" dirty="0"/>
              <a:t>(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, PhD </a:t>
            </a:r>
            <a:r>
              <a:rPr lang="de-DE" dirty="0" err="1"/>
              <a:t>thesis</a:t>
            </a:r>
            <a:r>
              <a:rPr lang="de-DE" dirty="0"/>
              <a:t>  A. Kalamaiko)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3C85495-F957-F3D3-3A59-3CF7C7343AC7}"/>
              </a:ext>
            </a:extLst>
          </p:cNvPr>
          <p:cNvCxnSpPr/>
          <p:nvPr/>
        </p:nvCxnSpPr>
        <p:spPr>
          <a:xfrm flipH="1">
            <a:off x="5600328" y="1739202"/>
            <a:ext cx="936104" cy="474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FA50978-CC64-A4C1-C38A-854818FABC71}"/>
              </a:ext>
            </a:extLst>
          </p:cNvPr>
          <p:cNvSpPr txBox="1"/>
          <p:nvPr/>
        </p:nvSpPr>
        <p:spPr>
          <a:xfrm>
            <a:off x="407368" y="5877272"/>
            <a:ext cx="113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DSMP: Non-</a:t>
            </a:r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man power </a:t>
            </a:r>
            <a:r>
              <a:rPr lang="de-DE" dirty="0" err="1">
                <a:sym typeface="Wingdings" panose="05000000000000000000" pitchFamily="2" charset="2"/>
              </a:rPr>
              <a:t>needed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installation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postponed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476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939B6-E3BC-E6EE-E78E-633B1A90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DSMP at MESA – </a:t>
            </a:r>
            <a:r>
              <a:rPr lang="de-DE" dirty="0" err="1"/>
              <a:t>measurment</a:t>
            </a:r>
            <a:r>
              <a:rPr lang="de-DE" dirty="0"/>
              <a:t> 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83884B-4071-F162-1A0B-04749FEA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79666-7047-C979-F624-E54570D1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7380E1-87AA-887E-A091-5B779940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458669"/>
            <a:ext cx="4474723" cy="262646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D5957D0-C7C5-7192-C68C-BC94A17B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96752"/>
            <a:ext cx="3533273" cy="2039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7944025-2D2F-68A0-0840-23759B0FA0F2}"/>
                  </a:ext>
                </a:extLst>
              </p:cNvPr>
              <p:cNvSpPr txBox="1"/>
              <p:nvPr/>
            </p:nvSpPr>
            <p:spPr>
              <a:xfrm>
                <a:off x="5735960" y="1943269"/>
                <a:ext cx="6308715" cy="4977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The DSMP 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gift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Univresity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Münster </a:t>
                </a:r>
              </a:p>
              <a:p>
                <a:r>
                  <a:rPr lang="de-DE" dirty="0" err="1"/>
                  <a:t>where</a:t>
                </a:r>
                <a:r>
                  <a:rPr lang="de-DE" dirty="0"/>
                  <a:t> double </a:t>
                </a:r>
                <a:r>
                  <a:rPr lang="de-DE" dirty="0" err="1"/>
                  <a:t>scattering</a:t>
                </a:r>
                <a:r>
                  <a:rPr lang="de-DE" dirty="0"/>
                  <a:t> was </a:t>
                </a:r>
                <a:r>
                  <a:rPr lang="de-DE" dirty="0" err="1"/>
                  <a:t>used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MEASURE </a:t>
                </a:r>
              </a:p>
              <a:p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effective</a:t>
                </a:r>
                <a:r>
                  <a:rPr lang="de-DE" dirty="0"/>
                  <a:t> </a:t>
                </a:r>
                <a:r>
                  <a:rPr lang="de-DE" dirty="0" err="1"/>
                  <a:t>analyzing</a:t>
                </a:r>
                <a:r>
                  <a:rPr lang="de-DE" dirty="0"/>
                  <a:t> power </a:t>
                </a:r>
                <a:r>
                  <a:rPr lang="de-DE" dirty="0" err="1"/>
                  <a:t>of</a:t>
                </a:r>
                <a:r>
                  <a:rPr lang="de-DE" dirty="0"/>
                  <a:t> Mott </a:t>
                </a:r>
                <a:r>
                  <a:rPr lang="de-DE" dirty="0" err="1"/>
                  <a:t>scattering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  <a:p>
                <a:r>
                  <a:rPr lang="de-DE" dirty="0"/>
                  <a:t>In double </a:t>
                </a:r>
                <a:r>
                  <a:rPr lang="de-DE" dirty="0" err="1"/>
                  <a:t>scattering</a:t>
                </a:r>
                <a:r>
                  <a:rPr lang="de-DE" dirty="0"/>
                  <a:t>, </a:t>
                </a:r>
                <a:r>
                  <a:rPr lang="de-DE" dirty="0" err="1"/>
                  <a:t>assuming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identical</a:t>
                </a:r>
                <a:r>
                  <a:rPr lang="de-DE" dirty="0"/>
                  <a:t> </a:t>
                </a:r>
                <a:r>
                  <a:rPr lang="de-DE" dirty="0" err="1"/>
                  <a:t>scattering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processes</a:t>
                </a:r>
                <a:r>
                  <a:rPr lang="de-DE" dirty="0"/>
                  <a:t> and </a:t>
                </a:r>
                <a:r>
                  <a:rPr lang="de-DE" dirty="0" err="1"/>
                  <a:t>starting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unpolarized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beam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observe</a:t>
                </a:r>
                <a:r>
                  <a:rPr lang="de-DE" dirty="0"/>
                  <a:t> an experimental </a:t>
                </a:r>
                <a:r>
                  <a:rPr lang="de-DE" dirty="0" err="1"/>
                  <a:t>asymmetry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endParaRPr lang="de-DE" dirty="0"/>
              </a:p>
              <a:p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dirty="0"/>
              </a:p>
              <a:p>
                <a:r>
                  <a:rPr lang="de-DE" dirty="0"/>
                  <a:t>The Münster </a:t>
                </a:r>
                <a:r>
                  <a:rPr lang="de-DE" dirty="0" err="1"/>
                  <a:t>group</a:t>
                </a:r>
                <a:r>
                  <a:rPr lang="de-DE" dirty="0"/>
                  <a:t> </a:t>
                </a:r>
                <a:r>
                  <a:rPr lang="de-DE" dirty="0" err="1"/>
                  <a:t>quoted</a:t>
                </a:r>
                <a:r>
                  <a:rPr lang="de-DE" dirty="0"/>
                  <a:t> an </a:t>
                </a:r>
                <a:r>
                  <a:rPr lang="de-DE" dirty="0" err="1"/>
                  <a:t>uncertainty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/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0.3%.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Gellrich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A. ; Kessler, J.: Precision measurement of the Sherman asymmetry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function for electron scattering from gold. In: Physical Review A 43 (1991), Nr.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 S. 204</a:t>
                </a:r>
              </a:p>
              <a:p>
                <a:r>
                  <a:rPr lang="de-DE" dirty="0"/>
                  <a:t> The </a:t>
                </a:r>
                <a:r>
                  <a:rPr lang="de-DE" dirty="0" err="1"/>
                  <a:t>requirement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 </a:t>
                </a:r>
                <a:r>
                  <a:rPr lang="de-DE" dirty="0" err="1"/>
                  <a:t>having</a:t>
                </a:r>
                <a:r>
                  <a:rPr lang="de-DE" dirty="0"/>
                  <a:t> </a:t>
                </a:r>
                <a:r>
                  <a:rPr lang="de-DE" dirty="0" err="1"/>
                  <a:t>identical</a:t>
                </a:r>
                <a:r>
                  <a:rPr lang="de-DE" dirty="0"/>
                  <a:t> </a:t>
                </a:r>
                <a:r>
                  <a:rPr lang="de-DE" dirty="0" err="1"/>
                  <a:t>scattering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elliminated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a </a:t>
                </a:r>
                <a:r>
                  <a:rPr lang="de-DE" dirty="0" err="1"/>
                  <a:t>polarized</a:t>
                </a:r>
                <a:r>
                  <a:rPr lang="de-DE" dirty="0"/>
                  <a:t> beam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available</a:t>
                </a:r>
                <a:r>
                  <a:rPr lang="de-DE" dirty="0"/>
                  <a:t> and additional </a:t>
                </a:r>
              </a:p>
              <a:p>
                <a:pPr algn="l"/>
                <a:r>
                  <a:rPr lang="de-DE" dirty="0" err="1"/>
                  <a:t>measurements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done</a:t>
                </a:r>
                <a:r>
                  <a:rPr lang="de-DE" dirty="0"/>
                  <a:t>.</a:t>
                </a:r>
                <a:r>
                  <a:rPr lang="en-US" sz="1800" b="0" i="0" u="none" strike="noStrike" baseline="0" dirty="0">
                    <a:latin typeface="CMCSC10"/>
                  </a:rPr>
                  <a:t> </a:t>
                </a:r>
                <a:r>
                  <a:rPr lang="en-US" sz="800" b="0" i="0" u="none" strike="noStrike" baseline="0" dirty="0">
                    <a:latin typeface="CMCSC10"/>
                  </a:rPr>
                  <a:t>Mayer</a:t>
                </a:r>
                <a:r>
                  <a:rPr lang="en-US" sz="800" b="0" i="0" u="none" strike="noStrike" baseline="0" dirty="0">
                    <a:latin typeface="CMR12"/>
                  </a:rPr>
                  <a:t>, S. ; </a:t>
                </a:r>
                <a:r>
                  <a:rPr lang="en-US" sz="800" b="0" i="0" u="none" strike="noStrike" baseline="0" dirty="0">
                    <a:latin typeface="CMCSC10"/>
                  </a:rPr>
                  <a:t>Fischer</a:t>
                </a:r>
                <a:r>
                  <a:rPr lang="en-US" sz="800" b="0" i="0" u="none" strike="noStrike" baseline="0" dirty="0">
                    <a:latin typeface="CMR12"/>
                  </a:rPr>
                  <a:t>, T. ; </a:t>
                </a:r>
                <a:r>
                  <a:rPr lang="en-US" sz="800" b="0" i="0" u="none" strike="noStrike" baseline="0" dirty="0" err="1">
                    <a:latin typeface="CMCSC10"/>
                  </a:rPr>
                  <a:t>Blaschke</a:t>
                </a:r>
                <a:r>
                  <a:rPr lang="en-US" sz="800" b="0" i="0" u="none" strike="noStrike" baseline="0" dirty="0">
                    <a:latin typeface="CMR12"/>
                  </a:rPr>
                  <a:t>, W. ; </a:t>
                </a:r>
                <a:r>
                  <a:rPr lang="en-US" sz="800" b="0" i="0" u="none" strike="noStrike" baseline="0" dirty="0">
                    <a:latin typeface="CMCSC10"/>
                  </a:rPr>
                  <a:t>Kessler</a:t>
                </a:r>
                <a:r>
                  <a:rPr lang="en-US" sz="800" b="0" i="0" u="none" strike="noStrike" baseline="0" dirty="0">
                    <a:latin typeface="CMR12"/>
                  </a:rPr>
                  <a:t>, J.: Calibration of a Mott</a:t>
                </a:r>
              </a:p>
              <a:p>
                <a:pPr algn="l"/>
                <a:r>
                  <a:rPr lang="en-US" sz="800" b="0" i="0" u="none" strike="noStrike" baseline="0" dirty="0">
                    <a:latin typeface="CMR12"/>
                  </a:rPr>
                  <a:t>electron polarimeter: Comparison of </a:t>
                </a:r>
                <a:r>
                  <a:rPr lang="en-US" sz="800" b="0" i="0" u="none" strike="noStrike" baseline="0" dirty="0" err="1">
                    <a:latin typeface="CMR12"/>
                  </a:rPr>
                  <a:t>dierent</a:t>
                </a:r>
                <a:r>
                  <a:rPr lang="en-US" sz="800" b="0" i="0" u="none" strike="noStrike" baseline="0" dirty="0">
                    <a:latin typeface="CMR12"/>
                  </a:rPr>
                  <a:t> methods. In: </a:t>
                </a:r>
                <a:r>
                  <a:rPr lang="en-US" sz="800" b="0" i="0" u="none" strike="noStrike" baseline="0" dirty="0">
                    <a:latin typeface="CMTI12"/>
                  </a:rPr>
                  <a:t>Review of </a:t>
                </a:r>
                <a:r>
                  <a:rPr lang="en-US" sz="800" b="0" i="0" u="none" strike="noStrike" baseline="0" dirty="0" err="1">
                    <a:latin typeface="CMTI12"/>
                  </a:rPr>
                  <a:t>scientic</a:t>
                </a:r>
                <a:endParaRPr lang="en-US" sz="800" b="0" i="0" u="none" strike="noStrike" baseline="0" dirty="0">
                  <a:latin typeface="CMTI12"/>
                </a:endParaRPr>
              </a:p>
              <a:p>
                <a:pPr algn="l"/>
                <a:r>
                  <a:rPr lang="nn-NO" sz="800" b="0" i="0" u="none" strike="noStrike" baseline="0" dirty="0">
                    <a:latin typeface="CMTI12"/>
                  </a:rPr>
                  <a:t>instruments </a:t>
                </a:r>
                <a:r>
                  <a:rPr lang="nn-NO" sz="800" b="0" i="0" u="none" strike="noStrike" baseline="0" dirty="0">
                    <a:latin typeface="CMR12"/>
                  </a:rPr>
                  <a:t>64 (1993), Nr. 4, S. 952{957</a:t>
                </a:r>
                <a:endParaRPr lang="de-DE" sz="800" dirty="0"/>
              </a:p>
              <a:p>
                <a:r>
                  <a:rPr lang="de-DE" dirty="0" err="1"/>
                  <a:t>Ellimination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instrumental </a:t>
                </a:r>
                <a:r>
                  <a:rPr lang="de-DE" dirty="0" err="1"/>
                  <a:t>asymmetries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main</a:t>
                </a:r>
                <a:r>
                  <a:rPr lang="de-DE" dirty="0"/>
                  <a:t> </a:t>
                </a:r>
                <a:r>
                  <a:rPr lang="de-DE" dirty="0" err="1"/>
                  <a:t>difficulty</a:t>
                </a:r>
                <a:r>
                  <a:rPr lang="de-DE" dirty="0"/>
                  <a:t>!</a:t>
                </a:r>
              </a:p>
              <a:p>
                <a:r>
                  <a:rPr lang="de-DE" dirty="0"/>
                  <a:t>  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7944025-2D2F-68A0-0840-23759B0FA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1943269"/>
                <a:ext cx="6308715" cy="4977260"/>
              </a:xfrm>
              <a:prstGeom prst="rect">
                <a:avLst/>
              </a:prstGeom>
              <a:blipFill>
                <a:blip r:embed="rId4"/>
                <a:stretch>
                  <a:fillRect l="-870" t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5F45451-9139-2F24-2971-EAEA060FE4DE}"/>
              </a:ext>
            </a:extLst>
          </p:cNvPr>
          <p:cNvCxnSpPr>
            <a:cxnSpLocks/>
          </p:cNvCxnSpPr>
          <p:nvPr/>
        </p:nvCxnSpPr>
        <p:spPr>
          <a:xfrm flipV="1">
            <a:off x="3773948" y="1417638"/>
            <a:ext cx="305828" cy="240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2744D1BA-D5BC-9E04-684A-E8E17A5E02CA}"/>
              </a:ext>
            </a:extLst>
          </p:cNvPr>
          <p:cNvSpPr txBox="1"/>
          <p:nvPr/>
        </p:nvSpPr>
        <p:spPr>
          <a:xfrm>
            <a:off x="3773948" y="1066665"/>
            <a:ext cx="182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Monitor </a:t>
            </a:r>
            <a:r>
              <a:rPr lang="de-DE" dirty="0" err="1"/>
              <a:t>counters</a:t>
            </a:r>
            <a:endParaRPr lang="de-DE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F3F9A7DC-939D-B3CB-9732-F0F6DC6CBF0D}"/>
              </a:ext>
            </a:extLst>
          </p:cNvPr>
          <p:cNvCxnSpPr>
            <a:cxnSpLocks/>
          </p:cNvCxnSpPr>
          <p:nvPr/>
        </p:nvCxnSpPr>
        <p:spPr>
          <a:xfrm flipV="1">
            <a:off x="3472137" y="2187812"/>
            <a:ext cx="301811" cy="130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0B2557C9-8A84-BC82-DE8A-7B4CCE5AECB9}"/>
              </a:ext>
            </a:extLst>
          </p:cNvPr>
          <p:cNvSpPr txBox="1"/>
          <p:nvPr/>
        </p:nvSpPr>
        <p:spPr>
          <a:xfrm>
            <a:off x="3734135" y="2155086"/>
            <a:ext cx="134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Polarisation </a:t>
            </a:r>
          </a:p>
          <a:p>
            <a:r>
              <a:rPr lang="de-DE" dirty="0" err="1"/>
              <a:t>counters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30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939B6-E3BC-E6EE-E78E-633B1A90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DSMP at MESA – </a:t>
            </a:r>
            <a:r>
              <a:rPr lang="de-DE" dirty="0" err="1"/>
              <a:t>measurment</a:t>
            </a:r>
            <a:r>
              <a:rPr lang="de-DE" dirty="0"/>
              <a:t>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83884B-4071-F162-1A0B-04749FEA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79666-7047-C979-F624-E54570D1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48DBC02-7B14-4206-762E-7FEA976A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27" y="1390998"/>
            <a:ext cx="4300280" cy="244877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C653E08-B512-251C-DC23-C0D3CE5FC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7" y="3175904"/>
            <a:ext cx="4979102" cy="19092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3C9DC81-4F27-4C13-FE2A-7177CFDA0120}"/>
                  </a:ext>
                </a:extLst>
              </p:cNvPr>
              <p:cNvSpPr txBox="1"/>
              <p:nvPr/>
            </p:nvSpPr>
            <p:spPr>
              <a:xfrm>
                <a:off x="5141568" y="1340768"/>
                <a:ext cx="7029360" cy="542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  </a:t>
                </a:r>
                <a:r>
                  <a:rPr lang="de-DE" dirty="0" err="1"/>
                  <a:t>measurement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 </a:t>
                </a:r>
                <a:r>
                  <a:rPr lang="de-DE" dirty="0" err="1"/>
                  <a:t>scattering</a:t>
                </a:r>
                <a:r>
                  <a:rPr lang="de-DE" dirty="0"/>
                  <a:t> Rate vs. Angle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</a:t>
                </a:r>
                <a:r>
                  <a:rPr lang="de-DE" dirty="0" err="1"/>
                  <a:t>scattering</a:t>
                </a:r>
                <a:endParaRPr lang="de-DE" dirty="0"/>
              </a:p>
              <a:p>
                <a:r>
                  <a:rPr lang="de-DE" dirty="0" err="1"/>
                  <a:t>yields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logarithmic</a:t>
                </a:r>
                <a:r>
                  <a:rPr lang="de-DE" dirty="0"/>
                  <a:t> derivative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rate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/>
                  <a:t>As </a:t>
                </a:r>
                <a:r>
                  <a:rPr lang="de-DE" dirty="0" err="1"/>
                  <a:t>shown</a:t>
                </a:r>
                <a:r>
                  <a:rPr lang="de-DE" dirty="0"/>
                  <a:t> in 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Gellrich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A. ; Kessler, J.: Precision measurement of the Sherman asymmetry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function for electron scattering from gold. In: Physical Review A 43 (1991), Nr.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 S. 204 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 </a:t>
                </a:r>
                <a:r>
                  <a:rPr kumimoji="0" lang="de-DE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unabiguous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correction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instrumental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kumimoji="0" lang="de-DE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symmetries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requires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a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fixed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distance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ratio</a:t>
                </a:r>
                <a:endPara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of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the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monitor </a:t>
                </a: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counters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with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the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polarization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counters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: 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de-D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kumimoji="0" lang="de-DE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de-DE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de-DE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de-DE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kumimoji="0" lang="de-DE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kumimoji="0" lang="de-D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de-DE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  <m:r>
                            <a:rPr kumimoji="0" lang="de-D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0" lang="de-D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de-DE" dirty="0"/>
              </a:p>
              <a:p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condition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instrumental </a:t>
                </a:r>
                <a:r>
                  <a:rPr lang="de-DE" dirty="0" err="1"/>
                  <a:t>asymmetry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monitor </a:t>
                </a:r>
              </a:p>
              <a:p>
                <a:r>
                  <a:rPr lang="de-DE" dirty="0" err="1"/>
                  <a:t>counters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always</a:t>
                </a:r>
                <a:r>
                  <a:rPr lang="de-DE" dirty="0"/>
                  <a:t> proportional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polarisation</a:t>
                </a:r>
                <a:r>
                  <a:rPr lang="de-DE" dirty="0"/>
                  <a:t> </a:t>
                </a:r>
                <a:r>
                  <a:rPr lang="de-DE" dirty="0" err="1"/>
                  <a:t>counters</a:t>
                </a:r>
                <a:r>
                  <a:rPr lang="de-DE" dirty="0"/>
                  <a:t>. </a:t>
                </a:r>
              </a:p>
              <a:p>
                <a:r>
                  <a:rPr lang="de-DE" dirty="0" err="1"/>
                  <a:t>Assuming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monitor </a:t>
                </a:r>
                <a:r>
                  <a:rPr lang="de-DE" dirty="0" err="1"/>
                  <a:t>counters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purely</a:t>
                </a:r>
                <a:r>
                  <a:rPr lang="de-DE" dirty="0"/>
                  <a:t> instrumental </a:t>
                </a:r>
                <a:r>
                  <a:rPr lang="de-DE" dirty="0" err="1"/>
                  <a:t>asymmetries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𝑖𝑛𝑠𝑡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𝑖𝑛𝑠𝑡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.,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 (*)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3C9DC81-4F27-4C13-FE2A-7177CFDA0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568" y="1340768"/>
                <a:ext cx="7029360" cy="5424498"/>
              </a:xfrm>
              <a:prstGeom prst="rect">
                <a:avLst/>
              </a:prstGeom>
              <a:blipFill>
                <a:blip r:embed="rId4"/>
                <a:stretch>
                  <a:fillRect l="-693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D2029B3F-A151-E0F3-76E4-C9D94D18553C}"/>
              </a:ext>
            </a:extLst>
          </p:cNvPr>
          <p:cNvSpPr txBox="1"/>
          <p:nvPr/>
        </p:nvSpPr>
        <p:spPr>
          <a:xfrm>
            <a:off x="767408" y="5301208"/>
            <a:ext cx="395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Measurments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M. Molitor, PhD </a:t>
            </a:r>
            <a:r>
              <a:rPr lang="de-DE" dirty="0" err="1"/>
              <a:t>thesis</a:t>
            </a:r>
            <a:r>
              <a:rPr lang="de-DE" dirty="0"/>
              <a:t> </a:t>
            </a:r>
          </a:p>
          <a:p>
            <a:r>
              <a:rPr lang="de-DE" dirty="0"/>
              <a:t>Mainz 2020</a:t>
            </a:r>
          </a:p>
        </p:txBody>
      </p:sp>
    </p:spTree>
    <p:extLst>
      <p:ext uri="{BB962C8B-B14F-4D97-AF65-F5344CB8AC3E}">
        <p14:creationId xmlns:p14="http://schemas.microsoft.com/office/powerpoint/2010/main" val="3690182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939B6-E3BC-E6EE-E78E-633B1A90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DSMP at MESA –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83884B-4071-F162-1A0B-04749FEA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79666-7047-C979-F624-E54570D1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28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3C9DC81-4F27-4C13-FE2A-7177CFDA0120}"/>
                  </a:ext>
                </a:extLst>
              </p:cNvPr>
              <p:cNvSpPr txBox="1"/>
              <p:nvPr/>
            </p:nvSpPr>
            <p:spPr>
              <a:xfrm>
                <a:off x="394581" y="1566096"/>
                <a:ext cx="6720173" cy="4151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dirty="0"/>
              </a:p>
              <a:p>
                <a:r>
                  <a:rPr lang="de-DE" dirty="0"/>
                  <a:t>The </a:t>
                </a:r>
                <a:r>
                  <a:rPr lang="de-DE" dirty="0" err="1"/>
                  <a:t>proportionality</a:t>
                </a:r>
                <a:r>
                  <a:rPr lang="de-DE" dirty="0"/>
                  <a:t> </a:t>
                </a:r>
                <a:r>
                  <a:rPr lang="de-DE" dirty="0" err="1"/>
                  <a:t>constant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then</a:t>
                </a:r>
                <a:r>
                  <a:rPr lang="de-DE" dirty="0"/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𝑖𝑛𝑠𝑡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𝑖𝑛𝑠𝑡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.,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DE" dirty="0"/>
                  <a:t>  (*)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not </a:t>
                </a:r>
                <a:r>
                  <a:rPr lang="de-DE" dirty="0" err="1"/>
                  <a:t>observed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behavior</a:t>
                </a:r>
                <a:r>
                  <a:rPr lang="de-DE" dirty="0"/>
                  <a:t> (*):</a:t>
                </a:r>
              </a:p>
              <a:p>
                <a:r>
                  <a:rPr lang="de-DE" dirty="0" err="1"/>
                  <a:t>Artificially</a:t>
                </a:r>
                <a:r>
                  <a:rPr lang="de-DE" dirty="0"/>
                  <a:t> </a:t>
                </a:r>
                <a:r>
                  <a:rPr lang="de-DE" dirty="0" err="1"/>
                  <a:t>induced</a:t>
                </a:r>
                <a:r>
                  <a:rPr lang="de-DE" dirty="0"/>
                  <a:t> instrumental </a:t>
                </a:r>
                <a:r>
                  <a:rPr lang="de-DE" dirty="0" err="1"/>
                  <a:t>asymmetries</a:t>
                </a:r>
                <a:r>
                  <a:rPr lang="de-DE" dirty="0"/>
                  <a:t> (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misaligning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beam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target</a:t>
                </a:r>
                <a:r>
                  <a:rPr lang="de-DE" dirty="0"/>
                  <a:t>- </a:t>
                </a:r>
                <a:r>
                  <a:rPr lang="de-DE" dirty="0" err="1"/>
                  <a:t>red</a:t>
                </a:r>
                <a:r>
                  <a:rPr lang="de-DE" dirty="0"/>
                  <a:t> </a:t>
                </a:r>
                <a:r>
                  <a:rPr lang="de-DE" dirty="0" err="1"/>
                  <a:t>line</a:t>
                </a:r>
                <a:r>
                  <a:rPr lang="de-DE" dirty="0"/>
                  <a:t>) do not follow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predicted</a:t>
                </a:r>
                <a:r>
                  <a:rPr lang="de-DE" dirty="0"/>
                  <a:t> </a:t>
                </a:r>
                <a:r>
                  <a:rPr lang="de-DE" dirty="0" err="1"/>
                  <a:t>behavior</a:t>
                </a:r>
                <a:r>
                  <a:rPr lang="de-DE" dirty="0"/>
                  <a:t>. </a:t>
                </a:r>
              </a:p>
              <a:p>
                <a:r>
                  <a:rPr lang="de-DE" dirty="0"/>
                  <a:t>(</a:t>
                </a:r>
                <a:r>
                  <a:rPr lang="de-DE" dirty="0" err="1"/>
                  <a:t>green</a:t>
                </a:r>
                <a:r>
                  <a:rPr lang="de-DE" dirty="0"/>
                  <a:t> </a:t>
                </a:r>
                <a:r>
                  <a:rPr lang="de-DE" dirty="0" err="1"/>
                  <a:t>line</a:t>
                </a:r>
                <a:r>
                  <a:rPr lang="de-DE" dirty="0"/>
                  <a:t>). The additional </a:t>
                </a:r>
                <a:r>
                  <a:rPr lang="de-DE" dirty="0" err="1"/>
                  <a:t>uncertainty</a:t>
                </a:r>
                <a:r>
                  <a:rPr lang="de-DE" dirty="0"/>
                  <a:t> </a:t>
                </a:r>
                <a:r>
                  <a:rPr lang="de-DE" dirty="0" err="1"/>
                  <a:t>associated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an </a:t>
                </a:r>
                <a:r>
                  <a:rPr lang="de-DE" dirty="0" err="1"/>
                  <a:t>inaccurate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correction</a:t>
                </a:r>
                <a:r>
                  <a:rPr lang="de-DE" dirty="0"/>
                  <a:t>  </a:t>
                </a:r>
                <a:r>
                  <a:rPr lang="de-DE" dirty="0" err="1"/>
                  <a:t>of</a:t>
                </a:r>
                <a:r>
                  <a:rPr lang="de-DE" dirty="0"/>
                  <a:t> instrumental </a:t>
                </a:r>
                <a:r>
                  <a:rPr lang="de-DE" dirty="0" err="1"/>
                  <a:t>asymmetries</a:t>
                </a:r>
                <a:r>
                  <a:rPr lang="de-DE" dirty="0"/>
                  <a:t> was </a:t>
                </a:r>
                <a:r>
                  <a:rPr lang="de-DE" dirty="0" err="1"/>
                  <a:t>estimated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order</a:t>
                </a:r>
                <a:r>
                  <a:rPr lang="de-DE" dirty="0"/>
                  <a:t> 1% 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3C9DC81-4F27-4C13-FE2A-7177CFDA0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1" y="1566096"/>
                <a:ext cx="6720173" cy="4151265"/>
              </a:xfrm>
              <a:prstGeom prst="rect">
                <a:avLst/>
              </a:prstGeom>
              <a:blipFill>
                <a:blip r:embed="rId2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5E38D5CF-9D56-D2C7-3C59-6A75E1F0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417638"/>
            <a:ext cx="5797685" cy="35797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6BCCDA-91F2-D13D-9EF1-7170F753E189}"/>
              </a:ext>
            </a:extLst>
          </p:cNvPr>
          <p:cNvSpPr txBox="1"/>
          <p:nvPr/>
        </p:nvSpPr>
        <p:spPr>
          <a:xfrm>
            <a:off x="7826715" y="5157192"/>
            <a:ext cx="406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Measurement </a:t>
            </a:r>
            <a:r>
              <a:rPr lang="de-DE" dirty="0" err="1"/>
              <a:t>by</a:t>
            </a:r>
            <a:r>
              <a:rPr lang="de-DE" dirty="0"/>
              <a:t> M. Molitor, PhD </a:t>
            </a:r>
            <a:r>
              <a:rPr lang="de-DE" dirty="0" err="1"/>
              <a:t>thesis</a:t>
            </a:r>
            <a:r>
              <a:rPr lang="de-DE" dirty="0"/>
              <a:t> </a:t>
            </a:r>
          </a:p>
          <a:p>
            <a:r>
              <a:rPr lang="de-DE" dirty="0"/>
              <a:t>Mainz 2020</a:t>
            </a:r>
          </a:p>
        </p:txBody>
      </p:sp>
    </p:spTree>
    <p:extLst>
      <p:ext uri="{BB962C8B-B14F-4D97-AF65-F5344CB8AC3E}">
        <p14:creationId xmlns:p14="http://schemas.microsoft.com/office/powerpoint/2010/main" val="3846108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939B6-E3BC-E6EE-E78E-633B1A90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DSMP at MESA –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83884B-4071-F162-1A0B-04749FEA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79666-7047-C979-F624-E54570D1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C0132F-6CB5-22E2-EBBB-CF3A929DD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652327"/>
            <a:ext cx="5136204" cy="20622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154051-FE9B-D0B4-8208-4297F6C7B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976" y="1124744"/>
            <a:ext cx="6822509" cy="283904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F14BF02-F337-5212-878A-DB1BB50FC896}"/>
              </a:ext>
            </a:extLst>
          </p:cNvPr>
          <p:cNvSpPr txBox="1"/>
          <p:nvPr/>
        </p:nvSpPr>
        <p:spPr>
          <a:xfrm>
            <a:off x="1271464" y="4149080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Independend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checks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polarised</a:t>
            </a:r>
            <a:r>
              <a:rPr lang="de-DE" dirty="0"/>
              <a:t> beam 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plus/minus 1.5%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Supporting</a:t>
            </a:r>
            <a:r>
              <a:rPr lang="de-DE" dirty="0"/>
              <a:t> 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suspicion</a:t>
            </a:r>
            <a:r>
              <a:rPr lang="de-DE" dirty="0"/>
              <a:t> 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instrumental </a:t>
            </a:r>
            <a:r>
              <a:rPr lang="de-DE" dirty="0" err="1"/>
              <a:t>asymmetries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Additional </a:t>
            </a:r>
            <a:r>
              <a:rPr lang="de-DE" dirty="0" err="1"/>
              <a:t>problem</a:t>
            </a:r>
            <a:r>
              <a:rPr lang="de-DE" dirty="0"/>
              <a:t> was </a:t>
            </a:r>
            <a:r>
              <a:rPr lang="de-DE" dirty="0" err="1"/>
              <a:t>that</a:t>
            </a:r>
            <a:r>
              <a:rPr lang="de-DE" dirty="0"/>
              <a:t> beam </a:t>
            </a:r>
            <a:r>
              <a:rPr lang="de-DE" dirty="0" err="1"/>
              <a:t>for</a:t>
            </a:r>
            <a:r>
              <a:rPr lang="de-DE" dirty="0"/>
              <a:t> was not </a:t>
            </a:r>
            <a:r>
              <a:rPr lang="de-DE" dirty="0" err="1"/>
              <a:t>completely</a:t>
            </a:r>
            <a:r>
              <a:rPr lang="de-DE" dirty="0"/>
              <a:t> </a:t>
            </a:r>
            <a:r>
              <a:rPr lang="de-DE" dirty="0" err="1"/>
              <a:t>unpolarized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Additional </a:t>
            </a:r>
            <a:r>
              <a:rPr lang="de-DE" dirty="0" err="1"/>
              <a:t>issue</a:t>
            </a:r>
            <a:r>
              <a:rPr lang="de-DE" dirty="0"/>
              <a:t> 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switching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Wien </a:t>
            </a:r>
            <a:r>
              <a:rPr lang="de-DE" dirty="0" err="1"/>
              <a:t>filter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check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DSMP </a:t>
            </a:r>
            <a:r>
              <a:rPr lang="de-DE" dirty="0" err="1"/>
              <a:t>with</a:t>
            </a:r>
            <a:r>
              <a:rPr lang="de-DE" dirty="0"/>
              <a:t> also adverse </a:t>
            </a:r>
            <a:r>
              <a:rPr lang="de-DE" dirty="0" err="1"/>
              <a:t>effects</a:t>
            </a:r>
            <a:r>
              <a:rPr lang="de-DE" dirty="0"/>
              <a:t>…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5019B0-C632-0820-D74B-DA2CD33F5959}"/>
              </a:ext>
            </a:extLst>
          </p:cNvPr>
          <p:cNvSpPr txBox="1"/>
          <p:nvPr/>
        </p:nvSpPr>
        <p:spPr>
          <a:xfrm>
            <a:off x="7648178" y="3561656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Measurement </a:t>
            </a:r>
            <a:r>
              <a:rPr lang="de-DE" sz="800" dirty="0" err="1"/>
              <a:t>by</a:t>
            </a:r>
            <a:r>
              <a:rPr lang="de-DE" sz="800" dirty="0"/>
              <a:t> M. Molitor, PhD </a:t>
            </a:r>
            <a:r>
              <a:rPr lang="de-DE" sz="800" dirty="0" err="1"/>
              <a:t>thesis</a:t>
            </a:r>
            <a:r>
              <a:rPr lang="de-DE" sz="800" dirty="0"/>
              <a:t> </a:t>
            </a:r>
          </a:p>
          <a:p>
            <a:r>
              <a:rPr lang="de-DE" sz="800" dirty="0"/>
              <a:t>Mainz 2020</a:t>
            </a:r>
          </a:p>
        </p:txBody>
      </p:sp>
    </p:spTree>
    <p:extLst>
      <p:ext uri="{BB962C8B-B14F-4D97-AF65-F5344CB8AC3E}">
        <p14:creationId xmlns:p14="http://schemas.microsoft.com/office/powerpoint/2010/main" val="394723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58" y="572957"/>
            <a:ext cx="10481587" cy="5928110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60" y="47320"/>
            <a:ext cx="5535121" cy="41967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r>
              <a:rPr lang="de-DE" altLang="zh-CN" sz="2000" kern="0" dirty="0"/>
              <a:t>Double </a:t>
            </a:r>
            <a:r>
              <a:rPr lang="de-DE" altLang="zh-CN" sz="2000" kern="0" dirty="0" err="1"/>
              <a:t>sided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recirculation</a:t>
            </a:r>
            <a:r>
              <a:rPr lang="de-DE" altLang="zh-CN" sz="2000" kern="0" dirty="0"/>
              <a:t> design </a:t>
            </a:r>
            <a:r>
              <a:rPr lang="de-DE" altLang="zh-CN" sz="2000" kern="0" dirty="0" err="1"/>
              <a:t>with</a:t>
            </a:r>
            <a:r>
              <a:rPr lang="de-DE" altLang="zh-CN" sz="2000" kern="0" dirty="0"/>
              <a:t> normal-</a:t>
            </a:r>
            <a:r>
              <a:rPr lang="de-DE" altLang="zh-CN" sz="2000" kern="0" dirty="0" err="1"/>
              <a:t>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injector</a:t>
            </a:r>
            <a:r>
              <a:rPr lang="de-DE" altLang="zh-CN" sz="2000" kern="0" dirty="0"/>
              <a:t> and </a:t>
            </a:r>
            <a:r>
              <a:rPr lang="de-DE" altLang="zh-CN" sz="2000" kern="0" dirty="0" err="1"/>
              <a:t>superconducting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main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linac</a:t>
            </a:r>
            <a:endParaRPr lang="de-DE" altLang="zh-CN" sz="2000" kern="0" dirty="0"/>
          </a:p>
          <a:p>
            <a:r>
              <a:rPr lang="de-DE" altLang="zh-CN" sz="2000" kern="0" dirty="0" err="1"/>
              <a:t>Two</a:t>
            </a:r>
            <a:r>
              <a:rPr lang="de-DE" altLang="zh-CN" sz="2000" kern="0" dirty="0"/>
              <a:t> different </a:t>
            </a:r>
            <a:r>
              <a:rPr lang="de-DE" altLang="zh-CN" sz="2000" kern="0" dirty="0" err="1"/>
              <a:t>modes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operation</a:t>
            </a:r>
            <a:r>
              <a:rPr lang="de-DE" altLang="zh-CN" sz="2000" kern="0" dirty="0"/>
              <a:t>:</a:t>
            </a:r>
          </a:p>
          <a:p>
            <a:r>
              <a:rPr lang="de-DE" altLang="zh-CN" sz="2000" kern="0" dirty="0"/>
              <a:t>(1300 MHz CW beam)</a:t>
            </a:r>
            <a:br>
              <a:rPr lang="de-DE" altLang="zh-CN" sz="2000" kern="0" dirty="0"/>
            </a:br>
            <a:br>
              <a:rPr lang="de-DE" altLang="zh-CN" sz="2000" kern="0" dirty="0"/>
            </a:br>
            <a:r>
              <a:rPr lang="de-DE" altLang="zh-CN" sz="2000" kern="0" dirty="0"/>
              <a:t>- </a:t>
            </a:r>
            <a:r>
              <a:rPr lang="de-DE" sz="2000" dirty="0">
                <a:sym typeface="Wingdings" pitchFamily="2" charset="2"/>
              </a:rPr>
              <a:t>EB-operation (P2/BDX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olidFill>
                  <a:srgbClr val="FF0000"/>
                </a:solidFill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150 µA @ 155 </a:t>
            </a:r>
            <a:r>
              <a:rPr lang="de-DE" sz="2000" dirty="0" err="1">
                <a:sym typeface="Wingdings" pitchFamily="2" charset="2"/>
              </a:rPr>
              <a:t>MeV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- ERL-operation (MAGIX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 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(</a:t>
            </a:r>
            <a:r>
              <a:rPr lang="de-DE" sz="2000" dirty="0" err="1">
                <a:sym typeface="Wingdings" pitchFamily="2" charset="2"/>
              </a:rPr>
              <a:t>un</a:t>
            </a:r>
            <a:r>
              <a:rPr lang="de-DE" sz="2000" dirty="0">
                <a:sym typeface="Wingdings" pitchFamily="2" charset="2"/>
              </a:rPr>
              <a:t>)</a:t>
            </a:r>
            <a:r>
              <a:rPr lang="de-DE" sz="2000" dirty="0" err="1"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>
                <a:solidFill>
                  <a:srgbClr val="FF0000"/>
                </a:solidFill>
                <a:sym typeface="Wingdings" pitchFamily="2" charset="2"/>
              </a:rPr>
              <a:t>1 (10) mA </a:t>
            </a:r>
            <a:r>
              <a:rPr lang="de-DE" sz="2000" dirty="0">
                <a:solidFill>
                  <a:schemeClr val="tx1"/>
                </a:solidFill>
                <a:sym typeface="Wingdings" pitchFamily="2" charset="2"/>
              </a:rPr>
              <a:t>@ 105 </a:t>
            </a:r>
            <a:r>
              <a:rPr lang="de-DE" sz="2000" dirty="0" err="1">
                <a:solidFill>
                  <a:schemeClr val="tx1"/>
                </a:solidFill>
                <a:sym typeface="Wingdings" pitchFamily="2" charset="2"/>
              </a:rPr>
              <a:t>MeV</a:t>
            </a:r>
            <a:endParaRPr lang="de-DE" altLang="zh-CN" sz="2000" kern="0" dirty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4551147" y="6501068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2" name="Textfeld 1"/>
          <p:cNvSpPr txBox="1"/>
          <p:nvPr/>
        </p:nvSpPr>
        <p:spPr>
          <a:xfrm rot="16200000">
            <a:off x="8253776" y="970586"/>
            <a:ext cx="57419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Gun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9843648">
            <a:off x="7472366" y="1463942"/>
            <a:ext cx="8476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6573955" y="1935734"/>
            <a:ext cx="98937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9" name="Textfeld 8"/>
          <p:cNvSpPr txBox="1"/>
          <p:nvPr/>
        </p:nvSpPr>
        <p:spPr>
          <a:xfrm rot="19863175">
            <a:off x="7275797" y="2434475"/>
            <a:ext cx="9145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MEEC-1</a:t>
            </a:r>
          </a:p>
        </p:txBody>
      </p:sp>
      <p:sp>
        <p:nvSpPr>
          <p:cNvPr id="10" name="Textfeld 9"/>
          <p:cNvSpPr txBox="1"/>
          <p:nvPr/>
        </p:nvSpPr>
        <p:spPr>
          <a:xfrm rot="19708988">
            <a:off x="8282524" y="3366908"/>
            <a:ext cx="9145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MEEC-2</a:t>
            </a:r>
          </a:p>
        </p:txBody>
      </p:sp>
      <p:sp>
        <p:nvSpPr>
          <p:cNvPr id="11" name="Textfeld 10"/>
          <p:cNvSpPr txBox="1"/>
          <p:nvPr/>
        </p:nvSpPr>
        <p:spPr>
          <a:xfrm rot="1831737">
            <a:off x="8293603" y="2249768"/>
            <a:ext cx="237584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1-3-5</a:t>
            </a:r>
          </a:p>
        </p:txBody>
      </p:sp>
      <p:sp>
        <p:nvSpPr>
          <p:cNvPr id="12" name="Textfeld 11"/>
          <p:cNvSpPr txBox="1"/>
          <p:nvPr/>
        </p:nvSpPr>
        <p:spPr>
          <a:xfrm rot="1863412">
            <a:off x="5540876" y="4017702"/>
            <a:ext cx="225882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2-4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57985" y="5662923"/>
            <a:ext cx="1459759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Ext. </a:t>
            </a:r>
            <a:r>
              <a:rPr lang="de-DE" dirty="0" err="1"/>
              <a:t>beamline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032318" y="4317844"/>
            <a:ext cx="99097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ERL </a:t>
            </a:r>
            <a:r>
              <a:rPr lang="de-DE" dirty="0" err="1"/>
              <a:t>loop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9842007">
            <a:off x="7322402" y="3095206"/>
            <a:ext cx="163538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155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587178" y="3874768"/>
            <a:ext cx="140134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44887" y="3653197"/>
            <a:ext cx="42030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P2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026283" y="4916908"/>
            <a:ext cx="83702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MAGIX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8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MESA Accelerator Layout</a:t>
            </a:r>
          </a:p>
        </p:txBody>
      </p:sp>
    </p:spTree>
    <p:extLst>
      <p:ext uri="{BB962C8B-B14F-4D97-AF65-F5344CB8AC3E}">
        <p14:creationId xmlns:p14="http://schemas.microsoft.com/office/powerpoint/2010/main" val="34570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C60D2-36C9-9B9B-D1C5-1D8B250E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B74324-DF23-C1E1-A621-539A55ED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15.06.2023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5B0F7A-FD57-2FA8-EFF9-38E03003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245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5" y="2309120"/>
            <a:ext cx="5283601" cy="319788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120731" y="1461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P2@MESA:</a:t>
            </a:r>
          </a:p>
          <a:p>
            <a:r>
              <a:rPr lang="de-DE" sz="3200" dirty="0" err="1"/>
              <a:t>Assumptions</a:t>
            </a:r>
            <a:r>
              <a:rPr lang="de-DE" sz="3200" dirty="0"/>
              <a:t> </a:t>
            </a:r>
            <a:r>
              <a:rPr lang="de-DE" sz="3200" dirty="0" err="1"/>
              <a:t>concerning</a:t>
            </a:r>
            <a:r>
              <a:rPr lang="de-DE" sz="3200" dirty="0"/>
              <a:t> </a:t>
            </a:r>
            <a:r>
              <a:rPr lang="de-DE" sz="3200" dirty="0" err="1"/>
              <a:t>error</a:t>
            </a:r>
            <a:r>
              <a:rPr lang="de-DE" sz="3200" dirty="0"/>
              <a:t> </a:t>
            </a:r>
            <a:r>
              <a:rPr lang="de-DE" sz="3200" dirty="0" err="1"/>
              <a:t>contributions</a:t>
            </a:r>
            <a:endParaRPr lang="en-US" sz="32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407439" y="5507000"/>
            <a:ext cx="16561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229777" y="5623925"/>
            <a:ext cx="41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Average </a:t>
            </a:r>
            <a:r>
              <a:rPr lang="de-DE" dirty="0" err="1"/>
              <a:t>scattering</a:t>
            </a:r>
            <a:r>
              <a:rPr lang="de-DE" dirty="0"/>
              <a:t> angle at </a:t>
            </a:r>
            <a:r>
              <a:rPr lang="de-DE" dirty="0" err="1"/>
              <a:t>E</a:t>
            </a:r>
            <a:r>
              <a:rPr lang="de-DE" baseline="-25000" dirty="0" err="1"/>
              <a:t>beam</a:t>
            </a:r>
            <a:r>
              <a:rPr lang="de-DE" dirty="0"/>
              <a:t>=155 </a:t>
            </a:r>
            <a:r>
              <a:rPr lang="de-DE" dirty="0" err="1"/>
              <a:t>MeV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423592" y="136120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Statistics</a:t>
            </a:r>
            <a:r>
              <a:rPr lang="de-DE" dirty="0"/>
              <a:t>: </a:t>
            </a:r>
            <a:r>
              <a:rPr lang="de-DE" dirty="0" err="1"/>
              <a:t>Assuming</a:t>
            </a:r>
            <a:r>
              <a:rPr lang="de-DE" dirty="0"/>
              <a:t> 150 </a:t>
            </a:r>
            <a:r>
              <a:rPr lang="de-DE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dirty="0"/>
              <a:t>A beam </a:t>
            </a:r>
            <a:r>
              <a:rPr lang="de-DE" dirty="0" err="1"/>
              <a:t>current</a:t>
            </a:r>
            <a:r>
              <a:rPr lang="de-DE" dirty="0"/>
              <a:t> on 55cm </a:t>
            </a:r>
            <a:r>
              <a:rPr lang="de-DE" dirty="0" err="1"/>
              <a:t>lq</a:t>
            </a:r>
            <a:r>
              <a:rPr lang="de-DE" dirty="0"/>
              <a:t>. Hydrogen </a:t>
            </a:r>
            <a:r>
              <a:rPr lang="de-DE" dirty="0" err="1"/>
              <a:t>for</a:t>
            </a:r>
            <a:r>
              <a:rPr lang="de-DE" dirty="0"/>
              <a:t> 10000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P=0.85</a:t>
            </a:r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3187985" y="2722963"/>
            <a:ext cx="0" cy="1944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775520" y="2852936"/>
            <a:ext cx="14041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Relative </a:t>
            </a:r>
          </a:p>
          <a:p>
            <a:r>
              <a:rPr lang="de-DE" dirty="0" err="1"/>
              <a:t>error</a:t>
            </a:r>
            <a:r>
              <a:rPr lang="de-DE" dirty="0"/>
              <a:t> on </a:t>
            </a:r>
          </a:p>
          <a:p>
            <a:r>
              <a:rPr lang="de-DE" dirty="0"/>
              <a:t>sin</a:t>
            </a:r>
            <a:r>
              <a:rPr lang="de-DE" baseline="30000" dirty="0"/>
              <a:t>2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mixing</a:t>
            </a:r>
            <a:r>
              <a:rPr lang="de-DE" dirty="0"/>
              <a:t> </a:t>
            </a:r>
          </a:p>
          <a:p>
            <a:r>
              <a:rPr lang="de-DE" dirty="0"/>
              <a:t>angle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444145" y="6047462"/>
            <a:ext cx="4070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Content </a:t>
            </a:r>
            <a:r>
              <a:rPr lang="de-DE" sz="1200" b="1" dirty="0" err="1"/>
              <a:t>from</a:t>
            </a:r>
            <a:r>
              <a:rPr lang="de-DE" sz="1200" b="1" dirty="0"/>
              <a:t>:  </a:t>
            </a:r>
            <a:r>
              <a:rPr lang="fr-FR" sz="1200" b="1" dirty="0"/>
              <a:t>D. Becker et al., </a:t>
            </a:r>
            <a:r>
              <a:rPr lang="fr-FR" sz="1200" b="1" dirty="0" err="1"/>
              <a:t>Eur</a:t>
            </a:r>
            <a:r>
              <a:rPr lang="fr-FR" sz="1200" b="1" dirty="0"/>
              <a:t>. Phys. J. A (2018) 54 : 208</a:t>
            </a:r>
            <a:r>
              <a:rPr lang="de-DE" sz="1200" b="1" dirty="0"/>
              <a:t> </a:t>
            </a:r>
            <a:endParaRPr lang="en-US" sz="1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8247992" y="4221091"/>
            <a:ext cx="2427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Polarization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error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  <a:p>
            <a:r>
              <a:rPr lang="de-DE" dirty="0" err="1">
                <a:solidFill>
                  <a:srgbClr val="0000FF"/>
                </a:solidFill>
              </a:rPr>
              <a:t>assumed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as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de-DE" dirty="0">
                <a:solidFill>
                  <a:srgbClr val="0000FF"/>
                </a:solidFill>
              </a:rPr>
              <a:t>P/P=0.5%!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184" y="143093"/>
            <a:ext cx="8229600" cy="1143000"/>
          </a:xfrm>
        </p:spPr>
        <p:txBody>
          <a:bodyPr/>
          <a:lstStyle/>
          <a:p>
            <a:r>
              <a:rPr lang="en-US" dirty="0"/>
              <a:t>The beamline…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2758709"/>
            <a:ext cx="5616624" cy="299654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00064" y="5951218"/>
            <a:ext cx="2549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Arial Unicode MS"/>
              </a:rPr>
              <a:t>D. Simon Dissertation Thesis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Arial Unicode MS"/>
              </a:rPr>
              <a:t>http://doi.org/10.25358/openscience-5809</a:t>
            </a:r>
            <a:r>
              <a:rPr lang="en-US" altLang="en-US" sz="600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207313"/>
            <a:ext cx="4456147" cy="25202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Freihand 22"/>
              <p14:cNvContentPartPr/>
              <p14:nvPr/>
            </p14:nvContentPartPr>
            <p14:xfrm>
              <a:off x="8363451" y="3816137"/>
              <a:ext cx="360" cy="36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1571" y="380425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98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-315416"/>
            <a:ext cx="8229600" cy="1143000"/>
          </a:xfrm>
        </p:spPr>
        <p:txBody>
          <a:bodyPr/>
          <a:lstStyle/>
          <a:p>
            <a:r>
              <a:rPr lang="en-US" dirty="0"/>
              <a:t>The cryogenic distribution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65" y="3593224"/>
            <a:ext cx="3577836" cy="27881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764704"/>
            <a:ext cx="6138301" cy="28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“Robust” Refrigerator parts…(fabricated in Germany)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5" y="1880741"/>
            <a:ext cx="6196859" cy="439761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7688583" y="2903290"/>
            <a:ext cx="1219901" cy="216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440764" y="3166849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insert and </a:t>
            </a:r>
          </a:p>
          <a:p>
            <a:r>
              <a:rPr lang="en-US" dirty="0"/>
              <a:t>“Pumping line”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314974" y="4674154"/>
            <a:ext cx="21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welded </a:t>
            </a:r>
          </a:p>
          <a:p>
            <a:r>
              <a:rPr lang="en-US" dirty="0"/>
              <a:t>heat exchangers</a:t>
            </a:r>
          </a:p>
          <a:p>
            <a:r>
              <a:rPr lang="en-US" dirty="0"/>
              <a:t>For precooling stage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06D4AD-C3A2-8210-BB90-A615868737D4}"/>
              </a:ext>
            </a:extLst>
          </p:cNvPr>
          <p:cNvSpPr txBox="1"/>
          <p:nvPr/>
        </p:nvSpPr>
        <p:spPr>
          <a:xfrm>
            <a:off x="479376" y="234888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russian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do not </a:t>
            </a:r>
            <a:r>
              <a:rPr lang="de-DE" dirty="0" err="1"/>
              <a:t>improve</a:t>
            </a:r>
            <a:r>
              <a:rPr lang="de-DE" dirty="0"/>
              <a:t>…</a:t>
            </a:r>
          </a:p>
          <a:p>
            <a:r>
              <a:rPr lang="de-DE" dirty="0"/>
              <a:t>..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fabricate</a:t>
            </a:r>
            <a:r>
              <a:rPr lang="de-DE" dirty="0"/>
              <a:t> in </a:t>
            </a:r>
            <a:r>
              <a:rPr lang="de-DE" dirty="0" err="1"/>
              <a:t>house</a:t>
            </a:r>
            <a:r>
              <a:rPr 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15658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344" y="0"/>
            <a:ext cx="10972800" cy="1143000"/>
          </a:xfrm>
        </p:spPr>
        <p:txBody>
          <a:bodyPr/>
          <a:lstStyle/>
          <a:p>
            <a:r>
              <a:rPr lang="en-US" sz="3200" dirty="0"/>
              <a:t>“Precooler ” parts (fabricated in Russia but not delivered)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97603" y="2984286"/>
            <a:ext cx="781877" cy="365125"/>
          </a:xfrm>
        </p:spPr>
        <p:txBody>
          <a:bodyPr/>
          <a:lstStyle/>
          <a:p>
            <a:fld id="{C5569BA5-88D4-471A-9C47-F7F059789784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06D4AD-C3A2-8210-BB90-A615868737D4}"/>
              </a:ext>
            </a:extLst>
          </p:cNvPr>
          <p:cNvSpPr txBox="1"/>
          <p:nvPr/>
        </p:nvSpPr>
        <p:spPr>
          <a:xfrm>
            <a:off x="983432" y="5092699"/>
            <a:ext cx="1040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..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fabricate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pieces</a:t>
            </a:r>
            <a:r>
              <a:rPr lang="de-DE" dirty="0"/>
              <a:t> (</a:t>
            </a:r>
            <a:r>
              <a:rPr lang="de-DE" dirty="0" err="1"/>
              <a:t>many</a:t>
            </a:r>
            <a:r>
              <a:rPr lang="de-DE" dirty="0"/>
              <a:t>!)</a:t>
            </a:r>
          </a:p>
          <a:p>
            <a:r>
              <a:rPr lang="de-DE" dirty="0"/>
              <a:t>in </a:t>
            </a:r>
            <a:r>
              <a:rPr lang="de-DE" dirty="0" err="1"/>
              <a:t>house</a:t>
            </a:r>
            <a:r>
              <a:rPr lang="de-DE" dirty="0"/>
              <a:t>/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cooperations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probbaly</a:t>
            </a:r>
            <a:r>
              <a:rPr lang="de-DE" dirty="0">
                <a:sym typeface="Wingdings" panose="05000000000000000000" pitchFamily="2" charset="2"/>
              </a:rPr>
              <a:t> impossible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acquire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necessary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know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how</a:t>
            </a:r>
            <a:r>
              <a:rPr lang="de-DE" dirty="0">
                <a:sym typeface="Wingdings" panose="05000000000000000000" pitchFamily="2" charset="2"/>
              </a:rPr>
              <a:t> , in </a:t>
            </a:r>
            <a:r>
              <a:rPr lang="de-DE" dirty="0" err="1">
                <a:sym typeface="Wingdings" panose="05000000000000000000" pitchFamily="2" charset="2"/>
              </a:rPr>
              <a:t>any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many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years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delay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</p:txBody>
      </p:sp>
      <p:pic>
        <p:nvPicPr>
          <p:cNvPr id="11" name="Grafik 10" descr="Ein Bild, das Im Haus, Zylinder, Silber enthält.&#10;&#10;Automatisch generierte Beschreibung">
            <a:extLst>
              <a:ext uri="{FF2B5EF4-FFF2-40B4-BE49-F238E27FC236}">
                <a16:creationId xmlns:a16="http://schemas.microsoft.com/office/drawing/2014/main" id="{13E59576-5362-8BEA-0F87-0BF07C80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0" y="1441310"/>
            <a:ext cx="2574091" cy="2992790"/>
          </a:xfrm>
          <a:prstGeom prst="rect">
            <a:avLst/>
          </a:prstGeom>
        </p:spPr>
      </p:pic>
      <p:pic>
        <p:nvPicPr>
          <p:cNvPr id="13" name="Grafik 12" descr="Ein Bild, das Zylinder, Abfallcontainer, Behälter, Mülleimer enthält.&#10;&#10;Automatisch generierte Beschreibung">
            <a:extLst>
              <a:ext uri="{FF2B5EF4-FFF2-40B4-BE49-F238E27FC236}">
                <a16:creationId xmlns:a16="http://schemas.microsoft.com/office/drawing/2014/main" id="{9D1150A4-6EAF-B892-C510-A2D9A2A9B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44" y="1422949"/>
            <a:ext cx="1615379" cy="2996952"/>
          </a:xfrm>
          <a:prstGeom prst="rect">
            <a:avLst/>
          </a:prstGeom>
        </p:spPr>
      </p:pic>
      <p:pic>
        <p:nvPicPr>
          <p:cNvPr id="15" name="Grafik 14" descr="Ein Bild, das Korb, Korbwaren, Behälter, Im Haus enthält.&#10;&#10;Automatisch generierte Beschreibung">
            <a:extLst>
              <a:ext uri="{FF2B5EF4-FFF2-40B4-BE49-F238E27FC236}">
                <a16:creationId xmlns:a16="http://schemas.microsoft.com/office/drawing/2014/main" id="{D7CBF0BF-07A1-7094-70A2-937047DFB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98" y="1405360"/>
            <a:ext cx="3229273" cy="2996951"/>
          </a:xfrm>
          <a:prstGeom prst="rect">
            <a:avLst/>
          </a:prstGeom>
        </p:spPr>
      </p:pic>
      <p:pic>
        <p:nvPicPr>
          <p:cNvPr id="17" name="Grafik 16" descr="Ein Bild, das Metallwaren, Schraube, Metall, Befestigungselement enthält.&#10;&#10;Automatisch generierte Beschreibung">
            <a:extLst>
              <a:ext uri="{FF2B5EF4-FFF2-40B4-BE49-F238E27FC236}">
                <a16:creationId xmlns:a16="http://schemas.microsoft.com/office/drawing/2014/main" id="{8766EF82-9482-8BDD-57C3-3FE2A1F04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11" y="1405360"/>
            <a:ext cx="2180265" cy="1569388"/>
          </a:xfrm>
          <a:prstGeom prst="rect">
            <a:avLst/>
          </a:prstGeom>
        </p:spPr>
      </p:pic>
      <p:pic>
        <p:nvPicPr>
          <p:cNvPr id="19" name="Grafik 18" descr="Ein Bild, das Metall enthält.&#10;&#10;Automatisch generierte Beschreibung">
            <a:extLst>
              <a:ext uri="{FF2B5EF4-FFF2-40B4-BE49-F238E27FC236}">
                <a16:creationId xmlns:a16="http://schemas.microsoft.com/office/drawing/2014/main" id="{24EC299D-A4D6-F99E-3D3F-C054A20EE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11" y="2940187"/>
            <a:ext cx="2180265" cy="14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531" y="1743465"/>
            <a:ext cx="4010464" cy="36004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120731" y="1461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P2@MESA: High </a:t>
            </a:r>
            <a:r>
              <a:rPr lang="de-DE" sz="3200" dirty="0" err="1"/>
              <a:t>accuracy</a:t>
            </a:r>
            <a:r>
              <a:rPr lang="de-DE" sz="3200" dirty="0"/>
              <a:t> </a:t>
            </a:r>
            <a:r>
              <a:rPr lang="de-DE" sz="3200" dirty="0" err="1"/>
              <a:t>measurement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(</a:t>
            </a:r>
            <a:r>
              <a:rPr lang="de-DE" sz="3200" dirty="0" err="1"/>
              <a:t>very</a:t>
            </a:r>
            <a:r>
              <a:rPr lang="de-DE" sz="3200" dirty="0"/>
              <a:t> </a:t>
            </a:r>
            <a:r>
              <a:rPr lang="de-DE" sz="3200" dirty="0" err="1"/>
              <a:t>small</a:t>
            </a:r>
            <a:r>
              <a:rPr lang="de-DE" sz="3200" dirty="0"/>
              <a:t>) </a:t>
            </a:r>
            <a:r>
              <a:rPr lang="de-DE" sz="3200" dirty="0" err="1"/>
              <a:t>parity</a:t>
            </a:r>
            <a:r>
              <a:rPr lang="de-DE" sz="3200" dirty="0"/>
              <a:t> </a:t>
            </a:r>
            <a:r>
              <a:rPr lang="de-DE" sz="3200" dirty="0" err="1"/>
              <a:t>violating</a:t>
            </a:r>
            <a:r>
              <a:rPr lang="de-DE" sz="3200" dirty="0"/>
              <a:t> </a:t>
            </a:r>
            <a:r>
              <a:rPr lang="de-DE" sz="3200" dirty="0" err="1"/>
              <a:t>asymmetry</a:t>
            </a:r>
            <a:endParaRPr lang="en-US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6384032" y="5446383"/>
            <a:ext cx="401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/>
              <a:t>Figures</a:t>
            </a:r>
            <a:r>
              <a:rPr lang="de-DE" sz="1200" b="1" dirty="0"/>
              <a:t>  </a:t>
            </a:r>
            <a:r>
              <a:rPr lang="de-DE" sz="1200" b="1" dirty="0" err="1"/>
              <a:t>from</a:t>
            </a:r>
            <a:r>
              <a:rPr lang="de-DE" sz="1200" b="1" dirty="0"/>
              <a:t>:  </a:t>
            </a:r>
            <a:r>
              <a:rPr lang="fr-FR" sz="1200" b="1" dirty="0"/>
              <a:t>D. Becker et al., </a:t>
            </a:r>
            <a:r>
              <a:rPr lang="fr-FR" sz="1200" b="1" dirty="0" err="1"/>
              <a:t>Eur</a:t>
            </a:r>
            <a:r>
              <a:rPr lang="fr-FR" sz="1200" b="1" dirty="0"/>
              <a:t>. Phys. J. A (2018) 54 : 208</a:t>
            </a:r>
          </a:p>
          <a:p>
            <a:r>
              <a:rPr lang="de-DE" sz="1200" b="1" dirty="0"/>
              <a:t> </a:t>
            </a:r>
            <a:endParaRPr lang="en-US" sz="12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5" y="1387091"/>
            <a:ext cx="3489831" cy="17645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39" y="3855265"/>
            <a:ext cx="4118101" cy="729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914067" y="5287862"/>
            <a:ext cx="3068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But: </a:t>
            </a:r>
            <a:r>
              <a:rPr lang="de-DE" sz="3600" dirty="0" err="1"/>
              <a:t>A</a:t>
            </a:r>
            <a:r>
              <a:rPr lang="de-DE" sz="3600" baseline="30000" dirty="0" err="1"/>
              <a:t>exp</a:t>
            </a:r>
            <a:r>
              <a:rPr lang="de-DE" sz="3600" dirty="0"/>
              <a:t>=P*A</a:t>
            </a:r>
            <a:r>
              <a:rPr lang="de-DE" sz="3600" baseline="30000" dirty="0"/>
              <a:t>PV</a:t>
            </a:r>
            <a:endParaRPr lang="en-US" sz="3600" baseline="300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A7593A1-A756-004D-2805-61B886D3A537}"/>
              </a:ext>
            </a:extLst>
          </p:cNvPr>
          <p:cNvCxnSpPr/>
          <p:nvPr/>
        </p:nvCxnSpPr>
        <p:spPr>
          <a:xfrm flipV="1">
            <a:off x="7464152" y="2924944"/>
            <a:ext cx="2304256" cy="19442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3E09935-90BE-154E-42F9-D5CA8FAD6F9D}"/>
              </a:ext>
            </a:extLst>
          </p:cNvPr>
          <p:cNvSpPr txBox="1"/>
          <p:nvPr/>
        </p:nvSpPr>
        <p:spPr>
          <a:xfrm rot="19449576">
            <a:off x="9813880" y="2618348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0.1%</a:t>
            </a:r>
          </a:p>
        </p:txBody>
      </p:sp>
    </p:spTree>
    <p:extLst>
      <p:ext uri="{BB962C8B-B14F-4D97-AF65-F5344CB8AC3E}">
        <p14:creationId xmlns:p14="http://schemas.microsoft.com/office/powerpoint/2010/main" val="370556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E811C3-4469-74E9-68D2-40C942A0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24A84A-7444-CEFA-9083-0EB95724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29E88AF8-7051-409C-3436-7D4AECDBA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706601"/>
                  </p:ext>
                </p:extLst>
              </p:nvPr>
            </p:nvGraphicFramePr>
            <p:xfrm>
              <a:off x="623392" y="1340768"/>
              <a:ext cx="11161240" cy="1285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49448">
                      <a:extLst>
                        <a:ext uri="{9D8B030D-6E8A-4147-A177-3AD203B41FA5}">
                          <a16:colId xmlns:a16="http://schemas.microsoft.com/office/drawing/2014/main" val="1342409709"/>
                        </a:ext>
                      </a:extLst>
                    </a:gridCol>
                    <a:gridCol w="1791171">
                      <a:extLst>
                        <a:ext uri="{9D8B030D-6E8A-4147-A177-3AD203B41FA5}">
                          <a16:colId xmlns:a16="http://schemas.microsoft.com/office/drawing/2014/main" val="346582833"/>
                        </a:ext>
                      </a:extLst>
                    </a:gridCol>
                    <a:gridCol w="1563203">
                      <a:extLst>
                        <a:ext uri="{9D8B030D-6E8A-4147-A177-3AD203B41FA5}">
                          <a16:colId xmlns:a16="http://schemas.microsoft.com/office/drawing/2014/main" val="1499537250"/>
                        </a:ext>
                      </a:extLst>
                    </a:gridCol>
                    <a:gridCol w="1563204">
                      <a:extLst>
                        <a:ext uri="{9D8B030D-6E8A-4147-A177-3AD203B41FA5}">
                          <a16:colId xmlns:a16="http://schemas.microsoft.com/office/drawing/2014/main" val="40386444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331016659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42510265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Polarimeter </a:t>
                          </a:r>
                        </a:p>
                        <a:p>
                          <a:r>
                            <a:rPr lang="de-DE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Potential </a:t>
                          </a:r>
                          <a:r>
                            <a:rPr lang="de-DE" dirty="0" err="1"/>
                            <a:t>accuracy</a:t>
                          </a:r>
                          <a:r>
                            <a:rPr lang="de-DE" dirty="0"/>
                            <a:t> 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Current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</a:t>
                          </a:r>
                        </a:p>
                        <a:p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Published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de-DE" dirty="0"/>
                            <a:t>P/P)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Remark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577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0.1 %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&gt;150 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Does</a:t>
                          </a:r>
                          <a:r>
                            <a:rPr lang="de-DE" dirty="0"/>
                            <a:t> not </a:t>
                          </a:r>
                          <a:r>
                            <a:rPr lang="de-DE" dirty="0" err="1"/>
                            <a:t>exist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yet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757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29E88AF8-7051-409C-3436-7D4AECDBA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706601"/>
                  </p:ext>
                </p:extLst>
              </p:nvPr>
            </p:nvGraphicFramePr>
            <p:xfrm>
              <a:off x="623392" y="1340768"/>
              <a:ext cx="11161240" cy="1285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49448">
                      <a:extLst>
                        <a:ext uri="{9D8B030D-6E8A-4147-A177-3AD203B41FA5}">
                          <a16:colId xmlns:a16="http://schemas.microsoft.com/office/drawing/2014/main" val="1342409709"/>
                        </a:ext>
                      </a:extLst>
                    </a:gridCol>
                    <a:gridCol w="1791171">
                      <a:extLst>
                        <a:ext uri="{9D8B030D-6E8A-4147-A177-3AD203B41FA5}">
                          <a16:colId xmlns:a16="http://schemas.microsoft.com/office/drawing/2014/main" val="346582833"/>
                        </a:ext>
                      </a:extLst>
                    </a:gridCol>
                    <a:gridCol w="1563203">
                      <a:extLst>
                        <a:ext uri="{9D8B030D-6E8A-4147-A177-3AD203B41FA5}">
                          <a16:colId xmlns:a16="http://schemas.microsoft.com/office/drawing/2014/main" val="1499537250"/>
                        </a:ext>
                      </a:extLst>
                    </a:gridCol>
                    <a:gridCol w="1563204">
                      <a:extLst>
                        <a:ext uri="{9D8B030D-6E8A-4147-A177-3AD203B41FA5}">
                          <a16:colId xmlns:a16="http://schemas.microsoft.com/office/drawing/2014/main" val="40386444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331016659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425102658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Polarimeter </a:t>
                          </a:r>
                        </a:p>
                        <a:p>
                          <a:r>
                            <a:rPr lang="de-DE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Potential </a:t>
                          </a:r>
                          <a:r>
                            <a:rPr lang="de-DE" dirty="0" err="1"/>
                            <a:t>accuracy</a:t>
                          </a:r>
                          <a:r>
                            <a:rPr lang="de-DE" dirty="0"/>
                            <a:t> 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Current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</a:t>
                          </a:r>
                        </a:p>
                        <a:p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Published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de-DE" dirty="0"/>
                            <a:t>P/P)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Remark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577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0.1 %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255738" r="-38832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Does</a:t>
                          </a:r>
                          <a:r>
                            <a:rPr lang="de-DE" dirty="0"/>
                            <a:t> not </a:t>
                          </a:r>
                          <a:r>
                            <a:rPr lang="de-DE" dirty="0" err="1"/>
                            <a:t>exist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yet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75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el 1">
            <a:extLst>
              <a:ext uri="{FF2B5EF4-FFF2-40B4-BE49-F238E27FC236}">
                <a16:creationId xmlns:a16="http://schemas.microsoft.com/office/drawing/2014/main" id="{5A4F8935-808B-2EAA-412D-A83D9C1F8C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The </a:t>
            </a:r>
            <a:r>
              <a:rPr lang="de-DE" dirty="0" err="1"/>
              <a:t>Perfect</a:t>
            </a:r>
            <a:r>
              <a:rPr lang="de-DE" dirty="0"/>
              <a:t> Polarimeter at MESA</a:t>
            </a:r>
          </a:p>
        </p:txBody>
      </p:sp>
    </p:spTree>
    <p:extLst>
      <p:ext uri="{BB962C8B-B14F-4D97-AF65-F5344CB8AC3E}">
        <p14:creationId xmlns:p14="http://schemas.microsoft.com/office/powerpoint/2010/main" val="100155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B538-C39E-0346-7A50-4E42BFBC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Polarimeter Chain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33FE60-99E5-A500-A591-F880E637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BC6EE7-16A1-94AA-3BD4-1C730EDF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923C7A-B578-55FB-B9C1-D3A20BAE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88" y="1143325"/>
            <a:ext cx="9562023" cy="49403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A050F0-7073-ADC8-7BFE-38DD75D513C5}"/>
              </a:ext>
            </a:extLst>
          </p:cNvPr>
          <p:cNvSpPr txBox="1"/>
          <p:nvPr/>
        </p:nvSpPr>
        <p:spPr>
          <a:xfrm>
            <a:off x="7440150" y="52292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See also: Talk </a:t>
            </a:r>
            <a:r>
              <a:rPr lang="de-DE" dirty="0" err="1"/>
              <a:t>by</a:t>
            </a:r>
            <a:r>
              <a:rPr lang="de-DE" dirty="0"/>
              <a:t> Rakshya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afternoon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43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E811C3-4469-74E9-68D2-40C942A0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24A84A-7444-CEFA-9083-0EB95724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7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29E88AF8-7051-409C-3436-7D4AECDBA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7443429"/>
                  </p:ext>
                </p:extLst>
              </p:nvPr>
            </p:nvGraphicFramePr>
            <p:xfrm>
              <a:off x="623392" y="1340768"/>
              <a:ext cx="11161240" cy="503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49448">
                      <a:extLst>
                        <a:ext uri="{9D8B030D-6E8A-4147-A177-3AD203B41FA5}">
                          <a16:colId xmlns:a16="http://schemas.microsoft.com/office/drawing/2014/main" val="1342409709"/>
                        </a:ext>
                      </a:extLst>
                    </a:gridCol>
                    <a:gridCol w="1791171">
                      <a:extLst>
                        <a:ext uri="{9D8B030D-6E8A-4147-A177-3AD203B41FA5}">
                          <a16:colId xmlns:a16="http://schemas.microsoft.com/office/drawing/2014/main" val="346582833"/>
                        </a:ext>
                      </a:extLst>
                    </a:gridCol>
                    <a:gridCol w="1563203">
                      <a:extLst>
                        <a:ext uri="{9D8B030D-6E8A-4147-A177-3AD203B41FA5}">
                          <a16:colId xmlns:a16="http://schemas.microsoft.com/office/drawing/2014/main" val="1499537250"/>
                        </a:ext>
                      </a:extLst>
                    </a:gridCol>
                    <a:gridCol w="1563204">
                      <a:extLst>
                        <a:ext uri="{9D8B030D-6E8A-4147-A177-3AD203B41FA5}">
                          <a16:colId xmlns:a16="http://schemas.microsoft.com/office/drawing/2014/main" val="40386444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331016659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42510265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Polarimeter </a:t>
                          </a:r>
                        </a:p>
                        <a:p>
                          <a:r>
                            <a:rPr lang="de-DE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Potential </a:t>
                          </a:r>
                          <a:r>
                            <a:rPr lang="de-DE" dirty="0" err="1"/>
                            <a:t>accuracy</a:t>
                          </a:r>
                          <a:r>
                            <a:rPr lang="de-DE" dirty="0"/>
                            <a:t> 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Current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</a:t>
                          </a:r>
                        </a:p>
                        <a:p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Published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de-DE" dirty="0"/>
                            <a:t>P/P)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Remark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577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0.1 %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&gt;150 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75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5 MeV Mott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&lt;0.6 %?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150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limited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0.61 %</a:t>
                          </a:r>
                        </a:p>
                        <a:p>
                          <a:r>
                            <a:rPr lang="de-DE" dirty="0"/>
                            <a:t>(JLAB 2021)</a:t>
                          </a:r>
                        </a:p>
                        <a:p>
                          <a:r>
                            <a:rPr lang="de-DE" dirty="0"/>
                            <a:t>At 5 MeV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At 4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</a:t>
                          </a:r>
                        </a:p>
                        <a:p>
                          <a:r>
                            <a:rPr lang="de-DE" dirty="0"/>
                            <a:t>Online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be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demonstrated</a:t>
                          </a:r>
                          <a:r>
                            <a:rPr lang="de-DE" dirty="0"/>
                            <a:t>!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479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Iron Möller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&lt;1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/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NO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0.85%</a:t>
                          </a:r>
                        </a:p>
                        <a:p>
                          <a:r>
                            <a:rPr lang="de-DE" dirty="0"/>
                            <a:t>(JLAB 2022)</a:t>
                          </a:r>
                        </a:p>
                        <a:p>
                          <a:r>
                            <a:rPr lang="de-DE" dirty="0"/>
                            <a:t>At 1 </a:t>
                          </a:r>
                          <a:r>
                            <a:rPr lang="de-DE" dirty="0" err="1"/>
                            <a:t>GeV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Inline </a:t>
                          </a:r>
                          <a:r>
                            <a:rPr lang="de-DE" dirty="0" err="1"/>
                            <a:t>with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experiment</a:t>
                          </a:r>
                          <a:r>
                            <a:rPr lang="de-DE" dirty="0"/>
                            <a:t>!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548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Hydro</a:t>
                          </a:r>
                          <a:r>
                            <a:rPr lang="de-DE" dirty="0"/>
                            <a:t> Möller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&lt;0.3?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&gt;150 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/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-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Target design </a:t>
                          </a:r>
                          <a:r>
                            <a:rPr lang="de-DE" dirty="0" err="1"/>
                            <a:t>exists</a:t>
                          </a:r>
                          <a:r>
                            <a:rPr lang="de-DE" dirty="0"/>
                            <a:t> , </a:t>
                          </a:r>
                          <a:r>
                            <a:rPr lang="de-DE" dirty="0" err="1"/>
                            <a:t>realization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difficult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03044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DSMP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&lt;0.3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&lt;1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NO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0.3 %at 120keV 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Manpower </a:t>
                          </a:r>
                          <a:r>
                            <a:rPr lang="de-DE" dirty="0" err="1"/>
                            <a:t>issue</a:t>
                          </a:r>
                          <a:r>
                            <a:rPr lang="de-DE" dirty="0"/>
                            <a:t> and</a:t>
                          </a:r>
                        </a:p>
                        <a:p>
                          <a:r>
                            <a:rPr lang="de-DE" dirty="0" err="1"/>
                            <a:t>unresolved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problems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3771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Laser-Compton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??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&gt; 150 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0.5% </a:t>
                          </a:r>
                        </a:p>
                        <a:p>
                          <a:r>
                            <a:rPr lang="de-DE" dirty="0"/>
                            <a:t>(SLAC, 45 </a:t>
                          </a:r>
                          <a:r>
                            <a:rPr lang="de-DE" dirty="0" err="1"/>
                            <a:t>GeV</a:t>
                          </a:r>
                          <a:r>
                            <a:rPr lang="de-DE" dirty="0"/>
                            <a:t>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Insufficient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analyzing</a:t>
                          </a:r>
                          <a:r>
                            <a:rPr lang="de-DE" dirty="0"/>
                            <a:t> power at 155 MeV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3258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29E88AF8-7051-409C-3436-7D4AECDBA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7443429"/>
                  </p:ext>
                </p:extLst>
              </p:nvPr>
            </p:nvGraphicFramePr>
            <p:xfrm>
              <a:off x="623392" y="1340768"/>
              <a:ext cx="11161240" cy="5034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49448">
                      <a:extLst>
                        <a:ext uri="{9D8B030D-6E8A-4147-A177-3AD203B41FA5}">
                          <a16:colId xmlns:a16="http://schemas.microsoft.com/office/drawing/2014/main" val="1342409709"/>
                        </a:ext>
                      </a:extLst>
                    </a:gridCol>
                    <a:gridCol w="1791171">
                      <a:extLst>
                        <a:ext uri="{9D8B030D-6E8A-4147-A177-3AD203B41FA5}">
                          <a16:colId xmlns:a16="http://schemas.microsoft.com/office/drawing/2014/main" val="346582833"/>
                        </a:ext>
                      </a:extLst>
                    </a:gridCol>
                    <a:gridCol w="1563203">
                      <a:extLst>
                        <a:ext uri="{9D8B030D-6E8A-4147-A177-3AD203B41FA5}">
                          <a16:colId xmlns:a16="http://schemas.microsoft.com/office/drawing/2014/main" val="1499537250"/>
                        </a:ext>
                      </a:extLst>
                    </a:gridCol>
                    <a:gridCol w="1563204">
                      <a:extLst>
                        <a:ext uri="{9D8B030D-6E8A-4147-A177-3AD203B41FA5}">
                          <a16:colId xmlns:a16="http://schemas.microsoft.com/office/drawing/2014/main" val="40386444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331016659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425102658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Polarimeter </a:t>
                          </a:r>
                        </a:p>
                        <a:p>
                          <a:r>
                            <a:rPr lang="de-DE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Potential </a:t>
                          </a:r>
                          <a:r>
                            <a:rPr lang="de-DE" dirty="0" err="1"/>
                            <a:t>accuracy</a:t>
                          </a:r>
                          <a:r>
                            <a:rPr lang="de-DE" dirty="0"/>
                            <a:t> 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Current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</a:t>
                          </a:r>
                        </a:p>
                        <a:p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Published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de-DE" dirty="0"/>
                            <a:t>P/P)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Remark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577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0.1 %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254098" r="-388327" b="-10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7578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5 MeV Mott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&lt;0.6 %?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150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limited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0.61 %</a:t>
                          </a:r>
                        </a:p>
                        <a:p>
                          <a:r>
                            <a:rPr lang="de-DE" dirty="0"/>
                            <a:t>(JLAB 2021)</a:t>
                          </a:r>
                        </a:p>
                        <a:p>
                          <a:r>
                            <a:rPr lang="de-DE" dirty="0"/>
                            <a:t>At 5 MeV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748" t="-144000" r="-1084" b="-3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47987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Iron Möller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&lt;1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242384" r="-388327" b="-219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NO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0.85%</a:t>
                          </a:r>
                        </a:p>
                        <a:p>
                          <a:r>
                            <a:rPr lang="de-DE" dirty="0"/>
                            <a:t>(JLAB 2022)</a:t>
                          </a:r>
                        </a:p>
                        <a:p>
                          <a:r>
                            <a:rPr lang="de-DE" dirty="0"/>
                            <a:t>At 1 </a:t>
                          </a:r>
                          <a:r>
                            <a:rPr lang="de-DE" dirty="0" err="1"/>
                            <a:t>GeV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Inline </a:t>
                          </a:r>
                          <a:r>
                            <a:rPr lang="de-DE" dirty="0" err="1"/>
                            <a:t>with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experiment</a:t>
                          </a:r>
                          <a:r>
                            <a:rPr lang="de-DE" dirty="0"/>
                            <a:t>!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5483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Hydro</a:t>
                          </a:r>
                          <a:r>
                            <a:rPr lang="de-DE" dirty="0"/>
                            <a:t> Möller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&lt;0.3?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492381" r="-388327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-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Target design </a:t>
                          </a:r>
                          <a:r>
                            <a:rPr lang="de-DE" dirty="0" err="1"/>
                            <a:t>exists</a:t>
                          </a:r>
                          <a:r>
                            <a:rPr lang="de-DE" dirty="0"/>
                            <a:t> , </a:t>
                          </a:r>
                          <a:r>
                            <a:rPr lang="de-DE" dirty="0" err="1"/>
                            <a:t>realization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difficult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030445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DSMP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&lt;0.3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592381" r="-388327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NO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0.3 %at 120keV 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Manpower </a:t>
                          </a:r>
                          <a:r>
                            <a:rPr lang="de-DE" dirty="0" err="1"/>
                            <a:t>issue</a:t>
                          </a:r>
                          <a:r>
                            <a:rPr lang="de-DE" dirty="0"/>
                            <a:t> and</a:t>
                          </a:r>
                        </a:p>
                        <a:p>
                          <a:r>
                            <a:rPr lang="de-DE" dirty="0" err="1"/>
                            <a:t>unresolved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problems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377115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Laser-Compton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??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692381" r="-38832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0.5% </a:t>
                          </a:r>
                        </a:p>
                        <a:p>
                          <a:r>
                            <a:rPr lang="de-DE" dirty="0"/>
                            <a:t>(SLAC, 45 </a:t>
                          </a:r>
                          <a:r>
                            <a:rPr lang="de-DE" dirty="0" err="1"/>
                            <a:t>GeV</a:t>
                          </a:r>
                          <a:r>
                            <a:rPr lang="de-DE" dirty="0"/>
                            <a:t>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Insufficient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analyzing</a:t>
                          </a:r>
                          <a:r>
                            <a:rPr lang="de-DE" dirty="0"/>
                            <a:t> power at 155 MeV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3258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el 1">
            <a:extLst>
              <a:ext uri="{FF2B5EF4-FFF2-40B4-BE49-F238E27FC236}">
                <a16:creationId xmlns:a16="http://schemas.microsoft.com/office/drawing/2014/main" id="{5A4F8935-808B-2EAA-412D-A83D9C1F8C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Perfect</a:t>
            </a:r>
            <a:r>
              <a:rPr lang="de-DE" dirty="0"/>
              <a:t> vs.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97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E811C3-4469-74E9-68D2-40C942A0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13.06.2023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24A84A-7444-CEFA-9083-0EB95724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29E88AF8-7051-409C-3436-7D4AECDBA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125009"/>
                  </p:ext>
                </p:extLst>
              </p:nvPr>
            </p:nvGraphicFramePr>
            <p:xfrm>
              <a:off x="621714" y="1734820"/>
              <a:ext cx="11161240" cy="338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49448">
                      <a:extLst>
                        <a:ext uri="{9D8B030D-6E8A-4147-A177-3AD203B41FA5}">
                          <a16:colId xmlns:a16="http://schemas.microsoft.com/office/drawing/2014/main" val="1342409709"/>
                        </a:ext>
                      </a:extLst>
                    </a:gridCol>
                    <a:gridCol w="1791171">
                      <a:extLst>
                        <a:ext uri="{9D8B030D-6E8A-4147-A177-3AD203B41FA5}">
                          <a16:colId xmlns:a16="http://schemas.microsoft.com/office/drawing/2014/main" val="346582833"/>
                        </a:ext>
                      </a:extLst>
                    </a:gridCol>
                    <a:gridCol w="1563203">
                      <a:extLst>
                        <a:ext uri="{9D8B030D-6E8A-4147-A177-3AD203B41FA5}">
                          <a16:colId xmlns:a16="http://schemas.microsoft.com/office/drawing/2014/main" val="1499537250"/>
                        </a:ext>
                      </a:extLst>
                    </a:gridCol>
                    <a:gridCol w="1563204">
                      <a:extLst>
                        <a:ext uri="{9D8B030D-6E8A-4147-A177-3AD203B41FA5}">
                          <a16:colId xmlns:a16="http://schemas.microsoft.com/office/drawing/2014/main" val="40386444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331016659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42510265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Polarimeter </a:t>
                          </a:r>
                        </a:p>
                        <a:p>
                          <a:r>
                            <a:rPr lang="de-DE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Potential </a:t>
                          </a:r>
                          <a:r>
                            <a:rPr lang="de-DE" dirty="0" err="1"/>
                            <a:t>accuracy</a:t>
                          </a:r>
                          <a:r>
                            <a:rPr lang="de-DE" dirty="0"/>
                            <a:t> 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Current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</a:t>
                          </a:r>
                        </a:p>
                        <a:p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Published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de-DE" dirty="0"/>
                            <a:t>P/P)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Remark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577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0.1 %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&gt;150 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75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5 MeV Mott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&lt;0.6 %?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150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limited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0.61 %</a:t>
                          </a:r>
                        </a:p>
                        <a:p>
                          <a:r>
                            <a:rPr lang="de-DE" dirty="0"/>
                            <a:t>(JLAB 2021)(*)</a:t>
                          </a:r>
                        </a:p>
                        <a:p>
                          <a:r>
                            <a:rPr lang="de-DE" dirty="0"/>
                            <a:t>At 5 MeV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be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demonstrated</a:t>
                          </a:r>
                          <a:r>
                            <a:rPr lang="de-DE" dirty="0"/>
                            <a:t>!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479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Iron Möller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&lt;1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/>
                                <m:t>𝜇</m:t>
                              </m:r>
                            </m:oMath>
                          </a14:m>
                          <a:r>
                            <a:rPr lang="de-DE" dirty="0"/>
                            <a:t>A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NO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0.85%</a:t>
                          </a:r>
                        </a:p>
                        <a:p>
                          <a:r>
                            <a:rPr lang="de-DE" dirty="0"/>
                            <a:t>(JLAB 2022)(**)</a:t>
                          </a:r>
                        </a:p>
                        <a:p>
                          <a:r>
                            <a:rPr lang="de-DE" dirty="0"/>
                            <a:t>At 1 </a:t>
                          </a:r>
                          <a:r>
                            <a:rPr lang="de-DE" dirty="0" err="1"/>
                            <a:t>GeV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Inline </a:t>
                          </a:r>
                          <a:r>
                            <a:rPr lang="de-DE" dirty="0" err="1"/>
                            <a:t>with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experiment</a:t>
                          </a:r>
                          <a:r>
                            <a:rPr lang="de-DE" dirty="0"/>
                            <a:t>! </a:t>
                          </a:r>
                        </a:p>
                        <a:p>
                          <a:r>
                            <a:rPr lang="de-DE" dirty="0"/>
                            <a:t>Much </a:t>
                          </a:r>
                          <a:r>
                            <a:rPr lang="de-DE" dirty="0" err="1"/>
                            <a:t>lower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energy</a:t>
                          </a:r>
                          <a:r>
                            <a:rPr lang="de-DE" dirty="0"/>
                            <a:t>  </a:t>
                          </a:r>
                          <a:r>
                            <a:rPr lang="de-DE" dirty="0" err="1"/>
                            <a:t>as</a:t>
                          </a:r>
                          <a:r>
                            <a:rPr lang="de-DE" dirty="0"/>
                            <a:t> in (**)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5483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e 4">
                <a:extLst>
                  <a:ext uri="{FF2B5EF4-FFF2-40B4-BE49-F238E27FC236}">
                    <a16:creationId xmlns:a16="http://schemas.microsoft.com/office/drawing/2014/main" id="{29E88AF8-7051-409C-3436-7D4AECDBA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125009"/>
                  </p:ext>
                </p:extLst>
              </p:nvPr>
            </p:nvGraphicFramePr>
            <p:xfrm>
              <a:off x="621714" y="1734820"/>
              <a:ext cx="11161240" cy="338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49448">
                      <a:extLst>
                        <a:ext uri="{9D8B030D-6E8A-4147-A177-3AD203B41FA5}">
                          <a16:colId xmlns:a16="http://schemas.microsoft.com/office/drawing/2014/main" val="1342409709"/>
                        </a:ext>
                      </a:extLst>
                    </a:gridCol>
                    <a:gridCol w="1791171">
                      <a:extLst>
                        <a:ext uri="{9D8B030D-6E8A-4147-A177-3AD203B41FA5}">
                          <a16:colId xmlns:a16="http://schemas.microsoft.com/office/drawing/2014/main" val="346582833"/>
                        </a:ext>
                      </a:extLst>
                    </a:gridCol>
                    <a:gridCol w="1563203">
                      <a:extLst>
                        <a:ext uri="{9D8B030D-6E8A-4147-A177-3AD203B41FA5}">
                          <a16:colId xmlns:a16="http://schemas.microsoft.com/office/drawing/2014/main" val="1499537250"/>
                        </a:ext>
                      </a:extLst>
                    </a:gridCol>
                    <a:gridCol w="1563204">
                      <a:extLst>
                        <a:ext uri="{9D8B030D-6E8A-4147-A177-3AD203B41FA5}">
                          <a16:colId xmlns:a16="http://schemas.microsoft.com/office/drawing/2014/main" val="40386444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331016659"/>
                        </a:ext>
                      </a:extLst>
                    </a:gridCol>
                    <a:gridCol w="2247107">
                      <a:extLst>
                        <a:ext uri="{9D8B030D-6E8A-4147-A177-3AD203B41FA5}">
                          <a16:colId xmlns:a16="http://schemas.microsoft.com/office/drawing/2014/main" val="425102658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Polarimeter </a:t>
                          </a:r>
                        </a:p>
                        <a:p>
                          <a:r>
                            <a:rPr lang="de-DE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Potential </a:t>
                          </a:r>
                          <a:r>
                            <a:rPr lang="de-DE" dirty="0" err="1"/>
                            <a:t>accuracy</a:t>
                          </a:r>
                          <a:r>
                            <a:rPr lang="de-DE" dirty="0"/>
                            <a:t> 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Current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</a:t>
                          </a:r>
                        </a:p>
                        <a:p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capability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at MESA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Published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>
                              <a:latin typeface="Symbol" panose="05050102010706020507" pitchFamily="18" charset="2"/>
                            </a:rPr>
                            <a:t>D</a:t>
                          </a:r>
                          <a:r>
                            <a:rPr lang="de-DE" dirty="0"/>
                            <a:t>P/P)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Remark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3577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0.1 %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254098" r="-388716" b="-5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YES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7578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5 MeV Mott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&lt;0.6 %?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150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limited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0.61 %</a:t>
                          </a:r>
                        </a:p>
                        <a:p>
                          <a:r>
                            <a:rPr lang="de-DE" dirty="0"/>
                            <a:t>(JLAB 2021)(*)</a:t>
                          </a:r>
                        </a:p>
                        <a:p>
                          <a:r>
                            <a:rPr lang="de-DE" dirty="0"/>
                            <a:t>At 5 MeV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Online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be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demonstrated</a:t>
                          </a:r>
                          <a:r>
                            <a:rPr lang="de-DE" dirty="0"/>
                            <a:t>!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47987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 Iron Möller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&lt;1 ?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59" t="-188205" r="-38871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NO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0.85%</a:t>
                          </a:r>
                        </a:p>
                        <a:p>
                          <a:r>
                            <a:rPr lang="de-DE" dirty="0"/>
                            <a:t>(JLAB 2022)(**)</a:t>
                          </a:r>
                        </a:p>
                        <a:p>
                          <a:r>
                            <a:rPr lang="de-DE" dirty="0"/>
                            <a:t>At 1 </a:t>
                          </a:r>
                          <a:r>
                            <a:rPr lang="de-DE" dirty="0" err="1"/>
                            <a:t>GeV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Inline </a:t>
                          </a:r>
                          <a:r>
                            <a:rPr lang="de-DE" dirty="0" err="1"/>
                            <a:t>with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experiment</a:t>
                          </a:r>
                          <a:r>
                            <a:rPr lang="de-DE" dirty="0"/>
                            <a:t>! </a:t>
                          </a:r>
                        </a:p>
                        <a:p>
                          <a:r>
                            <a:rPr lang="de-DE" dirty="0"/>
                            <a:t>Much </a:t>
                          </a:r>
                          <a:r>
                            <a:rPr lang="de-DE" dirty="0" err="1"/>
                            <a:t>lower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energy</a:t>
                          </a:r>
                          <a:r>
                            <a:rPr lang="de-DE" dirty="0"/>
                            <a:t>  </a:t>
                          </a:r>
                          <a:r>
                            <a:rPr lang="de-DE" dirty="0" err="1"/>
                            <a:t>as</a:t>
                          </a:r>
                          <a:r>
                            <a:rPr lang="de-DE" dirty="0"/>
                            <a:t> in (**)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5483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5CF866BF-E821-1EC7-0AF1-08C6EE705F3E}"/>
              </a:ext>
            </a:extLst>
          </p:cNvPr>
          <p:cNvSpPr txBox="1"/>
          <p:nvPr/>
        </p:nvSpPr>
        <p:spPr>
          <a:xfrm>
            <a:off x="623392" y="5301208"/>
            <a:ext cx="11161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latin typeface="Times-Roman"/>
              </a:rPr>
              <a:t>(*) J. </a:t>
            </a:r>
            <a:r>
              <a:rPr lang="en-US" dirty="0">
                <a:latin typeface="Times-Roman"/>
              </a:rPr>
              <a:t>G</a:t>
            </a:r>
            <a:r>
              <a:rPr lang="en-US" sz="1800" b="0" i="0" u="none" strike="noStrike" baseline="0" dirty="0">
                <a:latin typeface="Times-Roman"/>
              </a:rPr>
              <a:t>rames et al. PHYSICAL REVIEW C </a:t>
            </a:r>
            <a:r>
              <a:rPr lang="en-US" sz="1800" b="1" i="0" u="none" strike="noStrike" baseline="0" dirty="0">
                <a:latin typeface="Times-Bold"/>
              </a:rPr>
              <a:t>102</a:t>
            </a:r>
            <a:r>
              <a:rPr lang="en-US" sz="1800" b="0" i="0" u="none" strike="noStrike" baseline="0" dirty="0">
                <a:latin typeface="Times-Roman"/>
              </a:rPr>
              <a:t>, 015501 (2020)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Times-Roman"/>
              </a:rPr>
              <a:t>DOI: </a:t>
            </a:r>
            <a:r>
              <a:rPr lang="de-DE" sz="1800" b="0" i="0" u="none" strike="noStrike" baseline="0" dirty="0">
                <a:solidFill>
                  <a:srgbClr val="0000FF"/>
                </a:solidFill>
                <a:latin typeface="Times-Roman"/>
              </a:rPr>
              <a:t>10.1103/PhysRevC.102.015501</a:t>
            </a:r>
          </a:p>
          <a:p>
            <a:r>
              <a:rPr lang="de-DE" dirty="0">
                <a:latin typeface="Times-Roman"/>
              </a:rPr>
              <a:t>(**)</a:t>
            </a:r>
            <a:r>
              <a:rPr lang="de-DE" dirty="0"/>
              <a:t> E. King </a:t>
            </a:r>
            <a:r>
              <a:rPr lang="en-US" dirty="0"/>
              <a:t>PSTP2022 --- 19th Workshop on Polarized Sources, Targets and Polarimeters, Proceedings of Science Vol 433 /30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2E7F9AE-431D-7D51-D5BF-716335BA5DD9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Perfect</a:t>
            </a:r>
            <a:r>
              <a:rPr lang="de-DE" dirty="0"/>
              <a:t> vs. Options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priority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3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887CB-200D-8953-EEEE-5FA62D12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5 MeV Mott at JLAB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99E930-05BE-1E81-437F-D80C8CDF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8914BF-BD2B-1989-DF7B-60510983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F94211-840A-96E1-52C6-4B71318DC86E}"/>
              </a:ext>
            </a:extLst>
          </p:cNvPr>
          <p:cNvSpPr txBox="1"/>
          <p:nvPr/>
        </p:nvSpPr>
        <p:spPr>
          <a:xfrm>
            <a:off x="504844" y="5357898"/>
            <a:ext cx="1107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Source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operated</a:t>
            </a:r>
            <a:r>
              <a:rPr lang="de-DE" dirty="0"/>
              <a:t> at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exclude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polarization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! (31 MHz </a:t>
            </a:r>
            <a:r>
              <a:rPr lang="de-DE" dirty="0" err="1"/>
              <a:t>operation</a:t>
            </a:r>
            <a:r>
              <a:rPr lang="de-DE" dirty="0"/>
              <a:t> at JLAB (2% </a:t>
            </a:r>
            <a:r>
              <a:rPr lang="de-DE" dirty="0" err="1"/>
              <a:t>d.f</a:t>
            </a:r>
            <a:r>
              <a:rPr lang="de-DE" dirty="0"/>
              <a:t>.) </a:t>
            </a:r>
            <a:r>
              <a:rPr lang="de-DE" dirty="0" err="1"/>
              <a:t>restricted</a:t>
            </a:r>
            <a:r>
              <a:rPr lang="de-DE" dirty="0"/>
              <a:t> beam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~4 </a:t>
            </a:r>
            <a:r>
              <a:rPr lang="de-DE" dirty="0">
                <a:latin typeface="Symbol" panose="05050102010706020507" pitchFamily="18" charset="2"/>
              </a:rPr>
              <a:t>m</a:t>
            </a:r>
            <a:r>
              <a:rPr lang="de-DE" dirty="0"/>
              <a:t>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Spin </a:t>
            </a:r>
            <a:r>
              <a:rPr lang="de-DE" dirty="0" err="1"/>
              <a:t>rotation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Mott and </a:t>
            </a:r>
            <a:r>
              <a:rPr lang="de-DE" dirty="0" err="1"/>
              <a:t>experiment</a:t>
            </a:r>
            <a:r>
              <a:rPr lang="de-DE" dirty="0"/>
              <a:t>!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73560-262F-65DB-0EF1-F4E76C26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417638"/>
            <a:ext cx="6381345" cy="34435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36B80E-8880-4845-1A7C-CC4AA93D27DF}"/>
              </a:ext>
            </a:extLst>
          </p:cNvPr>
          <p:cNvSpPr txBox="1"/>
          <p:nvPr/>
        </p:nvSpPr>
        <p:spPr>
          <a:xfrm>
            <a:off x="767408" y="4924897"/>
            <a:ext cx="132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Caveats</a:t>
            </a:r>
            <a:r>
              <a:rPr lang="de-DE" sz="2400" b="1" dirty="0"/>
              <a:t>: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953882-01C5-1DFA-ACB1-D3C0BEECAFAE}"/>
              </a:ext>
            </a:extLst>
          </p:cNvPr>
          <p:cNvSpPr txBox="1"/>
          <p:nvPr/>
        </p:nvSpPr>
        <p:spPr>
          <a:xfrm>
            <a:off x="7752184" y="378901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Taken </a:t>
            </a:r>
            <a:r>
              <a:rPr lang="de-DE" dirty="0" err="1"/>
              <a:t>from</a:t>
            </a:r>
            <a:r>
              <a:rPr lang="de-DE" dirty="0"/>
              <a:t>: J. Grames et al.</a:t>
            </a:r>
          </a:p>
          <a:p>
            <a:r>
              <a:rPr lang="en-US" sz="1800" b="0" i="0" u="none" strike="noStrike" baseline="0" dirty="0">
                <a:latin typeface="Times-Roman"/>
              </a:rPr>
              <a:t>PHYSICAL REVIEW C </a:t>
            </a:r>
            <a:r>
              <a:rPr lang="en-US" sz="1800" b="1" i="0" u="none" strike="noStrike" baseline="0" dirty="0">
                <a:latin typeface="Times-Bold"/>
              </a:rPr>
              <a:t>102</a:t>
            </a:r>
            <a:r>
              <a:rPr lang="en-US" sz="1800" b="0" i="0" u="none" strike="noStrike" baseline="0" dirty="0">
                <a:latin typeface="Times-Roman"/>
              </a:rPr>
              <a:t>, 015501 (2020)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Times-Roman"/>
              </a:rPr>
              <a:t>DOI: </a:t>
            </a:r>
            <a:r>
              <a:rPr lang="de-DE" sz="1800" b="0" i="0" u="none" strike="noStrike" baseline="0" dirty="0">
                <a:solidFill>
                  <a:srgbClr val="0000FF"/>
                </a:solidFill>
                <a:latin typeface="Times-Roman"/>
              </a:rPr>
              <a:t>10.1103/PhysRevC.102.015501</a:t>
            </a:r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8261B1-16EC-03A2-A498-872A56713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90" r="11258"/>
          <a:stretch/>
        </p:blipFill>
        <p:spPr>
          <a:xfrm>
            <a:off x="7678542" y="429751"/>
            <a:ext cx="4032449" cy="33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911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2349</Words>
  <Application>Microsoft Office PowerPoint</Application>
  <PresentationFormat>Breitbild</PresentationFormat>
  <Paragraphs>433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51" baseType="lpstr">
      <vt:lpstr>Arial</vt:lpstr>
      <vt:lpstr>Arial Unicode MS</vt:lpstr>
      <vt:lpstr>Calibri</vt:lpstr>
      <vt:lpstr>Cambria Math</vt:lpstr>
      <vt:lpstr>CMCSC10</vt:lpstr>
      <vt:lpstr>CMR12</vt:lpstr>
      <vt:lpstr>CMTI12</vt:lpstr>
      <vt:lpstr>Minion Pro</vt:lpstr>
      <vt:lpstr>Symbol</vt:lpstr>
      <vt:lpstr>TeXGyreTermesX-Italic</vt:lpstr>
      <vt:lpstr>TeXGyreTermesX-Regular</vt:lpstr>
      <vt:lpstr>Times-Bold</vt:lpstr>
      <vt:lpstr>Times-Roman</vt:lpstr>
      <vt:lpstr>Wingdings</vt:lpstr>
      <vt:lpstr>PRISMA</vt:lpstr>
      <vt:lpstr>Benutzerdefiniertes Design</vt:lpstr>
      <vt:lpstr>PowerPoint-Präsentation</vt:lpstr>
      <vt:lpstr>MESA-Polarimeter -  overview</vt:lpstr>
      <vt:lpstr>PowerPoint-Präsentation</vt:lpstr>
      <vt:lpstr>PowerPoint-Präsentation</vt:lpstr>
      <vt:lpstr>PowerPoint-Präsentation</vt:lpstr>
      <vt:lpstr>Polarimeter Chain</vt:lpstr>
      <vt:lpstr>PowerPoint-Präsentation</vt:lpstr>
      <vt:lpstr>PowerPoint-Präsentation</vt:lpstr>
      <vt:lpstr>The 5 MeV Mott at JLAB</vt:lpstr>
      <vt:lpstr>PowerPoint-Präsentation</vt:lpstr>
      <vt:lpstr>Full current operation ? </vt:lpstr>
      <vt:lpstr>Constant bunch charge  operation </vt:lpstr>
      <vt:lpstr>Spin rotation towards 155 MeV and Monitoring at 5 MeV  </vt:lpstr>
      <vt:lpstr>Iron Möller at JLAB</vt:lpstr>
      <vt:lpstr>Adaptation of Iron Möller for MESA</vt:lpstr>
      <vt:lpstr>Adaptation of Iron Möller for MESA</vt:lpstr>
      <vt:lpstr>From Iron Möller to Hydro-Möller ?</vt:lpstr>
      <vt:lpstr>Hydro-Möller: Promise</vt:lpstr>
      <vt:lpstr>PowerPoint-Präsentation</vt:lpstr>
      <vt:lpstr>Hydro-Møller infrastructure </vt:lpstr>
      <vt:lpstr>Hydro-Möller: Technical Challenges and status </vt:lpstr>
      <vt:lpstr>From Iron Möller to Hydro-Möller ?</vt:lpstr>
      <vt:lpstr>Summary/Outlook  </vt:lpstr>
      <vt:lpstr>Thank you</vt:lpstr>
      <vt:lpstr>The DSMP at MESA – technical issue</vt:lpstr>
      <vt:lpstr>The DSMP at MESA – measurment  issue</vt:lpstr>
      <vt:lpstr>The DSMP at MESA – measurment issue</vt:lpstr>
      <vt:lpstr>The DSMP at MESA – physics issue</vt:lpstr>
      <vt:lpstr>The DSMP at MESA – physics issue</vt:lpstr>
      <vt:lpstr>Thank You</vt:lpstr>
      <vt:lpstr>PowerPoint-Präsentation</vt:lpstr>
      <vt:lpstr>The beamline…</vt:lpstr>
      <vt:lpstr>The cryogenic distribution </vt:lpstr>
      <vt:lpstr>“Robust” Refrigerator parts…(fabricated in Germany)</vt:lpstr>
      <vt:lpstr>“Precooler ” parts (fabricated in Russia but not delivered)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labs</dc:creator>
  <cp:lastModifiedBy>Aulenbacher, Dr. Kurt</cp:lastModifiedBy>
  <cp:revision>313</cp:revision>
  <cp:lastPrinted>2015-10-27T10:25:21Z</cp:lastPrinted>
  <dcterms:created xsi:type="dcterms:W3CDTF">2013-05-06T21:14:49Z</dcterms:created>
  <dcterms:modified xsi:type="dcterms:W3CDTF">2023-06-15T07:17:18Z</dcterms:modified>
</cp:coreProperties>
</file>