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267" r:id="rId7"/>
    <p:sldId id="268" r:id="rId8"/>
    <p:sldId id="274" r:id="rId9"/>
    <p:sldId id="275" r:id="rId10"/>
    <p:sldId id="264" r:id="rId11"/>
    <p:sldId id="260" r:id="rId12"/>
    <p:sldId id="278" r:id="rId13"/>
    <p:sldId id="269" r:id="rId14"/>
    <p:sldId id="266" r:id="rId15"/>
    <p:sldId id="265" r:id="rId16"/>
    <p:sldId id="272" r:id="rId17"/>
    <p:sldId id="259" r:id="rId18"/>
    <p:sldId id="271" r:id="rId19"/>
    <p:sldId id="263" r:id="rId20"/>
    <p:sldId id="261" r:id="rId21"/>
    <p:sldId id="270" r:id="rId22"/>
    <p:sldId id="273" r:id="rId23"/>
    <p:sldId id="276" r:id="rId24"/>
    <p:sldId id="277" r:id="rId25"/>
  </p:sldIdLst>
  <p:sldSz cx="9144000" cy="5143500" type="screen16x9"/>
  <p:notesSz cx="51435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620" autoAdjust="0"/>
  </p:normalViewPr>
  <p:slideViewPr>
    <p:cSldViewPr>
      <p:cViewPr>
        <p:scale>
          <a:sx n="95" d="100"/>
          <a:sy n="95" d="100"/>
        </p:scale>
        <p:origin x="1368" y="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A67F0-3B7B-4261-B549-06A5021FD25D}" type="datetimeFigureOut">
              <a:rPr lang="de-DE" smtClean="0"/>
              <a:t>17.07.2023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502E0-AC15-4E7D-95F5-9737D639DF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97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02E0-AC15-4E7D-95F5-9737D639DF1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696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d.h. wir können auch mit Schnitten ein Bauteil darstellen um die Seite nicht mit Informationen „vollzustopfen“!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02E0-AC15-4E7D-95F5-9737D639DF1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0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Gewicht, Lieferanten, Lieferanten Teil,-DWG Nummern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02E0-AC15-4E7D-95F5-9737D639DF1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36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Bedeutung: Eine Formtoleranz (form </a:t>
            </a:r>
            <a:r>
              <a:rPr lang="de-DE" dirty="0" err="1"/>
              <a:t>tolerance</a:t>
            </a:r>
            <a:r>
              <a:rPr lang="de-DE" dirty="0"/>
              <a:t>) soll dafür sorgen, dass ein Geometrie-</a:t>
            </a:r>
          </a:p>
          <a:p>
            <a:r>
              <a:rPr lang="de-DE" dirty="0" err="1"/>
              <a:t>element</a:t>
            </a:r>
            <a:r>
              <a:rPr lang="de-DE" dirty="0"/>
              <a:t> von der gedachten Idealform nur innerhalb bestimmter Grenzen abweichen darf,</a:t>
            </a:r>
          </a:p>
          <a:p>
            <a:r>
              <a:rPr lang="de-DE" dirty="0"/>
              <a:t>z. B. dass eine Blechkante, die als Anschlag dient, hinreichend gerade ist oder dass ein</a:t>
            </a:r>
          </a:p>
          <a:p>
            <a:r>
              <a:rPr lang="de-DE" dirty="0"/>
              <a:t>Wälzlagersitz hinreichend kreiszylindrisch ist. Solange wir nach dem Unabhängigkeits-</a:t>
            </a:r>
          </a:p>
          <a:p>
            <a:r>
              <a:rPr lang="de-DE" dirty="0" err="1"/>
              <a:t>prinzip</a:t>
            </a:r>
            <a:r>
              <a:rPr lang="de-DE" dirty="0"/>
              <a:t> (s. Kap. 1.4.2) arbeiten, bedingt die Maßtoleranz des Formelements keine Ein-</a:t>
            </a:r>
          </a:p>
          <a:p>
            <a:r>
              <a:rPr lang="de-DE" dirty="0" err="1"/>
              <a:t>schränkung</a:t>
            </a:r>
            <a:r>
              <a:rPr lang="de-DE" dirty="0"/>
              <a:t> von Formabweichungen. Geometrieelemente, deren Funktion eine bestimmte</a:t>
            </a:r>
          </a:p>
          <a:p>
            <a:r>
              <a:rPr lang="de-DE" dirty="0"/>
              <a:t>Formgenauigkeit erfordert, müssen daher mit einer entsprechenden Formtoleranzangabe</a:t>
            </a:r>
          </a:p>
          <a:p>
            <a:r>
              <a:rPr lang="de-DE" dirty="0"/>
              <a:t>versehen werden. Bei Gültigkeit der Hüllbedingung (einzeln eingetragen mittels Ⓔ,</a:t>
            </a:r>
          </a:p>
          <a:p>
            <a:r>
              <a:rPr lang="de-DE" dirty="0"/>
              <a:t>s. Kap. 1.4.3, oder generell beim Hüllprinzip, Kap. 1.4.4) dürfen zwar Formabweichungen</a:t>
            </a:r>
          </a:p>
          <a:p>
            <a:r>
              <a:rPr lang="de-DE" dirty="0"/>
              <a:t>den Betrag der Maßtoleranz nicht überschreiten, können ihn aber erreichen. Soweit diese</a:t>
            </a:r>
          </a:p>
          <a:p>
            <a:r>
              <a:rPr lang="de-DE" dirty="0"/>
              <a:t>Abweichungen für die Einhaltung der Funktion des Geometrieelements zu groß sind,</a:t>
            </a:r>
          </a:p>
          <a:p>
            <a:r>
              <a:rPr lang="de-DE" dirty="0"/>
              <a:t>muss zusätzlich zur Maßtoleranz eine engere Formtoleranz eingetragen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02E0-AC15-4E7D-95F5-9737D639DF1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756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Führung durch die Werkstatt…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02E0-AC15-4E7D-95F5-9737D639DF1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238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Fachbereiche: Konstruktion, Arbeitsvorbereitung, Fertigung und Werkstätten (TBM, TBV,</a:t>
            </a:r>
            <a:r>
              <a:rPr lang="de-DE" baseline="0" dirty="0"/>
              <a:t> TBB)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02E0-AC15-4E7D-95F5-9737D639DF1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6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Hinweise auf frühere Zeichnungsmittel wie Zeichenbrett, Tuschestift, Kratzer usw.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02E0-AC15-4E7D-95F5-9737D639DF1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28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Hinweise auf frühere Zeichnungsmittel wie Zeichenbrett, Tuschestift, Kratzer usw.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02E0-AC15-4E7D-95F5-9737D639DF1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6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Computer </a:t>
            </a:r>
            <a:r>
              <a:rPr lang="de-DE" dirty="0" err="1"/>
              <a:t>Aided</a:t>
            </a:r>
            <a:r>
              <a:rPr lang="de-DE" dirty="0"/>
              <a:t> Drawing - computergestütztes Zeichnen</a:t>
            </a:r>
          </a:p>
          <a:p>
            <a:endParaRPr lang="de-DE" dirty="0"/>
          </a:p>
          <a:p>
            <a:r>
              <a:rPr lang="de-DE" dirty="0"/>
              <a:t>Das rechnergestützte Konstruieren bietet die Möglichkeit der </a:t>
            </a:r>
            <a:r>
              <a:rPr lang="de-DE" dirty="0" err="1"/>
              <a:t>intergrierten</a:t>
            </a:r>
            <a:r>
              <a:rPr lang="de-DE" dirty="0"/>
              <a:t> Datenverarbeitung in allen Produktionsbereichen eines Unternehmens.</a:t>
            </a:r>
          </a:p>
          <a:p>
            <a:r>
              <a:rPr lang="de-DE" dirty="0"/>
              <a:t>Voraussetzung dafür ist das rechnerinterne Produktmodell (Inventor, VAULT,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02E0-AC15-4E7D-95F5-9737D639DF1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343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Nur das man es mal gehört hat… Heut zu Tage sind die Vorgaben für Linienstärken und Linien in den CAD Anwendungen hinterlegt!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02E0-AC15-4E7D-95F5-9737D639DF1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38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den Formaten A4 bis A2 kann man in technischen Zeichnungen zwischen der Liniengruppe 0,7 und 0,5 frei wählen. Es ist jedoch empfehlenswert die Liniengruppe DIN 15 - 0,5 zu verwenden. Die Basislinie hat hier die Strichstärke 0,5mm und gilt dabei als die "breite" Linie. Die anderen Linienbreiten orientieren sich daran: Mittlere Linien mit Strichstärke 0,35mm, schmale Linien mit 0,25mm.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02E0-AC15-4E7D-95F5-9737D639DF1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299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die Zeichnungsformate DIN A1 und A0 ist die Verwendung der Liniengruppe 0,7 in technischen Zeichnungen nach DIN 15 vorgeschrieben.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02E0-AC15-4E7D-95F5-9737D639DF1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749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sieht das Ganze in der Praxis aus!? Wenn wir ein Bauteil haben…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02E0-AC15-4E7D-95F5-9737D639DF1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31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Abschnitts-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722313" y="1014562"/>
            <a:ext cx="7772400" cy="1021556"/>
          </a:xfrm>
        </p:spPr>
        <p:txBody>
          <a:bodyPr anchor="t"/>
          <a:lstStyle>
            <a:lvl1pPr algn="l">
              <a:defRPr sz="2800" b="1" cap="all">
                <a:solidFill>
                  <a:srgbClr val="505064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22313" y="2148688"/>
            <a:ext cx="7772400" cy="112514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cxnSp>
        <p:nvCxnSpPr>
          <p:cNvPr id="6" name="Gerade Verbindung 7"/>
          <p:cNvCxnSpPr>
            <a:cxnSpLocks/>
          </p:cNvCxnSpPr>
          <p:nvPr userDrawn="1"/>
        </p:nvCxnSpPr>
        <p:spPr bwMode="auto">
          <a:xfrm>
            <a:off x="0" y="1986670"/>
            <a:ext cx="8460432" cy="0"/>
          </a:xfrm>
          <a:prstGeom prst="line">
            <a:avLst/>
          </a:prstGeom>
          <a:ln w="28575">
            <a:solidFill>
              <a:srgbClr val="C80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platzhalter 2"/>
          <p:cNvSpPr>
            <a:spLocks noGrp="1"/>
          </p:cNvSpPr>
          <p:nvPr>
            <p:ph type="body" idx="12" hasCustomPrompt="1"/>
          </p:nvPr>
        </p:nvSpPr>
        <p:spPr bwMode="auto">
          <a:xfrm>
            <a:off x="4355976" y="4000791"/>
            <a:ext cx="4104456" cy="67719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 sz="2000"/>
              <a:t>Autor eintragen …</a:t>
            </a:r>
            <a:endParaRPr/>
          </a:p>
          <a:p>
            <a:pPr>
              <a:defRPr/>
            </a:pPr>
            <a:r>
              <a:rPr lang="de-DE" sz="2000"/>
              <a:t>Präsentationsort eintragen</a:t>
            </a:r>
            <a:endParaRPr/>
          </a:p>
        </p:txBody>
      </p:sp>
      <p:pic>
        <p:nvPicPr>
          <p:cNvPr id="8" name="Grafik 4" descr="Ein Bild, das Text enthält.&#10;&#10;Automatisch generierte Beschreibung"/>
          <p:cNvPicPr>
            <a:picLocks noChangeAspect="1"/>
          </p:cNvPicPr>
          <p:nvPr userDrawn="1"/>
        </p:nvPicPr>
        <p:blipFill>
          <a:blip r:embed="rId2"/>
          <a:srcRect b="35110"/>
          <a:stretch/>
        </p:blipFill>
        <p:spPr bwMode="auto">
          <a:xfrm>
            <a:off x="755576" y="4063117"/>
            <a:ext cx="2016224" cy="6432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cknowledgements (blau-rot)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835696" y="1417798"/>
            <a:ext cx="6120680" cy="1297968"/>
          </a:xfrm>
        </p:spPr>
        <p:txBody>
          <a:bodyPr>
            <a:normAutofit/>
          </a:bodyPr>
          <a:lstStyle>
            <a:lvl1pPr algn="l">
              <a:defRPr lang="de-DE" sz="2600" b="1" i="0" u="none" strike="noStrike" baseline="30000">
                <a:solidFill>
                  <a:srgbClr val="505064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6732240" y="4731990"/>
            <a:ext cx="2133600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50B6E25-CD69-432C-ACFF-8F2A73F617A2}" type="datetime1">
              <a:rPr lang="de-DE" smtClean="0"/>
              <a:t>17.07.2023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Acknowledgements (blau-rot)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835696" y="1417798"/>
            <a:ext cx="6120680" cy="1297968"/>
          </a:xfrm>
        </p:spPr>
        <p:txBody>
          <a:bodyPr>
            <a:normAutofit/>
          </a:bodyPr>
          <a:lstStyle>
            <a:lvl1pPr algn="l">
              <a:defRPr lang="de-DE" sz="2600" b="1" i="0" u="none" strike="noStrike" baseline="30000">
                <a:solidFill>
                  <a:srgbClr val="505064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6732240" y="4731990"/>
            <a:ext cx="2133600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F1CE3F-6470-482F-A31A-7365E982BE38}" type="datetime1">
              <a:rPr lang="de-DE" smtClean="0"/>
              <a:t>17.07.2023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Acknowledgements (blau-rot)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6732240" y="4731990"/>
            <a:ext cx="2133600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127577-3445-4488-A1E9-E867983CE850}" type="datetime1">
              <a:rPr lang="de-DE" smtClean="0"/>
              <a:t>17.07.2023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bschnitts-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722313" y="1014562"/>
            <a:ext cx="7772400" cy="1021556"/>
          </a:xfrm>
        </p:spPr>
        <p:txBody>
          <a:bodyPr anchor="t"/>
          <a:lstStyle>
            <a:lvl1pPr algn="l">
              <a:defRPr sz="2800" b="1" cap="all">
                <a:solidFill>
                  <a:srgbClr val="505064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22313" y="2148688"/>
            <a:ext cx="7772400" cy="112514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cxnSp>
        <p:nvCxnSpPr>
          <p:cNvPr id="6" name="Gerade Verbindung 7"/>
          <p:cNvCxnSpPr>
            <a:cxnSpLocks/>
          </p:cNvCxnSpPr>
          <p:nvPr userDrawn="1"/>
        </p:nvCxnSpPr>
        <p:spPr bwMode="auto">
          <a:xfrm>
            <a:off x="0" y="1986670"/>
            <a:ext cx="8460432" cy="0"/>
          </a:xfrm>
          <a:prstGeom prst="line">
            <a:avLst/>
          </a:prstGeom>
          <a:ln w="28575">
            <a:solidFill>
              <a:srgbClr val="C80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platzhalter 2"/>
          <p:cNvSpPr>
            <a:spLocks noGrp="1"/>
          </p:cNvSpPr>
          <p:nvPr>
            <p:ph type="body" idx="12" hasCustomPrompt="1"/>
          </p:nvPr>
        </p:nvSpPr>
        <p:spPr bwMode="auto">
          <a:xfrm>
            <a:off x="4355976" y="4000791"/>
            <a:ext cx="4104456" cy="67719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 sz="2000"/>
              <a:t>Autor eintragen …</a:t>
            </a:r>
            <a:endParaRPr/>
          </a:p>
          <a:p>
            <a:pPr>
              <a:defRPr/>
            </a:pPr>
            <a:r>
              <a:rPr lang="de-DE" sz="2000"/>
              <a:t>Präsentationsort eintragen</a:t>
            </a:r>
            <a:endParaRPr/>
          </a:p>
        </p:txBody>
      </p:sp>
      <p:pic>
        <p:nvPicPr>
          <p:cNvPr id="8" name="Grafik 4" descr="Ein Bild, das Text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55576" y="3764527"/>
            <a:ext cx="1903800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 (Aufzählung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9"/>
          <p:cNvSpPr>
            <a:spLocks noAdjustHandles="1"/>
          </p:cNvSpPr>
          <p:nvPr userDrawn="1"/>
        </p:nvSpPr>
        <p:spPr bwMode="auto">
          <a:xfrm>
            <a:off x="0" y="4894008"/>
            <a:ext cx="9144000" cy="24949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>
            <a:lvl1pPr algn="l">
              <a:defRPr sz="3600" b="1">
                <a:solidFill>
                  <a:srgbClr val="C80A14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 marL="0" indent="0">
              <a:buFontTx/>
              <a:buNone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6588224" y="4890195"/>
            <a:ext cx="1008112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32551B-5D20-40F5-B0DD-FCC3338FABAF}" type="datetime1">
              <a:rPr lang="de-DE" smtClean="0"/>
              <a:t>17.07.2023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100336" y="4890195"/>
            <a:ext cx="5271864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100392" y="4890195"/>
            <a:ext cx="58640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569BA5-88D4-471A-9C47-F7F059789784}" type="slidenum">
              <a:rPr lang="de-DE"/>
              <a:t>‹Nr.›</a:t>
            </a:fld>
            <a:endParaRPr lang="de-DE"/>
          </a:p>
        </p:txBody>
      </p:sp>
      <p:pic>
        <p:nvPicPr>
          <p:cNvPr id="10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740352" y="4933691"/>
            <a:ext cx="216024" cy="186321"/>
          </a:xfrm>
          <a:prstGeom prst="rect">
            <a:avLst/>
          </a:prstGeom>
        </p:spPr>
      </p:pic>
      <p:pic>
        <p:nvPicPr>
          <p:cNvPr id="11" name="Grafik 10" descr="Ein Bild, das Text, ClipArt enthält.&#10;&#10;Automatisch generierte Beschreibu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79512" y="4919750"/>
            <a:ext cx="585344" cy="172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orm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457200" y="1200151"/>
            <a:ext cx="8229600" cy="339447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>
              <a:defRPr/>
            </a:pPr>
            <a:r>
              <a:rPr lang="de-DE"/>
              <a:t>Textmasterformat – Fließtext linksbündig</a:t>
            </a:r>
            <a:endParaRPr/>
          </a:p>
        </p:txBody>
      </p:sp>
      <p:sp>
        <p:nvSpPr>
          <p:cNvPr id="6" name="Textfeld 10"/>
          <p:cNvSpPr>
            <a:spLocks noAdjustHandles="1"/>
          </p:cNvSpPr>
          <p:nvPr userDrawn="1"/>
        </p:nvSpPr>
        <p:spPr bwMode="auto">
          <a:xfrm>
            <a:off x="0" y="4894008"/>
            <a:ext cx="9144000" cy="24949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6588224" y="4890195"/>
            <a:ext cx="1008112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FC0FE8-A4CB-4063-971F-FD85E5A18FF7}" type="datetime1">
              <a:rPr lang="de-DE" smtClean="0"/>
              <a:t>17.07.2023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100336" y="4890195"/>
            <a:ext cx="5271864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100392" y="4890195"/>
            <a:ext cx="58640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569BA5-88D4-471A-9C47-F7F059789784}" type="slidenum">
              <a:rPr lang="de-DE"/>
              <a:t>‹Nr.›</a:t>
            </a:fld>
            <a:endParaRPr lang="de-DE"/>
          </a:p>
        </p:txBody>
      </p:sp>
      <p:pic>
        <p:nvPicPr>
          <p:cNvPr id="10" name="Grafik 1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740352" y="4933691"/>
            <a:ext cx="216024" cy="186321"/>
          </a:xfrm>
          <a:prstGeom prst="rect">
            <a:avLst/>
          </a:prstGeom>
        </p:spPr>
      </p:pic>
      <p:pic>
        <p:nvPicPr>
          <p:cNvPr id="11" name="Grafik 18" descr="Ein Bild, das Text, ClipArt enthält.&#10;&#10;Automatisch generierte Beschreibu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79512" y="4919750"/>
            <a:ext cx="585344" cy="172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472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/>
              <a:buChar char="►"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505064"/>
              </a:buClr>
              <a:buFont typeface="Calibri"/>
              <a:buChar char="‒"/>
              <a:defRPr sz="2000">
                <a:solidFill>
                  <a:srgbClr val="505064"/>
                </a:solidFill>
              </a:defRPr>
            </a:lvl3pPr>
            <a:lvl4pPr marL="1600200" indent="-228600">
              <a:buClr>
                <a:srgbClr val="505064"/>
              </a:buClr>
              <a:buFont typeface="Arial"/>
              <a:buChar char="»"/>
              <a:defRPr sz="1800">
                <a:solidFill>
                  <a:srgbClr val="505064"/>
                </a:solidFill>
              </a:defRPr>
            </a:lvl4pPr>
            <a:lvl5pPr>
              <a:defRPr sz="1800">
                <a:solidFill>
                  <a:srgbClr val="5050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48200" y="1200151"/>
            <a:ext cx="4038600" cy="3394472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/>
              <a:buChar char="►"/>
              <a:defRPr sz="2800"/>
            </a:lvl1pPr>
            <a:lvl2pPr marL="742950" indent="-285750">
              <a:buClr>
                <a:srgbClr val="C80A14"/>
              </a:buClr>
              <a:buSzPct val="70000"/>
              <a:buFont typeface="Arial"/>
              <a:buChar char="►"/>
              <a:defRPr sz="2400"/>
            </a:lvl2pPr>
            <a:lvl3pPr marL="1143000" indent="-228600">
              <a:buClr>
                <a:srgbClr val="505064"/>
              </a:buClr>
              <a:buFont typeface="Calibri"/>
              <a:buChar char="‒"/>
              <a:defRPr sz="2000"/>
            </a:lvl3pPr>
            <a:lvl4pPr marL="1600200" indent="-228600">
              <a:buClr>
                <a:srgbClr val="505064"/>
              </a:buClr>
              <a:buFont typeface="Arial"/>
              <a:buChar char="»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7" name="Textfeld 12"/>
          <p:cNvSpPr>
            <a:spLocks noAdjustHandles="1"/>
          </p:cNvSpPr>
          <p:nvPr userDrawn="1"/>
        </p:nvSpPr>
        <p:spPr bwMode="auto">
          <a:xfrm>
            <a:off x="0" y="4894008"/>
            <a:ext cx="9144000" cy="24949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6588224" y="4890195"/>
            <a:ext cx="1008112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2E651C-CAF4-40D3-A485-E898C6923A76}" type="datetime1">
              <a:rPr lang="de-DE" smtClean="0"/>
              <a:t>17.07.2023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100336" y="4890195"/>
            <a:ext cx="5271864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100392" y="4890195"/>
            <a:ext cx="58640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569BA5-88D4-471A-9C47-F7F059789784}" type="slidenum">
              <a:rPr lang="de-DE"/>
              <a:t>‹Nr.›</a:t>
            </a:fld>
            <a:endParaRPr lang="de-DE"/>
          </a:p>
        </p:txBody>
      </p:sp>
      <p:pic>
        <p:nvPicPr>
          <p:cNvPr id="11" name="Grafik 1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740352" y="4933691"/>
            <a:ext cx="216024" cy="186321"/>
          </a:xfrm>
          <a:prstGeom prst="rect">
            <a:avLst/>
          </a:prstGeom>
        </p:spPr>
      </p:pic>
      <p:pic>
        <p:nvPicPr>
          <p:cNvPr id="12" name="Grafik 19" descr="Ein Bild, das Text, ClipArt enthält.&#10;&#10;Automatisch generierte Beschreibu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79512" y="4919750"/>
            <a:ext cx="585344" cy="172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Textfeld 10"/>
          <p:cNvSpPr>
            <a:spLocks noAdjustHandles="1"/>
          </p:cNvSpPr>
          <p:nvPr userDrawn="1"/>
        </p:nvSpPr>
        <p:spPr bwMode="auto">
          <a:xfrm>
            <a:off x="0" y="4894008"/>
            <a:ext cx="9144000" cy="24949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6588224" y="4890195"/>
            <a:ext cx="1008112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749DB-F71A-4BC7-ADDB-76EBE771E9F7}" type="datetime1">
              <a:rPr lang="de-DE" smtClean="0"/>
              <a:t>17.07.2023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100336" y="4890195"/>
            <a:ext cx="5271864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100392" y="4890195"/>
            <a:ext cx="58640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569BA5-88D4-471A-9C47-F7F059789784}" type="slidenum">
              <a:rPr lang="de-DE"/>
              <a:t>‹Nr.›</a:t>
            </a:fld>
            <a:endParaRPr lang="de-DE"/>
          </a:p>
        </p:txBody>
      </p:sp>
      <p:pic>
        <p:nvPicPr>
          <p:cNvPr id="9" name="Grafik 1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740352" y="4933691"/>
            <a:ext cx="216024" cy="186321"/>
          </a:xfrm>
          <a:prstGeom prst="rect">
            <a:avLst/>
          </a:prstGeom>
        </p:spPr>
      </p:pic>
      <p:pic>
        <p:nvPicPr>
          <p:cNvPr id="10" name="Grafik 17" descr="Ein Bild, das Text, ClipArt enthält.&#10;&#10;Automatisch generierte Beschreibu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79512" y="4919750"/>
            <a:ext cx="585344" cy="172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AdjustHandles="1"/>
          </p:cNvSpPr>
          <p:nvPr userDrawn="1"/>
        </p:nvSpPr>
        <p:spPr bwMode="auto">
          <a:xfrm>
            <a:off x="1792288" y="3600451"/>
            <a:ext cx="5486400" cy="425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>
              <a:spcBef>
                <a:spcPts val="0"/>
              </a:spcBef>
              <a:buNone/>
              <a:defRPr sz="2000" b="1">
                <a:solidFill>
                  <a:srgbClr val="50506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>
                <a:solidFill>
                  <a:srgbClr val="505064"/>
                </a:solidFill>
              </a:rPr>
              <a:t>Titelmasterformat durch Klicken bearbeiten</a:t>
            </a:r>
            <a:endParaRPr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7" name="Textfeld 16"/>
          <p:cNvSpPr>
            <a:spLocks noAdjustHandles="1"/>
          </p:cNvSpPr>
          <p:nvPr userDrawn="1"/>
        </p:nvSpPr>
        <p:spPr bwMode="auto">
          <a:xfrm>
            <a:off x="0" y="4894008"/>
            <a:ext cx="9144000" cy="24949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6588224" y="4890195"/>
            <a:ext cx="1008112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907F1D-0903-468D-A344-DA0BC672034A}" type="datetime1">
              <a:rPr lang="de-DE" smtClean="0"/>
              <a:t>17.07.2023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100336" y="4890195"/>
            <a:ext cx="5271864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100392" y="4890195"/>
            <a:ext cx="58640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569BA5-88D4-471A-9C47-F7F059789784}" type="slidenum">
              <a:rPr lang="de-DE"/>
              <a:t>‹Nr.›</a:t>
            </a:fld>
            <a:endParaRPr lang="de-DE"/>
          </a:p>
        </p:txBody>
      </p:sp>
      <p:pic>
        <p:nvPicPr>
          <p:cNvPr id="11" name="Grafik 2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740352" y="4933691"/>
            <a:ext cx="216024" cy="186321"/>
          </a:xfrm>
          <a:prstGeom prst="rect">
            <a:avLst/>
          </a:prstGeom>
        </p:spPr>
      </p:pic>
      <p:pic>
        <p:nvPicPr>
          <p:cNvPr id="12" name="Grafik 21" descr="Ein Bild, das Text, ClipArt enthält.&#10;&#10;Automatisch generierte Beschreibu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79512" y="4919750"/>
            <a:ext cx="585344" cy="172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10"/>
          <p:cNvSpPr>
            <a:spLocks noAdjustHandles="1"/>
          </p:cNvSpPr>
          <p:nvPr userDrawn="1"/>
        </p:nvSpPr>
        <p:spPr bwMode="auto">
          <a:xfrm>
            <a:off x="0" y="4894008"/>
            <a:ext cx="9144000" cy="24949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6588224" y="4890195"/>
            <a:ext cx="1008112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EBCFAF4-869A-4E24-977C-A97993793718}" type="datetime1">
              <a:rPr lang="de-DE" smtClean="0"/>
              <a:t>17.07.2023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100336" y="4890195"/>
            <a:ext cx="5271864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100392" y="4890195"/>
            <a:ext cx="58640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569BA5-88D4-471A-9C47-F7F059789784}" type="slidenum">
              <a:rPr lang="de-DE"/>
              <a:t>‹Nr.›</a:t>
            </a:fld>
            <a:endParaRPr lang="de-DE"/>
          </a:p>
        </p:txBody>
      </p:sp>
      <p:pic>
        <p:nvPicPr>
          <p:cNvPr id="8" name="Grafik 1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740352" y="4933691"/>
            <a:ext cx="216024" cy="186321"/>
          </a:xfrm>
          <a:prstGeom prst="rect">
            <a:avLst/>
          </a:prstGeom>
        </p:spPr>
      </p:pic>
      <p:pic>
        <p:nvPicPr>
          <p:cNvPr id="9" name="Grafik 17" descr="Ein Bild, das Text, ClipArt enthält.&#10;&#10;Automatisch generierte Beschreibu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79512" y="4919750"/>
            <a:ext cx="585344" cy="172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685800" y="1597820"/>
            <a:ext cx="7772400" cy="110251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2195736" y="2914650"/>
            <a:ext cx="5328591" cy="131445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5977135" y="4890195"/>
            <a:ext cx="10431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507BCC-3B4E-4190-AC7A-09C5B3160696}" type="datetime1">
              <a:rPr lang="de-DE" smtClean="0"/>
              <a:t>17.07.2023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259632" y="489019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Thorsten Feldmann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812360" y="4890195"/>
            <a:ext cx="8744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569BA5-88D4-471A-9C47-F7F059789784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>
        <a:spcBef>
          <a:spcPts val="0"/>
        </a:spcBef>
        <a:buNone/>
        <a:defRPr sz="3200" b="1">
          <a:solidFill>
            <a:srgbClr val="C80A1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Clr>
          <a:srgbClr val="C80A14"/>
        </a:buClr>
        <a:buSzPct val="70000"/>
        <a:buFont typeface="Arial"/>
        <a:buChar char="►"/>
        <a:defRPr sz="3200">
          <a:solidFill>
            <a:srgbClr val="505064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Clr>
          <a:srgbClr val="C80A14"/>
        </a:buClr>
        <a:buSzPct val="70000"/>
        <a:buFont typeface="Arial"/>
        <a:buChar char="►"/>
        <a:defRPr sz="2800">
          <a:solidFill>
            <a:srgbClr val="505064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Clr>
          <a:srgbClr val="505064"/>
        </a:buClr>
        <a:buFont typeface="Symbol"/>
        <a:buChar char="-"/>
        <a:defRPr sz="2400">
          <a:solidFill>
            <a:srgbClr val="505064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Clr>
          <a:srgbClr val="505064"/>
        </a:buClr>
        <a:buFont typeface="Arial"/>
        <a:buChar char="»"/>
        <a:defRPr sz="2000">
          <a:solidFill>
            <a:srgbClr val="505064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rgbClr val="505064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fycat.com/aptadmiredisabellineshrike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Werkzeuge für Physiker -</a:t>
            </a:r>
            <a:br>
              <a:rPr lang="de-DE" dirty="0"/>
            </a:br>
            <a:r>
              <a:rPr lang="de-DE" dirty="0"/>
              <a:t>Tools for Physics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Technisches Zeichnen – Technical Drawings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Thorsten Feldmann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15629C-7613-4578-9050-BFB584DF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957F47-DEA0-4896-B82A-741E25FF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A2E0-13C0-4200-9064-80E9344A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10</a:t>
            </a:fld>
            <a:endParaRPr lang="de-DE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BD0BC830-85FF-49A2-8AC9-084329A6E22F}"/>
              </a:ext>
            </a:extLst>
          </p:cNvPr>
          <p:cNvSpPr txBox="1">
            <a:spLocks/>
          </p:cNvSpPr>
          <p:nvPr/>
        </p:nvSpPr>
        <p:spPr bwMode="auto">
          <a:xfrm>
            <a:off x="457200" y="11043"/>
            <a:ext cx="7643192" cy="425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spcBef>
                <a:spcPts val="0"/>
              </a:spcBef>
              <a:buNone/>
              <a:defRPr sz="4000" b="1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 err="1"/>
              <a:t>Beispiel</a:t>
            </a:r>
            <a:r>
              <a:rPr lang="en-GB" sz="3200" dirty="0"/>
              <a:t> </a:t>
            </a:r>
            <a:r>
              <a:rPr lang="en-GB" sz="3200" dirty="0" err="1"/>
              <a:t>eines</a:t>
            </a:r>
            <a:r>
              <a:rPr lang="en-GB" sz="3200" dirty="0"/>
              <a:t> </a:t>
            </a:r>
            <a:r>
              <a:rPr lang="en-GB" sz="3200" dirty="0" err="1"/>
              <a:t>Zeichnungsrahmen</a:t>
            </a:r>
            <a:r>
              <a:rPr lang="en-GB" sz="3200" dirty="0"/>
              <a:t> &amp; -</a:t>
            </a:r>
            <a:r>
              <a:rPr lang="en-GB" sz="3200" dirty="0" err="1"/>
              <a:t>kopf</a:t>
            </a:r>
            <a:endParaRPr lang="de-DE" sz="3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C83491-8A6E-4D7A-924A-B488670CB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9" t="20697" r="3820" b="1604"/>
          <a:stretch/>
        </p:blipFill>
        <p:spPr>
          <a:xfrm>
            <a:off x="1057556" y="805130"/>
            <a:ext cx="6508898" cy="388843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E17F6E-96DC-4D64-9A6D-ED3999CB8689}"/>
              </a:ext>
            </a:extLst>
          </p:cNvPr>
          <p:cNvSpPr txBox="1"/>
          <p:nvPr/>
        </p:nvSpPr>
        <p:spPr>
          <a:xfrm>
            <a:off x="2175427" y="843558"/>
            <a:ext cx="36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Welche Informationen finde ich hier?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5524CE7-1259-4FA7-937C-C42A5EA25E00}"/>
              </a:ext>
            </a:extLst>
          </p:cNvPr>
          <p:cNvSpPr txBox="1"/>
          <p:nvPr/>
        </p:nvSpPr>
        <p:spPr>
          <a:xfrm>
            <a:off x="1190149" y="3363838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Revision </a:t>
            </a:r>
            <a:r>
              <a:rPr lang="de-DE" sz="1400" dirty="0" err="1"/>
              <a:t>History</a:t>
            </a:r>
            <a:endParaRPr lang="de-DE" sz="1400" dirty="0"/>
          </a:p>
          <a:p>
            <a:r>
              <a:rPr lang="de-DE" sz="1400" dirty="0"/>
              <a:t>          Block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E8260B4-9FB1-4590-9C4D-18A1E354874C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870784" y="3887058"/>
            <a:ext cx="728725" cy="41288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B538A8D3-2AB7-4E1C-AB1A-0E18556FDCDC}"/>
              </a:ext>
            </a:extLst>
          </p:cNvPr>
          <p:cNvSpPr txBox="1"/>
          <p:nvPr/>
        </p:nvSpPr>
        <p:spPr>
          <a:xfrm>
            <a:off x="1172681" y="1956247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Bemaßungs-/ </a:t>
            </a:r>
          </a:p>
          <a:p>
            <a:r>
              <a:rPr lang="de-DE" sz="1400" dirty="0" err="1"/>
              <a:t>Tollerierunginformationen</a:t>
            </a:r>
            <a:r>
              <a:rPr lang="de-DE" sz="1400" dirty="0"/>
              <a:t> 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B9683AD-E951-4752-8622-069F6C152A1F}"/>
              </a:ext>
            </a:extLst>
          </p:cNvPr>
          <p:cNvCxnSpPr>
            <a:cxnSpLocks/>
          </p:cNvCxnSpPr>
          <p:nvPr/>
        </p:nvCxnSpPr>
        <p:spPr>
          <a:xfrm>
            <a:off x="1910229" y="2461761"/>
            <a:ext cx="689280" cy="57606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F7A4731B-A797-42EF-82D5-6EF594C86791}"/>
              </a:ext>
            </a:extLst>
          </p:cNvPr>
          <p:cNvSpPr txBox="1"/>
          <p:nvPr/>
        </p:nvSpPr>
        <p:spPr>
          <a:xfrm>
            <a:off x="4515392" y="1893355"/>
            <a:ext cx="140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Verantwortliche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80E57506-2999-4D28-8C15-5C1F5AD5C8D9}"/>
              </a:ext>
            </a:extLst>
          </p:cNvPr>
          <p:cNvCxnSpPr>
            <a:cxnSpLocks/>
          </p:cNvCxnSpPr>
          <p:nvPr/>
        </p:nvCxnSpPr>
        <p:spPr>
          <a:xfrm>
            <a:off x="5220072" y="2217857"/>
            <a:ext cx="0" cy="1478049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9F27A376-62D9-4DBB-B9B2-E0AD3B3FCC59}"/>
              </a:ext>
            </a:extLst>
          </p:cNvPr>
          <p:cNvSpPr txBox="1"/>
          <p:nvPr/>
        </p:nvSpPr>
        <p:spPr>
          <a:xfrm>
            <a:off x="7764380" y="2670980"/>
            <a:ext cx="140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Seiten-informationen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8297E1C9-A02D-4853-87DC-03996D52B721}"/>
              </a:ext>
            </a:extLst>
          </p:cNvPr>
          <p:cNvCxnSpPr>
            <a:cxnSpLocks/>
          </p:cNvCxnSpPr>
          <p:nvPr/>
        </p:nvCxnSpPr>
        <p:spPr>
          <a:xfrm flipH="1">
            <a:off x="7595737" y="3147814"/>
            <a:ext cx="425755" cy="64807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F3398A45-CDA0-46EF-BEC7-885343A551FF}"/>
              </a:ext>
            </a:extLst>
          </p:cNvPr>
          <p:cNvSpPr txBox="1"/>
          <p:nvPr/>
        </p:nvSpPr>
        <p:spPr>
          <a:xfrm>
            <a:off x="4898287" y="4189152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Teile- bzw </a:t>
            </a:r>
            <a:r>
              <a:rPr lang="de-DE" sz="1400" dirty="0" err="1"/>
              <a:t>Zeichnungsnr</a:t>
            </a:r>
            <a:endParaRPr lang="de-DE" sz="14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68C1F2E-F101-4550-BFB9-86D831F4336C}"/>
              </a:ext>
            </a:extLst>
          </p:cNvPr>
          <p:cNvSpPr txBox="1"/>
          <p:nvPr/>
        </p:nvSpPr>
        <p:spPr>
          <a:xfrm>
            <a:off x="5756486" y="2357320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Projekteintrag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927F1EF4-FEA8-4E72-8E55-49A182E8C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385" y="3781704"/>
            <a:ext cx="468405" cy="177235"/>
          </a:xfrm>
          <a:prstGeom prst="rect">
            <a:avLst/>
          </a:prstGeom>
        </p:spPr>
      </p:pic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6EC8B1C4-4C82-4B15-AAE4-BC9C4207DA32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6445981" y="2638434"/>
            <a:ext cx="133607" cy="114327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10383721-7E4E-4E2C-A07A-DC471E74E369}"/>
              </a:ext>
            </a:extLst>
          </p:cNvPr>
          <p:cNvSpPr txBox="1"/>
          <p:nvPr/>
        </p:nvSpPr>
        <p:spPr>
          <a:xfrm>
            <a:off x="4040264" y="2325578"/>
            <a:ext cx="920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Datum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83B64E13-15D1-4582-BE64-29CB81B5FA44}"/>
              </a:ext>
            </a:extLst>
          </p:cNvPr>
          <p:cNvCxnSpPr>
            <a:cxnSpLocks/>
          </p:cNvCxnSpPr>
          <p:nvPr/>
        </p:nvCxnSpPr>
        <p:spPr>
          <a:xfrm>
            <a:off x="4467919" y="2601958"/>
            <a:ext cx="173612" cy="1069657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5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20" grpId="0"/>
      <p:bldP spid="29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683066-0492-4EB7-8E4F-4B1EB7BB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B2F963-851D-466E-94C5-6C5E9392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7617DB-C9FD-489C-9AB8-88CDD1BA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11</a:t>
            </a:fld>
            <a:endParaRPr lang="de-DE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5279FD1D-D915-4A0B-9DD2-A3428189AF7D}"/>
              </a:ext>
            </a:extLst>
          </p:cNvPr>
          <p:cNvSpPr txBox="1">
            <a:spLocks/>
          </p:cNvSpPr>
          <p:nvPr/>
        </p:nvSpPr>
        <p:spPr bwMode="auto">
          <a:xfrm>
            <a:off x="457200" y="11043"/>
            <a:ext cx="7643192" cy="425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spcBef>
                <a:spcPts val="0"/>
              </a:spcBef>
              <a:buNone/>
              <a:defRPr sz="4000" b="1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dirty="0"/>
              <a:t>Das „Klappen“ von Bauteilen</a:t>
            </a:r>
          </a:p>
        </p:txBody>
      </p:sp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1232A705-1E8B-432B-AC13-A16CCF8E1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748" b="25676"/>
          <a:stretch/>
        </p:blipFill>
        <p:spPr>
          <a:xfrm>
            <a:off x="251520" y="656850"/>
            <a:ext cx="4536865" cy="4012739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49ABC60-6556-4E8C-815B-E44654A05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316" y="811426"/>
            <a:ext cx="4220164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3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E40A2B-C831-4E68-BA1A-351E9316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80E87E-BD41-4E82-8F97-CE048819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BE5F20-4CD9-4ACD-B2C7-F324EA7A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12</a:t>
            </a:fld>
            <a:endParaRPr 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CD2E5CA8-162A-4445-B91C-D88FB04B6F45}"/>
              </a:ext>
            </a:extLst>
          </p:cNvPr>
          <p:cNvSpPr txBox="1">
            <a:spLocks/>
          </p:cNvSpPr>
          <p:nvPr/>
        </p:nvSpPr>
        <p:spPr bwMode="auto">
          <a:xfrm>
            <a:off x="457200" y="11043"/>
            <a:ext cx="7643192" cy="425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spcBef>
                <a:spcPts val="0"/>
              </a:spcBef>
              <a:buNone/>
              <a:defRPr sz="4000" b="1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dirty="0"/>
              <a:t>Ansichten auf einer Zeichnung</a:t>
            </a:r>
          </a:p>
        </p:txBody>
      </p:sp>
      <p:pic>
        <p:nvPicPr>
          <p:cNvPr id="10" name="Inhaltsplatzhalter 4">
            <a:extLst>
              <a:ext uri="{FF2B5EF4-FFF2-40B4-BE49-F238E27FC236}">
                <a16:creationId xmlns:a16="http://schemas.microsoft.com/office/drawing/2014/main" id="{791DDF35-02ED-4695-A87F-41B82613E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7" t="10902" r="4200" b="37541"/>
          <a:stretch/>
        </p:blipFill>
        <p:spPr>
          <a:xfrm>
            <a:off x="107505" y="761715"/>
            <a:ext cx="4233325" cy="3404046"/>
          </a:xfr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B4AF4C-8D90-4691-93FA-1F845E7E2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08" t="2903" r="3932" b="48445"/>
          <a:stretch/>
        </p:blipFill>
        <p:spPr>
          <a:xfrm>
            <a:off x="4803170" y="690136"/>
            <a:ext cx="4233325" cy="3475626"/>
          </a:xfrm>
          <a:prstGeom prst="rect">
            <a:avLst/>
          </a:prstGeom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8F421C4-3980-431A-BA1B-EF54B862C92C}"/>
              </a:ext>
            </a:extLst>
          </p:cNvPr>
          <p:cNvCxnSpPr>
            <a:cxnSpLocks/>
          </p:cNvCxnSpPr>
          <p:nvPr/>
        </p:nvCxnSpPr>
        <p:spPr>
          <a:xfrm>
            <a:off x="4572000" y="436245"/>
            <a:ext cx="0" cy="4367753"/>
          </a:xfrm>
          <a:prstGeom prst="line">
            <a:avLst/>
          </a:prstGeom>
          <a:ln w="254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73B57FE0-5E9C-411E-9F06-3CC622B6EB27}"/>
              </a:ext>
            </a:extLst>
          </p:cNvPr>
          <p:cNvSpPr txBox="1"/>
          <p:nvPr/>
        </p:nvSpPr>
        <p:spPr>
          <a:xfrm>
            <a:off x="2555776" y="4197119"/>
            <a:ext cx="1417376" cy="3693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„STANDARD“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9CB8F6F-0254-40F6-9276-ED1ADC67ED2A}"/>
              </a:ext>
            </a:extLst>
          </p:cNvPr>
          <p:cNvSpPr txBox="1"/>
          <p:nvPr/>
        </p:nvSpPr>
        <p:spPr>
          <a:xfrm>
            <a:off x="7092280" y="4197119"/>
            <a:ext cx="1835759" cy="3693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„AMERIKANISCH“</a:t>
            </a:r>
          </a:p>
        </p:txBody>
      </p:sp>
    </p:spTree>
    <p:extLst>
      <p:ext uri="{BB962C8B-B14F-4D97-AF65-F5344CB8AC3E}">
        <p14:creationId xmlns:p14="http://schemas.microsoft.com/office/powerpoint/2010/main" val="363295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10A35B-3E5F-424A-A399-B0AA81BB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46F98C-A517-4FDC-8028-8A2EC011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8F06CF-C579-4BAA-A524-AEE4729CA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13</a:t>
            </a:fld>
            <a:endParaRPr lang="de-DE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B0774F2E-806E-4FE8-B501-62CB56EF13CE}"/>
              </a:ext>
            </a:extLst>
          </p:cNvPr>
          <p:cNvSpPr txBox="1">
            <a:spLocks/>
          </p:cNvSpPr>
          <p:nvPr/>
        </p:nvSpPr>
        <p:spPr bwMode="auto">
          <a:xfrm>
            <a:off x="457200" y="11043"/>
            <a:ext cx="7643192" cy="425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spcBef>
                <a:spcPts val="0"/>
              </a:spcBef>
              <a:buNone/>
              <a:defRPr sz="4000" b="1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dirty="0"/>
              <a:t>Ansichten auf einer Zeichnung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203378-F4C3-4343-951D-9CF7DDEDE1C3}"/>
              </a:ext>
            </a:extLst>
          </p:cNvPr>
          <p:cNvSpPr txBox="1"/>
          <p:nvPr/>
        </p:nvSpPr>
        <p:spPr>
          <a:xfrm>
            <a:off x="884277" y="1563638"/>
            <a:ext cx="79015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Zum besseren Verständnis und der </a:t>
            </a:r>
            <a:r>
              <a:rPr lang="de-DE" dirty="0" err="1"/>
              <a:t>Übersichtligkeit</a:t>
            </a:r>
            <a:r>
              <a:rPr lang="de-DE" dirty="0"/>
              <a:t> einer Zeichnung gilt!</a:t>
            </a:r>
          </a:p>
          <a:p>
            <a:endParaRPr lang="de-DE" dirty="0"/>
          </a:p>
          <a:p>
            <a:r>
              <a:rPr lang="en-GB" dirty="0"/>
              <a:t>	</a:t>
            </a:r>
          </a:p>
          <a:p>
            <a:r>
              <a:rPr lang="en-GB" sz="2400" dirty="0">
                <a:solidFill>
                  <a:srgbClr val="0070C0"/>
                </a:solidFill>
              </a:rPr>
              <a:t>	“So </a:t>
            </a:r>
            <a:r>
              <a:rPr lang="en-GB" sz="2400" dirty="0" err="1">
                <a:solidFill>
                  <a:srgbClr val="0070C0"/>
                </a:solidFill>
              </a:rPr>
              <a:t>wenige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Ansichten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wie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möglich</a:t>
            </a:r>
            <a:r>
              <a:rPr lang="en-GB" sz="2400" dirty="0">
                <a:solidFill>
                  <a:srgbClr val="0070C0"/>
                </a:solidFill>
              </a:rPr>
              <a:t>, so </a:t>
            </a:r>
            <a:r>
              <a:rPr lang="en-GB" sz="2400" dirty="0" err="1">
                <a:solidFill>
                  <a:srgbClr val="0070C0"/>
                </a:solidFill>
              </a:rPr>
              <a:t>viele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wie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nötig</a:t>
            </a:r>
            <a:r>
              <a:rPr lang="en-GB" sz="2400" dirty="0">
                <a:solidFill>
                  <a:srgbClr val="0070C0"/>
                </a:solidFill>
              </a:rPr>
              <a:t>.”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F6438D-0CAD-49EA-9930-01B417FC9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316" y="3423046"/>
            <a:ext cx="1368152" cy="11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5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ABF87C-EF96-43A3-B88C-A6D87B730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14CE0-468E-47FD-BCA2-99837D542FFC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52BAED-DBF0-4FC8-AF52-CEF548B1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1776A2-9785-4F3C-9847-E316901F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14</a:t>
            </a:fld>
            <a:endParaRPr lang="de-DE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0029837A-33F7-46FE-A578-4D8900BE1B63}"/>
              </a:ext>
            </a:extLst>
          </p:cNvPr>
          <p:cNvSpPr txBox="1">
            <a:spLocks/>
          </p:cNvSpPr>
          <p:nvPr/>
        </p:nvSpPr>
        <p:spPr bwMode="auto">
          <a:xfrm>
            <a:off x="457200" y="11043"/>
            <a:ext cx="7643192" cy="425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spcBef>
                <a:spcPts val="0"/>
              </a:spcBef>
              <a:buNone/>
              <a:defRPr sz="4000" b="1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 err="1"/>
              <a:t>Darstellung</a:t>
            </a:r>
            <a:r>
              <a:rPr lang="en-GB" sz="3200" dirty="0"/>
              <a:t> von </a:t>
            </a:r>
            <a:r>
              <a:rPr lang="en-GB" sz="3200" dirty="0" err="1"/>
              <a:t>Schnitten</a:t>
            </a:r>
            <a:endParaRPr lang="de-DE" sz="3200" dirty="0"/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7157F24C-ADCB-49E8-85F4-7DF5B4800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86" t="3923" r="57558" b="80248"/>
          <a:stretch/>
        </p:blipFill>
        <p:spPr>
          <a:xfrm>
            <a:off x="142973" y="606686"/>
            <a:ext cx="1506713" cy="1004565"/>
          </a:xfrm>
        </p:spPr>
      </p:pic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D81E92B4-FB8F-4AB4-BBA1-FA9E06651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6" t="36117" r="57558" b="47471"/>
          <a:stretch/>
        </p:blipFill>
        <p:spPr>
          <a:xfrm>
            <a:off x="129591" y="3367385"/>
            <a:ext cx="1453149" cy="1004565"/>
          </a:xfrm>
          <a:prstGeom prst="rect">
            <a:avLst/>
          </a:prstGeom>
        </p:spPr>
      </p:pic>
      <p:pic>
        <p:nvPicPr>
          <p:cNvPr id="10" name="Inhaltsplatzhalter 4">
            <a:extLst>
              <a:ext uri="{FF2B5EF4-FFF2-40B4-BE49-F238E27FC236}">
                <a16:creationId xmlns:a16="http://schemas.microsoft.com/office/drawing/2014/main" id="{539C9E70-CE3C-4D9A-91E2-C2D51173C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6" t="20118" r="60122" b="62878"/>
          <a:stretch/>
        </p:blipFill>
        <p:spPr>
          <a:xfrm>
            <a:off x="142974" y="1970542"/>
            <a:ext cx="1295388" cy="100456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3B416AB-A6DC-4564-8D9A-985544D3F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251" y="473095"/>
            <a:ext cx="7199158" cy="436775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8383D1D-3723-4536-9BE1-A7A0F4967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728" y="2711956"/>
            <a:ext cx="99442" cy="1520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7C3C5EF-8918-4D1A-858D-A589F4C9C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104" y="3367385"/>
            <a:ext cx="123442" cy="1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16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AC10DB-457D-42B0-90F8-7C66F39E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341DFE-1480-429C-A7CE-00120B7C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2691B7-38DB-4340-90CF-531B4DFA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15</a:t>
            </a:fld>
            <a:endParaRPr lang="de-DE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BE7F438A-1A38-4797-A6EC-F5F534CE795B}"/>
              </a:ext>
            </a:extLst>
          </p:cNvPr>
          <p:cNvSpPr txBox="1">
            <a:spLocks/>
          </p:cNvSpPr>
          <p:nvPr/>
        </p:nvSpPr>
        <p:spPr bwMode="auto">
          <a:xfrm>
            <a:off x="457200" y="11043"/>
            <a:ext cx="7643192" cy="425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spcBef>
                <a:spcPts val="0"/>
              </a:spcBef>
              <a:buNone/>
              <a:defRPr sz="4000" b="1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 err="1"/>
              <a:t>Darstellung</a:t>
            </a:r>
            <a:r>
              <a:rPr lang="en-GB" sz="3200" dirty="0"/>
              <a:t> von </a:t>
            </a:r>
            <a:r>
              <a:rPr lang="en-GB" sz="3200" dirty="0" err="1"/>
              <a:t>Gewinden</a:t>
            </a:r>
            <a:endParaRPr lang="de-DE" sz="3200" dirty="0"/>
          </a:p>
        </p:txBody>
      </p:sp>
      <p:pic>
        <p:nvPicPr>
          <p:cNvPr id="8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A3EB07B2-6420-405B-AF79-E333BA30A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71" t="1435" r="16723" b="57314"/>
          <a:stretch/>
        </p:blipFill>
        <p:spPr>
          <a:xfrm>
            <a:off x="1561318" y="843558"/>
            <a:ext cx="4836440" cy="3769576"/>
          </a:xfrm>
        </p:spPr>
      </p:pic>
    </p:spTree>
    <p:extLst>
      <p:ext uri="{BB962C8B-B14F-4D97-AF65-F5344CB8AC3E}">
        <p14:creationId xmlns:p14="http://schemas.microsoft.com/office/powerpoint/2010/main" val="115881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49E19C-9B90-4ED3-A7C2-73146313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8AB179-5AAB-408B-912B-C61A2D812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2DAA34-13DC-4029-AC46-CA68E714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16</a:t>
            </a:fld>
            <a:endParaRPr 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1C5A4A1C-3C5C-43C9-926B-A80B1ED362EE}"/>
              </a:ext>
            </a:extLst>
          </p:cNvPr>
          <p:cNvSpPr txBox="1">
            <a:spLocks/>
          </p:cNvSpPr>
          <p:nvPr/>
        </p:nvSpPr>
        <p:spPr bwMode="auto">
          <a:xfrm>
            <a:off x="457200" y="11043"/>
            <a:ext cx="7643192" cy="425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spcBef>
                <a:spcPts val="0"/>
              </a:spcBef>
              <a:buNone/>
              <a:defRPr sz="4000" b="1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800" dirty="0"/>
              <a:t>Lesen einer Gruppenzeichnung mit Stückliste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A665087-1007-41CB-AABB-98AEA89B9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41" y="446798"/>
            <a:ext cx="6231681" cy="439639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364E33F-99B1-4879-88FA-5D316150FF42}"/>
              </a:ext>
            </a:extLst>
          </p:cNvPr>
          <p:cNvSpPr txBox="1"/>
          <p:nvPr/>
        </p:nvSpPr>
        <p:spPr>
          <a:xfrm>
            <a:off x="6612655" y="627534"/>
            <a:ext cx="2566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Stückliste kann mit zusätzlichen</a:t>
            </a:r>
          </a:p>
          <a:p>
            <a:r>
              <a:rPr lang="de-DE" sz="1400" dirty="0"/>
              <a:t>Informationen erweitert werden</a:t>
            </a:r>
          </a:p>
        </p:txBody>
      </p:sp>
    </p:spTree>
    <p:extLst>
      <p:ext uri="{BB962C8B-B14F-4D97-AF65-F5344CB8AC3E}">
        <p14:creationId xmlns:p14="http://schemas.microsoft.com/office/powerpoint/2010/main" val="199920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E40A2B-C831-4E68-BA1A-351E9316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80E87E-BD41-4E82-8F97-CE048819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BE5F20-4CD9-4ACD-B2C7-F324EA7A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17</a:t>
            </a:fld>
            <a:endParaRPr 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CD2E5CA8-162A-4445-B91C-D88FB04B6F45}"/>
              </a:ext>
            </a:extLst>
          </p:cNvPr>
          <p:cNvSpPr txBox="1">
            <a:spLocks/>
          </p:cNvSpPr>
          <p:nvPr/>
        </p:nvSpPr>
        <p:spPr bwMode="auto">
          <a:xfrm>
            <a:off x="457200" y="11043"/>
            <a:ext cx="7643192" cy="425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spcBef>
                <a:spcPts val="0"/>
              </a:spcBef>
              <a:buNone/>
              <a:defRPr sz="4000" b="1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dirty="0"/>
              <a:t>Bemaßungsmethoden</a:t>
            </a:r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A9BDEDCF-D8A4-4063-808F-38C5A0641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05" b="40970"/>
          <a:stretch/>
        </p:blipFill>
        <p:spPr>
          <a:xfrm>
            <a:off x="1205586" y="528749"/>
            <a:ext cx="5400600" cy="4268942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39F910F-5C3D-47C6-AD4E-5945397CF2B6}"/>
              </a:ext>
            </a:extLst>
          </p:cNvPr>
          <p:cNvSpPr txBox="1"/>
          <p:nvPr/>
        </p:nvSpPr>
        <p:spPr>
          <a:xfrm>
            <a:off x="6538981" y="2931790"/>
            <a:ext cx="1539204" cy="523220"/>
          </a:xfrm>
          <a:prstGeom prst="rect">
            <a:avLst/>
          </a:prstGeom>
          <a:noFill/>
          <a:ln w="22225">
            <a:solidFill>
              <a:srgbClr val="C00000"/>
            </a:solidFill>
            <a:prstDash val="lgDashDot"/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Bevorzugt für </a:t>
            </a:r>
          </a:p>
          <a:p>
            <a:r>
              <a:rPr lang="de-DE" sz="1400" dirty="0"/>
              <a:t>Werkstattaufträge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422EB91-3080-4125-ACF6-6CA0D3F5EE27}"/>
              </a:ext>
            </a:extLst>
          </p:cNvPr>
          <p:cNvSpPr/>
          <p:nvPr/>
        </p:nvSpPr>
        <p:spPr>
          <a:xfrm>
            <a:off x="1357744" y="2787774"/>
            <a:ext cx="6742647" cy="864096"/>
          </a:xfrm>
          <a:prstGeom prst="rect">
            <a:avLst/>
          </a:prstGeom>
          <a:noFill/>
          <a:ln w="2222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753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053251-8EA5-41E9-BDDF-657B60E7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FB2E46-93D7-49E3-B06C-4EDB5D94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B5E8C5-DE95-405C-8CCC-72D8FB2C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18</a:t>
            </a:fld>
            <a:endParaRPr lang="de-DE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8C0CD27-3A31-4CBB-95E4-45388F371824}"/>
              </a:ext>
            </a:extLst>
          </p:cNvPr>
          <p:cNvSpPr txBox="1">
            <a:spLocks/>
          </p:cNvSpPr>
          <p:nvPr/>
        </p:nvSpPr>
        <p:spPr bwMode="auto">
          <a:xfrm>
            <a:off x="457200" y="11043"/>
            <a:ext cx="7643192" cy="425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spcBef>
                <a:spcPts val="0"/>
              </a:spcBef>
              <a:buNone/>
              <a:defRPr sz="4000" b="1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 err="1"/>
              <a:t>Passungen</a:t>
            </a:r>
            <a:r>
              <a:rPr lang="en-GB" sz="2800" dirty="0"/>
              <a:t> / </a:t>
            </a:r>
            <a:r>
              <a:rPr lang="en-GB" sz="2800" dirty="0" err="1"/>
              <a:t>Fertigungstoleranzen</a:t>
            </a:r>
            <a:r>
              <a:rPr lang="en-GB" sz="2800" dirty="0"/>
              <a:t> (DIN 7157)</a:t>
            </a:r>
            <a:endParaRPr lang="de-DE" sz="280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B5A7110-55DC-443C-87FE-7DB93DA79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3598"/>
            <a:ext cx="3537338" cy="3533205"/>
          </a:xfrm>
        </p:spPr>
        <p:txBody>
          <a:bodyPr>
            <a:normAutofit/>
          </a:bodyPr>
          <a:lstStyle/>
          <a:p>
            <a:r>
              <a:rPr lang="de-DE" sz="1400" dirty="0"/>
              <a:t>Teile sollen zusammenpassen, z.B. Welle und Bohrung.</a:t>
            </a:r>
          </a:p>
          <a:p>
            <a:r>
              <a:rPr lang="de-DE" sz="1400" dirty="0"/>
              <a:t>In der Werkstatt meist </a:t>
            </a:r>
            <a:r>
              <a:rPr lang="de-DE" sz="1400" dirty="0" err="1"/>
              <a:t>Genaugkeit</a:t>
            </a:r>
            <a:r>
              <a:rPr lang="de-DE" sz="1400" dirty="0"/>
              <a:t> bis H7 erreichbar (1/100 mm)</a:t>
            </a:r>
          </a:p>
          <a:p>
            <a:r>
              <a:rPr lang="de-DE" sz="1400" dirty="0"/>
              <a:t>Grundgenauigkeit auf Zeichnung und ggf. Abweichungen dazu an einzelnen Maßen angeben.</a:t>
            </a:r>
          </a:p>
          <a:p>
            <a:r>
              <a:rPr lang="de-DE" sz="1400" dirty="0"/>
              <a:t>Nur dort hohe Genauigkeit verlangen, wo wichtig. Spart Zeit und Geld.</a:t>
            </a:r>
          </a:p>
          <a:p>
            <a:endParaRPr lang="de-DE" sz="1400" dirty="0"/>
          </a:p>
          <a:p>
            <a:r>
              <a:rPr lang="de-DE" sz="1400" dirty="0"/>
              <a:t>https://</a:t>
            </a:r>
            <a:r>
              <a:rPr lang="de-DE" sz="1400" dirty="0" err="1"/>
              <a:t>de.wikipedia.org</a:t>
            </a:r>
            <a:r>
              <a:rPr lang="de-DE" sz="1400" dirty="0"/>
              <a:t>/</a:t>
            </a:r>
            <a:r>
              <a:rPr lang="de-DE" sz="1400" dirty="0" err="1"/>
              <a:t>wiki</a:t>
            </a:r>
            <a:r>
              <a:rPr lang="de-DE" sz="1400" dirty="0"/>
              <a:t>/Passung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5C2C4C9-AF79-4414-AEB2-F8555907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38" y="1063867"/>
            <a:ext cx="5520776" cy="278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653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2DAD190F-881E-4A92-8D33-67068CD9E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044" y="479373"/>
            <a:ext cx="2623617" cy="156983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A88BCAB-3967-45A2-9166-9742865D8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3298"/>
          <a:stretch/>
        </p:blipFill>
        <p:spPr>
          <a:xfrm>
            <a:off x="5413267" y="2395731"/>
            <a:ext cx="1577703" cy="760323"/>
          </a:xfrm>
          <a:prstGeom prst="rect">
            <a:avLst/>
          </a:prstGeom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AF6AB440-E6D4-4CF8-A7B9-7B3735E6750D}"/>
              </a:ext>
            </a:extLst>
          </p:cNvPr>
          <p:cNvCxnSpPr>
            <a:cxnSpLocks/>
          </p:cNvCxnSpPr>
          <p:nvPr/>
        </p:nvCxnSpPr>
        <p:spPr>
          <a:xfrm flipH="1">
            <a:off x="5694157" y="1990172"/>
            <a:ext cx="1243078" cy="502063"/>
          </a:xfrm>
          <a:prstGeom prst="straightConnector1">
            <a:avLst/>
          </a:prstGeom>
          <a:ln w="15875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474F9B-F791-4DD0-9CB1-C23BB6B4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BD1EAD-A304-440C-8648-2BCACEBB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6937" y="4856262"/>
            <a:ext cx="5271864" cy="273844"/>
          </a:xfrm>
        </p:spPr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8A193-E009-47E1-BE88-1BC454BA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19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635719-7A5D-4346-AD02-B4A8D0C71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47" y="2866455"/>
            <a:ext cx="1644572" cy="9991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FCCC729-B1D3-470A-9D6A-CEBA78516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47" y="469778"/>
            <a:ext cx="1172782" cy="131963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2E21709-6E2D-417B-8E24-0928D2E0C7F0}"/>
              </a:ext>
            </a:extLst>
          </p:cNvPr>
          <p:cNvSpPr txBox="1"/>
          <p:nvPr/>
        </p:nvSpPr>
        <p:spPr>
          <a:xfrm>
            <a:off x="253717" y="4378381"/>
            <a:ext cx="3161443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min Bohrungsdurchmesser = Bolzen +0,2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9C070FE-1BFE-4948-9DF3-8C80BAC5BA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81"/>
          <a:stretch/>
        </p:blipFill>
        <p:spPr>
          <a:xfrm>
            <a:off x="1536571" y="469482"/>
            <a:ext cx="1543177" cy="12886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7CD786B-C6CF-4A8E-89A9-009B1C6EB3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984" r="4853"/>
          <a:stretch/>
        </p:blipFill>
        <p:spPr>
          <a:xfrm>
            <a:off x="8060533" y="2381541"/>
            <a:ext cx="953170" cy="713506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828A16F2-149E-4022-9688-53A9512D477C}"/>
              </a:ext>
            </a:extLst>
          </p:cNvPr>
          <p:cNvSpPr/>
          <p:nvPr/>
        </p:nvSpPr>
        <p:spPr>
          <a:xfrm>
            <a:off x="135066" y="3513267"/>
            <a:ext cx="850767" cy="248856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4E7E69F-E811-4530-A0CC-EC0E36088774}"/>
              </a:ext>
            </a:extLst>
          </p:cNvPr>
          <p:cNvSpPr/>
          <p:nvPr/>
        </p:nvSpPr>
        <p:spPr>
          <a:xfrm>
            <a:off x="5795407" y="2881284"/>
            <a:ext cx="715337" cy="232862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D5D0A60-6A89-41ED-8BED-D14E03518B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4444" y="469482"/>
            <a:ext cx="2296713" cy="1796148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8D4BF670-B327-47D8-8AAB-43D742B7A576}"/>
              </a:ext>
            </a:extLst>
          </p:cNvPr>
          <p:cNvSpPr txBox="1"/>
          <p:nvPr/>
        </p:nvSpPr>
        <p:spPr>
          <a:xfrm>
            <a:off x="5849095" y="3360660"/>
            <a:ext cx="3159839" cy="1384995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Abstand Bohrungsmitte zum Kopf</a:t>
            </a:r>
          </a:p>
          <a:p>
            <a:r>
              <a:rPr lang="de-DE" sz="1400" dirty="0"/>
              <a:t>minus halbe Bohrung = </a:t>
            </a:r>
            <a:r>
              <a:rPr lang="de-DE" sz="1400" b="1" dirty="0"/>
              <a:t>Spiel</a:t>
            </a:r>
          </a:p>
          <a:p>
            <a:endParaRPr lang="de-DE" sz="1400" dirty="0"/>
          </a:p>
          <a:p>
            <a:r>
              <a:rPr lang="de-DE" sz="1400" dirty="0"/>
              <a:t>Spiel  </a:t>
            </a:r>
            <a:r>
              <a:rPr lang="de-DE" sz="1400" b="1" dirty="0">
                <a:solidFill>
                  <a:srgbClr val="FF0000"/>
                </a:solidFill>
              </a:rPr>
              <a:t>min.  </a:t>
            </a:r>
            <a:r>
              <a:rPr lang="de-DE" sz="1400" dirty="0"/>
              <a:t>11,3mm – 0,9mm = 10,4mm</a:t>
            </a:r>
          </a:p>
          <a:p>
            <a:endParaRPr lang="de-DE" sz="1400" dirty="0"/>
          </a:p>
          <a:p>
            <a:r>
              <a:rPr lang="de-DE" sz="1400" dirty="0"/>
              <a:t>Spiel  </a:t>
            </a:r>
            <a:r>
              <a:rPr lang="de-DE" sz="1400" b="1" dirty="0"/>
              <a:t>max.  </a:t>
            </a:r>
            <a:r>
              <a:rPr lang="de-DE" sz="1400" dirty="0"/>
              <a:t>11,4mm – 0,9mm  = 10,5mm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9A973B0-9968-4A83-BC75-F2F80DECA138}"/>
              </a:ext>
            </a:extLst>
          </p:cNvPr>
          <p:cNvSpPr/>
          <p:nvPr/>
        </p:nvSpPr>
        <p:spPr>
          <a:xfrm rot="19747296">
            <a:off x="4379545" y="1843807"/>
            <a:ext cx="870484" cy="292262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BA18DAFD-8C4A-4F8A-A268-16C8A2BDD29F}"/>
              </a:ext>
            </a:extLst>
          </p:cNvPr>
          <p:cNvSpPr/>
          <p:nvPr/>
        </p:nvSpPr>
        <p:spPr>
          <a:xfrm rot="5400000">
            <a:off x="6288285" y="713383"/>
            <a:ext cx="599874" cy="255295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A4D3AE9-6E24-4684-BDA0-255FCECFE43F}"/>
              </a:ext>
            </a:extLst>
          </p:cNvPr>
          <p:cNvSpPr/>
          <p:nvPr/>
        </p:nvSpPr>
        <p:spPr>
          <a:xfrm>
            <a:off x="7758741" y="1642377"/>
            <a:ext cx="536644" cy="217717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E60D9EF7-A96C-419D-BEAA-F728D462DC7D}"/>
              </a:ext>
            </a:extLst>
          </p:cNvPr>
          <p:cNvSpPr/>
          <p:nvPr/>
        </p:nvSpPr>
        <p:spPr>
          <a:xfrm>
            <a:off x="6649608" y="1772456"/>
            <a:ext cx="556233" cy="217716"/>
          </a:xfrm>
          <a:prstGeom prst="ellipse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8F7503-DF9B-4E9D-BD68-9FC9D648C3C7}"/>
              </a:ext>
            </a:extLst>
          </p:cNvPr>
          <p:cNvSpPr txBox="1"/>
          <p:nvPr/>
        </p:nvSpPr>
        <p:spPr>
          <a:xfrm>
            <a:off x="1888594" y="2627496"/>
            <a:ext cx="1901483" cy="1600438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Bohrung </a:t>
            </a:r>
            <a:r>
              <a:rPr lang="de-DE" sz="1400" b="1" dirty="0">
                <a:solidFill>
                  <a:srgbClr val="FF0000"/>
                </a:solidFill>
              </a:rPr>
              <a:t>min. </a:t>
            </a:r>
            <a:r>
              <a:rPr lang="de-DE" sz="1400" dirty="0"/>
              <a:t>= 5,2mm</a:t>
            </a:r>
          </a:p>
          <a:p>
            <a:r>
              <a:rPr lang="de-DE" sz="1400" dirty="0"/>
              <a:t>Bolzen    </a:t>
            </a:r>
            <a:r>
              <a:rPr lang="de-DE" sz="1400" b="1" dirty="0"/>
              <a:t>max. </a:t>
            </a:r>
            <a:r>
              <a:rPr lang="de-DE" sz="1400" dirty="0"/>
              <a:t>= 5,0mm</a:t>
            </a:r>
          </a:p>
          <a:p>
            <a:r>
              <a:rPr lang="de-DE" sz="1400" dirty="0"/>
              <a:t>Spiel       </a:t>
            </a:r>
            <a:r>
              <a:rPr lang="de-DE" sz="1400" b="1" dirty="0">
                <a:solidFill>
                  <a:srgbClr val="FF0000"/>
                </a:solidFill>
              </a:rPr>
              <a:t>min.  </a:t>
            </a:r>
            <a:r>
              <a:rPr lang="de-DE" sz="1400" dirty="0"/>
              <a:t>= 0,2mm</a:t>
            </a:r>
          </a:p>
          <a:p>
            <a:endParaRPr lang="de-DE" sz="1400" dirty="0"/>
          </a:p>
          <a:p>
            <a:r>
              <a:rPr lang="de-DE" sz="1400" dirty="0"/>
              <a:t>Bohrung </a:t>
            </a:r>
            <a:r>
              <a:rPr lang="de-DE" sz="1400" b="1" dirty="0"/>
              <a:t>max. </a:t>
            </a:r>
            <a:r>
              <a:rPr lang="de-DE" sz="1400" dirty="0"/>
              <a:t>= 5,3mm</a:t>
            </a:r>
          </a:p>
          <a:p>
            <a:r>
              <a:rPr lang="de-DE" sz="1400" dirty="0"/>
              <a:t>Bolzen    </a:t>
            </a:r>
            <a:r>
              <a:rPr lang="de-DE" sz="1400" b="1" dirty="0">
                <a:solidFill>
                  <a:srgbClr val="FF0000"/>
                </a:solidFill>
              </a:rPr>
              <a:t>min.  </a:t>
            </a:r>
            <a:r>
              <a:rPr lang="de-DE" sz="1400" dirty="0"/>
              <a:t>= 4,9mm</a:t>
            </a:r>
          </a:p>
          <a:p>
            <a:r>
              <a:rPr lang="de-DE" sz="1400" dirty="0"/>
              <a:t>Spiel       </a:t>
            </a:r>
            <a:r>
              <a:rPr lang="de-DE" sz="1400" b="1" dirty="0"/>
              <a:t>max.  </a:t>
            </a:r>
            <a:r>
              <a:rPr lang="de-DE" sz="1400" dirty="0"/>
              <a:t>= 0,4mm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6837DB9B-BFF5-4520-93C8-6286C5C250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6015" y="2080740"/>
            <a:ext cx="1220785" cy="277834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190F81BB-871A-40ED-BAEF-FEA82A8EB21B}"/>
              </a:ext>
            </a:extLst>
          </p:cNvPr>
          <p:cNvSpPr/>
          <p:nvPr/>
        </p:nvSpPr>
        <p:spPr>
          <a:xfrm>
            <a:off x="8257239" y="2075117"/>
            <a:ext cx="478847" cy="277833"/>
          </a:xfrm>
          <a:prstGeom prst="ellipse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itel 4">
            <a:extLst>
              <a:ext uri="{FF2B5EF4-FFF2-40B4-BE49-F238E27FC236}">
                <a16:creationId xmlns:a16="http://schemas.microsoft.com/office/drawing/2014/main" id="{86FEC253-5364-4F57-9F38-ECFCFDC1BE85}"/>
              </a:ext>
            </a:extLst>
          </p:cNvPr>
          <p:cNvSpPr txBox="1">
            <a:spLocks/>
          </p:cNvSpPr>
          <p:nvPr/>
        </p:nvSpPr>
        <p:spPr bwMode="auto">
          <a:xfrm>
            <a:off x="457200" y="11043"/>
            <a:ext cx="7643192" cy="425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spcBef>
                <a:spcPts val="0"/>
              </a:spcBef>
              <a:buNone/>
              <a:defRPr sz="4000" b="1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 err="1"/>
              <a:t>Beispiel</a:t>
            </a:r>
            <a:r>
              <a:rPr lang="en-GB" sz="2800" dirty="0"/>
              <a:t> zu </a:t>
            </a:r>
            <a:r>
              <a:rPr lang="en-GB" sz="2800" dirty="0" err="1"/>
              <a:t>Passungen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2694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 bwMode="auto">
          <a:xfrm>
            <a:off x="457200" y="11043"/>
            <a:ext cx="7643192" cy="425202"/>
          </a:xfrm>
        </p:spPr>
        <p:txBody>
          <a:bodyPr/>
          <a:lstStyle/>
          <a:p>
            <a:pPr>
              <a:defRPr/>
            </a:pPr>
            <a:r>
              <a:rPr lang="de-DE" sz="3200" dirty="0"/>
              <a:t>Motivation</a:t>
            </a:r>
          </a:p>
        </p:txBody>
      </p:sp>
      <p:sp>
        <p:nvSpPr>
          <p:cNvPr id="6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6588224" y="4890195"/>
            <a:ext cx="1008112" cy="273844"/>
          </a:xfrm>
        </p:spPr>
        <p:txBody>
          <a:bodyPr/>
          <a:lstStyle/>
          <a:p>
            <a:pPr>
              <a:defRPr/>
            </a:pPr>
            <a:fld id="{8B182974-87FA-4D8B-9360-A70F89DCD79B}" type="datetime1">
              <a:rPr lang="de-DE" smtClean="0"/>
              <a:t>17.07.2023</a:t>
            </a:fld>
            <a:endParaRPr lang="de-DE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1100336" y="4890195"/>
            <a:ext cx="5271864" cy="273844"/>
          </a:xfrm>
        </p:spPr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8" name="Foliennummernplatzhalter 8"/>
          <p:cNvSpPr>
            <a:spLocks noGrp="1"/>
          </p:cNvSpPr>
          <p:nvPr>
            <p:ph type="sldNum" sz="quarter" idx="12"/>
          </p:nvPr>
        </p:nvSpPr>
        <p:spPr bwMode="auto">
          <a:xfrm>
            <a:off x="8100392" y="4890195"/>
            <a:ext cx="586408" cy="273844"/>
          </a:xfrm>
        </p:spPr>
        <p:txBody>
          <a:bodyPr/>
          <a:lstStyle/>
          <a:p>
            <a:pPr>
              <a:defRPr/>
            </a:pPr>
            <a:fld id="{C5569BA5-88D4-471A-9C47-F7F059789784}" type="slidenum">
              <a:rPr lang="de-DE"/>
              <a:t>2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6BA3071-6C87-46EC-A001-FF33D03725FB}"/>
              </a:ext>
            </a:extLst>
          </p:cNvPr>
          <p:cNvSpPr txBox="1"/>
          <p:nvPr/>
        </p:nvSpPr>
        <p:spPr>
          <a:xfrm>
            <a:off x="539552" y="771550"/>
            <a:ext cx="72907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Bedeutung einer technischen Zeichnung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Verstehen des Prozesses vom 3D-CAD Teil bis zur technischen Zeichnung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Fertigungsgerechte Bemaßung für Werkstätten (intern) und Lieferanten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Erstellung einer Zeichnung nach technischen Vorgaben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Verbesserung der Kommunikation zwischen den Fachbereichen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914525-97BB-4B6A-8890-F546C50D2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35400"/>
            <a:ext cx="2304256" cy="1911570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3676EFB5-21DA-4C03-BE6D-35609B01A427}"/>
              </a:ext>
            </a:extLst>
          </p:cNvPr>
          <p:cNvSpPr/>
          <p:nvPr/>
        </p:nvSpPr>
        <p:spPr>
          <a:xfrm>
            <a:off x="3607160" y="3674781"/>
            <a:ext cx="1142838" cy="232809"/>
          </a:xfrm>
          <a:prstGeom prst="rightArrow">
            <a:avLst>
              <a:gd name="adj1" fmla="val 50000"/>
              <a:gd name="adj2" fmla="val 114892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3A5158B-4D29-4451-98BF-CB796CC62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326" y="2741900"/>
            <a:ext cx="2973593" cy="209857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9CF5F0-D726-4F97-8791-F0CB95A0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22B9FC-AA64-4A3B-A0AE-AA59DA8D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5014EC-3F78-4210-8829-5AC6CEBF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20</a:t>
            </a:fld>
            <a:endParaRPr lang="de-DE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7EEF43BF-7201-4054-9FB4-951A1818E6C0}"/>
              </a:ext>
            </a:extLst>
          </p:cNvPr>
          <p:cNvSpPr txBox="1">
            <a:spLocks/>
          </p:cNvSpPr>
          <p:nvPr/>
        </p:nvSpPr>
        <p:spPr bwMode="auto">
          <a:xfrm>
            <a:off x="457200" y="11043"/>
            <a:ext cx="7643192" cy="425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spcBef>
                <a:spcPts val="0"/>
              </a:spcBef>
              <a:buNone/>
              <a:defRPr sz="4000" b="1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/>
              <a:t>Form- &amp; </a:t>
            </a:r>
            <a:r>
              <a:rPr lang="en-GB" sz="2800" dirty="0" err="1"/>
              <a:t>Lagetoleranzen</a:t>
            </a:r>
            <a:r>
              <a:rPr lang="en-GB" sz="2800" dirty="0"/>
              <a:t> (DIN ISO 1101)</a:t>
            </a:r>
            <a:endParaRPr lang="de-DE" sz="2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FBA003D-B694-4941-88B7-554535799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595526"/>
            <a:ext cx="4128977" cy="41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0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1D180-66AF-48EA-8C8C-6E3DF6F0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&amp; ANTWORTEN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A375FC-C15A-43C4-9966-2C61220719A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142042">
            <a:off x="2578728" y="2636871"/>
            <a:ext cx="4507040" cy="795535"/>
          </a:xfrm>
        </p:spPr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8D539E-5E12-41D1-A46A-32FB6A32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E329B9-9555-43E6-AED5-478AD1EF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E4FA1C-4EEC-4398-8BB3-33F7E04C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75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A66A8-FBD5-4108-8936-E609C827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Bedeutung der technischen Zeichnung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7D9035-1069-4FE7-AEC6-7A390034E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435280" cy="33944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Bei der konventionellen Auftragsabwicklung ist die technische Zeichnung</a:t>
            </a:r>
          </a:p>
          <a:p>
            <a:r>
              <a:rPr lang="de-DE" dirty="0">
                <a:solidFill>
                  <a:schemeClr val="tx1"/>
                </a:solidFill>
              </a:rPr>
              <a:t>      als </a:t>
            </a:r>
            <a:r>
              <a:rPr lang="de-DE" i="1" u="sng" dirty="0">
                <a:solidFill>
                  <a:schemeClr val="tx1"/>
                </a:solidFill>
              </a:rPr>
              <a:t>Informationsträger</a:t>
            </a:r>
            <a:r>
              <a:rPr lang="de-DE" dirty="0">
                <a:solidFill>
                  <a:schemeClr val="tx1"/>
                </a:solidFill>
              </a:rPr>
              <a:t> „das Verständigungsmittel“ zwischen den einzelnen</a:t>
            </a:r>
          </a:p>
          <a:p>
            <a:r>
              <a:rPr lang="de-DE" dirty="0">
                <a:solidFill>
                  <a:schemeClr val="tx1"/>
                </a:solidFill>
              </a:rPr>
              <a:t>      Fachbereichen.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Sie enthält alle notwendigen Angaben über Abmessungen,  Toleranzen,</a:t>
            </a:r>
          </a:p>
          <a:p>
            <a:r>
              <a:rPr lang="de-DE" dirty="0">
                <a:solidFill>
                  <a:schemeClr val="tx1"/>
                </a:solidFill>
              </a:rPr>
              <a:t>      </a:t>
            </a:r>
            <a:r>
              <a:rPr lang="de-DE" dirty="0" err="1">
                <a:solidFill>
                  <a:schemeClr val="tx1"/>
                </a:solidFill>
              </a:rPr>
              <a:t>Oberflächengüten</a:t>
            </a:r>
            <a:r>
              <a:rPr lang="de-DE" dirty="0">
                <a:solidFill>
                  <a:schemeClr val="tx1"/>
                </a:solidFill>
              </a:rPr>
              <a:t>, Werkstoffe, etc., so daß das Werkstück ohne größere</a:t>
            </a:r>
          </a:p>
          <a:p>
            <a:r>
              <a:rPr lang="de-DE" dirty="0">
                <a:solidFill>
                  <a:schemeClr val="tx1"/>
                </a:solidFill>
              </a:rPr>
              <a:t>      Rückfragen gefertigt werden kann.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Technische Zeichnungen und Stücklisten sind die Grundlagen der </a:t>
            </a:r>
          </a:p>
          <a:p>
            <a:r>
              <a:rPr lang="de-DE" dirty="0">
                <a:solidFill>
                  <a:schemeClr val="tx1"/>
                </a:solidFill>
              </a:rPr>
              <a:t>      technischen </a:t>
            </a:r>
            <a:r>
              <a:rPr lang="de-DE" dirty="0" err="1">
                <a:solidFill>
                  <a:schemeClr val="tx1"/>
                </a:solidFill>
              </a:rPr>
              <a:t>Produktdokumenation</a:t>
            </a:r>
            <a:r>
              <a:rPr lang="de-DE" dirty="0">
                <a:solidFill>
                  <a:schemeClr val="tx1"/>
                </a:solidFill>
              </a:rPr>
              <a:t>.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55B10C-7BD5-4ED5-98F5-D04EED5B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963F0D-1C13-4D6B-AC87-464DF8BB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5D6F25-D606-4A51-92EA-71731EF05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52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17E4CB-D322-4FB5-B954-BE871DAA3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6175"/>
            <a:ext cx="8229600" cy="25237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b="1" i="1" dirty="0">
                <a:solidFill>
                  <a:srgbClr val="0070C0"/>
                </a:solidFill>
              </a:rPr>
              <a:t>Sowohl beim </a:t>
            </a:r>
            <a:r>
              <a:rPr lang="de-DE" sz="2400" b="1" i="1" u="sng" dirty="0">
                <a:solidFill>
                  <a:srgbClr val="0070C0"/>
                </a:solidFill>
              </a:rPr>
              <a:t>manuellen</a:t>
            </a:r>
            <a:r>
              <a:rPr lang="de-DE" sz="2400" b="1" i="1" dirty="0">
                <a:solidFill>
                  <a:srgbClr val="0070C0"/>
                </a:solidFill>
              </a:rPr>
              <a:t> als auch beim </a:t>
            </a:r>
            <a:r>
              <a:rPr lang="de-DE" sz="2400" b="1" i="1" u="sng" dirty="0" err="1">
                <a:solidFill>
                  <a:srgbClr val="0070C0"/>
                </a:solidFill>
              </a:rPr>
              <a:t>rechnergestüzten</a:t>
            </a:r>
            <a:r>
              <a:rPr lang="de-DE" sz="2400" b="1" i="1" u="sng" dirty="0">
                <a:solidFill>
                  <a:srgbClr val="0070C0"/>
                </a:solidFill>
              </a:rPr>
              <a:t> </a:t>
            </a:r>
            <a:r>
              <a:rPr lang="de-DE" sz="2400" b="1" i="1" dirty="0">
                <a:solidFill>
                  <a:srgbClr val="0070C0"/>
                </a:solidFill>
              </a:rPr>
              <a:t>Konstruieren müssen die Regeln des technischen Zeichnens zu Grunde gelegt werden um Unklarheiten oder Fehlinterpretationen zu vermeiden!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D49520-3BB5-44DE-9629-74B18101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F6674F-F597-4A6E-946D-8125CD85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9B9C80-CD98-4667-91E2-226FBFBD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4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CA4885B-2807-4977-92F7-6B9B4122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de-DE" sz="3600" dirty="0"/>
              <a:t>Bedeutung der technischen Zeichnung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A1BD139-8767-4527-B671-EE385238A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026" y="2931790"/>
            <a:ext cx="1752845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7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D49520-3BB5-44DE-9629-74B18101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F6674F-F597-4A6E-946D-8125CD85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9B9C80-CD98-4667-91E2-226FBFBD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5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CA4885B-2807-4977-92F7-6B9B4122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de-DE" sz="3600" dirty="0"/>
              <a:t>Zeichnungsmittel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9095466B-D973-440C-95C9-324495592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514"/>
            <a:ext cx="4906888" cy="3857476"/>
          </a:xfrm>
        </p:spPr>
        <p:txBody>
          <a:bodyPr/>
          <a:lstStyle/>
          <a:p>
            <a:r>
              <a:rPr lang="de-DE" dirty="0"/>
              <a:t>Manuelles Zeichnen</a:t>
            </a:r>
          </a:p>
          <a:p>
            <a:endParaRPr lang="de-DE" dirty="0"/>
          </a:p>
          <a:p>
            <a:r>
              <a:rPr lang="de-DE" dirty="0"/>
              <a:t>-     Zeichenplatten</a:t>
            </a:r>
          </a:p>
          <a:p>
            <a:r>
              <a:rPr lang="de-DE" dirty="0"/>
              <a:t>-     Tuschefüller</a:t>
            </a:r>
          </a:p>
          <a:p>
            <a:r>
              <a:rPr lang="de-DE" dirty="0"/>
              <a:t>-     </a:t>
            </a:r>
            <a:r>
              <a:rPr lang="de-DE" dirty="0" err="1"/>
              <a:t>Feinminenhaler</a:t>
            </a:r>
            <a:r>
              <a:rPr lang="de-DE" dirty="0"/>
              <a:t> (Minenbleistift)</a:t>
            </a:r>
          </a:p>
          <a:p>
            <a:r>
              <a:rPr lang="de-DE" dirty="0"/>
              <a:t>-     Zirkel</a:t>
            </a:r>
          </a:p>
          <a:p>
            <a:r>
              <a:rPr lang="de-DE" dirty="0"/>
              <a:t>-     Geo-Dreieck</a:t>
            </a:r>
          </a:p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6125021-0767-4323-82B0-5AB3BD28C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0" b="778"/>
          <a:stretch/>
        </p:blipFill>
        <p:spPr>
          <a:xfrm>
            <a:off x="5436096" y="635000"/>
            <a:ext cx="3270886" cy="40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6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5E51EF9-C286-4976-9317-854B1CB8C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034" y="1002445"/>
            <a:ext cx="4680520" cy="344620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2866C03-2B15-405A-A6B8-97D3C4D6D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128" y="2131035"/>
            <a:ext cx="5638697" cy="22798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E7E708C-01FE-48EA-B662-3F9F0F494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458" y="1253054"/>
            <a:ext cx="1211782" cy="3550943"/>
          </a:xfrm>
          <a:prstGeom prst="rect">
            <a:avLst/>
          </a:prstGeom>
        </p:spPr>
      </p:pic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9095466B-D973-440C-95C9-324495592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514"/>
            <a:ext cx="4402832" cy="392948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de-DE" dirty="0"/>
              <a:t>computergestütztes Zeichnen</a:t>
            </a:r>
          </a:p>
          <a:p>
            <a:endParaRPr lang="de-DE" dirty="0"/>
          </a:p>
          <a:p>
            <a:r>
              <a:rPr lang="de-DE" dirty="0"/>
              <a:t>-     Bibliotheken</a:t>
            </a:r>
          </a:p>
          <a:p>
            <a:pPr marL="342900" indent="-342900">
              <a:buFontTx/>
              <a:buChar char="-"/>
            </a:pPr>
            <a:r>
              <a:rPr lang="de-DE" dirty="0"/>
              <a:t>Belastungsanalyse</a:t>
            </a:r>
          </a:p>
          <a:p>
            <a:r>
              <a:rPr lang="de-DE" dirty="0"/>
              <a:t>-     CNC-Programmierung</a:t>
            </a:r>
          </a:p>
          <a:p>
            <a:pPr marL="342900" indent="-342900">
              <a:buFontTx/>
              <a:buChar char="-"/>
            </a:pPr>
            <a:r>
              <a:rPr lang="de-DE" dirty="0"/>
              <a:t>Stücklistenerstellung</a:t>
            </a:r>
          </a:p>
          <a:p>
            <a:pPr marL="342900" indent="-342900">
              <a:buFontTx/>
              <a:buChar char="-"/>
            </a:pPr>
            <a:r>
              <a:rPr lang="de-DE" dirty="0"/>
              <a:t>Produktionsplanung</a:t>
            </a:r>
          </a:p>
          <a:p>
            <a:pPr marL="342900" indent="-342900">
              <a:buFontTx/>
              <a:buChar char="-"/>
            </a:pPr>
            <a:r>
              <a:rPr lang="de-DE" dirty="0"/>
              <a:t>Technische Dokumentation</a:t>
            </a:r>
          </a:p>
          <a:p>
            <a:pPr marL="342900" indent="-342900">
              <a:buFontTx/>
              <a:buChar char="-"/>
            </a:pPr>
            <a:r>
              <a:rPr lang="de-DE" dirty="0"/>
              <a:t>Simulation</a:t>
            </a:r>
          </a:p>
          <a:p>
            <a:r>
              <a:rPr lang="de-DE" sz="800" dirty="0">
                <a:hlinkClick r:id="rId6"/>
              </a:rPr>
              <a:t>https://gfycat.com/aptadmiredisabellineshrike</a:t>
            </a:r>
            <a:endParaRPr lang="de-DE" sz="800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B862FDC8-9C76-475F-80AC-BA5021CDD985}"/>
              </a:ext>
            </a:extLst>
          </p:cNvPr>
          <p:cNvSpPr/>
          <p:nvPr/>
        </p:nvSpPr>
        <p:spPr>
          <a:xfrm>
            <a:off x="3343906" y="3354841"/>
            <a:ext cx="1179542" cy="10560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Gleichschenkliges Dreieck 26">
            <a:extLst>
              <a:ext uri="{FF2B5EF4-FFF2-40B4-BE49-F238E27FC236}">
                <a16:creationId xmlns:a16="http://schemas.microsoft.com/office/drawing/2014/main" id="{63946232-DF44-4B5A-B496-71FFB7B7030D}"/>
              </a:ext>
            </a:extLst>
          </p:cNvPr>
          <p:cNvSpPr/>
          <p:nvPr/>
        </p:nvSpPr>
        <p:spPr>
          <a:xfrm rot="5400000">
            <a:off x="4451883" y="3511174"/>
            <a:ext cx="240233" cy="176303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Gleichschenkliges Dreieck 27">
            <a:extLst>
              <a:ext uri="{FF2B5EF4-FFF2-40B4-BE49-F238E27FC236}">
                <a16:creationId xmlns:a16="http://schemas.microsoft.com/office/drawing/2014/main" id="{486495AB-577D-4301-AA51-FD3CFCA6BED6}"/>
              </a:ext>
            </a:extLst>
          </p:cNvPr>
          <p:cNvSpPr/>
          <p:nvPr/>
        </p:nvSpPr>
        <p:spPr>
          <a:xfrm rot="5400000">
            <a:off x="4426109" y="4060718"/>
            <a:ext cx="240233" cy="176303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Gleichschenkliges Dreieck 28">
            <a:extLst>
              <a:ext uri="{FF2B5EF4-FFF2-40B4-BE49-F238E27FC236}">
                <a16:creationId xmlns:a16="http://schemas.microsoft.com/office/drawing/2014/main" id="{93EEB260-C63C-42F5-AF35-F08B3708BD17}"/>
              </a:ext>
            </a:extLst>
          </p:cNvPr>
          <p:cNvSpPr/>
          <p:nvPr/>
        </p:nvSpPr>
        <p:spPr>
          <a:xfrm rot="5400000">
            <a:off x="8867664" y="3302921"/>
            <a:ext cx="240233" cy="176303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Gleichschenkliges Dreieck 29">
            <a:extLst>
              <a:ext uri="{FF2B5EF4-FFF2-40B4-BE49-F238E27FC236}">
                <a16:creationId xmlns:a16="http://schemas.microsoft.com/office/drawing/2014/main" id="{FE6AA3B5-FB87-4040-9A5D-9158D8DAD926}"/>
              </a:ext>
            </a:extLst>
          </p:cNvPr>
          <p:cNvSpPr/>
          <p:nvPr/>
        </p:nvSpPr>
        <p:spPr>
          <a:xfrm rot="5400000">
            <a:off x="8850619" y="3720931"/>
            <a:ext cx="240233" cy="176303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D49520-3BB5-44DE-9629-74B18101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F6674F-F597-4A6E-946D-8125CD85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9B9C80-CD98-4667-91E2-226FBFBD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6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CA4885B-2807-4977-92F7-6B9B4122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de-DE" sz="3600" dirty="0"/>
              <a:t>Zeichnungsmittel - CAD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44A737-43AC-4BDD-B6C0-E0B7A04EC7C1}"/>
              </a:ext>
            </a:extLst>
          </p:cNvPr>
          <p:cNvSpPr txBox="1"/>
          <p:nvPr/>
        </p:nvSpPr>
        <p:spPr>
          <a:xfrm>
            <a:off x="5847857" y="4410880"/>
            <a:ext cx="10486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z.B.: Schweißroboter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1CDBE2A-D1AF-40EC-A0A3-3A2D1444FA06}"/>
              </a:ext>
            </a:extLst>
          </p:cNvPr>
          <p:cNvCxnSpPr>
            <a:cxnSpLocks/>
          </p:cNvCxnSpPr>
          <p:nvPr/>
        </p:nvCxnSpPr>
        <p:spPr>
          <a:xfrm flipV="1">
            <a:off x="2300748" y="1347614"/>
            <a:ext cx="1091710" cy="50330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12B55262-18F2-4AEC-A873-DC96BAB319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458" y="1257564"/>
            <a:ext cx="5634096" cy="695694"/>
          </a:xfrm>
          <a:prstGeom prst="rect">
            <a:avLst/>
          </a:prstGeom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C61EA25-B021-4B5F-A748-1C30A82B1A21}"/>
              </a:ext>
            </a:extLst>
          </p:cNvPr>
          <p:cNvCxnSpPr>
            <a:cxnSpLocks/>
          </p:cNvCxnSpPr>
          <p:nvPr/>
        </p:nvCxnSpPr>
        <p:spPr>
          <a:xfrm flipV="1">
            <a:off x="2868561" y="1347616"/>
            <a:ext cx="523897" cy="87939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7C9035DE-CA4D-44EA-9055-F2BF87ACB7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2458" y="1251536"/>
            <a:ext cx="1797725" cy="1536238"/>
          </a:xfrm>
          <a:prstGeom prst="rect">
            <a:avLst/>
          </a:prstGeom>
        </p:spPr>
      </p:pic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BF26F44-1FAF-4219-AD6C-307D517B1122}"/>
              </a:ext>
            </a:extLst>
          </p:cNvPr>
          <p:cNvCxnSpPr>
            <a:cxnSpLocks/>
          </p:cNvCxnSpPr>
          <p:nvPr/>
        </p:nvCxnSpPr>
        <p:spPr>
          <a:xfrm flipV="1">
            <a:off x="3200400" y="1377944"/>
            <a:ext cx="192058" cy="126201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25865E87-E3C4-481F-B566-F070CD738A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5205" y="1265046"/>
            <a:ext cx="5544620" cy="1129756"/>
          </a:xfrm>
          <a:prstGeom prst="rect">
            <a:avLst/>
          </a:prstGeom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A58A397-2AAA-4C4E-A4F3-4A93A2BE73B3}"/>
              </a:ext>
            </a:extLst>
          </p:cNvPr>
          <p:cNvCxnSpPr>
            <a:cxnSpLocks/>
          </p:cNvCxnSpPr>
          <p:nvPr/>
        </p:nvCxnSpPr>
        <p:spPr>
          <a:xfrm flipV="1">
            <a:off x="3185652" y="1384904"/>
            <a:ext cx="206806" cy="161639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9D1F85B4-B43B-449D-8607-D63606122530}"/>
              </a:ext>
            </a:extLst>
          </p:cNvPr>
          <p:cNvCxnSpPr>
            <a:cxnSpLocks/>
          </p:cNvCxnSpPr>
          <p:nvPr/>
        </p:nvCxnSpPr>
        <p:spPr>
          <a:xfrm flipV="1">
            <a:off x="3052916" y="3268645"/>
            <a:ext cx="682429" cy="13085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afik 46">
            <a:extLst>
              <a:ext uri="{FF2B5EF4-FFF2-40B4-BE49-F238E27FC236}">
                <a16:creationId xmlns:a16="http://schemas.microsoft.com/office/drawing/2014/main" id="{11EA54EE-03CF-4D0F-90CD-0E03895534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271" y="1953258"/>
            <a:ext cx="2321227" cy="14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ABF87C-EF96-43A3-B88C-A6D87B730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14CE0-468E-47FD-BCA2-99837D542FFC}" type="datetime1">
              <a:rPr lang="de-DE" smtClean="0"/>
              <a:t>17.07.2023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52BAED-DBF0-4FC8-AF52-CEF548B1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1776A2-9785-4F3C-9847-E316901F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7</a:t>
            </a:fld>
            <a:endParaRPr lang="de-DE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0029837A-33F7-46FE-A578-4D8900BE1B63}"/>
              </a:ext>
            </a:extLst>
          </p:cNvPr>
          <p:cNvSpPr txBox="1">
            <a:spLocks/>
          </p:cNvSpPr>
          <p:nvPr/>
        </p:nvSpPr>
        <p:spPr bwMode="auto">
          <a:xfrm>
            <a:off x="457200" y="11043"/>
            <a:ext cx="7643192" cy="425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spcBef>
                <a:spcPts val="0"/>
              </a:spcBef>
              <a:buNone/>
              <a:defRPr sz="4000" b="1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dirty="0"/>
              <a:t>Anwendungsbeispiele für Linienarten</a:t>
            </a:r>
          </a:p>
        </p:txBody>
      </p:sp>
      <p:pic>
        <p:nvPicPr>
          <p:cNvPr id="7" name="Inhaltsplatzhalter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E9FFD43-E6AD-4628-A38E-23909AC8C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651" t="7112" r="10865" b="52027"/>
          <a:stretch/>
        </p:blipFill>
        <p:spPr>
          <a:xfrm>
            <a:off x="-1" y="825054"/>
            <a:ext cx="4283969" cy="3193217"/>
          </a:xfrm>
        </p:spPr>
      </p:pic>
      <p:pic>
        <p:nvPicPr>
          <p:cNvPr id="8" name="Inhaltsplatzhalter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9761EC4-62E2-4428-AF34-0B0BB4AD4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51" t="47670" r="10865" b="7929"/>
          <a:stretch/>
        </p:blipFill>
        <p:spPr>
          <a:xfrm>
            <a:off x="4555652" y="872762"/>
            <a:ext cx="4443928" cy="35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7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E40A2B-C831-4E68-BA1A-351E9316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80E87E-BD41-4E82-8F97-CE048819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BE5F20-4CD9-4ACD-B2C7-F324EA7A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8</a:t>
            </a:fld>
            <a:endParaRPr lang="de-DE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01BC0F35-2380-412F-B82B-DC047C4EA4C1}"/>
              </a:ext>
            </a:extLst>
          </p:cNvPr>
          <p:cNvSpPr txBox="1">
            <a:spLocks/>
          </p:cNvSpPr>
          <p:nvPr/>
        </p:nvSpPr>
        <p:spPr bwMode="auto">
          <a:xfrm>
            <a:off x="457200" y="11043"/>
            <a:ext cx="7643192" cy="425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spcBef>
                <a:spcPts val="0"/>
              </a:spcBef>
              <a:buNone/>
              <a:defRPr sz="4000" b="1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dirty="0"/>
              <a:t>Die Linien und Linienstärken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B49953FB-38D3-48B2-BB49-83C093F07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30" y="555526"/>
            <a:ext cx="8229600" cy="3394472"/>
          </a:xfrm>
        </p:spPr>
        <p:txBody>
          <a:bodyPr>
            <a:normAutofit/>
          </a:bodyPr>
          <a:lstStyle/>
          <a:p>
            <a:r>
              <a:rPr lang="de-DE" sz="1800" b="1" dirty="0"/>
              <a:t>Linienbreite für Zeichnungsformate A4 bis A2</a:t>
            </a:r>
          </a:p>
          <a:p>
            <a:endParaRPr lang="de-DE" sz="18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D28395C-47C0-4F96-9889-27664925A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60" y="1193502"/>
            <a:ext cx="5525271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E40A2B-C831-4E68-BA1A-351E9316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C0FE8-A4CB-4063-971F-FD85E5A18FF7}" type="datetime1">
              <a:rPr lang="de-DE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80E87E-BD41-4E82-8F97-CE048819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Thorsten Feldmann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BE5F20-4CD9-4ACD-B2C7-F324EA7A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69BA5-88D4-471A-9C47-F7F059789784}" type="slidenum">
              <a:rPr lang="de-DE" smtClean="0"/>
              <a:t>9</a:t>
            </a:fld>
            <a:endParaRPr lang="de-DE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01BC0F35-2380-412F-B82B-DC047C4EA4C1}"/>
              </a:ext>
            </a:extLst>
          </p:cNvPr>
          <p:cNvSpPr txBox="1">
            <a:spLocks/>
          </p:cNvSpPr>
          <p:nvPr/>
        </p:nvSpPr>
        <p:spPr bwMode="auto">
          <a:xfrm>
            <a:off x="457200" y="11043"/>
            <a:ext cx="7643192" cy="425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spcBef>
                <a:spcPts val="0"/>
              </a:spcBef>
              <a:buNone/>
              <a:defRPr sz="4000" b="1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dirty="0"/>
              <a:t>Die Linien und Linienstärken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B49953FB-38D3-48B2-BB49-83C093F07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30" y="555526"/>
            <a:ext cx="8229600" cy="3394472"/>
          </a:xfrm>
        </p:spPr>
        <p:txBody>
          <a:bodyPr>
            <a:normAutofit/>
          </a:bodyPr>
          <a:lstStyle/>
          <a:p>
            <a:r>
              <a:rPr lang="de-DE" sz="1800" b="1" dirty="0"/>
              <a:t>Linienbreite für Zeichnungsformate A1 und A0</a:t>
            </a:r>
          </a:p>
          <a:p>
            <a:endParaRPr lang="de-DE" sz="1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27B7260-85D9-41E0-9D6B-CB7E9D20F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22" y="1193502"/>
            <a:ext cx="5591955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86602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1166F0E654C3428B8E597B946EF57B" ma:contentTypeVersion="0" ma:contentTypeDescription="Ein neues Dokument erstellen." ma:contentTypeScope="" ma:versionID="104a02803618a4d914854045998d24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d4b44777593cbb97525aeb9f83e296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525D26-C143-4443-8E89-E2ED5528D6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F0AD21-193F-47DA-B92D-DC635E074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389E8E-CA30-46A4-96A2-C9732662D0F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PRISMA</Template>
  <TotalTime>0</TotalTime>
  <Words>943</Words>
  <Application>Microsoft Office PowerPoint</Application>
  <DocSecurity>0</DocSecurity>
  <PresentationFormat>Bildschirmpräsentation (16:9)</PresentationFormat>
  <Paragraphs>198</Paragraphs>
  <Slides>21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Symbol</vt:lpstr>
      <vt:lpstr>PRISMA</vt:lpstr>
      <vt:lpstr>Werkzeuge für Physiker - Tools for Physics</vt:lpstr>
      <vt:lpstr>Motivation</vt:lpstr>
      <vt:lpstr>Bedeutung der technischen Zeichnung</vt:lpstr>
      <vt:lpstr>Bedeutung der technischen Zeichnung</vt:lpstr>
      <vt:lpstr>Zeichnungsmittel</vt:lpstr>
      <vt:lpstr>Zeichnungsmittel - CAD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FRAGEN &amp; ANTWORTEN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labs</dc:creator>
  <cp:keywords/>
  <dc:description/>
  <cp:lastModifiedBy>Feldmann, Thorsten</cp:lastModifiedBy>
  <cp:revision>73</cp:revision>
  <dcterms:created xsi:type="dcterms:W3CDTF">2013-05-06T21:14:49Z</dcterms:created>
  <dcterms:modified xsi:type="dcterms:W3CDTF">2023-07-18T11:43:31Z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0x0101004C1166F0E654C3428B8E597B946EF57B</vt:lpwstr>
  </property>
</Properties>
</file>