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slides/slide43.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42.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7.xml" ContentType="application/vnd.openxmlformats-officedocument.presentationml.slide+xml"/>
  <Override PartName="/ppt/slides/slide4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33.xml" ContentType="application/vnd.openxmlformats-officedocument.presentationml.slide+xml"/>
  <Override PartName="/ppt/slides/slide8.xml" ContentType="application/vnd.openxmlformats-officedocument.presentationml.slide+xml"/>
  <Override PartName="/ppt/slides/slide35.xml" ContentType="application/vnd.openxmlformats-officedocument.presentationml.slide+xml"/>
  <Override PartName="/ppt/slideLayouts/slideLayout9.xml" ContentType="application/vnd.openxmlformats-officedocument.presentationml.slideLayout+xml"/>
  <Override PartName="/ppt/slides/slide27.xml" ContentType="application/vnd.openxmlformats-officedocument.presentationml.slide+xml"/>
  <Override PartName="/ppt/slideLayouts/slideLayout12.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s/slide1.xml" ContentType="application/vnd.openxmlformats-officedocument.presentationml.slide+xml"/>
  <Override PartName="/ppt/slides/slide26.xml" ContentType="application/vnd.openxmlformats-officedocument.presentationml.slide+xml"/>
  <Override PartName="/ppt/slideLayouts/slideLayout8.xml" ContentType="application/vnd.openxmlformats-officedocument.presentationml.slideLayout+xml"/>
  <Override PartName="/ppt/slides/slide9.xml" ContentType="application/vnd.openxmlformats-officedocument.presentationml.slide+xml"/>
  <Override PartName="/ppt/slideLayouts/slideLayout2.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s/slide40.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s/slide24.xml" ContentType="application/vnd.openxmlformats-officedocument.presentationml.slide+xml"/>
  <Override PartName="/ppt/slideLayouts/slideLayout11.xml" ContentType="application/vnd.openxmlformats-officedocument.presentationml.slideLayout+xml"/>
  <Override PartName="/ppt/tableStyles.xml" ContentType="application/vnd.openxmlformats-officedocument.presentationml.tableStyles+xml"/>
  <Override PartName="/ppt/slides/slide28.xml" ContentType="application/vnd.openxmlformats-officedocument.presentationml.slide+xml"/>
  <Override PartName="/ppt/theme/theme1.xml" ContentType="application/vnd.openxmlformats-officedocument.theme+xml"/>
  <Override PartName="/ppt/slides/slide41.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slides/slide39.xml" ContentType="application/vnd.openxmlformats-officedocument.presentationml.slide+xml"/>
  <Override PartName="/ppt/viewProps.xml" ContentType="application/vnd.openxmlformats-officedocument.presentationml.viewProps+xml"/>
  <Override PartName="/ppt/slides/slide38.xml" ContentType="application/vnd.openxmlformats-officedocument.presentationml.slide+xml"/>
  <Override PartName="/ppt/slideLayouts/slideLayout6.xml" ContentType="application/vnd.openxmlformats-officedocument.presentationml.slideLayout+xml"/>
  <Override PartName="/ppt/presProps.xml" ContentType="application/vnd.openxmlformats-officedocument.presentationml.presProps+xml"/>
  <Override PartName="/ppt/slides/slide34.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9906000" cy="6858000" type="A4"/>
  <p:notesSz cx="9906000" cy="6858000"/>
  <p:defaultTextStyle>
    <a:defPPr>
      <a:defRPr lang="de-DE"/>
    </a:defPPr>
    <a:lvl1pPr algn="l">
      <a:spcBef>
        <a:spcPts val="0"/>
      </a:spcBef>
      <a:spcAft>
        <a:spcPts val="0"/>
      </a:spcAft>
      <a:defRPr sz="2400">
        <a:solidFill>
          <a:schemeClr val="tx1"/>
        </a:solidFill>
        <a:latin typeface="Times New Roman"/>
        <a:ea typeface="+mn-ea"/>
        <a:cs typeface="+mn-cs"/>
      </a:defRPr>
    </a:lvl1pPr>
    <a:lvl2pPr marL="457200" algn="l">
      <a:spcBef>
        <a:spcPts val="0"/>
      </a:spcBef>
      <a:spcAft>
        <a:spcPts val="0"/>
      </a:spcAft>
      <a:defRPr sz="2400">
        <a:solidFill>
          <a:schemeClr val="tx1"/>
        </a:solidFill>
        <a:latin typeface="Times New Roman"/>
        <a:ea typeface="+mn-ea"/>
        <a:cs typeface="+mn-cs"/>
      </a:defRPr>
    </a:lvl2pPr>
    <a:lvl3pPr marL="914400" algn="l">
      <a:spcBef>
        <a:spcPts val="0"/>
      </a:spcBef>
      <a:spcAft>
        <a:spcPts val="0"/>
      </a:spcAft>
      <a:defRPr sz="2400">
        <a:solidFill>
          <a:schemeClr val="tx1"/>
        </a:solidFill>
        <a:latin typeface="Times New Roman"/>
        <a:ea typeface="+mn-ea"/>
        <a:cs typeface="+mn-cs"/>
      </a:defRPr>
    </a:lvl3pPr>
    <a:lvl4pPr marL="1371600" algn="l">
      <a:spcBef>
        <a:spcPts val="0"/>
      </a:spcBef>
      <a:spcAft>
        <a:spcPts val="0"/>
      </a:spcAft>
      <a:defRPr sz="2400">
        <a:solidFill>
          <a:schemeClr val="tx1"/>
        </a:solidFill>
        <a:latin typeface="Times New Roman"/>
        <a:ea typeface="+mn-ea"/>
        <a:cs typeface="+mn-cs"/>
      </a:defRPr>
    </a:lvl4pPr>
    <a:lvl5pPr marL="1828800" algn="l">
      <a:spcBef>
        <a:spcPts val="0"/>
      </a:spcBef>
      <a:spcAft>
        <a:spcPts val="0"/>
      </a:spcAft>
      <a:defRPr sz="2400">
        <a:solidFill>
          <a:schemeClr val="tx1"/>
        </a:solidFill>
        <a:latin typeface="Times New Roman"/>
        <a:ea typeface="+mn-ea"/>
        <a:cs typeface="+mn-cs"/>
      </a:defRPr>
    </a:lvl5pPr>
    <a:lvl6pPr marL="2286000" algn="l" defTabSz="914400">
      <a:defRPr sz="2400">
        <a:solidFill>
          <a:schemeClr val="tx1"/>
        </a:solidFill>
        <a:latin typeface="Times New Roman"/>
        <a:ea typeface="+mn-ea"/>
        <a:cs typeface="+mn-cs"/>
      </a:defRPr>
    </a:lvl6pPr>
    <a:lvl7pPr marL="2743200" algn="l" defTabSz="914400">
      <a:defRPr sz="2400">
        <a:solidFill>
          <a:schemeClr val="tx1"/>
        </a:solidFill>
        <a:latin typeface="Times New Roman"/>
        <a:ea typeface="+mn-ea"/>
        <a:cs typeface="+mn-cs"/>
      </a:defRPr>
    </a:lvl7pPr>
    <a:lvl8pPr marL="3200400" algn="l" defTabSz="914400">
      <a:defRPr sz="2400">
        <a:solidFill>
          <a:schemeClr val="tx1"/>
        </a:solidFill>
        <a:latin typeface="Times New Roman"/>
        <a:ea typeface="+mn-ea"/>
        <a:cs typeface="+mn-cs"/>
      </a:defRPr>
    </a:lvl8pPr>
    <a:lvl9pPr marL="3657600" algn="l" defTabSz="914400">
      <a:defRPr sz="2400">
        <a:solidFill>
          <a:schemeClr val="tx1"/>
        </a:solidFill>
        <a:latin typeface="Times New Roman"/>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p:cViewPr varScale="1">
        <p:scale>
          <a:sx n="81" d="100"/>
          <a:sy n="81" d="100"/>
        </p:scale>
        <p:origin x="1306" y="62"/>
      </p:cViewPr>
      <p:guideLst>
        <p:guide pos="2160" orient="horz"/>
        <p:guide pos="3120"/>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presProps" Target="presProps.xml" /><Relationship Id="rId48" Type="http://schemas.openxmlformats.org/officeDocument/2006/relationships/tableStyles" Target="tableStyles.xml" /><Relationship Id="rId49"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742950" y="2130465"/>
            <a:ext cx="8420100" cy="1470025"/>
          </a:xfrm>
        </p:spPr>
        <p:txBody>
          <a:bodyPr/>
          <a:lstStyle/>
          <a:p>
            <a:pPr>
              <a:defRPr/>
            </a:pPr>
            <a:r>
              <a:rPr lang="de-DE"/>
              <a:t>Titelmasterformat durch Klicken bearbeiten</a:t>
            </a:r>
            <a:endParaRPr lang="en-US"/>
          </a:p>
        </p:txBody>
      </p:sp>
      <p:sp>
        <p:nvSpPr>
          <p:cNvPr id="3" name="Untertitel 2"/>
          <p:cNvSpPr>
            <a:spLocks noGrp="1"/>
          </p:cNvSpPr>
          <p:nvPr>
            <p:ph type="subTitle" idx="1"/>
          </p:nvPr>
        </p:nvSpPr>
        <p:spPr bwMode="auto">
          <a:xfrm>
            <a:off x="1485900" y="3886200"/>
            <a:ext cx="6934200" cy="175259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de-DE"/>
              <a:t>Formatvorlage des Untertitelmasters durch Klicken bearbeiten</a:t>
            </a:r>
            <a:endParaRPr lang="en-US"/>
          </a:p>
        </p:txBody>
      </p:sp>
      <p:sp>
        <p:nvSpPr>
          <p:cNvPr id="4" name="Rectangle 4"/>
          <p:cNvSpPr>
            <a:spLocks noChangeArrowheads="1" noGrp="1"/>
          </p:cNvSpPr>
          <p:nvPr>
            <p:ph type="dt" sz="half" idx="10"/>
          </p:nvPr>
        </p:nvSpPr>
        <p:spPr bwMode="auto">
          <a:ln/>
        </p:spPr>
        <p:txBody>
          <a:bodyPr/>
          <a:lstStyle>
            <a:lvl1pPr>
              <a:defRPr/>
            </a:lvl1pPr>
          </a:lstStyle>
          <a:p>
            <a:pPr>
              <a:defRPr/>
            </a:pPr>
            <a:endParaRPr lang="de-DE"/>
          </a:p>
        </p:txBody>
      </p:sp>
      <p:sp>
        <p:nvSpPr>
          <p:cNvPr id="5" name="Rectangle 5"/>
          <p:cNvSpPr>
            <a:spLocks noChangeArrowheads="1" noGrp="1"/>
          </p:cNvSpPr>
          <p:nvPr>
            <p:ph type="ftr" sz="quarter" idx="11"/>
          </p:nvPr>
        </p:nvSpPr>
        <p:spPr bwMode="auto">
          <a:ln/>
        </p:spPr>
        <p:txBody>
          <a:bodyPr/>
          <a:lstStyle>
            <a:lvl1pPr>
              <a:defRPr/>
            </a:lvl1pPr>
          </a:lstStyle>
          <a:p>
            <a:pPr>
              <a:defRPr/>
            </a:pPr>
            <a:endParaRPr lang="de-DE"/>
          </a:p>
        </p:txBody>
      </p:sp>
      <p:sp>
        <p:nvSpPr>
          <p:cNvPr id="6" name="Rectangle 6"/>
          <p:cNvSpPr>
            <a:spLocks noChangeArrowheads="1" noGrp="1"/>
          </p:cNvSpPr>
          <p:nvPr>
            <p:ph type="sldNum" sz="quarter" idx="12"/>
          </p:nvPr>
        </p:nvSpPr>
        <p:spPr bwMode="auto">
          <a:ln/>
        </p:spPr>
        <p:txBody>
          <a:bodyPr/>
          <a:lstStyle>
            <a:lvl1pPr>
              <a:defRPr/>
            </a:lvl1pPr>
          </a:lstStyle>
          <a:p>
            <a:pPr>
              <a:defRPr/>
            </a:pPr>
            <a:fld id="{0ADFE4F4-7319-4413-9FEB-686F6ACC5A94}" type="slidenum">
              <a:rPr lang="de-DE"/>
              <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Titel und vertikaler Tex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lang="en-US"/>
          </a:p>
        </p:txBody>
      </p:sp>
      <p:sp>
        <p:nvSpPr>
          <p:cNvPr id="3" name="Vertikaler Textplatzhalter 2"/>
          <p:cNvSpPr>
            <a:spLocks noGrp="1"/>
          </p:cNvSpPr>
          <p:nvPr>
            <p:ph type="body" orient="vert" idx="1"/>
          </p:nvPr>
        </p:nvSpPr>
        <p:spPr bwMode="auto"/>
        <p:txBody>
          <a:bodyPr vert="eaVert"/>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Rectangle 4"/>
          <p:cNvSpPr>
            <a:spLocks noChangeArrowheads="1" noGrp="1"/>
          </p:cNvSpPr>
          <p:nvPr>
            <p:ph type="dt" sz="half" idx="10"/>
          </p:nvPr>
        </p:nvSpPr>
        <p:spPr bwMode="auto">
          <a:ln/>
        </p:spPr>
        <p:txBody>
          <a:bodyPr/>
          <a:lstStyle>
            <a:lvl1pPr>
              <a:defRPr/>
            </a:lvl1pPr>
          </a:lstStyle>
          <a:p>
            <a:pPr>
              <a:defRPr/>
            </a:pPr>
            <a:endParaRPr lang="de-DE"/>
          </a:p>
        </p:txBody>
      </p:sp>
      <p:sp>
        <p:nvSpPr>
          <p:cNvPr id="5" name="Rectangle 5"/>
          <p:cNvSpPr>
            <a:spLocks noChangeArrowheads="1" noGrp="1"/>
          </p:cNvSpPr>
          <p:nvPr>
            <p:ph type="ftr" sz="quarter" idx="11"/>
          </p:nvPr>
        </p:nvSpPr>
        <p:spPr bwMode="auto">
          <a:ln/>
        </p:spPr>
        <p:txBody>
          <a:bodyPr/>
          <a:lstStyle>
            <a:lvl1pPr>
              <a:defRPr/>
            </a:lvl1pPr>
          </a:lstStyle>
          <a:p>
            <a:pPr>
              <a:defRPr/>
            </a:pPr>
            <a:endParaRPr lang="de-DE"/>
          </a:p>
        </p:txBody>
      </p:sp>
      <p:sp>
        <p:nvSpPr>
          <p:cNvPr id="6" name="Rectangle 6"/>
          <p:cNvSpPr>
            <a:spLocks noChangeArrowheads="1" noGrp="1"/>
          </p:cNvSpPr>
          <p:nvPr>
            <p:ph type="sldNum" sz="quarter" idx="12"/>
          </p:nvPr>
        </p:nvSpPr>
        <p:spPr bwMode="auto">
          <a:ln/>
        </p:spPr>
        <p:txBody>
          <a:bodyPr/>
          <a:lstStyle>
            <a:lvl1pPr>
              <a:defRPr/>
            </a:lvl1pPr>
          </a:lstStyle>
          <a:p>
            <a:pPr>
              <a:defRPr/>
            </a:pPr>
            <a:fld id="{83DA2AD7-A993-45E0-BBE0-0AB14C4BD308}" type="slidenum">
              <a:rPr lang="de-DE"/>
              <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Vertikaler Titel und Text">
    <p:spTree>
      <p:nvGrpSpPr>
        <p:cNvPr id="1" name=""/>
        <p:cNvGrpSpPr/>
        <p:nvPr/>
      </p:nvGrpSpPr>
      <p:grpSpPr bwMode="auto">
        <a:xfrm>
          <a:off x="0" y="0"/>
          <a:ext cx="0" cy="0"/>
          <a:chOff x="0" y="0"/>
          <a:chExt cx="0" cy="0"/>
        </a:xfrm>
      </p:grpSpPr>
      <p:sp>
        <p:nvSpPr>
          <p:cNvPr id="2" name="Vertikaler Titel 1"/>
          <p:cNvSpPr>
            <a:spLocks noGrp="1"/>
          </p:cNvSpPr>
          <p:nvPr>
            <p:ph type="title" orient="vert"/>
          </p:nvPr>
        </p:nvSpPr>
        <p:spPr bwMode="auto">
          <a:xfrm>
            <a:off x="7058025" y="609600"/>
            <a:ext cx="2105025" cy="5486400"/>
          </a:xfrm>
        </p:spPr>
        <p:txBody>
          <a:bodyPr vert="eaVert"/>
          <a:lstStyle/>
          <a:p>
            <a:pPr>
              <a:defRPr/>
            </a:pPr>
            <a:r>
              <a:rPr lang="de-DE"/>
              <a:t>Titelmasterformat durch Klicken bearbeiten</a:t>
            </a:r>
            <a:endParaRPr lang="en-US"/>
          </a:p>
        </p:txBody>
      </p:sp>
      <p:sp>
        <p:nvSpPr>
          <p:cNvPr id="3" name="Vertikaler Textplatzhalter 2"/>
          <p:cNvSpPr>
            <a:spLocks noGrp="1"/>
          </p:cNvSpPr>
          <p:nvPr>
            <p:ph type="body" orient="vert" idx="1"/>
          </p:nvPr>
        </p:nvSpPr>
        <p:spPr bwMode="auto">
          <a:xfrm>
            <a:off x="742972" y="609600"/>
            <a:ext cx="6162675" cy="5486400"/>
          </a:xfrm>
        </p:spPr>
        <p:txBody>
          <a:bodyPr vert="eaVert"/>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Rectangle 4"/>
          <p:cNvSpPr>
            <a:spLocks noChangeArrowheads="1" noGrp="1"/>
          </p:cNvSpPr>
          <p:nvPr>
            <p:ph type="dt" sz="half" idx="10"/>
          </p:nvPr>
        </p:nvSpPr>
        <p:spPr bwMode="auto">
          <a:ln/>
        </p:spPr>
        <p:txBody>
          <a:bodyPr/>
          <a:lstStyle>
            <a:lvl1pPr>
              <a:defRPr/>
            </a:lvl1pPr>
          </a:lstStyle>
          <a:p>
            <a:pPr>
              <a:defRPr/>
            </a:pPr>
            <a:endParaRPr lang="de-DE"/>
          </a:p>
        </p:txBody>
      </p:sp>
      <p:sp>
        <p:nvSpPr>
          <p:cNvPr id="5" name="Rectangle 5"/>
          <p:cNvSpPr>
            <a:spLocks noChangeArrowheads="1" noGrp="1"/>
          </p:cNvSpPr>
          <p:nvPr>
            <p:ph type="ftr" sz="quarter" idx="11"/>
          </p:nvPr>
        </p:nvSpPr>
        <p:spPr bwMode="auto">
          <a:ln/>
        </p:spPr>
        <p:txBody>
          <a:bodyPr/>
          <a:lstStyle>
            <a:lvl1pPr>
              <a:defRPr/>
            </a:lvl1pPr>
          </a:lstStyle>
          <a:p>
            <a:pPr>
              <a:defRPr/>
            </a:pPr>
            <a:endParaRPr lang="de-DE"/>
          </a:p>
        </p:txBody>
      </p:sp>
      <p:sp>
        <p:nvSpPr>
          <p:cNvPr id="6" name="Rectangle 6"/>
          <p:cNvSpPr>
            <a:spLocks noChangeArrowheads="1" noGrp="1"/>
          </p:cNvSpPr>
          <p:nvPr>
            <p:ph type="sldNum" sz="quarter" idx="12"/>
          </p:nvPr>
        </p:nvSpPr>
        <p:spPr bwMode="auto">
          <a:ln/>
        </p:spPr>
        <p:txBody>
          <a:bodyPr/>
          <a:lstStyle>
            <a:lvl1pPr>
              <a:defRPr/>
            </a:lvl1pPr>
          </a:lstStyle>
          <a:p>
            <a:pPr>
              <a:defRPr/>
            </a:pPr>
            <a:fld id="{F3B77B00-08BA-4AA5-8020-E6406E415F7A}" type="slidenum">
              <a:rPr lang="de-DE"/>
              <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objAndTx" userDrawn="1">
  <p:cSld name="Titel, Inhalt und Tex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95300" y="274638"/>
            <a:ext cx="8915400" cy="1143000"/>
          </a:xfrm>
        </p:spPr>
        <p:txBody>
          <a:bodyPr/>
          <a:lstStyle/>
          <a:p>
            <a:pPr>
              <a:defRPr/>
            </a:pPr>
            <a:r>
              <a:rPr lang="de-DE"/>
              <a:t>Titelmasterformat durch Klicken bearbeiten</a:t>
            </a:r>
            <a:endParaRPr lang="en-US"/>
          </a:p>
        </p:txBody>
      </p:sp>
      <p:sp>
        <p:nvSpPr>
          <p:cNvPr id="3" name="Inhaltsplatzhalter 2"/>
          <p:cNvSpPr>
            <a:spLocks noGrp="1"/>
          </p:cNvSpPr>
          <p:nvPr>
            <p:ph sz="half" idx="1"/>
          </p:nvPr>
        </p:nvSpPr>
        <p:spPr bwMode="auto">
          <a:xfrm>
            <a:off x="495300" y="1600205"/>
            <a:ext cx="4375150" cy="4525963"/>
          </a:xfrm>
        </p:spPr>
        <p:txBody>
          <a:body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platzhalter 3"/>
          <p:cNvSpPr>
            <a:spLocks noGrp="1"/>
          </p:cNvSpPr>
          <p:nvPr>
            <p:ph type="body" sz="half" idx="2"/>
          </p:nvPr>
        </p:nvSpPr>
        <p:spPr bwMode="auto">
          <a:xfrm>
            <a:off x="5035550" y="1600205"/>
            <a:ext cx="4375150" cy="4525963"/>
          </a:xfrm>
        </p:spPr>
        <p:txBody>
          <a:body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Rectangle 4"/>
          <p:cNvSpPr>
            <a:spLocks noChangeArrowheads="1" noGrp="1"/>
          </p:cNvSpPr>
          <p:nvPr>
            <p:ph type="dt" sz="half" idx="10"/>
          </p:nvPr>
        </p:nvSpPr>
        <p:spPr bwMode="auto">
          <a:ln/>
        </p:spPr>
        <p:txBody>
          <a:bodyPr/>
          <a:lstStyle>
            <a:lvl1pPr>
              <a:defRPr/>
            </a:lvl1pPr>
          </a:lstStyle>
          <a:p>
            <a:pPr>
              <a:defRPr/>
            </a:pPr>
            <a:r>
              <a:rPr lang="es-ES"/>
              <a:t>June 16th, 2009</a:t>
            </a:r>
            <a:endParaRPr/>
          </a:p>
        </p:txBody>
      </p:sp>
      <p:sp>
        <p:nvSpPr>
          <p:cNvPr id="6" name="Rectangle 5"/>
          <p:cNvSpPr>
            <a:spLocks noChangeArrowheads="1" noGrp="1"/>
          </p:cNvSpPr>
          <p:nvPr>
            <p:ph type="ftr" sz="quarter" idx="11"/>
          </p:nvPr>
        </p:nvSpPr>
        <p:spPr bwMode="auto">
          <a:ln/>
        </p:spPr>
        <p:txBody>
          <a:bodyPr/>
          <a:lstStyle>
            <a:lvl1pPr>
              <a:defRPr/>
            </a:lvl1pPr>
          </a:lstStyle>
          <a:p>
            <a:pPr>
              <a:defRPr/>
            </a:pPr>
            <a:r>
              <a:rPr lang="es-ES"/>
              <a:t>Henry G. Ortega Spina                              A2-Collaboration</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lang="en-US"/>
          </a:p>
        </p:txBody>
      </p:sp>
      <p:sp>
        <p:nvSpPr>
          <p:cNvPr id="3" name="Inhaltsplatzhalter 2"/>
          <p:cNvSpPr>
            <a:spLocks noGrp="1"/>
          </p:cNvSpPr>
          <p:nvPr>
            <p:ph idx="1"/>
          </p:nvPr>
        </p:nvSpPr>
        <p:spPr bwMode="auto"/>
        <p:txBody>
          <a:body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Rectangle 4"/>
          <p:cNvSpPr>
            <a:spLocks noChangeArrowheads="1" noGrp="1"/>
          </p:cNvSpPr>
          <p:nvPr>
            <p:ph type="dt" sz="half" idx="10"/>
          </p:nvPr>
        </p:nvSpPr>
        <p:spPr bwMode="auto">
          <a:ln/>
        </p:spPr>
        <p:txBody>
          <a:bodyPr/>
          <a:lstStyle>
            <a:lvl1pPr>
              <a:defRPr/>
            </a:lvl1pPr>
          </a:lstStyle>
          <a:p>
            <a:pPr>
              <a:defRPr/>
            </a:pPr>
            <a:endParaRPr lang="de-DE"/>
          </a:p>
        </p:txBody>
      </p:sp>
      <p:sp>
        <p:nvSpPr>
          <p:cNvPr id="5" name="Rectangle 5"/>
          <p:cNvSpPr>
            <a:spLocks noChangeArrowheads="1" noGrp="1"/>
          </p:cNvSpPr>
          <p:nvPr>
            <p:ph type="ftr" sz="quarter" idx="11"/>
          </p:nvPr>
        </p:nvSpPr>
        <p:spPr bwMode="auto">
          <a:ln/>
        </p:spPr>
        <p:txBody>
          <a:bodyPr/>
          <a:lstStyle>
            <a:lvl1pPr>
              <a:defRPr/>
            </a:lvl1pPr>
          </a:lstStyle>
          <a:p>
            <a:pPr>
              <a:defRPr/>
            </a:pPr>
            <a:endParaRPr lang="de-DE"/>
          </a:p>
        </p:txBody>
      </p:sp>
      <p:sp>
        <p:nvSpPr>
          <p:cNvPr id="6" name="Rectangle 6"/>
          <p:cNvSpPr>
            <a:spLocks noChangeArrowheads="1" noGrp="1"/>
          </p:cNvSpPr>
          <p:nvPr>
            <p:ph type="sldNum" sz="quarter" idx="12"/>
          </p:nvPr>
        </p:nvSpPr>
        <p:spPr bwMode="auto">
          <a:ln/>
        </p:spPr>
        <p:txBody>
          <a:bodyPr/>
          <a:lstStyle>
            <a:lvl1pPr>
              <a:defRPr/>
            </a:lvl1pPr>
          </a:lstStyle>
          <a:p>
            <a:pPr>
              <a:defRPr/>
            </a:pPr>
            <a:fld id="{D3AB7ACA-F79E-4604-AF29-72BF18FE5AA0}" type="slidenum">
              <a:rPr lang="de-DE"/>
              <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Abschnitts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82638" y="4406940"/>
            <a:ext cx="8420100" cy="1362075"/>
          </a:xfrm>
        </p:spPr>
        <p:txBody>
          <a:bodyPr anchor="t"/>
          <a:lstStyle>
            <a:lvl1pPr algn="l">
              <a:defRPr sz="4000" b="1" cap="all"/>
            </a:lvl1pPr>
          </a:lstStyle>
          <a:p>
            <a:pPr>
              <a:defRPr/>
            </a:pPr>
            <a:r>
              <a:rPr lang="de-DE"/>
              <a:t>Titelmasterformat durch Klicken bearbeiten</a:t>
            </a:r>
            <a:endParaRPr lang="en-US"/>
          </a:p>
        </p:txBody>
      </p:sp>
      <p:sp>
        <p:nvSpPr>
          <p:cNvPr id="3" name="Textplatzhalter 2"/>
          <p:cNvSpPr>
            <a:spLocks noGrp="1"/>
          </p:cNvSpPr>
          <p:nvPr>
            <p:ph type="body" idx="1"/>
          </p:nvPr>
        </p:nvSpPr>
        <p:spPr bwMode="auto">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defRPr/>
            </a:pPr>
            <a:r>
              <a:rPr lang="de-DE"/>
              <a:t>Textmasterformate durch Klicken bearbeiten</a:t>
            </a:r>
            <a:endParaRPr/>
          </a:p>
        </p:txBody>
      </p:sp>
      <p:sp>
        <p:nvSpPr>
          <p:cNvPr id="4" name="Rectangle 4"/>
          <p:cNvSpPr>
            <a:spLocks noChangeArrowheads="1" noGrp="1"/>
          </p:cNvSpPr>
          <p:nvPr>
            <p:ph type="dt" sz="half" idx="10"/>
          </p:nvPr>
        </p:nvSpPr>
        <p:spPr bwMode="auto">
          <a:ln/>
        </p:spPr>
        <p:txBody>
          <a:bodyPr/>
          <a:lstStyle>
            <a:lvl1pPr>
              <a:defRPr/>
            </a:lvl1pPr>
          </a:lstStyle>
          <a:p>
            <a:pPr>
              <a:defRPr/>
            </a:pPr>
            <a:endParaRPr lang="de-DE"/>
          </a:p>
        </p:txBody>
      </p:sp>
      <p:sp>
        <p:nvSpPr>
          <p:cNvPr id="5" name="Rectangle 5"/>
          <p:cNvSpPr>
            <a:spLocks noChangeArrowheads="1" noGrp="1"/>
          </p:cNvSpPr>
          <p:nvPr>
            <p:ph type="ftr" sz="quarter" idx="11"/>
          </p:nvPr>
        </p:nvSpPr>
        <p:spPr bwMode="auto">
          <a:ln/>
        </p:spPr>
        <p:txBody>
          <a:bodyPr/>
          <a:lstStyle>
            <a:lvl1pPr>
              <a:defRPr/>
            </a:lvl1pPr>
          </a:lstStyle>
          <a:p>
            <a:pPr>
              <a:defRPr/>
            </a:pPr>
            <a:endParaRPr lang="de-DE"/>
          </a:p>
        </p:txBody>
      </p:sp>
      <p:sp>
        <p:nvSpPr>
          <p:cNvPr id="6" name="Rectangle 6"/>
          <p:cNvSpPr>
            <a:spLocks noChangeArrowheads="1" noGrp="1"/>
          </p:cNvSpPr>
          <p:nvPr>
            <p:ph type="sldNum" sz="quarter" idx="12"/>
          </p:nvPr>
        </p:nvSpPr>
        <p:spPr bwMode="auto">
          <a:ln/>
        </p:spPr>
        <p:txBody>
          <a:bodyPr/>
          <a:lstStyle>
            <a:lvl1pPr>
              <a:defRPr/>
            </a:lvl1pPr>
          </a:lstStyle>
          <a:p>
            <a:pPr>
              <a:defRPr/>
            </a:pPr>
            <a:fld id="{CA008AB0-B6DF-4279-9EE8-BF1FF6127DC1}" type="slidenum">
              <a:rPr lang="de-DE"/>
              <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lang="en-US"/>
          </a:p>
        </p:txBody>
      </p:sp>
      <p:sp>
        <p:nvSpPr>
          <p:cNvPr id="3" name="Inhaltsplatzhalter 2"/>
          <p:cNvSpPr>
            <a:spLocks noGrp="1"/>
          </p:cNvSpPr>
          <p:nvPr>
            <p:ph sz="half" idx="1"/>
          </p:nvPr>
        </p:nvSpPr>
        <p:spPr bwMode="auto">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Inhaltsplatzhalter 3"/>
          <p:cNvSpPr>
            <a:spLocks noGrp="1"/>
          </p:cNvSpPr>
          <p:nvPr>
            <p:ph sz="half" idx="2"/>
          </p:nvPr>
        </p:nvSpPr>
        <p:spPr bwMode="auto">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Rectangle 4"/>
          <p:cNvSpPr>
            <a:spLocks noChangeArrowheads="1" noGrp="1"/>
          </p:cNvSpPr>
          <p:nvPr>
            <p:ph type="dt" sz="half" idx="10"/>
          </p:nvPr>
        </p:nvSpPr>
        <p:spPr bwMode="auto">
          <a:ln/>
        </p:spPr>
        <p:txBody>
          <a:bodyPr/>
          <a:lstStyle>
            <a:lvl1pPr>
              <a:defRPr/>
            </a:lvl1pPr>
          </a:lstStyle>
          <a:p>
            <a:pPr>
              <a:defRPr/>
            </a:pPr>
            <a:endParaRPr lang="de-DE"/>
          </a:p>
        </p:txBody>
      </p:sp>
      <p:sp>
        <p:nvSpPr>
          <p:cNvPr id="6" name="Rectangle 5"/>
          <p:cNvSpPr>
            <a:spLocks noChangeArrowheads="1" noGrp="1"/>
          </p:cNvSpPr>
          <p:nvPr>
            <p:ph type="ftr" sz="quarter" idx="11"/>
          </p:nvPr>
        </p:nvSpPr>
        <p:spPr bwMode="auto">
          <a:ln/>
        </p:spPr>
        <p:txBody>
          <a:bodyPr/>
          <a:lstStyle>
            <a:lvl1pPr>
              <a:defRPr/>
            </a:lvl1pPr>
          </a:lstStyle>
          <a:p>
            <a:pPr>
              <a:defRPr/>
            </a:pPr>
            <a:endParaRPr lang="de-DE"/>
          </a:p>
        </p:txBody>
      </p:sp>
      <p:sp>
        <p:nvSpPr>
          <p:cNvPr id="7" name="Rectangle 6"/>
          <p:cNvSpPr>
            <a:spLocks noChangeArrowheads="1" noGrp="1"/>
          </p:cNvSpPr>
          <p:nvPr>
            <p:ph type="sldNum" sz="quarter" idx="12"/>
          </p:nvPr>
        </p:nvSpPr>
        <p:spPr bwMode="auto">
          <a:ln/>
        </p:spPr>
        <p:txBody>
          <a:bodyPr/>
          <a:lstStyle>
            <a:lvl1pPr>
              <a:defRPr/>
            </a:lvl1pPr>
          </a:lstStyle>
          <a:p>
            <a:pPr>
              <a:defRPr/>
            </a:pPr>
            <a:fld id="{5C3F155A-C4FD-4EA6-BFE2-2F300D425F39}" type="slidenum">
              <a:rPr lang="de-DE"/>
              <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Vergleich">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95300" y="274638"/>
            <a:ext cx="8915400" cy="1143000"/>
          </a:xfrm>
        </p:spPr>
        <p:txBody>
          <a:bodyPr/>
          <a:lstStyle>
            <a:lvl1pPr>
              <a:defRPr/>
            </a:lvl1pPr>
          </a:lstStyle>
          <a:p>
            <a:pPr>
              <a:defRPr/>
            </a:pPr>
            <a:r>
              <a:rPr lang="de-DE"/>
              <a:t>Titelmasterformat durch Klicken bearbeiten</a:t>
            </a:r>
            <a:endParaRPr lang="en-US"/>
          </a:p>
        </p:txBody>
      </p:sp>
      <p:sp>
        <p:nvSpPr>
          <p:cNvPr id="3" name="Textplatzhalter 2"/>
          <p:cNvSpPr>
            <a:spLocks noGrp="1"/>
          </p:cNvSpPr>
          <p:nvPr>
            <p:ph type="body" idx="1"/>
          </p:nvPr>
        </p:nvSpPr>
        <p:spPr bwMode="auto">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Textmasterformate durch Klicken bearbeiten</a:t>
            </a:r>
            <a:endParaRPr/>
          </a:p>
        </p:txBody>
      </p:sp>
      <p:sp>
        <p:nvSpPr>
          <p:cNvPr id="4" name="Inhaltsplatzhalter 3"/>
          <p:cNvSpPr>
            <a:spLocks noGrp="1"/>
          </p:cNvSpPr>
          <p:nvPr>
            <p:ph sz="half" idx="2"/>
          </p:nvPr>
        </p:nvSpPr>
        <p:spPr bwMode="auto">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Textplatzhalter 4"/>
          <p:cNvSpPr>
            <a:spLocks noGrp="1"/>
          </p:cNvSpPr>
          <p:nvPr>
            <p:ph type="body" sz="quarter" idx="3"/>
          </p:nvPr>
        </p:nvSpPr>
        <p:spPr bwMode="auto">
          <a:xfrm>
            <a:off x="503239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Textmasterformate durch Klicken bearbeiten</a:t>
            </a:r>
            <a:endParaRPr/>
          </a:p>
        </p:txBody>
      </p:sp>
      <p:sp>
        <p:nvSpPr>
          <p:cNvPr id="6" name="Inhaltsplatzhalter 5"/>
          <p:cNvSpPr>
            <a:spLocks noGrp="1"/>
          </p:cNvSpPr>
          <p:nvPr>
            <p:ph sz="quarter" idx="4"/>
          </p:nvPr>
        </p:nvSpPr>
        <p:spPr bwMode="auto">
          <a:xfrm>
            <a:off x="503239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7" name="Rectangle 4"/>
          <p:cNvSpPr>
            <a:spLocks noChangeArrowheads="1" noGrp="1"/>
          </p:cNvSpPr>
          <p:nvPr>
            <p:ph type="dt" sz="half" idx="10"/>
          </p:nvPr>
        </p:nvSpPr>
        <p:spPr bwMode="auto">
          <a:ln/>
        </p:spPr>
        <p:txBody>
          <a:bodyPr/>
          <a:lstStyle>
            <a:lvl1pPr>
              <a:defRPr/>
            </a:lvl1pPr>
          </a:lstStyle>
          <a:p>
            <a:pPr>
              <a:defRPr/>
            </a:pPr>
            <a:endParaRPr lang="de-DE"/>
          </a:p>
        </p:txBody>
      </p:sp>
      <p:sp>
        <p:nvSpPr>
          <p:cNvPr id="8" name="Rectangle 5"/>
          <p:cNvSpPr>
            <a:spLocks noChangeArrowheads="1" noGrp="1"/>
          </p:cNvSpPr>
          <p:nvPr>
            <p:ph type="ftr" sz="quarter" idx="11"/>
          </p:nvPr>
        </p:nvSpPr>
        <p:spPr bwMode="auto">
          <a:ln/>
        </p:spPr>
        <p:txBody>
          <a:bodyPr/>
          <a:lstStyle>
            <a:lvl1pPr>
              <a:defRPr/>
            </a:lvl1pPr>
          </a:lstStyle>
          <a:p>
            <a:pPr>
              <a:defRPr/>
            </a:pPr>
            <a:endParaRPr lang="de-DE"/>
          </a:p>
        </p:txBody>
      </p:sp>
      <p:sp>
        <p:nvSpPr>
          <p:cNvPr id="9" name="Rectangle 6"/>
          <p:cNvSpPr>
            <a:spLocks noChangeArrowheads="1" noGrp="1"/>
          </p:cNvSpPr>
          <p:nvPr>
            <p:ph type="sldNum" sz="quarter" idx="12"/>
          </p:nvPr>
        </p:nvSpPr>
        <p:spPr bwMode="auto">
          <a:ln/>
        </p:spPr>
        <p:txBody>
          <a:bodyPr/>
          <a:lstStyle>
            <a:lvl1pPr>
              <a:defRPr/>
            </a:lvl1pPr>
          </a:lstStyle>
          <a:p>
            <a:pPr>
              <a:defRPr/>
            </a:pPr>
            <a:fld id="{7253EA15-7984-4B6D-9AAA-342F5D22FBC1}" type="slidenum">
              <a:rPr lang="de-DE"/>
              <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lang="en-US"/>
          </a:p>
        </p:txBody>
      </p:sp>
      <p:sp>
        <p:nvSpPr>
          <p:cNvPr id="3" name="Rectangle 4"/>
          <p:cNvSpPr>
            <a:spLocks noChangeArrowheads="1" noGrp="1"/>
          </p:cNvSpPr>
          <p:nvPr>
            <p:ph type="dt" sz="half" idx="10"/>
          </p:nvPr>
        </p:nvSpPr>
        <p:spPr bwMode="auto">
          <a:ln/>
        </p:spPr>
        <p:txBody>
          <a:bodyPr/>
          <a:lstStyle>
            <a:lvl1pPr>
              <a:defRPr/>
            </a:lvl1pPr>
          </a:lstStyle>
          <a:p>
            <a:pPr>
              <a:defRPr/>
            </a:pPr>
            <a:endParaRPr lang="de-DE"/>
          </a:p>
        </p:txBody>
      </p:sp>
      <p:sp>
        <p:nvSpPr>
          <p:cNvPr id="4" name="Rectangle 5"/>
          <p:cNvSpPr>
            <a:spLocks noChangeArrowheads="1" noGrp="1"/>
          </p:cNvSpPr>
          <p:nvPr>
            <p:ph type="ftr" sz="quarter" idx="11"/>
          </p:nvPr>
        </p:nvSpPr>
        <p:spPr bwMode="auto">
          <a:ln/>
        </p:spPr>
        <p:txBody>
          <a:bodyPr/>
          <a:lstStyle>
            <a:lvl1pPr>
              <a:defRPr/>
            </a:lvl1pPr>
          </a:lstStyle>
          <a:p>
            <a:pPr>
              <a:defRPr/>
            </a:pPr>
            <a:endParaRPr lang="de-DE"/>
          </a:p>
        </p:txBody>
      </p:sp>
      <p:sp>
        <p:nvSpPr>
          <p:cNvPr id="5" name="Rectangle 6"/>
          <p:cNvSpPr>
            <a:spLocks noChangeArrowheads="1" noGrp="1"/>
          </p:cNvSpPr>
          <p:nvPr>
            <p:ph type="sldNum" sz="quarter" idx="12"/>
          </p:nvPr>
        </p:nvSpPr>
        <p:spPr bwMode="auto">
          <a:ln/>
        </p:spPr>
        <p:txBody>
          <a:bodyPr/>
          <a:lstStyle>
            <a:lvl1pPr>
              <a:defRPr/>
            </a:lvl1pPr>
          </a:lstStyle>
          <a:p>
            <a:pPr>
              <a:defRPr/>
            </a:pPr>
            <a:fld id="{7AEE808E-7C65-47A5-9ADA-69B6C61BFEEE}" type="slidenum">
              <a:rPr lang="de-DE"/>
              <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Leer">
    <p:spTree>
      <p:nvGrpSpPr>
        <p:cNvPr id="1" name=""/>
        <p:cNvGrpSpPr/>
        <p:nvPr/>
      </p:nvGrpSpPr>
      <p:grpSpPr bwMode="auto">
        <a:xfrm>
          <a:off x="0" y="0"/>
          <a:ext cx="0" cy="0"/>
          <a:chOff x="0" y="0"/>
          <a:chExt cx="0" cy="0"/>
        </a:xfrm>
      </p:grpSpPr>
      <p:sp>
        <p:nvSpPr>
          <p:cNvPr id="2" name="Rectangle 4"/>
          <p:cNvSpPr>
            <a:spLocks noChangeArrowheads="1" noGrp="1"/>
          </p:cNvSpPr>
          <p:nvPr>
            <p:ph type="dt" sz="half" idx="10"/>
          </p:nvPr>
        </p:nvSpPr>
        <p:spPr bwMode="auto">
          <a:ln/>
        </p:spPr>
        <p:txBody>
          <a:bodyPr/>
          <a:lstStyle>
            <a:lvl1pPr>
              <a:defRPr/>
            </a:lvl1pPr>
          </a:lstStyle>
          <a:p>
            <a:pPr>
              <a:defRPr/>
            </a:pPr>
            <a:endParaRPr lang="de-DE"/>
          </a:p>
        </p:txBody>
      </p:sp>
      <p:sp>
        <p:nvSpPr>
          <p:cNvPr id="3" name="Rectangle 5"/>
          <p:cNvSpPr>
            <a:spLocks noChangeArrowheads="1" noGrp="1"/>
          </p:cNvSpPr>
          <p:nvPr>
            <p:ph type="ftr" sz="quarter" idx="11"/>
          </p:nvPr>
        </p:nvSpPr>
        <p:spPr bwMode="auto">
          <a:ln/>
        </p:spPr>
        <p:txBody>
          <a:bodyPr/>
          <a:lstStyle>
            <a:lvl1pPr>
              <a:defRPr/>
            </a:lvl1pPr>
          </a:lstStyle>
          <a:p>
            <a:pPr>
              <a:defRPr/>
            </a:pPr>
            <a:endParaRPr lang="de-DE"/>
          </a:p>
        </p:txBody>
      </p:sp>
      <p:sp>
        <p:nvSpPr>
          <p:cNvPr id="4" name="Rectangle 6"/>
          <p:cNvSpPr>
            <a:spLocks noChangeArrowheads="1" noGrp="1"/>
          </p:cNvSpPr>
          <p:nvPr>
            <p:ph type="sldNum" sz="quarter" idx="12"/>
          </p:nvPr>
        </p:nvSpPr>
        <p:spPr bwMode="auto">
          <a:ln/>
        </p:spPr>
        <p:txBody>
          <a:bodyPr/>
          <a:lstStyle>
            <a:lvl1pPr>
              <a:defRPr/>
            </a:lvl1pPr>
          </a:lstStyle>
          <a:p>
            <a:pPr>
              <a:defRPr/>
            </a:pPr>
            <a:fld id="{86FD67FC-7541-4D7F-A2D0-EFA3CDC7E465}" type="slidenum">
              <a:rPr lang="de-DE"/>
              <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95308" y="273050"/>
            <a:ext cx="3259137" cy="1162050"/>
          </a:xfrm>
        </p:spPr>
        <p:txBody>
          <a:bodyPr anchor="b"/>
          <a:lstStyle>
            <a:lvl1pPr algn="l">
              <a:defRPr sz="2000" b="1"/>
            </a:lvl1pPr>
          </a:lstStyle>
          <a:p>
            <a:pPr>
              <a:defRPr/>
            </a:pPr>
            <a:r>
              <a:rPr lang="de-DE"/>
              <a:t>Titelmasterformat durch Klicken bearbeiten</a:t>
            </a:r>
            <a:endParaRPr lang="en-US"/>
          </a:p>
        </p:txBody>
      </p:sp>
      <p:sp>
        <p:nvSpPr>
          <p:cNvPr id="3" name="Inhaltsplatzhalter 2"/>
          <p:cNvSpPr>
            <a:spLocks noGrp="1"/>
          </p:cNvSpPr>
          <p:nvPr>
            <p:ph idx="1"/>
          </p:nvPr>
        </p:nvSpPr>
        <p:spPr bwMode="auto">
          <a:xfrm>
            <a:off x="3873499" y="273090"/>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Textmasterformate durch Klicken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platzhalter 3"/>
          <p:cNvSpPr>
            <a:spLocks noGrp="1"/>
          </p:cNvSpPr>
          <p:nvPr>
            <p:ph type="body" sz="half" idx="2"/>
          </p:nvPr>
        </p:nvSpPr>
        <p:spPr bwMode="auto">
          <a:xfrm>
            <a:off x="495308" y="1435103"/>
            <a:ext cx="325913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Textmasterformate durch Klicken bearbeiten</a:t>
            </a:r>
            <a:endParaRPr/>
          </a:p>
        </p:txBody>
      </p:sp>
      <p:sp>
        <p:nvSpPr>
          <p:cNvPr id="5" name="Rectangle 4"/>
          <p:cNvSpPr>
            <a:spLocks noChangeArrowheads="1" noGrp="1"/>
          </p:cNvSpPr>
          <p:nvPr>
            <p:ph type="dt" sz="half" idx="10"/>
          </p:nvPr>
        </p:nvSpPr>
        <p:spPr bwMode="auto">
          <a:ln/>
        </p:spPr>
        <p:txBody>
          <a:bodyPr/>
          <a:lstStyle>
            <a:lvl1pPr>
              <a:defRPr/>
            </a:lvl1pPr>
          </a:lstStyle>
          <a:p>
            <a:pPr>
              <a:defRPr/>
            </a:pPr>
            <a:endParaRPr lang="de-DE"/>
          </a:p>
        </p:txBody>
      </p:sp>
      <p:sp>
        <p:nvSpPr>
          <p:cNvPr id="6" name="Rectangle 5"/>
          <p:cNvSpPr>
            <a:spLocks noChangeArrowheads="1" noGrp="1"/>
          </p:cNvSpPr>
          <p:nvPr>
            <p:ph type="ftr" sz="quarter" idx="11"/>
          </p:nvPr>
        </p:nvSpPr>
        <p:spPr bwMode="auto">
          <a:ln/>
        </p:spPr>
        <p:txBody>
          <a:bodyPr/>
          <a:lstStyle>
            <a:lvl1pPr>
              <a:defRPr/>
            </a:lvl1pPr>
          </a:lstStyle>
          <a:p>
            <a:pPr>
              <a:defRPr/>
            </a:pPr>
            <a:endParaRPr lang="de-DE"/>
          </a:p>
        </p:txBody>
      </p:sp>
      <p:sp>
        <p:nvSpPr>
          <p:cNvPr id="7" name="Rectangle 6"/>
          <p:cNvSpPr>
            <a:spLocks noChangeArrowheads="1" noGrp="1"/>
          </p:cNvSpPr>
          <p:nvPr>
            <p:ph type="sldNum" sz="quarter" idx="12"/>
          </p:nvPr>
        </p:nvSpPr>
        <p:spPr bwMode="auto">
          <a:ln/>
        </p:spPr>
        <p:txBody>
          <a:bodyPr/>
          <a:lstStyle>
            <a:lvl1pPr>
              <a:defRPr/>
            </a:lvl1pPr>
          </a:lstStyle>
          <a:p>
            <a:pPr>
              <a:defRPr/>
            </a:pPr>
            <a:fld id="{12A5A9E9-8AFD-447F-94B1-523FEA1EF653}" type="slidenum">
              <a:rPr lang="de-DE"/>
              <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Bild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1941513" y="4800600"/>
            <a:ext cx="5943600" cy="566738"/>
          </a:xfrm>
        </p:spPr>
        <p:txBody>
          <a:bodyPr anchor="b"/>
          <a:lstStyle>
            <a:lvl1pPr algn="l">
              <a:defRPr sz="2000" b="1"/>
            </a:lvl1pPr>
          </a:lstStyle>
          <a:p>
            <a:pPr>
              <a:defRPr/>
            </a:pPr>
            <a:r>
              <a:rPr lang="de-DE"/>
              <a:t>Titelmasterformat durch Klicken bearbeiten</a:t>
            </a:r>
            <a:endParaRPr lang="en-US"/>
          </a:p>
        </p:txBody>
      </p:sp>
      <p:sp>
        <p:nvSpPr>
          <p:cNvPr id="3" name="Bildplatzhalter 2"/>
          <p:cNvSpPr>
            <a:spLocks noGrp="1"/>
          </p:cNvSpPr>
          <p:nvPr>
            <p:ph type="pic" idx="1"/>
          </p:nvPr>
        </p:nvSpPr>
        <p:spPr bwMode="auto">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a:pPr>
            <a:endParaRPr lang="en-US"/>
          </a:p>
        </p:txBody>
      </p:sp>
      <p:sp>
        <p:nvSpPr>
          <p:cNvPr id="4" name="Textplatzhalter 3"/>
          <p:cNvSpPr>
            <a:spLocks noGrp="1"/>
          </p:cNvSpPr>
          <p:nvPr>
            <p:ph type="body" sz="half" idx="2"/>
          </p:nvPr>
        </p:nvSpPr>
        <p:spPr bwMode="auto">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de-DE"/>
              <a:t>Textmasterformate durch Klicken bearbeiten</a:t>
            </a:r>
            <a:endParaRPr/>
          </a:p>
        </p:txBody>
      </p:sp>
      <p:sp>
        <p:nvSpPr>
          <p:cNvPr id="5" name="Rectangle 4"/>
          <p:cNvSpPr>
            <a:spLocks noChangeArrowheads="1" noGrp="1"/>
          </p:cNvSpPr>
          <p:nvPr>
            <p:ph type="dt" sz="half" idx="10"/>
          </p:nvPr>
        </p:nvSpPr>
        <p:spPr bwMode="auto">
          <a:ln/>
        </p:spPr>
        <p:txBody>
          <a:bodyPr/>
          <a:lstStyle>
            <a:lvl1pPr>
              <a:defRPr/>
            </a:lvl1pPr>
          </a:lstStyle>
          <a:p>
            <a:pPr>
              <a:defRPr/>
            </a:pPr>
            <a:endParaRPr lang="de-DE"/>
          </a:p>
        </p:txBody>
      </p:sp>
      <p:sp>
        <p:nvSpPr>
          <p:cNvPr id="6" name="Rectangle 5"/>
          <p:cNvSpPr>
            <a:spLocks noChangeArrowheads="1" noGrp="1"/>
          </p:cNvSpPr>
          <p:nvPr>
            <p:ph type="ftr" sz="quarter" idx="11"/>
          </p:nvPr>
        </p:nvSpPr>
        <p:spPr bwMode="auto">
          <a:ln/>
        </p:spPr>
        <p:txBody>
          <a:bodyPr/>
          <a:lstStyle>
            <a:lvl1pPr>
              <a:defRPr/>
            </a:lvl1pPr>
          </a:lstStyle>
          <a:p>
            <a:pPr>
              <a:defRPr/>
            </a:pPr>
            <a:endParaRPr lang="de-DE"/>
          </a:p>
        </p:txBody>
      </p:sp>
      <p:sp>
        <p:nvSpPr>
          <p:cNvPr id="7" name="Rectangle 6"/>
          <p:cNvSpPr>
            <a:spLocks noChangeArrowheads="1" noGrp="1"/>
          </p:cNvSpPr>
          <p:nvPr>
            <p:ph type="sldNum" sz="quarter" idx="12"/>
          </p:nvPr>
        </p:nvSpPr>
        <p:spPr bwMode="auto">
          <a:ln/>
        </p:spPr>
        <p:txBody>
          <a:bodyPr/>
          <a:lstStyle>
            <a:lvl1pPr>
              <a:defRPr/>
            </a:lvl1pPr>
          </a:lstStyle>
          <a:p>
            <a:pPr>
              <a:defRPr/>
            </a:pPr>
            <a:fld id="{058CAF05-D4C2-49A2-BA23-157739DCDFFC}" type="slidenum">
              <a:rPr lang="de-DE"/>
              <a:t/>
            </a:fld>
            <a:endParaRPr lang="de-DE"/>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chemeClr val="bg1"/>
        </a:solidFill>
      </p:bgPr>
    </p:bg>
    <p:spTree>
      <p:nvGrpSpPr>
        <p:cNvPr id="1" name=""/>
        <p:cNvGrpSpPr/>
        <p:nvPr/>
      </p:nvGrpSpPr>
      <p:grpSpPr bwMode="auto">
        <a:xfrm>
          <a:off x="0" y="0"/>
          <a:ext cx="0" cy="0"/>
          <a:chOff x="0" y="0"/>
          <a:chExt cx="0" cy="0"/>
        </a:xfrm>
      </p:grpSpPr>
      <p:sp>
        <p:nvSpPr>
          <p:cNvPr id="7170" name="Rectangle 2"/>
          <p:cNvSpPr>
            <a:spLocks noChangeArrowheads="1" noGrp="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bodyPr>
          <a:lstStyle/>
          <a:p>
            <a:pPr lvl="0">
              <a:defRPr/>
            </a:pPr>
            <a:r>
              <a:rPr lang="de-DE"/>
              <a:t>Klicken Sie, um das Titelformat zu bearbeiten</a:t>
            </a:r>
            <a:endParaRPr/>
          </a:p>
        </p:txBody>
      </p:sp>
      <p:sp>
        <p:nvSpPr>
          <p:cNvPr id="7171" name="Rectangle 3"/>
          <p:cNvSpPr>
            <a:spLocks noChangeArrowheads="1" noGrp="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bodyPr>
          <a:lstStyle/>
          <a:p>
            <a:pPr lvl="0">
              <a:defRPr/>
            </a:pPr>
            <a:r>
              <a:rPr lang="de-DE"/>
              <a:t>Klicken Sie, um die Formate des Vorlagentextes zu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028" name="Rectangle 4"/>
          <p:cNvSpPr>
            <a:spLocks noChangeArrowheads="1" noGrp="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bodyPr>
          <a:lstStyle>
            <a:lvl1pPr>
              <a:defRPr sz="1400"/>
            </a:lvl1pPr>
          </a:lstStyle>
          <a:p>
            <a:pPr>
              <a:defRPr/>
            </a:pPr>
            <a:endParaRPr lang="de-DE"/>
          </a:p>
        </p:txBody>
      </p:sp>
      <p:sp>
        <p:nvSpPr>
          <p:cNvPr id="1029" name="Rectangle 5"/>
          <p:cNvSpPr>
            <a:spLocks noChangeArrowheads="1" noGrp="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bodyPr>
          <a:lstStyle>
            <a:lvl1pPr algn="ctr">
              <a:defRPr sz="1400"/>
            </a:lvl1pPr>
          </a:lstStyle>
          <a:p>
            <a:pPr>
              <a:defRPr/>
            </a:pPr>
            <a:endParaRPr lang="de-DE"/>
          </a:p>
        </p:txBody>
      </p:sp>
      <p:sp>
        <p:nvSpPr>
          <p:cNvPr id="1030" name="Rectangle 6"/>
          <p:cNvSpPr>
            <a:spLocks noChangeArrowheads="1" noGrp="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bodyPr>
          <a:lstStyle>
            <a:lvl1pPr algn="r">
              <a:defRPr sz="1400"/>
            </a:lvl1pPr>
          </a:lstStyle>
          <a:p>
            <a:pPr>
              <a:defRPr/>
            </a:pPr>
            <a:fld id="{3F6F9472-4381-4399-85AE-CC29677CB8B4}" type="slidenum">
              <a:rPr lang="de-DE"/>
              <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a:spcBef>
          <a:spcPts val="0"/>
        </a:spcBef>
        <a:spcAft>
          <a:spcPts val="0"/>
        </a:spcAft>
        <a:defRPr sz="4400">
          <a:solidFill>
            <a:schemeClr val="tx2"/>
          </a:solidFill>
          <a:latin typeface="+mj-lt"/>
          <a:ea typeface="+mj-ea"/>
          <a:cs typeface="+mj-cs"/>
        </a:defRPr>
      </a:lvl1pPr>
      <a:lvl2pPr algn="ctr">
        <a:spcBef>
          <a:spcPts val="0"/>
        </a:spcBef>
        <a:spcAft>
          <a:spcPts val="0"/>
        </a:spcAft>
        <a:defRPr sz="4400">
          <a:solidFill>
            <a:schemeClr val="tx2"/>
          </a:solidFill>
          <a:latin typeface="Times New Roman"/>
        </a:defRPr>
      </a:lvl2pPr>
      <a:lvl3pPr algn="ctr">
        <a:spcBef>
          <a:spcPts val="0"/>
        </a:spcBef>
        <a:spcAft>
          <a:spcPts val="0"/>
        </a:spcAft>
        <a:defRPr sz="4400">
          <a:solidFill>
            <a:schemeClr val="tx2"/>
          </a:solidFill>
          <a:latin typeface="Times New Roman"/>
        </a:defRPr>
      </a:lvl3pPr>
      <a:lvl4pPr algn="ctr">
        <a:spcBef>
          <a:spcPts val="0"/>
        </a:spcBef>
        <a:spcAft>
          <a:spcPts val="0"/>
        </a:spcAft>
        <a:defRPr sz="4400">
          <a:solidFill>
            <a:schemeClr val="tx2"/>
          </a:solidFill>
          <a:latin typeface="Times New Roman"/>
        </a:defRPr>
      </a:lvl4pPr>
      <a:lvl5pPr algn="ctr">
        <a:spcBef>
          <a:spcPts val="0"/>
        </a:spcBef>
        <a:spcAft>
          <a:spcPts val="0"/>
        </a:spcAft>
        <a:defRPr sz="4400">
          <a:solidFill>
            <a:schemeClr val="tx2"/>
          </a:solidFill>
          <a:latin typeface="Times New Roman"/>
        </a:defRPr>
      </a:lvl5pPr>
      <a:lvl6pPr marL="457200" algn="ctr">
        <a:spcBef>
          <a:spcPts val="0"/>
        </a:spcBef>
        <a:spcAft>
          <a:spcPts val="0"/>
        </a:spcAft>
        <a:defRPr sz="4400">
          <a:solidFill>
            <a:schemeClr val="tx2"/>
          </a:solidFill>
          <a:latin typeface="Times New Roman"/>
        </a:defRPr>
      </a:lvl6pPr>
      <a:lvl7pPr marL="914400" algn="ctr">
        <a:spcBef>
          <a:spcPts val="0"/>
        </a:spcBef>
        <a:spcAft>
          <a:spcPts val="0"/>
        </a:spcAft>
        <a:defRPr sz="4400">
          <a:solidFill>
            <a:schemeClr val="tx2"/>
          </a:solidFill>
          <a:latin typeface="Times New Roman"/>
        </a:defRPr>
      </a:lvl7pPr>
      <a:lvl8pPr marL="1371600" algn="ctr">
        <a:spcBef>
          <a:spcPts val="0"/>
        </a:spcBef>
        <a:spcAft>
          <a:spcPts val="0"/>
        </a:spcAft>
        <a:defRPr sz="4400">
          <a:solidFill>
            <a:schemeClr val="tx2"/>
          </a:solidFill>
          <a:latin typeface="Times New Roman"/>
        </a:defRPr>
      </a:lvl8pPr>
      <a:lvl9pPr marL="1828800" algn="ctr">
        <a:spcBef>
          <a:spcPts val="0"/>
        </a:spcBef>
        <a:spcAft>
          <a:spcPts val="0"/>
        </a:spcAft>
        <a:defRPr sz="4400">
          <a:solidFill>
            <a:schemeClr val="tx2"/>
          </a:solidFill>
          <a:latin typeface="Times New Roman"/>
        </a:defRPr>
      </a:lvl9pPr>
    </p:titleStyle>
    <p:bodyStyle>
      <a:lvl1pPr marL="342900" indent="-342900" algn="l">
        <a:spcBef>
          <a:spcPts val="0"/>
        </a:spcBef>
        <a:spcAft>
          <a:spcPts val="0"/>
        </a:spcAft>
        <a:buChar char="•"/>
        <a:defRPr sz="3200">
          <a:solidFill>
            <a:schemeClr val="tx1"/>
          </a:solidFill>
          <a:latin typeface="+mn-lt"/>
          <a:ea typeface="+mn-ea"/>
          <a:cs typeface="+mn-cs"/>
        </a:defRPr>
      </a:lvl1pPr>
      <a:lvl2pPr marL="742950" indent="-285750" algn="l">
        <a:spcBef>
          <a:spcPts val="0"/>
        </a:spcBef>
        <a:spcAft>
          <a:spcPts val="0"/>
        </a:spcAft>
        <a:buChar char="–"/>
        <a:defRPr sz="2800">
          <a:solidFill>
            <a:schemeClr val="tx1"/>
          </a:solidFill>
          <a:latin typeface="+mn-lt"/>
        </a:defRPr>
      </a:lvl2pPr>
      <a:lvl3pPr marL="1143000" indent="-228600" algn="l">
        <a:spcBef>
          <a:spcPts val="0"/>
        </a:spcBef>
        <a:spcAft>
          <a:spcPts val="0"/>
        </a:spcAft>
        <a:buChar char="•"/>
        <a:defRPr sz="2400">
          <a:solidFill>
            <a:schemeClr val="tx1"/>
          </a:solidFill>
          <a:latin typeface="+mn-lt"/>
        </a:defRPr>
      </a:lvl3pPr>
      <a:lvl4pPr marL="1600200" indent="-228600" algn="l">
        <a:spcBef>
          <a:spcPts val="0"/>
        </a:spcBef>
        <a:spcAft>
          <a:spcPts val="0"/>
        </a:spcAft>
        <a:buChar char="–"/>
        <a:defRPr sz="2000">
          <a:solidFill>
            <a:schemeClr val="tx1"/>
          </a:solidFill>
          <a:latin typeface="+mn-lt"/>
        </a:defRPr>
      </a:lvl4pPr>
      <a:lvl5pPr marL="2057400" indent="-228600" algn="l">
        <a:spcBef>
          <a:spcPts val="0"/>
        </a:spcBef>
        <a:spcAft>
          <a:spcPts val="0"/>
        </a:spcAft>
        <a:buChar char="»"/>
        <a:defRPr sz="2000">
          <a:solidFill>
            <a:schemeClr val="tx1"/>
          </a:solidFill>
          <a:latin typeface="+mn-lt"/>
        </a:defRPr>
      </a:lvl5pPr>
      <a:lvl6pPr marL="2514600" indent="-228600" algn="l">
        <a:spcBef>
          <a:spcPts val="0"/>
        </a:spcBef>
        <a:spcAft>
          <a:spcPts val="0"/>
        </a:spcAft>
        <a:buChar char="»"/>
        <a:defRPr sz="2000">
          <a:solidFill>
            <a:schemeClr val="tx1"/>
          </a:solidFill>
          <a:latin typeface="+mn-lt"/>
        </a:defRPr>
      </a:lvl6pPr>
      <a:lvl7pPr marL="2971800" indent="-228600" algn="l">
        <a:spcBef>
          <a:spcPts val="0"/>
        </a:spcBef>
        <a:spcAft>
          <a:spcPts val="0"/>
        </a:spcAft>
        <a:buChar char="»"/>
        <a:defRPr sz="2000">
          <a:solidFill>
            <a:schemeClr val="tx1"/>
          </a:solidFill>
          <a:latin typeface="+mn-lt"/>
        </a:defRPr>
      </a:lvl7pPr>
      <a:lvl8pPr marL="3429000" indent="-228600" algn="l">
        <a:spcBef>
          <a:spcPts val="0"/>
        </a:spcBef>
        <a:spcAft>
          <a:spcPts val="0"/>
        </a:spcAft>
        <a:buChar char="»"/>
        <a:defRPr sz="2000">
          <a:solidFill>
            <a:schemeClr val="tx1"/>
          </a:solidFill>
          <a:latin typeface="+mn-lt"/>
        </a:defRPr>
      </a:lvl8pPr>
      <a:lvl9pPr marL="3886200" indent="-228600" algn="l">
        <a:spcBef>
          <a:spcPts val="0"/>
        </a:spcBef>
        <a:spcAft>
          <a:spcPts val="0"/>
        </a:spcAft>
        <a:buChar char="»"/>
        <a:defRPr sz="2000">
          <a:solidFill>
            <a:schemeClr val="tx1"/>
          </a:solidFill>
          <a:latin typeface="+mn-lt"/>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wmf"/><Relationship Id="rId3" Type="http://schemas.openxmlformats.org/officeDocument/2006/relationships/oleObject" Target="../embeddings/oleObject1.bin"/><Relationship Id="rId4" Type="http://schemas.openxmlformats.org/officeDocument/2006/relationships/image" Target="../media/image37.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 Id="rId3" Type="http://schemas.openxmlformats.org/officeDocument/2006/relationships/image" Target="../media/image41.wmf"/><Relationship Id="rId4" Type="http://schemas.openxmlformats.org/officeDocument/2006/relationships/oleObject" Target="../embeddings/oleObject2.bin"/></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42.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4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wmf"/><Relationship Id="rId4" Type="http://schemas.openxmlformats.org/officeDocument/2006/relationships/oleObject" Target="../embeddings/oleObject3.bin"/><Relationship Id="rId5" Type="http://schemas.openxmlformats.org/officeDocument/2006/relationships/image" Target="../media/image4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 Id="rId3" Type="http://schemas.openxmlformats.org/officeDocument/2006/relationships/image" Target="../media/image50.jpg"/><Relationship Id="rId4" Type="http://schemas.openxmlformats.org/officeDocument/2006/relationships/image" Target="../media/image51.jp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6.wmf"/><Relationship Id="rId5" Type="http://schemas.openxmlformats.org/officeDocument/2006/relationships/oleObject" Target="../embeddings/oleObject4.bin"/></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 Id="rId3" Type="http://schemas.openxmlformats.org/officeDocument/2006/relationships/image" Target="../media/image57.png"/><Relationship Id="rId4" Type="http://schemas.openxmlformats.org/officeDocument/2006/relationships/image" Target="../media/image58.jp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wmf"/><Relationship Id="rId3" Type="http://schemas.openxmlformats.org/officeDocument/2006/relationships/oleObject" Target="../embeddings/oleObject5.bin"/><Relationship Id="rId4" Type="http://schemas.openxmlformats.org/officeDocument/2006/relationships/image" Target="../media/image60.wmf"/><Relationship Id="rId5" Type="http://schemas.openxmlformats.org/officeDocument/2006/relationships/oleObject" Target="../embeddings/oleObject6.bin"/><Relationship Id="rId6" Type="http://schemas.openxmlformats.org/officeDocument/2006/relationships/image" Target="../media/image61.wmf"/><Relationship Id="rId7" Type="http://schemas.openxmlformats.org/officeDocument/2006/relationships/oleObject" Target="../embeddings/oleObject7.bin"/><Relationship Id="rId8" Type="http://schemas.openxmlformats.org/officeDocument/2006/relationships/image" Target="../media/image62.wmf"/><Relationship Id="rId9" Type="http://schemas.openxmlformats.org/officeDocument/2006/relationships/oleObject" Target="../embeddings/oleObject8.bin"/><Relationship Id="rId10" Type="http://schemas.openxmlformats.org/officeDocument/2006/relationships/image" Target="../media/image63.wmf"/><Relationship Id="rId11" Type="http://schemas.openxmlformats.org/officeDocument/2006/relationships/oleObject" Target="../embeddings/oleObject9.bin"/></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65.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wmf"/><Relationship Id="rId4" Type="http://schemas.openxmlformats.org/officeDocument/2006/relationships/oleObject" Target="../embeddings/oleObject10.bin"/><Relationship Id="rId5" Type="http://schemas.openxmlformats.org/officeDocument/2006/relationships/image" Target="../media/image69.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 Id="rId3" Type="http://schemas.openxmlformats.org/officeDocument/2006/relationships/image" Target="../media/image71.jpg"/><Relationship Id="rId4" Type="http://schemas.openxmlformats.org/officeDocument/2006/relationships/image" Target="../media/image72.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73.jpg"/><Relationship Id="rId4" Type="http://schemas.openxmlformats.org/officeDocument/2006/relationships/image" Target="../media/image7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hyperlink" Target="https://uspas.fnal.gov/materials/10MIT/Lecture_2.1.pdf" TargetMode="Externa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8195" name="Picture 3" descr="unikopf2"/>
          <p:cNvPicPr>
            <a:picLocks noChangeAspect="1" noChangeArrowheads="1"/>
          </p:cNvPicPr>
          <p:nvPr/>
        </p:nvPicPr>
        <p:blipFill>
          <a:blip r:embed="rId2"/>
          <a:stretch/>
        </p:blipFill>
        <p:spPr bwMode="auto">
          <a:xfrm>
            <a:off x="5089530" y="0"/>
            <a:ext cx="4816475" cy="1028700"/>
          </a:xfrm>
          <a:prstGeom prst="rect">
            <a:avLst/>
          </a:prstGeom>
          <a:noFill/>
          <a:ln w="9525">
            <a:noFill/>
            <a:miter lim="800000"/>
            <a:headEnd/>
            <a:tailEnd/>
          </a:ln>
        </p:spPr>
      </p:pic>
      <p:sp>
        <p:nvSpPr>
          <p:cNvPr id="8196" name="Line 6"/>
          <p:cNvSpPr>
            <a:spLocks noChangeShapeType="1"/>
          </p:cNvSpPr>
          <p:nvPr/>
        </p:nvSpPr>
        <p:spPr bwMode="auto">
          <a:xfrm>
            <a:off x="0" y="4941168"/>
            <a:ext cx="9906000" cy="0"/>
          </a:xfrm>
          <a:prstGeom prst="line">
            <a:avLst/>
          </a:prstGeom>
          <a:noFill/>
          <a:ln w="25400">
            <a:solidFill>
              <a:srgbClr val="FF0000"/>
            </a:solidFill>
            <a:round/>
            <a:headEnd/>
            <a:tailEnd/>
          </a:ln>
        </p:spPr>
        <p:txBody>
          <a:bodyPr wrap="none" anchor="ctr"/>
          <a:lstStyle/>
          <a:p>
            <a:pPr>
              <a:defRPr/>
            </a:pPr>
            <a:endParaRPr lang="en-US"/>
          </a:p>
        </p:txBody>
      </p:sp>
      <p:pic>
        <p:nvPicPr>
          <p:cNvPr id="8197" name="Picture 7" descr="kopf"/>
          <p:cNvPicPr>
            <a:picLocks noChangeAspect="1" noChangeArrowheads="1"/>
          </p:cNvPicPr>
          <p:nvPr/>
        </p:nvPicPr>
        <p:blipFill>
          <a:blip r:embed="rId3"/>
          <a:stretch/>
        </p:blipFill>
        <p:spPr bwMode="auto">
          <a:xfrm>
            <a:off x="990600" y="0"/>
            <a:ext cx="4186238" cy="1011238"/>
          </a:xfrm>
          <a:prstGeom prst="rect">
            <a:avLst/>
          </a:prstGeom>
          <a:noFill/>
          <a:ln w="9525">
            <a:noFill/>
            <a:miter lim="800000"/>
            <a:headEnd/>
            <a:tailEnd/>
          </a:ln>
        </p:spPr>
      </p:pic>
      <p:pic>
        <p:nvPicPr>
          <p:cNvPr id="8198" name="Picture 8" descr="A2logo"/>
          <p:cNvPicPr>
            <a:picLocks noChangeAspect="1" noChangeArrowheads="1"/>
          </p:cNvPicPr>
          <p:nvPr/>
        </p:nvPicPr>
        <p:blipFill>
          <a:blip r:embed="rId4"/>
          <a:stretch/>
        </p:blipFill>
        <p:spPr bwMode="auto">
          <a:xfrm>
            <a:off x="0" y="0"/>
            <a:ext cx="1320800" cy="1047750"/>
          </a:xfrm>
          <a:prstGeom prst="rect">
            <a:avLst/>
          </a:prstGeom>
          <a:noFill/>
          <a:ln w="9525">
            <a:noFill/>
            <a:miter lim="800000"/>
            <a:headEnd/>
            <a:tailEnd/>
          </a:ln>
        </p:spPr>
      </p:pic>
      <p:sp>
        <p:nvSpPr>
          <p:cNvPr id="8199" name="Text Box 9"/>
          <p:cNvSpPr txBox="1">
            <a:spLocks noChangeArrowheads="1"/>
          </p:cNvSpPr>
          <p:nvPr/>
        </p:nvSpPr>
        <p:spPr bwMode="auto">
          <a:xfrm>
            <a:off x="5365755" y="223845"/>
            <a:ext cx="1712969" cy="646331"/>
          </a:xfrm>
          <a:prstGeom prst="rect">
            <a:avLst/>
          </a:prstGeom>
          <a:noFill/>
          <a:ln w="9525">
            <a:noFill/>
            <a:miter lim="800000"/>
            <a:headEnd/>
            <a:tailEnd/>
          </a:ln>
        </p:spPr>
        <p:txBody>
          <a:bodyPr wrap="none">
            <a:spAutoFit/>
          </a:bodyPr>
          <a:lstStyle/>
          <a:p>
            <a:pPr>
              <a:defRPr/>
            </a:pPr>
            <a:r>
              <a:rPr lang="de-DE" sz="1800" b="1">
                <a:solidFill>
                  <a:srgbClr val="CCECFF"/>
                </a:solidFill>
              </a:rPr>
              <a:t>      </a:t>
            </a:r>
            <a:r>
              <a:rPr lang="en-GB" sz="1800" b="1">
                <a:solidFill>
                  <a:srgbClr val="CCECFF"/>
                </a:solidFill>
              </a:rPr>
              <a:t>Institut </a:t>
            </a:r>
            <a:endParaRPr lang="de-DE" sz="1800" b="1">
              <a:solidFill>
                <a:srgbClr val="CCECFF"/>
              </a:solidFill>
            </a:endParaRPr>
          </a:p>
          <a:p>
            <a:pPr>
              <a:defRPr/>
            </a:pPr>
            <a:r>
              <a:rPr lang="en-GB" sz="1800" b="1">
                <a:solidFill>
                  <a:srgbClr val="CCECFF"/>
                </a:solidFill>
              </a:rPr>
              <a:t>für Kernphysik</a:t>
            </a:r>
            <a:endParaRPr/>
          </a:p>
        </p:txBody>
      </p:sp>
      <p:pic>
        <p:nvPicPr>
          <p:cNvPr id="8200" name="Picture 10" descr="mamilogo-transp2"/>
          <p:cNvPicPr>
            <a:picLocks noChangeAspect="1" noChangeArrowheads="1"/>
          </p:cNvPicPr>
          <p:nvPr/>
        </p:nvPicPr>
        <p:blipFill>
          <a:blip r:embed="rId5"/>
          <a:stretch/>
        </p:blipFill>
        <p:spPr bwMode="auto">
          <a:xfrm>
            <a:off x="8585200" y="0"/>
            <a:ext cx="1320800" cy="966787"/>
          </a:xfrm>
          <a:prstGeom prst="rect">
            <a:avLst/>
          </a:prstGeom>
          <a:noFill/>
          <a:ln w="9525">
            <a:noFill/>
            <a:miter lim="800000"/>
            <a:headEnd/>
            <a:tailEnd/>
          </a:ln>
        </p:spPr>
      </p:pic>
      <p:grpSp>
        <p:nvGrpSpPr>
          <p:cNvPr id="8201" name="Group 22"/>
          <p:cNvGrpSpPr/>
          <p:nvPr/>
        </p:nvGrpSpPr>
        <p:grpSpPr bwMode="auto">
          <a:xfrm>
            <a:off x="0" y="0"/>
            <a:ext cx="1587" cy="461963"/>
            <a:chOff x="0" y="0"/>
            <a:chExt cx="810" cy="461665"/>
          </a:xfrm>
        </p:grpSpPr>
        <p:sp>
          <p:nvSpPr>
            <p:cNvPr id="8204" name="Rectangle 17"/>
            <p:cNvSpPr>
              <a:spLocks noChangeArrowheads="1"/>
            </p:cNvSpPr>
            <p:nvPr/>
          </p:nvSpPr>
          <p:spPr bwMode="auto">
            <a:xfrm>
              <a:off x="0" y="0"/>
              <a:ext cx="810" cy="461665"/>
            </a:xfrm>
            <a:prstGeom prst="rect">
              <a:avLst/>
            </a:prstGeom>
            <a:noFill/>
            <a:ln w="9525">
              <a:noFill/>
              <a:miter lim="800000"/>
              <a:headEnd/>
              <a:tailEnd/>
            </a:ln>
          </p:spPr>
          <p:txBody>
            <a:bodyPr>
              <a:spAutoFit/>
            </a:bodyPr>
            <a:lstStyle/>
            <a:p>
              <a:pPr>
                <a:defRPr/>
              </a:pPr>
              <a:endParaRPr lang="en-US"/>
            </a:p>
          </p:txBody>
        </p:sp>
        <p:grpSp>
          <p:nvGrpSpPr>
            <p:cNvPr id="8205" name="Group 21"/>
            <p:cNvGrpSpPr/>
            <p:nvPr/>
          </p:nvGrpSpPr>
          <p:grpSpPr bwMode="auto">
            <a:xfrm>
              <a:off x="0" y="0"/>
              <a:ext cx="810" cy="461665"/>
              <a:chOff x="0" y="0"/>
              <a:chExt cx="810" cy="461665"/>
            </a:xfrm>
          </p:grpSpPr>
          <p:sp>
            <p:nvSpPr>
              <p:cNvPr id="8206" name="Rectangle 20"/>
              <p:cNvSpPr>
                <a:spLocks noChangeArrowheads="1"/>
              </p:cNvSpPr>
              <p:nvPr/>
            </p:nvSpPr>
            <p:spPr bwMode="auto">
              <a:xfrm>
                <a:off x="0" y="0"/>
                <a:ext cx="810" cy="0"/>
              </a:xfrm>
              <a:prstGeom prst="rect">
                <a:avLst/>
              </a:prstGeom>
              <a:solidFill>
                <a:srgbClr val="99CCFF"/>
              </a:solidFill>
              <a:ln w="9525">
                <a:noFill/>
                <a:miter lim="800000"/>
                <a:headEnd/>
                <a:tailEnd/>
              </a:ln>
            </p:spPr>
            <p:txBody>
              <a:bodyPr/>
              <a:lstStyle/>
              <a:p>
                <a:pPr>
                  <a:defRPr/>
                </a:pPr>
                <a:endParaRPr lang="en-US"/>
              </a:p>
            </p:txBody>
          </p:sp>
          <p:sp>
            <p:nvSpPr>
              <p:cNvPr id="8207" name="Rectangle 19"/>
              <p:cNvSpPr>
                <a:spLocks noChangeArrowheads="1"/>
              </p:cNvSpPr>
              <p:nvPr/>
            </p:nvSpPr>
            <p:spPr bwMode="auto">
              <a:xfrm>
                <a:off x="0" y="0"/>
                <a:ext cx="810" cy="461665"/>
              </a:xfrm>
              <a:prstGeom prst="rect">
                <a:avLst/>
              </a:prstGeom>
              <a:solidFill>
                <a:srgbClr val="99CCFF"/>
              </a:solidFill>
              <a:ln w="9525">
                <a:noFill/>
                <a:miter lim="800000"/>
                <a:headEnd/>
                <a:tailEnd/>
              </a:ln>
            </p:spPr>
            <p:txBody>
              <a:bodyPr>
                <a:spAutoFit/>
              </a:bodyPr>
              <a:lstStyle/>
              <a:p>
                <a:pPr>
                  <a:defRPr/>
                </a:pPr>
                <a:endParaRPr lang="en-US"/>
              </a:p>
            </p:txBody>
          </p:sp>
        </p:grpSp>
      </p:grpSp>
      <p:sp>
        <p:nvSpPr>
          <p:cNvPr id="8202" name="Text Box 2"/>
          <p:cNvSpPr txBox="1">
            <a:spLocks noChangeArrowheads="1"/>
          </p:cNvSpPr>
          <p:nvPr/>
        </p:nvSpPr>
        <p:spPr bwMode="auto">
          <a:xfrm>
            <a:off x="200475" y="5301212"/>
            <a:ext cx="9355137" cy="1015663"/>
          </a:xfrm>
          <a:prstGeom prst="rect">
            <a:avLst/>
          </a:prstGeom>
          <a:noFill/>
          <a:ln w="9525">
            <a:noFill/>
            <a:miter lim="800000"/>
            <a:headEnd/>
            <a:tailEnd/>
          </a:ln>
        </p:spPr>
        <p:txBody>
          <a:bodyPr>
            <a:spAutoFit/>
          </a:bodyPr>
          <a:lstStyle/>
          <a:p>
            <a:pPr algn="ctr">
              <a:defRPr/>
            </a:pPr>
            <a:r>
              <a:rPr lang="en-US" sz="2000" b="1"/>
              <a:t>Andreas Thomas</a:t>
            </a:r>
            <a:endParaRPr lang="de-DE" sz="2000" b="1"/>
          </a:p>
          <a:p>
            <a:pPr algn="ctr">
              <a:defRPr/>
            </a:pPr>
            <a:r>
              <a:rPr lang="en-US" sz="2000"/>
              <a:t>Mainz, May 24th, 2023</a:t>
            </a:r>
            <a:endParaRPr/>
          </a:p>
          <a:p>
            <a:pPr algn="ctr">
              <a:defRPr/>
            </a:pPr>
            <a:r>
              <a:rPr lang="de-DE" sz="2000"/>
              <a:t>Andreas Thomas</a:t>
            </a:r>
            <a:endParaRPr/>
          </a:p>
        </p:txBody>
      </p:sp>
      <p:sp>
        <p:nvSpPr>
          <p:cNvPr id="8203" name="Rectangle 3"/>
          <p:cNvSpPr>
            <a:spLocks noChangeArrowheads="1"/>
          </p:cNvSpPr>
          <p:nvPr/>
        </p:nvSpPr>
        <p:spPr bwMode="auto">
          <a:xfrm>
            <a:off x="2000672" y="1196752"/>
            <a:ext cx="6120680" cy="582211"/>
          </a:xfrm>
          <a:prstGeom prst="rect">
            <a:avLst/>
          </a:prstGeom>
          <a:noFill/>
          <a:ln w="57150" cmpd="thickThin">
            <a:solidFill>
              <a:srgbClr val="00279F"/>
            </a:solidFill>
            <a:miter lim="800000"/>
            <a:headEnd/>
            <a:tailEnd/>
          </a:ln>
        </p:spPr>
        <p:txBody>
          <a:bodyPr wrap="square" lIns="90488" tIns="44450" rIns="90488" bIns="44450">
            <a:spAutoFit/>
          </a:bodyPr>
          <a:lstStyle/>
          <a:p>
            <a:pPr algn="ctr">
              <a:defRPr/>
            </a:pPr>
            <a:r>
              <a:rPr lang="de-DE" sz="3200" b="1">
                <a:solidFill>
                  <a:srgbClr val="0000FF"/>
                </a:solidFill>
              </a:rPr>
              <a:t> </a:t>
            </a:r>
            <a:r>
              <a:rPr lang="en-US" sz="3200" b="1">
                <a:solidFill>
                  <a:srgbClr val="0000FF"/>
                </a:solidFill>
              </a:rPr>
              <a:t> </a:t>
            </a:r>
            <a:r>
              <a:rPr lang="en-US" sz="3200" b="1">
                <a:solidFill>
                  <a:srgbClr val="0000FF"/>
                </a:solidFill>
              </a:rPr>
              <a:t>Cyrogenic</a:t>
            </a:r>
            <a:r>
              <a:rPr lang="en-US" sz="3200" b="1">
                <a:solidFill>
                  <a:srgbClr val="0000FF"/>
                </a:solidFill>
              </a:rPr>
              <a:t> tools </a:t>
            </a:r>
            <a:endParaRPr/>
          </a:p>
        </p:txBody>
      </p:sp>
      <p:sp>
        <p:nvSpPr>
          <p:cNvPr id="19" name="Rectangle 2"/>
          <p:cNvSpPr>
            <a:spLocks noChangeArrowheads="1"/>
          </p:cNvSpPr>
          <p:nvPr/>
        </p:nvSpPr>
        <p:spPr bwMode="auto">
          <a:xfrm>
            <a:off x="2152464" y="1850970"/>
            <a:ext cx="5601072" cy="2800767"/>
          </a:xfrm>
          <a:prstGeom prst="rect">
            <a:avLst/>
          </a:prstGeom>
          <a:noFill/>
          <a:ln w="9525">
            <a:noFill/>
            <a:miter lim="800000"/>
            <a:headEnd/>
            <a:tailEnd/>
          </a:ln>
        </p:spPr>
        <p:txBody>
          <a:bodyPr wrap="square">
            <a:spAutoFit/>
          </a:bodyPr>
          <a:lstStyle/>
          <a:p>
            <a:pPr>
              <a:spcBef>
                <a:spcPts val="0"/>
              </a:spcBef>
              <a:defRPr/>
            </a:pPr>
            <a:r>
              <a:rPr lang="en-US" sz="2000">
                <a:solidFill>
                  <a:srgbClr val="3333FF"/>
                </a:solidFill>
              </a:rPr>
              <a:t>Cryogenics:</a:t>
            </a:r>
            <a:endParaRPr/>
          </a:p>
          <a:p>
            <a:pPr>
              <a:spcBef>
                <a:spcPts val="0"/>
              </a:spcBef>
              <a:defRPr/>
            </a:pPr>
            <a:r>
              <a:rPr lang="en-US" sz="2000">
                <a:solidFill>
                  <a:srgbClr val="3333FF"/>
                </a:solidFill>
              </a:rPr>
              <a:t>1.-Temperature scale</a:t>
            </a:r>
            <a:endParaRPr/>
          </a:p>
          <a:p>
            <a:pPr>
              <a:spcBef>
                <a:spcPts val="0"/>
              </a:spcBef>
              <a:defRPr/>
            </a:pPr>
            <a:r>
              <a:rPr lang="en-US" sz="2000">
                <a:solidFill>
                  <a:srgbClr val="3333FF"/>
                </a:solidFill>
              </a:rPr>
              <a:t>2.- How to reach low temperatures?</a:t>
            </a:r>
            <a:endParaRPr/>
          </a:p>
          <a:p>
            <a:pPr>
              <a:spcBef>
                <a:spcPts val="0"/>
              </a:spcBef>
              <a:defRPr/>
            </a:pPr>
            <a:r>
              <a:rPr lang="en-US" sz="2000">
                <a:solidFill>
                  <a:srgbClr val="3333FF"/>
                </a:solidFill>
              </a:rPr>
              <a:t>3.- Construction principles</a:t>
            </a:r>
            <a:endParaRPr/>
          </a:p>
          <a:p>
            <a:pPr>
              <a:spcBef>
                <a:spcPts val="0"/>
              </a:spcBef>
              <a:defRPr/>
            </a:pPr>
            <a:r>
              <a:rPr lang="en-US" sz="2000">
                <a:solidFill>
                  <a:srgbClr val="3333FF"/>
                </a:solidFill>
              </a:rPr>
              <a:t>Examples:</a:t>
            </a:r>
            <a:endParaRPr/>
          </a:p>
          <a:p>
            <a:pPr>
              <a:spcBef>
                <a:spcPts val="0"/>
              </a:spcBef>
              <a:defRPr/>
            </a:pPr>
            <a:r>
              <a:rPr lang="en-US" sz="2000">
                <a:solidFill>
                  <a:srgbClr val="3333FF"/>
                </a:solidFill>
              </a:rPr>
              <a:t>1.- Hydrogen/Deuterium Target</a:t>
            </a:r>
            <a:endParaRPr/>
          </a:p>
          <a:p>
            <a:pPr>
              <a:spcBef>
                <a:spcPts val="0"/>
              </a:spcBef>
              <a:defRPr/>
            </a:pPr>
            <a:r>
              <a:rPr lang="en-US" sz="2000">
                <a:solidFill>
                  <a:srgbClr val="3333FF"/>
                </a:solidFill>
              </a:rPr>
              <a:t>2.- Frozen Spin Target</a:t>
            </a:r>
            <a:endParaRPr/>
          </a:p>
        </p:txBody>
      </p:sp>
      <p:pic>
        <p:nvPicPr>
          <p:cNvPr id="18" name="Picture 2" descr="Cryostat_mainz 001"/>
          <p:cNvPicPr>
            <a:picLocks noChangeAspect="1" noChangeArrowheads="1"/>
          </p:cNvPicPr>
          <p:nvPr/>
        </p:nvPicPr>
        <p:blipFill>
          <a:blip r:embed="rId6"/>
          <a:stretch/>
        </p:blipFill>
        <p:spPr bwMode="auto">
          <a:xfrm>
            <a:off x="6994726" y="5084522"/>
            <a:ext cx="2911274" cy="1791477"/>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2"/>
          <a:stretch/>
        </p:blipFill>
        <p:spPr bwMode="auto">
          <a:xfrm>
            <a:off x="0" y="836712"/>
            <a:ext cx="7800975" cy="6086475"/>
          </a:xfrm>
          <a:prstGeom prst="rect">
            <a:avLst/>
          </a:prstGeom>
        </p:spPr>
      </p:pic>
      <p:sp>
        <p:nvSpPr>
          <p:cNvPr id="4" name="Textfeld 3"/>
          <p:cNvSpPr txBox="1"/>
          <p:nvPr/>
        </p:nvSpPr>
        <p:spPr bwMode="auto">
          <a:xfrm>
            <a:off x="1136576" y="116632"/>
            <a:ext cx="3456384" cy="461665"/>
          </a:xfrm>
          <a:prstGeom prst="rect">
            <a:avLst/>
          </a:prstGeom>
          <a:noFill/>
        </p:spPr>
        <p:txBody>
          <a:bodyPr wrap="square">
            <a:spAutoFit/>
          </a:bodyPr>
          <a:lstStyle/>
          <a:p>
            <a:pPr>
              <a:defRPr/>
            </a:pPr>
            <a:r>
              <a:rPr lang="en-US"/>
              <a:t>Phase diagram helium4</a:t>
            </a:r>
            <a:endParaRPr/>
          </a:p>
        </p:txBody>
      </p:sp>
      <p:sp>
        <p:nvSpPr>
          <p:cNvPr id="5" name="Textfeld 4"/>
          <p:cNvSpPr txBox="1"/>
          <p:nvPr/>
        </p:nvSpPr>
        <p:spPr bwMode="auto">
          <a:xfrm>
            <a:off x="7745760" y="2564904"/>
            <a:ext cx="2160240" cy="1938992"/>
          </a:xfrm>
          <a:prstGeom prst="rect">
            <a:avLst/>
          </a:prstGeom>
          <a:noFill/>
        </p:spPr>
        <p:txBody>
          <a:bodyPr wrap="square">
            <a:spAutoFit/>
          </a:bodyPr>
          <a:lstStyle/>
          <a:p>
            <a:pPr>
              <a:defRPr/>
            </a:pPr>
            <a:r>
              <a:rPr lang="en-US"/>
              <a:t>Liquid </a:t>
            </a:r>
            <a:endParaRPr/>
          </a:p>
          <a:p>
            <a:pPr>
              <a:defRPr/>
            </a:pPr>
            <a:r>
              <a:rPr lang="en-US"/>
              <a:t>@4.2K</a:t>
            </a:r>
            <a:endParaRPr/>
          </a:p>
          <a:p>
            <a:pPr>
              <a:defRPr/>
            </a:pPr>
            <a:endParaRPr lang="en-US"/>
          </a:p>
          <a:p>
            <a:pPr>
              <a:defRPr/>
            </a:pPr>
            <a:r>
              <a:rPr lang="en-US"/>
              <a:t>Superfluid @2.17K</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2"/>
          <a:stretch/>
        </p:blipFill>
        <p:spPr bwMode="auto">
          <a:xfrm>
            <a:off x="0" y="1196752"/>
            <a:ext cx="6804899" cy="5048796"/>
          </a:xfrm>
          <a:prstGeom prst="rect">
            <a:avLst/>
          </a:prstGeom>
        </p:spPr>
      </p:pic>
      <p:sp>
        <p:nvSpPr>
          <p:cNvPr id="4" name="Textfeld 3"/>
          <p:cNvSpPr txBox="1"/>
          <p:nvPr/>
        </p:nvSpPr>
        <p:spPr bwMode="auto">
          <a:xfrm>
            <a:off x="776536" y="21579"/>
            <a:ext cx="4248472" cy="461665"/>
          </a:xfrm>
          <a:prstGeom prst="rect">
            <a:avLst/>
          </a:prstGeom>
          <a:noFill/>
        </p:spPr>
        <p:txBody>
          <a:bodyPr wrap="square">
            <a:spAutoFit/>
          </a:bodyPr>
          <a:lstStyle/>
          <a:p>
            <a:pPr>
              <a:defRPr/>
            </a:pPr>
            <a:r>
              <a:rPr lang="en-US"/>
              <a:t>Specific heat capacity helium4</a:t>
            </a:r>
            <a:endParaRPr/>
          </a:p>
        </p:txBody>
      </p:sp>
      <p:sp>
        <p:nvSpPr>
          <p:cNvPr id="5" name="Textfeld 4"/>
          <p:cNvSpPr txBox="1"/>
          <p:nvPr/>
        </p:nvSpPr>
        <p:spPr bwMode="auto">
          <a:xfrm>
            <a:off x="4232920" y="550421"/>
            <a:ext cx="4248472" cy="646331"/>
          </a:xfrm>
          <a:prstGeom prst="rect">
            <a:avLst/>
          </a:prstGeom>
          <a:noFill/>
        </p:spPr>
        <p:txBody>
          <a:bodyPr wrap="square">
            <a:spAutoFit/>
          </a:bodyPr>
          <a:lstStyle/>
          <a:p>
            <a:pPr>
              <a:defRPr/>
            </a:pPr>
            <a:r>
              <a:rPr lang="en-US" sz="3600" b="1">
                <a:latin typeface="Symbol"/>
              </a:rPr>
              <a:t>l</a:t>
            </a:r>
            <a:r>
              <a:rPr lang="en-US"/>
              <a:t> point @ 2.17K</a:t>
            </a:r>
            <a:endParaRPr/>
          </a:p>
        </p:txBody>
      </p:sp>
      <p:sp>
        <p:nvSpPr>
          <p:cNvPr id="7" name="Textfeld 6"/>
          <p:cNvSpPr txBox="1"/>
          <p:nvPr/>
        </p:nvSpPr>
        <p:spPr bwMode="auto">
          <a:xfrm>
            <a:off x="6804899" y="890711"/>
            <a:ext cx="3008784" cy="4770537"/>
          </a:xfrm>
          <a:prstGeom prst="rect">
            <a:avLst/>
          </a:prstGeom>
          <a:noFill/>
        </p:spPr>
        <p:txBody>
          <a:bodyPr wrap="square">
            <a:spAutoFit/>
          </a:bodyPr>
          <a:lstStyle/>
          <a:p>
            <a:pPr>
              <a:defRPr/>
            </a:pPr>
            <a:r>
              <a:rPr lang="en-US"/>
              <a:t> </a:t>
            </a:r>
            <a:r>
              <a:rPr lang="en-US" sz="2000"/>
              <a:t>Bose-Einstein condensation.</a:t>
            </a:r>
            <a:endParaRPr/>
          </a:p>
          <a:p>
            <a:pPr>
              <a:defRPr/>
            </a:pPr>
            <a:endParaRPr lang="en-US" sz="2000"/>
          </a:p>
          <a:p>
            <a:pPr>
              <a:defRPr/>
            </a:pPr>
            <a:r>
              <a:rPr lang="en-US" sz="2000"/>
              <a:t>Transition to </a:t>
            </a:r>
            <a:endParaRPr/>
          </a:p>
          <a:p>
            <a:pPr>
              <a:defRPr/>
            </a:pPr>
            <a:r>
              <a:rPr lang="en-US" sz="2000"/>
              <a:t>superfluid helium II</a:t>
            </a:r>
            <a:endParaRPr/>
          </a:p>
          <a:p>
            <a:pPr>
              <a:defRPr/>
            </a:pPr>
            <a:endParaRPr lang="en-US" sz="2000"/>
          </a:p>
          <a:p>
            <a:pPr>
              <a:defRPr/>
            </a:pPr>
            <a:r>
              <a:rPr lang="en-US" sz="2000"/>
              <a:t>Film flow is not restricted by its viscosity but by a critical velocity which is about 20 cm/s.</a:t>
            </a:r>
            <a:endParaRPr/>
          </a:p>
          <a:p>
            <a:pPr>
              <a:defRPr/>
            </a:pPr>
            <a:r>
              <a:rPr lang="en-US" sz="2000">
                <a:solidFill>
                  <a:srgbClr val="202122"/>
                </a:solidFill>
                <a:latin typeface="Times New Roman"/>
              </a:rPr>
              <a:t>B</a:t>
            </a:r>
            <a:r>
              <a:rPr lang="en-US" sz="2000" b="0" i="0">
                <a:solidFill>
                  <a:srgbClr val="202122"/>
                </a:solidFill>
                <a:latin typeface="Times New Roman"/>
              </a:rPr>
              <a:t>ecomes restricted if the pore diameter is less than 0.7 nm (i.e. roughly three times the classical diameter of helium atom).</a:t>
            </a:r>
            <a:endParaRPr lang="de-DE" sz="2000">
              <a:latin typeface="Times New Roman"/>
            </a:endParaRPr>
          </a:p>
        </p:txBody>
      </p:sp>
      <p:pic>
        <p:nvPicPr>
          <p:cNvPr id="9" name="Grafik 8"/>
          <p:cNvPicPr>
            <a:picLocks noChangeAspect="1"/>
          </p:cNvPicPr>
          <p:nvPr/>
        </p:nvPicPr>
        <p:blipFill>
          <a:blip r:embed="rId3"/>
          <a:stretch/>
        </p:blipFill>
        <p:spPr bwMode="auto">
          <a:xfrm>
            <a:off x="8741922" y="5371164"/>
            <a:ext cx="1071761" cy="148683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074" name="Picture 2" descr="undefined"/>
          <p:cNvPicPr>
            <a:picLocks noChangeAspect="1" noChangeArrowheads="1"/>
          </p:cNvPicPr>
          <p:nvPr/>
        </p:nvPicPr>
        <p:blipFill>
          <a:blip r:embed="rId2"/>
          <a:stretch/>
        </p:blipFill>
        <p:spPr bwMode="auto">
          <a:xfrm>
            <a:off x="119154" y="1196752"/>
            <a:ext cx="3990365" cy="5640830"/>
          </a:xfrm>
          <a:prstGeom prst="rect">
            <a:avLst/>
          </a:prstGeom>
          <a:noFill/>
        </p:spPr>
      </p:pic>
      <p:pic>
        <p:nvPicPr>
          <p:cNvPr id="2" name="Picture 3"/>
          <p:cNvPicPr>
            <a:picLocks noChangeAspect="1" noChangeArrowheads="1"/>
          </p:cNvPicPr>
          <p:nvPr/>
        </p:nvPicPr>
        <p:blipFill>
          <a:blip r:embed="rId3"/>
          <a:stretch/>
        </p:blipFill>
        <p:spPr bwMode="auto">
          <a:xfrm>
            <a:off x="4433647" y="1196752"/>
            <a:ext cx="5353199" cy="3498742"/>
          </a:xfrm>
          <a:prstGeom prst="rect">
            <a:avLst/>
          </a:prstGeom>
          <a:noFill/>
          <a:ln w="9525">
            <a:noFill/>
            <a:miter lim="800000"/>
            <a:headEnd/>
            <a:tailEnd/>
          </a:ln>
        </p:spPr>
      </p:pic>
      <p:sp>
        <p:nvSpPr>
          <p:cNvPr id="3" name="Rectangle 3"/>
          <p:cNvSpPr>
            <a:spLocks noChangeArrowheads="1"/>
          </p:cNvSpPr>
          <p:nvPr/>
        </p:nvSpPr>
        <p:spPr bwMode="auto">
          <a:xfrm>
            <a:off x="1712640" y="0"/>
            <a:ext cx="6120680" cy="582211"/>
          </a:xfrm>
          <a:prstGeom prst="rect">
            <a:avLst/>
          </a:prstGeom>
          <a:noFill/>
          <a:ln w="57150" cmpd="thickThin">
            <a:solidFill>
              <a:srgbClr val="00279F"/>
            </a:solidFill>
            <a:miter lim="800000"/>
            <a:headEnd/>
            <a:tailEnd/>
          </a:ln>
        </p:spPr>
        <p:txBody>
          <a:bodyPr wrap="square" lIns="90488" tIns="44450" rIns="90488" bIns="44450">
            <a:spAutoFit/>
          </a:bodyPr>
          <a:lstStyle/>
          <a:p>
            <a:pPr algn="ctr">
              <a:defRPr/>
            </a:pPr>
            <a:r>
              <a:rPr lang="de-DE" sz="3200" b="1">
                <a:solidFill>
                  <a:srgbClr val="0000FF"/>
                </a:solidFill>
              </a:rPr>
              <a:t> </a:t>
            </a:r>
            <a:r>
              <a:rPr lang="en-US" sz="3200" b="1">
                <a:solidFill>
                  <a:srgbClr val="0000FF"/>
                </a:solidFill>
              </a:rPr>
              <a:t> Evaporation cooling </a:t>
            </a:r>
            <a:endParaRPr/>
          </a:p>
        </p:txBody>
      </p:sp>
      <p:sp>
        <p:nvSpPr>
          <p:cNvPr id="4" name="Textfeld 3"/>
          <p:cNvSpPr txBox="1"/>
          <p:nvPr/>
        </p:nvSpPr>
        <p:spPr bwMode="auto">
          <a:xfrm>
            <a:off x="4376937" y="4802202"/>
            <a:ext cx="5409910" cy="1631216"/>
          </a:xfrm>
          <a:prstGeom prst="rect">
            <a:avLst/>
          </a:prstGeom>
          <a:noFill/>
        </p:spPr>
        <p:txBody>
          <a:bodyPr wrap="square">
            <a:spAutoFit/>
          </a:bodyPr>
          <a:lstStyle/>
          <a:p>
            <a:pPr>
              <a:defRPr/>
            </a:pPr>
            <a:r>
              <a:rPr lang="en-US" sz="2000"/>
              <a:t>Picture: remove the fasted atoms by pumping it from the gas phase of an isolated pot.</a:t>
            </a:r>
            <a:endParaRPr/>
          </a:p>
          <a:p>
            <a:pPr>
              <a:defRPr/>
            </a:pPr>
            <a:endParaRPr lang="en-US" sz="2000"/>
          </a:p>
          <a:p>
            <a:pPr>
              <a:defRPr/>
            </a:pPr>
            <a:r>
              <a:rPr lang="en-US" sz="2000"/>
              <a:t>Helium: P= 1000mbar, 	T =4.2K</a:t>
            </a:r>
            <a:endParaRPr/>
          </a:p>
          <a:p>
            <a:pPr>
              <a:defRPr/>
            </a:pPr>
            <a:r>
              <a:rPr lang="en-US" sz="2000"/>
              <a:t>	P= 0.1mbar, 	T=0.9K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Rectangle 3"/>
          <p:cNvSpPr>
            <a:spLocks noChangeArrowheads="1"/>
          </p:cNvSpPr>
          <p:nvPr/>
        </p:nvSpPr>
        <p:spPr bwMode="auto">
          <a:xfrm>
            <a:off x="1712640" y="0"/>
            <a:ext cx="6120680" cy="582211"/>
          </a:xfrm>
          <a:prstGeom prst="rect">
            <a:avLst/>
          </a:prstGeom>
          <a:noFill/>
          <a:ln w="57150" cmpd="thickThin">
            <a:solidFill>
              <a:srgbClr val="00279F"/>
            </a:solidFill>
            <a:miter lim="800000"/>
            <a:headEnd/>
            <a:tailEnd/>
          </a:ln>
        </p:spPr>
        <p:txBody>
          <a:bodyPr wrap="square" lIns="90488" tIns="44450" rIns="90488" bIns="44450">
            <a:spAutoFit/>
          </a:bodyPr>
          <a:lstStyle/>
          <a:p>
            <a:pPr algn="ctr">
              <a:defRPr/>
            </a:pPr>
            <a:r>
              <a:rPr lang="de-DE" sz="3200" b="1">
                <a:solidFill>
                  <a:srgbClr val="0000FF"/>
                </a:solidFill>
              </a:rPr>
              <a:t> </a:t>
            </a:r>
            <a:r>
              <a:rPr lang="en-US" sz="3200" b="1">
                <a:solidFill>
                  <a:srgbClr val="0000FF"/>
                </a:solidFill>
              </a:rPr>
              <a:t> Construction principles </a:t>
            </a:r>
            <a:endParaRPr/>
          </a:p>
        </p:txBody>
      </p:sp>
      <p:sp>
        <p:nvSpPr>
          <p:cNvPr id="3" name="Textfeld 2"/>
          <p:cNvSpPr txBox="1"/>
          <p:nvPr/>
        </p:nvSpPr>
        <p:spPr bwMode="auto">
          <a:xfrm>
            <a:off x="-3594" y="836712"/>
            <a:ext cx="9777535" cy="3046988"/>
          </a:xfrm>
          <a:prstGeom prst="rect">
            <a:avLst/>
          </a:prstGeom>
          <a:noFill/>
        </p:spPr>
        <p:txBody>
          <a:bodyPr wrap="square">
            <a:spAutoFit/>
          </a:bodyPr>
          <a:lstStyle/>
          <a:p>
            <a:pPr marL="457200" indent="-457200">
              <a:buAutoNum type="arabicPeriod"/>
              <a:defRPr/>
            </a:pPr>
            <a:r>
              <a:rPr lang="en-US"/>
              <a:t>Thermal Conduction – proper choice of materials and dimensions</a:t>
            </a:r>
            <a:endParaRPr/>
          </a:p>
          <a:p>
            <a:pPr marL="457200" indent="-457200">
              <a:buAutoNum type="arabicPeriod"/>
              <a:defRPr/>
            </a:pPr>
            <a:endParaRPr lang="en-US"/>
          </a:p>
          <a:p>
            <a:pPr marL="457200" indent="-457200">
              <a:buAutoNum type="arabicPeriod"/>
              <a:defRPr/>
            </a:pPr>
            <a:r>
              <a:rPr lang="en-US"/>
              <a:t>Thermal Radiation – Shields, </a:t>
            </a:r>
            <a:r>
              <a:rPr lang="en-US"/>
              <a:t>Superisolation</a:t>
            </a:r>
            <a:r>
              <a:rPr lang="en-US"/>
              <a:t> foil</a:t>
            </a:r>
            <a:endParaRPr/>
          </a:p>
          <a:p>
            <a:pPr marL="457200" indent="-457200">
              <a:buAutoNum type="arabicPeriod"/>
              <a:defRPr/>
            </a:pPr>
            <a:endParaRPr lang="en-US"/>
          </a:p>
          <a:p>
            <a:pPr marL="457200" indent="-457200">
              <a:buAutoNum type="arabicPeriod"/>
              <a:defRPr/>
            </a:pPr>
            <a:r>
              <a:rPr lang="en-US"/>
              <a:t>Heat transport by gas – Isolation vacuum</a:t>
            </a:r>
            <a:endParaRPr/>
          </a:p>
          <a:p>
            <a:pPr marL="457200" indent="-457200">
              <a:buAutoNum type="arabicPeriod"/>
              <a:defRPr/>
            </a:pPr>
            <a:endParaRPr lang="en-US"/>
          </a:p>
          <a:p>
            <a:pPr marL="457200" indent="-457200">
              <a:buAutoNum type="arabicPeriod"/>
              <a:defRPr/>
            </a:pPr>
            <a:r>
              <a:rPr lang="en-US"/>
              <a:t>Heat transport by liquid - Geometry</a:t>
            </a:r>
            <a:endParaRPr/>
          </a:p>
          <a:p>
            <a:pPr>
              <a:defRPr/>
            </a:pPr>
            <a:endParaRPr lang="de-DE"/>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Textfeld 2"/>
          <p:cNvSpPr txBox="1"/>
          <p:nvPr/>
        </p:nvSpPr>
        <p:spPr bwMode="auto">
          <a:xfrm>
            <a:off x="488503" y="33529"/>
            <a:ext cx="9217024" cy="461665"/>
          </a:xfrm>
          <a:prstGeom prst="rect">
            <a:avLst/>
          </a:prstGeom>
          <a:noFill/>
        </p:spPr>
        <p:txBody>
          <a:bodyPr wrap="square">
            <a:spAutoFit/>
          </a:bodyPr>
          <a:lstStyle/>
          <a:p>
            <a:pPr marL="457200" indent="-457200">
              <a:buAutoNum type="arabicPeriod"/>
              <a:defRPr/>
            </a:pPr>
            <a:r>
              <a:rPr lang="en-US"/>
              <a:t>Thermal Conduction – proper choice of materials and dimensions</a:t>
            </a:r>
            <a:endParaRPr/>
          </a:p>
        </p:txBody>
      </p:sp>
      <p:sp>
        <p:nvSpPr>
          <p:cNvPr id="5" name="Textfeld 4"/>
          <p:cNvSpPr txBox="1"/>
          <p:nvPr/>
        </p:nvSpPr>
        <p:spPr bwMode="auto">
          <a:xfrm>
            <a:off x="128464" y="495194"/>
            <a:ext cx="9577064" cy="1631216"/>
          </a:xfrm>
          <a:prstGeom prst="rect">
            <a:avLst/>
          </a:prstGeom>
          <a:noFill/>
        </p:spPr>
        <p:txBody>
          <a:bodyPr wrap="square">
            <a:spAutoFit/>
          </a:bodyPr>
          <a:lstStyle/>
          <a:p>
            <a:pPr>
              <a:defRPr/>
            </a:pPr>
            <a:r>
              <a:rPr lang="en-US" sz="2000"/>
              <a:t>On a microscopic scale, heat conduction occurs as atoms and molecules interact with neighboring atoms and molecules, transferring some of their energy (heat) to these neighboring particles. In other words, heat is transferred by conduction when adjacent atoms vibrate against one another, or as electrons move from one atom to another. Conduction is the most significant means of </a:t>
            </a:r>
            <a:r>
              <a:rPr lang="en-US" sz="2000" b="1"/>
              <a:t>heat transfer within a solid</a:t>
            </a:r>
            <a:r>
              <a:rPr lang="en-US" sz="2000"/>
              <a:t>.</a:t>
            </a:r>
            <a:endParaRPr lang="de-DE" sz="2000"/>
          </a:p>
        </p:txBody>
      </p:sp>
      <p:sp>
        <p:nvSpPr>
          <p:cNvPr id="8" name="Textfeld 7"/>
          <p:cNvSpPr txBox="1"/>
          <p:nvPr/>
        </p:nvSpPr>
        <p:spPr bwMode="auto">
          <a:xfrm>
            <a:off x="0" y="5501032"/>
            <a:ext cx="4968552" cy="1323439"/>
          </a:xfrm>
          <a:prstGeom prst="rect">
            <a:avLst/>
          </a:prstGeom>
          <a:noFill/>
        </p:spPr>
        <p:txBody>
          <a:bodyPr wrap="square">
            <a:spAutoFit/>
          </a:bodyPr>
          <a:lstStyle/>
          <a:p>
            <a:pPr>
              <a:defRPr/>
            </a:pPr>
            <a:r>
              <a:rPr lang="en-US" sz="2000"/>
              <a:t>Copper		</a:t>
            </a:r>
            <a:endParaRPr/>
          </a:p>
          <a:p>
            <a:pPr>
              <a:defRPr/>
            </a:pPr>
            <a:r>
              <a:rPr lang="en-US" sz="2000"/>
              <a:t>Aluminum</a:t>
            </a:r>
            <a:endParaRPr/>
          </a:p>
          <a:p>
            <a:pPr>
              <a:defRPr/>
            </a:pPr>
            <a:r>
              <a:rPr lang="en-US" sz="2000"/>
              <a:t>Stainless Steal</a:t>
            </a:r>
            <a:endParaRPr/>
          </a:p>
          <a:p>
            <a:pPr>
              <a:defRPr/>
            </a:pPr>
            <a:r>
              <a:rPr lang="en-US" sz="2000"/>
              <a:t>Plastic</a:t>
            </a:r>
            <a:endParaRPr lang="de-DE" sz="2000"/>
          </a:p>
        </p:txBody>
      </p:sp>
      <p:sp>
        <p:nvSpPr>
          <p:cNvPr id="9" name="Textfeld 8"/>
          <p:cNvSpPr txBox="1"/>
          <p:nvPr/>
        </p:nvSpPr>
        <p:spPr bwMode="auto">
          <a:xfrm>
            <a:off x="4736976" y="6362806"/>
            <a:ext cx="5112568" cy="400110"/>
          </a:xfrm>
          <a:prstGeom prst="rect">
            <a:avLst/>
          </a:prstGeom>
          <a:noFill/>
        </p:spPr>
        <p:txBody>
          <a:bodyPr wrap="square">
            <a:spAutoFit/>
          </a:bodyPr>
          <a:lstStyle/>
          <a:p>
            <a:pPr>
              <a:defRPr/>
            </a:pPr>
            <a:r>
              <a:rPr lang="en-US" sz="2000"/>
              <a:t>Dimensions to isolate: Long and small area</a:t>
            </a:r>
            <a:endParaRPr/>
          </a:p>
        </p:txBody>
      </p:sp>
      <p:pic>
        <p:nvPicPr>
          <p:cNvPr id="13" name="Grafik 12"/>
          <p:cNvPicPr>
            <a:picLocks noChangeAspect="1"/>
          </p:cNvPicPr>
          <p:nvPr/>
        </p:nvPicPr>
        <p:blipFill>
          <a:blip r:embed="rId2"/>
          <a:stretch/>
        </p:blipFill>
        <p:spPr bwMode="auto">
          <a:xfrm>
            <a:off x="4376936" y="2020810"/>
            <a:ext cx="5378565" cy="4280441"/>
          </a:xfrm>
          <a:prstGeom prst="rect">
            <a:avLst/>
          </a:prstGeom>
        </p:spPr>
      </p:pic>
      <p:pic>
        <p:nvPicPr>
          <p:cNvPr id="14" name="Grafik 13"/>
          <p:cNvPicPr>
            <a:picLocks noChangeAspect="1"/>
          </p:cNvPicPr>
          <p:nvPr/>
        </p:nvPicPr>
        <p:blipFill>
          <a:blip r:embed="rId3"/>
          <a:stretch/>
        </p:blipFill>
        <p:spPr bwMode="auto">
          <a:xfrm>
            <a:off x="94326" y="2554031"/>
            <a:ext cx="3301623" cy="94697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2"/>
          <a:stretch/>
        </p:blipFill>
        <p:spPr bwMode="auto">
          <a:xfrm>
            <a:off x="128464" y="661987"/>
            <a:ext cx="4067175" cy="5534025"/>
          </a:xfrm>
          <a:prstGeom prst="rect">
            <a:avLst/>
          </a:prstGeom>
        </p:spPr>
      </p:pic>
      <p:sp>
        <p:nvSpPr>
          <p:cNvPr id="8" name="Textfeld 7"/>
          <p:cNvSpPr txBox="1"/>
          <p:nvPr/>
        </p:nvSpPr>
        <p:spPr bwMode="auto">
          <a:xfrm>
            <a:off x="1136576" y="116632"/>
            <a:ext cx="8496944" cy="461665"/>
          </a:xfrm>
          <a:prstGeom prst="rect">
            <a:avLst/>
          </a:prstGeom>
          <a:noFill/>
        </p:spPr>
        <p:txBody>
          <a:bodyPr wrap="square">
            <a:spAutoFit/>
          </a:bodyPr>
          <a:lstStyle/>
          <a:p>
            <a:pPr>
              <a:defRPr/>
            </a:pPr>
            <a:r>
              <a:rPr lang="en-US"/>
              <a:t>Thermal Conduction – Temperature dependence</a:t>
            </a:r>
            <a:endParaRPr/>
          </a:p>
        </p:txBody>
      </p:sp>
      <p:pic>
        <p:nvPicPr>
          <p:cNvPr id="10" name="Grafik 9"/>
          <p:cNvPicPr>
            <a:picLocks noChangeAspect="1"/>
          </p:cNvPicPr>
          <p:nvPr/>
        </p:nvPicPr>
        <p:blipFill>
          <a:blip r:embed="rId3"/>
          <a:stretch/>
        </p:blipFill>
        <p:spPr bwMode="auto">
          <a:xfrm>
            <a:off x="4448944" y="661988"/>
            <a:ext cx="5328591" cy="307348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 name="Textfeld 6"/>
          <p:cNvSpPr txBox="1"/>
          <p:nvPr/>
        </p:nvSpPr>
        <p:spPr bwMode="auto">
          <a:xfrm>
            <a:off x="1806734" y="0"/>
            <a:ext cx="6292530" cy="461665"/>
          </a:xfrm>
          <a:prstGeom prst="rect">
            <a:avLst/>
          </a:prstGeom>
          <a:noFill/>
        </p:spPr>
        <p:txBody>
          <a:bodyPr wrap="square">
            <a:spAutoFit/>
          </a:bodyPr>
          <a:lstStyle/>
          <a:p>
            <a:pPr>
              <a:defRPr/>
            </a:pPr>
            <a:r>
              <a:rPr lang="en-US"/>
              <a:t>Thermal Radiation – Shields, </a:t>
            </a:r>
            <a:r>
              <a:rPr lang="en-US"/>
              <a:t>Superisolation</a:t>
            </a:r>
            <a:r>
              <a:rPr lang="en-US"/>
              <a:t> foil</a:t>
            </a:r>
            <a:endParaRPr/>
          </a:p>
        </p:txBody>
      </p:sp>
      <p:sp>
        <p:nvSpPr>
          <p:cNvPr id="9" name="Textfeld 8"/>
          <p:cNvSpPr txBox="1"/>
          <p:nvPr/>
        </p:nvSpPr>
        <p:spPr bwMode="auto">
          <a:xfrm>
            <a:off x="16768" y="469290"/>
            <a:ext cx="9889231" cy="830997"/>
          </a:xfrm>
          <a:prstGeom prst="rect">
            <a:avLst/>
          </a:prstGeom>
          <a:noFill/>
        </p:spPr>
        <p:txBody>
          <a:bodyPr wrap="square">
            <a:spAutoFit/>
          </a:bodyPr>
          <a:lstStyle/>
          <a:p>
            <a:pPr>
              <a:defRPr/>
            </a:pPr>
            <a:r>
              <a:rPr lang="en-US"/>
              <a:t>Radiation heat transfer occurs via electromagnetic waves. Unlike conduction and convection, radiation does not need a medium for transmission. </a:t>
            </a:r>
            <a:endParaRPr lang="de-DE"/>
          </a:p>
        </p:txBody>
      </p:sp>
      <p:pic>
        <p:nvPicPr>
          <p:cNvPr id="11" name="Grafik 10"/>
          <p:cNvPicPr>
            <a:picLocks noChangeAspect="1"/>
          </p:cNvPicPr>
          <p:nvPr/>
        </p:nvPicPr>
        <p:blipFill>
          <a:blip r:embed="rId2"/>
          <a:stretch/>
        </p:blipFill>
        <p:spPr bwMode="auto">
          <a:xfrm>
            <a:off x="3191" y="2368856"/>
            <a:ext cx="6393160" cy="4489144"/>
          </a:xfrm>
          <a:prstGeom prst="rect">
            <a:avLst/>
          </a:prstGeom>
        </p:spPr>
      </p:pic>
      <p:pic>
        <p:nvPicPr>
          <p:cNvPr id="12" name="Grafik 11"/>
          <p:cNvPicPr>
            <a:picLocks noChangeAspect="1"/>
          </p:cNvPicPr>
          <p:nvPr/>
        </p:nvPicPr>
        <p:blipFill>
          <a:blip r:embed="rId3"/>
          <a:stretch/>
        </p:blipFill>
        <p:spPr bwMode="auto">
          <a:xfrm>
            <a:off x="3296816" y="1439179"/>
            <a:ext cx="1437726" cy="329118"/>
          </a:xfrm>
          <a:prstGeom prst="rect">
            <a:avLst/>
          </a:prstGeom>
        </p:spPr>
      </p:pic>
      <p:sp>
        <p:nvSpPr>
          <p:cNvPr id="14" name="Textfeld 13"/>
          <p:cNvSpPr txBox="1"/>
          <p:nvPr/>
        </p:nvSpPr>
        <p:spPr bwMode="auto">
          <a:xfrm>
            <a:off x="0" y="1372906"/>
            <a:ext cx="3115802" cy="461665"/>
          </a:xfrm>
          <a:prstGeom prst="rect">
            <a:avLst/>
          </a:prstGeom>
          <a:noFill/>
        </p:spPr>
        <p:txBody>
          <a:bodyPr wrap="square">
            <a:spAutoFit/>
          </a:bodyPr>
          <a:lstStyle/>
          <a:p>
            <a:pPr>
              <a:defRPr/>
            </a:pPr>
            <a:r>
              <a:rPr lang="de-DE"/>
              <a:t>Stefan–Boltzmann </a:t>
            </a:r>
            <a:r>
              <a:rPr lang="de-DE"/>
              <a:t>law</a:t>
            </a:r>
            <a:endParaRPr lang="de-DE"/>
          </a:p>
        </p:txBody>
      </p:sp>
      <p:pic>
        <p:nvPicPr>
          <p:cNvPr id="16" name="Grafik 15"/>
          <p:cNvPicPr>
            <a:picLocks noChangeAspect="1"/>
          </p:cNvPicPr>
          <p:nvPr/>
        </p:nvPicPr>
        <p:blipFill>
          <a:blip r:embed="rId4"/>
          <a:stretch/>
        </p:blipFill>
        <p:spPr bwMode="auto">
          <a:xfrm>
            <a:off x="6379073" y="2204864"/>
            <a:ext cx="3440384" cy="1074745"/>
          </a:xfrm>
          <a:prstGeom prst="rect">
            <a:avLst/>
          </a:prstGeom>
        </p:spPr>
      </p:pic>
      <p:sp>
        <p:nvSpPr>
          <p:cNvPr id="17" name="Textfeld 16"/>
          <p:cNvSpPr txBox="1"/>
          <p:nvPr/>
        </p:nvSpPr>
        <p:spPr bwMode="auto">
          <a:xfrm>
            <a:off x="6703654" y="1372906"/>
            <a:ext cx="3115802" cy="461665"/>
          </a:xfrm>
          <a:prstGeom prst="rect">
            <a:avLst/>
          </a:prstGeom>
          <a:noFill/>
        </p:spPr>
        <p:txBody>
          <a:bodyPr wrap="square">
            <a:spAutoFit/>
          </a:bodyPr>
          <a:lstStyle/>
          <a:p>
            <a:pPr>
              <a:defRPr/>
            </a:pPr>
            <a:r>
              <a:rPr lang="de-DE"/>
              <a:t>Radiative</a:t>
            </a:r>
            <a:r>
              <a:rPr lang="de-DE"/>
              <a:t> </a:t>
            </a:r>
            <a:r>
              <a:rPr lang="de-DE"/>
              <a:t>heat</a:t>
            </a:r>
            <a:r>
              <a:rPr lang="de-DE"/>
              <a:t> </a:t>
            </a:r>
            <a:r>
              <a:rPr lang="de-DE"/>
              <a:t>transfer</a:t>
            </a:r>
            <a:endParaRPr lang="de-DE"/>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2"/>
          <a:stretch/>
        </p:blipFill>
        <p:spPr bwMode="auto">
          <a:xfrm>
            <a:off x="1784648" y="660226"/>
            <a:ext cx="4980609" cy="6153149"/>
          </a:xfrm>
          <a:prstGeom prst="rect">
            <a:avLst/>
          </a:prstGeom>
        </p:spPr>
      </p:pic>
      <p:sp>
        <p:nvSpPr>
          <p:cNvPr id="4" name="Textfeld 3"/>
          <p:cNvSpPr txBox="1"/>
          <p:nvPr/>
        </p:nvSpPr>
        <p:spPr bwMode="auto">
          <a:xfrm>
            <a:off x="2936776" y="44624"/>
            <a:ext cx="6048673" cy="461665"/>
          </a:xfrm>
          <a:prstGeom prst="rect">
            <a:avLst/>
          </a:prstGeom>
          <a:noFill/>
        </p:spPr>
        <p:txBody>
          <a:bodyPr wrap="square">
            <a:spAutoFit/>
          </a:bodyPr>
          <a:lstStyle/>
          <a:p>
            <a:pPr>
              <a:defRPr/>
            </a:pPr>
            <a:r>
              <a:rPr lang="en-US"/>
              <a:t>Thermal stress – Thermal expansion</a:t>
            </a:r>
            <a:endParaRPr/>
          </a:p>
        </p:txBody>
      </p:sp>
      <p:sp>
        <p:nvSpPr>
          <p:cNvPr id="5" name="Textfeld 4"/>
          <p:cNvSpPr txBox="1"/>
          <p:nvPr/>
        </p:nvSpPr>
        <p:spPr bwMode="auto">
          <a:xfrm>
            <a:off x="7185248" y="4869159"/>
            <a:ext cx="2592288" cy="1569660"/>
          </a:xfrm>
          <a:prstGeom prst="rect">
            <a:avLst/>
          </a:prstGeom>
          <a:noFill/>
        </p:spPr>
        <p:txBody>
          <a:bodyPr wrap="square">
            <a:spAutoFit/>
          </a:bodyPr>
          <a:lstStyle/>
          <a:p>
            <a:pPr>
              <a:defRPr/>
            </a:pPr>
            <a:r>
              <a:rPr lang="en-US">
                <a:solidFill>
                  <a:srgbClr val="FF0000"/>
                </a:solidFill>
              </a:rPr>
              <a:t>Thermal expansion strong from room</a:t>
            </a:r>
            <a:endParaRPr/>
          </a:p>
          <a:p>
            <a:pPr>
              <a:defRPr/>
            </a:pPr>
            <a:r>
              <a:rPr lang="en-US">
                <a:solidFill>
                  <a:srgbClr val="FF0000"/>
                </a:solidFill>
              </a:rPr>
              <a:t>To Liquid N2</a:t>
            </a:r>
            <a:endParaRPr/>
          </a:p>
          <a:p>
            <a:pPr>
              <a:defRPr/>
            </a:pPr>
            <a:r>
              <a:rPr lang="en-US">
                <a:solidFill>
                  <a:srgbClr val="FF0000"/>
                </a:solidFill>
              </a:rPr>
              <a:t>Temperatures.</a:t>
            </a:r>
            <a:endParaRPr/>
          </a:p>
        </p:txBody>
      </p:sp>
      <p:cxnSp>
        <p:nvCxnSpPr>
          <p:cNvPr id="8" name="Gerader Verbinder 7"/>
          <p:cNvCxnSpPr>
            <a:cxnSpLocks/>
          </p:cNvCxnSpPr>
          <p:nvPr/>
        </p:nvCxnSpPr>
        <p:spPr bwMode="auto">
          <a:xfrm flipV="1">
            <a:off x="3656856" y="764704"/>
            <a:ext cx="0" cy="56166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bwMode="auto">
          <a:xfrm>
            <a:off x="307941" y="1412776"/>
            <a:ext cx="2592288" cy="830997"/>
          </a:xfrm>
          <a:prstGeom prst="rect">
            <a:avLst/>
          </a:prstGeom>
          <a:noFill/>
        </p:spPr>
        <p:txBody>
          <a:bodyPr wrap="square">
            <a:spAutoFit/>
          </a:bodyPr>
          <a:lstStyle/>
          <a:p>
            <a:pPr>
              <a:defRPr/>
            </a:pPr>
            <a:r>
              <a:rPr lang="en-US">
                <a:solidFill>
                  <a:srgbClr val="FF0000"/>
                </a:solidFill>
                <a:highlight>
                  <a:srgbClr val="00FF00"/>
                </a:highlight>
              </a:rPr>
              <a:t>Plastic: </a:t>
            </a:r>
            <a:endParaRPr/>
          </a:p>
          <a:p>
            <a:pPr>
              <a:defRPr/>
            </a:pPr>
            <a:r>
              <a:rPr lang="en-US">
                <a:solidFill>
                  <a:srgbClr val="FF0000"/>
                </a:solidFill>
                <a:highlight>
                  <a:srgbClr val="00FF00"/>
                </a:highlight>
              </a:rPr>
              <a:t>20-30mm/meter</a:t>
            </a:r>
            <a:endParaRPr/>
          </a:p>
        </p:txBody>
      </p:sp>
      <p:sp>
        <p:nvSpPr>
          <p:cNvPr id="10" name="Textfeld 9"/>
          <p:cNvSpPr txBox="1"/>
          <p:nvPr/>
        </p:nvSpPr>
        <p:spPr bwMode="auto">
          <a:xfrm>
            <a:off x="281614" y="5238491"/>
            <a:ext cx="2592288" cy="830997"/>
          </a:xfrm>
          <a:prstGeom prst="rect">
            <a:avLst/>
          </a:prstGeom>
          <a:noFill/>
        </p:spPr>
        <p:txBody>
          <a:bodyPr wrap="square">
            <a:spAutoFit/>
          </a:bodyPr>
          <a:lstStyle/>
          <a:p>
            <a:pPr>
              <a:defRPr/>
            </a:pPr>
            <a:r>
              <a:rPr lang="en-US">
                <a:solidFill>
                  <a:srgbClr val="FF0000"/>
                </a:solidFill>
                <a:highlight>
                  <a:srgbClr val="3333FF"/>
                </a:highlight>
              </a:rPr>
              <a:t>Metal: </a:t>
            </a:r>
            <a:endParaRPr/>
          </a:p>
          <a:p>
            <a:pPr>
              <a:defRPr/>
            </a:pPr>
            <a:r>
              <a:rPr lang="en-US">
                <a:solidFill>
                  <a:srgbClr val="FF0000"/>
                </a:solidFill>
                <a:highlight>
                  <a:srgbClr val="3333FF"/>
                </a:highlight>
              </a:rPr>
              <a:t>~3mm/meter</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66914" name="Picture 2"/>
          <p:cNvPicPr>
            <a:picLocks noChangeAspect="1" noChangeArrowheads="1"/>
          </p:cNvPicPr>
          <p:nvPr/>
        </p:nvPicPr>
        <p:blipFill>
          <a:blip r:embed="rId2"/>
          <a:stretch/>
        </p:blipFill>
        <p:spPr bwMode="auto">
          <a:xfrm>
            <a:off x="920750" y="1314450"/>
            <a:ext cx="6096000" cy="5543550"/>
          </a:xfrm>
          <a:prstGeom prst="rect">
            <a:avLst/>
          </a:prstGeom>
          <a:noFill/>
        </p:spPr>
      </p:pic>
      <p:sp>
        <p:nvSpPr>
          <p:cNvPr id="166932" name="AutoShape 20"/>
          <p:cNvSpPr>
            <a:spLocks noChangeArrowheads="1"/>
          </p:cNvSpPr>
          <p:nvPr/>
        </p:nvSpPr>
        <p:spPr bwMode="auto">
          <a:xfrm>
            <a:off x="4808538" y="3068638"/>
            <a:ext cx="576262" cy="576262"/>
          </a:xfrm>
          <a:prstGeom prst="irregularSeal1">
            <a:avLst/>
          </a:prstGeom>
          <a:solidFill>
            <a:srgbClr val="FFFF00"/>
          </a:solidFill>
          <a:ln w="9525">
            <a:solidFill>
              <a:schemeClr val="tx1"/>
            </a:solidFill>
            <a:miter lim="800000"/>
            <a:headEnd/>
            <a:tailEnd/>
          </a:ln>
          <a:effectLst/>
        </p:spPr>
        <p:txBody>
          <a:bodyPr wrap="none" anchor="ctr"/>
          <a:lstStyle/>
          <a:p>
            <a:pPr>
              <a:defRPr/>
            </a:pPr>
            <a:endParaRPr lang="de-DE"/>
          </a:p>
        </p:txBody>
      </p:sp>
      <p:sp>
        <p:nvSpPr>
          <p:cNvPr id="43015" name="Text Box 7"/>
          <p:cNvSpPr txBox="1">
            <a:spLocks noChangeArrowheads="1"/>
          </p:cNvSpPr>
          <p:nvPr/>
        </p:nvSpPr>
        <p:spPr bwMode="auto">
          <a:xfrm>
            <a:off x="381000" y="6019800"/>
            <a:ext cx="184150" cy="457200"/>
          </a:xfrm>
          <a:prstGeom prst="rect">
            <a:avLst/>
          </a:prstGeom>
          <a:noFill/>
          <a:ln>
            <a:noFill/>
          </a:ln>
          <a:effectLst/>
        </p:spPr>
        <p:txBody>
          <a:bodyPr wrap="none">
            <a:spAutoFit/>
          </a:bodyPr>
          <a:lstStyle/>
          <a:p>
            <a:pPr>
              <a:defRPr/>
            </a:pPr>
            <a:endParaRPr lang="en-GB"/>
          </a:p>
        </p:txBody>
      </p:sp>
      <p:sp>
        <p:nvSpPr>
          <p:cNvPr id="166915" name="Text Box 3"/>
          <p:cNvSpPr txBox="1">
            <a:spLocks noChangeArrowheads="1"/>
          </p:cNvSpPr>
          <p:nvPr/>
        </p:nvSpPr>
        <p:spPr bwMode="auto">
          <a:xfrm>
            <a:off x="2251869" y="597576"/>
            <a:ext cx="5113338" cy="457200"/>
          </a:xfrm>
          <a:prstGeom prst="rect">
            <a:avLst/>
          </a:prstGeom>
          <a:noFill/>
          <a:ln>
            <a:noFill/>
          </a:ln>
          <a:effectLst/>
        </p:spPr>
        <p:txBody>
          <a:bodyPr>
            <a:spAutoFit/>
          </a:bodyPr>
          <a:lstStyle/>
          <a:p>
            <a:pPr>
              <a:spcBef>
                <a:spcPts val="0"/>
              </a:spcBef>
              <a:defRPr/>
            </a:pPr>
            <a:r>
              <a:rPr lang="de-DE" u="sng">
                <a:solidFill>
                  <a:srgbClr val="FF0000"/>
                </a:solidFill>
              </a:rPr>
              <a:t>4</a:t>
            </a:r>
            <a:r>
              <a:rPr lang="de-DE" u="sng">
                <a:solidFill>
                  <a:srgbClr val="FF0000"/>
                </a:solidFill>
                <a:latin typeface="Symbol"/>
              </a:rPr>
              <a:t>p</a:t>
            </a:r>
            <a:r>
              <a:rPr lang="de-DE" u="sng">
                <a:solidFill>
                  <a:srgbClr val="FF0000"/>
                </a:solidFill>
              </a:rPr>
              <a:t> </a:t>
            </a:r>
            <a:r>
              <a:rPr lang="de-DE" u="sng">
                <a:solidFill>
                  <a:srgbClr val="FF0000"/>
                </a:solidFill>
              </a:rPr>
              <a:t>photon</a:t>
            </a:r>
            <a:r>
              <a:rPr lang="de-DE" u="sng">
                <a:solidFill>
                  <a:srgbClr val="FF0000"/>
                </a:solidFill>
              </a:rPr>
              <a:t> </a:t>
            </a:r>
            <a:r>
              <a:rPr lang="de-DE" u="sng">
                <a:solidFill>
                  <a:srgbClr val="FF0000"/>
                </a:solidFill>
              </a:rPr>
              <a:t>Spectrometer</a:t>
            </a:r>
            <a:r>
              <a:rPr lang="de-DE" u="sng">
                <a:solidFill>
                  <a:srgbClr val="FF0000"/>
                </a:solidFill>
              </a:rPr>
              <a:t> @ MAMI</a:t>
            </a:r>
            <a:endParaRPr/>
          </a:p>
        </p:txBody>
      </p:sp>
      <p:sp>
        <p:nvSpPr>
          <p:cNvPr id="166916" name="Text Box 4"/>
          <p:cNvSpPr txBox="1">
            <a:spLocks noChangeArrowheads="1"/>
          </p:cNvSpPr>
          <p:nvPr/>
        </p:nvSpPr>
        <p:spPr bwMode="auto">
          <a:xfrm>
            <a:off x="381001" y="981075"/>
            <a:ext cx="3070225" cy="2308324"/>
          </a:xfrm>
          <a:prstGeom prst="rect">
            <a:avLst/>
          </a:prstGeom>
          <a:noFill/>
          <a:ln>
            <a:noFill/>
          </a:ln>
          <a:effectLst/>
        </p:spPr>
        <p:txBody>
          <a:bodyPr>
            <a:spAutoFit/>
          </a:bodyPr>
          <a:lstStyle/>
          <a:p>
            <a:pPr>
              <a:defRPr/>
            </a:pPr>
            <a:r>
              <a:rPr lang="de-DE" b="1" u="sng"/>
              <a:t>TAPS:</a:t>
            </a:r>
            <a:endParaRPr/>
          </a:p>
          <a:p>
            <a:pPr>
              <a:defRPr/>
            </a:pPr>
            <a:r>
              <a:rPr lang="de-DE"/>
              <a:t>510 BaF</a:t>
            </a:r>
            <a:r>
              <a:rPr lang="de-DE" baseline="-25000"/>
              <a:t>2</a:t>
            </a:r>
            <a:r>
              <a:rPr lang="de-DE"/>
              <a:t> detectors</a:t>
            </a:r>
            <a:endParaRPr/>
          </a:p>
          <a:p>
            <a:pPr>
              <a:defRPr/>
            </a:pPr>
            <a:r>
              <a:rPr lang="de-DE"/>
              <a:t>Max. kin. energy:</a:t>
            </a:r>
            <a:endParaRPr/>
          </a:p>
          <a:p>
            <a:pPr>
              <a:defRPr/>
            </a:pPr>
            <a:r>
              <a:rPr lang="en-GB">
                <a:latin typeface="Symbol"/>
              </a:rPr>
              <a:t>p</a:t>
            </a:r>
            <a:r>
              <a:rPr lang="en-GB" baseline="30000"/>
              <a:t>+-</a:t>
            </a:r>
            <a:r>
              <a:rPr lang="en-GB"/>
              <a:t> : 180 MeV</a:t>
            </a:r>
            <a:endParaRPr/>
          </a:p>
          <a:p>
            <a:pPr>
              <a:defRPr/>
            </a:pPr>
            <a:r>
              <a:rPr lang="en-GB"/>
              <a:t>K</a:t>
            </a:r>
            <a:r>
              <a:rPr lang="en-GB" baseline="30000"/>
              <a:t>+-</a:t>
            </a:r>
            <a:r>
              <a:rPr lang="en-GB"/>
              <a:t> : 280 MeV</a:t>
            </a:r>
            <a:endParaRPr/>
          </a:p>
          <a:p>
            <a:pPr>
              <a:defRPr/>
            </a:pPr>
            <a:r>
              <a:rPr lang="en-GB"/>
              <a:t>P :   360 MeV</a:t>
            </a:r>
            <a:endParaRPr/>
          </a:p>
        </p:txBody>
      </p:sp>
      <p:sp>
        <p:nvSpPr>
          <p:cNvPr id="166917" name="Text Box 5"/>
          <p:cNvSpPr txBox="1">
            <a:spLocks noChangeArrowheads="1"/>
          </p:cNvSpPr>
          <p:nvPr/>
        </p:nvSpPr>
        <p:spPr bwMode="auto">
          <a:xfrm>
            <a:off x="7138988" y="1052513"/>
            <a:ext cx="2386012" cy="2677656"/>
          </a:xfrm>
          <a:prstGeom prst="rect">
            <a:avLst/>
          </a:prstGeom>
          <a:noFill/>
          <a:ln>
            <a:noFill/>
          </a:ln>
          <a:effectLst/>
        </p:spPr>
        <p:txBody>
          <a:bodyPr>
            <a:spAutoFit/>
          </a:bodyPr>
          <a:lstStyle/>
          <a:p>
            <a:pPr>
              <a:defRPr/>
            </a:pPr>
            <a:r>
              <a:rPr lang="de-DE" b="1" u="sng"/>
              <a:t>Crystal Ball:</a:t>
            </a:r>
            <a:endParaRPr/>
          </a:p>
          <a:p>
            <a:pPr>
              <a:defRPr/>
            </a:pPr>
            <a:r>
              <a:rPr lang="de-DE"/>
              <a:t>672 NaJ detectors</a:t>
            </a:r>
            <a:endParaRPr/>
          </a:p>
          <a:p>
            <a:pPr>
              <a:defRPr/>
            </a:pPr>
            <a:r>
              <a:rPr lang="de-DE"/>
              <a:t>Max. kin. energy:</a:t>
            </a:r>
            <a:endParaRPr/>
          </a:p>
          <a:p>
            <a:pPr>
              <a:defRPr/>
            </a:pPr>
            <a:r>
              <a:rPr lang="en-GB">
                <a:latin typeface="Symbol"/>
              </a:rPr>
              <a:t>m</a:t>
            </a:r>
            <a:r>
              <a:rPr lang="en-GB" baseline="30000"/>
              <a:t>+- </a:t>
            </a:r>
            <a:r>
              <a:rPr lang="en-GB"/>
              <a:t> : 233MeV</a:t>
            </a:r>
            <a:endParaRPr/>
          </a:p>
          <a:p>
            <a:pPr>
              <a:defRPr/>
            </a:pPr>
            <a:r>
              <a:rPr lang="en-GB">
                <a:latin typeface="Symbol"/>
              </a:rPr>
              <a:t>p</a:t>
            </a:r>
            <a:r>
              <a:rPr lang="en-GB" baseline="30000"/>
              <a:t>+-</a:t>
            </a:r>
            <a:r>
              <a:rPr lang="en-GB"/>
              <a:t> :  240 MeV</a:t>
            </a:r>
            <a:endParaRPr/>
          </a:p>
          <a:p>
            <a:pPr>
              <a:defRPr/>
            </a:pPr>
            <a:r>
              <a:rPr lang="en-GB"/>
              <a:t>K</a:t>
            </a:r>
            <a:r>
              <a:rPr lang="en-GB" baseline="30000"/>
              <a:t>+-</a:t>
            </a:r>
            <a:r>
              <a:rPr lang="en-GB"/>
              <a:t> : 341 MeV</a:t>
            </a:r>
            <a:endParaRPr/>
          </a:p>
          <a:p>
            <a:pPr>
              <a:defRPr/>
            </a:pPr>
            <a:r>
              <a:rPr lang="en-GB"/>
              <a:t>P :   425 MeV</a:t>
            </a:r>
            <a:endParaRPr/>
          </a:p>
        </p:txBody>
      </p:sp>
      <p:grpSp>
        <p:nvGrpSpPr>
          <p:cNvPr id="166950" name="Group 38"/>
          <p:cNvGrpSpPr/>
          <p:nvPr/>
        </p:nvGrpSpPr>
        <p:grpSpPr bwMode="auto">
          <a:xfrm>
            <a:off x="6824664" y="4076701"/>
            <a:ext cx="2700336" cy="2670175"/>
            <a:chOff x="4059" y="2568"/>
            <a:chExt cx="1701" cy="1682"/>
          </a:xfrm>
        </p:grpSpPr>
        <p:sp>
          <p:nvSpPr>
            <p:cNvPr id="166918" name="Text Box 6"/>
            <p:cNvSpPr txBox="1">
              <a:spLocks noChangeArrowheads="1"/>
            </p:cNvSpPr>
            <p:nvPr/>
          </p:nvSpPr>
          <p:spPr bwMode="auto">
            <a:xfrm>
              <a:off x="4059" y="2568"/>
              <a:ext cx="1701" cy="989"/>
            </a:xfrm>
            <a:prstGeom prst="rect">
              <a:avLst/>
            </a:prstGeom>
            <a:noFill/>
            <a:ln>
              <a:noFill/>
            </a:ln>
            <a:effectLst/>
          </p:spPr>
          <p:txBody>
            <a:bodyPr>
              <a:spAutoFit/>
            </a:bodyPr>
            <a:lstStyle/>
            <a:p>
              <a:pPr>
                <a:defRPr/>
              </a:pPr>
              <a:r>
                <a:rPr lang="de-DE" b="1" u="sng"/>
                <a:t>Vertex detector:</a:t>
              </a:r>
              <a:endParaRPr/>
            </a:p>
            <a:p>
              <a:pPr>
                <a:defRPr/>
              </a:pPr>
              <a:r>
                <a:rPr lang="de-DE"/>
                <a:t>2 Cylindr. MWPCs</a:t>
              </a:r>
              <a:endParaRPr/>
            </a:p>
            <a:p>
              <a:pPr>
                <a:defRPr/>
              </a:pPr>
              <a:r>
                <a:rPr lang="de-DE"/>
                <a:t>480 wires, 320stripes</a:t>
              </a:r>
              <a:endParaRPr lang="en-GB"/>
            </a:p>
          </p:txBody>
        </p:sp>
        <p:sp>
          <p:nvSpPr>
            <p:cNvPr id="166919" name="Text Box 7"/>
            <p:cNvSpPr txBox="1">
              <a:spLocks noChangeArrowheads="1"/>
            </p:cNvSpPr>
            <p:nvPr/>
          </p:nvSpPr>
          <p:spPr bwMode="auto">
            <a:xfrm>
              <a:off x="4059" y="3494"/>
              <a:ext cx="1701" cy="756"/>
            </a:xfrm>
            <a:prstGeom prst="rect">
              <a:avLst/>
            </a:prstGeom>
            <a:noFill/>
            <a:ln>
              <a:noFill/>
            </a:ln>
            <a:effectLst/>
          </p:spPr>
          <p:txBody>
            <a:bodyPr>
              <a:spAutoFit/>
            </a:bodyPr>
            <a:lstStyle/>
            <a:p>
              <a:pPr>
                <a:defRPr/>
              </a:pPr>
              <a:r>
                <a:rPr lang="de-DE" b="1" u="sng"/>
                <a:t>PID detector:</a:t>
              </a:r>
              <a:endParaRPr/>
            </a:p>
            <a:p>
              <a:pPr>
                <a:defRPr/>
              </a:pPr>
              <a:r>
                <a:rPr lang="en-GB"/>
                <a:t>24 thin plastic detectors</a:t>
              </a:r>
              <a:endParaRPr/>
            </a:p>
          </p:txBody>
        </p:sp>
      </p:grpSp>
      <p:grpSp>
        <p:nvGrpSpPr>
          <p:cNvPr id="166920" name="Group 8"/>
          <p:cNvGrpSpPr/>
          <p:nvPr/>
        </p:nvGrpSpPr>
        <p:grpSpPr bwMode="auto">
          <a:xfrm rot="8564933">
            <a:off x="6465888" y="1773238"/>
            <a:ext cx="1439862" cy="144462"/>
            <a:chOff x="4315" y="3696"/>
            <a:chExt cx="885" cy="144"/>
          </a:xfrm>
        </p:grpSpPr>
        <p:sp>
          <p:nvSpPr>
            <p:cNvPr id="166921" name="Freeform 9"/>
            <p:cNvSpPr/>
            <p:nvPr/>
          </p:nvSpPr>
          <p:spPr bwMode="auto">
            <a:xfrm>
              <a:off x="4315" y="3696"/>
              <a:ext cx="752" cy="144"/>
            </a:xfrm>
            <a:custGeom>
              <a:avLst/>
              <a:gdLst>
                <a:gd name="T0" fmla="*/ 0 w 544"/>
                <a:gd name="T1" fmla="*/ 105 h 114"/>
                <a:gd name="T2" fmla="*/ 72 w 544"/>
                <a:gd name="T3" fmla="*/ 1 h 114"/>
                <a:gd name="T4" fmla="*/ 144 w 544"/>
                <a:gd name="T5" fmla="*/ 113 h 114"/>
                <a:gd name="T6" fmla="*/ 204 w 544"/>
                <a:gd name="T7" fmla="*/ 5 h 114"/>
                <a:gd name="T8" fmla="*/ 284 w 544"/>
                <a:gd name="T9" fmla="*/ 105 h 114"/>
                <a:gd name="T10" fmla="*/ 344 w 544"/>
                <a:gd name="T11" fmla="*/ 9 h 114"/>
                <a:gd name="T12" fmla="*/ 408 w 544"/>
                <a:gd name="T13" fmla="*/ 105 h 114"/>
                <a:gd name="T14" fmla="*/ 468 w 544"/>
                <a:gd name="T15" fmla="*/ 9 h 114"/>
                <a:gd name="T16" fmla="*/ 544 w 544"/>
                <a:gd name="T17" fmla="*/ 5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114" fill="norm" stroke="1" extrusionOk="0">
                  <a:moveTo>
                    <a:pt x="0" y="105"/>
                  </a:moveTo>
                  <a:cubicBezTo>
                    <a:pt x="24" y="52"/>
                    <a:pt x="48" y="0"/>
                    <a:pt x="72" y="1"/>
                  </a:cubicBezTo>
                  <a:cubicBezTo>
                    <a:pt x="96" y="2"/>
                    <a:pt x="122" y="112"/>
                    <a:pt x="144" y="113"/>
                  </a:cubicBezTo>
                  <a:cubicBezTo>
                    <a:pt x="166" y="114"/>
                    <a:pt x="181" y="6"/>
                    <a:pt x="204" y="5"/>
                  </a:cubicBezTo>
                  <a:cubicBezTo>
                    <a:pt x="227" y="4"/>
                    <a:pt x="261" y="104"/>
                    <a:pt x="284" y="105"/>
                  </a:cubicBezTo>
                  <a:cubicBezTo>
                    <a:pt x="307" y="106"/>
                    <a:pt x="323" y="9"/>
                    <a:pt x="344" y="9"/>
                  </a:cubicBezTo>
                  <a:cubicBezTo>
                    <a:pt x="365" y="9"/>
                    <a:pt x="387" y="105"/>
                    <a:pt x="408" y="105"/>
                  </a:cubicBezTo>
                  <a:cubicBezTo>
                    <a:pt x="429" y="105"/>
                    <a:pt x="445" y="18"/>
                    <a:pt x="468" y="9"/>
                  </a:cubicBezTo>
                  <a:cubicBezTo>
                    <a:pt x="491" y="0"/>
                    <a:pt x="531" y="48"/>
                    <a:pt x="544" y="53"/>
                  </a:cubicBezTo>
                </a:path>
              </a:pathLst>
            </a:custGeom>
            <a:noFill/>
            <a:ln w="12700" cap="flat" cmpd="sng">
              <a:solidFill>
                <a:schemeClr val="tx1"/>
              </a:solidFill>
              <a:prstDash val="solid"/>
              <a:round/>
              <a:headEnd/>
              <a:tailEnd/>
            </a:ln>
            <a:effectLst/>
          </p:spPr>
          <p:txBody>
            <a:bodyPr wrap="none" anchor="ctr"/>
            <a:lstStyle/>
            <a:p>
              <a:pPr>
                <a:defRPr/>
              </a:pPr>
              <a:endParaRPr lang="de-DE"/>
            </a:p>
          </p:txBody>
        </p:sp>
        <p:sp>
          <p:nvSpPr>
            <p:cNvPr id="166922" name="Line 10"/>
            <p:cNvSpPr>
              <a:spLocks noChangeShapeType="1"/>
            </p:cNvSpPr>
            <p:nvPr/>
          </p:nvSpPr>
          <p:spPr bwMode="auto">
            <a:xfrm>
              <a:off x="5062" y="3773"/>
              <a:ext cx="138" cy="5"/>
            </a:xfrm>
            <a:prstGeom prst="line">
              <a:avLst/>
            </a:prstGeom>
            <a:noFill/>
            <a:ln w="12700">
              <a:solidFill>
                <a:schemeClr val="tx1"/>
              </a:solidFill>
              <a:round/>
              <a:headEnd/>
              <a:tailEnd type="triangle" w="med" len="med"/>
            </a:ln>
            <a:effectLst/>
          </p:spPr>
          <p:txBody>
            <a:bodyPr wrap="none" anchor="ctr"/>
            <a:lstStyle/>
            <a:p>
              <a:pPr>
                <a:defRPr/>
              </a:pPr>
              <a:endParaRPr lang="de-DE"/>
            </a:p>
          </p:txBody>
        </p:sp>
      </p:grpSp>
      <p:sp>
        <p:nvSpPr>
          <p:cNvPr id="166923" name="Oval 11"/>
          <p:cNvSpPr>
            <a:spLocks noChangeArrowheads="1"/>
          </p:cNvSpPr>
          <p:nvPr/>
        </p:nvSpPr>
        <p:spPr bwMode="auto">
          <a:xfrm>
            <a:off x="5033963" y="3265488"/>
            <a:ext cx="144462" cy="144462"/>
          </a:xfrm>
          <a:prstGeom prst="ellipse">
            <a:avLst/>
          </a:prstGeom>
          <a:solidFill>
            <a:schemeClr val="accent1"/>
          </a:solidFill>
          <a:ln w="9525">
            <a:solidFill>
              <a:schemeClr val="tx1"/>
            </a:solidFill>
            <a:round/>
            <a:headEnd/>
            <a:tailEnd/>
          </a:ln>
          <a:effectLst/>
        </p:spPr>
        <p:txBody>
          <a:bodyPr wrap="none" anchor="ctr"/>
          <a:lstStyle/>
          <a:p>
            <a:pPr>
              <a:defRPr/>
            </a:pPr>
            <a:endParaRPr lang="de-DE"/>
          </a:p>
        </p:txBody>
      </p:sp>
      <p:grpSp>
        <p:nvGrpSpPr>
          <p:cNvPr id="166931" name="Group 19"/>
          <p:cNvGrpSpPr/>
          <p:nvPr/>
        </p:nvGrpSpPr>
        <p:grpSpPr bwMode="auto">
          <a:xfrm>
            <a:off x="4665663" y="5949953"/>
            <a:ext cx="4176712" cy="973138"/>
            <a:chOff x="2699" y="3748"/>
            <a:chExt cx="2631" cy="613"/>
          </a:xfrm>
        </p:grpSpPr>
        <p:grpSp>
          <p:nvGrpSpPr>
            <p:cNvPr id="166928" name="Group 16"/>
            <p:cNvGrpSpPr/>
            <p:nvPr/>
          </p:nvGrpSpPr>
          <p:grpSpPr bwMode="auto">
            <a:xfrm>
              <a:off x="2699" y="3748"/>
              <a:ext cx="2631" cy="408"/>
              <a:chOff x="2699" y="3748"/>
              <a:chExt cx="2631" cy="408"/>
            </a:xfrm>
          </p:grpSpPr>
          <p:sp>
            <p:nvSpPr>
              <p:cNvPr id="166924" name="Text Box 12"/>
              <p:cNvSpPr txBox="1">
                <a:spLocks noChangeArrowheads="1"/>
              </p:cNvSpPr>
              <p:nvPr/>
            </p:nvSpPr>
            <p:spPr bwMode="auto">
              <a:xfrm>
                <a:off x="2699" y="3748"/>
                <a:ext cx="2631" cy="291"/>
              </a:xfrm>
              <a:prstGeom prst="rect">
                <a:avLst/>
              </a:prstGeom>
              <a:noFill/>
              <a:ln>
                <a:noFill/>
              </a:ln>
              <a:effectLst/>
            </p:spPr>
            <p:txBody>
              <a:bodyPr>
                <a:spAutoFit/>
              </a:bodyPr>
              <a:lstStyle/>
              <a:p>
                <a:pPr>
                  <a:spcBef>
                    <a:spcPts val="0"/>
                  </a:spcBef>
                  <a:defRPr/>
                </a:pPr>
                <a:r>
                  <a:rPr lang="de-DE">
                    <a:latin typeface="Symbol"/>
                  </a:rPr>
                  <a:t>g</a:t>
                </a:r>
                <a:r>
                  <a:rPr lang="de-DE"/>
                  <a:t>p</a:t>
                </a:r>
                <a:r>
                  <a:rPr lang="de-DE">
                    <a:latin typeface="Symbol"/>
                  </a:rPr>
                  <a:t> </a:t>
                </a:r>
                <a:r>
                  <a:rPr lang="de-DE">
                    <a:latin typeface="Symbol"/>
                  </a:rPr>
                  <a:t> </a:t>
                </a:r>
                <a:r>
                  <a:rPr lang="de-DE"/>
                  <a:t>S</a:t>
                </a:r>
                <a:r>
                  <a:rPr lang="de-DE">
                    <a:latin typeface="Symbol"/>
                  </a:rPr>
                  <a:t>11  </a:t>
                </a:r>
                <a:r>
                  <a:rPr lang="de-DE"/>
                  <a:t>p</a:t>
                </a:r>
                <a:r>
                  <a:rPr lang="de-DE">
                    <a:latin typeface="Symbol"/>
                  </a:rPr>
                  <a:t>h </a:t>
                </a:r>
                <a:endParaRPr lang="de-DE">
                  <a:latin typeface="Symbol"/>
                </a:endParaRPr>
              </a:p>
            </p:txBody>
          </p:sp>
          <p:sp>
            <p:nvSpPr>
              <p:cNvPr id="166926" name="Line 14"/>
              <p:cNvSpPr>
                <a:spLocks noChangeShapeType="1"/>
              </p:cNvSpPr>
              <p:nvPr/>
            </p:nvSpPr>
            <p:spPr bwMode="auto">
              <a:xfrm>
                <a:off x="3786" y="4020"/>
                <a:ext cx="227" cy="0"/>
              </a:xfrm>
              <a:prstGeom prst="line">
                <a:avLst/>
              </a:prstGeom>
              <a:noFill/>
              <a:ln w="9525">
                <a:solidFill>
                  <a:schemeClr val="tx1"/>
                </a:solidFill>
                <a:round/>
                <a:headEnd/>
                <a:tailEnd type="triangle" w="med" len="med"/>
              </a:ln>
              <a:effectLst/>
            </p:spPr>
            <p:txBody>
              <a:bodyPr/>
              <a:lstStyle/>
              <a:p>
                <a:pPr>
                  <a:defRPr/>
                </a:pPr>
                <a:endParaRPr lang="de-DE"/>
              </a:p>
            </p:txBody>
          </p:sp>
          <p:sp>
            <p:nvSpPr>
              <p:cNvPr id="166927" name="Line 15"/>
              <p:cNvSpPr>
                <a:spLocks noChangeShapeType="1"/>
              </p:cNvSpPr>
              <p:nvPr/>
            </p:nvSpPr>
            <p:spPr bwMode="auto">
              <a:xfrm>
                <a:off x="4150" y="4156"/>
                <a:ext cx="227" cy="0"/>
              </a:xfrm>
              <a:prstGeom prst="line">
                <a:avLst/>
              </a:prstGeom>
              <a:noFill/>
              <a:ln w="9525">
                <a:solidFill>
                  <a:schemeClr val="tx1"/>
                </a:solidFill>
                <a:round/>
                <a:headEnd/>
                <a:tailEnd type="triangle" w="med" len="med"/>
              </a:ln>
              <a:effectLst/>
            </p:spPr>
            <p:txBody>
              <a:bodyPr/>
              <a:lstStyle/>
              <a:p>
                <a:pPr>
                  <a:defRPr/>
                </a:pPr>
                <a:endParaRPr lang="de-DE"/>
              </a:p>
            </p:txBody>
          </p:sp>
        </p:grpSp>
        <p:sp>
          <p:nvSpPr>
            <p:cNvPr id="166929" name="Text Box 17"/>
            <p:cNvSpPr txBox="1">
              <a:spLocks noChangeArrowheads="1"/>
            </p:cNvSpPr>
            <p:nvPr/>
          </p:nvSpPr>
          <p:spPr bwMode="auto">
            <a:xfrm>
              <a:off x="4059" y="3884"/>
              <a:ext cx="952" cy="291"/>
            </a:xfrm>
            <a:prstGeom prst="rect">
              <a:avLst/>
            </a:prstGeom>
            <a:noFill/>
            <a:ln>
              <a:noFill/>
            </a:ln>
            <a:effectLst/>
          </p:spPr>
          <p:txBody>
            <a:bodyPr>
              <a:spAutoFit/>
            </a:bodyPr>
            <a:lstStyle/>
            <a:p>
              <a:pPr>
                <a:spcBef>
                  <a:spcPts val="0"/>
                </a:spcBef>
                <a:defRPr/>
              </a:pPr>
              <a:r>
                <a:rPr lang="de-DE">
                  <a:latin typeface="Symbol"/>
                </a:rPr>
                <a:t>p</a:t>
              </a:r>
              <a:r>
                <a:rPr lang="de-DE" baseline="30000">
                  <a:latin typeface="Symbol"/>
                </a:rPr>
                <a:t>0</a:t>
              </a:r>
              <a:r>
                <a:rPr lang="de-DE">
                  <a:latin typeface="Symbol"/>
                </a:rPr>
                <a:t>p</a:t>
              </a:r>
              <a:r>
                <a:rPr lang="de-DE" baseline="30000">
                  <a:latin typeface="Symbol"/>
                </a:rPr>
                <a:t>0</a:t>
              </a:r>
              <a:r>
                <a:rPr lang="de-DE">
                  <a:latin typeface="Symbol"/>
                </a:rPr>
                <a:t>p</a:t>
              </a:r>
              <a:r>
                <a:rPr lang="de-DE" baseline="30000">
                  <a:latin typeface="Symbol"/>
                </a:rPr>
                <a:t>0</a:t>
              </a:r>
              <a:endParaRPr/>
            </a:p>
          </p:txBody>
        </p:sp>
        <p:sp>
          <p:nvSpPr>
            <p:cNvPr id="166930" name="Text Box 18"/>
            <p:cNvSpPr txBox="1">
              <a:spLocks noChangeArrowheads="1"/>
            </p:cNvSpPr>
            <p:nvPr/>
          </p:nvSpPr>
          <p:spPr bwMode="auto">
            <a:xfrm>
              <a:off x="4377" y="4070"/>
              <a:ext cx="907" cy="291"/>
            </a:xfrm>
            <a:prstGeom prst="rect">
              <a:avLst/>
            </a:prstGeom>
            <a:noFill/>
            <a:ln>
              <a:noFill/>
            </a:ln>
            <a:effectLst/>
          </p:spPr>
          <p:txBody>
            <a:bodyPr>
              <a:spAutoFit/>
            </a:bodyPr>
            <a:lstStyle/>
            <a:p>
              <a:pPr>
                <a:spcBef>
                  <a:spcPts val="0"/>
                </a:spcBef>
                <a:defRPr/>
              </a:pPr>
              <a:r>
                <a:rPr lang="de-DE">
                  <a:latin typeface="Symbol"/>
                </a:rPr>
                <a:t>gggggg</a:t>
              </a:r>
              <a:endParaRPr/>
            </a:p>
          </p:txBody>
        </p:sp>
      </p:grpSp>
      <p:sp>
        <p:nvSpPr>
          <p:cNvPr id="166939" name="Line 27"/>
          <p:cNvSpPr>
            <a:spLocks noChangeShapeType="1"/>
          </p:cNvSpPr>
          <p:nvPr/>
        </p:nvSpPr>
        <p:spPr bwMode="auto">
          <a:xfrm flipV="1">
            <a:off x="6248401" y="4005263"/>
            <a:ext cx="144463" cy="215899"/>
          </a:xfrm>
          <a:prstGeom prst="line">
            <a:avLst/>
          </a:prstGeom>
          <a:noFill/>
          <a:ln w="9525">
            <a:solidFill>
              <a:schemeClr val="tx1"/>
            </a:solidFill>
            <a:round/>
            <a:headEnd/>
            <a:tailEnd/>
          </a:ln>
          <a:effectLst/>
        </p:spPr>
        <p:txBody>
          <a:bodyPr/>
          <a:lstStyle/>
          <a:p>
            <a:pPr>
              <a:defRPr/>
            </a:pPr>
            <a:endParaRPr lang="de-DE"/>
          </a:p>
        </p:txBody>
      </p:sp>
      <p:grpSp>
        <p:nvGrpSpPr>
          <p:cNvPr id="166949" name="Group 37"/>
          <p:cNvGrpSpPr/>
          <p:nvPr/>
        </p:nvGrpSpPr>
        <p:grpSpPr bwMode="auto">
          <a:xfrm>
            <a:off x="2649539" y="1557339"/>
            <a:ext cx="4103687" cy="4103687"/>
            <a:chOff x="1429" y="981"/>
            <a:chExt cx="2585" cy="2585"/>
          </a:xfrm>
        </p:grpSpPr>
        <p:grpSp>
          <p:nvGrpSpPr>
            <p:cNvPr id="166941" name="Group 29"/>
            <p:cNvGrpSpPr/>
            <p:nvPr/>
          </p:nvGrpSpPr>
          <p:grpSpPr bwMode="auto">
            <a:xfrm>
              <a:off x="1429" y="981"/>
              <a:ext cx="2585" cy="2585"/>
              <a:chOff x="1429" y="981"/>
              <a:chExt cx="2585" cy="2585"/>
            </a:xfrm>
          </p:grpSpPr>
          <p:sp>
            <p:nvSpPr>
              <p:cNvPr id="166933" name="Freeform 21"/>
              <p:cNvSpPr/>
              <p:nvPr/>
            </p:nvSpPr>
            <p:spPr bwMode="auto">
              <a:xfrm>
                <a:off x="1429" y="2341"/>
                <a:ext cx="317" cy="273"/>
              </a:xfrm>
              <a:custGeom>
                <a:avLst/>
                <a:gdLst>
                  <a:gd name="T0" fmla="*/ 45 w 317"/>
                  <a:gd name="T1" fmla="*/ 137 h 273"/>
                  <a:gd name="T2" fmla="*/ 0 w 317"/>
                  <a:gd name="T3" fmla="*/ 182 h 273"/>
                  <a:gd name="T4" fmla="*/ 45 w 317"/>
                  <a:gd name="T5" fmla="*/ 273 h 273"/>
                  <a:gd name="T6" fmla="*/ 90 w 317"/>
                  <a:gd name="T7" fmla="*/ 273 h 273"/>
                  <a:gd name="T8" fmla="*/ 317 w 317"/>
                  <a:gd name="T9" fmla="*/ 137 h 273"/>
                  <a:gd name="T10" fmla="*/ 317 w 317"/>
                  <a:gd name="T11" fmla="*/ 0 h 273"/>
                  <a:gd name="T12" fmla="*/ 45 w 317"/>
                  <a:gd name="T13" fmla="*/ 137 h 273"/>
                </a:gdLst>
                <a:ahLst/>
                <a:cxnLst>
                  <a:cxn ang="0">
                    <a:pos x="T0" y="T1"/>
                  </a:cxn>
                  <a:cxn ang="0">
                    <a:pos x="T2" y="T3"/>
                  </a:cxn>
                  <a:cxn ang="0">
                    <a:pos x="T4" y="T5"/>
                  </a:cxn>
                  <a:cxn ang="0">
                    <a:pos x="T6" y="T7"/>
                  </a:cxn>
                  <a:cxn ang="0">
                    <a:pos x="T8" y="T9"/>
                  </a:cxn>
                  <a:cxn ang="0">
                    <a:pos x="T10" y="T11"/>
                  </a:cxn>
                  <a:cxn ang="0">
                    <a:pos x="T12" y="T13"/>
                  </a:cxn>
                </a:cxnLst>
                <a:rect l="0" t="0" r="r" b="b"/>
                <a:pathLst>
                  <a:path w="317" h="273" fill="norm" stroke="1" extrusionOk="0">
                    <a:moveTo>
                      <a:pt x="45" y="137"/>
                    </a:moveTo>
                    <a:lnTo>
                      <a:pt x="0" y="182"/>
                    </a:lnTo>
                    <a:lnTo>
                      <a:pt x="45" y="273"/>
                    </a:lnTo>
                    <a:lnTo>
                      <a:pt x="90" y="273"/>
                    </a:lnTo>
                    <a:lnTo>
                      <a:pt x="317" y="137"/>
                    </a:lnTo>
                    <a:lnTo>
                      <a:pt x="317" y="0"/>
                    </a:lnTo>
                    <a:lnTo>
                      <a:pt x="45" y="137"/>
                    </a:lnTo>
                    <a:close/>
                  </a:path>
                </a:pathLst>
              </a:custGeom>
              <a:solidFill>
                <a:schemeClr val="accent1"/>
              </a:solidFill>
              <a:ln w="9525">
                <a:solidFill>
                  <a:schemeClr val="tx1"/>
                </a:solidFill>
                <a:round/>
                <a:headEnd/>
                <a:tailEnd/>
              </a:ln>
              <a:effectLst/>
            </p:spPr>
            <p:txBody>
              <a:bodyPr/>
              <a:lstStyle/>
              <a:p>
                <a:pPr>
                  <a:defRPr/>
                </a:pPr>
                <a:endParaRPr lang="de-DE"/>
              </a:p>
            </p:txBody>
          </p:sp>
          <p:sp>
            <p:nvSpPr>
              <p:cNvPr id="166934" name="Freeform 22"/>
              <p:cNvSpPr/>
              <p:nvPr/>
            </p:nvSpPr>
            <p:spPr bwMode="auto">
              <a:xfrm>
                <a:off x="2336" y="1616"/>
                <a:ext cx="499" cy="317"/>
              </a:xfrm>
              <a:custGeom>
                <a:avLst/>
                <a:gdLst>
                  <a:gd name="T0" fmla="*/ 136 w 499"/>
                  <a:gd name="T1" fmla="*/ 226 h 317"/>
                  <a:gd name="T2" fmla="*/ 499 w 499"/>
                  <a:gd name="T3" fmla="*/ 317 h 317"/>
                  <a:gd name="T4" fmla="*/ 499 w 499"/>
                  <a:gd name="T5" fmla="*/ 272 h 317"/>
                  <a:gd name="T6" fmla="*/ 181 w 499"/>
                  <a:gd name="T7" fmla="*/ 0 h 317"/>
                  <a:gd name="T8" fmla="*/ 0 w 499"/>
                  <a:gd name="T9" fmla="*/ 136 h 317"/>
                  <a:gd name="T10" fmla="*/ 136 w 499"/>
                  <a:gd name="T11" fmla="*/ 226 h 317"/>
                </a:gdLst>
                <a:ahLst/>
                <a:cxnLst>
                  <a:cxn ang="0">
                    <a:pos x="T0" y="T1"/>
                  </a:cxn>
                  <a:cxn ang="0">
                    <a:pos x="T2" y="T3"/>
                  </a:cxn>
                  <a:cxn ang="0">
                    <a:pos x="T4" y="T5"/>
                  </a:cxn>
                  <a:cxn ang="0">
                    <a:pos x="T6" y="T7"/>
                  </a:cxn>
                  <a:cxn ang="0">
                    <a:pos x="T8" y="T9"/>
                  </a:cxn>
                  <a:cxn ang="0">
                    <a:pos x="T10" y="T11"/>
                  </a:cxn>
                </a:cxnLst>
                <a:rect l="0" t="0" r="r" b="b"/>
                <a:pathLst>
                  <a:path w="499" h="317" fill="norm" stroke="1" extrusionOk="0">
                    <a:moveTo>
                      <a:pt x="136" y="226"/>
                    </a:moveTo>
                    <a:lnTo>
                      <a:pt x="499" y="317"/>
                    </a:lnTo>
                    <a:lnTo>
                      <a:pt x="499" y="272"/>
                    </a:lnTo>
                    <a:lnTo>
                      <a:pt x="181" y="0"/>
                    </a:lnTo>
                    <a:lnTo>
                      <a:pt x="0" y="136"/>
                    </a:lnTo>
                    <a:lnTo>
                      <a:pt x="136" y="226"/>
                    </a:lnTo>
                    <a:close/>
                  </a:path>
                </a:pathLst>
              </a:custGeom>
              <a:solidFill>
                <a:srgbClr val="FF0000"/>
              </a:solidFill>
              <a:ln w="9525">
                <a:solidFill>
                  <a:schemeClr val="tx1"/>
                </a:solidFill>
                <a:round/>
                <a:headEnd/>
                <a:tailEnd/>
              </a:ln>
              <a:effectLst/>
            </p:spPr>
            <p:txBody>
              <a:bodyPr/>
              <a:lstStyle/>
              <a:p>
                <a:pPr>
                  <a:defRPr/>
                </a:pPr>
                <a:endParaRPr lang="de-DE"/>
              </a:p>
            </p:txBody>
          </p:sp>
          <p:sp>
            <p:nvSpPr>
              <p:cNvPr id="166935" name="Freeform 23"/>
              <p:cNvSpPr/>
              <p:nvPr/>
            </p:nvSpPr>
            <p:spPr bwMode="auto">
              <a:xfrm>
                <a:off x="2971" y="981"/>
                <a:ext cx="227" cy="680"/>
              </a:xfrm>
              <a:custGeom>
                <a:avLst/>
                <a:gdLst>
                  <a:gd name="T0" fmla="*/ 45 w 227"/>
                  <a:gd name="T1" fmla="*/ 635 h 680"/>
                  <a:gd name="T2" fmla="*/ 0 w 227"/>
                  <a:gd name="T3" fmla="*/ 45 h 680"/>
                  <a:gd name="T4" fmla="*/ 136 w 227"/>
                  <a:gd name="T5" fmla="*/ 0 h 680"/>
                  <a:gd name="T6" fmla="*/ 227 w 227"/>
                  <a:gd name="T7" fmla="*/ 45 h 680"/>
                  <a:gd name="T8" fmla="*/ 136 w 227"/>
                  <a:gd name="T9" fmla="*/ 680 h 680"/>
                  <a:gd name="T10" fmla="*/ 45 w 227"/>
                  <a:gd name="T11" fmla="*/ 635 h 680"/>
                </a:gdLst>
                <a:ahLst/>
                <a:cxnLst>
                  <a:cxn ang="0">
                    <a:pos x="T0" y="T1"/>
                  </a:cxn>
                  <a:cxn ang="0">
                    <a:pos x="T2" y="T3"/>
                  </a:cxn>
                  <a:cxn ang="0">
                    <a:pos x="T4" y="T5"/>
                  </a:cxn>
                  <a:cxn ang="0">
                    <a:pos x="T6" y="T7"/>
                  </a:cxn>
                  <a:cxn ang="0">
                    <a:pos x="T8" y="T9"/>
                  </a:cxn>
                  <a:cxn ang="0">
                    <a:pos x="T10" y="T11"/>
                  </a:cxn>
                </a:cxnLst>
                <a:rect l="0" t="0" r="r" b="b"/>
                <a:pathLst>
                  <a:path w="227" h="680" fill="norm" stroke="1" extrusionOk="0">
                    <a:moveTo>
                      <a:pt x="45" y="635"/>
                    </a:moveTo>
                    <a:lnTo>
                      <a:pt x="0" y="45"/>
                    </a:lnTo>
                    <a:lnTo>
                      <a:pt x="136" y="0"/>
                    </a:lnTo>
                    <a:lnTo>
                      <a:pt x="227" y="45"/>
                    </a:lnTo>
                    <a:lnTo>
                      <a:pt x="136" y="680"/>
                    </a:lnTo>
                    <a:lnTo>
                      <a:pt x="45" y="635"/>
                    </a:lnTo>
                    <a:close/>
                  </a:path>
                </a:pathLst>
              </a:custGeom>
              <a:solidFill>
                <a:srgbClr val="FF0000"/>
              </a:solidFill>
              <a:ln w="9525">
                <a:solidFill>
                  <a:schemeClr val="tx1"/>
                </a:solidFill>
                <a:round/>
                <a:headEnd/>
                <a:tailEnd/>
              </a:ln>
              <a:effectLst/>
            </p:spPr>
            <p:txBody>
              <a:bodyPr/>
              <a:lstStyle/>
              <a:p>
                <a:pPr>
                  <a:defRPr/>
                </a:pPr>
                <a:endParaRPr lang="de-DE"/>
              </a:p>
            </p:txBody>
          </p:sp>
          <p:sp>
            <p:nvSpPr>
              <p:cNvPr id="166936" name="Freeform 24"/>
              <p:cNvSpPr/>
              <p:nvPr/>
            </p:nvSpPr>
            <p:spPr bwMode="auto">
              <a:xfrm>
                <a:off x="2971" y="1752"/>
                <a:ext cx="45" cy="45"/>
              </a:xfrm>
              <a:custGeom>
                <a:avLst/>
                <a:gdLst>
                  <a:gd name="T0" fmla="*/ 0 w 45"/>
                  <a:gd name="T1" fmla="*/ 45 h 45"/>
                  <a:gd name="T2" fmla="*/ 0 w 45"/>
                  <a:gd name="T3" fmla="*/ 0 h 45"/>
                  <a:gd name="T4" fmla="*/ 45 w 45"/>
                  <a:gd name="T5" fmla="*/ 0 h 45"/>
                  <a:gd name="T6" fmla="*/ 0 w 45"/>
                  <a:gd name="T7" fmla="*/ 45 h 45"/>
                </a:gdLst>
                <a:ahLst/>
                <a:cxnLst>
                  <a:cxn ang="0">
                    <a:pos x="T0" y="T1"/>
                  </a:cxn>
                  <a:cxn ang="0">
                    <a:pos x="T2" y="T3"/>
                  </a:cxn>
                  <a:cxn ang="0">
                    <a:pos x="T4" y="T5"/>
                  </a:cxn>
                  <a:cxn ang="0">
                    <a:pos x="T6" y="T7"/>
                  </a:cxn>
                </a:cxnLst>
                <a:rect l="0" t="0" r="r" b="b"/>
                <a:pathLst>
                  <a:path w="45" h="45" fill="norm" stroke="1" extrusionOk="0">
                    <a:moveTo>
                      <a:pt x="0" y="45"/>
                    </a:moveTo>
                    <a:lnTo>
                      <a:pt x="0" y="0"/>
                    </a:lnTo>
                    <a:lnTo>
                      <a:pt x="45" y="0"/>
                    </a:lnTo>
                    <a:lnTo>
                      <a:pt x="0" y="45"/>
                    </a:lnTo>
                    <a:close/>
                  </a:path>
                </a:pathLst>
              </a:custGeom>
              <a:solidFill>
                <a:srgbClr val="FF0000"/>
              </a:solidFill>
              <a:ln w="9525">
                <a:solidFill>
                  <a:schemeClr val="tx1"/>
                </a:solidFill>
                <a:round/>
                <a:headEnd/>
                <a:tailEnd/>
              </a:ln>
              <a:effectLst/>
            </p:spPr>
            <p:txBody>
              <a:bodyPr/>
              <a:lstStyle/>
              <a:p>
                <a:pPr>
                  <a:defRPr/>
                </a:pPr>
                <a:endParaRPr lang="de-DE"/>
              </a:p>
            </p:txBody>
          </p:sp>
          <p:sp>
            <p:nvSpPr>
              <p:cNvPr id="166937" name="Freeform 25"/>
              <p:cNvSpPr/>
              <p:nvPr/>
            </p:nvSpPr>
            <p:spPr bwMode="auto">
              <a:xfrm>
                <a:off x="3379" y="1706"/>
                <a:ext cx="635" cy="273"/>
              </a:xfrm>
              <a:custGeom>
                <a:avLst/>
                <a:gdLst>
                  <a:gd name="T0" fmla="*/ 0 w 635"/>
                  <a:gd name="T1" fmla="*/ 273 h 273"/>
                  <a:gd name="T2" fmla="*/ 45 w 635"/>
                  <a:gd name="T3" fmla="*/ 182 h 273"/>
                  <a:gd name="T4" fmla="*/ 544 w 635"/>
                  <a:gd name="T5" fmla="*/ 0 h 273"/>
                  <a:gd name="T6" fmla="*/ 635 w 635"/>
                  <a:gd name="T7" fmla="*/ 91 h 273"/>
                  <a:gd name="T8" fmla="*/ 544 w 635"/>
                  <a:gd name="T9" fmla="*/ 227 h 273"/>
                  <a:gd name="T10" fmla="*/ 0 w 635"/>
                  <a:gd name="T11" fmla="*/ 273 h 273"/>
                </a:gdLst>
                <a:ahLst/>
                <a:cxnLst>
                  <a:cxn ang="0">
                    <a:pos x="T0" y="T1"/>
                  </a:cxn>
                  <a:cxn ang="0">
                    <a:pos x="T2" y="T3"/>
                  </a:cxn>
                  <a:cxn ang="0">
                    <a:pos x="T4" y="T5"/>
                  </a:cxn>
                  <a:cxn ang="0">
                    <a:pos x="T6" y="T7"/>
                  </a:cxn>
                  <a:cxn ang="0">
                    <a:pos x="T8" y="T9"/>
                  </a:cxn>
                  <a:cxn ang="0">
                    <a:pos x="T10" y="T11"/>
                  </a:cxn>
                </a:cxnLst>
                <a:rect l="0" t="0" r="r" b="b"/>
                <a:pathLst>
                  <a:path w="635" h="273" fill="norm" stroke="1" extrusionOk="0">
                    <a:moveTo>
                      <a:pt x="0" y="273"/>
                    </a:moveTo>
                    <a:lnTo>
                      <a:pt x="45" y="182"/>
                    </a:lnTo>
                    <a:lnTo>
                      <a:pt x="544" y="0"/>
                    </a:lnTo>
                    <a:lnTo>
                      <a:pt x="635" y="91"/>
                    </a:lnTo>
                    <a:lnTo>
                      <a:pt x="544" y="227"/>
                    </a:lnTo>
                    <a:lnTo>
                      <a:pt x="0" y="273"/>
                    </a:lnTo>
                    <a:close/>
                  </a:path>
                </a:pathLst>
              </a:custGeom>
              <a:solidFill>
                <a:srgbClr val="FF0000"/>
              </a:solidFill>
              <a:ln w="9525">
                <a:solidFill>
                  <a:schemeClr val="tx1"/>
                </a:solidFill>
                <a:round/>
                <a:headEnd/>
                <a:tailEnd/>
              </a:ln>
              <a:effectLst/>
            </p:spPr>
            <p:txBody>
              <a:bodyPr/>
              <a:lstStyle/>
              <a:p>
                <a:pPr>
                  <a:defRPr/>
                </a:pPr>
                <a:endParaRPr lang="de-DE"/>
              </a:p>
            </p:txBody>
          </p:sp>
          <p:sp>
            <p:nvSpPr>
              <p:cNvPr id="166938" name="Freeform 26"/>
              <p:cNvSpPr/>
              <p:nvPr/>
            </p:nvSpPr>
            <p:spPr bwMode="auto">
              <a:xfrm>
                <a:off x="2925" y="2750"/>
                <a:ext cx="182" cy="136"/>
              </a:xfrm>
              <a:custGeom>
                <a:avLst/>
                <a:gdLst>
                  <a:gd name="T0" fmla="*/ 0 w 182"/>
                  <a:gd name="T1" fmla="*/ 45 h 136"/>
                  <a:gd name="T2" fmla="*/ 91 w 182"/>
                  <a:gd name="T3" fmla="*/ 136 h 136"/>
                  <a:gd name="T4" fmla="*/ 182 w 182"/>
                  <a:gd name="T5" fmla="*/ 0 h 136"/>
                  <a:gd name="T6" fmla="*/ 0 w 182"/>
                  <a:gd name="T7" fmla="*/ 45 h 136"/>
                </a:gdLst>
                <a:ahLst/>
                <a:cxnLst>
                  <a:cxn ang="0">
                    <a:pos x="T0" y="T1"/>
                  </a:cxn>
                  <a:cxn ang="0">
                    <a:pos x="T2" y="T3"/>
                  </a:cxn>
                  <a:cxn ang="0">
                    <a:pos x="T4" y="T5"/>
                  </a:cxn>
                  <a:cxn ang="0">
                    <a:pos x="T6" y="T7"/>
                  </a:cxn>
                </a:cxnLst>
                <a:rect l="0" t="0" r="r" b="b"/>
                <a:pathLst>
                  <a:path w="182" h="136" fill="norm" stroke="1" extrusionOk="0">
                    <a:moveTo>
                      <a:pt x="0" y="45"/>
                    </a:moveTo>
                    <a:lnTo>
                      <a:pt x="91" y="136"/>
                    </a:lnTo>
                    <a:lnTo>
                      <a:pt x="182" y="0"/>
                    </a:lnTo>
                    <a:lnTo>
                      <a:pt x="0" y="45"/>
                    </a:lnTo>
                    <a:close/>
                  </a:path>
                </a:pathLst>
              </a:custGeom>
              <a:solidFill>
                <a:srgbClr val="FF0000"/>
              </a:solidFill>
              <a:ln w="9525">
                <a:solidFill>
                  <a:schemeClr val="tx1"/>
                </a:solidFill>
                <a:round/>
                <a:headEnd/>
                <a:tailEnd/>
              </a:ln>
              <a:effectLst/>
            </p:spPr>
            <p:txBody>
              <a:bodyPr/>
              <a:lstStyle/>
              <a:p>
                <a:pPr>
                  <a:defRPr/>
                </a:pPr>
                <a:endParaRPr lang="de-DE"/>
              </a:p>
            </p:txBody>
          </p:sp>
          <p:sp>
            <p:nvSpPr>
              <p:cNvPr id="166940" name="Freeform 28"/>
              <p:cNvSpPr/>
              <p:nvPr/>
            </p:nvSpPr>
            <p:spPr bwMode="auto">
              <a:xfrm>
                <a:off x="1927" y="3385"/>
                <a:ext cx="91" cy="181"/>
              </a:xfrm>
              <a:custGeom>
                <a:avLst/>
                <a:gdLst>
                  <a:gd name="T0" fmla="*/ 0 w 91"/>
                  <a:gd name="T1" fmla="*/ 45 h 181"/>
                  <a:gd name="T2" fmla="*/ 0 w 91"/>
                  <a:gd name="T3" fmla="*/ 136 h 181"/>
                  <a:gd name="T4" fmla="*/ 46 w 91"/>
                  <a:gd name="T5" fmla="*/ 181 h 181"/>
                  <a:gd name="T6" fmla="*/ 91 w 91"/>
                  <a:gd name="T7" fmla="*/ 136 h 181"/>
                  <a:gd name="T8" fmla="*/ 91 w 91"/>
                  <a:gd name="T9" fmla="*/ 45 h 181"/>
                  <a:gd name="T10" fmla="*/ 46 w 91"/>
                  <a:gd name="T11" fmla="*/ 0 h 181"/>
                  <a:gd name="T12" fmla="*/ 0 w 91"/>
                  <a:gd name="T13" fmla="*/ 45 h 181"/>
                </a:gdLst>
                <a:ahLst/>
                <a:cxnLst>
                  <a:cxn ang="0">
                    <a:pos x="T0" y="T1"/>
                  </a:cxn>
                  <a:cxn ang="0">
                    <a:pos x="T2" y="T3"/>
                  </a:cxn>
                  <a:cxn ang="0">
                    <a:pos x="T4" y="T5"/>
                  </a:cxn>
                  <a:cxn ang="0">
                    <a:pos x="T6" y="T7"/>
                  </a:cxn>
                  <a:cxn ang="0">
                    <a:pos x="T8" y="T9"/>
                  </a:cxn>
                  <a:cxn ang="0">
                    <a:pos x="T10" y="T11"/>
                  </a:cxn>
                  <a:cxn ang="0">
                    <a:pos x="T12" y="T13"/>
                  </a:cxn>
                </a:cxnLst>
                <a:rect l="0" t="0" r="r" b="b"/>
                <a:pathLst>
                  <a:path w="91" h="181" fill="norm" stroke="1" extrusionOk="0">
                    <a:moveTo>
                      <a:pt x="0" y="45"/>
                    </a:moveTo>
                    <a:lnTo>
                      <a:pt x="0" y="136"/>
                    </a:lnTo>
                    <a:lnTo>
                      <a:pt x="46" y="181"/>
                    </a:lnTo>
                    <a:lnTo>
                      <a:pt x="91" y="136"/>
                    </a:lnTo>
                    <a:lnTo>
                      <a:pt x="91" y="45"/>
                    </a:lnTo>
                    <a:lnTo>
                      <a:pt x="46" y="0"/>
                    </a:lnTo>
                    <a:lnTo>
                      <a:pt x="0" y="45"/>
                    </a:lnTo>
                    <a:close/>
                  </a:path>
                </a:pathLst>
              </a:custGeom>
              <a:solidFill>
                <a:srgbClr val="FF0000"/>
              </a:solidFill>
              <a:ln w="9525">
                <a:solidFill>
                  <a:schemeClr val="tx1"/>
                </a:solidFill>
                <a:round/>
                <a:headEnd/>
                <a:tailEnd/>
              </a:ln>
              <a:effectLst/>
            </p:spPr>
            <p:txBody>
              <a:bodyPr/>
              <a:lstStyle/>
              <a:p>
                <a:pPr>
                  <a:defRPr/>
                </a:pPr>
                <a:endParaRPr lang="de-DE"/>
              </a:p>
            </p:txBody>
          </p:sp>
        </p:grpSp>
        <p:sp>
          <p:nvSpPr>
            <p:cNvPr id="166943" name="Line 31"/>
            <p:cNvSpPr>
              <a:spLocks noChangeShapeType="1"/>
            </p:cNvSpPr>
            <p:nvPr/>
          </p:nvSpPr>
          <p:spPr bwMode="auto">
            <a:xfrm flipH="1">
              <a:off x="1973" y="2115"/>
              <a:ext cx="998" cy="1360"/>
            </a:xfrm>
            <a:prstGeom prst="line">
              <a:avLst/>
            </a:prstGeom>
            <a:noFill/>
            <a:ln w="9525">
              <a:solidFill>
                <a:schemeClr val="tx1"/>
              </a:solidFill>
              <a:round/>
              <a:headEnd/>
              <a:tailEnd type="triangle" w="med" len="med"/>
            </a:ln>
            <a:effectLst/>
          </p:spPr>
          <p:txBody>
            <a:bodyPr/>
            <a:lstStyle/>
            <a:p>
              <a:pPr>
                <a:defRPr/>
              </a:pPr>
              <a:endParaRPr lang="de-DE"/>
            </a:p>
          </p:txBody>
        </p:sp>
        <p:sp>
          <p:nvSpPr>
            <p:cNvPr id="166944" name="Line 32"/>
            <p:cNvSpPr>
              <a:spLocks noChangeShapeType="1"/>
            </p:cNvSpPr>
            <p:nvPr/>
          </p:nvSpPr>
          <p:spPr bwMode="auto">
            <a:xfrm flipH="1" flipV="1">
              <a:off x="2789" y="1888"/>
              <a:ext cx="182" cy="227"/>
            </a:xfrm>
            <a:prstGeom prst="line">
              <a:avLst/>
            </a:prstGeom>
            <a:noFill/>
            <a:ln w="9525">
              <a:solidFill>
                <a:schemeClr val="tx1"/>
              </a:solidFill>
              <a:round/>
              <a:headEnd/>
              <a:tailEnd type="triangle" w="med" len="med"/>
            </a:ln>
            <a:effectLst/>
          </p:spPr>
          <p:txBody>
            <a:bodyPr/>
            <a:lstStyle/>
            <a:p>
              <a:pPr>
                <a:defRPr/>
              </a:pPr>
              <a:endParaRPr lang="de-DE"/>
            </a:p>
          </p:txBody>
        </p:sp>
        <p:sp>
          <p:nvSpPr>
            <p:cNvPr id="166945" name="Line 33"/>
            <p:cNvSpPr>
              <a:spLocks noChangeShapeType="1"/>
            </p:cNvSpPr>
            <p:nvPr/>
          </p:nvSpPr>
          <p:spPr bwMode="auto">
            <a:xfrm flipV="1">
              <a:off x="2971" y="1752"/>
              <a:ext cx="0" cy="363"/>
            </a:xfrm>
            <a:prstGeom prst="line">
              <a:avLst/>
            </a:prstGeom>
            <a:noFill/>
            <a:ln w="9525">
              <a:solidFill>
                <a:schemeClr val="tx1"/>
              </a:solidFill>
              <a:round/>
              <a:headEnd/>
              <a:tailEnd type="triangle" w="med" len="med"/>
            </a:ln>
            <a:effectLst/>
          </p:spPr>
          <p:txBody>
            <a:bodyPr/>
            <a:lstStyle/>
            <a:p>
              <a:pPr>
                <a:defRPr/>
              </a:pPr>
              <a:endParaRPr lang="de-DE"/>
            </a:p>
          </p:txBody>
        </p:sp>
        <p:sp>
          <p:nvSpPr>
            <p:cNvPr id="166946" name="Line 34"/>
            <p:cNvSpPr>
              <a:spLocks noChangeShapeType="1"/>
            </p:cNvSpPr>
            <p:nvPr/>
          </p:nvSpPr>
          <p:spPr bwMode="auto">
            <a:xfrm flipV="1">
              <a:off x="2971" y="1570"/>
              <a:ext cx="90" cy="545"/>
            </a:xfrm>
            <a:prstGeom prst="line">
              <a:avLst/>
            </a:prstGeom>
            <a:noFill/>
            <a:ln w="9525">
              <a:solidFill>
                <a:schemeClr val="tx1"/>
              </a:solidFill>
              <a:round/>
              <a:headEnd/>
              <a:tailEnd type="triangle" w="med" len="med"/>
            </a:ln>
            <a:effectLst/>
          </p:spPr>
          <p:txBody>
            <a:bodyPr/>
            <a:lstStyle/>
            <a:p>
              <a:pPr>
                <a:defRPr/>
              </a:pPr>
              <a:endParaRPr lang="de-DE"/>
            </a:p>
          </p:txBody>
        </p:sp>
        <p:sp>
          <p:nvSpPr>
            <p:cNvPr id="166947" name="Line 35"/>
            <p:cNvSpPr>
              <a:spLocks noChangeShapeType="1"/>
            </p:cNvSpPr>
            <p:nvPr/>
          </p:nvSpPr>
          <p:spPr bwMode="auto">
            <a:xfrm flipV="1">
              <a:off x="2971" y="1888"/>
              <a:ext cx="544" cy="227"/>
            </a:xfrm>
            <a:prstGeom prst="line">
              <a:avLst/>
            </a:prstGeom>
            <a:noFill/>
            <a:ln w="9525">
              <a:solidFill>
                <a:schemeClr val="tx1"/>
              </a:solidFill>
              <a:round/>
              <a:headEnd/>
              <a:tailEnd type="triangle" w="med" len="med"/>
            </a:ln>
            <a:effectLst/>
          </p:spPr>
          <p:txBody>
            <a:bodyPr/>
            <a:lstStyle/>
            <a:p>
              <a:pPr>
                <a:defRPr/>
              </a:pPr>
              <a:endParaRPr lang="de-DE"/>
            </a:p>
          </p:txBody>
        </p:sp>
        <p:sp>
          <p:nvSpPr>
            <p:cNvPr id="166948" name="Line 36"/>
            <p:cNvSpPr>
              <a:spLocks noChangeShapeType="1"/>
            </p:cNvSpPr>
            <p:nvPr/>
          </p:nvSpPr>
          <p:spPr bwMode="auto">
            <a:xfrm>
              <a:off x="2971" y="2115"/>
              <a:ext cx="45" cy="680"/>
            </a:xfrm>
            <a:prstGeom prst="line">
              <a:avLst/>
            </a:prstGeom>
            <a:noFill/>
            <a:ln w="9525">
              <a:solidFill>
                <a:schemeClr val="tx1"/>
              </a:solidFill>
              <a:round/>
              <a:headEnd/>
              <a:tailEnd type="triangle" w="med" len="med"/>
            </a:ln>
            <a:effectLst/>
          </p:spPr>
          <p:txBody>
            <a:bodyPr/>
            <a:lstStyle/>
            <a:p>
              <a:pPr>
                <a:defRPr/>
              </a:pPr>
              <a:endParaRPr lang="de-DE"/>
            </a:p>
          </p:txBody>
        </p:sp>
      </p:grpSp>
      <p:sp>
        <p:nvSpPr>
          <p:cNvPr id="2" name="Rectangle 3"/>
          <p:cNvSpPr>
            <a:spLocks noChangeArrowheads="1"/>
          </p:cNvSpPr>
          <p:nvPr/>
        </p:nvSpPr>
        <p:spPr bwMode="auto">
          <a:xfrm>
            <a:off x="533876" y="63088"/>
            <a:ext cx="8649791" cy="582211"/>
          </a:xfrm>
          <a:prstGeom prst="rect">
            <a:avLst/>
          </a:prstGeom>
          <a:noFill/>
          <a:ln w="57150" cmpd="thickThin">
            <a:solidFill>
              <a:srgbClr val="00279F"/>
            </a:solidFill>
            <a:miter lim="800000"/>
            <a:headEnd/>
            <a:tailEnd/>
          </a:ln>
        </p:spPr>
        <p:txBody>
          <a:bodyPr wrap="square" lIns="90488" tIns="44450" rIns="90488" bIns="44450">
            <a:spAutoFit/>
          </a:bodyPr>
          <a:lstStyle/>
          <a:p>
            <a:pPr algn="ctr">
              <a:defRPr/>
            </a:pPr>
            <a:r>
              <a:rPr lang="de-DE" sz="3200" b="1">
                <a:solidFill>
                  <a:srgbClr val="0000FF"/>
                </a:solidFill>
              </a:rPr>
              <a:t> </a:t>
            </a:r>
            <a:r>
              <a:rPr lang="en-US" sz="3200" b="1">
                <a:solidFill>
                  <a:srgbClr val="0000FF"/>
                </a:solidFill>
              </a:rPr>
              <a:t>Examples</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6931"/>
                                        </p:tgtEl>
                                        <p:attrNameLst>
                                          <p:attrName>style.visibility</p:attrName>
                                        </p:attrNameLst>
                                      </p:cBhvr>
                                      <p:to>
                                        <p:strVal val="visible"/>
                                      </p:to>
                                    </p:set>
                                    <p:animEffect transition="in" filter="blinds(horizontal)">
                                      <p:cBhvr>
                                        <p:cTn id="7" dur="500"/>
                                        <p:tgtEl>
                                          <p:spTgt spid="166931"/>
                                        </p:tgtEl>
                                      </p:cBhvr>
                                    </p:animEffect>
                                  </p:childTnLst>
                                </p:cTn>
                              </p:par>
                              <p:par>
                                <p:cTn id="8" presetID="3" presetClass="exit" presetSubtype="10" fill="hold" nodeType="withEffect">
                                  <p:stCondLst>
                                    <p:cond delay="0"/>
                                  </p:stCondLst>
                                  <p:childTnLst>
                                    <p:animEffect transition="out" filter="blinds(horizontal)">
                                      <p:cBhvr>
                                        <p:cTn id="9" dur="500"/>
                                        <p:tgtEl>
                                          <p:spTgt spid="166950"/>
                                        </p:tgtEl>
                                      </p:cBhvr>
                                    </p:animEffect>
                                    <p:set>
                                      <p:cBhvr>
                                        <p:cTn id="10" dur="1" fill="hold">
                                          <p:stCondLst>
                                            <p:cond delay="499"/>
                                          </p:stCondLst>
                                        </p:cTn>
                                        <p:tgtEl>
                                          <p:spTgt spid="166950"/>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166920"/>
                                        </p:tgtEl>
                                        <p:attrNameLst>
                                          <p:attrName>style.visibility</p:attrName>
                                        </p:attrNameLst>
                                      </p:cBhvr>
                                      <p:to>
                                        <p:strVal val="visible"/>
                                      </p:to>
                                    </p:set>
                                    <p:animEffect transition="in" filter="blinds(horizontal)">
                                      <p:cBhvr>
                                        <p:cTn id="13" dur="500"/>
                                        <p:tgtEl>
                                          <p:spTgt spid="1669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0" presetClass="path" presetSubtype="0" accel="50000" decel="50000" fill="hold" nodeType="clickEffect">
                                  <p:stCondLst>
                                    <p:cond delay="0"/>
                                  </p:stCondLst>
                                  <p:childTnLst>
                                    <p:animMotion origin="layout" path="M -0.06302 0.06296 L -0.22049 0.20996 " pathEditMode="relative" ptsTypes="AA">
                                      <p:cBhvr>
                                        <p:cTn id="17" dur="2000" fill="hold"/>
                                        <p:tgtEl>
                                          <p:spTgt spid="166920"/>
                                        </p:tgtEl>
                                        <p:attrNameLst>
                                          <p:attrName>ppt_x</p:attrName>
                                          <p:attrName>ppt_y</p:attrName>
                                        </p:attrNameLst>
                                      </p:cBhvr>
                                    </p:animMotion>
                                  </p:childTnLst>
                                </p:cTn>
                              </p:par>
                            </p:childTnLst>
                          </p:cTn>
                        </p:par>
                        <p:par>
                          <p:cTn id="18" fill="hold" nodeType="afterGroup">
                            <p:stCondLst>
                              <p:cond delay="2000"/>
                            </p:stCondLst>
                            <p:childTnLst>
                              <p:par>
                                <p:cTn id="19" presetID="3" presetClass="exit" presetSubtype="10" fill="hold" nodeType="afterEffect">
                                  <p:stCondLst>
                                    <p:cond delay="0"/>
                                  </p:stCondLst>
                                  <p:childTnLst>
                                    <p:animEffect transition="out" filter="blinds(horizontal)">
                                      <p:cBhvr>
                                        <p:cTn id="20" dur="500"/>
                                        <p:tgtEl>
                                          <p:spTgt spid="166920"/>
                                        </p:tgtEl>
                                      </p:cBhvr>
                                    </p:animEffect>
                                    <p:set>
                                      <p:cBhvr>
                                        <p:cTn id="21" dur="1" fill="hold">
                                          <p:stCondLst>
                                            <p:cond delay="499"/>
                                          </p:stCondLst>
                                        </p:cTn>
                                        <p:tgtEl>
                                          <p:spTgt spid="166920"/>
                                        </p:tgtEl>
                                        <p:attrNameLst>
                                          <p:attrName>style.visibility</p:attrName>
                                        </p:attrNameLst>
                                      </p:cBhvr>
                                      <p:to>
                                        <p:strVal val="hidden"/>
                                      </p:to>
                                    </p:set>
                                  </p:childTnLst>
                                </p:cTn>
                              </p:par>
                              <p:par>
                                <p:cTn id="22" presetID="3" presetClass="entr" presetSubtype="10" fill="hold" nodeType="withEffect">
                                  <p:stCondLst>
                                    <p:cond delay="100"/>
                                  </p:stCondLst>
                                  <p:childTnLst>
                                    <p:set>
                                      <p:cBhvr>
                                        <p:cTn id="23" dur="1" fill="hold">
                                          <p:stCondLst>
                                            <p:cond delay="0"/>
                                          </p:stCondLst>
                                        </p:cTn>
                                        <p:tgtEl>
                                          <p:spTgt spid="166932"/>
                                        </p:tgtEl>
                                        <p:attrNameLst>
                                          <p:attrName>style.visibility</p:attrName>
                                        </p:attrNameLst>
                                      </p:cBhvr>
                                      <p:to>
                                        <p:strVal val="visible"/>
                                      </p:to>
                                    </p:set>
                                    <p:animEffect transition="in" filter="blinds(horizontal)">
                                      <p:cBhvr>
                                        <p:cTn id="24" dur="1600"/>
                                        <p:tgtEl>
                                          <p:spTgt spid="166932"/>
                                        </p:tgtEl>
                                      </p:cBhvr>
                                    </p:animEffect>
                                  </p:childTnLst>
                                </p:cTn>
                              </p:par>
                              <p:par>
                                <p:cTn id="25" presetID="3" presetClass="exit" presetSubtype="10" fill="hold" nodeType="withEffect">
                                  <p:stCondLst>
                                    <p:cond delay="100"/>
                                  </p:stCondLst>
                                  <p:childTnLst>
                                    <p:animEffect transition="out" filter="blinds(horizontal)">
                                      <p:cBhvr>
                                        <p:cTn id="26" dur="500"/>
                                        <p:tgtEl>
                                          <p:spTgt spid="166932"/>
                                        </p:tgtEl>
                                      </p:cBhvr>
                                    </p:animEffect>
                                    <p:set>
                                      <p:cBhvr>
                                        <p:cTn id="27" dur="1" fill="hold">
                                          <p:stCondLst>
                                            <p:cond delay="499"/>
                                          </p:stCondLst>
                                        </p:cTn>
                                        <p:tgtEl>
                                          <p:spTgt spid="166932"/>
                                        </p:tgtEl>
                                        <p:attrNameLst>
                                          <p:attrName>style.visibility</p:attrName>
                                        </p:attrNameLst>
                                      </p:cBhvr>
                                      <p:to>
                                        <p:strVal val="hidden"/>
                                      </p:to>
                                    </p:set>
                                  </p:childTnLst>
                                </p:cTn>
                              </p:par>
                              <p:par>
                                <p:cTn id="28" presetID="0" presetClass="path" presetSubtype="0" accel="50000" decel="50000" fill="hold" nodeType="withEffect">
                                  <p:stCondLst>
                                    <p:cond delay="100"/>
                                  </p:stCondLst>
                                  <p:childTnLst>
                                    <p:animMotion origin="layout" path="M -1.94444E-6 7.40741E-7 L -0.2599 0.09445 " pathEditMode="relative" ptsTypes="AA">
                                      <p:cBhvr>
                                        <p:cTn id="29" dur="2000" fill="hold"/>
                                        <p:tgtEl>
                                          <p:spTgt spid="166923"/>
                                        </p:tgtEl>
                                        <p:attrNameLst>
                                          <p:attrName>ppt_x</p:attrName>
                                          <p:attrName>ppt_y</p:attrName>
                                        </p:attrNameLst>
                                      </p:cBhvr>
                                    </p:animMotion>
                                  </p:childTnLst>
                                </p:cTn>
                              </p:par>
                              <p:par>
                                <p:cTn id="30" presetID="3" presetClass="entr" presetSubtype="10" fill="hold" nodeType="withEffect">
                                  <p:stCondLst>
                                    <p:cond delay="400"/>
                                  </p:stCondLst>
                                  <p:childTnLst>
                                    <p:set>
                                      <p:cBhvr>
                                        <p:cTn id="31" dur="1" fill="hold">
                                          <p:stCondLst>
                                            <p:cond delay="0"/>
                                          </p:stCondLst>
                                        </p:cTn>
                                        <p:tgtEl>
                                          <p:spTgt spid="166949"/>
                                        </p:tgtEl>
                                        <p:attrNameLst>
                                          <p:attrName>style.visibility</p:attrName>
                                        </p:attrNameLst>
                                      </p:cBhvr>
                                      <p:to>
                                        <p:strVal val="visible"/>
                                      </p:to>
                                    </p:set>
                                    <p:animEffect transition="in" filter="blinds(horizontal)">
                                      <p:cBhvr>
                                        <p:cTn id="32" dur="1800"/>
                                        <p:tgtEl>
                                          <p:spTgt spid="166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 name="Rectangle 3"/>
          <p:cNvSpPr>
            <a:spLocks noChangeArrowheads="1"/>
          </p:cNvSpPr>
          <p:nvPr/>
        </p:nvSpPr>
        <p:spPr bwMode="auto">
          <a:xfrm>
            <a:off x="560512" y="214320"/>
            <a:ext cx="8649791" cy="582211"/>
          </a:xfrm>
          <a:prstGeom prst="rect">
            <a:avLst/>
          </a:prstGeom>
          <a:noFill/>
          <a:ln w="57150" cmpd="thickThin">
            <a:solidFill>
              <a:srgbClr val="00279F"/>
            </a:solidFill>
            <a:miter lim="800000"/>
            <a:headEnd/>
            <a:tailEnd/>
          </a:ln>
        </p:spPr>
        <p:txBody>
          <a:bodyPr wrap="square" lIns="90488" tIns="44450" rIns="90488" bIns="44450">
            <a:spAutoFit/>
          </a:bodyPr>
          <a:lstStyle/>
          <a:p>
            <a:pPr algn="ctr">
              <a:defRPr/>
            </a:pPr>
            <a:r>
              <a:rPr lang="de-DE" sz="3200" b="1">
                <a:solidFill>
                  <a:srgbClr val="0000FF"/>
                </a:solidFill>
              </a:rPr>
              <a:t> </a:t>
            </a:r>
            <a:r>
              <a:rPr lang="en-US" sz="3200" b="1">
                <a:solidFill>
                  <a:srgbClr val="0000FF"/>
                </a:solidFill>
              </a:rPr>
              <a:t>Hydrogen/Deuterium Target</a:t>
            </a:r>
            <a:endParaRPr/>
          </a:p>
        </p:txBody>
      </p:sp>
      <p:sp>
        <p:nvSpPr>
          <p:cNvPr id="6" name="Textfeld 5"/>
          <p:cNvSpPr txBox="1"/>
          <p:nvPr/>
        </p:nvSpPr>
        <p:spPr bwMode="auto">
          <a:xfrm>
            <a:off x="1424608" y="6182015"/>
            <a:ext cx="7416824" cy="461665"/>
          </a:xfrm>
          <a:prstGeom prst="rect">
            <a:avLst/>
          </a:prstGeom>
          <a:noFill/>
        </p:spPr>
        <p:txBody>
          <a:bodyPr wrap="square" rtlCol="0">
            <a:spAutoFit/>
          </a:bodyPr>
          <a:lstStyle/>
          <a:p>
            <a:pPr>
              <a:defRPr/>
            </a:pPr>
            <a:r>
              <a:rPr lang="de-DE"/>
              <a:t>New Target </a:t>
            </a:r>
            <a:r>
              <a:rPr lang="de-DE"/>
              <a:t>cell</a:t>
            </a:r>
            <a:r>
              <a:rPr lang="de-DE"/>
              <a:t> after </a:t>
            </a:r>
            <a:r>
              <a:rPr lang="de-DE"/>
              <a:t>reparation</a:t>
            </a:r>
            <a:r>
              <a:rPr lang="de-DE"/>
              <a:t> (</a:t>
            </a:r>
            <a:r>
              <a:rPr lang="de-DE"/>
              <a:t>O.Kostikov</a:t>
            </a:r>
            <a:r>
              <a:rPr lang="de-DE"/>
              <a:t>) in 2022</a:t>
            </a:r>
            <a:endParaRPr/>
          </a:p>
        </p:txBody>
      </p:sp>
      <p:pic>
        <p:nvPicPr>
          <p:cNvPr id="3" name="Grafik 2"/>
          <p:cNvPicPr>
            <a:picLocks noChangeAspect="1"/>
          </p:cNvPicPr>
          <p:nvPr/>
        </p:nvPicPr>
        <p:blipFill>
          <a:blip r:embed="rId2"/>
          <a:stretch/>
        </p:blipFill>
        <p:spPr bwMode="auto">
          <a:xfrm>
            <a:off x="1424608" y="1021592"/>
            <a:ext cx="6696744" cy="502255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026" name="Picture 2" descr="undefined"/>
          <p:cNvPicPr>
            <a:picLocks noChangeAspect="1" noChangeArrowheads="1"/>
          </p:cNvPicPr>
          <p:nvPr/>
        </p:nvPicPr>
        <p:blipFill>
          <a:blip r:embed="rId2"/>
          <a:stretch/>
        </p:blipFill>
        <p:spPr bwMode="auto">
          <a:xfrm>
            <a:off x="0" y="3427"/>
            <a:ext cx="3595687" cy="6858000"/>
          </a:xfrm>
          <a:prstGeom prst="rect">
            <a:avLst/>
          </a:prstGeom>
          <a:noFill/>
        </p:spPr>
      </p:pic>
      <p:pic>
        <p:nvPicPr>
          <p:cNvPr id="1028" name="Picture 4"/>
          <p:cNvPicPr>
            <a:picLocks noChangeAspect="1" noChangeArrowheads="1"/>
          </p:cNvPicPr>
          <p:nvPr/>
        </p:nvPicPr>
        <p:blipFill>
          <a:blip r:embed="rId3"/>
          <a:stretch/>
        </p:blipFill>
        <p:spPr bwMode="auto">
          <a:xfrm>
            <a:off x="4088904" y="979832"/>
            <a:ext cx="2595771" cy="3501008"/>
          </a:xfrm>
          <a:prstGeom prst="rect">
            <a:avLst/>
          </a:prstGeom>
          <a:noFill/>
        </p:spPr>
      </p:pic>
      <p:sp>
        <p:nvSpPr>
          <p:cNvPr id="3" name="Textfeld 2"/>
          <p:cNvSpPr txBox="1"/>
          <p:nvPr/>
        </p:nvSpPr>
        <p:spPr bwMode="auto">
          <a:xfrm>
            <a:off x="3944888" y="4437112"/>
            <a:ext cx="5832648" cy="2677656"/>
          </a:xfrm>
          <a:prstGeom prst="rect">
            <a:avLst/>
          </a:prstGeom>
          <a:noFill/>
        </p:spPr>
        <p:txBody>
          <a:bodyPr wrap="square">
            <a:spAutoFit/>
          </a:bodyPr>
          <a:lstStyle/>
          <a:p>
            <a:pPr>
              <a:defRPr/>
            </a:pPr>
            <a:r>
              <a:rPr lang="de-DE" b="1" i="0">
                <a:solidFill>
                  <a:srgbClr val="202122"/>
                </a:solidFill>
                <a:latin typeface="Arial"/>
              </a:rPr>
              <a:t>William Thomson, 1st Baron Kelvin</a:t>
            </a:r>
            <a:endParaRPr lang="de-DE">
              <a:solidFill>
                <a:srgbClr val="202122"/>
              </a:solidFill>
              <a:latin typeface="Arial"/>
            </a:endParaRPr>
          </a:p>
          <a:p>
            <a:pPr>
              <a:defRPr/>
            </a:pPr>
            <a:r>
              <a:rPr lang="de-DE" b="0" i="0">
                <a:solidFill>
                  <a:srgbClr val="202122"/>
                </a:solidFill>
                <a:latin typeface="Arial"/>
              </a:rPr>
              <a:t>(26 June 1824 – 17 </a:t>
            </a:r>
            <a:r>
              <a:rPr lang="de-DE" b="0" i="0">
                <a:solidFill>
                  <a:srgbClr val="202122"/>
                </a:solidFill>
                <a:latin typeface="Arial"/>
              </a:rPr>
              <a:t>December</a:t>
            </a:r>
            <a:r>
              <a:rPr lang="de-DE" b="0" i="0">
                <a:solidFill>
                  <a:srgbClr val="202122"/>
                </a:solidFill>
                <a:latin typeface="Arial"/>
              </a:rPr>
              <a:t> 1907)</a:t>
            </a:r>
            <a:endParaRPr/>
          </a:p>
          <a:p>
            <a:pPr>
              <a:defRPr/>
            </a:pPr>
            <a:endParaRPr lang="de-DE">
              <a:solidFill>
                <a:srgbClr val="202122"/>
              </a:solidFill>
              <a:latin typeface="Arial"/>
            </a:endParaRPr>
          </a:p>
          <a:p>
            <a:pPr>
              <a:defRPr/>
            </a:pPr>
            <a:endParaRPr lang="de-DE">
              <a:solidFill>
                <a:srgbClr val="202122"/>
              </a:solidFill>
              <a:latin typeface="Arial"/>
            </a:endParaRPr>
          </a:p>
          <a:p>
            <a:pPr>
              <a:defRPr/>
            </a:pPr>
            <a:r>
              <a:rPr lang="de-DE">
                <a:solidFill>
                  <a:srgbClr val="202122"/>
                </a:solidFill>
                <a:latin typeface="Arial"/>
              </a:rPr>
              <a:t>Kelvin </a:t>
            </a:r>
            <a:r>
              <a:rPr lang="de-DE">
                <a:solidFill>
                  <a:srgbClr val="202122"/>
                </a:solidFill>
                <a:latin typeface="Arial"/>
              </a:rPr>
              <a:t>Temperature</a:t>
            </a:r>
            <a:r>
              <a:rPr lang="de-DE">
                <a:solidFill>
                  <a:srgbClr val="202122"/>
                </a:solidFill>
                <a:latin typeface="Arial"/>
              </a:rPr>
              <a:t> </a:t>
            </a:r>
            <a:r>
              <a:rPr lang="de-DE">
                <a:solidFill>
                  <a:srgbClr val="202122"/>
                </a:solidFill>
                <a:latin typeface="Arial"/>
              </a:rPr>
              <a:t>scale</a:t>
            </a:r>
            <a:r>
              <a:rPr lang="de-DE">
                <a:solidFill>
                  <a:srgbClr val="202122"/>
                </a:solidFill>
                <a:latin typeface="Arial"/>
              </a:rPr>
              <a:t> 1848</a:t>
            </a:r>
            <a:endParaRPr lang="de-DE">
              <a:solidFill>
                <a:srgbClr val="202122"/>
              </a:solidFill>
              <a:latin typeface="Arial"/>
            </a:endParaRPr>
          </a:p>
          <a:p>
            <a:pPr>
              <a:defRPr/>
            </a:pPr>
            <a:r>
              <a:rPr lang="de-DE">
                <a:solidFill>
                  <a:srgbClr val="202122"/>
                </a:solidFill>
                <a:latin typeface="Arial"/>
              </a:rPr>
              <a:t>Joule-Thomson </a:t>
            </a:r>
            <a:r>
              <a:rPr lang="de-DE">
                <a:solidFill>
                  <a:srgbClr val="202122"/>
                </a:solidFill>
                <a:latin typeface="Arial"/>
              </a:rPr>
              <a:t>Effect</a:t>
            </a:r>
            <a:endParaRPr lang="de-DE">
              <a:solidFill>
                <a:srgbClr val="202122"/>
              </a:solidFill>
              <a:latin typeface="Arial"/>
            </a:endParaRPr>
          </a:p>
          <a:p>
            <a:pPr>
              <a:defRPr/>
            </a:pPr>
            <a:endParaRPr lang="de-DE"/>
          </a:p>
        </p:txBody>
      </p:sp>
      <p:sp>
        <p:nvSpPr>
          <p:cNvPr id="2" name="Rectangle 3"/>
          <p:cNvSpPr>
            <a:spLocks noChangeArrowheads="1"/>
          </p:cNvSpPr>
          <p:nvPr/>
        </p:nvSpPr>
        <p:spPr bwMode="auto">
          <a:xfrm>
            <a:off x="4603854" y="0"/>
            <a:ext cx="5184576" cy="582211"/>
          </a:xfrm>
          <a:prstGeom prst="rect">
            <a:avLst/>
          </a:prstGeom>
          <a:noFill/>
          <a:ln w="57150" cmpd="thickThin">
            <a:solidFill>
              <a:srgbClr val="00279F"/>
            </a:solidFill>
            <a:miter lim="800000"/>
            <a:headEnd/>
            <a:tailEnd/>
          </a:ln>
        </p:spPr>
        <p:txBody>
          <a:bodyPr wrap="square" lIns="90488" tIns="44450" rIns="90488" bIns="44450">
            <a:spAutoFit/>
          </a:bodyPr>
          <a:lstStyle/>
          <a:p>
            <a:pPr algn="ctr">
              <a:defRPr/>
            </a:pPr>
            <a:r>
              <a:rPr lang="de-DE" sz="3200" b="1">
                <a:solidFill>
                  <a:srgbClr val="0000FF"/>
                </a:solidFill>
              </a:rPr>
              <a:t> </a:t>
            </a:r>
            <a:r>
              <a:rPr lang="en-US" sz="3200" b="1">
                <a:solidFill>
                  <a:srgbClr val="0000FF"/>
                </a:solidFill>
              </a:rPr>
              <a:t> Temperature Scale</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2"/>
          <a:stretch/>
        </p:blipFill>
        <p:spPr bwMode="auto">
          <a:xfrm>
            <a:off x="0" y="322539"/>
            <a:ext cx="9993560" cy="65113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5" name="Grafik 4"/>
          <p:cNvPicPr>
            <a:picLocks noChangeAspect="1"/>
          </p:cNvPicPr>
          <p:nvPr/>
        </p:nvPicPr>
        <p:blipFill>
          <a:blip r:embed="rId2"/>
          <a:stretch/>
        </p:blipFill>
        <p:spPr bwMode="auto">
          <a:xfrm>
            <a:off x="0" y="-12729"/>
            <a:ext cx="9849544" cy="6311082"/>
          </a:xfrm>
          <a:prstGeom prst="rect">
            <a:avLst/>
          </a:prstGeom>
        </p:spPr>
      </p:pic>
      <p:sp>
        <p:nvSpPr>
          <p:cNvPr id="6" name="Textfeld 5"/>
          <p:cNvSpPr txBox="1"/>
          <p:nvPr/>
        </p:nvSpPr>
        <p:spPr bwMode="auto">
          <a:xfrm>
            <a:off x="622293" y="6298353"/>
            <a:ext cx="8661412" cy="461665"/>
          </a:xfrm>
          <a:prstGeom prst="rect">
            <a:avLst/>
          </a:prstGeom>
          <a:noFill/>
        </p:spPr>
        <p:txBody>
          <a:bodyPr wrap="square" rtlCol="0">
            <a:spAutoFit/>
          </a:bodyPr>
          <a:lstStyle/>
          <a:p>
            <a:pPr>
              <a:defRPr/>
            </a:pPr>
            <a:r>
              <a:rPr lang="de-DE"/>
              <a:t>Target was </a:t>
            </a:r>
            <a:r>
              <a:rPr lang="de-DE"/>
              <a:t>cooled</a:t>
            </a:r>
            <a:r>
              <a:rPr lang="de-DE"/>
              <a:t> down last </a:t>
            </a:r>
            <a:r>
              <a:rPr lang="de-DE"/>
              <a:t>week</a:t>
            </a:r>
            <a:r>
              <a:rPr lang="de-DE"/>
              <a:t> </a:t>
            </a:r>
            <a:r>
              <a:rPr lang="de-DE"/>
              <a:t>with</a:t>
            </a:r>
            <a:r>
              <a:rPr lang="de-DE"/>
              <a:t> Deuterium </a:t>
            </a:r>
            <a:r>
              <a:rPr lang="de-DE"/>
              <a:t>within</a:t>
            </a:r>
            <a:r>
              <a:rPr lang="de-DE"/>
              <a:t> 25 </a:t>
            </a:r>
            <a:r>
              <a:rPr lang="de-DE"/>
              <a:t>hours</a:t>
            </a:r>
            <a:r>
              <a:rPr lang="de-DE"/>
              <a:t>.</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42950" y="116632"/>
            <a:ext cx="8420100" cy="1143000"/>
          </a:xfrm>
        </p:spPr>
        <p:txBody>
          <a:bodyPr/>
          <a:lstStyle/>
          <a:p>
            <a:pPr>
              <a:defRPr/>
            </a:pPr>
            <a:r>
              <a:rPr lang="en-GB" sz="2400" b="1">
                <a:latin typeface="Times New Roman"/>
                <a:ea typeface="Times New Roman"/>
              </a:rPr>
              <a:t>Material Properties of Hydrogen and many other </a:t>
            </a:r>
            <a:r>
              <a:rPr lang="en-GB" sz="2400" b="1">
                <a:latin typeface="Times New Roman"/>
                <a:ea typeface="Times New Roman"/>
              </a:rPr>
              <a:t>cryoliquids</a:t>
            </a:r>
            <a:r>
              <a:rPr lang="en-GB" sz="2400" b="1">
                <a:latin typeface="Times New Roman"/>
                <a:ea typeface="Times New Roman"/>
              </a:rPr>
              <a:t>:</a:t>
            </a:r>
            <a:br>
              <a:rPr lang="de-DE" sz="2400"/>
            </a:br>
            <a:r>
              <a:rPr lang="de-DE" sz="2400"/>
              <a:t>http://webbook.nist.gov/chemistry/fluid/</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44938" y="1556792"/>
          <a:ext cx="4569352" cy="3572690"/>
        </p:xfrm>
        <a:graphic>
          <a:graphicData uri="http://schemas.openxmlformats.org/presentationml/2006/ole">
            <p:oleObj name="oleObj" r:id="rId3" imgW="3730625" imgH="2917190" progId="">
              <p:embed/>
              <p:pic>
                <p:nvPicPr>
                  <p:cNvPr id="0" name="Object 2"/>
                  <p:cNvPicPr/>
                  <p:nvPr/>
                </p:nvPicPr>
                <p:blipFill>
                  <a:blip r:embed="rId2"/>
                  <a:srcRect l="3334" t="4263" r="3334" b="6215"/>
                  <a:stretch/>
                </p:blipFill>
                <p:spPr bwMode="auto">
                  <a:xfrm>
                    <a:off x="-44938" y="1556792"/>
                    <a:ext cx="4569352" cy="3572690"/>
                  </a:xfrm>
                  <a:prstGeom prst="rect">
                    <a:avLst/>
                  </a:prstGeom>
                  <a:noFill/>
                </p:spPr>
              </p:pic>
            </p:oleObj>
          </a:graphicData>
        </a:graphic>
      </p:graphicFrame>
      <p:pic>
        <p:nvPicPr>
          <p:cNvPr id="6" name="Grafik 5"/>
          <p:cNvPicPr>
            <a:picLocks noChangeAspect="1"/>
          </p:cNvPicPr>
          <p:nvPr/>
        </p:nvPicPr>
        <p:blipFill>
          <a:blip r:embed="rId4"/>
          <a:stretch/>
        </p:blipFill>
        <p:spPr bwMode="auto">
          <a:xfrm>
            <a:off x="4493152" y="1556792"/>
            <a:ext cx="5387383" cy="4941168"/>
          </a:xfrm>
          <a:prstGeom prst="rect">
            <a:avLst/>
          </a:prstGeom>
        </p:spPr>
      </p:pic>
      <p:sp>
        <p:nvSpPr>
          <p:cNvPr id="10" name="Textfeld 9"/>
          <p:cNvSpPr txBox="1"/>
          <p:nvPr/>
        </p:nvSpPr>
        <p:spPr bwMode="auto">
          <a:xfrm>
            <a:off x="128464" y="5213556"/>
            <a:ext cx="4464496" cy="1569660"/>
          </a:xfrm>
          <a:prstGeom prst="rect">
            <a:avLst/>
          </a:prstGeom>
          <a:noFill/>
        </p:spPr>
        <p:txBody>
          <a:bodyPr wrap="square">
            <a:spAutoFit/>
          </a:bodyPr>
          <a:lstStyle/>
          <a:p>
            <a:pPr>
              <a:defRPr/>
            </a:pPr>
            <a:r>
              <a:rPr lang="en-GB" b="1">
                <a:ea typeface="Times New Roman"/>
              </a:rPr>
              <a:t>H</a:t>
            </a:r>
            <a:r>
              <a:rPr lang="en-GB" b="1" baseline="-25000">
                <a:ea typeface="Times New Roman"/>
              </a:rPr>
              <a:t>2</a:t>
            </a:r>
            <a:r>
              <a:rPr lang="en-GB" sz="2400" b="1">
                <a:latin typeface="Times New Roman"/>
                <a:ea typeface="Times New Roman"/>
              </a:rPr>
              <a:t> 	p=1080mbar T=21K</a:t>
            </a:r>
            <a:endParaRPr lang="en-GB" sz="2400" b="1">
              <a:solidFill>
                <a:srgbClr val="000000"/>
              </a:solidFill>
              <a:latin typeface="Symbol"/>
              <a:ea typeface="Times New Roman"/>
              <a:cs typeface="Times New Roman"/>
            </a:endParaRPr>
          </a:p>
          <a:p>
            <a:pPr>
              <a:defRPr/>
            </a:pPr>
            <a:r>
              <a:rPr lang="en-GB" b="1">
                <a:ea typeface="Times New Roman"/>
              </a:rPr>
              <a:t>Liquid</a:t>
            </a:r>
            <a:r>
              <a:rPr lang="en-GB" sz="2400" b="1">
                <a:latin typeface="Times New Roman"/>
                <a:ea typeface="Times New Roman"/>
              </a:rPr>
              <a:t> </a:t>
            </a:r>
            <a:r>
              <a:rPr lang="en-GB" sz="2400" b="1">
                <a:solidFill>
                  <a:srgbClr val="000000"/>
                </a:solidFill>
                <a:latin typeface="Symbol"/>
                <a:ea typeface="Times New Roman"/>
                <a:cs typeface="Times New Roman"/>
              </a:rPr>
              <a:t>r</a:t>
            </a:r>
            <a:r>
              <a:rPr lang="en-GB" sz="2400" b="1">
                <a:solidFill>
                  <a:srgbClr val="000000"/>
                </a:solidFill>
                <a:latin typeface="Times New Roman"/>
                <a:ea typeface="Times New Roman"/>
              </a:rPr>
              <a:t>=70,548 kg/m</a:t>
            </a:r>
            <a:r>
              <a:rPr lang="en-GB" sz="2400" b="1" baseline="30000">
                <a:solidFill>
                  <a:srgbClr val="000000"/>
                </a:solidFill>
                <a:latin typeface="Times New Roman"/>
                <a:ea typeface="Times New Roman"/>
              </a:rPr>
              <a:t>3</a:t>
            </a:r>
            <a:endParaRPr lang="en-GB" sz="2400" b="1">
              <a:solidFill>
                <a:srgbClr val="000000"/>
              </a:solidFill>
              <a:latin typeface="Symbol"/>
              <a:ea typeface="Times New Roman"/>
              <a:cs typeface="Times New Roman"/>
            </a:endParaRPr>
          </a:p>
          <a:p>
            <a:pPr>
              <a:defRPr/>
            </a:pPr>
            <a:r>
              <a:rPr lang="en-GB" b="1">
                <a:ea typeface="Times New Roman"/>
              </a:rPr>
              <a:t>Gas	</a:t>
            </a:r>
            <a:r>
              <a:rPr lang="en-GB" sz="2400" b="1">
                <a:latin typeface="Times New Roman"/>
                <a:ea typeface="Times New Roman"/>
              </a:rPr>
              <a:t> </a:t>
            </a:r>
            <a:r>
              <a:rPr lang="en-GB" sz="2400" b="1">
                <a:solidFill>
                  <a:srgbClr val="000000"/>
                </a:solidFill>
                <a:latin typeface="Symbol"/>
                <a:ea typeface="Times New Roman"/>
                <a:cs typeface="Times New Roman"/>
              </a:rPr>
              <a:t>r</a:t>
            </a:r>
            <a:r>
              <a:rPr lang="en-GB" sz="2400" b="1">
                <a:solidFill>
                  <a:srgbClr val="000000"/>
                </a:solidFill>
                <a:latin typeface="Times New Roman"/>
                <a:ea typeface="Times New Roman"/>
              </a:rPr>
              <a:t>=1.419 kg/m</a:t>
            </a:r>
            <a:r>
              <a:rPr lang="en-GB" sz="2400" b="1" baseline="30000">
                <a:solidFill>
                  <a:srgbClr val="000000"/>
                </a:solidFill>
                <a:latin typeface="Times New Roman"/>
                <a:ea typeface="Times New Roman"/>
              </a:rPr>
              <a:t>3</a:t>
            </a:r>
            <a:endParaRPr/>
          </a:p>
          <a:p>
            <a:pPr>
              <a:defRPr/>
            </a:pPr>
            <a:r>
              <a:rPr lang="en-GB" b="1">
                <a:solidFill>
                  <a:srgbClr val="000000"/>
                </a:solidFill>
              </a:rPr>
              <a:t>Risk of overpressure in cell!</a:t>
            </a:r>
            <a:endParaRPr lang="de-DE"/>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074" name="Picture 2"/>
          <p:cNvPicPr>
            <a:picLocks noChangeAspect="1" noChangeArrowheads="1"/>
          </p:cNvPicPr>
          <p:nvPr/>
        </p:nvPicPr>
        <p:blipFill>
          <a:blip r:embed="rId2"/>
          <a:srcRect l="11488" t="0" r="0" b="5025"/>
          <a:stretch/>
        </p:blipFill>
        <p:spPr bwMode="auto">
          <a:xfrm>
            <a:off x="1587375" y="857250"/>
            <a:ext cx="6923881" cy="5143500"/>
          </a:xfrm>
          <a:prstGeom prst="rect">
            <a:avLst/>
          </a:prstGeom>
          <a:noFill/>
          <a:ln w="9525">
            <a:noFill/>
            <a:miter lim="800000"/>
            <a:headEnd/>
            <a:tailEnd/>
          </a:ln>
        </p:spPr>
      </p:pic>
      <p:sp>
        <p:nvSpPr>
          <p:cNvPr id="3075" name="Rectangle 7"/>
          <p:cNvSpPr>
            <a:spLocks noChangeArrowheads="1"/>
          </p:cNvSpPr>
          <p:nvPr/>
        </p:nvSpPr>
        <p:spPr bwMode="auto">
          <a:xfrm>
            <a:off x="2157523" y="25708"/>
            <a:ext cx="5293438" cy="582211"/>
          </a:xfrm>
          <a:prstGeom prst="rect">
            <a:avLst/>
          </a:prstGeom>
          <a:noFill/>
          <a:ln w="57150" cmpd="thickThin">
            <a:solidFill>
              <a:srgbClr val="00279F"/>
            </a:solidFill>
            <a:miter lim="800000"/>
            <a:headEnd/>
            <a:tailEnd/>
          </a:ln>
        </p:spPr>
        <p:txBody>
          <a:bodyPr wrap="none" lIns="90488" tIns="44450" rIns="90488" bIns="44450">
            <a:spAutoFit/>
          </a:bodyPr>
          <a:lstStyle/>
          <a:p>
            <a:pPr algn="ctr">
              <a:defRPr/>
            </a:pPr>
            <a:r>
              <a:rPr lang="de-DE" sz="3200" b="1">
                <a:solidFill>
                  <a:schemeClr val="accent6"/>
                </a:solidFill>
              </a:rPr>
              <a:t>Polarised</a:t>
            </a:r>
            <a:r>
              <a:rPr lang="de-DE" sz="3200" b="1">
                <a:solidFill>
                  <a:schemeClr val="accent6"/>
                </a:solidFill>
              </a:rPr>
              <a:t> </a:t>
            </a:r>
            <a:r>
              <a:rPr lang="de-DE" sz="3200" b="1">
                <a:solidFill>
                  <a:schemeClr val="accent6"/>
                </a:solidFill>
              </a:rPr>
              <a:t>Frozen</a:t>
            </a:r>
            <a:r>
              <a:rPr lang="de-DE" sz="3200" b="1">
                <a:solidFill>
                  <a:schemeClr val="accent6"/>
                </a:solidFill>
              </a:rPr>
              <a:t> Spin Target</a:t>
            </a:r>
            <a:endParaRPr/>
          </a:p>
        </p:txBody>
      </p:sp>
      <p:sp>
        <p:nvSpPr>
          <p:cNvPr id="3076" name="Text Box 9"/>
          <p:cNvSpPr txBox="1">
            <a:spLocks noChangeArrowheads="1"/>
          </p:cNvSpPr>
          <p:nvPr/>
        </p:nvSpPr>
        <p:spPr bwMode="auto">
          <a:xfrm>
            <a:off x="76424" y="1357629"/>
            <a:ext cx="1370888" cy="1477328"/>
          </a:xfrm>
          <a:prstGeom prst="rect">
            <a:avLst/>
          </a:prstGeom>
          <a:noFill/>
          <a:ln w="12700">
            <a:solidFill>
              <a:srgbClr val="00B0F0"/>
            </a:solidFill>
            <a:miter lim="800000"/>
            <a:headEnd/>
            <a:tailEnd/>
          </a:ln>
        </p:spPr>
        <p:txBody>
          <a:bodyPr wrap="none" anchor="ctr">
            <a:spAutoFit/>
          </a:bodyPr>
          <a:lstStyle/>
          <a:p>
            <a:pPr algn="ctr">
              <a:defRPr/>
            </a:pPr>
            <a:r>
              <a:rPr lang="de-DE" sz="1800" b="1"/>
              <a:t>Movable</a:t>
            </a:r>
            <a:endParaRPr lang="de-DE" sz="1800" b="1"/>
          </a:p>
          <a:p>
            <a:pPr algn="ctr">
              <a:defRPr/>
            </a:pPr>
            <a:r>
              <a:rPr lang="de-DE" sz="1800" b="1"/>
              <a:t>Crystal Ball</a:t>
            </a:r>
            <a:endParaRPr/>
          </a:p>
          <a:p>
            <a:pPr algn="ctr">
              <a:defRPr/>
            </a:pPr>
            <a:r>
              <a:rPr lang="de-DE" sz="1800" b="1"/>
              <a:t>4</a:t>
            </a:r>
            <a:r>
              <a:rPr lang="de-DE" sz="1800" b="1">
                <a:latin typeface="Symbol"/>
              </a:rPr>
              <a:t>p</a:t>
            </a:r>
            <a:r>
              <a:rPr lang="de-DE" sz="1800" b="1"/>
              <a:t>-</a:t>
            </a:r>
            <a:endParaRPr/>
          </a:p>
          <a:p>
            <a:pPr algn="ctr">
              <a:defRPr/>
            </a:pPr>
            <a:r>
              <a:rPr lang="de-DE" sz="1800" b="1"/>
              <a:t>Photon</a:t>
            </a:r>
            <a:endParaRPr/>
          </a:p>
          <a:p>
            <a:pPr algn="ctr">
              <a:defRPr/>
            </a:pPr>
            <a:r>
              <a:rPr lang="de-DE" sz="1800" b="1"/>
              <a:t>Detector</a:t>
            </a:r>
            <a:endParaRPr lang="de-DE" sz="1800" b="1"/>
          </a:p>
        </p:txBody>
      </p:sp>
      <p:sp>
        <p:nvSpPr>
          <p:cNvPr id="3077" name="Text Box 9"/>
          <p:cNvSpPr txBox="1">
            <a:spLocks noChangeArrowheads="1"/>
          </p:cNvSpPr>
          <p:nvPr/>
        </p:nvSpPr>
        <p:spPr bwMode="auto">
          <a:xfrm>
            <a:off x="8634233" y="857528"/>
            <a:ext cx="1043876" cy="369332"/>
          </a:xfrm>
          <a:prstGeom prst="rect">
            <a:avLst/>
          </a:prstGeom>
          <a:noFill/>
          <a:ln w="12700">
            <a:solidFill>
              <a:srgbClr val="00B0F0"/>
            </a:solidFill>
            <a:miter lim="800000"/>
            <a:headEnd/>
            <a:tailEnd/>
          </a:ln>
        </p:spPr>
        <p:txBody>
          <a:bodyPr wrap="none" anchor="ctr">
            <a:spAutoFit/>
          </a:bodyPr>
          <a:lstStyle/>
          <a:p>
            <a:pPr algn="ctr">
              <a:defRPr/>
            </a:pPr>
            <a:r>
              <a:rPr lang="de-DE" sz="1800" b="1"/>
              <a:t>Cryostat</a:t>
            </a:r>
            <a:endParaRPr/>
          </a:p>
        </p:txBody>
      </p:sp>
      <p:sp>
        <p:nvSpPr>
          <p:cNvPr id="3078" name="Text Box 9"/>
          <p:cNvSpPr txBox="1">
            <a:spLocks noChangeArrowheads="1"/>
          </p:cNvSpPr>
          <p:nvPr/>
        </p:nvSpPr>
        <p:spPr bwMode="auto">
          <a:xfrm>
            <a:off x="8561987" y="4000423"/>
            <a:ext cx="1184940" cy="1200329"/>
          </a:xfrm>
          <a:prstGeom prst="rect">
            <a:avLst/>
          </a:prstGeom>
          <a:noFill/>
          <a:ln w="12700">
            <a:solidFill>
              <a:srgbClr val="00B0F0"/>
            </a:solidFill>
            <a:miter lim="800000"/>
            <a:headEnd/>
            <a:tailEnd/>
          </a:ln>
        </p:spPr>
        <p:txBody>
          <a:bodyPr wrap="none" anchor="ctr">
            <a:spAutoFit/>
          </a:bodyPr>
          <a:lstStyle/>
          <a:p>
            <a:pPr algn="ctr">
              <a:defRPr/>
            </a:pPr>
            <a:r>
              <a:rPr lang="de-DE" sz="1800" b="1"/>
              <a:t>Movable</a:t>
            </a:r>
            <a:endParaRPr/>
          </a:p>
          <a:p>
            <a:pPr algn="ctr">
              <a:defRPr/>
            </a:pPr>
            <a:r>
              <a:rPr lang="de-DE" sz="1800" b="1"/>
              <a:t>5Tesla</a:t>
            </a:r>
            <a:endParaRPr/>
          </a:p>
          <a:p>
            <a:pPr algn="ctr">
              <a:defRPr/>
            </a:pPr>
            <a:r>
              <a:rPr lang="de-DE" sz="1800" b="1"/>
              <a:t>Polarising</a:t>
            </a:r>
            <a:endParaRPr/>
          </a:p>
          <a:p>
            <a:pPr algn="ctr">
              <a:defRPr/>
            </a:pPr>
            <a:r>
              <a:rPr lang="de-DE" sz="1800" b="1"/>
              <a:t>Magnet</a:t>
            </a:r>
            <a:endParaRPr/>
          </a:p>
        </p:txBody>
      </p:sp>
      <p:sp>
        <p:nvSpPr>
          <p:cNvPr id="3079" name="Text Box 9"/>
          <p:cNvSpPr txBox="1">
            <a:spLocks noChangeArrowheads="1"/>
          </p:cNvSpPr>
          <p:nvPr/>
        </p:nvSpPr>
        <p:spPr bwMode="auto">
          <a:xfrm>
            <a:off x="1987775" y="6105452"/>
            <a:ext cx="6021841" cy="646331"/>
          </a:xfrm>
          <a:prstGeom prst="rect">
            <a:avLst/>
          </a:prstGeom>
          <a:noFill/>
          <a:ln w="12700">
            <a:solidFill>
              <a:srgbClr val="00B0F0"/>
            </a:solidFill>
            <a:miter lim="800000"/>
            <a:headEnd/>
            <a:tailEnd/>
          </a:ln>
        </p:spPr>
        <p:txBody>
          <a:bodyPr wrap="none" anchor="ctr">
            <a:spAutoFit/>
          </a:bodyPr>
          <a:lstStyle/>
          <a:p>
            <a:pPr algn="ctr">
              <a:defRPr/>
            </a:pPr>
            <a:r>
              <a:rPr lang="de-DE" sz="1800" b="1"/>
              <a:t>Beam </a:t>
            </a:r>
            <a:r>
              <a:rPr lang="de-DE" sz="1800" b="1"/>
              <a:t>with</a:t>
            </a:r>
            <a:r>
              <a:rPr lang="de-DE" sz="1800" b="1"/>
              <a:t> </a:t>
            </a:r>
            <a:r>
              <a:rPr lang="de-DE" sz="1800" b="1"/>
              <a:t>polarised</a:t>
            </a:r>
            <a:r>
              <a:rPr lang="de-DE" sz="1800" b="1"/>
              <a:t> </a:t>
            </a:r>
            <a:r>
              <a:rPr lang="de-DE" sz="1800" b="1"/>
              <a:t>photons</a:t>
            </a:r>
            <a:r>
              <a:rPr lang="de-DE" sz="1800" b="1"/>
              <a:t> </a:t>
            </a:r>
            <a:r>
              <a:rPr lang="de-DE" sz="1800" b="1"/>
              <a:t>started</a:t>
            </a:r>
            <a:r>
              <a:rPr lang="de-DE" sz="1800" b="1"/>
              <a:t> in 2010 at MAMI.</a:t>
            </a:r>
            <a:endParaRPr/>
          </a:p>
          <a:p>
            <a:pPr algn="ctr">
              <a:defRPr/>
            </a:pPr>
            <a:r>
              <a:rPr lang="de-DE" sz="1800" b="1"/>
              <a:t>Cryostat</a:t>
            </a:r>
            <a:r>
              <a:rPr lang="de-DE" sz="1800" b="1"/>
              <a:t> and Helium3-Circuit in Bonn </a:t>
            </a:r>
            <a:r>
              <a:rPr lang="de-DE" sz="1800" b="1"/>
              <a:t>since</a:t>
            </a:r>
            <a:r>
              <a:rPr lang="de-DE" sz="1800" b="1"/>
              <a:t> 2017 at ELSA.</a:t>
            </a:r>
            <a:endParaRPr/>
          </a:p>
        </p:txBody>
      </p:sp>
      <p:cxnSp>
        <p:nvCxnSpPr>
          <p:cNvPr id="9" name="Gerade Verbindung mit Pfeil 8"/>
          <p:cNvCxnSpPr>
            <a:cxnSpLocks/>
          </p:cNvCxnSpPr>
          <p:nvPr/>
        </p:nvCxnSpPr>
        <p:spPr bwMode="auto">
          <a:xfrm>
            <a:off x="1470423" y="2357451"/>
            <a:ext cx="2012156" cy="642936"/>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a:cxnSpLocks/>
          </p:cNvCxnSpPr>
          <p:nvPr/>
        </p:nvCxnSpPr>
        <p:spPr bwMode="auto">
          <a:xfrm rot="10800000">
            <a:off x="5185172" y="2857500"/>
            <a:ext cx="3405188" cy="1500188"/>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cxnSpLocks/>
          </p:cNvCxnSpPr>
          <p:nvPr/>
        </p:nvCxnSpPr>
        <p:spPr bwMode="auto">
          <a:xfrm rot="10800000" flipV="1">
            <a:off x="8126019" y="1214438"/>
            <a:ext cx="773906" cy="430212"/>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4" name="Grafik 3"/>
          <p:cNvPicPr>
            <a:picLocks noChangeAspect="1"/>
          </p:cNvPicPr>
          <p:nvPr/>
        </p:nvPicPr>
        <p:blipFill>
          <a:blip r:embed="rId3"/>
          <a:stretch/>
        </p:blipFill>
        <p:spPr bwMode="auto">
          <a:xfrm>
            <a:off x="0" y="929461"/>
            <a:ext cx="5514975" cy="52006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4099" name="Picture 2050" descr="cryostat_Plot3d"/>
          <p:cNvPicPr>
            <a:picLocks noChangeAspect="1" noChangeArrowheads="1"/>
          </p:cNvPicPr>
          <p:nvPr/>
        </p:nvPicPr>
        <p:blipFill>
          <a:blip r:embed="rId2"/>
          <a:stretch/>
        </p:blipFill>
        <p:spPr bwMode="auto">
          <a:xfrm>
            <a:off x="330200" y="666750"/>
            <a:ext cx="8585200" cy="6191250"/>
          </a:xfrm>
          <a:prstGeom prst="rect">
            <a:avLst/>
          </a:prstGeom>
          <a:noFill/>
          <a:ln w="9525">
            <a:noFill/>
            <a:miter lim="800000"/>
            <a:headEnd/>
            <a:tailEnd/>
          </a:ln>
        </p:spPr>
      </p:pic>
      <p:sp>
        <p:nvSpPr>
          <p:cNvPr id="4102" name="Rectangle 2053"/>
          <p:cNvSpPr>
            <a:spLocks noChangeArrowheads="1"/>
          </p:cNvSpPr>
          <p:nvPr/>
        </p:nvSpPr>
        <p:spPr bwMode="auto">
          <a:xfrm>
            <a:off x="1568235" y="8"/>
            <a:ext cx="5921814" cy="582211"/>
          </a:xfrm>
          <a:prstGeom prst="rect">
            <a:avLst/>
          </a:prstGeom>
          <a:noFill/>
          <a:ln w="57150" cmpd="thickThin">
            <a:solidFill>
              <a:srgbClr val="00279F"/>
            </a:solidFill>
            <a:miter lim="800000"/>
            <a:headEnd/>
            <a:tailEnd/>
          </a:ln>
        </p:spPr>
        <p:txBody>
          <a:bodyPr wrap="none" lIns="90488" tIns="44450" rIns="90488" bIns="44450">
            <a:spAutoFit/>
          </a:bodyPr>
          <a:lstStyle/>
          <a:p>
            <a:pPr algn="ctr">
              <a:defRPr/>
            </a:pPr>
            <a:r>
              <a:rPr lang="de-DE" sz="3200" b="1">
                <a:solidFill>
                  <a:srgbClr val="00279F"/>
                </a:solidFill>
              </a:rPr>
              <a:t>Polarized</a:t>
            </a:r>
            <a:r>
              <a:rPr lang="de-DE" sz="3200" b="1">
                <a:solidFill>
                  <a:srgbClr val="00279F"/>
                </a:solidFill>
              </a:rPr>
              <a:t> Target </a:t>
            </a:r>
            <a:r>
              <a:rPr lang="de-DE" sz="3200" b="1">
                <a:solidFill>
                  <a:srgbClr val="00279F"/>
                </a:solidFill>
              </a:rPr>
              <a:t>for</a:t>
            </a:r>
            <a:r>
              <a:rPr lang="de-DE" sz="3200" b="1">
                <a:solidFill>
                  <a:srgbClr val="00279F"/>
                </a:solidFill>
              </a:rPr>
              <a:t> Crystal Ball</a:t>
            </a:r>
            <a:endParaRPr/>
          </a:p>
        </p:txBody>
      </p:sp>
      <p:sp>
        <p:nvSpPr>
          <p:cNvPr id="4103" name="Text Box 2054"/>
          <p:cNvSpPr txBox="1">
            <a:spLocks noChangeArrowheads="1"/>
          </p:cNvSpPr>
          <p:nvPr/>
        </p:nvSpPr>
        <p:spPr bwMode="auto">
          <a:xfrm>
            <a:off x="578011" y="1067078"/>
            <a:ext cx="2692084" cy="369332"/>
          </a:xfrm>
          <a:prstGeom prst="rect">
            <a:avLst/>
          </a:prstGeom>
          <a:noFill/>
          <a:ln w="12700">
            <a:noFill/>
            <a:miter lim="800000"/>
            <a:headEnd/>
            <a:tailEnd/>
          </a:ln>
        </p:spPr>
        <p:txBody>
          <a:bodyPr wrap="none" anchor="ctr">
            <a:spAutoFit/>
          </a:bodyPr>
          <a:lstStyle/>
          <a:p>
            <a:pPr algn="ctr">
              <a:defRPr/>
            </a:pPr>
            <a:r>
              <a:rPr lang="de-DE" sz="1800" b="1"/>
              <a:t>Tagged</a:t>
            </a:r>
            <a:r>
              <a:rPr lang="de-DE" sz="1800" b="1"/>
              <a:t> CW </a:t>
            </a:r>
            <a:r>
              <a:rPr lang="de-DE" sz="1800" b="1"/>
              <a:t>photon</a:t>
            </a:r>
            <a:r>
              <a:rPr lang="de-DE" sz="1800" b="1"/>
              <a:t> beam</a:t>
            </a:r>
            <a:endParaRPr/>
          </a:p>
        </p:txBody>
      </p:sp>
      <p:sp>
        <p:nvSpPr>
          <p:cNvPr id="4104" name="Text Box 2055"/>
          <p:cNvSpPr txBox="1">
            <a:spLocks noChangeArrowheads="1"/>
          </p:cNvSpPr>
          <p:nvPr/>
        </p:nvSpPr>
        <p:spPr bwMode="auto">
          <a:xfrm>
            <a:off x="5250226" y="1081366"/>
            <a:ext cx="1369286" cy="369332"/>
          </a:xfrm>
          <a:prstGeom prst="rect">
            <a:avLst/>
          </a:prstGeom>
          <a:noFill/>
          <a:ln w="12700">
            <a:noFill/>
            <a:miter lim="800000"/>
            <a:headEnd/>
            <a:tailEnd/>
          </a:ln>
        </p:spPr>
        <p:txBody>
          <a:bodyPr wrap="none" anchor="ctr">
            <a:spAutoFit/>
          </a:bodyPr>
          <a:lstStyle/>
          <a:p>
            <a:pPr algn="ctr">
              <a:defRPr/>
            </a:pPr>
            <a:r>
              <a:rPr lang="de-DE" sz="1800" b="1"/>
              <a:t>4</a:t>
            </a:r>
            <a:r>
              <a:rPr lang="de-DE" sz="1800" b="1">
                <a:latin typeface="Symbol"/>
              </a:rPr>
              <a:t>p</a:t>
            </a:r>
            <a:r>
              <a:rPr lang="de-DE" sz="1800" b="1"/>
              <a:t>- detector</a:t>
            </a:r>
            <a:endParaRPr/>
          </a:p>
        </p:txBody>
      </p:sp>
      <p:sp>
        <p:nvSpPr>
          <p:cNvPr id="4105" name="AutoShape 2056"/>
          <p:cNvSpPr>
            <a:spLocks noChangeArrowheads="1"/>
          </p:cNvSpPr>
          <p:nvPr/>
        </p:nvSpPr>
        <p:spPr bwMode="auto">
          <a:xfrm>
            <a:off x="412750" y="1600200"/>
            <a:ext cx="304800" cy="247650"/>
          </a:xfrm>
          <a:prstGeom prst="rightArrow">
            <a:avLst>
              <a:gd name="adj1" fmla="val 41833"/>
              <a:gd name="adj2" fmla="val 62712"/>
            </a:avLst>
          </a:prstGeom>
          <a:solidFill>
            <a:srgbClr val="0066FF"/>
          </a:solidFill>
          <a:ln w="12700">
            <a:solidFill>
              <a:schemeClr val="tx1"/>
            </a:solidFill>
            <a:miter lim="800000"/>
            <a:headEnd/>
            <a:tailEnd/>
          </a:ln>
        </p:spPr>
        <p:txBody>
          <a:bodyPr wrap="none" anchor="ctr"/>
          <a:lstStyle/>
          <a:p>
            <a:pPr>
              <a:defRPr/>
            </a:pPr>
            <a:endParaRPr lang="en-US"/>
          </a:p>
        </p:txBody>
      </p:sp>
      <p:sp>
        <p:nvSpPr>
          <p:cNvPr id="4106" name="Text Box 2057"/>
          <p:cNvSpPr txBox="1">
            <a:spLocks noChangeArrowheads="1"/>
          </p:cNvSpPr>
          <p:nvPr/>
        </p:nvSpPr>
        <p:spPr bwMode="auto">
          <a:xfrm>
            <a:off x="704528" y="1556792"/>
            <a:ext cx="4367542" cy="1477328"/>
          </a:xfrm>
          <a:prstGeom prst="rect">
            <a:avLst/>
          </a:prstGeom>
          <a:noFill/>
          <a:ln w="12700">
            <a:noFill/>
            <a:miter lim="800000"/>
            <a:headEnd/>
            <a:tailEnd/>
          </a:ln>
        </p:spPr>
        <p:txBody>
          <a:bodyPr wrap="none" anchor="ctr">
            <a:spAutoFit/>
          </a:bodyPr>
          <a:lstStyle/>
          <a:p>
            <a:pPr>
              <a:defRPr/>
            </a:pPr>
            <a:r>
              <a:rPr lang="de-DE" sz="1800" b="1"/>
              <a:t>Frozen</a:t>
            </a:r>
            <a:r>
              <a:rPr lang="de-DE" sz="1800" b="1"/>
              <a:t> </a:t>
            </a:r>
            <a:r>
              <a:rPr lang="de-DE" sz="1800" b="1"/>
              <a:t>spin</a:t>
            </a:r>
            <a:r>
              <a:rPr lang="de-DE" sz="1800" b="1"/>
              <a:t> </a:t>
            </a:r>
            <a:r>
              <a:rPr lang="de-DE" sz="1800" b="1"/>
              <a:t>target</a:t>
            </a:r>
            <a:r>
              <a:rPr lang="de-DE" sz="1800" b="1"/>
              <a:t>  (</a:t>
            </a:r>
            <a:r>
              <a:rPr lang="de-DE" sz="1800" b="1">
                <a:solidFill>
                  <a:srgbClr val="FF0000"/>
                </a:solidFill>
              </a:rPr>
              <a:t>26 </a:t>
            </a:r>
            <a:r>
              <a:rPr lang="de-DE" sz="1800" b="1">
                <a:solidFill>
                  <a:srgbClr val="FF0000"/>
                </a:solidFill>
              </a:rPr>
              <a:t>mKelvin</a:t>
            </a:r>
            <a:r>
              <a:rPr lang="de-DE" sz="1800" b="1">
                <a:solidFill>
                  <a:srgbClr val="FF0000"/>
                </a:solidFill>
              </a:rPr>
              <a:t> </a:t>
            </a:r>
            <a:r>
              <a:rPr lang="de-DE" sz="1800" b="1">
                <a:solidFill>
                  <a:srgbClr val="FF0000"/>
                </a:solidFill>
              </a:rPr>
              <a:t>achieved</a:t>
            </a:r>
            <a:r>
              <a:rPr lang="de-DE" sz="1800" b="1"/>
              <a:t>).</a:t>
            </a:r>
            <a:endParaRPr/>
          </a:p>
          <a:p>
            <a:pPr>
              <a:defRPr/>
            </a:pPr>
            <a:r>
              <a:rPr lang="de-DE" sz="1800" b="1"/>
              <a:t>P</a:t>
            </a:r>
            <a:r>
              <a:rPr lang="de-DE" sz="1800" b="1" baseline="-25000"/>
              <a:t>proton</a:t>
            </a:r>
            <a:r>
              <a:rPr lang="de-DE" sz="1800" b="1" baseline="-25000"/>
              <a:t>   </a:t>
            </a:r>
            <a:r>
              <a:rPr lang="de-DE" sz="1800" b="1"/>
              <a:t>~ 90%</a:t>
            </a:r>
            <a:endParaRPr/>
          </a:p>
          <a:p>
            <a:pPr>
              <a:defRPr/>
            </a:pPr>
            <a:r>
              <a:rPr lang="de-DE" sz="1800" b="1"/>
              <a:t>P</a:t>
            </a:r>
            <a:r>
              <a:rPr lang="de-DE" sz="1800" b="1" baseline="-25000"/>
              <a:t>deuteron</a:t>
            </a:r>
            <a:r>
              <a:rPr lang="de-DE" sz="1800" b="1"/>
              <a:t>~70%</a:t>
            </a:r>
            <a:endParaRPr/>
          </a:p>
          <a:p>
            <a:pPr>
              <a:defRPr/>
            </a:pPr>
            <a:r>
              <a:rPr lang="de-DE" sz="1800" b="1"/>
              <a:t>All </a:t>
            </a:r>
            <a:r>
              <a:rPr lang="de-DE" sz="1800" b="1"/>
              <a:t>directions</a:t>
            </a:r>
            <a:r>
              <a:rPr lang="de-DE" sz="1800" b="1"/>
              <a:t> </a:t>
            </a:r>
            <a:r>
              <a:rPr lang="de-DE" sz="1800" b="1"/>
              <a:t>of</a:t>
            </a:r>
            <a:r>
              <a:rPr lang="de-DE" sz="1800" b="1"/>
              <a:t> </a:t>
            </a:r>
            <a:r>
              <a:rPr lang="de-DE" sz="1800" b="1"/>
              <a:t>polarization</a:t>
            </a:r>
            <a:r>
              <a:rPr lang="de-DE" sz="1800" b="1"/>
              <a:t>.</a:t>
            </a:r>
            <a:endParaRPr/>
          </a:p>
          <a:p>
            <a:pPr>
              <a:defRPr/>
            </a:pPr>
            <a:r>
              <a:rPr lang="de-DE" sz="1800" b="1">
                <a:latin typeface="Symbol"/>
              </a:rPr>
              <a:t>t</a:t>
            </a:r>
            <a:r>
              <a:rPr lang="de-DE" sz="1800" b="1"/>
              <a:t>~1400hours</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3238500" y="928696"/>
          <a:ext cx="1131888" cy="655637"/>
        </p:xfrm>
        <a:graphic>
          <a:graphicData uri="http://schemas.openxmlformats.org/presentationml/2006/ole">
            <p:oleObj name="oleObj" r:id="rId4" imgW="621665" imgH="393065" progId="Equation.3">
              <p:embed/>
              <p:pic>
                <p:nvPicPr>
                  <p:cNvPr id="4098" name="Object 2"/>
                  <p:cNvPicPr/>
                  <p:nvPr/>
                </p:nvPicPr>
                <p:blipFill>
                  <a:blip r:embed="rId3"/>
                  <a:stretch/>
                </p:blipFill>
                <p:spPr bwMode="auto">
                  <a:xfrm>
                    <a:off x="3238500" y="928696"/>
                    <a:ext cx="1131888" cy="655637"/>
                  </a:xfrm>
                  <a:prstGeom prst="rect">
                    <a:avLst/>
                  </a:prstGeom>
                  <a:noFill/>
                </p:spPr>
              </p:pic>
            </p:oleObj>
          </a:graphicData>
        </a:graphic>
      </p:graphicFrame>
      <p:sp>
        <p:nvSpPr>
          <p:cNvPr id="4107" name="AutoShape 2059"/>
          <p:cNvSpPr>
            <a:spLocks noChangeArrowheads="1"/>
          </p:cNvSpPr>
          <p:nvPr/>
        </p:nvSpPr>
        <p:spPr bwMode="auto">
          <a:xfrm>
            <a:off x="4900613" y="1173163"/>
            <a:ext cx="304800" cy="247650"/>
          </a:xfrm>
          <a:prstGeom prst="rightArrow">
            <a:avLst>
              <a:gd name="adj1" fmla="val 41833"/>
              <a:gd name="adj2" fmla="val 62712"/>
            </a:avLst>
          </a:prstGeom>
          <a:solidFill>
            <a:srgbClr val="0066FF"/>
          </a:solidFill>
          <a:ln w="12700">
            <a:solidFill>
              <a:schemeClr val="tx1"/>
            </a:solidFill>
            <a:miter lim="800000"/>
            <a:headEnd/>
            <a:tailEnd/>
          </a:ln>
        </p:spPr>
        <p:txBody>
          <a:bodyPr wrap="none" anchor="ctr"/>
          <a:lstStyle/>
          <a:p>
            <a:pPr>
              <a:defRPr/>
            </a:pPr>
            <a:endParaRPr lang="en-US"/>
          </a:p>
        </p:txBody>
      </p:sp>
      <p:sp>
        <p:nvSpPr>
          <p:cNvPr id="4108" name="Text Box 2060"/>
          <p:cNvSpPr txBox="1">
            <a:spLocks noChangeArrowheads="1"/>
          </p:cNvSpPr>
          <p:nvPr/>
        </p:nvSpPr>
        <p:spPr bwMode="auto">
          <a:xfrm>
            <a:off x="4881564" y="4500574"/>
            <a:ext cx="3711272" cy="646331"/>
          </a:xfrm>
          <a:prstGeom prst="rect">
            <a:avLst/>
          </a:prstGeom>
          <a:noFill/>
          <a:ln w="12700">
            <a:noFill/>
            <a:miter lim="800000"/>
            <a:headEnd/>
            <a:tailEnd/>
          </a:ln>
        </p:spPr>
        <p:txBody>
          <a:bodyPr wrap="none" anchor="ctr">
            <a:spAutoFit/>
          </a:bodyPr>
          <a:lstStyle/>
          <a:p>
            <a:pPr algn="ctr">
              <a:defRPr/>
            </a:pPr>
            <a:r>
              <a:rPr lang="de-DE" sz="1800" b="1"/>
              <a:t> </a:t>
            </a:r>
            <a:r>
              <a:rPr lang="de-DE" sz="1800" b="1" baseline="30000"/>
              <a:t>3</a:t>
            </a:r>
            <a:r>
              <a:rPr lang="de-DE" sz="1800" b="1"/>
              <a:t>He</a:t>
            </a:r>
            <a:r>
              <a:rPr lang="de-DE" sz="1800" b="1" baseline="30000"/>
              <a:t>4</a:t>
            </a:r>
            <a:r>
              <a:rPr lang="de-DE" sz="1800" b="1"/>
              <a:t>He-Dilution </a:t>
            </a:r>
            <a:r>
              <a:rPr lang="de-DE" sz="1800" b="1"/>
              <a:t>refrigerator</a:t>
            </a:r>
            <a:endParaRPr lang="de-DE" sz="1800" b="1"/>
          </a:p>
          <a:p>
            <a:pPr algn="ctr">
              <a:defRPr/>
            </a:pPr>
            <a:r>
              <a:rPr lang="de-DE" sz="1800" b="1"/>
              <a:t>(in </a:t>
            </a:r>
            <a:r>
              <a:rPr lang="de-DE" sz="1800" b="1"/>
              <a:t>collaboration</a:t>
            </a:r>
            <a:r>
              <a:rPr lang="de-DE" sz="1800" b="1"/>
              <a:t> </a:t>
            </a:r>
            <a:r>
              <a:rPr lang="de-DE" sz="1800" b="1"/>
              <a:t>with</a:t>
            </a:r>
            <a:r>
              <a:rPr lang="de-DE" sz="1800" b="1"/>
              <a:t> JINR </a:t>
            </a:r>
            <a:r>
              <a:rPr lang="de-DE" sz="1800" b="1"/>
              <a:t>Dubna</a:t>
            </a:r>
            <a:r>
              <a:rPr lang="de-DE" sz="1800" b="1"/>
              <a:t>)</a:t>
            </a:r>
            <a:endParaRPr/>
          </a:p>
        </p:txBody>
      </p:sp>
      <p:grpSp>
        <p:nvGrpSpPr>
          <p:cNvPr id="11" name="Group 8"/>
          <p:cNvGrpSpPr/>
          <p:nvPr/>
        </p:nvGrpSpPr>
        <p:grpSpPr bwMode="auto">
          <a:xfrm rot="19900991">
            <a:off x="-42771" y="5538370"/>
            <a:ext cx="1559851" cy="144462"/>
            <a:chOff x="4315" y="3696"/>
            <a:chExt cx="885" cy="144"/>
          </a:xfrm>
        </p:grpSpPr>
        <p:sp>
          <p:nvSpPr>
            <p:cNvPr id="12" name="Freeform 9"/>
            <p:cNvSpPr/>
            <p:nvPr/>
          </p:nvSpPr>
          <p:spPr bwMode="auto">
            <a:xfrm>
              <a:off x="4315" y="3696"/>
              <a:ext cx="752" cy="144"/>
            </a:xfrm>
            <a:custGeom>
              <a:avLst/>
              <a:gdLst/>
              <a:ahLst/>
              <a:cxnLst>
                <a:cxn ang="0">
                  <a:pos x="0" y="105"/>
                </a:cxn>
                <a:cxn ang="0">
                  <a:pos x="72" y="1"/>
                </a:cxn>
                <a:cxn ang="0">
                  <a:pos x="144" y="113"/>
                </a:cxn>
                <a:cxn ang="0">
                  <a:pos x="204" y="5"/>
                </a:cxn>
                <a:cxn ang="0">
                  <a:pos x="284" y="105"/>
                </a:cxn>
                <a:cxn ang="0">
                  <a:pos x="344" y="9"/>
                </a:cxn>
                <a:cxn ang="0">
                  <a:pos x="408" y="105"/>
                </a:cxn>
                <a:cxn ang="0">
                  <a:pos x="468" y="9"/>
                </a:cxn>
                <a:cxn ang="0">
                  <a:pos x="544" y="53"/>
                </a:cxn>
              </a:cxnLst>
              <a:rect l="0" t="0" r="r" b="b"/>
              <a:pathLst>
                <a:path w="544" h="114" fill="norm" stroke="1" extrusionOk="0">
                  <a:moveTo>
                    <a:pt x="0" y="105"/>
                  </a:moveTo>
                  <a:cubicBezTo>
                    <a:pt x="24" y="52"/>
                    <a:pt x="48" y="0"/>
                    <a:pt x="72" y="1"/>
                  </a:cubicBezTo>
                  <a:cubicBezTo>
                    <a:pt x="96" y="2"/>
                    <a:pt x="122" y="112"/>
                    <a:pt x="144" y="113"/>
                  </a:cubicBezTo>
                  <a:cubicBezTo>
                    <a:pt x="166" y="114"/>
                    <a:pt x="181" y="6"/>
                    <a:pt x="204" y="5"/>
                  </a:cubicBezTo>
                  <a:cubicBezTo>
                    <a:pt x="227" y="4"/>
                    <a:pt x="261" y="104"/>
                    <a:pt x="284" y="105"/>
                  </a:cubicBezTo>
                  <a:cubicBezTo>
                    <a:pt x="307" y="106"/>
                    <a:pt x="323" y="9"/>
                    <a:pt x="344" y="9"/>
                  </a:cubicBezTo>
                  <a:cubicBezTo>
                    <a:pt x="365" y="9"/>
                    <a:pt x="387" y="105"/>
                    <a:pt x="408" y="105"/>
                  </a:cubicBezTo>
                  <a:cubicBezTo>
                    <a:pt x="429" y="105"/>
                    <a:pt x="445" y="18"/>
                    <a:pt x="468" y="9"/>
                  </a:cubicBezTo>
                  <a:cubicBezTo>
                    <a:pt x="491" y="0"/>
                    <a:pt x="531" y="48"/>
                    <a:pt x="544" y="53"/>
                  </a:cubicBezTo>
                </a:path>
              </a:pathLst>
            </a:custGeom>
            <a:noFill/>
            <a:ln w="12700" cap="flat" cmpd="sng">
              <a:solidFill>
                <a:schemeClr val="tx1"/>
              </a:solidFill>
              <a:prstDash val="solid"/>
              <a:round/>
              <a:headEnd/>
              <a:tailEnd/>
            </a:ln>
            <a:effectLst/>
          </p:spPr>
          <p:txBody>
            <a:bodyPr wrap="none" anchor="ctr"/>
            <a:lstStyle/>
            <a:p>
              <a:pPr>
                <a:defRPr/>
              </a:pPr>
              <a:endParaRPr lang="en-US"/>
            </a:p>
          </p:txBody>
        </p:sp>
        <p:sp>
          <p:nvSpPr>
            <p:cNvPr id="13" name="Line 10"/>
            <p:cNvSpPr>
              <a:spLocks noChangeShapeType="1"/>
            </p:cNvSpPr>
            <p:nvPr/>
          </p:nvSpPr>
          <p:spPr bwMode="auto">
            <a:xfrm>
              <a:off x="5062" y="3773"/>
              <a:ext cx="138" cy="5"/>
            </a:xfrm>
            <a:prstGeom prst="line">
              <a:avLst/>
            </a:prstGeom>
            <a:noFill/>
            <a:ln w="12700">
              <a:solidFill>
                <a:schemeClr val="tx1"/>
              </a:solidFill>
              <a:round/>
              <a:headEnd/>
              <a:tailEnd type="triangle" w="med" len="med"/>
            </a:ln>
            <a:effectLst/>
          </p:spPr>
          <p:txBody>
            <a:bodyPr wrap="none" anchor="ctr"/>
            <a:lstStyle/>
            <a:p>
              <a:pPr>
                <a:defRPr/>
              </a:pPr>
              <a:endParaRPr lang="en-US"/>
            </a:p>
          </p:txBody>
        </p:sp>
      </p:grpSp>
      <p:sp>
        <p:nvSpPr>
          <p:cNvPr id="14" name="AutoShape 20"/>
          <p:cNvSpPr>
            <a:spLocks noChangeArrowheads="1"/>
          </p:cNvSpPr>
          <p:nvPr/>
        </p:nvSpPr>
        <p:spPr bwMode="auto">
          <a:xfrm>
            <a:off x="8310586" y="928670"/>
            <a:ext cx="357190" cy="357190"/>
          </a:xfrm>
          <a:prstGeom prst="irregularSeal1">
            <a:avLst/>
          </a:prstGeom>
          <a:solidFill>
            <a:srgbClr val="FFFF00"/>
          </a:solidFill>
          <a:ln w="9525">
            <a:solidFill>
              <a:schemeClr val="tx1"/>
            </a:solidFill>
            <a:miter lim="800000"/>
            <a:headEnd/>
            <a:tailEnd/>
          </a:ln>
          <a:effectLst/>
        </p:spPr>
        <p:txBody>
          <a:bodyPr wrap="none" anchor="ct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793 -0.01179 C 0.01793 -0.01179 0.40368 -0.33526 0.78943 -0.6585 " pathEditMode="relative" ptsTypes="aA">
                                      <p:cBhvr>
                                        <p:cTn id="6" dur="2000" fill="hold"/>
                                        <p:tgtEl>
                                          <p:spTgt spid="11"/>
                                        </p:tgtEl>
                                        <p:attrNameLst>
                                          <p:attrName>ppt_x</p:attrName>
                                          <p:attrName>ppt_y</p:attrName>
                                        </p:attrNameLst>
                                      </p:cBhvr>
                                    </p:animMotion>
                                  </p:childTnLst>
                                </p:cTn>
                              </p:par>
                              <p:par>
                                <p:cTn id="7" presetID="3" presetClass="entr" presetSubtype="10" fill="hold" grpId="0" nodeType="withEffect">
                                  <p:stCondLst>
                                    <p:cond delay="100"/>
                                  </p:stCondLst>
                                  <p:childTnLst>
                                    <p:set>
                                      <p:cBhvr>
                                        <p:cTn id="8" dur="1" fill="hold">
                                          <p:stCondLst>
                                            <p:cond delay="0"/>
                                          </p:stCondLst>
                                        </p:cTn>
                                        <p:tgtEl>
                                          <p:spTgt spid="14"/>
                                        </p:tgtEl>
                                        <p:attrNameLst>
                                          <p:attrName>style.visibility</p:attrName>
                                        </p:attrNameLst>
                                      </p:cBhvr>
                                      <p:to>
                                        <p:strVal val="visible"/>
                                      </p:to>
                                    </p:set>
                                    <p:animEffect transition="in" filter="blinds(horizontal)">
                                      <p:cBhvr>
                                        <p:cTn id="9" dur="1600"/>
                                        <p:tgtEl>
                                          <p:spTgt spid="14"/>
                                        </p:tgtEl>
                                      </p:cBhvr>
                                    </p:animEffect>
                                  </p:childTnLst>
                                </p:cTn>
                              </p:par>
                              <p:par>
                                <p:cTn id="10" presetID="3" presetClass="exit" presetSubtype="10" fill="hold" grpId="1" nodeType="withEffect">
                                  <p:stCondLst>
                                    <p:cond delay="100"/>
                                  </p:stCondLst>
                                  <p:childTnLst>
                                    <p:animEffect transition="out" filter="blinds(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2000"/>
                            </p:stCondLst>
                            <p:childTnLst>
                              <p:par>
                                <p:cTn id="14" presetID="3" presetClass="entr" presetSubtype="10" fill="hold" grpId="2"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Rectangle 2053"/>
          <p:cNvSpPr>
            <a:spLocks noChangeArrowheads="1"/>
          </p:cNvSpPr>
          <p:nvPr/>
        </p:nvSpPr>
        <p:spPr bwMode="auto">
          <a:xfrm>
            <a:off x="3456728" y="8"/>
            <a:ext cx="2144819" cy="582211"/>
          </a:xfrm>
          <a:prstGeom prst="rect">
            <a:avLst/>
          </a:prstGeom>
          <a:noFill/>
          <a:ln w="57150" cmpd="thickThin">
            <a:solidFill>
              <a:srgbClr val="00279F"/>
            </a:solidFill>
            <a:miter lim="800000"/>
            <a:headEnd/>
            <a:tailEnd/>
          </a:ln>
        </p:spPr>
        <p:txBody>
          <a:bodyPr wrap="none" lIns="90488" tIns="44450" rIns="90488" bIns="44450">
            <a:spAutoFit/>
          </a:bodyPr>
          <a:lstStyle/>
          <a:p>
            <a:pPr algn="ctr">
              <a:defRPr/>
            </a:pPr>
            <a:r>
              <a:rPr lang="de-DE" sz="3200" b="1">
                <a:solidFill>
                  <a:srgbClr val="00279F"/>
                </a:solidFill>
              </a:rPr>
              <a:t>Cryogenics</a:t>
            </a:r>
            <a:endParaRPr lang="de-DE" sz="3200" b="1">
              <a:solidFill>
                <a:srgbClr val="00279F"/>
              </a:solidFill>
            </a:endParaRPr>
          </a:p>
        </p:txBody>
      </p:sp>
      <p:sp>
        <p:nvSpPr>
          <p:cNvPr id="19" name="Rechteck 18"/>
          <p:cNvSpPr/>
          <p:nvPr/>
        </p:nvSpPr>
        <p:spPr bwMode="auto">
          <a:xfrm>
            <a:off x="2576738" y="836716"/>
            <a:ext cx="2842445" cy="461665"/>
          </a:xfrm>
          <a:prstGeom prst="rect">
            <a:avLst/>
          </a:prstGeom>
        </p:spPr>
        <p:txBody>
          <a:bodyPr wrap="none">
            <a:spAutoFit/>
          </a:bodyPr>
          <a:lstStyle/>
          <a:p>
            <a:pPr>
              <a:defRPr/>
            </a:pPr>
            <a:r>
              <a:rPr lang="de-DE" b="1"/>
              <a:t>Evaporation </a:t>
            </a:r>
            <a:r>
              <a:rPr lang="de-DE" b="1"/>
              <a:t>cooling</a:t>
            </a:r>
            <a:endParaRPr lang="de-DE" b="1"/>
          </a:p>
        </p:txBody>
      </p:sp>
      <p:pic>
        <p:nvPicPr>
          <p:cNvPr id="114691" name="Picture 3"/>
          <p:cNvPicPr>
            <a:picLocks noChangeAspect="1" noChangeArrowheads="1"/>
          </p:cNvPicPr>
          <p:nvPr/>
        </p:nvPicPr>
        <p:blipFill>
          <a:blip r:embed="rId2"/>
          <a:stretch/>
        </p:blipFill>
        <p:spPr bwMode="auto">
          <a:xfrm>
            <a:off x="5781677" y="4"/>
            <a:ext cx="4124325" cy="2695575"/>
          </a:xfrm>
          <a:prstGeom prst="rect">
            <a:avLst/>
          </a:prstGeom>
          <a:noFill/>
          <a:ln w="9525">
            <a:noFill/>
            <a:miter lim="800000"/>
            <a:headEnd/>
            <a:tailEnd/>
          </a:ln>
        </p:spPr>
      </p:pic>
      <p:sp>
        <p:nvSpPr>
          <p:cNvPr id="4" name="Text Box 2057"/>
          <p:cNvSpPr txBox="1">
            <a:spLocks noChangeArrowheads="1"/>
          </p:cNvSpPr>
          <p:nvPr/>
        </p:nvSpPr>
        <p:spPr bwMode="auto">
          <a:xfrm>
            <a:off x="2" y="-592414"/>
            <a:ext cx="2245166" cy="4247317"/>
          </a:xfrm>
          <a:prstGeom prst="rect">
            <a:avLst/>
          </a:prstGeom>
          <a:noFill/>
          <a:ln w="12700">
            <a:noFill/>
            <a:miter lim="800000"/>
            <a:headEnd/>
            <a:tailEnd/>
          </a:ln>
        </p:spPr>
        <p:txBody>
          <a:bodyPr wrap="square" anchor="ctr">
            <a:spAutoFit/>
          </a:bodyPr>
          <a:lstStyle/>
          <a:p>
            <a:pPr>
              <a:defRPr/>
            </a:pPr>
            <a:endParaRPr lang="de-DE" sz="1800" b="1"/>
          </a:p>
          <a:p>
            <a:pPr>
              <a:defRPr/>
            </a:pPr>
            <a:endParaRPr lang="de-DE" sz="1800" b="1"/>
          </a:p>
          <a:p>
            <a:pPr>
              <a:defRPr/>
            </a:pPr>
            <a:r>
              <a:rPr lang="de-DE" sz="1800" b="1"/>
              <a:t>2 </a:t>
            </a:r>
            <a:r>
              <a:rPr lang="de-DE" sz="1800" b="1"/>
              <a:t>Precooling</a:t>
            </a:r>
            <a:r>
              <a:rPr lang="de-DE" sz="1800" b="1"/>
              <a:t>  </a:t>
            </a:r>
            <a:r>
              <a:rPr lang="de-DE" sz="1800" b="1"/>
              <a:t>stages</a:t>
            </a:r>
            <a:r>
              <a:rPr lang="de-DE" sz="1800" b="1"/>
              <a:t>: </a:t>
            </a:r>
            <a:endParaRPr/>
          </a:p>
          <a:p>
            <a:pPr>
              <a:defRPr/>
            </a:pPr>
            <a:endParaRPr lang="de-DE" sz="1800" b="1"/>
          </a:p>
          <a:p>
            <a:pPr>
              <a:defRPr/>
            </a:pPr>
            <a:r>
              <a:rPr lang="de-DE" sz="1800" b="1"/>
              <a:t>Evaporator </a:t>
            </a:r>
            <a:endParaRPr/>
          </a:p>
          <a:p>
            <a:pPr>
              <a:defRPr/>
            </a:pPr>
            <a:r>
              <a:rPr lang="de-DE" sz="1800" b="1"/>
              <a:t>(1.5Kelvin)</a:t>
            </a:r>
            <a:endParaRPr/>
          </a:p>
          <a:p>
            <a:pPr>
              <a:defRPr/>
            </a:pPr>
            <a:endParaRPr lang="de-DE" sz="1800" b="1"/>
          </a:p>
          <a:p>
            <a:pPr>
              <a:defRPr/>
            </a:pPr>
            <a:endParaRPr lang="de-DE" sz="1800" b="1"/>
          </a:p>
          <a:p>
            <a:pPr>
              <a:defRPr/>
            </a:pPr>
            <a:r>
              <a:rPr lang="de-DE" sz="1800" b="1"/>
              <a:t>Separator </a:t>
            </a:r>
            <a:endParaRPr/>
          </a:p>
          <a:p>
            <a:pPr>
              <a:defRPr/>
            </a:pPr>
            <a:r>
              <a:rPr lang="de-DE" sz="1800" b="1"/>
              <a:t>(4.2Kelvin </a:t>
            </a:r>
            <a:r>
              <a:rPr lang="de-DE" sz="1800" b="1"/>
              <a:t>pot</a:t>
            </a:r>
            <a:r>
              <a:rPr lang="de-DE" sz="1800" b="1"/>
              <a:t>)</a:t>
            </a:r>
            <a:endParaRPr/>
          </a:p>
          <a:p>
            <a:pPr>
              <a:defRPr/>
            </a:pPr>
            <a:endParaRPr lang="de-DE" sz="1800" b="1"/>
          </a:p>
          <a:p>
            <a:pPr>
              <a:defRPr/>
            </a:pPr>
            <a:r>
              <a:rPr lang="de-DE" sz="1800" b="1"/>
              <a:t> </a:t>
            </a:r>
            <a:endParaRPr/>
          </a:p>
          <a:p>
            <a:pPr>
              <a:defRPr/>
            </a:pPr>
            <a:endParaRPr lang="de-DE" sz="1800" b="1"/>
          </a:p>
          <a:p>
            <a:pPr>
              <a:defRPr/>
            </a:pPr>
            <a:endParaRPr lang="de-DE" sz="1800" b="1"/>
          </a:p>
          <a:p>
            <a:pPr>
              <a:defRPr/>
            </a:pPr>
            <a:endParaRPr lang="de-DE" sz="1800" b="1"/>
          </a:p>
        </p:txBody>
      </p:sp>
      <p:pic>
        <p:nvPicPr>
          <p:cNvPr id="179201" name="Picture 1"/>
          <p:cNvPicPr>
            <a:picLocks noChangeAspect="1" noChangeArrowheads="1"/>
          </p:cNvPicPr>
          <p:nvPr/>
        </p:nvPicPr>
        <p:blipFill>
          <a:blip r:embed="rId3"/>
          <a:stretch/>
        </p:blipFill>
        <p:spPr bwMode="auto">
          <a:xfrm>
            <a:off x="3" y="3416238"/>
            <a:ext cx="9905999" cy="3441762"/>
          </a:xfrm>
          <a:prstGeom prst="rect">
            <a:avLst/>
          </a:prstGeom>
          <a:noFill/>
          <a:ln w="9525">
            <a:noFill/>
            <a:miter lim="800000"/>
            <a:headEnd/>
            <a:tailEnd/>
          </a:ln>
        </p:spPr>
      </p:pic>
      <p:sp>
        <p:nvSpPr>
          <p:cNvPr id="5" name="Rechteck 4"/>
          <p:cNvSpPr/>
          <p:nvPr/>
        </p:nvSpPr>
        <p:spPr bwMode="auto">
          <a:xfrm>
            <a:off x="5945431" y="2852940"/>
            <a:ext cx="3960571" cy="461665"/>
          </a:xfrm>
          <a:prstGeom prst="rect">
            <a:avLst/>
          </a:prstGeom>
        </p:spPr>
        <p:txBody>
          <a:bodyPr wrap="none">
            <a:spAutoFit/>
          </a:bodyPr>
          <a:lstStyle/>
          <a:p>
            <a:pPr>
              <a:defRPr/>
            </a:pPr>
            <a:r>
              <a:rPr lang="de-DE" b="1" baseline="30000"/>
              <a:t>3</a:t>
            </a:r>
            <a:r>
              <a:rPr lang="de-DE" b="1"/>
              <a:t>He</a:t>
            </a:r>
            <a:r>
              <a:rPr lang="de-DE" b="1" baseline="30000"/>
              <a:t>4</a:t>
            </a:r>
            <a:r>
              <a:rPr lang="de-DE" b="1"/>
              <a:t>He-Dilution </a:t>
            </a:r>
            <a:r>
              <a:rPr lang="de-DE" b="1"/>
              <a:t>refrigerator</a:t>
            </a:r>
            <a:endParaRPr lang="de-DE"/>
          </a:p>
        </p:txBody>
      </p:sp>
      <p:sp>
        <p:nvSpPr>
          <p:cNvPr id="15" name="Rechteck 14"/>
          <p:cNvSpPr/>
          <p:nvPr/>
        </p:nvSpPr>
        <p:spPr bwMode="auto">
          <a:xfrm>
            <a:off x="7429500" y="6027007"/>
            <a:ext cx="2476500" cy="830997"/>
          </a:xfrm>
          <a:prstGeom prst="rect">
            <a:avLst/>
          </a:prstGeom>
        </p:spPr>
        <p:txBody>
          <a:bodyPr wrap="square">
            <a:spAutoFit/>
          </a:bodyPr>
          <a:lstStyle/>
          <a:p>
            <a:pPr>
              <a:defRPr/>
            </a:pPr>
            <a:r>
              <a:rPr lang="de-DE" b="1"/>
              <a:t>Dilution </a:t>
            </a:r>
            <a:r>
              <a:rPr lang="de-DE" b="1"/>
              <a:t>circuit</a:t>
            </a:r>
            <a:endParaRPr lang="de-DE" b="1"/>
          </a:p>
          <a:p>
            <a:pPr>
              <a:defRPr/>
            </a:pPr>
            <a:r>
              <a:rPr lang="de-DE" b="1"/>
              <a:t>(0.03Kelvin)</a:t>
            </a:r>
            <a:endParaRPr/>
          </a:p>
        </p:txBody>
      </p:sp>
      <p:cxnSp>
        <p:nvCxnSpPr>
          <p:cNvPr id="17" name="Gerade Verbindung mit Pfeil 16"/>
          <p:cNvCxnSpPr>
            <a:cxnSpLocks/>
          </p:cNvCxnSpPr>
          <p:nvPr/>
        </p:nvCxnSpPr>
        <p:spPr bwMode="auto">
          <a:xfrm>
            <a:off x="1712641" y="1988840"/>
            <a:ext cx="2664295" cy="2448272"/>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cxnSpLocks/>
          </p:cNvCxnSpPr>
          <p:nvPr/>
        </p:nvCxnSpPr>
        <p:spPr bwMode="auto">
          <a:xfrm>
            <a:off x="1640633" y="980728"/>
            <a:ext cx="3816424" cy="3528392"/>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Rectangle 2053"/>
          <p:cNvSpPr>
            <a:spLocks noChangeArrowheads="1"/>
          </p:cNvSpPr>
          <p:nvPr/>
        </p:nvSpPr>
        <p:spPr bwMode="auto">
          <a:xfrm>
            <a:off x="1027650" y="22110"/>
            <a:ext cx="3196966" cy="582211"/>
          </a:xfrm>
          <a:prstGeom prst="rect">
            <a:avLst/>
          </a:prstGeom>
          <a:noFill/>
          <a:ln w="57150" cmpd="thickThin">
            <a:solidFill>
              <a:srgbClr val="00279F"/>
            </a:solidFill>
            <a:miter lim="800000"/>
            <a:headEnd/>
            <a:tailEnd/>
          </a:ln>
        </p:spPr>
        <p:txBody>
          <a:bodyPr wrap="none" lIns="90488" tIns="44450" rIns="90488" bIns="44450">
            <a:spAutoFit/>
          </a:bodyPr>
          <a:lstStyle/>
          <a:p>
            <a:pPr algn="ctr">
              <a:defRPr/>
            </a:pPr>
            <a:r>
              <a:rPr lang="de-DE" sz="3200" b="1">
                <a:solidFill>
                  <a:srgbClr val="00279F"/>
                </a:solidFill>
              </a:rPr>
              <a:t>Precooling</a:t>
            </a:r>
            <a:r>
              <a:rPr lang="de-DE" sz="3200" b="1">
                <a:solidFill>
                  <a:srgbClr val="00279F"/>
                </a:solidFill>
              </a:rPr>
              <a:t> </a:t>
            </a:r>
            <a:r>
              <a:rPr lang="de-DE" sz="3200" b="1">
                <a:solidFill>
                  <a:srgbClr val="00279F"/>
                </a:solidFill>
              </a:rPr>
              <a:t>stages</a:t>
            </a:r>
            <a:endParaRPr lang="de-DE" sz="3200" b="1">
              <a:solidFill>
                <a:srgbClr val="00279F"/>
              </a:solidFill>
            </a:endParaRPr>
          </a:p>
        </p:txBody>
      </p:sp>
      <p:sp>
        <p:nvSpPr>
          <p:cNvPr id="19" name="Rechteck 18"/>
          <p:cNvSpPr/>
          <p:nvPr/>
        </p:nvSpPr>
        <p:spPr bwMode="auto">
          <a:xfrm>
            <a:off x="452406" y="1142984"/>
            <a:ext cx="2842445" cy="461665"/>
          </a:xfrm>
          <a:prstGeom prst="rect">
            <a:avLst/>
          </a:prstGeom>
        </p:spPr>
        <p:txBody>
          <a:bodyPr wrap="none">
            <a:spAutoFit/>
          </a:bodyPr>
          <a:lstStyle/>
          <a:p>
            <a:pPr>
              <a:defRPr/>
            </a:pPr>
            <a:r>
              <a:rPr lang="de-DE" b="1"/>
              <a:t>Evaporation </a:t>
            </a:r>
            <a:r>
              <a:rPr lang="de-DE" b="1"/>
              <a:t>cooling</a:t>
            </a:r>
            <a:endParaRPr lang="de-DE" b="1"/>
          </a:p>
        </p:txBody>
      </p:sp>
      <p:pic>
        <p:nvPicPr>
          <p:cNvPr id="114691" name="Picture 3"/>
          <p:cNvPicPr>
            <a:picLocks noChangeAspect="1" noChangeArrowheads="1"/>
          </p:cNvPicPr>
          <p:nvPr/>
        </p:nvPicPr>
        <p:blipFill>
          <a:blip r:embed="rId2"/>
          <a:stretch/>
        </p:blipFill>
        <p:spPr bwMode="auto">
          <a:xfrm>
            <a:off x="5781675" y="0"/>
            <a:ext cx="4124325" cy="2695575"/>
          </a:xfrm>
          <a:prstGeom prst="rect">
            <a:avLst/>
          </a:prstGeom>
          <a:noFill/>
          <a:ln w="9525">
            <a:noFill/>
            <a:miter lim="800000"/>
            <a:headEnd/>
            <a:tailEnd/>
          </a:ln>
        </p:spPr>
      </p:pic>
      <p:grpSp>
        <p:nvGrpSpPr>
          <p:cNvPr id="13" name="Gruppieren 12"/>
          <p:cNvGrpSpPr/>
          <p:nvPr/>
        </p:nvGrpSpPr>
        <p:grpSpPr bwMode="auto">
          <a:xfrm>
            <a:off x="380968" y="1500174"/>
            <a:ext cx="9525031" cy="5357826"/>
            <a:chOff x="380968" y="1500174"/>
            <a:chExt cx="9525031" cy="5357826"/>
          </a:xfrm>
        </p:grpSpPr>
        <p:grpSp>
          <p:nvGrpSpPr>
            <p:cNvPr id="18" name="Gruppieren 17"/>
            <p:cNvGrpSpPr/>
            <p:nvPr/>
          </p:nvGrpSpPr>
          <p:grpSpPr bwMode="auto">
            <a:xfrm>
              <a:off x="380968" y="1500174"/>
              <a:ext cx="9525031" cy="5357826"/>
              <a:chOff x="380968" y="1500174"/>
              <a:chExt cx="9525031" cy="5357826"/>
            </a:xfrm>
          </p:grpSpPr>
          <p:sp>
            <p:nvSpPr>
              <p:cNvPr id="4" name="Text Box 2057"/>
              <p:cNvSpPr txBox="1">
                <a:spLocks noChangeArrowheads="1"/>
              </p:cNvSpPr>
              <p:nvPr/>
            </p:nvSpPr>
            <p:spPr bwMode="auto">
              <a:xfrm>
                <a:off x="380968" y="1500174"/>
                <a:ext cx="2245166" cy="5355312"/>
              </a:xfrm>
              <a:prstGeom prst="rect">
                <a:avLst/>
              </a:prstGeom>
              <a:noFill/>
              <a:ln w="12700">
                <a:noFill/>
                <a:miter lim="800000"/>
                <a:headEnd/>
                <a:tailEnd/>
              </a:ln>
            </p:spPr>
            <p:txBody>
              <a:bodyPr wrap="square" anchor="ctr">
                <a:spAutoFit/>
              </a:bodyPr>
              <a:lstStyle/>
              <a:p>
                <a:pPr>
                  <a:defRPr/>
                </a:pPr>
                <a:endParaRPr lang="de-DE" sz="1800" b="1"/>
              </a:p>
              <a:p>
                <a:pPr>
                  <a:defRPr/>
                </a:pPr>
                <a:endParaRPr lang="de-DE" sz="1800" b="1"/>
              </a:p>
              <a:p>
                <a:pPr>
                  <a:defRPr/>
                </a:pPr>
                <a:r>
                  <a:rPr lang="de-DE" sz="1800" b="1"/>
                  <a:t>2 </a:t>
                </a:r>
                <a:r>
                  <a:rPr lang="de-DE" sz="1800" b="1"/>
                  <a:t>Precooling</a:t>
                </a:r>
                <a:r>
                  <a:rPr lang="de-DE" sz="1800" b="1"/>
                  <a:t>  </a:t>
                </a:r>
                <a:r>
                  <a:rPr lang="de-DE" sz="1800" b="1"/>
                  <a:t>stages</a:t>
                </a:r>
                <a:r>
                  <a:rPr lang="de-DE" sz="1800" b="1"/>
                  <a:t>: </a:t>
                </a:r>
                <a:endParaRPr/>
              </a:p>
              <a:p>
                <a:pPr>
                  <a:defRPr/>
                </a:pPr>
                <a:endParaRPr lang="de-DE" sz="1800" b="1"/>
              </a:p>
              <a:p>
                <a:pPr>
                  <a:defRPr/>
                </a:pPr>
                <a:r>
                  <a:rPr lang="de-DE" sz="1800" b="1"/>
                  <a:t>Separator </a:t>
                </a:r>
                <a:endParaRPr/>
              </a:p>
              <a:p>
                <a:pPr>
                  <a:defRPr/>
                </a:pPr>
                <a:r>
                  <a:rPr lang="de-DE" sz="1800" b="1"/>
                  <a:t>(4 Kelvin </a:t>
                </a:r>
                <a:r>
                  <a:rPr lang="de-DE" sz="1800" b="1"/>
                  <a:t>pot</a:t>
                </a:r>
                <a:r>
                  <a:rPr lang="de-DE" sz="1800" b="1"/>
                  <a:t>)</a:t>
                </a:r>
                <a:endParaRPr/>
              </a:p>
              <a:p>
                <a:pPr>
                  <a:defRPr/>
                </a:pPr>
                <a:endParaRPr lang="de-DE" sz="1800" b="1"/>
              </a:p>
              <a:p>
                <a:pPr>
                  <a:defRPr/>
                </a:pPr>
                <a:r>
                  <a:rPr lang="de-DE" sz="1800" b="1"/>
                  <a:t> Evaporator </a:t>
                </a:r>
                <a:endParaRPr/>
              </a:p>
              <a:p>
                <a:pPr>
                  <a:defRPr/>
                </a:pPr>
                <a:r>
                  <a:rPr lang="de-DE" sz="1800" b="1"/>
                  <a:t>(1.5Kelvin)</a:t>
                </a:r>
                <a:endParaRPr/>
              </a:p>
              <a:p>
                <a:pPr>
                  <a:defRPr/>
                </a:pPr>
                <a:endParaRPr lang="de-DE" sz="1800" b="1"/>
              </a:p>
              <a:p>
                <a:pPr>
                  <a:defRPr/>
                </a:pPr>
                <a:endParaRPr lang="de-DE" sz="1800" b="1"/>
              </a:p>
              <a:p>
                <a:pPr>
                  <a:defRPr/>
                </a:pPr>
                <a:endParaRPr lang="de-DE" sz="1800" b="1"/>
              </a:p>
              <a:p>
                <a:pPr>
                  <a:defRPr/>
                </a:pPr>
                <a:endParaRPr lang="de-DE" sz="1800" b="1"/>
              </a:p>
              <a:p>
                <a:pPr>
                  <a:defRPr/>
                </a:pPr>
                <a:endParaRPr lang="de-DE" sz="1800" b="1"/>
              </a:p>
              <a:p>
                <a:pPr>
                  <a:defRPr/>
                </a:pPr>
                <a:r>
                  <a:rPr lang="de-DE" sz="1800" b="1"/>
                  <a:t>Dilution </a:t>
                </a:r>
                <a:r>
                  <a:rPr lang="de-DE" sz="1800" b="1"/>
                  <a:t>circuit</a:t>
                </a:r>
                <a:endParaRPr lang="de-DE" sz="1800" b="1"/>
              </a:p>
              <a:p>
                <a:pPr>
                  <a:defRPr/>
                </a:pPr>
                <a:r>
                  <a:rPr lang="de-DE" sz="1800" b="1"/>
                  <a:t>(0.03Kelvin)</a:t>
                </a:r>
                <a:endParaRPr/>
              </a:p>
              <a:p>
                <a:pPr>
                  <a:defRPr/>
                </a:pPr>
                <a:endParaRPr lang="de-DE" sz="1800" b="1"/>
              </a:p>
              <a:p>
                <a:pPr>
                  <a:defRPr/>
                </a:pPr>
                <a:endParaRPr lang="de-DE" sz="1800" b="1"/>
              </a:p>
              <a:p>
                <a:pPr>
                  <a:defRPr/>
                </a:pPr>
                <a:endParaRPr lang="de-DE" sz="1800" b="1"/>
              </a:p>
            </p:txBody>
          </p:sp>
          <p:grpSp>
            <p:nvGrpSpPr>
              <p:cNvPr id="17" name="Gruppieren 16"/>
              <p:cNvGrpSpPr/>
              <p:nvPr/>
            </p:nvGrpSpPr>
            <p:grpSpPr bwMode="auto">
              <a:xfrm>
                <a:off x="1952604" y="2654832"/>
                <a:ext cx="7953395" cy="4203168"/>
                <a:chOff x="1952604" y="2654832"/>
                <a:chExt cx="7953395" cy="4203168"/>
              </a:xfrm>
            </p:grpSpPr>
            <p:pic>
              <p:nvPicPr>
                <p:cNvPr id="114690" name="Picture 2"/>
                <p:cNvPicPr>
                  <a:picLocks noChangeAspect="1" noChangeArrowheads="1"/>
                </p:cNvPicPr>
                <p:nvPr/>
              </p:nvPicPr>
              <p:blipFill>
                <a:blip r:embed="rId3"/>
                <a:stretch/>
              </p:blipFill>
              <p:spPr bwMode="auto">
                <a:xfrm>
                  <a:off x="3024174" y="2654832"/>
                  <a:ext cx="6881826" cy="4203168"/>
                </a:xfrm>
                <a:prstGeom prst="rect">
                  <a:avLst/>
                </a:prstGeom>
                <a:noFill/>
                <a:ln w="9525">
                  <a:noFill/>
                  <a:miter lim="800000"/>
                  <a:headEnd/>
                  <a:tailEnd/>
                </a:ln>
              </p:spPr>
            </p:pic>
            <p:cxnSp>
              <p:nvCxnSpPr>
                <p:cNvPr id="10" name="Gerade Verbindung mit Pfeil 9"/>
                <p:cNvCxnSpPr>
                  <a:cxnSpLocks/>
                </p:cNvCxnSpPr>
                <p:nvPr/>
              </p:nvCxnSpPr>
              <p:spPr bwMode="auto">
                <a:xfrm>
                  <a:off x="2095480" y="2786058"/>
                  <a:ext cx="5643602" cy="15001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cxnSpLocks/>
                </p:cNvCxnSpPr>
                <p:nvPr/>
              </p:nvCxnSpPr>
              <p:spPr bwMode="auto">
                <a:xfrm flipV="1">
                  <a:off x="2024042" y="4857760"/>
                  <a:ext cx="2643206" cy="6429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cxnSpLocks/>
                </p:cNvCxnSpPr>
                <p:nvPr/>
              </p:nvCxnSpPr>
              <p:spPr bwMode="auto">
                <a:xfrm>
                  <a:off x="1952604" y="3571876"/>
                  <a:ext cx="4643470" cy="6429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5" name="Rechteck 4"/>
            <p:cNvSpPr/>
            <p:nvPr/>
          </p:nvSpPr>
          <p:spPr bwMode="auto">
            <a:xfrm>
              <a:off x="3738554" y="6072206"/>
              <a:ext cx="3960571" cy="461665"/>
            </a:xfrm>
            <a:prstGeom prst="rect">
              <a:avLst/>
            </a:prstGeom>
            <a:grpFill/>
          </p:spPr>
          <p:txBody>
            <a:bodyPr wrap="none">
              <a:spAutoFit/>
            </a:bodyPr>
            <a:lstStyle/>
            <a:p>
              <a:pPr>
                <a:defRPr/>
              </a:pPr>
              <a:r>
                <a:rPr lang="de-DE" b="1" baseline="30000"/>
                <a:t>3</a:t>
              </a:r>
              <a:r>
                <a:rPr lang="de-DE" b="1"/>
                <a:t>He</a:t>
              </a:r>
              <a:r>
                <a:rPr lang="de-DE" b="1" baseline="30000"/>
                <a:t>4</a:t>
              </a:r>
              <a:r>
                <a:rPr lang="de-DE" b="1"/>
                <a:t>He-Dilution </a:t>
              </a:r>
              <a:r>
                <a:rPr lang="de-DE" b="1"/>
                <a:t>refrigerator</a:t>
              </a:r>
              <a:endParaRPr lang="de-DE"/>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56674" name="Picture 2"/>
          <p:cNvPicPr>
            <a:picLocks noChangeAspect="1" noChangeArrowheads="1"/>
          </p:cNvPicPr>
          <p:nvPr/>
        </p:nvPicPr>
        <p:blipFill>
          <a:blip r:embed="rId2"/>
          <a:stretch/>
        </p:blipFill>
        <p:spPr bwMode="auto">
          <a:xfrm>
            <a:off x="0" y="3913830"/>
            <a:ext cx="5381628" cy="2944170"/>
          </a:xfrm>
          <a:prstGeom prst="rect">
            <a:avLst/>
          </a:prstGeom>
          <a:noFill/>
          <a:ln w="9525">
            <a:noFill/>
            <a:miter lim="800000"/>
            <a:headEnd/>
            <a:tailEnd/>
          </a:ln>
        </p:spPr>
      </p:pic>
      <p:pic>
        <p:nvPicPr>
          <p:cNvPr id="156677" name="Picture 5"/>
          <p:cNvPicPr>
            <a:picLocks noChangeAspect="1" noChangeArrowheads="1"/>
          </p:cNvPicPr>
          <p:nvPr/>
        </p:nvPicPr>
        <p:blipFill>
          <a:blip r:embed="rId3"/>
          <a:stretch/>
        </p:blipFill>
        <p:spPr bwMode="auto">
          <a:xfrm>
            <a:off x="4252657" y="0"/>
            <a:ext cx="5653343" cy="3948123"/>
          </a:xfrm>
          <a:prstGeom prst="rect">
            <a:avLst/>
          </a:prstGeom>
          <a:noFill/>
          <a:ln w="9525">
            <a:noFill/>
            <a:miter lim="800000"/>
            <a:headEnd/>
            <a:tailEnd/>
          </a:ln>
        </p:spPr>
      </p:pic>
      <p:sp>
        <p:nvSpPr>
          <p:cNvPr id="8" name="Textfeld 7"/>
          <p:cNvSpPr txBox="1"/>
          <p:nvPr/>
        </p:nvSpPr>
        <p:spPr bwMode="auto">
          <a:xfrm>
            <a:off x="153149" y="1355106"/>
            <a:ext cx="3500462" cy="830997"/>
          </a:xfrm>
          <a:prstGeom prst="rect">
            <a:avLst/>
          </a:prstGeom>
          <a:noFill/>
        </p:spPr>
        <p:txBody>
          <a:bodyPr wrap="square" rtlCol="0">
            <a:spAutoFit/>
          </a:bodyPr>
          <a:lstStyle/>
          <a:p>
            <a:pPr>
              <a:defRPr/>
            </a:pPr>
            <a:r>
              <a:rPr lang="de-DE" baseline="30000"/>
              <a:t>3</a:t>
            </a:r>
            <a:r>
              <a:rPr lang="de-DE"/>
              <a:t>Helium: Spin ½, Fermion</a:t>
            </a:r>
            <a:endParaRPr/>
          </a:p>
          <a:p>
            <a:pPr>
              <a:defRPr/>
            </a:pPr>
            <a:r>
              <a:rPr lang="de-DE" baseline="30000"/>
              <a:t>4</a:t>
            </a:r>
            <a:r>
              <a:rPr lang="de-DE"/>
              <a:t>Helium: Spin 0,  </a:t>
            </a:r>
            <a:r>
              <a:rPr lang="de-DE"/>
              <a:t>Boson</a:t>
            </a:r>
            <a:endParaRPr lang="de-DE"/>
          </a:p>
        </p:txBody>
      </p:sp>
      <p:grpSp>
        <p:nvGrpSpPr>
          <p:cNvPr id="12" name="Gruppieren 11"/>
          <p:cNvGrpSpPr/>
          <p:nvPr/>
        </p:nvGrpSpPr>
        <p:grpSpPr bwMode="auto">
          <a:xfrm>
            <a:off x="595282" y="27499"/>
            <a:ext cx="5429288" cy="3414883"/>
            <a:chOff x="595282" y="0"/>
            <a:chExt cx="5429288" cy="3414883"/>
          </a:xfrm>
        </p:grpSpPr>
        <p:sp>
          <p:nvSpPr>
            <p:cNvPr id="9" name="Textfeld 8"/>
            <p:cNvSpPr txBox="1"/>
            <p:nvPr/>
          </p:nvSpPr>
          <p:spPr bwMode="auto">
            <a:xfrm>
              <a:off x="595282" y="2214554"/>
              <a:ext cx="3429024" cy="1200329"/>
            </a:xfrm>
            <a:prstGeom prst="rect">
              <a:avLst/>
            </a:prstGeom>
            <a:noFill/>
          </p:spPr>
          <p:txBody>
            <a:bodyPr wrap="square" rtlCol="0">
              <a:spAutoFit/>
            </a:bodyPr>
            <a:lstStyle/>
            <a:p>
              <a:pPr>
                <a:defRPr/>
              </a:pPr>
              <a:r>
                <a:rPr lang="de-DE"/>
                <a:t>Cooling</a:t>
              </a:r>
              <a:r>
                <a:rPr lang="de-DE"/>
                <a:t> a 25%- gas-</a:t>
              </a:r>
              <a:r>
                <a:rPr lang="de-DE"/>
                <a:t>mixture</a:t>
              </a:r>
              <a:endParaRPr lang="de-DE"/>
            </a:p>
            <a:p>
              <a:pPr>
                <a:defRPr/>
              </a:pPr>
              <a:r>
                <a:rPr lang="de-DE"/>
                <a:t>from</a:t>
              </a:r>
              <a:r>
                <a:rPr lang="de-DE"/>
                <a:t> 300K </a:t>
              </a:r>
              <a:r>
                <a:rPr lang="de-DE"/>
                <a:t>to</a:t>
              </a:r>
              <a:r>
                <a:rPr lang="de-DE"/>
                <a:t> 0.6K</a:t>
              </a:r>
              <a:endParaRPr/>
            </a:p>
          </p:txBody>
        </p:sp>
        <p:cxnSp>
          <p:nvCxnSpPr>
            <p:cNvPr id="11" name="Gerade Verbindung 10"/>
            <p:cNvCxnSpPr>
              <a:cxnSpLocks/>
            </p:cNvCxnSpPr>
            <p:nvPr/>
          </p:nvCxnSpPr>
          <p:spPr bwMode="auto">
            <a:xfrm rot="5400000">
              <a:off x="4845855" y="1178715"/>
              <a:ext cx="235743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uppieren 15"/>
          <p:cNvGrpSpPr/>
          <p:nvPr/>
        </p:nvGrpSpPr>
        <p:grpSpPr bwMode="auto">
          <a:xfrm>
            <a:off x="5595942" y="2428868"/>
            <a:ext cx="4310058" cy="2461929"/>
            <a:chOff x="5595942" y="2428868"/>
            <a:chExt cx="4310058" cy="2461929"/>
          </a:xfrm>
        </p:grpSpPr>
        <p:sp>
          <p:nvSpPr>
            <p:cNvPr id="10" name="Textfeld 9"/>
            <p:cNvSpPr txBox="1"/>
            <p:nvPr/>
          </p:nvSpPr>
          <p:spPr bwMode="auto">
            <a:xfrm>
              <a:off x="5595942" y="4429132"/>
              <a:ext cx="4310058" cy="461665"/>
            </a:xfrm>
            <a:prstGeom prst="rect">
              <a:avLst/>
            </a:prstGeom>
            <a:noFill/>
          </p:spPr>
          <p:txBody>
            <a:bodyPr wrap="square" rtlCol="0">
              <a:spAutoFit/>
            </a:bodyPr>
            <a:lstStyle/>
            <a:p>
              <a:pPr>
                <a:defRPr/>
              </a:pPr>
              <a:r>
                <a:rPr lang="de-DE"/>
                <a:t>Separation </a:t>
              </a:r>
              <a:r>
                <a:rPr lang="de-DE"/>
                <a:t>of</a:t>
              </a:r>
              <a:r>
                <a:rPr lang="de-DE"/>
                <a:t> </a:t>
              </a:r>
              <a:r>
                <a:rPr lang="de-DE"/>
                <a:t>both</a:t>
              </a:r>
              <a:r>
                <a:rPr lang="de-DE"/>
                <a:t> </a:t>
              </a:r>
              <a:r>
                <a:rPr lang="de-DE"/>
                <a:t>phases</a:t>
              </a:r>
              <a:endParaRPr lang="de-DE"/>
            </a:p>
          </p:txBody>
        </p:sp>
        <p:cxnSp>
          <p:nvCxnSpPr>
            <p:cNvPr id="14" name="Gerade Verbindung 13"/>
            <p:cNvCxnSpPr>
              <a:cxnSpLocks/>
            </p:cNvCxnSpPr>
            <p:nvPr/>
          </p:nvCxnSpPr>
          <p:spPr bwMode="auto">
            <a:xfrm>
              <a:off x="6024570" y="2428868"/>
              <a:ext cx="2714644" cy="0"/>
            </a:xfrm>
            <a:prstGeom prst="line">
              <a:avLst/>
            </a:prstGeom>
            <a:ln w="31750">
              <a:solidFill>
                <a:srgbClr val="FF0000"/>
              </a:solidFill>
            </a:ln>
          </p:spPr>
          <p:style>
            <a:lnRef idx="1">
              <a:schemeClr val="dk1"/>
            </a:lnRef>
            <a:fillRef idx="0">
              <a:schemeClr val="dk1"/>
            </a:fillRef>
            <a:effectRef idx="0">
              <a:schemeClr val="dk1"/>
            </a:effectRef>
            <a:fontRef idx="minor">
              <a:schemeClr val="tx1"/>
            </a:fontRef>
          </p:style>
        </p:cxnSp>
      </p:grpSp>
      <p:grpSp>
        <p:nvGrpSpPr>
          <p:cNvPr id="26" name="Gruppieren 25"/>
          <p:cNvGrpSpPr/>
          <p:nvPr/>
        </p:nvGrpSpPr>
        <p:grpSpPr bwMode="auto">
          <a:xfrm>
            <a:off x="5381628" y="2428868"/>
            <a:ext cx="3714776" cy="3688517"/>
            <a:chOff x="5381628" y="2428868"/>
            <a:chExt cx="3714776" cy="3688517"/>
          </a:xfrm>
        </p:grpSpPr>
        <p:sp>
          <p:nvSpPr>
            <p:cNvPr id="17" name="Textfeld 16"/>
            <p:cNvSpPr txBox="1"/>
            <p:nvPr/>
          </p:nvSpPr>
          <p:spPr bwMode="auto">
            <a:xfrm>
              <a:off x="5738818" y="5286388"/>
              <a:ext cx="2832827" cy="830997"/>
            </a:xfrm>
            <a:prstGeom prst="rect">
              <a:avLst/>
            </a:prstGeom>
            <a:noFill/>
          </p:spPr>
          <p:txBody>
            <a:bodyPr wrap="none" rtlCol="0">
              <a:spAutoFit/>
            </a:bodyPr>
            <a:lstStyle/>
            <a:p>
              <a:pPr>
                <a:defRPr/>
              </a:pPr>
              <a:r>
                <a:rPr lang="de-DE"/>
                <a:t>Further </a:t>
              </a:r>
              <a:r>
                <a:rPr lang="de-DE"/>
                <a:t>cooling</a:t>
              </a:r>
              <a:r>
                <a:rPr lang="de-DE"/>
                <a:t> </a:t>
              </a:r>
              <a:r>
                <a:rPr lang="de-DE"/>
                <a:t>using</a:t>
              </a:r>
              <a:endParaRPr lang="de-DE"/>
            </a:p>
            <a:p>
              <a:pPr>
                <a:defRPr/>
              </a:pPr>
              <a:r>
                <a:rPr lang="de-DE"/>
                <a:t>„</a:t>
              </a:r>
              <a:r>
                <a:rPr lang="de-DE"/>
                <a:t>dilution</a:t>
              </a:r>
              <a:r>
                <a:rPr lang="de-DE"/>
                <a:t> </a:t>
              </a:r>
              <a:r>
                <a:rPr lang="de-DE"/>
                <a:t>effect</a:t>
              </a:r>
              <a:r>
                <a:rPr lang="de-DE"/>
                <a:t>“</a:t>
              </a:r>
              <a:endParaRPr/>
            </a:p>
          </p:txBody>
        </p:sp>
        <p:grpSp>
          <p:nvGrpSpPr>
            <p:cNvPr id="25" name="Gruppieren 24"/>
            <p:cNvGrpSpPr/>
            <p:nvPr/>
          </p:nvGrpSpPr>
          <p:grpSpPr bwMode="auto">
            <a:xfrm>
              <a:off x="5381628" y="2428868"/>
              <a:ext cx="3714776" cy="357190"/>
              <a:chOff x="5381628" y="2428868"/>
              <a:chExt cx="3714776" cy="357190"/>
            </a:xfrm>
          </p:grpSpPr>
          <p:cxnSp>
            <p:nvCxnSpPr>
              <p:cNvPr id="19" name="Gerade Verbindung 18"/>
              <p:cNvCxnSpPr>
                <a:cxnSpLocks/>
              </p:cNvCxnSpPr>
              <p:nvPr/>
            </p:nvCxnSpPr>
            <p:spPr bwMode="auto">
              <a:xfrm rot="10800000" flipV="1">
                <a:off x="5381628" y="2428868"/>
                <a:ext cx="642942" cy="35719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a:cxnSpLocks/>
              </p:cNvCxnSpPr>
              <p:nvPr/>
            </p:nvCxnSpPr>
            <p:spPr bwMode="auto">
              <a:xfrm rot="16199999" flipH="1">
                <a:off x="8739214" y="2428868"/>
                <a:ext cx="357190" cy="35719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4" name="Rectangle 2053"/>
          <p:cNvSpPr>
            <a:spLocks noChangeArrowheads="1"/>
          </p:cNvSpPr>
          <p:nvPr/>
        </p:nvSpPr>
        <p:spPr bwMode="auto">
          <a:xfrm>
            <a:off x="128463" y="12683"/>
            <a:ext cx="4124193" cy="1074653"/>
          </a:xfrm>
          <a:prstGeom prst="rect">
            <a:avLst/>
          </a:prstGeom>
          <a:noFill/>
          <a:ln w="57150" cmpd="thickThin">
            <a:solidFill>
              <a:srgbClr val="00279F"/>
            </a:solidFill>
            <a:miter lim="800000"/>
            <a:headEnd/>
            <a:tailEnd/>
          </a:ln>
        </p:spPr>
        <p:txBody>
          <a:bodyPr wrap="square" lIns="90488" tIns="44450" rIns="90488" bIns="44450">
            <a:spAutoFit/>
          </a:bodyPr>
          <a:lstStyle/>
          <a:p>
            <a:pPr algn="ctr">
              <a:defRPr/>
            </a:pPr>
            <a:r>
              <a:rPr lang="de-DE" sz="3200" b="1" baseline="30000"/>
              <a:t>3</a:t>
            </a:r>
            <a:r>
              <a:rPr lang="de-DE" sz="3200" b="1"/>
              <a:t>He-</a:t>
            </a:r>
            <a:r>
              <a:rPr lang="de-DE" sz="3200" b="1" baseline="30000"/>
              <a:t>4</a:t>
            </a:r>
            <a:r>
              <a:rPr lang="de-DE" sz="3200" b="1"/>
              <a:t>He-Dilution Cooling</a:t>
            </a:r>
            <a:endParaRPr lang="de-DE" sz="32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13665" name="Picture 1"/>
          <p:cNvPicPr>
            <a:picLocks noChangeAspect="1" noChangeArrowheads="1"/>
          </p:cNvPicPr>
          <p:nvPr/>
        </p:nvPicPr>
        <p:blipFill>
          <a:blip r:embed="rId2"/>
          <a:stretch/>
        </p:blipFill>
        <p:spPr bwMode="auto">
          <a:xfrm>
            <a:off x="4381496" y="0"/>
            <a:ext cx="4962543" cy="6858000"/>
          </a:xfrm>
          <a:prstGeom prst="rect">
            <a:avLst/>
          </a:prstGeom>
          <a:noFill/>
          <a:ln w="9525">
            <a:noFill/>
            <a:miter lim="800000"/>
            <a:headEnd/>
            <a:tailEnd/>
          </a:ln>
        </p:spPr>
      </p:pic>
      <p:sp>
        <p:nvSpPr>
          <p:cNvPr id="5" name="Textfeld 4"/>
          <p:cNvSpPr txBox="1"/>
          <p:nvPr/>
        </p:nvSpPr>
        <p:spPr bwMode="auto">
          <a:xfrm>
            <a:off x="0" y="0"/>
            <a:ext cx="3200555" cy="646331"/>
          </a:xfrm>
          <a:prstGeom prst="rect">
            <a:avLst/>
          </a:prstGeom>
          <a:noFill/>
        </p:spPr>
        <p:txBody>
          <a:bodyPr wrap="none" rtlCol="0">
            <a:spAutoFit/>
          </a:bodyPr>
          <a:lstStyle/>
          <a:p>
            <a:pPr>
              <a:defRPr/>
            </a:pPr>
            <a:r>
              <a:rPr lang="de-DE" sz="1800" baseline="30000"/>
              <a:t>3</a:t>
            </a:r>
            <a:r>
              <a:rPr lang="de-DE" sz="1800"/>
              <a:t>Helium </a:t>
            </a:r>
            <a:r>
              <a:rPr lang="de-DE" sz="1800"/>
              <a:t>absorbs</a:t>
            </a:r>
            <a:r>
              <a:rPr lang="de-DE" sz="1800"/>
              <a:t> </a:t>
            </a:r>
            <a:r>
              <a:rPr lang="de-DE" sz="1800"/>
              <a:t>energy</a:t>
            </a:r>
            <a:r>
              <a:rPr lang="de-DE" sz="1800"/>
              <a:t> </a:t>
            </a:r>
            <a:r>
              <a:rPr lang="de-DE" sz="1800"/>
              <a:t>when</a:t>
            </a:r>
            <a:r>
              <a:rPr lang="de-DE" sz="1800"/>
              <a:t> </a:t>
            </a:r>
            <a:r>
              <a:rPr lang="de-DE" sz="1800"/>
              <a:t>it</a:t>
            </a:r>
            <a:r>
              <a:rPr lang="de-DE" sz="1800"/>
              <a:t> </a:t>
            </a:r>
            <a:endParaRPr/>
          </a:p>
          <a:p>
            <a:pPr>
              <a:defRPr/>
            </a:pPr>
            <a:r>
              <a:rPr lang="de-DE" sz="1800"/>
              <a:t>dissolved</a:t>
            </a:r>
            <a:r>
              <a:rPr lang="de-DE" sz="1800"/>
              <a:t> </a:t>
            </a:r>
            <a:r>
              <a:rPr lang="de-DE" sz="1800"/>
              <a:t>into</a:t>
            </a:r>
            <a:r>
              <a:rPr lang="de-DE" sz="1800"/>
              <a:t> </a:t>
            </a:r>
            <a:r>
              <a:rPr lang="de-DE" sz="1800"/>
              <a:t>diluted</a:t>
            </a:r>
            <a:r>
              <a:rPr lang="de-DE" sz="1800"/>
              <a:t> </a:t>
            </a:r>
            <a:r>
              <a:rPr lang="de-DE" sz="1800"/>
              <a:t>phase</a:t>
            </a:r>
            <a:endParaRPr lang="de-DE" sz="1800"/>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0" y="785794"/>
          <a:ext cx="4158444" cy="500066"/>
        </p:xfrm>
        <a:graphic>
          <a:graphicData uri="http://schemas.openxmlformats.org/presentationml/2006/ole">
            <p:oleObj name="oleObj" r:id="rId4" imgW="2005965" imgH="240665" progId="Equation.3">
              <p:embed/>
              <p:pic>
                <p:nvPicPr>
                  <p:cNvPr id="6" name="Objekt 5"/>
                  <p:cNvPicPr/>
                  <p:nvPr/>
                </p:nvPicPr>
                <p:blipFill>
                  <a:blip r:embed="rId3"/>
                  <a:stretch/>
                </p:blipFill>
                <p:spPr bwMode="auto">
                  <a:xfrm>
                    <a:off x="0" y="785794"/>
                    <a:ext cx="4158444" cy="500066"/>
                  </a:xfrm>
                  <a:prstGeom prst="rect">
                    <a:avLst/>
                  </a:prstGeom>
                  <a:noFill/>
                </p:spPr>
              </p:pic>
            </p:oleObj>
          </a:graphicData>
        </a:graphic>
      </p:graphicFrame>
      <p:grpSp>
        <p:nvGrpSpPr>
          <p:cNvPr id="11" name="Gruppieren 10"/>
          <p:cNvGrpSpPr/>
          <p:nvPr/>
        </p:nvGrpSpPr>
        <p:grpSpPr bwMode="auto">
          <a:xfrm>
            <a:off x="0" y="1643050"/>
            <a:ext cx="4829175" cy="5214950"/>
            <a:chOff x="0" y="1643050"/>
            <a:chExt cx="4829175" cy="5214950"/>
          </a:xfrm>
        </p:grpSpPr>
        <p:pic>
          <p:nvPicPr>
            <p:cNvPr id="4" name="Picture 1"/>
            <p:cNvPicPr>
              <a:picLocks noChangeAspect="1" noChangeArrowheads="1"/>
            </p:cNvPicPr>
            <p:nvPr/>
          </p:nvPicPr>
          <p:blipFill>
            <a:blip r:embed="rId5">
              <a:lum bright="-7000" contrast="30000"/>
            </a:blip>
            <a:stretch/>
          </p:blipFill>
          <p:spPr bwMode="auto">
            <a:xfrm>
              <a:off x="0" y="2114550"/>
              <a:ext cx="4829175" cy="4743450"/>
            </a:xfrm>
            <a:prstGeom prst="rect">
              <a:avLst/>
            </a:prstGeom>
            <a:noFill/>
            <a:ln>
              <a:noFill/>
            </a:ln>
          </p:spPr>
        </p:pic>
        <p:sp>
          <p:nvSpPr>
            <p:cNvPr id="7" name="Textfeld 6"/>
            <p:cNvSpPr txBox="1"/>
            <p:nvPr/>
          </p:nvSpPr>
          <p:spPr bwMode="auto">
            <a:xfrm>
              <a:off x="452406" y="1643050"/>
              <a:ext cx="3185487" cy="369332"/>
            </a:xfrm>
            <a:prstGeom prst="rect">
              <a:avLst/>
            </a:prstGeom>
            <a:noFill/>
          </p:spPr>
          <p:txBody>
            <a:bodyPr wrap="none" rtlCol="0">
              <a:spAutoFit/>
            </a:bodyPr>
            <a:lstStyle/>
            <a:p>
              <a:pPr>
                <a:defRPr/>
              </a:pPr>
              <a:r>
                <a:rPr lang="de-DE" sz="1800"/>
                <a:t>Distillation</a:t>
              </a:r>
              <a:r>
                <a:rPr lang="de-DE" sz="1800"/>
                <a:t> in </a:t>
              </a:r>
              <a:r>
                <a:rPr lang="de-DE" sz="1800"/>
                <a:t>the</a:t>
              </a:r>
              <a:r>
                <a:rPr lang="de-DE" sz="1800"/>
                <a:t> „Still“ </a:t>
              </a:r>
              <a:r>
                <a:rPr lang="de-DE" sz="1800"/>
                <a:t>at</a:t>
              </a:r>
              <a:r>
                <a:rPr lang="de-DE" sz="1800"/>
                <a:t> 0.7K</a:t>
              </a:r>
              <a:endParaRPr/>
            </a:p>
          </p:txBody>
        </p:sp>
        <p:cxnSp>
          <p:nvCxnSpPr>
            <p:cNvPr id="9" name="Gerade Verbindung 8"/>
            <p:cNvCxnSpPr>
              <a:cxnSpLocks/>
            </p:cNvCxnSpPr>
            <p:nvPr/>
          </p:nvCxnSpPr>
          <p:spPr bwMode="auto">
            <a:xfrm rot="5400000" flipH="1" flipV="1">
              <a:off x="1059629" y="4750602"/>
              <a:ext cx="2143140" cy="7143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feld 11"/>
          <p:cNvSpPr txBox="1"/>
          <p:nvPr/>
        </p:nvSpPr>
        <p:spPr bwMode="auto">
          <a:xfrm>
            <a:off x="0" y="1214422"/>
            <a:ext cx="3672800" cy="369332"/>
          </a:xfrm>
          <a:prstGeom prst="rect">
            <a:avLst/>
          </a:prstGeom>
          <a:noFill/>
        </p:spPr>
        <p:txBody>
          <a:bodyPr wrap="none" rtlCol="0">
            <a:spAutoFit/>
          </a:bodyPr>
          <a:lstStyle/>
          <a:p>
            <a:pPr>
              <a:defRPr/>
            </a:pPr>
            <a:r>
              <a:rPr lang="de-DE" sz="1800"/>
              <a:t>Heat</a:t>
            </a:r>
            <a:r>
              <a:rPr lang="de-DE" sz="1800"/>
              <a:t> Q </a:t>
            </a:r>
            <a:r>
              <a:rPr lang="de-DE" sz="1800"/>
              <a:t>absorbed</a:t>
            </a:r>
            <a:r>
              <a:rPr lang="de-DE" sz="1800"/>
              <a:t> </a:t>
            </a:r>
            <a:r>
              <a:rPr lang="de-DE" sz="1800"/>
              <a:t>by</a:t>
            </a:r>
            <a:r>
              <a:rPr lang="de-DE" sz="1800"/>
              <a:t> n </a:t>
            </a:r>
            <a:r>
              <a:rPr lang="de-DE" sz="1800"/>
              <a:t>moles</a:t>
            </a:r>
            <a:r>
              <a:rPr lang="de-DE" sz="1800"/>
              <a:t> 3Helium</a:t>
            </a:r>
            <a:endParaRPr/>
          </a:p>
        </p:txBody>
      </p:sp>
      <p:sp>
        <p:nvSpPr>
          <p:cNvPr id="13" name="Ellipse 12"/>
          <p:cNvSpPr/>
          <p:nvPr/>
        </p:nvSpPr>
        <p:spPr bwMode="auto">
          <a:xfrm>
            <a:off x="6453198" y="5786454"/>
            <a:ext cx="142876" cy="7143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008 -0.00046 C 0.0056 0.00046 0.01217 0.00463 0.01825 0.00162 C 0.02113 0.00046 0.02017 -0.00647 0.02113 -0.01063 C 0.02161 -0.01272 0.02257 -0.01711 0.02257 -0.01711 C 0.02466 -0.03815 0.0261 -0.05942 0.0285 -0.08046 C 0.02754 -0.15376 0.02754 -0.22728 0.02562 -0.30035 C 0.02546 -0.30705 0.01585 -0.31769 0.01233 -0.31931 C 0.01537 -0.38196 0.0072 -0.37017 0.02562 -0.39561 C 0.0285 -0.41295 0.03122 -0.43561 0.01969 -0.44624 C 0.01409 -0.46682 0.01409 -0.51746 0.02418 -0.5415 C 0.02578 -0.5452 0.02818 -0.54844 0.02994 -0.55191 C 0.02898 -0.56254 0.0293 -0.57341 0.02706 -0.58358 C 0.02626 -0.58751 0.02273 -0.5889 0.02113 -0.59214 C 0.01985 -0.59468 0.01921 -0.59769 0.01825 -0.60046 C 0.01985 -0.61248 0.01953 -0.62751 0.02257 -0.63861 C 0.02322 -0.64092 0.02898 -0.64624 0.02994 -0.64694 C 0.0349 -0.67653 0.03346 -0.70867 0.02418 -0.73572 C 0.02033 -0.79514 0.03074 -0.80162 -0.03011 -0.78011 C -0.03395 -0.77873 -0.03171 -0.76878 -0.03299 -0.76324 C -0.03411 -0.75884 -0.03667 -0.75584 -0.03891 -0.75283 C -0.03843 -0.74705 -0.03875 -0.74127 -0.03731 -0.73572 C -0.03667 -0.73341 -0.03411 -0.73341 -0.03299 -0.73179 C -0.03203 -0.73017 -0.03203 -0.7274 -0.03155 -0.72532 C -0.03027 -0.71399 -0.02979 -0.7022 -0.02707 -0.69133 C -0.02835 -0.67121 -0.02194 -0.64 -0.03731 -0.63445 C -0.03683 -0.63029 -0.03715 -0.62566 -0.03587 -0.62196 C -0.03507 -0.61965 -0.03267 -0.61965 -0.03155 -0.61757 C -0.03059 -0.61572 -0.03059 -0.61318 -0.03011 -0.6111 C -0.03107 -0.56393 -0.03123 -0.51653 -0.03299 -0.46959 C -0.03395 -0.44231 -0.04692 -0.40069 -0.02867 -0.38312 C -0.01714 -0.35838 -0.01746 -0.31722 -0.03731 -0.30682 C -0.03459 -0.28694 -0.03139 -0.29063 -0.01842 -0.28763 C -0.00833 -0.28532 -0.00144 -0.28277 0.00944 -0.28139 C 0.0104 -0.27722 0.01137 -0.27283 0.01233 -0.26867 C 0.01281 -0.26659 0.01393 -0.26243 0.01393 -0.26243 C 0.01297 -0.17942 0.01281 -0.09595 0.01089 -0.01295 C 0.01073 -0.00647 0.0024 -0.00162 -0.0008 -0.00046 Z " pathEditMode="relative" ptsTypes="fffffffffffffffffffffffffffffffffffff">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 name="Grafik 1" descr="P1000569.JPG"/>
          <p:cNvPicPr>
            <a:picLocks noChangeAspect="1"/>
          </p:cNvPicPr>
          <p:nvPr/>
        </p:nvPicPr>
        <p:blipFill>
          <a:blip r:embed="rId2"/>
          <a:srcRect l="26454" t="0" r="9010" b="0"/>
          <a:stretch/>
        </p:blipFill>
        <p:spPr bwMode="auto">
          <a:xfrm>
            <a:off x="4619590" y="714356"/>
            <a:ext cx="5286412" cy="6143644"/>
          </a:xfrm>
          <a:prstGeom prst="rect">
            <a:avLst/>
          </a:prstGeom>
        </p:spPr>
      </p:pic>
      <p:pic>
        <p:nvPicPr>
          <p:cNvPr id="3" name="Picture 2" descr="2006-Aug045"/>
          <p:cNvPicPr>
            <a:picLocks noChangeAspect="1" noChangeArrowheads="1"/>
          </p:cNvPicPr>
          <p:nvPr/>
        </p:nvPicPr>
        <p:blipFill>
          <a:blip r:embed="rId3"/>
          <a:stretch/>
        </p:blipFill>
        <p:spPr bwMode="auto">
          <a:xfrm>
            <a:off x="2" y="767138"/>
            <a:ext cx="4310058" cy="3233366"/>
          </a:xfrm>
          <a:prstGeom prst="rect">
            <a:avLst/>
          </a:prstGeom>
          <a:noFill/>
        </p:spPr>
      </p:pic>
      <p:sp>
        <p:nvSpPr>
          <p:cNvPr id="4" name="Textfeld 3"/>
          <p:cNvSpPr txBox="1"/>
          <p:nvPr/>
        </p:nvSpPr>
        <p:spPr bwMode="auto">
          <a:xfrm>
            <a:off x="4881563" y="314246"/>
            <a:ext cx="4786347" cy="400110"/>
          </a:xfrm>
          <a:prstGeom prst="rect">
            <a:avLst/>
          </a:prstGeom>
          <a:noFill/>
        </p:spPr>
        <p:txBody>
          <a:bodyPr wrap="square" rtlCol="0">
            <a:spAutoFit/>
          </a:bodyPr>
          <a:lstStyle/>
          <a:p>
            <a:pPr>
              <a:defRPr/>
            </a:pPr>
            <a:r>
              <a:rPr lang="de-DE" sz="2000" b="1"/>
              <a:t>Alignment</a:t>
            </a:r>
            <a:r>
              <a:rPr lang="de-DE" sz="2000" b="1"/>
              <a:t> thermal </a:t>
            </a:r>
            <a:r>
              <a:rPr lang="de-DE" sz="2000" b="1"/>
              <a:t>radiation</a:t>
            </a:r>
            <a:r>
              <a:rPr lang="de-DE" sz="2000" b="1"/>
              <a:t> </a:t>
            </a:r>
            <a:r>
              <a:rPr lang="de-DE" sz="2000" b="1"/>
              <a:t>shields</a:t>
            </a:r>
            <a:endParaRPr lang="de-DE" sz="2000" b="1"/>
          </a:p>
        </p:txBody>
      </p:sp>
      <p:sp>
        <p:nvSpPr>
          <p:cNvPr id="5" name="Textfeld 4"/>
          <p:cNvSpPr txBox="1"/>
          <p:nvPr/>
        </p:nvSpPr>
        <p:spPr bwMode="auto">
          <a:xfrm>
            <a:off x="1" y="314246"/>
            <a:ext cx="4786347" cy="400110"/>
          </a:xfrm>
          <a:prstGeom prst="rect">
            <a:avLst/>
          </a:prstGeom>
          <a:noFill/>
        </p:spPr>
        <p:txBody>
          <a:bodyPr wrap="square" rtlCol="0">
            <a:spAutoFit/>
          </a:bodyPr>
          <a:lstStyle/>
          <a:p>
            <a:pPr>
              <a:defRPr/>
            </a:pPr>
            <a:r>
              <a:rPr lang="de-DE" sz="2000" b="1"/>
              <a:t>High </a:t>
            </a:r>
            <a:r>
              <a:rPr lang="de-DE" sz="2000" b="1"/>
              <a:t>temperature</a:t>
            </a:r>
            <a:r>
              <a:rPr lang="de-DE" sz="2000" b="1"/>
              <a:t> </a:t>
            </a:r>
            <a:r>
              <a:rPr lang="de-DE" sz="2000" b="1"/>
              <a:t>heat</a:t>
            </a:r>
            <a:r>
              <a:rPr lang="de-DE" sz="2000" b="1"/>
              <a:t> </a:t>
            </a:r>
            <a:r>
              <a:rPr lang="de-DE" sz="2000" b="1"/>
              <a:t>exchanger</a:t>
            </a:r>
            <a:endParaRPr lang="de-DE" sz="2000" b="1"/>
          </a:p>
        </p:txBody>
      </p:sp>
      <p:pic>
        <p:nvPicPr>
          <p:cNvPr id="6" name="Picture 5" descr="PT_Dubna 094"/>
          <p:cNvPicPr>
            <a:picLocks noChangeAspect="1" noChangeArrowheads="1"/>
          </p:cNvPicPr>
          <p:nvPr/>
        </p:nvPicPr>
        <p:blipFill>
          <a:blip r:embed="rId4"/>
          <a:stretch/>
        </p:blipFill>
        <p:spPr bwMode="auto">
          <a:xfrm>
            <a:off x="380968" y="4500570"/>
            <a:ext cx="3537190" cy="2357430"/>
          </a:xfrm>
          <a:prstGeom prst="rect">
            <a:avLst/>
          </a:prstGeom>
          <a:noFill/>
        </p:spPr>
      </p:pic>
      <p:sp>
        <p:nvSpPr>
          <p:cNvPr id="7" name="Textfeld 6"/>
          <p:cNvSpPr txBox="1"/>
          <p:nvPr/>
        </p:nvSpPr>
        <p:spPr bwMode="auto">
          <a:xfrm>
            <a:off x="1" y="4000504"/>
            <a:ext cx="4786347" cy="400110"/>
          </a:xfrm>
          <a:prstGeom prst="rect">
            <a:avLst/>
          </a:prstGeom>
          <a:noFill/>
        </p:spPr>
        <p:txBody>
          <a:bodyPr wrap="square" rtlCol="0">
            <a:spAutoFit/>
          </a:bodyPr>
          <a:lstStyle/>
          <a:p>
            <a:pPr>
              <a:defRPr/>
            </a:pPr>
            <a:r>
              <a:rPr lang="de-DE" sz="2000" b="1"/>
              <a:t>Alignment</a:t>
            </a:r>
            <a:r>
              <a:rPr lang="de-DE" sz="2000" b="1"/>
              <a:t> still </a:t>
            </a:r>
            <a:r>
              <a:rPr lang="de-DE" sz="2000" b="1"/>
              <a:t>and</a:t>
            </a:r>
            <a:r>
              <a:rPr lang="de-DE" sz="2000" b="1"/>
              <a:t> </a:t>
            </a:r>
            <a:r>
              <a:rPr lang="de-DE" sz="2000" b="1"/>
              <a:t>evaporator</a:t>
            </a:r>
            <a:endParaRPr lang="de-DE" sz="2000" b="1"/>
          </a:p>
        </p:txBody>
      </p:sp>
      <p:sp>
        <p:nvSpPr>
          <p:cNvPr id="8" name="Rectangle 2053"/>
          <p:cNvSpPr>
            <a:spLocks noChangeArrowheads="1"/>
          </p:cNvSpPr>
          <p:nvPr/>
        </p:nvSpPr>
        <p:spPr bwMode="auto">
          <a:xfrm>
            <a:off x="2148398" y="8"/>
            <a:ext cx="4761496" cy="397545"/>
          </a:xfrm>
          <a:prstGeom prst="rect">
            <a:avLst/>
          </a:prstGeom>
          <a:noFill/>
          <a:ln w="57150" cmpd="thickThin">
            <a:solidFill>
              <a:srgbClr val="00279F"/>
            </a:solidFill>
            <a:miter lim="800000"/>
            <a:headEnd/>
            <a:tailEnd/>
          </a:ln>
        </p:spPr>
        <p:txBody>
          <a:bodyPr wrap="none" lIns="90488" tIns="44450" rIns="90488" bIns="44450">
            <a:spAutoFit/>
          </a:bodyPr>
          <a:lstStyle/>
          <a:p>
            <a:pPr algn="ctr">
              <a:defRPr/>
            </a:pPr>
            <a:r>
              <a:rPr lang="de-DE" sz="2000" b="1">
                <a:solidFill>
                  <a:srgbClr val="00279F"/>
                </a:solidFill>
              </a:rPr>
              <a:t>Impressions</a:t>
            </a:r>
            <a:r>
              <a:rPr lang="de-DE" sz="2000" b="1">
                <a:solidFill>
                  <a:srgbClr val="00279F"/>
                </a:solidFill>
              </a:rPr>
              <a:t> </a:t>
            </a:r>
            <a:r>
              <a:rPr lang="de-DE" sz="2000" b="1">
                <a:solidFill>
                  <a:srgbClr val="00279F"/>
                </a:solidFill>
              </a:rPr>
              <a:t>from</a:t>
            </a:r>
            <a:r>
              <a:rPr lang="de-DE" sz="2000" b="1">
                <a:solidFill>
                  <a:srgbClr val="00279F"/>
                </a:solidFill>
              </a:rPr>
              <a:t> </a:t>
            </a:r>
            <a:r>
              <a:rPr lang="de-DE" sz="2000" b="1">
                <a:solidFill>
                  <a:srgbClr val="00279F"/>
                </a:solidFill>
              </a:rPr>
              <a:t>the</a:t>
            </a:r>
            <a:r>
              <a:rPr lang="de-DE" sz="2000" b="1">
                <a:solidFill>
                  <a:srgbClr val="00279F"/>
                </a:solidFill>
              </a:rPr>
              <a:t> </a:t>
            </a:r>
            <a:r>
              <a:rPr lang="de-DE" sz="2000" b="1">
                <a:solidFill>
                  <a:srgbClr val="00279F"/>
                </a:solidFill>
              </a:rPr>
              <a:t>technical</a:t>
            </a:r>
            <a:r>
              <a:rPr lang="de-DE" sz="2000" b="1">
                <a:solidFill>
                  <a:srgbClr val="00279F"/>
                </a:solidFill>
              </a:rPr>
              <a:t> </a:t>
            </a:r>
            <a:r>
              <a:rPr lang="de-DE" sz="2000" b="1">
                <a:solidFill>
                  <a:srgbClr val="00279F"/>
                </a:solidFill>
              </a:rPr>
              <a:t>realisation</a:t>
            </a:r>
            <a:endParaRPr lang="de-DE" sz="2000" b="1">
              <a:solidFill>
                <a:srgbClr val="00279F"/>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Textfeld 2"/>
          <p:cNvSpPr txBox="1"/>
          <p:nvPr/>
        </p:nvSpPr>
        <p:spPr bwMode="auto">
          <a:xfrm>
            <a:off x="-11992" y="116632"/>
            <a:ext cx="9865096" cy="3046988"/>
          </a:xfrm>
          <a:prstGeom prst="rect">
            <a:avLst/>
          </a:prstGeom>
          <a:noFill/>
        </p:spPr>
        <p:txBody>
          <a:bodyPr wrap="square">
            <a:spAutoFit/>
          </a:bodyPr>
          <a:lstStyle/>
          <a:p>
            <a:pPr>
              <a:defRPr/>
            </a:pPr>
            <a:r>
              <a:rPr lang="en-US" b="1" i="0">
                <a:solidFill>
                  <a:srgbClr val="202122"/>
                </a:solidFill>
                <a:latin typeface="Arial"/>
                <a:cs typeface="Arial"/>
              </a:rPr>
              <a:t>Absolute zero</a:t>
            </a:r>
            <a:r>
              <a:rPr lang="en-US" b="0" i="0">
                <a:solidFill>
                  <a:srgbClr val="202122"/>
                </a:solidFill>
                <a:latin typeface="Arial"/>
                <a:cs typeface="Arial"/>
              </a:rPr>
              <a:t> </a:t>
            </a:r>
            <a:r>
              <a:rPr lang="en-US">
                <a:latin typeface="Arial"/>
                <a:cs typeface="Arial"/>
              </a:rPr>
              <a:t>is the lowest limit of the thermodynamic temperature scale, a state at which the enthalpy and entropy of a cooled ideal gas reach their minimum value, taken as zero kelvin. The fundamental particles of nature have minimum vibrational motion, retaining only quantum mechanical, zero-point energy-induced particle motion. The theoretical temperature is determined by extrapolating the ideal gas law; by international agreement, absolute zero is taken as −273.15 degrees on the Celsius scale (International System of Units).</a:t>
            </a:r>
            <a:endParaRPr lang="de-DE">
              <a:latin typeface="Arial"/>
              <a:cs typeface="Arial"/>
            </a:endParaRPr>
          </a:p>
        </p:txBody>
      </p:sp>
      <p:sp>
        <p:nvSpPr>
          <p:cNvPr id="4" name="Textfeld 3"/>
          <p:cNvSpPr txBox="1"/>
          <p:nvPr/>
        </p:nvSpPr>
        <p:spPr bwMode="auto">
          <a:xfrm>
            <a:off x="8002550" y="3861048"/>
            <a:ext cx="1903450" cy="461665"/>
          </a:xfrm>
          <a:prstGeom prst="rect">
            <a:avLst/>
          </a:prstGeom>
          <a:noFill/>
        </p:spPr>
        <p:txBody>
          <a:bodyPr wrap="square">
            <a:spAutoFit/>
          </a:bodyPr>
          <a:lstStyle/>
          <a:p>
            <a:pPr>
              <a:defRPr/>
            </a:pPr>
            <a:r>
              <a:rPr lang="de-DE"/>
              <a:t>pV</a:t>
            </a:r>
            <a:r>
              <a:rPr lang="de-DE"/>
              <a:t> = N </a:t>
            </a:r>
            <a:r>
              <a:rPr lang="de-DE"/>
              <a:t>kBT</a:t>
            </a:r>
            <a:endParaRPr lang="de-DE"/>
          </a:p>
        </p:txBody>
      </p:sp>
      <p:pic>
        <p:nvPicPr>
          <p:cNvPr id="6" name="Grafik 5"/>
          <p:cNvPicPr>
            <a:picLocks noChangeAspect="1"/>
          </p:cNvPicPr>
          <p:nvPr/>
        </p:nvPicPr>
        <p:blipFill>
          <a:blip r:embed="rId2"/>
          <a:stretch/>
        </p:blipFill>
        <p:spPr bwMode="auto">
          <a:xfrm>
            <a:off x="-1" y="3163620"/>
            <a:ext cx="7552955" cy="36943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Rectangle 7"/>
          <p:cNvSpPr>
            <a:spLocks noChangeArrowheads="1"/>
          </p:cNvSpPr>
          <p:nvPr/>
        </p:nvSpPr>
        <p:spPr bwMode="auto">
          <a:xfrm>
            <a:off x="2783260" y="3"/>
            <a:ext cx="4092467" cy="582211"/>
          </a:xfrm>
          <a:prstGeom prst="rect">
            <a:avLst/>
          </a:prstGeom>
          <a:noFill/>
          <a:ln w="57150" cmpd="thickThin">
            <a:solidFill>
              <a:srgbClr val="00279F"/>
            </a:solidFill>
            <a:miter lim="800000"/>
            <a:headEnd/>
            <a:tailEnd/>
          </a:ln>
        </p:spPr>
        <p:txBody>
          <a:bodyPr wrap="none" lIns="90488" tIns="44450" rIns="90488" bIns="44450">
            <a:spAutoFit/>
          </a:bodyPr>
          <a:lstStyle/>
          <a:p>
            <a:pPr algn="ctr">
              <a:defRPr/>
            </a:pPr>
            <a:r>
              <a:rPr lang="de-DE" sz="3200" b="1">
                <a:solidFill>
                  <a:schemeClr val="accent6"/>
                </a:solidFill>
              </a:rPr>
              <a:t>Cryostat</a:t>
            </a:r>
            <a:r>
              <a:rPr lang="de-DE" sz="3200" b="1">
                <a:solidFill>
                  <a:schemeClr val="accent6"/>
                </a:solidFill>
              </a:rPr>
              <a:t> Performance</a:t>
            </a:r>
            <a:endParaRPr/>
          </a:p>
        </p:txBody>
      </p:sp>
      <p:sp>
        <p:nvSpPr>
          <p:cNvPr id="4" name="Text Box 7"/>
          <p:cNvSpPr txBox="1">
            <a:spLocks noChangeArrowheads="1"/>
          </p:cNvSpPr>
          <p:nvPr/>
        </p:nvSpPr>
        <p:spPr bwMode="auto">
          <a:xfrm>
            <a:off x="390043" y="3925508"/>
            <a:ext cx="4718974" cy="1015663"/>
          </a:xfrm>
          <a:prstGeom prst="rect">
            <a:avLst/>
          </a:prstGeom>
          <a:noFill/>
          <a:ln w="9525">
            <a:solidFill>
              <a:srgbClr val="FF0000"/>
            </a:solidFill>
            <a:miter lim="800000"/>
            <a:headEnd/>
            <a:tailEnd/>
          </a:ln>
          <a:effectLst/>
        </p:spPr>
        <p:txBody>
          <a:bodyPr wrap="square">
            <a:spAutoFit/>
          </a:bodyPr>
          <a:lstStyle/>
          <a:p>
            <a:pPr>
              <a:defRPr/>
            </a:pPr>
            <a:r>
              <a:rPr lang="en-GB" sz="2000"/>
              <a:t>Temperature stability: </a:t>
            </a:r>
            <a:endParaRPr/>
          </a:p>
          <a:p>
            <a:pPr>
              <a:defRPr/>
            </a:pPr>
            <a:r>
              <a:rPr lang="en-GB" sz="2000">
                <a:latin typeface="Symbol"/>
              </a:rPr>
              <a:t>D</a:t>
            </a:r>
            <a:r>
              <a:rPr lang="en-GB" sz="2000"/>
              <a:t>T ~ +- 0.2mKelvin (one day) </a:t>
            </a:r>
            <a:endParaRPr/>
          </a:p>
          <a:p>
            <a:pPr>
              <a:defRPr/>
            </a:pPr>
            <a:r>
              <a:rPr lang="en-GB" sz="2000"/>
              <a:t>(typical one week measurement period).</a:t>
            </a:r>
            <a:endParaRPr/>
          </a:p>
        </p:txBody>
      </p:sp>
      <p:sp>
        <p:nvSpPr>
          <p:cNvPr id="7" name="Rechteck 6"/>
          <p:cNvSpPr/>
          <p:nvPr/>
        </p:nvSpPr>
        <p:spPr bwMode="auto">
          <a:xfrm>
            <a:off x="194471" y="548680"/>
            <a:ext cx="1127232" cy="400110"/>
          </a:xfrm>
          <a:prstGeom prst="rect">
            <a:avLst/>
          </a:prstGeom>
        </p:spPr>
        <p:txBody>
          <a:bodyPr wrap="none">
            <a:spAutoFit/>
          </a:bodyPr>
          <a:lstStyle/>
          <a:p>
            <a:pPr>
              <a:defRPr/>
            </a:pPr>
            <a:r>
              <a:rPr lang="en-GB" sz="2000">
                <a:solidFill>
                  <a:srgbClr val="000000"/>
                </a:solidFill>
              </a:rPr>
              <a:t>T=24mK</a:t>
            </a:r>
            <a:endParaRPr lang="en-US"/>
          </a:p>
        </p:txBody>
      </p:sp>
      <p:sp>
        <p:nvSpPr>
          <p:cNvPr id="8" name="Rechteck 7"/>
          <p:cNvSpPr/>
          <p:nvPr/>
        </p:nvSpPr>
        <p:spPr bwMode="auto">
          <a:xfrm>
            <a:off x="194471" y="1516722"/>
            <a:ext cx="1127232" cy="400110"/>
          </a:xfrm>
          <a:prstGeom prst="rect">
            <a:avLst/>
          </a:prstGeom>
        </p:spPr>
        <p:txBody>
          <a:bodyPr wrap="none">
            <a:spAutoFit/>
          </a:bodyPr>
          <a:lstStyle/>
          <a:p>
            <a:pPr>
              <a:defRPr/>
            </a:pPr>
            <a:r>
              <a:rPr lang="en-GB" sz="2000">
                <a:solidFill>
                  <a:srgbClr val="000000"/>
                </a:solidFill>
              </a:rPr>
              <a:t>T=27mK</a:t>
            </a:r>
            <a:endParaRPr lang="en-US"/>
          </a:p>
        </p:txBody>
      </p:sp>
      <p:sp>
        <p:nvSpPr>
          <p:cNvPr id="9" name="Rechteck 8"/>
          <p:cNvSpPr/>
          <p:nvPr/>
        </p:nvSpPr>
        <p:spPr bwMode="auto">
          <a:xfrm>
            <a:off x="194471" y="2492896"/>
            <a:ext cx="1127232" cy="400110"/>
          </a:xfrm>
          <a:prstGeom prst="rect">
            <a:avLst/>
          </a:prstGeom>
        </p:spPr>
        <p:txBody>
          <a:bodyPr wrap="none">
            <a:spAutoFit/>
          </a:bodyPr>
          <a:lstStyle/>
          <a:p>
            <a:pPr>
              <a:defRPr/>
            </a:pPr>
            <a:r>
              <a:rPr lang="en-GB" sz="2000">
                <a:solidFill>
                  <a:srgbClr val="000000"/>
                </a:solidFill>
              </a:rPr>
              <a:t>T=29mK</a:t>
            </a:r>
            <a:endParaRPr lang="en-US"/>
          </a:p>
        </p:txBody>
      </p:sp>
      <p:pic>
        <p:nvPicPr>
          <p:cNvPr id="25603" name="Picture 3"/>
          <p:cNvPicPr>
            <a:picLocks noChangeAspect="1" noChangeArrowheads="1"/>
          </p:cNvPicPr>
          <p:nvPr/>
        </p:nvPicPr>
        <p:blipFill>
          <a:blip r:embed="rId2"/>
          <a:stretch/>
        </p:blipFill>
        <p:spPr bwMode="auto">
          <a:xfrm>
            <a:off x="5410547" y="3514738"/>
            <a:ext cx="4495455" cy="3343265"/>
          </a:xfrm>
          <a:prstGeom prst="rect">
            <a:avLst/>
          </a:prstGeom>
          <a:noFill/>
          <a:ln w="9525">
            <a:noFill/>
            <a:miter lim="800000"/>
            <a:headEnd/>
            <a:tailEnd/>
          </a:ln>
        </p:spPr>
      </p:pic>
      <p:pic>
        <p:nvPicPr>
          <p:cNvPr id="25604" name="Picture 4"/>
          <p:cNvPicPr>
            <a:picLocks noChangeAspect="1" noChangeArrowheads="1"/>
          </p:cNvPicPr>
          <p:nvPr/>
        </p:nvPicPr>
        <p:blipFill>
          <a:blip r:embed="rId3"/>
          <a:stretch/>
        </p:blipFill>
        <p:spPr bwMode="auto">
          <a:xfrm>
            <a:off x="1381182" y="692696"/>
            <a:ext cx="8524818" cy="2222500"/>
          </a:xfrm>
          <a:prstGeom prst="rect">
            <a:avLst/>
          </a:prstGeom>
          <a:noFill/>
          <a:ln w="9525">
            <a:noFill/>
            <a:miter lim="800000"/>
            <a:headEnd/>
            <a:tailEnd/>
          </a:ln>
        </p:spPr>
      </p:pic>
      <p:sp>
        <p:nvSpPr>
          <p:cNvPr id="12" name="Rechteck 11"/>
          <p:cNvSpPr/>
          <p:nvPr/>
        </p:nvSpPr>
        <p:spPr bwMode="auto">
          <a:xfrm>
            <a:off x="5306176" y="2924944"/>
            <a:ext cx="941283" cy="400110"/>
          </a:xfrm>
          <a:prstGeom prst="rect">
            <a:avLst/>
          </a:prstGeom>
        </p:spPr>
        <p:txBody>
          <a:bodyPr wrap="none">
            <a:spAutoFit/>
          </a:bodyPr>
          <a:lstStyle/>
          <a:p>
            <a:pPr>
              <a:defRPr/>
            </a:pPr>
            <a:r>
              <a:rPr lang="en-GB" sz="2000">
                <a:solidFill>
                  <a:srgbClr val="000000"/>
                </a:solidFill>
                <a:latin typeface="Symbol"/>
              </a:rPr>
              <a:t>D</a:t>
            </a:r>
            <a:r>
              <a:rPr lang="en-GB" sz="2000">
                <a:solidFill>
                  <a:srgbClr val="000000"/>
                </a:solidFill>
              </a:rPr>
              <a:t>t</a:t>
            </a:r>
            <a:r>
              <a:rPr lang="en-GB" sz="2000">
                <a:solidFill>
                  <a:srgbClr val="000000"/>
                </a:solidFill>
              </a:rPr>
              <a:t>=40h</a:t>
            </a:r>
            <a:endParaRPr lang="en-US"/>
          </a:p>
        </p:txBody>
      </p:sp>
      <p:cxnSp>
        <p:nvCxnSpPr>
          <p:cNvPr id="14" name="Gerade Verbindung mit Pfeil 13"/>
          <p:cNvCxnSpPr>
            <a:cxnSpLocks/>
            <a:stCxn id="12" idx="1"/>
          </p:cNvCxnSpPr>
          <p:nvPr/>
        </p:nvCxnSpPr>
        <p:spPr bwMode="auto">
          <a:xfrm rot="10800000" flipV="1">
            <a:off x="1910668" y="3124998"/>
            <a:ext cx="3395509" cy="159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a:cxnSpLocks/>
          </p:cNvCxnSpPr>
          <p:nvPr/>
        </p:nvCxnSpPr>
        <p:spPr bwMode="auto">
          <a:xfrm>
            <a:off x="6357157" y="3140968"/>
            <a:ext cx="3189273"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Rectangle 2053"/>
          <p:cNvSpPr>
            <a:spLocks noChangeArrowheads="1"/>
          </p:cNvSpPr>
          <p:nvPr/>
        </p:nvSpPr>
        <p:spPr bwMode="auto">
          <a:xfrm>
            <a:off x="2547441" y="8"/>
            <a:ext cx="3963395" cy="582211"/>
          </a:xfrm>
          <a:prstGeom prst="rect">
            <a:avLst/>
          </a:prstGeom>
          <a:noFill/>
          <a:ln w="57150" cmpd="thickThin">
            <a:solidFill>
              <a:srgbClr val="00279F"/>
            </a:solidFill>
            <a:miter lim="800000"/>
            <a:headEnd/>
            <a:tailEnd/>
          </a:ln>
        </p:spPr>
        <p:txBody>
          <a:bodyPr wrap="none" lIns="90488" tIns="44450" rIns="90488" bIns="44450">
            <a:spAutoFit/>
          </a:bodyPr>
          <a:lstStyle/>
          <a:p>
            <a:pPr algn="ctr">
              <a:defRPr/>
            </a:pPr>
            <a:r>
              <a:rPr lang="de-DE" sz="3200" b="1">
                <a:solidFill>
                  <a:srgbClr val="00279F"/>
                </a:solidFill>
              </a:rPr>
              <a:t>Polarised</a:t>
            </a:r>
            <a:r>
              <a:rPr lang="de-DE" sz="3200" b="1">
                <a:solidFill>
                  <a:srgbClr val="00279F"/>
                </a:solidFill>
              </a:rPr>
              <a:t> </a:t>
            </a:r>
            <a:r>
              <a:rPr lang="de-DE" sz="3200" b="1">
                <a:solidFill>
                  <a:srgbClr val="00279F"/>
                </a:solidFill>
              </a:rPr>
              <a:t>SolidTarget</a:t>
            </a:r>
            <a:endParaRPr lang="de-DE" sz="3200" b="1">
              <a:solidFill>
                <a:srgbClr val="00279F"/>
              </a:solidFill>
            </a:endParaRPr>
          </a:p>
        </p:txBody>
      </p:sp>
      <p:sp>
        <p:nvSpPr>
          <p:cNvPr id="3" name="Textfeld 2"/>
          <p:cNvSpPr txBox="1"/>
          <p:nvPr/>
        </p:nvSpPr>
        <p:spPr bwMode="auto">
          <a:xfrm>
            <a:off x="920553" y="692699"/>
            <a:ext cx="6845144" cy="461665"/>
          </a:xfrm>
          <a:prstGeom prst="rect">
            <a:avLst/>
          </a:prstGeom>
          <a:noFill/>
        </p:spPr>
        <p:txBody>
          <a:bodyPr wrap="none" rtlCol="0">
            <a:spAutoFit/>
          </a:bodyPr>
          <a:lstStyle/>
          <a:p>
            <a:pPr>
              <a:defRPr/>
            </a:pPr>
            <a:r>
              <a:rPr lang="de-DE"/>
              <a:t>Polarisation = Orientation </a:t>
            </a:r>
            <a:r>
              <a:rPr lang="de-DE"/>
              <a:t>of</a:t>
            </a:r>
            <a:r>
              <a:rPr lang="de-DE"/>
              <a:t> Spins in a </a:t>
            </a:r>
            <a:r>
              <a:rPr lang="de-DE"/>
              <a:t>magnetic</a:t>
            </a:r>
            <a:r>
              <a:rPr lang="de-DE"/>
              <a:t> </a:t>
            </a:r>
            <a:r>
              <a:rPr lang="de-DE"/>
              <a:t>field</a:t>
            </a:r>
            <a:endParaRPr lang="en-US"/>
          </a:p>
        </p:txBody>
      </p:sp>
      <p:pic>
        <p:nvPicPr>
          <p:cNvPr id="104450" name="Picture 2"/>
          <p:cNvPicPr>
            <a:picLocks noChangeAspect="1" noChangeArrowheads="1"/>
          </p:cNvPicPr>
          <p:nvPr/>
        </p:nvPicPr>
        <p:blipFill>
          <a:blip r:embed="rId2"/>
          <a:stretch/>
        </p:blipFill>
        <p:spPr bwMode="auto">
          <a:xfrm>
            <a:off x="344488" y="1196752"/>
            <a:ext cx="2422914" cy="3152780"/>
          </a:xfrm>
          <a:prstGeom prst="rect">
            <a:avLst/>
          </a:prstGeom>
          <a:noFill/>
          <a:ln w="9525">
            <a:noFill/>
            <a:miter lim="800000"/>
            <a:headEnd/>
            <a:tailEnd/>
          </a:ln>
        </p:spPr>
      </p:pic>
      <p:pic>
        <p:nvPicPr>
          <p:cNvPr id="104451" name="Picture 3"/>
          <p:cNvPicPr>
            <a:picLocks noChangeAspect="1" noChangeArrowheads="1"/>
          </p:cNvPicPr>
          <p:nvPr/>
        </p:nvPicPr>
        <p:blipFill>
          <a:blip r:embed="rId3"/>
          <a:stretch/>
        </p:blipFill>
        <p:spPr bwMode="auto">
          <a:xfrm>
            <a:off x="3152802" y="1412776"/>
            <a:ext cx="3497967" cy="2786082"/>
          </a:xfrm>
          <a:prstGeom prst="rect">
            <a:avLst/>
          </a:prstGeom>
          <a:noFill/>
          <a:ln w="9525">
            <a:noFill/>
            <a:miter lim="800000"/>
            <a:headEnd/>
            <a:tailEnd/>
          </a:ln>
        </p:spPr>
      </p:pic>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6809164" y="1772816"/>
          <a:ext cx="3096837" cy="1214446"/>
        </p:xfrm>
        <a:graphic>
          <a:graphicData uri="http://schemas.openxmlformats.org/presentationml/2006/ole">
            <p:oleObj name="oleObj" r:id="rId5" imgW="647065" imgH="252730" progId="Equation.3">
              <p:embed/>
              <p:pic>
                <p:nvPicPr>
                  <p:cNvPr id="7" name="Objekt 6"/>
                  <p:cNvPicPr/>
                  <p:nvPr/>
                </p:nvPicPr>
                <p:blipFill>
                  <a:blip r:embed="rId4"/>
                  <a:stretch/>
                </p:blipFill>
                <p:spPr bwMode="auto">
                  <a:xfrm>
                    <a:off x="6809164" y="1772816"/>
                    <a:ext cx="3096837" cy="1214446"/>
                  </a:xfrm>
                  <a:prstGeom prst="rect">
                    <a:avLst/>
                  </a:prstGeom>
                  <a:noFill/>
                </p:spPr>
              </p:pic>
            </p:oleObj>
          </a:graphicData>
        </a:graphic>
      </p:graphicFrame>
      <p:sp>
        <p:nvSpPr>
          <p:cNvPr id="9" name="Textfeld 8"/>
          <p:cNvSpPr txBox="1"/>
          <p:nvPr/>
        </p:nvSpPr>
        <p:spPr bwMode="auto">
          <a:xfrm>
            <a:off x="0" y="4672788"/>
            <a:ext cx="9906000" cy="2185214"/>
          </a:xfrm>
          <a:prstGeom prst="rect">
            <a:avLst/>
          </a:prstGeom>
          <a:noFill/>
        </p:spPr>
        <p:txBody>
          <a:bodyPr wrap="square" rtlCol="0">
            <a:spAutoFit/>
          </a:bodyPr>
          <a:lstStyle/>
          <a:p>
            <a:pPr algn="ctr">
              <a:defRPr/>
            </a:pPr>
            <a:r>
              <a:rPr lang="de-DE"/>
              <a:t>	P=100% </a:t>
            </a:r>
            <a:r>
              <a:rPr lang="de-DE"/>
              <a:t>is</a:t>
            </a:r>
            <a:r>
              <a:rPr lang="de-DE"/>
              <a:t> not so easy </a:t>
            </a:r>
            <a:r>
              <a:rPr lang="de-DE"/>
              <a:t>to</a:t>
            </a:r>
            <a:r>
              <a:rPr lang="de-DE"/>
              <a:t> </a:t>
            </a:r>
            <a:r>
              <a:rPr lang="de-DE"/>
              <a:t>realise</a:t>
            </a:r>
            <a:r>
              <a:rPr lang="de-DE"/>
              <a:t>: </a:t>
            </a:r>
            <a:r>
              <a:rPr lang="de-DE"/>
              <a:t>Complicated</a:t>
            </a:r>
            <a:r>
              <a:rPr lang="de-DE"/>
              <a:t> </a:t>
            </a:r>
            <a:r>
              <a:rPr lang="de-DE"/>
              <a:t>interplay</a:t>
            </a:r>
            <a:r>
              <a:rPr lang="de-DE"/>
              <a:t> </a:t>
            </a:r>
            <a:r>
              <a:rPr lang="de-DE"/>
              <a:t>between</a:t>
            </a:r>
            <a:r>
              <a:rPr lang="de-DE"/>
              <a:t> </a:t>
            </a:r>
            <a:r>
              <a:rPr lang="de-DE"/>
              <a:t>Polarising</a:t>
            </a:r>
            <a:r>
              <a:rPr lang="de-DE"/>
              <a:t> </a:t>
            </a:r>
            <a:r>
              <a:rPr lang="de-DE"/>
              <a:t>force</a:t>
            </a:r>
            <a:r>
              <a:rPr lang="de-DE"/>
              <a:t>	         </a:t>
            </a:r>
            <a:r>
              <a:rPr lang="de-DE" sz="3200" b="1"/>
              <a:t>~</a:t>
            </a:r>
            <a:r>
              <a:rPr lang="de-DE"/>
              <a:t>	           </a:t>
            </a:r>
            <a:r>
              <a:rPr lang="de-DE"/>
              <a:t>magnetic</a:t>
            </a:r>
            <a:r>
              <a:rPr lang="de-DE"/>
              <a:t> </a:t>
            </a:r>
            <a:r>
              <a:rPr lang="de-DE"/>
              <a:t>field</a:t>
            </a:r>
            <a:r>
              <a:rPr lang="de-DE"/>
              <a:t> </a:t>
            </a:r>
            <a:r>
              <a:rPr lang="de-DE" b="1">
                <a:solidFill>
                  <a:srgbClr val="FF0000"/>
                </a:solidFill>
              </a:rPr>
              <a:t>B</a:t>
            </a:r>
            <a:endParaRPr/>
          </a:p>
          <a:p>
            <a:pPr algn="ctr">
              <a:defRPr/>
            </a:pPr>
            <a:r>
              <a:rPr lang="de-DE"/>
              <a:t>        </a:t>
            </a:r>
            <a:r>
              <a:rPr lang="de-DE"/>
              <a:t>and</a:t>
            </a:r>
            <a:endParaRPr lang="de-DE"/>
          </a:p>
          <a:p>
            <a:pPr algn="ctr">
              <a:defRPr/>
            </a:pPr>
            <a:r>
              <a:rPr lang="de-DE"/>
              <a:t>     	 </a:t>
            </a:r>
            <a:r>
              <a:rPr lang="de-DE"/>
              <a:t>Depolarising</a:t>
            </a:r>
            <a:r>
              <a:rPr lang="de-DE"/>
              <a:t> </a:t>
            </a:r>
            <a:r>
              <a:rPr lang="de-DE"/>
              <a:t>force</a:t>
            </a:r>
            <a:r>
              <a:rPr lang="de-DE"/>
              <a:t>                </a:t>
            </a:r>
            <a:r>
              <a:rPr lang="de-DE" sz="3200" b="1"/>
              <a:t>~</a:t>
            </a:r>
            <a:r>
              <a:rPr lang="de-DE"/>
              <a:t>            thermal </a:t>
            </a:r>
            <a:r>
              <a:rPr lang="de-DE"/>
              <a:t>motion</a:t>
            </a:r>
            <a:r>
              <a:rPr lang="de-DE"/>
              <a:t> </a:t>
            </a:r>
            <a:r>
              <a:rPr lang="de-DE"/>
              <a:t>of</a:t>
            </a:r>
            <a:r>
              <a:rPr lang="de-DE"/>
              <a:t> </a:t>
            </a:r>
            <a:r>
              <a:rPr lang="de-DE"/>
              <a:t>spins</a:t>
            </a:r>
            <a:endParaRPr lang="de-DE"/>
          </a:p>
          <a:p>
            <a:pPr algn="ctr">
              <a:defRPr/>
            </a:pPr>
            <a:r>
              <a:rPr lang="de-DE"/>
              <a:t>						(</a:t>
            </a:r>
            <a:r>
              <a:rPr lang="de-DE"/>
              <a:t>temperature</a:t>
            </a:r>
            <a:r>
              <a:rPr lang="de-DE"/>
              <a:t> </a:t>
            </a:r>
            <a:r>
              <a:rPr lang="de-DE" b="1">
                <a:solidFill>
                  <a:srgbClr val="FF0000"/>
                </a:solidFill>
              </a:rPr>
              <a:t>T</a:t>
            </a:r>
            <a:r>
              <a:rPr lang="de-DE"/>
              <a:t> –  </a:t>
            </a:r>
            <a:r>
              <a:rPr lang="de-DE"/>
              <a:t>relaxation</a:t>
            </a:r>
            <a:r>
              <a:rPr lang="de-DE"/>
              <a:t>)</a:t>
            </a:r>
            <a:endParaRPr lang="en-US"/>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027" name="Picture 2" descr="cryostat_Plot3d"/>
          <p:cNvPicPr>
            <a:picLocks noChangeAspect="1" noChangeArrowheads="1"/>
          </p:cNvPicPr>
          <p:nvPr/>
        </p:nvPicPr>
        <p:blipFill>
          <a:blip r:embed="rId2"/>
          <a:stretch/>
        </p:blipFill>
        <p:spPr bwMode="auto">
          <a:xfrm>
            <a:off x="330203" y="571500"/>
            <a:ext cx="8717625" cy="6286500"/>
          </a:xfrm>
          <a:prstGeom prst="rect">
            <a:avLst/>
          </a:prstGeom>
          <a:noFill/>
          <a:ln w="9525">
            <a:noFill/>
            <a:miter lim="800000"/>
            <a:headEnd/>
            <a:tailEnd/>
          </a:ln>
        </p:spPr>
      </p:pic>
      <p:sp>
        <p:nvSpPr>
          <p:cNvPr id="1028" name="Text Box 4"/>
          <p:cNvSpPr txBox="1">
            <a:spLocks noChangeArrowheads="1"/>
          </p:cNvSpPr>
          <p:nvPr/>
        </p:nvSpPr>
        <p:spPr bwMode="auto">
          <a:xfrm>
            <a:off x="6500812" y="2482383"/>
            <a:ext cx="3405188" cy="4108450"/>
          </a:xfrm>
          <a:prstGeom prst="rect">
            <a:avLst/>
          </a:prstGeom>
          <a:solidFill>
            <a:schemeClr val="bg1"/>
          </a:solidFill>
          <a:ln w="57150">
            <a:solidFill>
              <a:srgbClr val="3333FF"/>
            </a:solidFill>
            <a:miter lim="800000"/>
            <a:headEnd/>
            <a:tailEnd/>
          </a:ln>
        </p:spPr>
        <p:txBody>
          <a:bodyPr>
            <a:spAutoFit/>
          </a:bodyPr>
          <a:lstStyle/>
          <a:p>
            <a:pPr algn="ctr">
              <a:spcBef>
                <a:spcPts val="0"/>
              </a:spcBef>
              <a:defRPr/>
            </a:pPr>
            <a:r>
              <a:rPr lang="de-DE" sz="1800" b="1"/>
              <a:t>Transverse (</a:t>
            </a:r>
            <a:r>
              <a:rPr lang="de-DE" sz="1800" b="1"/>
              <a:t>Saddle</a:t>
            </a:r>
            <a:r>
              <a:rPr lang="de-DE" sz="1800" b="1"/>
              <a:t> </a:t>
            </a:r>
            <a:r>
              <a:rPr lang="de-DE" sz="1800" b="1"/>
              <a:t>coil</a:t>
            </a:r>
            <a:r>
              <a:rPr lang="de-DE" sz="1800" b="1"/>
              <a:t>) </a:t>
            </a:r>
            <a:endParaRPr/>
          </a:p>
          <a:p>
            <a:pPr algn="ctr">
              <a:spcBef>
                <a:spcPts val="0"/>
              </a:spcBef>
              <a:defRPr/>
            </a:pPr>
            <a:endParaRPr lang="de-DE" sz="1800" b="1"/>
          </a:p>
          <a:p>
            <a:pPr algn="ctr">
              <a:spcBef>
                <a:spcPts val="0"/>
              </a:spcBef>
              <a:defRPr/>
            </a:pPr>
            <a:endParaRPr lang="de-DE" sz="1800" b="1"/>
          </a:p>
          <a:p>
            <a:pPr algn="ctr">
              <a:spcBef>
                <a:spcPts val="0"/>
              </a:spcBef>
              <a:defRPr/>
            </a:pPr>
            <a:r>
              <a:rPr lang="de-DE" sz="1800" b="1"/>
              <a:t>and</a:t>
            </a:r>
            <a:endParaRPr lang="de-DE" sz="1800" b="1"/>
          </a:p>
          <a:p>
            <a:pPr algn="ctr">
              <a:spcBef>
                <a:spcPts val="0"/>
              </a:spcBef>
              <a:defRPr/>
            </a:pPr>
            <a:r>
              <a:rPr lang="de-DE" sz="1800" b="1"/>
              <a:t>Longitudinal (Solenoid)</a:t>
            </a:r>
            <a:endParaRPr/>
          </a:p>
          <a:p>
            <a:pPr algn="ctr">
              <a:spcBef>
                <a:spcPts val="0"/>
              </a:spcBef>
              <a:defRPr/>
            </a:pPr>
            <a:endParaRPr lang="de-DE" sz="1800" b="1"/>
          </a:p>
          <a:p>
            <a:pPr algn="ctr">
              <a:spcBef>
                <a:spcPts val="0"/>
              </a:spcBef>
              <a:defRPr/>
            </a:pPr>
            <a:endParaRPr lang="de-DE" sz="1800" b="1"/>
          </a:p>
          <a:p>
            <a:pPr algn="ctr">
              <a:spcBef>
                <a:spcPts val="0"/>
              </a:spcBef>
              <a:defRPr/>
            </a:pPr>
            <a:endParaRPr lang="de-DE" sz="1800" b="1"/>
          </a:p>
          <a:p>
            <a:pPr algn="ctr">
              <a:spcBef>
                <a:spcPts val="0"/>
              </a:spcBef>
              <a:defRPr/>
            </a:pPr>
            <a:r>
              <a:rPr lang="de-DE" sz="1800" b="1"/>
              <a:t>Internal </a:t>
            </a:r>
            <a:endParaRPr/>
          </a:p>
          <a:p>
            <a:pPr algn="ctr">
              <a:spcBef>
                <a:spcPts val="0"/>
              </a:spcBef>
              <a:defRPr/>
            </a:pPr>
            <a:r>
              <a:rPr lang="de-DE" sz="1800" b="1"/>
              <a:t>Holding Field (1.2K, 0.6T)</a:t>
            </a:r>
            <a:endParaRPr/>
          </a:p>
        </p:txBody>
      </p:sp>
      <p:sp>
        <p:nvSpPr>
          <p:cNvPr id="1029" name="Line 6"/>
          <p:cNvSpPr>
            <a:spLocks noChangeShapeType="1"/>
          </p:cNvSpPr>
          <p:nvPr/>
        </p:nvSpPr>
        <p:spPr bwMode="auto">
          <a:xfrm flipV="1">
            <a:off x="7971241" y="1524004"/>
            <a:ext cx="283765" cy="904875"/>
          </a:xfrm>
          <a:prstGeom prst="line">
            <a:avLst/>
          </a:prstGeom>
          <a:noFill/>
          <a:ln w="9525">
            <a:solidFill>
              <a:schemeClr val="tx1"/>
            </a:solidFill>
            <a:round/>
            <a:headEnd/>
            <a:tailEnd type="triangle" w="med" len="med"/>
          </a:ln>
        </p:spPr>
        <p:txBody>
          <a:bodyPr/>
          <a:lstStyle/>
          <a:p>
            <a:pPr>
              <a:defRPr/>
            </a:pPr>
            <a:endParaRPr lang="en-US"/>
          </a:p>
        </p:txBody>
      </p:sp>
      <p:sp>
        <p:nvSpPr>
          <p:cNvPr id="1030" name="Rectangle 7"/>
          <p:cNvSpPr>
            <a:spLocks noChangeArrowheads="1"/>
          </p:cNvSpPr>
          <p:nvPr/>
        </p:nvSpPr>
        <p:spPr bwMode="auto">
          <a:xfrm>
            <a:off x="2927245" y="3"/>
            <a:ext cx="3614517" cy="582211"/>
          </a:xfrm>
          <a:prstGeom prst="rect">
            <a:avLst/>
          </a:prstGeom>
          <a:noFill/>
          <a:ln w="57150" cmpd="thickThin">
            <a:solidFill>
              <a:srgbClr val="00279F"/>
            </a:solidFill>
            <a:miter lim="800000"/>
            <a:headEnd/>
            <a:tailEnd/>
          </a:ln>
        </p:spPr>
        <p:txBody>
          <a:bodyPr wrap="none" lIns="90488" tIns="44450" rIns="90488" bIns="44450">
            <a:spAutoFit/>
          </a:bodyPr>
          <a:lstStyle/>
          <a:p>
            <a:pPr algn="ctr">
              <a:defRPr/>
            </a:pPr>
            <a:r>
              <a:rPr lang="de-DE" sz="3200" b="1">
                <a:solidFill>
                  <a:schemeClr val="accent6"/>
                </a:solidFill>
              </a:rPr>
              <a:t>Magnet Technology</a:t>
            </a:r>
            <a:endParaRPr/>
          </a:p>
        </p:txBody>
      </p:sp>
      <p:sp>
        <p:nvSpPr>
          <p:cNvPr id="1034" name="Text Box 11"/>
          <p:cNvSpPr txBox="1">
            <a:spLocks noChangeArrowheads="1"/>
          </p:cNvSpPr>
          <p:nvPr/>
        </p:nvSpPr>
        <p:spPr bwMode="auto">
          <a:xfrm>
            <a:off x="416496" y="692696"/>
            <a:ext cx="5120056" cy="1200329"/>
          </a:xfrm>
          <a:prstGeom prst="rect">
            <a:avLst/>
          </a:prstGeom>
          <a:noFill/>
          <a:ln w="12700">
            <a:noFill/>
            <a:miter lim="800000"/>
            <a:headEnd/>
            <a:tailEnd/>
          </a:ln>
        </p:spPr>
        <p:txBody>
          <a:bodyPr wrap="none" anchor="ctr">
            <a:spAutoFit/>
          </a:bodyPr>
          <a:lstStyle/>
          <a:p>
            <a:pPr>
              <a:defRPr/>
            </a:pPr>
            <a:r>
              <a:rPr lang="de-DE" sz="1800" b="1"/>
              <a:t>DNP </a:t>
            </a:r>
            <a:r>
              <a:rPr lang="de-DE" sz="1800" b="1"/>
              <a:t>at</a:t>
            </a:r>
            <a:r>
              <a:rPr lang="de-DE" sz="1800" b="1"/>
              <a:t> 200mK </a:t>
            </a:r>
            <a:r>
              <a:rPr lang="de-DE" sz="1800" b="1"/>
              <a:t>and</a:t>
            </a:r>
            <a:r>
              <a:rPr lang="de-DE" sz="1800" b="1"/>
              <a:t> 2.5T </a:t>
            </a:r>
            <a:r>
              <a:rPr lang="de-DE" sz="1800" b="1"/>
              <a:t>with</a:t>
            </a:r>
            <a:r>
              <a:rPr lang="de-DE" sz="1800" b="1"/>
              <a:t> 70GHz </a:t>
            </a:r>
            <a:r>
              <a:rPr lang="de-DE" sz="1800" b="1"/>
              <a:t>microwaves</a:t>
            </a:r>
            <a:r>
              <a:rPr lang="de-DE" sz="1800" b="1"/>
              <a:t>.</a:t>
            </a:r>
            <a:endParaRPr/>
          </a:p>
          <a:p>
            <a:pPr>
              <a:defRPr/>
            </a:pPr>
            <a:r>
              <a:rPr lang="de-DE" sz="1800" b="1"/>
              <a:t>Frozen</a:t>
            </a:r>
            <a:r>
              <a:rPr lang="de-DE" sz="1800" b="1"/>
              <a:t> </a:t>
            </a:r>
            <a:r>
              <a:rPr lang="de-DE" sz="1800" b="1"/>
              <a:t>spin</a:t>
            </a:r>
            <a:r>
              <a:rPr lang="de-DE" sz="1800" b="1"/>
              <a:t> </a:t>
            </a:r>
            <a:r>
              <a:rPr lang="de-DE" sz="1800" b="1"/>
              <a:t>target</a:t>
            </a:r>
            <a:r>
              <a:rPr lang="de-DE" sz="1800" b="1"/>
              <a:t>  (25mKelvin, 0.6T).</a:t>
            </a:r>
            <a:endParaRPr/>
          </a:p>
          <a:p>
            <a:pPr>
              <a:defRPr/>
            </a:pPr>
            <a:r>
              <a:rPr lang="de-DE" sz="1800" b="1"/>
              <a:t>Secondary</a:t>
            </a:r>
            <a:r>
              <a:rPr lang="de-DE" sz="1800" b="1"/>
              <a:t> </a:t>
            </a:r>
            <a:r>
              <a:rPr lang="de-DE" sz="1800" b="1"/>
              <a:t>particles</a:t>
            </a:r>
            <a:r>
              <a:rPr lang="de-DE" sz="1800" b="1"/>
              <a:t> </a:t>
            </a:r>
            <a:r>
              <a:rPr lang="de-DE" sz="1800" b="1"/>
              <a:t>punch</a:t>
            </a:r>
            <a:r>
              <a:rPr lang="de-DE" sz="1800" b="1"/>
              <a:t> </a:t>
            </a:r>
            <a:r>
              <a:rPr lang="de-DE" sz="1800" b="1"/>
              <a:t>through</a:t>
            </a:r>
            <a:r>
              <a:rPr lang="de-DE" sz="1800" b="1"/>
              <a:t> </a:t>
            </a:r>
            <a:r>
              <a:rPr lang="de-DE" sz="1800" b="1"/>
              <a:t>holding</a:t>
            </a:r>
            <a:r>
              <a:rPr lang="de-DE" sz="1800" b="1"/>
              <a:t> </a:t>
            </a:r>
            <a:r>
              <a:rPr lang="de-DE" sz="1800" b="1"/>
              <a:t>coil</a:t>
            </a:r>
            <a:r>
              <a:rPr lang="de-DE" sz="1800" b="1"/>
              <a:t>.</a:t>
            </a:r>
            <a:endParaRPr/>
          </a:p>
          <a:p>
            <a:pPr>
              <a:defRPr/>
            </a:pPr>
            <a:r>
              <a:rPr lang="de-DE" sz="1800" b="1"/>
              <a:t>All </a:t>
            </a:r>
            <a:r>
              <a:rPr lang="de-DE" sz="1800" b="1"/>
              <a:t>directions</a:t>
            </a:r>
            <a:r>
              <a:rPr lang="de-DE" sz="1800" b="1"/>
              <a:t> </a:t>
            </a:r>
            <a:r>
              <a:rPr lang="de-DE" sz="1800" b="1"/>
              <a:t>of</a:t>
            </a:r>
            <a:r>
              <a:rPr lang="de-DE" sz="1800" b="1"/>
              <a:t> </a:t>
            </a:r>
            <a:r>
              <a:rPr lang="de-DE" sz="1800" b="1"/>
              <a:t>polarization</a:t>
            </a:r>
            <a:r>
              <a:rPr lang="de-DE" sz="1800" b="1"/>
              <a:t>.</a:t>
            </a:r>
            <a:endParaRPr/>
          </a:p>
        </p:txBody>
      </p:sp>
      <p:pic>
        <p:nvPicPr>
          <p:cNvPr id="1037" name="Picture 2"/>
          <p:cNvPicPr>
            <a:picLocks noChangeAspect="1" noChangeArrowheads="1"/>
          </p:cNvPicPr>
          <p:nvPr/>
        </p:nvPicPr>
        <p:blipFill>
          <a:blip r:embed="rId3"/>
          <a:srcRect l="0" t="14648" r="0" b="12108"/>
          <a:stretch/>
        </p:blipFill>
        <p:spPr bwMode="auto">
          <a:xfrm>
            <a:off x="7119937" y="2786063"/>
            <a:ext cx="2113625" cy="1071562"/>
          </a:xfrm>
          <a:prstGeom prst="rect">
            <a:avLst/>
          </a:prstGeom>
          <a:noFill/>
          <a:ln w="9525">
            <a:noFill/>
            <a:miter lim="800000"/>
            <a:headEnd/>
            <a:tailEnd/>
          </a:ln>
        </p:spPr>
      </p:pic>
      <p:pic>
        <p:nvPicPr>
          <p:cNvPr id="1038" name="Picture 4" descr="D:\Backup_oldHD\Dokumente und Einstellungen\Andreas Thomas\Eigene Dateien\Eigene Bilder\2006-03-24, Holdingcoil\Holdingcoil.jpg"/>
          <p:cNvPicPr>
            <a:picLocks noChangeAspect="1" noChangeArrowheads="1"/>
          </p:cNvPicPr>
          <p:nvPr/>
        </p:nvPicPr>
        <p:blipFill>
          <a:blip r:embed="rId4"/>
          <a:srcRect l="38313" t="36273" r="13385" b="17554"/>
          <a:stretch/>
        </p:blipFill>
        <p:spPr bwMode="auto">
          <a:xfrm>
            <a:off x="7197328" y="4500574"/>
            <a:ext cx="2110184" cy="124142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46115" name="Text Box 3"/>
          <p:cNvSpPr txBox="1">
            <a:spLocks noChangeArrowheads="1"/>
          </p:cNvSpPr>
          <p:nvPr/>
        </p:nvSpPr>
        <p:spPr bwMode="auto">
          <a:xfrm>
            <a:off x="1" y="3582882"/>
            <a:ext cx="2486578" cy="646331"/>
          </a:xfrm>
          <a:prstGeom prst="rect">
            <a:avLst/>
          </a:prstGeom>
          <a:noFill/>
          <a:ln w="12700">
            <a:noFill/>
            <a:miter lim="800000"/>
            <a:headEnd/>
            <a:tailEnd/>
          </a:ln>
          <a:effectLst/>
        </p:spPr>
        <p:txBody>
          <a:bodyPr wrap="none" anchor="ctr">
            <a:spAutoFit/>
          </a:bodyPr>
          <a:lstStyle/>
          <a:p>
            <a:pPr>
              <a:defRPr/>
            </a:pPr>
            <a:r>
              <a:rPr lang="de-DE" sz="1800" b="1"/>
              <a:t>Thermal </a:t>
            </a:r>
            <a:r>
              <a:rPr lang="de-DE" sz="1800" b="1"/>
              <a:t>equilibrium</a:t>
            </a:r>
            <a:endParaRPr lang="de-DE" sz="1800" b="1"/>
          </a:p>
          <a:p>
            <a:pPr>
              <a:defRPr/>
            </a:pPr>
            <a:r>
              <a:rPr lang="de-DE" sz="1800" b="1"/>
              <a:t>Boltzmann </a:t>
            </a:r>
            <a:r>
              <a:rPr lang="de-DE" sz="1800" b="1"/>
              <a:t>distribution</a:t>
            </a:r>
            <a:endParaRPr lang="de-DE" sz="1800" b="1"/>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309533" y="4643446"/>
          <a:ext cx="4633119" cy="1238250"/>
        </p:xfrm>
        <a:graphic>
          <a:graphicData uri="http://schemas.openxmlformats.org/presentationml/2006/ole">
            <p:oleObj name="oleObj" r:id="rId3" imgW="1485265" imgH="431165" progId="Equation.3">
              <p:embed/>
              <p:pic>
                <p:nvPicPr>
                  <p:cNvPr id="346116" name="Object 4"/>
                  <p:cNvPicPr/>
                  <p:nvPr/>
                </p:nvPicPr>
                <p:blipFill>
                  <a:blip r:embed="rId2"/>
                  <a:stretch/>
                </p:blipFill>
                <p:spPr bwMode="auto">
                  <a:xfrm>
                    <a:off x="309533" y="4643446"/>
                    <a:ext cx="4633119" cy="1238250"/>
                  </a:xfrm>
                  <a:prstGeom prst="rect">
                    <a:avLst/>
                  </a:prstGeom>
                  <a:noFill/>
                </p:spPr>
              </p:pic>
            </p:oleObj>
          </a:graphicData>
        </a:graphic>
      </p:graphicFrame>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2452672" y="3500441"/>
          <a:ext cx="2686315" cy="1128713"/>
        </p:xfrm>
        <a:graphic>
          <a:graphicData uri="http://schemas.openxmlformats.org/presentationml/2006/ole">
            <p:oleObj name="oleObj" r:id="rId5" imgW="862965" imgH="393065" progId="Equation.3">
              <p:embed/>
              <p:pic>
                <p:nvPicPr>
                  <p:cNvPr id="346117" name="Object 5"/>
                  <p:cNvPicPr/>
                  <p:nvPr/>
                </p:nvPicPr>
                <p:blipFill>
                  <a:blip r:embed="rId4"/>
                  <a:stretch/>
                </p:blipFill>
                <p:spPr bwMode="auto">
                  <a:xfrm>
                    <a:off x="2452672" y="3500441"/>
                    <a:ext cx="2686315" cy="1128713"/>
                  </a:xfrm>
                  <a:prstGeom prst="rect">
                    <a:avLst/>
                  </a:prstGeom>
                  <a:noFill/>
                </p:spPr>
              </p:pic>
            </p:oleObj>
          </a:graphicData>
        </a:graphic>
      </p:graphicFrame>
      <p:sp>
        <p:nvSpPr>
          <p:cNvPr id="346122" name="Text Box 10"/>
          <p:cNvSpPr txBox="1">
            <a:spLocks noChangeArrowheads="1"/>
          </p:cNvSpPr>
          <p:nvPr/>
        </p:nvSpPr>
        <p:spPr bwMode="auto">
          <a:xfrm>
            <a:off x="2" y="6027375"/>
            <a:ext cx="8315097" cy="830997"/>
          </a:xfrm>
          <a:prstGeom prst="rect">
            <a:avLst/>
          </a:prstGeom>
          <a:noFill/>
          <a:ln w="12700">
            <a:noFill/>
            <a:miter lim="800000"/>
            <a:headEnd/>
            <a:tailEnd/>
          </a:ln>
          <a:effectLst/>
        </p:spPr>
        <p:txBody>
          <a:bodyPr wrap="none" anchor="ctr">
            <a:spAutoFit/>
          </a:bodyPr>
          <a:lstStyle/>
          <a:p>
            <a:pPr>
              <a:defRPr/>
            </a:pPr>
            <a:r>
              <a:rPr lang="de-DE"/>
              <a:t>Trick: Transfer of the high electron polarization to the nucleon via</a:t>
            </a:r>
            <a:endParaRPr/>
          </a:p>
          <a:p>
            <a:pPr>
              <a:defRPr/>
            </a:pPr>
            <a:r>
              <a:rPr lang="de-DE"/>
              <a:t>           </a:t>
            </a:r>
            <a:r>
              <a:rPr lang="de-DE">
                <a:latin typeface="Symbol"/>
              </a:rPr>
              <a:t>m</a:t>
            </a:r>
            <a:r>
              <a:rPr lang="de-DE"/>
              <a:t>-wave irradiation (DNP)</a:t>
            </a:r>
            <a:endParaRPr/>
          </a:p>
        </p:txBody>
      </p:sp>
      <p:sp>
        <p:nvSpPr>
          <p:cNvPr id="346123" name="Line 11"/>
          <p:cNvSpPr>
            <a:spLocks noChangeShapeType="1"/>
          </p:cNvSpPr>
          <p:nvPr/>
        </p:nvSpPr>
        <p:spPr bwMode="auto">
          <a:xfrm>
            <a:off x="65354" y="3413124"/>
            <a:ext cx="9840648" cy="15876"/>
          </a:xfrm>
          <a:prstGeom prst="line">
            <a:avLst/>
          </a:prstGeom>
          <a:noFill/>
          <a:ln w="12700">
            <a:solidFill>
              <a:srgbClr val="FF0000"/>
            </a:solidFill>
            <a:round/>
            <a:headEnd/>
            <a:tailEnd/>
          </a:ln>
          <a:effectLst/>
        </p:spPr>
        <p:txBody>
          <a:bodyPr wrap="none" anchor="ctr"/>
          <a:lstStyle/>
          <a:p>
            <a:pPr>
              <a:defRPr/>
            </a:pPr>
            <a:endParaRPr lang="en-US"/>
          </a:p>
        </p:txBody>
      </p:sp>
      <p:sp>
        <p:nvSpPr>
          <p:cNvPr id="346124" name="Line 12"/>
          <p:cNvSpPr>
            <a:spLocks noChangeShapeType="1"/>
          </p:cNvSpPr>
          <p:nvPr/>
        </p:nvSpPr>
        <p:spPr bwMode="auto">
          <a:xfrm>
            <a:off x="1043914" y="6848475"/>
            <a:ext cx="7429500" cy="1587"/>
          </a:xfrm>
          <a:prstGeom prst="line">
            <a:avLst/>
          </a:prstGeom>
          <a:noFill/>
          <a:ln w="12700">
            <a:solidFill>
              <a:srgbClr val="FF0000"/>
            </a:solidFill>
            <a:round/>
            <a:headEnd/>
            <a:tailEnd/>
          </a:ln>
          <a:effectLst/>
        </p:spPr>
        <p:txBody>
          <a:bodyPr wrap="none" anchor="ctr"/>
          <a:lstStyle/>
          <a:p>
            <a:pPr>
              <a:defRPr/>
            </a:pPr>
            <a:endParaRPr lang="en-US"/>
          </a:p>
        </p:txBody>
      </p:sp>
      <p:sp>
        <p:nvSpPr>
          <p:cNvPr id="346126" name="Text Box 14"/>
          <p:cNvSpPr txBox="1">
            <a:spLocks noChangeArrowheads="1"/>
          </p:cNvSpPr>
          <p:nvPr/>
        </p:nvSpPr>
        <p:spPr bwMode="auto">
          <a:xfrm>
            <a:off x="1677426" y="2862541"/>
            <a:ext cx="975587" cy="369332"/>
          </a:xfrm>
          <a:prstGeom prst="rect">
            <a:avLst/>
          </a:prstGeom>
          <a:noFill/>
          <a:ln w="12700">
            <a:noFill/>
            <a:miter lim="800000"/>
            <a:headEnd/>
            <a:tailEnd/>
          </a:ln>
          <a:effectLst/>
        </p:spPr>
        <p:txBody>
          <a:bodyPr wrap="none" anchor="ctr">
            <a:spAutoFit/>
          </a:bodyPr>
          <a:lstStyle/>
          <a:p>
            <a:pPr algn="ctr">
              <a:defRPr/>
            </a:pPr>
            <a:r>
              <a:rPr lang="de-DE" sz="1800" b="1"/>
              <a:t>electron</a:t>
            </a:r>
            <a:endParaRPr/>
          </a:p>
        </p:txBody>
      </p:sp>
      <p:sp>
        <p:nvSpPr>
          <p:cNvPr id="346127" name="Text Box 15"/>
          <p:cNvSpPr txBox="1">
            <a:spLocks noChangeArrowheads="1"/>
          </p:cNvSpPr>
          <p:nvPr/>
        </p:nvSpPr>
        <p:spPr bwMode="auto">
          <a:xfrm>
            <a:off x="5648912" y="2862541"/>
            <a:ext cx="847348" cy="369332"/>
          </a:xfrm>
          <a:prstGeom prst="rect">
            <a:avLst/>
          </a:prstGeom>
          <a:noFill/>
          <a:ln w="12700">
            <a:noFill/>
            <a:miter lim="800000"/>
            <a:headEnd/>
            <a:tailEnd/>
          </a:ln>
          <a:effectLst/>
        </p:spPr>
        <p:txBody>
          <a:bodyPr wrap="none" anchor="ctr">
            <a:spAutoFit/>
          </a:bodyPr>
          <a:lstStyle/>
          <a:p>
            <a:pPr algn="ctr">
              <a:defRPr/>
            </a:pPr>
            <a:r>
              <a:rPr lang="de-DE" sz="1800" b="1"/>
              <a:t>proton</a:t>
            </a:r>
            <a:endParaRPr/>
          </a:p>
        </p:txBody>
      </p:sp>
      <p:sp>
        <p:nvSpPr>
          <p:cNvPr id="346131" name="Text Box 19"/>
          <p:cNvSpPr txBox="1">
            <a:spLocks noChangeArrowheads="1"/>
          </p:cNvSpPr>
          <p:nvPr/>
        </p:nvSpPr>
        <p:spPr bwMode="auto">
          <a:xfrm>
            <a:off x="1267487" y="470179"/>
            <a:ext cx="3749744" cy="369332"/>
          </a:xfrm>
          <a:prstGeom prst="rect">
            <a:avLst/>
          </a:prstGeom>
          <a:noFill/>
          <a:ln w="12700">
            <a:noFill/>
            <a:miter lim="800000"/>
            <a:headEnd/>
            <a:tailEnd/>
          </a:ln>
          <a:effectLst/>
        </p:spPr>
        <p:txBody>
          <a:bodyPr wrap="none" anchor="ctr">
            <a:spAutoFit/>
          </a:bodyPr>
          <a:lstStyle/>
          <a:p>
            <a:pPr>
              <a:defRPr/>
            </a:pPr>
            <a:r>
              <a:rPr lang="de-DE" sz="1800" b="1"/>
              <a:t>Magnetic</a:t>
            </a:r>
            <a:r>
              <a:rPr lang="de-DE" sz="1800" b="1"/>
              <a:t> </a:t>
            </a:r>
            <a:r>
              <a:rPr lang="de-DE" sz="1800" b="1"/>
              <a:t>moment</a:t>
            </a:r>
            <a:r>
              <a:rPr lang="de-DE" sz="1800" b="1"/>
              <a:t> in </a:t>
            </a:r>
            <a:r>
              <a:rPr lang="de-DE" sz="1800" b="1"/>
              <a:t>magnetic</a:t>
            </a:r>
            <a:r>
              <a:rPr lang="de-DE" sz="1800" b="1"/>
              <a:t> </a:t>
            </a:r>
            <a:r>
              <a:rPr lang="de-DE" sz="1800" b="1"/>
              <a:t>field</a:t>
            </a:r>
            <a:r>
              <a:rPr lang="de-DE" sz="1800" b="1"/>
              <a:t>:</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5338236" y="387354"/>
          <a:ext cx="2932245" cy="549275"/>
        </p:xfrm>
        <a:graphic>
          <a:graphicData uri="http://schemas.openxmlformats.org/presentationml/2006/ole">
            <p:oleObj name="oleObj" r:id="rId7" imgW="939165" imgH="189865" progId="Equation.3">
              <p:embed/>
              <p:pic>
                <p:nvPicPr>
                  <p:cNvPr id="346132" name="Object 20"/>
                  <p:cNvPicPr/>
                  <p:nvPr/>
                </p:nvPicPr>
                <p:blipFill>
                  <a:blip r:embed="rId6"/>
                  <a:stretch/>
                </p:blipFill>
                <p:spPr bwMode="auto">
                  <a:xfrm>
                    <a:off x="5338236" y="387354"/>
                    <a:ext cx="2932245" cy="549275"/>
                  </a:xfrm>
                  <a:prstGeom prst="rect">
                    <a:avLst/>
                  </a:prstGeom>
                  <a:noFill/>
                </p:spPr>
              </p:pic>
            </p:oleObj>
          </a:graphicData>
        </a:graphic>
      </p:graphicFrame>
      <p:grpSp>
        <p:nvGrpSpPr>
          <p:cNvPr id="5" name="Group 21"/>
          <p:cNvGrpSpPr/>
          <p:nvPr/>
        </p:nvGrpSpPr>
        <p:grpSpPr bwMode="auto">
          <a:xfrm>
            <a:off x="1456664" y="1211263"/>
            <a:ext cx="1609724" cy="920750"/>
            <a:chOff x="240" y="1660"/>
            <a:chExt cx="828" cy="260"/>
          </a:xfrm>
        </p:grpSpPr>
        <p:sp>
          <p:nvSpPr>
            <p:cNvPr id="346134" name="Line 22"/>
            <p:cNvSpPr>
              <a:spLocks noChangeShapeType="1"/>
            </p:cNvSpPr>
            <p:nvPr/>
          </p:nvSpPr>
          <p:spPr bwMode="auto">
            <a:xfrm>
              <a:off x="240" y="1788"/>
              <a:ext cx="348" cy="0"/>
            </a:xfrm>
            <a:prstGeom prst="line">
              <a:avLst/>
            </a:prstGeom>
            <a:noFill/>
            <a:ln w="12700">
              <a:solidFill>
                <a:schemeClr val="tx1"/>
              </a:solidFill>
              <a:round/>
              <a:headEnd/>
              <a:tailEnd/>
            </a:ln>
            <a:effectLst/>
          </p:spPr>
          <p:txBody>
            <a:bodyPr wrap="none" anchor="ctr"/>
            <a:lstStyle/>
            <a:p>
              <a:pPr>
                <a:defRPr/>
              </a:pPr>
              <a:endParaRPr lang="en-US"/>
            </a:p>
          </p:txBody>
        </p:sp>
        <p:sp>
          <p:nvSpPr>
            <p:cNvPr id="346135" name="Line 23"/>
            <p:cNvSpPr>
              <a:spLocks noChangeShapeType="1"/>
            </p:cNvSpPr>
            <p:nvPr/>
          </p:nvSpPr>
          <p:spPr bwMode="auto">
            <a:xfrm>
              <a:off x="720" y="1920"/>
              <a:ext cx="348" cy="0"/>
            </a:xfrm>
            <a:prstGeom prst="line">
              <a:avLst/>
            </a:prstGeom>
            <a:noFill/>
            <a:ln w="12700">
              <a:solidFill>
                <a:schemeClr val="tx1"/>
              </a:solidFill>
              <a:round/>
              <a:headEnd/>
              <a:tailEnd/>
            </a:ln>
            <a:effectLst/>
          </p:spPr>
          <p:txBody>
            <a:bodyPr wrap="none" anchor="ctr"/>
            <a:lstStyle/>
            <a:p>
              <a:pPr>
                <a:defRPr/>
              </a:pPr>
              <a:endParaRPr lang="en-US"/>
            </a:p>
          </p:txBody>
        </p:sp>
        <p:sp>
          <p:nvSpPr>
            <p:cNvPr id="346136" name="Line 24"/>
            <p:cNvSpPr>
              <a:spLocks noChangeShapeType="1"/>
            </p:cNvSpPr>
            <p:nvPr/>
          </p:nvSpPr>
          <p:spPr bwMode="auto">
            <a:xfrm>
              <a:off x="720" y="1662"/>
              <a:ext cx="348" cy="0"/>
            </a:xfrm>
            <a:prstGeom prst="line">
              <a:avLst/>
            </a:prstGeom>
            <a:noFill/>
            <a:ln w="12700">
              <a:solidFill>
                <a:schemeClr val="tx1"/>
              </a:solidFill>
              <a:round/>
              <a:headEnd/>
              <a:tailEnd/>
            </a:ln>
            <a:effectLst/>
          </p:spPr>
          <p:txBody>
            <a:bodyPr wrap="none" anchor="ctr"/>
            <a:lstStyle/>
            <a:p>
              <a:pPr>
                <a:defRPr/>
              </a:pPr>
              <a:endParaRPr lang="en-US"/>
            </a:p>
          </p:txBody>
        </p:sp>
        <p:sp>
          <p:nvSpPr>
            <p:cNvPr id="346137" name="Line 25"/>
            <p:cNvSpPr>
              <a:spLocks noChangeShapeType="1"/>
            </p:cNvSpPr>
            <p:nvPr/>
          </p:nvSpPr>
          <p:spPr bwMode="auto">
            <a:xfrm flipV="1">
              <a:off x="587" y="1660"/>
              <a:ext cx="136" cy="128"/>
            </a:xfrm>
            <a:prstGeom prst="line">
              <a:avLst/>
            </a:prstGeom>
            <a:noFill/>
            <a:ln w="12700">
              <a:solidFill>
                <a:schemeClr val="tx1"/>
              </a:solidFill>
              <a:round/>
              <a:headEnd/>
              <a:tailEnd/>
            </a:ln>
            <a:effectLst/>
          </p:spPr>
          <p:txBody>
            <a:bodyPr wrap="none" anchor="ctr"/>
            <a:lstStyle/>
            <a:p>
              <a:pPr>
                <a:defRPr/>
              </a:pPr>
              <a:endParaRPr lang="en-US"/>
            </a:p>
          </p:txBody>
        </p:sp>
        <p:sp>
          <p:nvSpPr>
            <p:cNvPr id="346138" name="Line 26"/>
            <p:cNvSpPr>
              <a:spLocks noChangeShapeType="1"/>
            </p:cNvSpPr>
            <p:nvPr/>
          </p:nvSpPr>
          <p:spPr bwMode="auto">
            <a:xfrm>
              <a:off x="587" y="1792"/>
              <a:ext cx="132" cy="124"/>
            </a:xfrm>
            <a:prstGeom prst="line">
              <a:avLst/>
            </a:prstGeom>
            <a:noFill/>
            <a:ln w="12700">
              <a:solidFill>
                <a:schemeClr val="tx1"/>
              </a:solidFill>
              <a:round/>
              <a:headEnd/>
              <a:tailEnd/>
            </a:ln>
            <a:effectLst/>
          </p:spPr>
          <p:txBody>
            <a:bodyPr wrap="none" anchor="ctr"/>
            <a:lstStyle/>
            <a:p>
              <a:pPr>
                <a:defRPr/>
              </a:pPr>
              <a:endParaRPr lang="en-US"/>
            </a:p>
          </p:txBody>
        </p:sp>
      </p:grpSp>
      <p:grpSp>
        <p:nvGrpSpPr>
          <p:cNvPr id="6" name="Group 27"/>
          <p:cNvGrpSpPr/>
          <p:nvPr/>
        </p:nvGrpSpPr>
        <p:grpSpPr bwMode="auto">
          <a:xfrm>
            <a:off x="5322756" y="1452563"/>
            <a:ext cx="1423988" cy="412750"/>
            <a:chOff x="240" y="1660"/>
            <a:chExt cx="828" cy="260"/>
          </a:xfrm>
        </p:grpSpPr>
        <p:sp>
          <p:nvSpPr>
            <p:cNvPr id="346140" name="Line 28"/>
            <p:cNvSpPr>
              <a:spLocks noChangeShapeType="1"/>
            </p:cNvSpPr>
            <p:nvPr/>
          </p:nvSpPr>
          <p:spPr bwMode="auto">
            <a:xfrm>
              <a:off x="240" y="1788"/>
              <a:ext cx="348" cy="0"/>
            </a:xfrm>
            <a:prstGeom prst="line">
              <a:avLst/>
            </a:prstGeom>
            <a:noFill/>
            <a:ln w="12700">
              <a:solidFill>
                <a:schemeClr val="tx1"/>
              </a:solidFill>
              <a:round/>
              <a:headEnd/>
              <a:tailEnd/>
            </a:ln>
            <a:effectLst/>
          </p:spPr>
          <p:txBody>
            <a:bodyPr wrap="none" anchor="ctr"/>
            <a:lstStyle/>
            <a:p>
              <a:pPr>
                <a:defRPr/>
              </a:pPr>
              <a:endParaRPr lang="en-US"/>
            </a:p>
          </p:txBody>
        </p:sp>
        <p:sp>
          <p:nvSpPr>
            <p:cNvPr id="346141" name="Line 29"/>
            <p:cNvSpPr>
              <a:spLocks noChangeShapeType="1"/>
            </p:cNvSpPr>
            <p:nvPr/>
          </p:nvSpPr>
          <p:spPr bwMode="auto">
            <a:xfrm>
              <a:off x="720" y="1920"/>
              <a:ext cx="348" cy="0"/>
            </a:xfrm>
            <a:prstGeom prst="line">
              <a:avLst/>
            </a:prstGeom>
            <a:noFill/>
            <a:ln w="12700">
              <a:solidFill>
                <a:schemeClr val="tx1"/>
              </a:solidFill>
              <a:round/>
              <a:headEnd/>
              <a:tailEnd/>
            </a:ln>
            <a:effectLst/>
          </p:spPr>
          <p:txBody>
            <a:bodyPr wrap="none" anchor="ctr"/>
            <a:lstStyle/>
            <a:p>
              <a:pPr>
                <a:defRPr/>
              </a:pPr>
              <a:endParaRPr lang="en-US"/>
            </a:p>
          </p:txBody>
        </p:sp>
        <p:sp>
          <p:nvSpPr>
            <p:cNvPr id="346142" name="Line 30"/>
            <p:cNvSpPr>
              <a:spLocks noChangeShapeType="1"/>
            </p:cNvSpPr>
            <p:nvPr/>
          </p:nvSpPr>
          <p:spPr bwMode="auto">
            <a:xfrm>
              <a:off x="720" y="1662"/>
              <a:ext cx="348" cy="0"/>
            </a:xfrm>
            <a:prstGeom prst="line">
              <a:avLst/>
            </a:prstGeom>
            <a:noFill/>
            <a:ln w="12700">
              <a:solidFill>
                <a:schemeClr val="tx1"/>
              </a:solidFill>
              <a:round/>
              <a:headEnd/>
              <a:tailEnd/>
            </a:ln>
            <a:effectLst/>
          </p:spPr>
          <p:txBody>
            <a:bodyPr wrap="none" anchor="ctr"/>
            <a:lstStyle/>
            <a:p>
              <a:pPr>
                <a:defRPr/>
              </a:pPr>
              <a:endParaRPr lang="en-US"/>
            </a:p>
          </p:txBody>
        </p:sp>
        <p:sp>
          <p:nvSpPr>
            <p:cNvPr id="346143" name="Line 31"/>
            <p:cNvSpPr>
              <a:spLocks noChangeShapeType="1"/>
            </p:cNvSpPr>
            <p:nvPr/>
          </p:nvSpPr>
          <p:spPr bwMode="auto">
            <a:xfrm flipV="1">
              <a:off x="587" y="1660"/>
              <a:ext cx="136" cy="128"/>
            </a:xfrm>
            <a:prstGeom prst="line">
              <a:avLst/>
            </a:prstGeom>
            <a:noFill/>
            <a:ln w="12700">
              <a:solidFill>
                <a:schemeClr val="tx1"/>
              </a:solidFill>
              <a:round/>
              <a:headEnd/>
              <a:tailEnd/>
            </a:ln>
            <a:effectLst/>
          </p:spPr>
          <p:txBody>
            <a:bodyPr wrap="none" anchor="ctr"/>
            <a:lstStyle/>
            <a:p>
              <a:pPr>
                <a:defRPr/>
              </a:pPr>
              <a:endParaRPr lang="en-US"/>
            </a:p>
          </p:txBody>
        </p:sp>
        <p:sp>
          <p:nvSpPr>
            <p:cNvPr id="346144" name="Line 32"/>
            <p:cNvSpPr>
              <a:spLocks noChangeShapeType="1"/>
            </p:cNvSpPr>
            <p:nvPr/>
          </p:nvSpPr>
          <p:spPr bwMode="auto">
            <a:xfrm>
              <a:off x="587" y="1792"/>
              <a:ext cx="132" cy="124"/>
            </a:xfrm>
            <a:prstGeom prst="line">
              <a:avLst/>
            </a:prstGeom>
            <a:noFill/>
            <a:ln w="12700">
              <a:solidFill>
                <a:schemeClr val="tx1"/>
              </a:solidFill>
              <a:round/>
              <a:headEnd/>
              <a:tailEnd/>
            </a:ln>
            <a:effectLst/>
          </p:spPr>
          <p:txBody>
            <a:bodyPr wrap="none" anchor="ctr"/>
            <a:lstStyle/>
            <a:p>
              <a:pPr>
                <a:defRPr/>
              </a:pPr>
              <a:endParaRPr lang="en-US"/>
            </a:p>
          </p:txBody>
        </p:sp>
      </p:grpSp>
      <p:sp>
        <p:nvSpPr>
          <p:cNvPr id="346145" name="Text Box 33"/>
          <p:cNvSpPr txBox="1">
            <a:spLocks noChangeArrowheads="1"/>
          </p:cNvSpPr>
          <p:nvPr/>
        </p:nvSpPr>
        <p:spPr bwMode="auto">
          <a:xfrm>
            <a:off x="1334661" y="2437091"/>
            <a:ext cx="739305" cy="369332"/>
          </a:xfrm>
          <a:prstGeom prst="rect">
            <a:avLst/>
          </a:prstGeom>
          <a:noFill/>
          <a:ln w="12700">
            <a:noFill/>
            <a:miter lim="800000"/>
            <a:headEnd/>
            <a:tailEnd/>
          </a:ln>
          <a:effectLst/>
        </p:spPr>
        <p:txBody>
          <a:bodyPr wrap="none" anchor="ctr">
            <a:spAutoFit/>
          </a:bodyPr>
          <a:lstStyle/>
          <a:p>
            <a:pPr algn="ctr">
              <a:defRPr/>
            </a:pPr>
            <a:r>
              <a:rPr lang="de-DE" sz="1800" b="1"/>
              <a:t>B=0T</a:t>
            </a:r>
            <a:endParaRPr/>
          </a:p>
        </p:txBody>
      </p:sp>
      <p:sp>
        <p:nvSpPr>
          <p:cNvPr id="346146" name="Text Box 34"/>
          <p:cNvSpPr txBox="1">
            <a:spLocks noChangeArrowheads="1"/>
          </p:cNvSpPr>
          <p:nvPr/>
        </p:nvSpPr>
        <p:spPr bwMode="auto">
          <a:xfrm>
            <a:off x="5310819" y="2437091"/>
            <a:ext cx="739305" cy="369332"/>
          </a:xfrm>
          <a:prstGeom prst="rect">
            <a:avLst/>
          </a:prstGeom>
          <a:noFill/>
          <a:ln w="12700">
            <a:noFill/>
            <a:miter lim="800000"/>
            <a:headEnd/>
            <a:tailEnd/>
          </a:ln>
          <a:effectLst/>
        </p:spPr>
        <p:txBody>
          <a:bodyPr wrap="none" anchor="ctr">
            <a:spAutoFit/>
          </a:bodyPr>
          <a:lstStyle/>
          <a:p>
            <a:pPr algn="ctr">
              <a:defRPr/>
            </a:pPr>
            <a:r>
              <a:rPr lang="de-DE" sz="1800" b="1"/>
              <a:t>B=0T</a:t>
            </a:r>
            <a:endParaRPr/>
          </a:p>
        </p:txBody>
      </p:sp>
      <p:sp>
        <p:nvSpPr>
          <p:cNvPr id="346147" name="Text Box 35"/>
          <p:cNvSpPr txBox="1">
            <a:spLocks noChangeArrowheads="1"/>
          </p:cNvSpPr>
          <p:nvPr/>
        </p:nvSpPr>
        <p:spPr bwMode="auto">
          <a:xfrm>
            <a:off x="6084154" y="2437091"/>
            <a:ext cx="912429" cy="369332"/>
          </a:xfrm>
          <a:prstGeom prst="rect">
            <a:avLst/>
          </a:prstGeom>
          <a:noFill/>
          <a:ln w="12700">
            <a:noFill/>
            <a:miter lim="800000"/>
            <a:headEnd/>
            <a:tailEnd/>
          </a:ln>
          <a:effectLst/>
        </p:spPr>
        <p:txBody>
          <a:bodyPr wrap="none" anchor="ctr">
            <a:spAutoFit/>
          </a:bodyPr>
          <a:lstStyle/>
          <a:p>
            <a:pPr algn="ctr">
              <a:defRPr/>
            </a:pPr>
            <a:r>
              <a:rPr lang="de-DE" sz="1800" b="1"/>
              <a:t>B=2.5T</a:t>
            </a:r>
            <a:endParaRPr/>
          </a:p>
        </p:txBody>
      </p:sp>
      <p:sp>
        <p:nvSpPr>
          <p:cNvPr id="346148" name="Text Box 36"/>
          <p:cNvSpPr txBox="1">
            <a:spLocks noChangeArrowheads="1"/>
          </p:cNvSpPr>
          <p:nvPr/>
        </p:nvSpPr>
        <p:spPr bwMode="auto">
          <a:xfrm>
            <a:off x="2314370" y="2437091"/>
            <a:ext cx="912429" cy="369332"/>
          </a:xfrm>
          <a:prstGeom prst="rect">
            <a:avLst/>
          </a:prstGeom>
          <a:noFill/>
          <a:ln w="12700">
            <a:noFill/>
            <a:miter lim="800000"/>
            <a:headEnd/>
            <a:tailEnd/>
          </a:ln>
          <a:effectLst/>
        </p:spPr>
        <p:txBody>
          <a:bodyPr wrap="none" anchor="ctr">
            <a:spAutoFit/>
          </a:bodyPr>
          <a:lstStyle/>
          <a:p>
            <a:pPr algn="ctr">
              <a:defRPr/>
            </a:pPr>
            <a:r>
              <a:rPr lang="de-DE" sz="1800" b="1"/>
              <a:t>B=2.5T</a:t>
            </a:r>
            <a:endParaRPr/>
          </a:p>
        </p:txBody>
      </p:sp>
      <p:sp>
        <p:nvSpPr>
          <p:cNvPr id="346149" name="Text Box 37"/>
          <p:cNvSpPr txBox="1">
            <a:spLocks noChangeArrowheads="1"/>
          </p:cNvSpPr>
          <p:nvPr/>
        </p:nvSpPr>
        <p:spPr bwMode="auto">
          <a:xfrm>
            <a:off x="2606447" y="1452841"/>
            <a:ext cx="479618" cy="369332"/>
          </a:xfrm>
          <a:prstGeom prst="rect">
            <a:avLst/>
          </a:prstGeom>
          <a:noFill/>
          <a:ln w="12700">
            <a:noFill/>
            <a:miter lim="800000"/>
            <a:headEnd/>
            <a:tailEnd/>
          </a:ln>
          <a:effectLst/>
        </p:spPr>
        <p:txBody>
          <a:bodyPr wrap="none" anchor="ctr">
            <a:spAutoFit/>
          </a:bodyPr>
          <a:lstStyle/>
          <a:p>
            <a:pPr algn="ctr">
              <a:defRPr/>
            </a:pPr>
            <a:r>
              <a:rPr lang="de-DE" sz="1800" b="1">
                <a:latin typeface="Symbol"/>
              </a:rPr>
              <a:t>D</a:t>
            </a:r>
            <a:r>
              <a:rPr lang="de-DE" sz="1800" b="1"/>
              <a:t>E</a:t>
            </a:r>
            <a:endParaRPr/>
          </a:p>
        </p:txBody>
      </p:sp>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3152379" y="1331913"/>
          <a:ext cx="2048271" cy="647700"/>
        </p:xfrm>
        <a:graphic>
          <a:graphicData uri="http://schemas.openxmlformats.org/presentationml/2006/ole">
            <p:oleObj name="oleObj" r:id="rId9" imgW="1143000" imgH="393065" progId="Equation.3">
              <p:embed/>
              <p:pic>
                <p:nvPicPr>
                  <p:cNvPr id="346150" name="Object 38"/>
                  <p:cNvPicPr/>
                  <p:nvPr/>
                </p:nvPicPr>
                <p:blipFill>
                  <a:blip r:embed="rId8"/>
                  <a:stretch/>
                </p:blipFill>
                <p:spPr bwMode="auto">
                  <a:xfrm>
                    <a:off x="3152379" y="1331913"/>
                    <a:ext cx="2048271" cy="647700"/>
                  </a:xfrm>
                  <a:prstGeom prst="rect">
                    <a:avLst/>
                  </a:prstGeom>
                  <a:noFill/>
                </p:spPr>
              </p:pic>
            </p:oleObj>
          </a:graphicData>
        </a:graphic>
      </p:graphicFrame>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6906683" y="1493842"/>
          <a:ext cx="1566730" cy="396875"/>
        </p:xfrm>
        <a:graphic>
          <a:graphicData uri="http://schemas.openxmlformats.org/presentationml/2006/ole">
            <p:oleObj name="oleObj" r:id="rId11" imgW="875665" imgH="240665" progId="Equation.3">
              <p:embed/>
              <p:pic>
                <p:nvPicPr>
                  <p:cNvPr id="346151" name="Object 39"/>
                  <p:cNvPicPr/>
                  <p:nvPr/>
                </p:nvPicPr>
                <p:blipFill>
                  <a:blip r:embed="rId10"/>
                  <a:stretch/>
                </p:blipFill>
                <p:spPr bwMode="auto">
                  <a:xfrm>
                    <a:off x="6906683" y="1493842"/>
                    <a:ext cx="1566730" cy="396875"/>
                  </a:xfrm>
                  <a:prstGeom prst="rect">
                    <a:avLst/>
                  </a:prstGeom>
                  <a:noFill/>
                </p:spPr>
              </p:pic>
            </p:oleObj>
          </a:graphicData>
        </a:graphic>
      </p:graphicFrame>
      <p:sp>
        <p:nvSpPr>
          <p:cNvPr id="346152" name="Line 40"/>
          <p:cNvSpPr>
            <a:spLocks noChangeShapeType="1"/>
          </p:cNvSpPr>
          <p:nvPr/>
        </p:nvSpPr>
        <p:spPr bwMode="auto">
          <a:xfrm flipH="1" flipV="1">
            <a:off x="2839378" y="1223963"/>
            <a:ext cx="6879" cy="317500"/>
          </a:xfrm>
          <a:prstGeom prst="line">
            <a:avLst/>
          </a:prstGeom>
          <a:noFill/>
          <a:ln w="12700">
            <a:solidFill>
              <a:schemeClr val="tx1"/>
            </a:solidFill>
            <a:round/>
            <a:headEnd/>
            <a:tailEnd type="triangle" w="med" len="med"/>
          </a:ln>
          <a:effectLst/>
        </p:spPr>
        <p:txBody>
          <a:bodyPr wrap="none" anchor="ctr"/>
          <a:lstStyle/>
          <a:p>
            <a:pPr>
              <a:defRPr/>
            </a:pPr>
            <a:endParaRPr lang="en-US"/>
          </a:p>
        </p:txBody>
      </p:sp>
      <p:sp>
        <p:nvSpPr>
          <p:cNvPr id="346153" name="Line 41"/>
          <p:cNvSpPr>
            <a:spLocks noChangeShapeType="1"/>
          </p:cNvSpPr>
          <p:nvPr/>
        </p:nvSpPr>
        <p:spPr bwMode="auto">
          <a:xfrm flipH="1">
            <a:off x="2839378" y="1795463"/>
            <a:ext cx="6879" cy="317500"/>
          </a:xfrm>
          <a:prstGeom prst="line">
            <a:avLst/>
          </a:prstGeom>
          <a:noFill/>
          <a:ln w="12700">
            <a:solidFill>
              <a:schemeClr val="tx1"/>
            </a:solidFill>
            <a:round/>
            <a:headEnd/>
            <a:tailEnd type="triangle" w="med" len="med"/>
          </a:ln>
          <a:effectLst/>
        </p:spPr>
        <p:txBody>
          <a:bodyPr wrap="none" anchor="ctr"/>
          <a:lstStyle/>
          <a:p>
            <a:pPr>
              <a:defRPr/>
            </a:pPr>
            <a:endParaRPr lang="en-US"/>
          </a:p>
        </p:txBody>
      </p:sp>
      <p:sp>
        <p:nvSpPr>
          <p:cNvPr id="346154" name="Line 42"/>
          <p:cNvSpPr>
            <a:spLocks noChangeShapeType="1"/>
          </p:cNvSpPr>
          <p:nvPr/>
        </p:nvSpPr>
        <p:spPr bwMode="auto">
          <a:xfrm flipV="1">
            <a:off x="6609160" y="1465263"/>
            <a:ext cx="1720" cy="393700"/>
          </a:xfrm>
          <a:prstGeom prst="line">
            <a:avLst/>
          </a:prstGeom>
          <a:noFill/>
          <a:ln w="12700">
            <a:solidFill>
              <a:schemeClr val="tx1"/>
            </a:solidFill>
            <a:round/>
            <a:headEnd type="triangle" w="med" len="med"/>
            <a:tailEnd type="triangle" w="med" len="med"/>
          </a:ln>
          <a:effectLst/>
        </p:spPr>
        <p:txBody>
          <a:bodyPr wrap="none" anchor="ctr"/>
          <a:lstStyle/>
          <a:p>
            <a:pPr>
              <a:defRPr/>
            </a:pPr>
            <a:endParaRPr lang="en-US"/>
          </a:p>
        </p:txBody>
      </p:sp>
      <p:sp>
        <p:nvSpPr>
          <p:cNvPr id="346155" name="AutoShape 43"/>
          <p:cNvSpPr>
            <a:spLocks noChangeArrowheads="1"/>
          </p:cNvSpPr>
          <p:nvPr/>
        </p:nvSpPr>
        <p:spPr bwMode="auto">
          <a:xfrm flipV="1">
            <a:off x="3195375" y="1946275"/>
            <a:ext cx="275167" cy="381000"/>
          </a:xfrm>
          <a:prstGeom prst="upArrow">
            <a:avLst>
              <a:gd name="adj1" fmla="val 50000"/>
              <a:gd name="adj2" fmla="val 37500"/>
            </a:avLst>
          </a:prstGeom>
          <a:solidFill>
            <a:srgbClr val="0000FF"/>
          </a:solidFill>
          <a:ln w="12700">
            <a:solidFill>
              <a:schemeClr val="tx1"/>
            </a:solidFill>
            <a:miter lim="800000"/>
            <a:headEnd/>
            <a:tailEnd/>
          </a:ln>
          <a:effectLst/>
        </p:spPr>
        <p:txBody>
          <a:bodyPr wrap="none" anchor="ctr"/>
          <a:lstStyle/>
          <a:p>
            <a:pPr>
              <a:defRPr/>
            </a:pPr>
            <a:endParaRPr lang="en-US"/>
          </a:p>
        </p:txBody>
      </p:sp>
      <p:sp>
        <p:nvSpPr>
          <p:cNvPr id="346156" name="AutoShape 44"/>
          <p:cNvSpPr>
            <a:spLocks noChangeArrowheads="1"/>
          </p:cNvSpPr>
          <p:nvPr/>
        </p:nvSpPr>
        <p:spPr bwMode="auto">
          <a:xfrm>
            <a:off x="3188496" y="1044575"/>
            <a:ext cx="275167" cy="381000"/>
          </a:xfrm>
          <a:prstGeom prst="upArrow">
            <a:avLst>
              <a:gd name="adj1" fmla="val 50000"/>
              <a:gd name="adj2" fmla="val 37500"/>
            </a:avLst>
          </a:prstGeom>
          <a:solidFill>
            <a:srgbClr val="0000FF"/>
          </a:solidFill>
          <a:ln w="12700">
            <a:solidFill>
              <a:schemeClr val="tx1"/>
            </a:solidFill>
            <a:miter lim="800000"/>
            <a:headEnd/>
            <a:tailEnd/>
          </a:ln>
          <a:effectLst/>
        </p:spPr>
        <p:txBody>
          <a:bodyPr wrap="none" anchor="ctr"/>
          <a:lstStyle/>
          <a:p>
            <a:pPr>
              <a:defRPr/>
            </a:pPr>
            <a:endParaRPr lang="en-US"/>
          </a:p>
        </p:txBody>
      </p:sp>
      <p:sp>
        <p:nvSpPr>
          <p:cNvPr id="346157" name="Line 45"/>
          <p:cNvSpPr>
            <a:spLocks noChangeShapeType="1"/>
          </p:cNvSpPr>
          <p:nvPr/>
        </p:nvSpPr>
        <p:spPr bwMode="auto">
          <a:xfrm flipV="1">
            <a:off x="6990954" y="1814513"/>
            <a:ext cx="1720" cy="279400"/>
          </a:xfrm>
          <a:prstGeom prst="line">
            <a:avLst/>
          </a:prstGeom>
          <a:noFill/>
          <a:ln w="12700">
            <a:solidFill>
              <a:srgbClr val="FF0000"/>
            </a:solidFill>
            <a:round/>
            <a:headEnd/>
            <a:tailEnd type="triangle" w="med" len="med"/>
          </a:ln>
          <a:effectLst/>
        </p:spPr>
        <p:txBody>
          <a:bodyPr wrap="none" anchor="ctr"/>
          <a:lstStyle/>
          <a:p>
            <a:pPr>
              <a:defRPr/>
            </a:pPr>
            <a:endParaRPr lang="en-US"/>
          </a:p>
        </p:txBody>
      </p:sp>
      <p:sp>
        <p:nvSpPr>
          <p:cNvPr id="346158" name="Line 46"/>
          <p:cNvSpPr>
            <a:spLocks noChangeShapeType="1"/>
          </p:cNvSpPr>
          <p:nvPr/>
        </p:nvSpPr>
        <p:spPr bwMode="auto">
          <a:xfrm>
            <a:off x="6990954" y="1231900"/>
            <a:ext cx="1720" cy="279400"/>
          </a:xfrm>
          <a:prstGeom prst="line">
            <a:avLst/>
          </a:prstGeom>
          <a:noFill/>
          <a:ln w="12700">
            <a:solidFill>
              <a:srgbClr val="FF0000"/>
            </a:solidFill>
            <a:round/>
            <a:headEnd/>
            <a:tailEnd type="triangle" w="med" len="med"/>
          </a:ln>
          <a:effectLst/>
        </p:spPr>
        <p:txBody>
          <a:bodyPr wrap="none" anchor="ctr"/>
          <a:lstStyle/>
          <a:p>
            <a:pPr>
              <a:defRPr/>
            </a:pPr>
            <a:endParaRPr lang="en-US"/>
          </a:p>
        </p:txBody>
      </p:sp>
      <p:sp>
        <p:nvSpPr>
          <p:cNvPr id="346159" name="Line 47"/>
          <p:cNvSpPr>
            <a:spLocks noChangeShapeType="1"/>
          </p:cNvSpPr>
          <p:nvPr/>
        </p:nvSpPr>
        <p:spPr bwMode="auto">
          <a:xfrm flipV="1">
            <a:off x="3136900" y="2473329"/>
            <a:ext cx="1720" cy="303213"/>
          </a:xfrm>
          <a:prstGeom prst="line">
            <a:avLst/>
          </a:prstGeom>
          <a:noFill/>
          <a:ln w="12700">
            <a:solidFill>
              <a:schemeClr val="tx1"/>
            </a:solidFill>
            <a:round/>
            <a:headEnd/>
            <a:tailEnd type="triangle" w="med" len="med"/>
          </a:ln>
          <a:effectLst/>
        </p:spPr>
        <p:txBody>
          <a:bodyPr wrap="none" anchor="ctr"/>
          <a:lstStyle/>
          <a:p>
            <a:pPr>
              <a:defRPr/>
            </a:pPr>
            <a:endParaRPr lang="en-US"/>
          </a:p>
        </p:txBody>
      </p:sp>
      <p:sp>
        <p:nvSpPr>
          <p:cNvPr id="346160" name="Line 48"/>
          <p:cNvSpPr>
            <a:spLocks noChangeShapeType="1"/>
          </p:cNvSpPr>
          <p:nvPr/>
        </p:nvSpPr>
        <p:spPr bwMode="auto">
          <a:xfrm flipV="1">
            <a:off x="6961717" y="2438404"/>
            <a:ext cx="1720" cy="303213"/>
          </a:xfrm>
          <a:prstGeom prst="line">
            <a:avLst/>
          </a:prstGeom>
          <a:noFill/>
          <a:ln w="12700">
            <a:solidFill>
              <a:schemeClr val="tx1"/>
            </a:solidFill>
            <a:round/>
            <a:headEnd/>
            <a:tailEnd type="triangle" w="med" len="med"/>
          </a:ln>
          <a:effectLst/>
        </p:spPr>
        <p:txBody>
          <a:bodyPr wrap="none" anchor="ctr"/>
          <a:lstStyle/>
          <a:p>
            <a:pPr>
              <a:defRPr/>
            </a:pPr>
            <a:endParaRPr lang="en-US"/>
          </a:p>
        </p:txBody>
      </p:sp>
      <p:graphicFrame>
        <p:nvGraphicFramePr>
          <p:cNvPr id="49" name="Group 4"/>
          <p:cNvGraphicFramePr>
            <a:graphicFrameLocks xmlns:a="http://schemas.openxmlformats.org/drawingml/2006/main" noGrp="1"/>
          </p:cNvGraphicFramePr>
          <p:nvPr/>
        </p:nvGraphicFramePr>
        <p:xfrm>
          <a:off x="5310193" y="3857628"/>
          <a:ext cx="4429157" cy="2103120"/>
        </p:xfrm>
        <a:graphic>
          <a:graphicData uri="http://schemas.openxmlformats.org/drawingml/2006/table">
            <a:tbl>
              <a:tblPr firstRow="0" firstCol="0" lastRow="0" lastCol="0" bandRow="0" bandCol="0"/>
              <a:tblGrid>
                <a:gridCol w="886237"/>
                <a:gridCol w="886237"/>
                <a:gridCol w="884209"/>
                <a:gridCol w="886237"/>
                <a:gridCol w="886237"/>
              </a:tblGrid>
              <a:tr h="587034">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B [Tesla]</a:t>
                      </a:r>
                      <a:endParaRPr/>
                    </a:p>
                  </a:txBody>
                  <a:tcPr>
                    <a:lnL w="28575" algn="ctr">
                      <a:solidFill>
                        <a:schemeClr val="tx1"/>
                      </a:solidFill>
                    </a:lnL>
                    <a:lnR w="12700" algn="ctr">
                      <a:solidFill>
                        <a:schemeClr val="tx1"/>
                      </a:solidFill>
                    </a:lnR>
                    <a:lnT w="28575"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T [mK]</a:t>
                      </a:r>
                      <a:endParaRPr/>
                    </a:p>
                  </a:txBody>
                  <a:tcPr>
                    <a:lnL w="12700" algn="ctr">
                      <a:solidFill>
                        <a:schemeClr val="tx1"/>
                      </a:solidFill>
                    </a:lnL>
                    <a:lnR w="12700" algn="ctr">
                      <a:solidFill>
                        <a:schemeClr val="tx1"/>
                      </a:solidFill>
                    </a:lnR>
                    <a:lnT w="28575"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e</a:t>
                      </a:r>
                      <a:r>
                        <a:rPr lang="de-DE" sz="1800" b="0" i="0" u="none" strike="noStrike" cap="none" baseline="30000">
                          <a:ln>
                            <a:noFill/>
                          </a:ln>
                          <a:solidFill>
                            <a:schemeClr val="tx1"/>
                          </a:solidFill>
                          <a:latin typeface="Arial"/>
                        </a:rPr>
                        <a:t>-</a:t>
                      </a:r>
                      <a:r>
                        <a:rPr lang="de-DE" sz="1800" b="0" i="0" u="none" strike="noStrike" cap="none">
                          <a:ln>
                            <a:noFill/>
                          </a:ln>
                          <a:solidFill>
                            <a:schemeClr val="tx1"/>
                          </a:solidFill>
                          <a:latin typeface="Arial"/>
                        </a:rPr>
                        <a:t> [%]</a:t>
                      </a:r>
                      <a:endParaRPr/>
                    </a:p>
                  </a:txBody>
                  <a:tcPr>
                    <a:lnL w="12700" algn="ctr">
                      <a:solidFill>
                        <a:schemeClr val="tx1"/>
                      </a:solidFill>
                    </a:lnL>
                    <a:lnR w="12700" algn="ctr">
                      <a:solidFill>
                        <a:schemeClr val="tx1"/>
                      </a:solidFill>
                    </a:lnR>
                    <a:lnT w="28575"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p [%]</a:t>
                      </a:r>
                      <a:endParaRPr/>
                    </a:p>
                  </a:txBody>
                  <a:tcPr>
                    <a:lnL w="12700" algn="ctr">
                      <a:solidFill>
                        <a:schemeClr val="tx1"/>
                      </a:solidFill>
                    </a:lnL>
                    <a:lnR w="12700" algn="ctr">
                      <a:solidFill>
                        <a:schemeClr val="tx1"/>
                      </a:solidFill>
                    </a:lnR>
                    <a:lnT w="28575"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d [%]</a:t>
                      </a:r>
                      <a:endParaRPr/>
                    </a:p>
                  </a:txBody>
                  <a:tcPr>
                    <a:lnL w="12700" algn="ctr">
                      <a:solidFill>
                        <a:schemeClr val="tx1"/>
                      </a:solidFill>
                    </a:lnL>
                    <a:lnR w="28575" algn="ctr">
                      <a:solidFill>
                        <a:schemeClr val="tx1"/>
                      </a:solidFill>
                    </a:lnR>
                    <a:lnT w="28575" algn="ctr">
                      <a:solidFill>
                        <a:schemeClr val="tx1"/>
                      </a:solidFill>
                    </a:lnT>
                    <a:lnB w="12700" algn="ctr">
                      <a:solidFill>
                        <a:schemeClr val="tx1"/>
                      </a:solidFill>
                    </a:lnB>
                    <a:noFill/>
                  </a:tcPr>
                </a:tc>
              </a:tr>
              <a:tr h="335448">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2,5</a:t>
                      </a:r>
                      <a:endParaRPr/>
                    </a:p>
                  </a:txBody>
                  <a:tcPr>
                    <a:lnL w="28575" algn="ctr">
                      <a:solidFill>
                        <a:schemeClr val="tx1"/>
                      </a:solidFill>
                    </a:lnL>
                    <a:lnR w="12700" algn="ctr">
                      <a:solidFill>
                        <a:schemeClr val="tx1"/>
                      </a:solidFill>
                    </a:lnR>
                    <a:lnT w="12700" algn="ctr">
                      <a:solidFill>
                        <a:schemeClr val="tx1"/>
                      </a:solidFill>
                    </a:lnT>
                    <a:lnB w="12700" algn="ctr">
                      <a:no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100</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99,8</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0,51</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0,10</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tr>
              <a:tr h="335448">
                <a:tc>
                  <a:txBody>
                    <a:bodyPr/>
                    <a:p>
                      <a:pPr marL="0" marR="0" lvl="0" indent="0" algn="ctr" defTabSz="914400">
                        <a:lnSpc>
                          <a:spcPct val="100000"/>
                        </a:lnSpc>
                        <a:spcBef>
                          <a:spcPts val="0"/>
                        </a:spcBef>
                        <a:spcAft>
                          <a:spcPts val="0"/>
                        </a:spcAft>
                        <a:buClr>
                          <a:schemeClr val="accent2"/>
                        </a:buClr>
                        <a:buSzPct val="85000"/>
                        <a:buFont typeface="Wingdings"/>
                        <a:buNone/>
                        <a:defRPr/>
                      </a:pPr>
                      <a:endParaRPr lang="en-US" sz="1800" b="0" i="0" u="none" strike="noStrike" cap="none">
                        <a:ln>
                          <a:noFill/>
                        </a:ln>
                        <a:solidFill>
                          <a:schemeClr val="tx1"/>
                        </a:solidFill>
                        <a:latin typeface="Arial"/>
                      </a:endParaRPr>
                    </a:p>
                  </a:txBody>
                  <a:tcPr>
                    <a:lnL w="28575" algn="ctr">
                      <a:solidFill>
                        <a:schemeClr val="tx1"/>
                      </a:solidFill>
                    </a:lnL>
                    <a:lnR w="12700" algn="ctr">
                      <a:solidFill>
                        <a:schemeClr val="tx1"/>
                      </a:solidFill>
                    </a:lnR>
                    <a:lnT w="12700" algn="ctr">
                      <a:no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1000</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93,3</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0,25</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0,05</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tr>
              <a:tr h="335448">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5,0</a:t>
                      </a:r>
                      <a:endParaRPr/>
                    </a:p>
                  </a:txBody>
                  <a:tcPr>
                    <a:lnL w="28575" algn="ctr">
                      <a:solidFill>
                        <a:schemeClr val="tx1"/>
                      </a:solidFill>
                    </a:lnL>
                    <a:lnR w="12700" algn="ctr">
                      <a:solidFill>
                        <a:schemeClr val="tx1"/>
                      </a:solidFill>
                    </a:lnR>
                    <a:lnT w="12700" algn="ctr">
                      <a:solidFill>
                        <a:schemeClr val="tx1"/>
                      </a:solidFill>
                    </a:lnT>
                    <a:lnB w="12700" algn="ctr">
                      <a:no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100</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100,0</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5,09</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1,05</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tr>
              <a:tr h="335448">
                <a:tc>
                  <a:txBody>
                    <a:bodyPr/>
                    <a:p>
                      <a:pPr marL="0" marR="0" lvl="0" indent="0" algn="ctr" defTabSz="914400">
                        <a:lnSpc>
                          <a:spcPct val="100000"/>
                        </a:lnSpc>
                        <a:spcBef>
                          <a:spcPts val="0"/>
                        </a:spcBef>
                        <a:spcAft>
                          <a:spcPts val="0"/>
                        </a:spcAft>
                        <a:buClr>
                          <a:schemeClr val="accent2"/>
                        </a:buClr>
                        <a:buSzPct val="85000"/>
                        <a:buFont typeface="Wingdings"/>
                        <a:buNone/>
                        <a:defRPr/>
                      </a:pPr>
                      <a:endParaRPr lang="en-US" sz="1800" b="0" i="0" u="none" strike="noStrike" cap="none">
                        <a:ln>
                          <a:noFill/>
                        </a:ln>
                        <a:solidFill>
                          <a:schemeClr val="tx1"/>
                        </a:solidFill>
                        <a:latin typeface="Arial"/>
                      </a:endParaRPr>
                    </a:p>
                  </a:txBody>
                  <a:tcPr>
                    <a:lnL w="28575" algn="ctr">
                      <a:solidFill>
                        <a:schemeClr val="tx1"/>
                      </a:solidFill>
                    </a:lnL>
                    <a:lnR w="12700" algn="ctr">
                      <a:solidFill>
                        <a:schemeClr val="tx1"/>
                      </a:solidFill>
                    </a:lnR>
                    <a:lnT w="12700" algn="ctr">
                      <a:noFill/>
                    </a:lnT>
                    <a:lnB w="28575"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1000</a:t>
                      </a:r>
                      <a:endParaRPr/>
                    </a:p>
                  </a:txBody>
                  <a:tcPr>
                    <a:lnL w="12700" algn="ctr">
                      <a:solidFill>
                        <a:schemeClr val="tx1"/>
                      </a:solidFill>
                    </a:lnL>
                    <a:lnR w="12700" algn="ctr">
                      <a:solidFill>
                        <a:schemeClr val="tx1"/>
                      </a:solidFill>
                    </a:lnR>
                    <a:lnT w="12700" algn="ctr">
                      <a:solidFill>
                        <a:schemeClr val="tx1"/>
                      </a:solidFill>
                    </a:lnT>
                    <a:lnB w="28575"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99,8</a:t>
                      </a:r>
                      <a:endParaRPr/>
                    </a:p>
                  </a:txBody>
                  <a:tcPr>
                    <a:lnL w="12700" algn="ctr">
                      <a:solidFill>
                        <a:schemeClr val="tx1"/>
                      </a:solidFill>
                    </a:lnL>
                    <a:lnR w="12700" algn="ctr">
                      <a:solidFill>
                        <a:schemeClr val="tx1"/>
                      </a:solidFill>
                    </a:lnR>
                    <a:lnT w="12700" algn="ctr">
                      <a:solidFill>
                        <a:schemeClr val="tx1"/>
                      </a:solidFill>
                    </a:lnT>
                    <a:lnB w="28575"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1,28</a:t>
                      </a:r>
                      <a:endParaRPr/>
                    </a:p>
                  </a:txBody>
                  <a:tcPr>
                    <a:lnL w="12700" algn="ctr">
                      <a:solidFill>
                        <a:schemeClr val="tx1"/>
                      </a:solidFill>
                    </a:lnL>
                    <a:lnR w="12700" algn="ctr">
                      <a:solidFill>
                        <a:schemeClr val="tx1"/>
                      </a:solidFill>
                    </a:lnR>
                    <a:lnT w="12700" algn="ctr">
                      <a:solidFill>
                        <a:schemeClr val="tx1"/>
                      </a:solidFill>
                    </a:lnT>
                    <a:lnB w="28575" algn="ctr">
                      <a:solidFill>
                        <a:schemeClr val="tx1"/>
                      </a:solidFill>
                    </a:lnB>
                    <a:noFill/>
                  </a:tcPr>
                </a:tc>
                <a:tc>
                  <a:txBody>
                    <a:bodyPr/>
                    <a:p>
                      <a:pPr marL="0" marR="0" lvl="0" indent="0" algn="ctr" defTabSz="914400">
                        <a:lnSpc>
                          <a:spcPct val="100000"/>
                        </a:lnSpc>
                        <a:spcBef>
                          <a:spcPts val="0"/>
                        </a:spcBef>
                        <a:spcAft>
                          <a:spcPts val="0"/>
                        </a:spcAft>
                        <a:buClr>
                          <a:schemeClr val="accent2"/>
                        </a:buClr>
                        <a:buSzPct val="85000"/>
                        <a:buFont typeface="Wingdings"/>
                        <a:buNone/>
                        <a:defRPr/>
                      </a:pPr>
                      <a:r>
                        <a:rPr lang="de-DE" sz="1800" b="0" i="0" u="none" strike="noStrike" cap="none">
                          <a:ln>
                            <a:noFill/>
                          </a:ln>
                          <a:solidFill>
                            <a:schemeClr val="tx1"/>
                          </a:solidFill>
                          <a:latin typeface="Arial"/>
                        </a:rPr>
                        <a:t>0,11</a:t>
                      </a:r>
                      <a:endParaRPr/>
                    </a:p>
                  </a:txBody>
                  <a:tcPr>
                    <a:lnL w="12700" algn="ctr">
                      <a:solidFill>
                        <a:schemeClr val="tx1"/>
                      </a:solidFill>
                    </a:lnL>
                    <a:lnR w="28575" algn="ctr">
                      <a:solidFill>
                        <a:schemeClr val="tx1"/>
                      </a:solidFill>
                    </a:lnR>
                    <a:lnT w="12700" algn="ctr">
                      <a:solidFill>
                        <a:schemeClr val="tx1"/>
                      </a:solidFill>
                    </a:lnT>
                    <a:lnB w="28575" algn="ctr">
                      <a:solidFill>
                        <a:schemeClr val="tx1"/>
                      </a:solidFill>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Rectangle 2053"/>
          <p:cNvSpPr>
            <a:spLocks noChangeArrowheads="1"/>
          </p:cNvSpPr>
          <p:nvPr/>
        </p:nvSpPr>
        <p:spPr bwMode="auto">
          <a:xfrm>
            <a:off x="3524242" y="83668"/>
            <a:ext cx="2426947" cy="582211"/>
          </a:xfrm>
          <a:prstGeom prst="rect">
            <a:avLst/>
          </a:prstGeom>
          <a:noFill/>
          <a:ln w="57150" cmpd="thickThin">
            <a:solidFill>
              <a:srgbClr val="00279F"/>
            </a:solidFill>
            <a:miter lim="800000"/>
            <a:headEnd/>
            <a:tailEnd/>
          </a:ln>
        </p:spPr>
        <p:txBody>
          <a:bodyPr wrap="none" lIns="90488" tIns="44450" rIns="90488" bIns="44450">
            <a:spAutoFit/>
          </a:bodyPr>
          <a:lstStyle/>
          <a:p>
            <a:pPr algn="ctr">
              <a:defRPr/>
            </a:pPr>
            <a:r>
              <a:rPr lang="de-DE" sz="3200" b="1">
                <a:solidFill>
                  <a:srgbClr val="00279F"/>
                </a:solidFill>
              </a:rPr>
              <a:t>Holding </a:t>
            </a:r>
            <a:r>
              <a:rPr lang="de-DE" sz="3200" b="1">
                <a:solidFill>
                  <a:srgbClr val="00279F"/>
                </a:solidFill>
              </a:rPr>
              <a:t>Coil</a:t>
            </a:r>
            <a:endParaRPr lang="de-DE" sz="3200" b="1">
              <a:solidFill>
                <a:srgbClr val="00279F"/>
              </a:solidFill>
            </a:endParaRPr>
          </a:p>
        </p:txBody>
      </p:sp>
      <p:pic>
        <p:nvPicPr>
          <p:cNvPr id="113666" name="Picture 2"/>
          <p:cNvPicPr>
            <a:picLocks noChangeAspect="1" noChangeArrowheads="1"/>
          </p:cNvPicPr>
          <p:nvPr/>
        </p:nvPicPr>
        <p:blipFill>
          <a:blip r:embed="rId2"/>
          <a:stretch/>
        </p:blipFill>
        <p:spPr bwMode="auto">
          <a:xfrm>
            <a:off x="4167184" y="1304928"/>
            <a:ext cx="4867274" cy="5553075"/>
          </a:xfrm>
          <a:prstGeom prst="rect">
            <a:avLst/>
          </a:prstGeom>
          <a:noFill/>
          <a:ln w="9525">
            <a:noFill/>
            <a:miter lim="800000"/>
            <a:headEnd/>
            <a:tailEnd/>
          </a:ln>
        </p:spPr>
      </p:pic>
      <p:sp>
        <p:nvSpPr>
          <p:cNvPr id="4" name="Textfeld 3"/>
          <p:cNvSpPr txBox="1"/>
          <p:nvPr/>
        </p:nvSpPr>
        <p:spPr bwMode="auto">
          <a:xfrm>
            <a:off x="166652" y="1214422"/>
            <a:ext cx="3507692" cy="2677656"/>
          </a:xfrm>
          <a:prstGeom prst="rect">
            <a:avLst/>
          </a:prstGeom>
          <a:noFill/>
        </p:spPr>
        <p:txBody>
          <a:bodyPr wrap="none" rtlCol="0">
            <a:spAutoFit/>
          </a:bodyPr>
          <a:lstStyle/>
          <a:p>
            <a:pPr>
              <a:defRPr/>
            </a:pPr>
            <a:r>
              <a:rPr lang="de-DE"/>
              <a:t>Coil</a:t>
            </a:r>
            <a:r>
              <a:rPr lang="de-DE"/>
              <a:t> </a:t>
            </a:r>
            <a:r>
              <a:rPr lang="de-DE"/>
              <a:t>has</a:t>
            </a:r>
            <a:r>
              <a:rPr lang="de-DE"/>
              <a:t> </a:t>
            </a:r>
            <a:r>
              <a:rPr lang="de-DE"/>
              <a:t>to</a:t>
            </a:r>
            <a:r>
              <a:rPr lang="de-DE"/>
              <a:t> </a:t>
            </a:r>
            <a:r>
              <a:rPr lang="de-DE"/>
              <a:t>be</a:t>
            </a:r>
            <a:r>
              <a:rPr lang="de-DE"/>
              <a:t> </a:t>
            </a:r>
            <a:r>
              <a:rPr lang="de-DE"/>
              <a:t>as</a:t>
            </a:r>
            <a:r>
              <a:rPr lang="de-DE"/>
              <a:t> </a:t>
            </a:r>
            <a:r>
              <a:rPr lang="de-DE"/>
              <a:t>thin</a:t>
            </a:r>
            <a:r>
              <a:rPr lang="de-DE"/>
              <a:t> </a:t>
            </a:r>
            <a:r>
              <a:rPr lang="de-DE"/>
              <a:t>as</a:t>
            </a:r>
            <a:endParaRPr lang="de-DE"/>
          </a:p>
          <a:p>
            <a:pPr>
              <a:defRPr/>
            </a:pPr>
            <a:r>
              <a:rPr lang="de-DE"/>
              <a:t>possible</a:t>
            </a:r>
            <a:r>
              <a:rPr lang="de-DE"/>
              <a:t>  </a:t>
            </a:r>
            <a:r>
              <a:rPr lang="de-DE"/>
              <a:t>to</a:t>
            </a:r>
            <a:r>
              <a:rPr lang="de-DE"/>
              <a:t> </a:t>
            </a:r>
            <a:r>
              <a:rPr lang="de-DE"/>
              <a:t>allow</a:t>
            </a:r>
            <a:r>
              <a:rPr lang="de-DE"/>
              <a:t> </a:t>
            </a:r>
            <a:r>
              <a:rPr lang="de-DE"/>
              <a:t>low</a:t>
            </a:r>
            <a:endParaRPr lang="de-DE"/>
          </a:p>
          <a:p>
            <a:pPr>
              <a:defRPr/>
            </a:pPr>
            <a:r>
              <a:rPr lang="de-DE"/>
              <a:t>energetic</a:t>
            </a:r>
            <a:r>
              <a:rPr lang="de-DE"/>
              <a:t> </a:t>
            </a:r>
            <a:r>
              <a:rPr lang="de-DE"/>
              <a:t>particles</a:t>
            </a:r>
            <a:endParaRPr lang="de-DE"/>
          </a:p>
          <a:p>
            <a:pPr>
              <a:defRPr/>
            </a:pPr>
            <a:r>
              <a:rPr lang="de-DE"/>
              <a:t>to</a:t>
            </a:r>
            <a:r>
              <a:rPr lang="de-DE"/>
              <a:t> </a:t>
            </a:r>
            <a:r>
              <a:rPr lang="de-DE"/>
              <a:t>punch</a:t>
            </a:r>
            <a:r>
              <a:rPr lang="de-DE"/>
              <a:t> </a:t>
            </a:r>
            <a:r>
              <a:rPr lang="de-DE"/>
              <a:t>through</a:t>
            </a:r>
            <a:r>
              <a:rPr lang="de-DE"/>
              <a:t>.</a:t>
            </a:r>
            <a:endParaRPr/>
          </a:p>
          <a:p>
            <a:pPr>
              <a:defRPr/>
            </a:pPr>
            <a:endParaRPr lang="de-DE"/>
          </a:p>
          <a:p>
            <a:pPr>
              <a:defRPr/>
            </a:pPr>
            <a:endParaRPr lang="de-DE"/>
          </a:p>
          <a:p>
            <a:pPr>
              <a:defRPr/>
            </a:pPr>
            <a:r>
              <a:rPr lang="de-DE"/>
              <a:t>Subcooled</a:t>
            </a:r>
            <a:r>
              <a:rPr lang="de-DE"/>
              <a:t> </a:t>
            </a:r>
            <a:r>
              <a:rPr lang="de-DE"/>
              <a:t>Superconductor</a:t>
            </a:r>
            <a:endParaRPr lang="en-US"/>
          </a:p>
        </p:txBody>
      </p:sp>
      <p:sp>
        <p:nvSpPr>
          <p:cNvPr id="5" name="AutoShape 2056"/>
          <p:cNvSpPr>
            <a:spLocks noChangeArrowheads="1"/>
          </p:cNvSpPr>
          <p:nvPr/>
        </p:nvSpPr>
        <p:spPr bwMode="auto">
          <a:xfrm>
            <a:off x="380968" y="3000372"/>
            <a:ext cx="304800" cy="247650"/>
          </a:xfrm>
          <a:prstGeom prst="rightArrow">
            <a:avLst>
              <a:gd name="adj1" fmla="val 41833"/>
              <a:gd name="adj2" fmla="val 62712"/>
            </a:avLst>
          </a:prstGeom>
          <a:solidFill>
            <a:srgbClr val="0066FF"/>
          </a:solidFill>
          <a:ln w="12700">
            <a:solidFill>
              <a:schemeClr val="tx1"/>
            </a:solidFill>
            <a:miter lim="800000"/>
            <a:headEnd/>
            <a:tailEnd/>
          </a:ln>
        </p:spPr>
        <p:txBody>
          <a:bodyPr wrap="none" anchor="ctr"/>
          <a:lstStyle/>
          <a:p>
            <a:pPr>
              <a:defRPr/>
            </a:pPr>
            <a:endParaRPr lang="en-US"/>
          </a:p>
        </p:txBody>
      </p:sp>
      <p:sp>
        <p:nvSpPr>
          <p:cNvPr id="6" name="Rechteck 5"/>
          <p:cNvSpPr/>
          <p:nvPr/>
        </p:nvSpPr>
        <p:spPr bwMode="auto">
          <a:xfrm>
            <a:off x="380968" y="4000508"/>
            <a:ext cx="2459328" cy="461665"/>
          </a:xfrm>
          <a:prstGeom prst="rect">
            <a:avLst/>
          </a:prstGeom>
        </p:spPr>
        <p:txBody>
          <a:bodyPr wrap="none">
            <a:spAutoFit/>
          </a:bodyPr>
          <a:lstStyle/>
          <a:p>
            <a:pPr>
              <a:defRPr/>
            </a:pPr>
            <a:r>
              <a:rPr lang="en-US"/>
              <a:t>F54-1.35(0.20)TV</a:t>
            </a:r>
            <a:endParaRPr/>
          </a:p>
        </p:txBody>
      </p:sp>
      <p:pic>
        <p:nvPicPr>
          <p:cNvPr id="113667" name="Picture 3"/>
          <p:cNvPicPr>
            <a:picLocks noChangeAspect="1" noChangeArrowheads="1"/>
          </p:cNvPicPr>
          <p:nvPr/>
        </p:nvPicPr>
        <p:blipFill>
          <a:blip r:embed="rId3"/>
          <a:srcRect l="0" t="0" r="41532" b="0"/>
          <a:stretch/>
        </p:blipFill>
        <p:spPr bwMode="auto">
          <a:xfrm>
            <a:off x="0" y="4500574"/>
            <a:ext cx="3452802" cy="790575"/>
          </a:xfrm>
          <a:prstGeom prst="rect">
            <a:avLst/>
          </a:prstGeom>
          <a:noFill/>
          <a:ln w="9525">
            <a:noFill/>
            <a:miter lim="800000"/>
            <a:headEnd/>
            <a:tailEnd/>
          </a:ln>
        </p:spPr>
      </p:pic>
      <p:cxnSp>
        <p:nvCxnSpPr>
          <p:cNvPr id="9" name="Gerade Verbindung mit Pfeil 8"/>
          <p:cNvCxnSpPr>
            <a:cxnSpLocks/>
          </p:cNvCxnSpPr>
          <p:nvPr/>
        </p:nvCxnSpPr>
        <p:spPr bwMode="auto">
          <a:xfrm rot="5400000" flipH="1" flipV="1">
            <a:off x="5810255" y="1071546"/>
            <a:ext cx="71438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a:cxnSpLocks/>
          </p:cNvCxnSpPr>
          <p:nvPr/>
        </p:nvCxnSpPr>
        <p:spPr bwMode="auto">
          <a:xfrm rot="10800000" flipV="1">
            <a:off x="3952868" y="5500702"/>
            <a:ext cx="571504" cy="35719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cxnSpLocks/>
          </p:cNvCxnSpPr>
          <p:nvPr/>
        </p:nvCxnSpPr>
        <p:spPr bwMode="auto">
          <a:xfrm>
            <a:off x="8667776" y="6000768"/>
            <a:ext cx="571504" cy="35719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bwMode="auto">
          <a:xfrm>
            <a:off x="6310321" y="928674"/>
            <a:ext cx="545342" cy="461665"/>
          </a:xfrm>
          <a:prstGeom prst="rect">
            <a:avLst/>
          </a:prstGeom>
          <a:noFill/>
        </p:spPr>
        <p:txBody>
          <a:bodyPr wrap="none" rtlCol="0">
            <a:spAutoFit/>
          </a:bodyPr>
          <a:lstStyle/>
          <a:p>
            <a:pPr>
              <a:defRPr/>
            </a:pPr>
            <a:r>
              <a:rPr lang="de-DE"/>
              <a:t>j</a:t>
            </a:r>
            <a:r>
              <a:rPr lang="de-DE" baseline="-25000"/>
              <a:t>crit</a:t>
            </a:r>
            <a:endParaRPr lang="de-DE"/>
          </a:p>
        </p:txBody>
      </p:sp>
      <p:sp>
        <p:nvSpPr>
          <p:cNvPr id="15" name="Textfeld 14"/>
          <p:cNvSpPr txBox="1"/>
          <p:nvPr/>
        </p:nvSpPr>
        <p:spPr bwMode="auto">
          <a:xfrm>
            <a:off x="9239280" y="6215086"/>
            <a:ext cx="389850" cy="461665"/>
          </a:xfrm>
          <a:prstGeom prst="rect">
            <a:avLst/>
          </a:prstGeom>
          <a:noFill/>
        </p:spPr>
        <p:txBody>
          <a:bodyPr wrap="none" rtlCol="0">
            <a:spAutoFit/>
          </a:bodyPr>
          <a:lstStyle/>
          <a:p>
            <a:pPr>
              <a:defRPr/>
            </a:pPr>
            <a:r>
              <a:rPr lang="de-DE"/>
              <a:t>B</a:t>
            </a:r>
            <a:endParaRPr/>
          </a:p>
        </p:txBody>
      </p:sp>
      <p:sp>
        <p:nvSpPr>
          <p:cNvPr id="16" name="Textfeld 15"/>
          <p:cNvSpPr txBox="1"/>
          <p:nvPr/>
        </p:nvSpPr>
        <p:spPr bwMode="auto">
          <a:xfrm>
            <a:off x="4095744" y="5786458"/>
            <a:ext cx="372218" cy="461665"/>
          </a:xfrm>
          <a:prstGeom prst="rect">
            <a:avLst/>
          </a:prstGeom>
          <a:noFill/>
        </p:spPr>
        <p:txBody>
          <a:bodyPr wrap="none" rtlCol="0">
            <a:spAutoFit/>
          </a:bodyPr>
          <a:lstStyle/>
          <a:p>
            <a:pPr>
              <a:defRPr/>
            </a:pPr>
            <a:r>
              <a:rPr lang="de-DE"/>
              <a:t>T</a:t>
            </a:r>
            <a:endParaRPr/>
          </a:p>
        </p:txBody>
      </p:sp>
      <p:sp>
        <p:nvSpPr>
          <p:cNvPr id="20" name="Freihandform 19"/>
          <p:cNvSpPr/>
          <p:nvPr/>
        </p:nvSpPr>
        <p:spPr bwMode="auto">
          <a:xfrm>
            <a:off x="5573486" y="4078517"/>
            <a:ext cx="1044198" cy="1741715"/>
          </a:xfrm>
          <a:custGeom>
            <a:avLst/>
            <a:gdLst>
              <a:gd name="connsiteX0" fmla="*/ 0 w 1044198"/>
              <a:gd name="connsiteY0" fmla="*/ 0 h 1741715"/>
              <a:gd name="connsiteX1" fmla="*/ 43543 w 1044198"/>
              <a:gd name="connsiteY1" fmla="*/ 29029 h 1741715"/>
              <a:gd name="connsiteX2" fmla="*/ 101600 w 1044198"/>
              <a:gd name="connsiteY2" fmla="*/ 174172 h 1741715"/>
              <a:gd name="connsiteX3" fmla="*/ 145143 w 1044198"/>
              <a:gd name="connsiteY3" fmla="*/ 304800 h 1741715"/>
              <a:gd name="connsiteX4" fmla="*/ 174171 w 1044198"/>
              <a:gd name="connsiteY4" fmla="*/ 391886 h 1741715"/>
              <a:gd name="connsiteX5" fmla="*/ 188685 w 1044198"/>
              <a:gd name="connsiteY5" fmla="*/ 435429 h 1741715"/>
              <a:gd name="connsiteX6" fmla="*/ 217714 w 1044198"/>
              <a:gd name="connsiteY6" fmla="*/ 478972 h 1741715"/>
              <a:gd name="connsiteX7" fmla="*/ 246743 w 1044198"/>
              <a:gd name="connsiteY7" fmla="*/ 566057 h 1741715"/>
              <a:gd name="connsiteX8" fmla="*/ 261257 w 1044198"/>
              <a:gd name="connsiteY8" fmla="*/ 609600 h 1741715"/>
              <a:gd name="connsiteX9" fmla="*/ 304800 w 1044198"/>
              <a:gd name="connsiteY9" fmla="*/ 696686 h 1741715"/>
              <a:gd name="connsiteX10" fmla="*/ 333828 w 1044198"/>
              <a:gd name="connsiteY10" fmla="*/ 740229 h 1741715"/>
              <a:gd name="connsiteX11" fmla="*/ 348343 w 1044198"/>
              <a:gd name="connsiteY11" fmla="*/ 783772 h 1741715"/>
              <a:gd name="connsiteX12" fmla="*/ 406400 w 1044198"/>
              <a:gd name="connsiteY12" fmla="*/ 870857 h 1741715"/>
              <a:gd name="connsiteX13" fmla="*/ 493485 w 1044198"/>
              <a:gd name="connsiteY13" fmla="*/ 1001486 h 1741715"/>
              <a:gd name="connsiteX14" fmla="*/ 522514 w 1044198"/>
              <a:gd name="connsiteY14" fmla="*/ 1045029 h 1741715"/>
              <a:gd name="connsiteX15" fmla="*/ 566057 w 1044198"/>
              <a:gd name="connsiteY15" fmla="*/ 1132115 h 1741715"/>
              <a:gd name="connsiteX16" fmla="*/ 580571 w 1044198"/>
              <a:gd name="connsiteY16" fmla="*/ 1175657 h 1741715"/>
              <a:gd name="connsiteX17" fmla="*/ 638628 w 1044198"/>
              <a:gd name="connsiteY17" fmla="*/ 1262743 h 1741715"/>
              <a:gd name="connsiteX18" fmla="*/ 667657 w 1044198"/>
              <a:gd name="connsiteY18" fmla="*/ 1306286 h 1741715"/>
              <a:gd name="connsiteX19" fmla="*/ 696685 w 1044198"/>
              <a:gd name="connsiteY19" fmla="*/ 1349829 h 1741715"/>
              <a:gd name="connsiteX20" fmla="*/ 740228 w 1044198"/>
              <a:gd name="connsiteY20" fmla="*/ 1393372 h 1741715"/>
              <a:gd name="connsiteX21" fmla="*/ 798285 w 1044198"/>
              <a:gd name="connsiteY21" fmla="*/ 1465943 h 1741715"/>
              <a:gd name="connsiteX22" fmla="*/ 812800 w 1044198"/>
              <a:gd name="connsiteY22" fmla="*/ 1509486 h 1741715"/>
              <a:gd name="connsiteX23" fmla="*/ 885371 w 1044198"/>
              <a:gd name="connsiteY23" fmla="*/ 1582057 h 1741715"/>
              <a:gd name="connsiteX24" fmla="*/ 986971 w 1044198"/>
              <a:gd name="connsiteY24" fmla="*/ 1712686 h 1741715"/>
              <a:gd name="connsiteX25" fmla="*/ 1030514 w 1044198"/>
              <a:gd name="connsiteY25" fmla="*/ 1741715 h 1741715"/>
              <a:gd name="connsiteX26" fmla="*/ 1001485 w 1044198"/>
              <a:gd name="connsiteY26" fmla="*/ 1712686 h 174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4198" h="1741715" fill="norm" stroke="1" extrusionOk="0">
                <a:moveTo>
                  <a:pt x="0" y="0"/>
                </a:moveTo>
                <a:cubicBezTo>
                  <a:pt x="14514" y="9676"/>
                  <a:pt x="31208" y="16694"/>
                  <a:pt x="43543" y="29029"/>
                </a:cubicBezTo>
                <a:cubicBezTo>
                  <a:pt x="83014" y="68500"/>
                  <a:pt x="86566" y="124059"/>
                  <a:pt x="101600" y="174172"/>
                </a:cubicBezTo>
                <a:cubicBezTo>
                  <a:pt x="101622" y="174245"/>
                  <a:pt x="137874" y="282993"/>
                  <a:pt x="145143" y="304800"/>
                </a:cubicBezTo>
                <a:lnTo>
                  <a:pt x="174171" y="391886"/>
                </a:lnTo>
                <a:cubicBezTo>
                  <a:pt x="179009" y="406400"/>
                  <a:pt x="180198" y="422699"/>
                  <a:pt x="188685" y="435429"/>
                </a:cubicBezTo>
                <a:lnTo>
                  <a:pt x="217714" y="478972"/>
                </a:lnTo>
                <a:lnTo>
                  <a:pt x="246743" y="566057"/>
                </a:lnTo>
                <a:cubicBezTo>
                  <a:pt x="251581" y="580571"/>
                  <a:pt x="252771" y="596870"/>
                  <a:pt x="261257" y="609600"/>
                </a:cubicBezTo>
                <a:cubicBezTo>
                  <a:pt x="344447" y="734387"/>
                  <a:pt x="244708" y="576503"/>
                  <a:pt x="304800" y="696686"/>
                </a:cubicBezTo>
                <a:cubicBezTo>
                  <a:pt x="312601" y="712288"/>
                  <a:pt x="326027" y="724627"/>
                  <a:pt x="333828" y="740229"/>
                </a:cubicBezTo>
                <a:cubicBezTo>
                  <a:pt x="340670" y="753913"/>
                  <a:pt x="340913" y="770398"/>
                  <a:pt x="348343" y="783772"/>
                </a:cubicBezTo>
                <a:cubicBezTo>
                  <a:pt x="365286" y="814269"/>
                  <a:pt x="387048" y="841829"/>
                  <a:pt x="406400" y="870857"/>
                </a:cubicBezTo>
                <a:lnTo>
                  <a:pt x="493485" y="1001486"/>
                </a:lnTo>
                <a:lnTo>
                  <a:pt x="522514" y="1045029"/>
                </a:lnTo>
                <a:cubicBezTo>
                  <a:pt x="558994" y="1154472"/>
                  <a:pt x="509785" y="1019573"/>
                  <a:pt x="566057" y="1132115"/>
                </a:cubicBezTo>
                <a:cubicBezTo>
                  <a:pt x="572899" y="1145799"/>
                  <a:pt x="573141" y="1162283"/>
                  <a:pt x="580571" y="1175657"/>
                </a:cubicBezTo>
                <a:cubicBezTo>
                  <a:pt x="597514" y="1206155"/>
                  <a:pt x="619276" y="1233714"/>
                  <a:pt x="638628" y="1262743"/>
                </a:cubicBezTo>
                <a:lnTo>
                  <a:pt x="667657" y="1306286"/>
                </a:lnTo>
                <a:cubicBezTo>
                  <a:pt x="677333" y="1320800"/>
                  <a:pt x="684350" y="1337494"/>
                  <a:pt x="696685" y="1349829"/>
                </a:cubicBezTo>
                <a:lnTo>
                  <a:pt x="740228" y="1393372"/>
                </a:lnTo>
                <a:cubicBezTo>
                  <a:pt x="776712" y="1502820"/>
                  <a:pt x="723254" y="1372155"/>
                  <a:pt x="798285" y="1465943"/>
                </a:cubicBezTo>
                <a:cubicBezTo>
                  <a:pt x="807843" y="1477890"/>
                  <a:pt x="805958" y="1495802"/>
                  <a:pt x="812800" y="1509486"/>
                </a:cubicBezTo>
                <a:cubicBezTo>
                  <a:pt x="836991" y="1557868"/>
                  <a:pt x="841827" y="1553028"/>
                  <a:pt x="885371" y="1582057"/>
                </a:cubicBezTo>
                <a:cubicBezTo>
                  <a:pt x="925830" y="1642746"/>
                  <a:pt x="935811" y="1670053"/>
                  <a:pt x="986971" y="1712686"/>
                </a:cubicBezTo>
                <a:cubicBezTo>
                  <a:pt x="1000372" y="1723853"/>
                  <a:pt x="1013070" y="1741715"/>
                  <a:pt x="1030514" y="1741715"/>
                </a:cubicBezTo>
                <a:cubicBezTo>
                  <a:pt x="1044198" y="1741715"/>
                  <a:pt x="1011161" y="1722362"/>
                  <a:pt x="1001485" y="1712686"/>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a:p>
        </p:txBody>
      </p:sp>
      <p:sp>
        <p:nvSpPr>
          <p:cNvPr id="21" name="Textfeld 20"/>
          <p:cNvSpPr txBox="1"/>
          <p:nvPr/>
        </p:nvSpPr>
        <p:spPr bwMode="auto">
          <a:xfrm>
            <a:off x="738158" y="5357830"/>
            <a:ext cx="1689886" cy="461665"/>
          </a:xfrm>
          <a:prstGeom prst="rect">
            <a:avLst/>
          </a:prstGeom>
          <a:noFill/>
        </p:spPr>
        <p:txBody>
          <a:bodyPr wrap="none" rtlCol="0">
            <a:spAutoFit/>
          </a:bodyPr>
          <a:lstStyle/>
          <a:p>
            <a:pPr>
              <a:defRPr/>
            </a:pPr>
            <a:r>
              <a:rPr lang="de-DE">
                <a:solidFill>
                  <a:srgbClr val="FF0000"/>
                </a:solidFill>
              </a:rPr>
              <a:t>@4.2Kelvin</a:t>
            </a:r>
            <a:endParaRPr/>
          </a:p>
        </p:txBody>
      </p:sp>
      <p:grpSp>
        <p:nvGrpSpPr>
          <p:cNvPr id="24" name="Gruppieren 23"/>
          <p:cNvGrpSpPr/>
          <p:nvPr/>
        </p:nvGrpSpPr>
        <p:grpSpPr bwMode="auto">
          <a:xfrm>
            <a:off x="380970" y="5857896"/>
            <a:ext cx="2189951" cy="461665"/>
            <a:chOff x="380968" y="5857892"/>
            <a:chExt cx="2189953" cy="461665"/>
          </a:xfrm>
        </p:grpSpPr>
        <p:sp>
          <p:nvSpPr>
            <p:cNvPr id="22" name="AutoShape 2056"/>
            <p:cNvSpPr>
              <a:spLocks noChangeArrowheads="1"/>
            </p:cNvSpPr>
            <p:nvPr/>
          </p:nvSpPr>
          <p:spPr bwMode="auto">
            <a:xfrm>
              <a:off x="380968" y="6000768"/>
              <a:ext cx="304800" cy="247650"/>
            </a:xfrm>
            <a:prstGeom prst="rightArrow">
              <a:avLst>
                <a:gd name="adj1" fmla="val 41833"/>
                <a:gd name="adj2" fmla="val 62712"/>
              </a:avLst>
            </a:prstGeom>
            <a:solidFill>
              <a:srgbClr val="0066FF"/>
            </a:solidFill>
            <a:ln w="12700">
              <a:solidFill>
                <a:schemeClr val="tx1"/>
              </a:solidFill>
              <a:miter lim="800000"/>
              <a:headEnd/>
              <a:tailEnd/>
            </a:ln>
          </p:spPr>
          <p:txBody>
            <a:bodyPr wrap="none" anchor="ctr"/>
            <a:lstStyle/>
            <a:p>
              <a:pPr>
                <a:defRPr/>
              </a:pPr>
              <a:endParaRPr lang="en-US"/>
            </a:p>
          </p:txBody>
        </p:sp>
        <p:sp>
          <p:nvSpPr>
            <p:cNvPr id="23" name="Textfeld 22"/>
            <p:cNvSpPr txBox="1"/>
            <p:nvPr/>
          </p:nvSpPr>
          <p:spPr bwMode="auto">
            <a:xfrm>
              <a:off x="881034" y="5857892"/>
              <a:ext cx="1689887" cy="461665"/>
            </a:xfrm>
            <a:prstGeom prst="rect">
              <a:avLst/>
            </a:prstGeom>
            <a:noFill/>
          </p:spPr>
          <p:txBody>
            <a:bodyPr wrap="none" rtlCol="0">
              <a:spAutoFit/>
            </a:bodyPr>
            <a:lstStyle/>
            <a:p>
              <a:pPr>
                <a:defRPr/>
              </a:pPr>
              <a:r>
                <a:rPr lang="de-DE">
                  <a:solidFill>
                    <a:schemeClr val="accent2"/>
                  </a:solidFill>
                </a:rPr>
                <a:t>@1.3Kelvin</a:t>
              </a:r>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par>
                                <p:cTn id="8" presetID="0" presetClass="path" presetSubtype="0" accel="50000" decel="50000" fill="hold" grpId="0" nodeType="withEffect">
                                  <p:stCondLst>
                                    <p:cond delay="0"/>
                                  </p:stCondLst>
                                  <p:childTnLst>
                                    <p:animMotion origin="layout" path="M -1.91353E-6 -3.64162E-6 L 0.08087 -0.16878 " pathEditMode="relative" rAng="0" ptsTypes="AA">
                                      <p:cBhvr>
                                        <p:cTn id="9" dur="2000" fill="hold"/>
                                        <p:tgtEl>
                                          <p:spTgt spid="20"/>
                                        </p:tgtEl>
                                        <p:attrNameLst>
                                          <p:attrName>ppt_x</p:attrName>
                                          <p:attrName>ppt_y</p:attrName>
                                        </p:attrNameLst>
                                      </p:cBhvr>
                                      <p:rCtr x="4000" y="-8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9461" name="Rectangle 18"/>
          <p:cNvSpPr>
            <a:spLocks noChangeArrowheads="1" noGrp="1"/>
          </p:cNvSpPr>
          <p:nvPr>
            <p:ph type="body" sz="half" idx="2"/>
          </p:nvPr>
        </p:nvSpPr>
        <p:spPr bwMode="auto">
          <a:xfrm>
            <a:off x="4622799" y="1447803"/>
            <a:ext cx="4787900" cy="4525963"/>
          </a:xfrm>
        </p:spPr>
        <p:txBody>
          <a:bodyPr/>
          <a:lstStyle/>
          <a:p>
            <a:pPr>
              <a:lnSpc>
                <a:spcPct val="90000"/>
              </a:lnSpc>
              <a:defRPr/>
            </a:pPr>
            <a:endParaRPr lang="en-GB" sz="2800">
              <a:latin typeface="Georgia"/>
            </a:endParaRPr>
          </a:p>
          <a:p>
            <a:pPr>
              <a:lnSpc>
                <a:spcPct val="90000"/>
              </a:lnSpc>
              <a:defRPr/>
            </a:pPr>
            <a:r>
              <a:rPr lang="en-GB" sz="2800">
                <a:latin typeface="Georgia"/>
              </a:rPr>
              <a:t>Copper/scandium wire with </a:t>
            </a:r>
            <a:r>
              <a:rPr lang="en-GB" sz="2800"/>
              <a:t>54</a:t>
            </a:r>
            <a:r>
              <a:rPr lang="en-GB" sz="2800">
                <a:latin typeface="Georgia"/>
              </a:rPr>
              <a:t> Nb-Ti filaments embedded in it</a:t>
            </a:r>
            <a:r>
              <a:rPr lang="es-ES" sz="2800">
                <a:latin typeface="Georgia"/>
              </a:rPr>
              <a:t>.</a:t>
            </a:r>
            <a:endParaRPr/>
          </a:p>
          <a:p>
            <a:pPr>
              <a:lnSpc>
                <a:spcPct val="90000"/>
              </a:lnSpc>
              <a:defRPr/>
            </a:pPr>
            <a:r>
              <a:rPr lang="es-ES" sz="2800">
                <a:latin typeface="Georgia"/>
              </a:rPr>
              <a:t>Cu:Sc=</a:t>
            </a:r>
            <a:r>
              <a:rPr lang="es-ES" sz="2800"/>
              <a:t>1.35</a:t>
            </a:r>
            <a:r>
              <a:rPr lang="es-ES" sz="2800">
                <a:latin typeface="Georgia"/>
              </a:rPr>
              <a:t>:</a:t>
            </a:r>
            <a:r>
              <a:rPr lang="es-ES" sz="2800"/>
              <a:t>1</a:t>
            </a:r>
            <a:endParaRPr/>
          </a:p>
          <a:p>
            <a:pPr>
              <a:lnSpc>
                <a:spcPct val="90000"/>
              </a:lnSpc>
              <a:defRPr/>
            </a:pPr>
            <a:r>
              <a:rPr lang="en-GB" sz="2800">
                <a:latin typeface="Georgia"/>
              </a:rPr>
              <a:t>Alloy composition: Nb</a:t>
            </a:r>
            <a:r>
              <a:rPr lang="en-GB" sz="2800"/>
              <a:t>47</a:t>
            </a:r>
            <a:r>
              <a:rPr lang="en-GB" sz="2800">
                <a:latin typeface="Georgia"/>
              </a:rPr>
              <a:t>wt.%Ti</a:t>
            </a:r>
            <a:endParaRPr/>
          </a:p>
          <a:p>
            <a:pPr>
              <a:lnSpc>
                <a:spcPct val="90000"/>
              </a:lnSpc>
              <a:defRPr/>
            </a:pPr>
            <a:r>
              <a:rPr lang="en-GB" sz="2800">
                <a:latin typeface="Georgia"/>
              </a:rPr>
              <a:t>Diameter=</a:t>
            </a:r>
            <a:r>
              <a:rPr lang="en-GB" sz="2800"/>
              <a:t>0.222</a:t>
            </a:r>
            <a:r>
              <a:rPr lang="en-GB" sz="2800">
                <a:latin typeface="Georgia"/>
              </a:rPr>
              <a:t>mm</a:t>
            </a:r>
            <a:endParaRPr/>
          </a:p>
          <a:p>
            <a:pPr>
              <a:lnSpc>
                <a:spcPct val="90000"/>
              </a:lnSpc>
              <a:defRPr/>
            </a:pPr>
            <a:r>
              <a:rPr lang="en-GB" sz="2800">
                <a:latin typeface="Georgia"/>
              </a:rPr>
              <a:t>It achieves currents up to </a:t>
            </a:r>
            <a:r>
              <a:rPr lang="en-GB" sz="2800"/>
              <a:t>50</a:t>
            </a:r>
            <a:r>
              <a:rPr lang="en-GB" sz="2800">
                <a:latin typeface="Georgia"/>
              </a:rPr>
              <a:t>A at </a:t>
            </a:r>
            <a:r>
              <a:rPr lang="en-GB" sz="2800"/>
              <a:t>4.2</a:t>
            </a:r>
            <a:r>
              <a:rPr lang="en-GB" sz="2800">
                <a:latin typeface="Georgia"/>
              </a:rPr>
              <a:t>K and </a:t>
            </a:r>
            <a:r>
              <a:rPr lang="en-GB" sz="2800"/>
              <a:t>1</a:t>
            </a:r>
            <a:r>
              <a:rPr lang="en-GB" sz="2800">
                <a:latin typeface="Georgia"/>
              </a:rPr>
              <a:t>T.</a:t>
            </a:r>
            <a:endParaRPr lang="en-US" sz="2800">
              <a:latin typeface="Georgia"/>
            </a:endParaRPr>
          </a:p>
        </p:txBody>
      </p:sp>
      <p:pic>
        <p:nvPicPr>
          <p:cNvPr id="19462" name="Picture 19" descr="nbti"/>
          <p:cNvPicPr>
            <a:picLocks noChangeAspect="1" noChangeArrowheads="1" noGrp="1"/>
          </p:cNvPicPr>
          <p:nvPr>
            <p:ph sz="half" idx="1"/>
          </p:nvPr>
        </p:nvPicPr>
        <p:blipFill>
          <a:blip r:embed="rId2"/>
          <a:stretch/>
        </p:blipFill>
        <p:spPr bwMode="auto">
          <a:xfrm>
            <a:off x="866775" y="2238378"/>
            <a:ext cx="3632200" cy="324802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123" name="Rectangle 2"/>
          <p:cNvSpPr>
            <a:spLocks noChangeArrowheads="1" noGrp="1"/>
          </p:cNvSpPr>
          <p:nvPr>
            <p:ph type="title"/>
          </p:nvPr>
        </p:nvSpPr>
        <p:spPr bwMode="auto">
          <a:xfrm>
            <a:off x="848544" y="0"/>
            <a:ext cx="8420100" cy="1143000"/>
          </a:xfrm>
        </p:spPr>
        <p:txBody>
          <a:bodyPr/>
          <a:lstStyle/>
          <a:p>
            <a:pPr algn="l">
              <a:defRPr/>
            </a:pPr>
            <a:r>
              <a:rPr lang="es-ES" sz="2800">
                <a:latin typeface="Georgia"/>
              </a:rPr>
              <a:t>Simulation and Optimisation Transverse Field</a:t>
            </a:r>
            <a:endParaRPr/>
          </a:p>
        </p:txBody>
      </p:sp>
      <p:pic>
        <p:nvPicPr>
          <p:cNvPr id="5126" name="Picture 9" descr="Surface current density vectors"/>
          <p:cNvPicPr>
            <a:picLocks noChangeAspect="1" noChangeArrowheads="1"/>
          </p:cNvPicPr>
          <p:nvPr/>
        </p:nvPicPr>
        <p:blipFill>
          <a:blip r:embed="rId2"/>
          <a:stretch/>
        </p:blipFill>
        <p:spPr bwMode="auto">
          <a:xfrm>
            <a:off x="6596076" y="1000108"/>
            <a:ext cx="2686050" cy="2503488"/>
          </a:xfrm>
          <a:prstGeom prst="rect">
            <a:avLst/>
          </a:prstGeom>
          <a:noFill/>
          <a:ln w="9525">
            <a:noFill/>
            <a:miter lim="800000"/>
            <a:headEnd/>
            <a:tailEnd/>
          </a:ln>
        </p:spPr>
      </p:pic>
      <p:graphicFrame>
        <p:nvGraphicFramePr>
          <p:cNvPr id="0" name=""/>
          <p:cNvGraphicFramePr>
            <a:graphicFrameLocks xmlns:a="http://schemas.openxmlformats.org/drawingml/2006/main" noChangeAspect="1"/>
          </p:cNvGraphicFramePr>
          <p:nvPr>
            <p:extLst>
              <p:ext uri="{D42A27DB-BD31-4B8C-83A1-F6EECF244321}">
                <p14:modId xmlns:p14="http://schemas.microsoft.com/office/powerpoint/2010/main" val="2157879785"/>
              </p:ext>
            </p:extLst>
          </p:nvPr>
        </p:nvGraphicFramePr>
        <p:xfrm>
          <a:off x="3116702" y="4859474"/>
          <a:ext cx="2403475" cy="522287"/>
        </p:xfrm>
        <a:graphic>
          <a:graphicData uri="http://schemas.openxmlformats.org/presentationml/2006/ole">
            <p:oleObj name="oleObj" r:id="rId4" imgW="875665" imgH="202565" progId="Equation.3">
              <p:embed/>
              <p:pic>
                <p:nvPicPr>
                  <p:cNvPr id="5122" name="Object 10"/>
                  <p:cNvPicPr/>
                  <p:nvPr/>
                </p:nvPicPr>
                <p:blipFill>
                  <a:blip r:embed="rId3"/>
                  <a:stretch/>
                </p:blipFill>
                <p:spPr bwMode="auto">
                  <a:xfrm>
                    <a:off x="3116702" y="4859474"/>
                    <a:ext cx="2403475" cy="522287"/>
                  </a:xfrm>
                  <a:prstGeom prst="rect">
                    <a:avLst/>
                  </a:prstGeom>
                  <a:noFill/>
                </p:spPr>
              </p:pic>
            </p:oleObj>
          </a:graphicData>
        </a:graphic>
      </p:graphicFrame>
      <p:sp>
        <p:nvSpPr>
          <p:cNvPr id="9" name="Text Box 9"/>
          <p:cNvSpPr txBox="1">
            <a:spLocks noChangeArrowheads="1"/>
          </p:cNvSpPr>
          <p:nvPr/>
        </p:nvSpPr>
        <p:spPr bwMode="auto">
          <a:xfrm>
            <a:off x="452407" y="4643450"/>
            <a:ext cx="2393950" cy="830997"/>
          </a:xfrm>
          <a:prstGeom prst="rect">
            <a:avLst/>
          </a:prstGeom>
          <a:noFill/>
          <a:ln w="9525">
            <a:noFill/>
            <a:miter lim="800000"/>
            <a:headEnd/>
            <a:tailEnd/>
          </a:ln>
        </p:spPr>
        <p:txBody>
          <a:bodyPr>
            <a:spAutoFit/>
          </a:bodyPr>
          <a:lstStyle/>
          <a:p>
            <a:pPr>
              <a:spcBef>
                <a:spcPts val="0"/>
              </a:spcBef>
              <a:defRPr/>
            </a:pPr>
            <a:r>
              <a:rPr lang="es-ES" sz="2400">
                <a:latin typeface="Georgia"/>
              </a:rPr>
              <a:t>Ideal case for dipole magnet:</a:t>
            </a:r>
            <a:endParaRPr lang="es-ES" sz="2800">
              <a:latin typeface="Georgia"/>
            </a:endParaRPr>
          </a:p>
        </p:txBody>
      </p:sp>
      <p:pic>
        <p:nvPicPr>
          <p:cNvPr id="5125" name="Picture 8" descr="racetrack &amp; saddle coils"/>
          <p:cNvPicPr>
            <a:picLocks noChangeAspect="1" noChangeArrowheads="1"/>
          </p:cNvPicPr>
          <p:nvPr/>
        </p:nvPicPr>
        <p:blipFill>
          <a:blip r:embed="rId5"/>
          <a:stretch/>
        </p:blipFill>
        <p:spPr bwMode="auto">
          <a:xfrm>
            <a:off x="560514" y="908720"/>
            <a:ext cx="5529263" cy="2514600"/>
          </a:xfrm>
          <a:prstGeom prst="rect">
            <a:avLst/>
          </a:prstGeom>
          <a:noFill/>
          <a:ln w="9525">
            <a:noFill/>
            <a:miter lim="800000"/>
            <a:headEnd/>
            <a:tailEnd/>
          </a:ln>
        </p:spPr>
      </p:pic>
      <p:sp>
        <p:nvSpPr>
          <p:cNvPr id="11" name="Text Box 12"/>
          <p:cNvSpPr txBox="1">
            <a:spLocks noChangeArrowheads="1"/>
          </p:cNvSpPr>
          <p:nvPr/>
        </p:nvSpPr>
        <p:spPr bwMode="auto">
          <a:xfrm>
            <a:off x="6969224" y="5013176"/>
            <a:ext cx="2393950" cy="1569660"/>
          </a:xfrm>
          <a:prstGeom prst="rect">
            <a:avLst/>
          </a:prstGeom>
          <a:noFill/>
          <a:ln w="9525">
            <a:noFill/>
            <a:miter lim="800000"/>
            <a:headEnd/>
            <a:tailEnd/>
          </a:ln>
        </p:spPr>
        <p:txBody>
          <a:bodyPr>
            <a:spAutoFit/>
          </a:bodyPr>
          <a:lstStyle/>
          <a:p>
            <a:pPr>
              <a:spcBef>
                <a:spcPts val="0"/>
              </a:spcBef>
              <a:defRPr/>
            </a:pPr>
            <a:r>
              <a:rPr lang="es-ES" sz="2400">
                <a:latin typeface="Arial"/>
              </a:rPr>
              <a:t>4</a:t>
            </a:r>
            <a:r>
              <a:rPr lang="es-ES" sz="2400">
                <a:latin typeface="Georgia"/>
              </a:rPr>
              <a:t>-layer dipole:</a:t>
            </a:r>
            <a:endParaRPr/>
          </a:p>
          <a:p>
            <a:pPr>
              <a:spcBef>
                <a:spcPts val="0"/>
              </a:spcBef>
              <a:defRPr/>
            </a:pPr>
            <a:r>
              <a:rPr lang="es-ES" sz="2400">
                <a:latin typeface="Georgia"/>
              </a:rPr>
              <a:t>N</a:t>
            </a:r>
            <a:r>
              <a:rPr lang="es-ES" sz="2000">
                <a:latin typeface="Georgia"/>
              </a:rPr>
              <a:t>1</a:t>
            </a:r>
            <a:r>
              <a:rPr lang="es-ES" sz="2400">
                <a:latin typeface="Georgia"/>
              </a:rPr>
              <a:t>=N</a:t>
            </a:r>
            <a:r>
              <a:rPr lang="es-ES" sz="2000">
                <a:latin typeface="Georgia"/>
              </a:rPr>
              <a:t>2</a:t>
            </a:r>
            <a:r>
              <a:rPr lang="es-ES" sz="2400">
                <a:latin typeface="Georgia"/>
              </a:rPr>
              <a:t>=</a:t>
            </a:r>
            <a:r>
              <a:rPr lang="es-ES" sz="2400">
                <a:latin typeface="Arial"/>
              </a:rPr>
              <a:t>138</a:t>
            </a:r>
            <a:endParaRPr/>
          </a:p>
          <a:p>
            <a:pPr>
              <a:spcBef>
                <a:spcPts val="0"/>
              </a:spcBef>
              <a:defRPr/>
            </a:pPr>
            <a:r>
              <a:rPr lang="es-ES" sz="2400">
                <a:latin typeface="Georgia"/>
              </a:rPr>
              <a:t>N</a:t>
            </a:r>
            <a:r>
              <a:rPr lang="es-ES" sz="2000">
                <a:latin typeface="Georgia"/>
              </a:rPr>
              <a:t>3</a:t>
            </a:r>
            <a:r>
              <a:rPr lang="es-ES" sz="2400">
                <a:latin typeface="Georgia"/>
              </a:rPr>
              <a:t>=N</a:t>
            </a:r>
            <a:r>
              <a:rPr lang="es-ES" sz="2000">
                <a:latin typeface="Georgia"/>
              </a:rPr>
              <a:t>4</a:t>
            </a:r>
            <a:r>
              <a:rPr lang="es-ES" sz="2400">
                <a:latin typeface="Georgia"/>
              </a:rPr>
              <a:t>=</a:t>
            </a:r>
            <a:r>
              <a:rPr lang="es-ES" sz="2400">
                <a:latin typeface="Arial"/>
              </a:rPr>
              <a:t>78</a:t>
            </a:r>
            <a:endParaRPr lang="es-ES" sz="2800">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5362" name="Picture 5" descr="coils"/>
          <p:cNvPicPr>
            <a:picLocks noChangeAspect="1" noChangeArrowheads="1" noGrp="1"/>
          </p:cNvPicPr>
          <p:nvPr>
            <p:ph idx="1"/>
          </p:nvPr>
        </p:nvPicPr>
        <p:blipFill>
          <a:blip r:embed="rId2"/>
          <a:stretch/>
        </p:blipFill>
        <p:spPr bwMode="auto">
          <a:xfrm>
            <a:off x="0" y="428625"/>
            <a:ext cx="8229600" cy="2597149"/>
          </a:xfrm>
          <a:prstGeom prst="rect">
            <a:avLst/>
          </a:prstGeom>
          <a:noFill/>
        </p:spPr>
      </p:pic>
      <p:pic>
        <p:nvPicPr>
          <p:cNvPr id="15363" name="Grafik 5" descr="P1010384.JPG"/>
          <p:cNvPicPr>
            <a:picLocks noChangeAspect="1"/>
          </p:cNvPicPr>
          <p:nvPr/>
        </p:nvPicPr>
        <p:blipFill>
          <a:blip r:embed="rId3"/>
          <a:stretch/>
        </p:blipFill>
        <p:spPr bwMode="auto">
          <a:xfrm>
            <a:off x="0" y="3148021"/>
            <a:ext cx="5357814" cy="3709987"/>
          </a:xfrm>
          <a:prstGeom prst="rect">
            <a:avLst/>
          </a:prstGeom>
          <a:noFill/>
          <a:ln w="9525">
            <a:noFill/>
            <a:miter lim="800000"/>
            <a:headEnd/>
            <a:tailEnd/>
          </a:ln>
        </p:spPr>
      </p:pic>
      <p:pic>
        <p:nvPicPr>
          <p:cNvPr id="15364" name="Picture 5"/>
          <p:cNvPicPr>
            <a:picLocks noChangeAspect="1" noChangeArrowheads="1"/>
          </p:cNvPicPr>
          <p:nvPr/>
        </p:nvPicPr>
        <p:blipFill>
          <a:blip r:embed="rId4"/>
          <a:stretch/>
        </p:blipFill>
        <p:spPr bwMode="auto">
          <a:xfrm>
            <a:off x="5788027" y="4143383"/>
            <a:ext cx="4117975" cy="1571625"/>
          </a:xfrm>
          <a:prstGeom prst="rect">
            <a:avLst/>
          </a:prstGeom>
          <a:noFill/>
          <a:ln w="9525">
            <a:noFill/>
            <a:miter lim="800000"/>
            <a:headEnd/>
            <a:tailEnd/>
          </a:ln>
        </p:spPr>
      </p:pic>
      <p:cxnSp>
        <p:nvCxnSpPr>
          <p:cNvPr id="7" name="Gerade Verbindung mit Pfeil 6"/>
          <p:cNvCxnSpPr>
            <a:cxnSpLocks/>
          </p:cNvCxnSpPr>
          <p:nvPr/>
        </p:nvCxnSpPr>
        <p:spPr bwMode="auto">
          <a:xfrm>
            <a:off x="6238879" y="6000750"/>
            <a:ext cx="3357563" cy="1587"/>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5366" name="Textfeld 8"/>
          <p:cNvSpPr txBox="1">
            <a:spLocks noChangeArrowheads="1"/>
          </p:cNvSpPr>
          <p:nvPr/>
        </p:nvSpPr>
        <p:spPr bwMode="auto">
          <a:xfrm>
            <a:off x="7381875" y="6072188"/>
            <a:ext cx="1285876" cy="461962"/>
          </a:xfrm>
          <a:prstGeom prst="rect">
            <a:avLst/>
          </a:prstGeom>
          <a:noFill/>
          <a:ln w="9525">
            <a:noFill/>
            <a:miter lim="800000"/>
            <a:headEnd/>
            <a:tailEnd/>
          </a:ln>
        </p:spPr>
        <p:txBody>
          <a:bodyPr>
            <a:spAutoFit/>
          </a:bodyPr>
          <a:lstStyle/>
          <a:p>
            <a:pPr>
              <a:defRPr/>
            </a:pPr>
            <a:r>
              <a:rPr lang="de-DE"/>
              <a:t>150mm</a:t>
            </a:r>
            <a:endParaRPr lang="en-US"/>
          </a:p>
        </p:txBody>
      </p:sp>
      <p:sp>
        <p:nvSpPr>
          <p:cNvPr id="15367" name="Text Box 12"/>
          <p:cNvSpPr txBox="1">
            <a:spLocks noChangeArrowheads="1"/>
          </p:cNvSpPr>
          <p:nvPr/>
        </p:nvSpPr>
        <p:spPr bwMode="auto">
          <a:xfrm>
            <a:off x="8035929" y="2643192"/>
            <a:ext cx="1870074" cy="1323439"/>
          </a:xfrm>
          <a:prstGeom prst="rect">
            <a:avLst/>
          </a:prstGeom>
          <a:solidFill>
            <a:schemeClr val="bg1"/>
          </a:solidFill>
          <a:ln w="9525">
            <a:noFill/>
            <a:miter lim="800000"/>
            <a:headEnd/>
            <a:tailEnd/>
          </a:ln>
        </p:spPr>
        <p:txBody>
          <a:bodyPr>
            <a:spAutoFit/>
          </a:bodyPr>
          <a:lstStyle/>
          <a:p>
            <a:pPr>
              <a:spcBef>
                <a:spcPts val="0"/>
              </a:spcBef>
              <a:defRPr/>
            </a:pPr>
            <a:r>
              <a:rPr lang="es-ES" sz="2000">
                <a:latin typeface="Arial"/>
              </a:rPr>
              <a:t>4</a:t>
            </a:r>
            <a:r>
              <a:rPr lang="es-ES" sz="2000">
                <a:latin typeface="Georgia"/>
              </a:rPr>
              <a:t>-layer dipole:</a:t>
            </a:r>
            <a:endParaRPr/>
          </a:p>
          <a:p>
            <a:pPr>
              <a:spcBef>
                <a:spcPts val="0"/>
              </a:spcBef>
              <a:defRPr/>
            </a:pPr>
            <a:r>
              <a:rPr lang="es-ES" sz="2000">
                <a:latin typeface="Georgia"/>
              </a:rPr>
              <a:t>N1=N2=</a:t>
            </a:r>
            <a:r>
              <a:rPr lang="es-ES" sz="2000">
                <a:latin typeface="Arial"/>
              </a:rPr>
              <a:t>138</a:t>
            </a:r>
            <a:endParaRPr/>
          </a:p>
          <a:p>
            <a:pPr>
              <a:spcBef>
                <a:spcPts val="0"/>
              </a:spcBef>
              <a:defRPr/>
            </a:pPr>
            <a:r>
              <a:rPr lang="es-ES" sz="2000">
                <a:latin typeface="Georgia"/>
              </a:rPr>
              <a:t>N3=N4=</a:t>
            </a:r>
            <a:r>
              <a:rPr lang="es-ES" sz="2000">
                <a:latin typeface="Arial"/>
              </a:rPr>
              <a:t>78</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6386" name="Picture 2" descr="Cryostat_mainz 001"/>
          <p:cNvPicPr>
            <a:picLocks noChangeAspect="1" noChangeArrowheads="1"/>
          </p:cNvPicPr>
          <p:nvPr/>
        </p:nvPicPr>
        <p:blipFill>
          <a:blip r:embed="rId2"/>
          <a:stretch/>
        </p:blipFill>
        <p:spPr bwMode="auto">
          <a:xfrm>
            <a:off x="330200" y="8"/>
            <a:ext cx="9302750" cy="5724524"/>
          </a:xfrm>
          <a:prstGeom prst="rect">
            <a:avLst/>
          </a:prstGeom>
          <a:noFill/>
          <a:ln w="9525">
            <a:noFill/>
            <a:miter lim="800000"/>
            <a:headEnd/>
            <a:tailEnd/>
          </a:ln>
        </p:spPr>
      </p:pic>
      <p:grpSp>
        <p:nvGrpSpPr>
          <p:cNvPr id="2" name="Group 7"/>
          <p:cNvGrpSpPr/>
          <p:nvPr/>
        </p:nvGrpSpPr>
        <p:grpSpPr bwMode="auto">
          <a:xfrm>
            <a:off x="0" y="990600"/>
            <a:ext cx="9906000" cy="5867399"/>
            <a:chOff x="0" y="624"/>
            <a:chExt cx="5760" cy="3696"/>
          </a:xfrm>
        </p:grpSpPr>
        <p:pic>
          <p:nvPicPr>
            <p:cNvPr id="16388" name="Picture 3" descr="spulentraeger 002"/>
            <p:cNvPicPr>
              <a:picLocks noChangeAspect="1" noChangeArrowheads="1"/>
            </p:cNvPicPr>
            <p:nvPr/>
          </p:nvPicPr>
          <p:blipFill>
            <a:blip r:embed="rId3"/>
            <a:srcRect l="15622" t="943" r="31143" b="4715"/>
            <a:stretch/>
          </p:blipFill>
          <p:spPr bwMode="auto">
            <a:xfrm>
              <a:off x="3648" y="1825"/>
              <a:ext cx="2112" cy="2495"/>
            </a:xfrm>
            <a:prstGeom prst="rect">
              <a:avLst/>
            </a:prstGeom>
            <a:noFill/>
            <a:ln w="9525">
              <a:noFill/>
              <a:miter lim="800000"/>
              <a:headEnd/>
              <a:tailEnd/>
            </a:ln>
          </p:spPr>
        </p:pic>
        <p:pic>
          <p:nvPicPr>
            <p:cNvPr id="16389" name="Picture 4"/>
            <p:cNvPicPr>
              <a:picLocks noChangeAspect="1" noChangeArrowheads="1"/>
            </p:cNvPicPr>
            <p:nvPr/>
          </p:nvPicPr>
          <p:blipFill>
            <a:blip r:embed="rId4"/>
            <a:stretch/>
          </p:blipFill>
          <p:spPr bwMode="auto">
            <a:xfrm>
              <a:off x="1536" y="2160"/>
              <a:ext cx="2060" cy="2160"/>
            </a:xfrm>
            <a:prstGeom prst="rect">
              <a:avLst/>
            </a:prstGeom>
            <a:noFill/>
            <a:ln w="9525">
              <a:noFill/>
              <a:miter lim="800000"/>
              <a:headEnd/>
              <a:tailEnd/>
            </a:ln>
          </p:spPr>
        </p:pic>
        <p:sp>
          <p:nvSpPr>
            <p:cNvPr id="16390" name="Text Box 5"/>
            <p:cNvSpPr txBox="1">
              <a:spLocks noChangeArrowheads="1"/>
            </p:cNvSpPr>
            <p:nvPr/>
          </p:nvSpPr>
          <p:spPr bwMode="auto">
            <a:xfrm>
              <a:off x="0" y="3494"/>
              <a:ext cx="1776" cy="826"/>
            </a:xfrm>
            <a:prstGeom prst="rect">
              <a:avLst/>
            </a:prstGeom>
            <a:solidFill>
              <a:schemeClr val="bg1"/>
            </a:solidFill>
            <a:ln w="9525">
              <a:noFill/>
              <a:miter lim="800000"/>
              <a:headEnd/>
              <a:tailEnd/>
            </a:ln>
          </p:spPr>
          <p:txBody>
            <a:bodyPr>
              <a:spAutoFit/>
            </a:bodyPr>
            <a:lstStyle/>
            <a:p>
              <a:pPr>
                <a:spcBef>
                  <a:spcPts val="0"/>
                </a:spcBef>
                <a:defRPr/>
              </a:pPr>
              <a:r>
                <a:rPr lang="de-DE" sz="2000"/>
                <a:t>High Field 1T</a:t>
              </a:r>
              <a:endParaRPr/>
            </a:p>
            <a:p>
              <a:pPr>
                <a:spcBef>
                  <a:spcPts val="0"/>
                </a:spcBef>
                <a:defRPr/>
              </a:pPr>
              <a:r>
                <a:rPr lang="de-DE" sz="2000"/>
                <a:t>Threshold Production</a:t>
              </a:r>
              <a:endParaRPr/>
            </a:p>
            <a:p>
              <a:pPr>
                <a:spcBef>
                  <a:spcPts val="0"/>
                </a:spcBef>
                <a:defRPr/>
              </a:pPr>
              <a:r>
                <a:rPr lang="de-DE" sz="2000"/>
                <a:t>Transverse Field</a:t>
              </a:r>
              <a:endParaRPr/>
            </a:p>
          </p:txBody>
        </p:sp>
        <p:sp>
          <p:nvSpPr>
            <p:cNvPr id="16391" name="AutoShape 6"/>
            <p:cNvSpPr>
              <a:spLocks noChangeArrowheads="1"/>
            </p:cNvSpPr>
            <p:nvPr/>
          </p:nvSpPr>
          <p:spPr bwMode="auto">
            <a:xfrm flipH="1">
              <a:off x="336" y="624"/>
              <a:ext cx="4800" cy="1152"/>
            </a:xfrm>
            <a:custGeom>
              <a:avLst/>
              <a:gdLst>
                <a:gd name="T0" fmla="*/ 0 w 21600"/>
                <a:gd name="T1" fmla="*/ 0 h 21600"/>
                <a:gd name="T2" fmla="*/ 0 w 21600"/>
                <a:gd name="T3" fmla="*/ 0 h 21600"/>
                <a:gd name="T4" fmla="*/ 0 w 21600"/>
                <a:gd name="T5" fmla="*/ 0 h 21600"/>
                <a:gd name="T6" fmla="*/ 0 w 21600"/>
                <a:gd name="T7" fmla="*/ 0 h 21600"/>
                <a:gd name="T8" fmla="*/ 1 w 21600"/>
                <a:gd name="T9" fmla="*/ 0 h 21600"/>
                <a:gd name="T10" fmla="*/ 17694720 60000 65536"/>
                <a:gd name="T11" fmla="*/ 5898240 60000 65536"/>
                <a:gd name="T12" fmla="*/ 5898240 60000 65536"/>
                <a:gd name="T13" fmla="*/ 5898240 60000 65536"/>
                <a:gd name="T14" fmla="*/ 0 60000 65536"/>
                <a:gd name="T15" fmla="*/ 0 w 21600"/>
                <a:gd name="T16" fmla="*/ 8306 h 21600"/>
                <a:gd name="T17" fmla="*/ 6111 w 21600"/>
                <a:gd name="T18" fmla="*/ 21600 h 21600"/>
              </a:gdLst>
              <a:ahLst/>
              <a:cxnLst>
                <a:cxn ang="T10">
                  <a:pos x="T0" y="T1"/>
                </a:cxn>
                <a:cxn ang="T11">
                  <a:pos x="T2" y="T3"/>
                </a:cxn>
                <a:cxn ang="T12">
                  <a:pos x="T4" y="T5"/>
                </a:cxn>
                <a:cxn ang="T13">
                  <a:pos x="T6" y="T7"/>
                </a:cxn>
                <a:cxn ang="T14">
                  <a:pos x="T8" y="T9"/>
                </a:cxn>
              </a:cxnLst>
              <a:rect l="T15" t="T16" r="T17" b="T18"/>
              <a:pathLst>
                <a:path w="21600" h="21600" fill="norm" stroke="1" extrusionOk="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chemeClr val="accent1"/>
            </a:solidFill>
            <a:ln w="9525">
              <a:solidFill>
                <a:schemeClr val="tx1"/>
              </a:solidFill>
              <a:miter lim="800000"/>
              <a:headEnd/>
              <a:tailEnd/>
            </a:ln>
          </p:spPr>
          <p:txBody>
            <a:bodyPr wrap="none" anchor="ctr"/>
            <a:lstStyle/>
            <a:p>
              <a:pPr>
                <a:defRPr/>
              </a:pPr>
              <a:endParaRPr lang="en-US"/>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47109" name="Picture 5" descr="PICT4852"/>
          <p:cNvPicPr>
            <a:picLocks noChangeAspect="1" noChangeArrowheads="1"/>
          </p:cNvPicPr>
          <p:nvPr/>
        </p:nvPicPr>
        <p:blipFill>
          <a:blip r:embed="rId2"/>
          <a:stretch/>
        </p:blipFill>
        <p:spPr bwMode="auto">
          <a:xfrm>
            <a:off x="4332156" y="0"/>
            <a:ext cx="5573844" cy="6858000"/>
          </a:xfrm>
          <a:prstGeom prst="rect">
            <a:avLst/>
          </a:prstGeom>
          <a:noFill/>
        </p:spPr>
      </p:pic>
      <p:sp>
        <p:nvSpPr>
          <p:cNvPr id="47110" name="Text Box 6"/>
          <p:cNvSpPr txBox="1">
            <a:spLocks noChangeArrowheads="1"/>
          </p:cNvSpPr>
          <p:nvPr/>
        </p:nvSpPr>
        <p:spPr bwMode="auto">
          <a:xfrm>
            <a:off x="662121" y="1844676"/>
            <a:ext cx="2504211" cy="1446550"/>
          </a:xfrm>
          <a:prstGeom prst="rect">
            <a:avLst/>
          </a:prstGeom>
          <a:noFill/>
          <a:ln w="9525">
            <a:noFill/>
            <a:miter lim="800000"/>
            <a:headEnd/>
            <a:tailEnd/>
          </a:ln>
          <a:effectLst/>
        </p:spPr>
        <p:txBody>
          <a:bodyPr wrap="none">
            <a:spAutoFit/>
          </a:bodyPr>
          <a:lstStyle/>
          <a:p>
            <a:pPr algn="ctr">
              <a:defRPr/>
            </a:pPr>
            <a:r>
              <a:rPr lang="en-US" sz="4400">
                <a:solidFill>
                  <a:srgbClr val="33CC33"/>
                </a:solidFill>
              </a:rPr>
              <a:t>Polarizing</a:t>
            </a:r>
            <a:endParaRPr/>
          </a:p>
          <a:p>
            <a:pPr algn="ctr">
              <a:defRPr/>
            </a:pPr>
            <a:r>
              <a:rPr lang="en-US" sz="4400">
                <a:solidFill>
                  <a:srgbClr val="33CC33"/>
                </a:solidFill>
              </a:rPr>
              <a:t>magnet</a:t>
            </a:r>
            <a:endParaRPr/>
          </a:p>
        </p:txBody>
      </p:sp>
      <p:sp>
        <p:nvSpPr>
          <p:cNvPr id="47111" name="Text Box 7"/>
          <p:cNvSpPr txBox="1">
            <a:spLocks noChangeArrowheads="1"/>
          </p:cNvSpPr>
          <p:nvPr/>
        </p:nvSpPr>
        <p:spPr bwMode="auto">
          <a:xfrm>
            <a:off x="7761422" y="2270132"/>
            <a:ext cx="1406420" cy="461665"/>
          </a:xfrm>
          <a:prstGeom prst="rect">
            <a:avLst/>
          </a:prstGeom>
          <a:noFill/>
          <a:ln w="9525">
            <a:noFill/>
            <a:miter lim="800000"/>
            <a:headEnd/>
            <a:tailEnd/>
          </a:ln>
          <a:effectLst/>
        </p:spPr>
        <p:txBody>
          <a:bodyPr wrap="square">
            <a:spAutoFit/>
          </a:bodyPr>
          <a:lstStyle/>
          <a:p>
            <a:pPr>
              <a:defRPr/>
            </a:pPr>
            <a:r>
              <a:rPr lang="en-US">
                <a:solidFill>
                  <a:srgbClr val="3333CC"/>
                </a:solidFill>
              </a:rPr>
              <a:t>He4(</a:t>
            </a:r>
            <a:r>
              <a:rPr lang="en-US">
                <a:solidFill>
                  <a:srgbClr val="3333CC"/>
                </a:solidFill>
              </a:rPr>
              <a:t>liq</a:t>
            </a:r>
            <a:r>
              <a:rPr lang="en-US">
                <a:solidFill>
                  <a:srgbClr val="3333CC"/>
                </a:solidFill>
              </a:rPr>
              <a:t>)</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Rectangle 3"/>
          <p:cNvSpPr>
            <a:spLocks noChangeArrowheads="1"/>
          </p:cNvSpPr>
          <p:nvPr/>
        </p:nvSpPr>
        <p:spPr bwMode="auto">
          <a:xfrm>
            <a:off x="1712640" y="0"/>
            <a:ext cx="6120680" cy="582211"/>
          </a:xfrm>
          <a:prstGeom prst="rect">
            <a:avLst/>
          </a:prstGeom>
          <a:noFill/>
          <a:ln w="57150" cmpd="thickThin">
            <a:solidFill>
              <a:srgbClr val="00279F"/>
            </a:solidFill>
            <a:miter lim="800000"/>
            <a:headEnd/>
            <a:tailEnd/>
          </a:ln>
        </p:spPr>
        <p:txBody>
          <a:bodyPr wrap="square" lIns="90488" tIns="44450" rIns="90488" bIns="44450">
            <a:spAutoFit/>
          </a:bodyPr>
          <a:lstStyle/>
          <a:p>
            <a:pPr algn="ctr">
              <a:defRPr/>
            </a:pPr>
            <a:r>
              <a:rPr lang="de-DE" sz="3200" b="1">
                <a:solidFill>
                  <a:srgbClr val="0000FF"/>
                </a:solidFill>
              </a:rPr>
              <a:t> </a:t>
            </a:r>
            <a:r>
              <a:rPr lang="en-US" sz="3200" b="1">
                <a:solidFill>
                  <a:srgbClr val="0000FF"/>
                </a:solidFill>
              </a:rPr>
              <a:t> How to reach low temperatures? </a:t>
            </a:r>
            <a:endParaRPr/>
          </a:p>
        </p:txBody>
      </p:sp>
      <p:sp>
        <p:nvSpPr>
          <p:cNvPr id="7" name="Textfeld 6"/>
          <p:cNvSpPr txBox="1"/>
          <p:nvPr/>
        </p:nvSpPr>
        <p:spPr bwMode="auto">
          <a:xfrm>
            <a:off x="64232" y="625595"/>
            <a:ext cx="9777535" cy="400110"/>
          </a:xfrm>
          <a:prstGeom prst="rect">
            <a:avLst/>
          </a:prstGeom>
          <a:noFill/>
        </p:spPr>
        <p:txBody>
          <a:bodyPr wrap="square">
            <a:spAutoFit/>
          </a:bodyPr>
          <a:lstStyle/>
          <a:p>
            <a:pPr>
              <a:defRPr/>
            </a:pPr>
            <a:r>
              <a:rPr lang="en-US" sz="2000" b="1">
                <a:latin typeface="Times New Roman"/>
              </a:rPr>
              <a:t>Adiabatic expansion: </a:t>
            </a:r>
            <a:r>
              <a:rPr lang="en-US" sz="2000" b="0" i="0">
                <a:solidFill>
                  <a:srgbClr val="202122"/>
                </a:solidFill>
                <a:latin typeface="Times New Roman"/>
              </a:rPr>
              <a:t>A process without transfer of heat to or from a system.</a:t>
            </a:r>
            <a:endParaRPr lang="en-US" sz="2000">
              <a:latin typeface="Times New Roman"/>
            </a:endParaRPr>
          </a:p>
        </p:txBody>
      </p:sp>
      <p:pic>
        <p:nvPicPr>
          <p:cNvPr id="9" name="Grafik 8"/>
          <p:cNvPicPr>
            <a:picLocks noChangeAspect="1"/>
          </p:cNvPicPr>
          <p:nvPr/>
        </p:nvPicPr>
        <p:blipFill>
          <a:blip r:embed="rId2"/>
          <a:stretch/>
        </p:blipFill>
        <p:spPr bwMode="auto">
          <a:xfrm>
            <a:off x="81632" y="1025705"/>
            <a:ext cx="5447432" cy="4739138"/>
          </a:xfrm>
          <a:prstGeom prst="rect">
            <a:avLst/>
          </a:prstGeom>
        </p:spPr>
      </p:pic>
      <p:pic>
        <p:nvPicPr>
          <p:cNvPr id="10" name="Grafik 9"/>
          <p:cNvPicPr>
            <a:picLocks noChangeAspect="1"/>
          </p:cNvPicPr>
          <p:nvPr/>
        </p:nvPicPr>
        <p:blipFill>
          <a:blip r:embed="rId3"/>
          <a:stretch/>
        </p:blipFill>
        <p:spPr bwMode="auto">
          <a:xfrm>
            <a:off x="7128641" y="3595534"/>
            <a:ext cx="2590186" cy="400110"/>
          </a:xfrm>
          <a:prstGeom prst="rect">
            <a:avLst/>
          </a:prstGeom>
        </p:spPr>
      </p:pic>
      <p:pic>
        <p:nvPicPr>
          <p:cNvPr id="11" name="Grafik 10"/>
          <p:cNvPicPr>
            <a:picLocks noChangeAspect="1"/>
          </p:cNvPicPr>
          <p:nvPr/>
        </p:nvPicPr>
        <p:blipFill>
          <a:blip r:embed="rId4"/>
          <a:stretch/>
        </p:blipFill>
        <p:spPr bwMode="auto">
          <a:xfrm>
            <a:off x="7689303" y="4123092"/>
            <a:ext cx="1733535" cy="560065"/>
          </a:xfrm>
          <a:prstGeom prst="rect">
            <a:avLst/>
          </a:prstGeom>
        </p:spPr>
      </p:pic>
      <p:sp>
        <p:nvSpPr>
          <p:cNvPr id="17" name="Textfeld 16"/>
          <p:cNvSpPr txBox="1"/>
          <p:nvPr/>
        </p:nvSpPr>
        <p:spPr bwMode="auto">
          <a:xfrm>
            <a:off x="3241769" y="2121602"/>
            <a:ext cx="3367415" cy="707886"/>
          </a:xfrm>
          <a:prstGeom prst="rect">
            <a:avLst/>
          </a:prstGeom>
          <a:noFill/>
        </p:spPr>
        <p:txBody>
          <a:bodyPr wrap="square">
            <a:spAutoFit/>
          </a:bodyPr>
          <a:lstStyle/>
          <a:p>
            <a:pPr>
              <a:defRPr/>
            </a:pPr>
            <a:r>
              <a:rPr lang="de-DE" sz="2000"/>
              <a:t>Adiabatic</a:t>
            </a:r>
            <a:r>
              <a:rPr lang="de-DE" sz="2000"/>
              <a:t> </a:t>
            </a:r>
            <a:r>
              <a:rPr lang="de-DE" sz="2000"/>
              <a:t>process</a:t>
            </a:r>
            <a:r>
              <a:rPr lang="de-DE" sz="2000"/>
              <a:t> – Wikipedia</a:t>
            </a:r>
            <a:endParaRPr/>
          </a:p>
          <a:p>
            <a:pPr>
              <a:defRPr/>
            </a:pPr>
            <a:r>
              <a:rPr lang="de-DE" sz="2000"/>
              <a:t>Ideal gas</a:t>
            </a:r>
            <a:endParaRPr/>
          </a:p>
        </p:txBody>
      </p:sp>
      <p:pic>
        <p:nvPicPr>
          <p:cNvPr id="18" name="Grafik 17"/>
          <p:cNvPicPr>
            <a:picLocks noChangeAspect="1"/>
          </p:cNvPicPr>
          <p:nvPr/>
        </p:nvPicPr>
        <p:blipFill>
          <a:blip r:embed="rId5"/>
          <a:stretch/>
        </p:blipFill>
        <p:spPr bwMode="auto">
          <a:xfrm>
            <a:off x="7129635" y="4678714"/>
            <a:ext cx="2421612" cy="968644"/>
          </a:xfrm>
          <a:prstGeom prst="rect">
            <a:avLst/>
          </a:prstGeom>
        </p:spPr>
      </p:pic>
      <p:sp>
        <p:nvSpPr>
          <p:cNvPr id="20" name="Textfeld 19"/>
          <p:cNvSpPr txBox="1"/>
          <p:nvPr/>
        </p:nvSpPr>
        <p:spPr bwMode="auto">
          <a:xfrm>
            <a:off x="4368921" y="5850550"/>
            <a:ext cx="5519440" cy="923330"/>
          </a:xfrm>
          <a:prstGeom prst="rect">
            <a:avLst/>
          </a:prstGeom>
          <a:noFill/>
        </p:spPr>
        <p:txBody>
          <a:bodyPr wrap="square">
            <a:spAutoFit/>
          </a:bodyPr>
          <a:lstStyle/>
          <a:p>
            <a:pPr>
              <a:defRPr/>
            </a:pPr>
            <a:r>
              <a:rPr lang="en-US" sz="1800"/>
              <a:t>C</a:t>
            </a:r>
            <a:r>
              <a:rPr lang="en-US" sz="1800" baseline="-25000"/>
              <a:t>P</a:t>
            </a:r>
            <a:r>
              <a:rPr lang="en-US" sz="1800"/>
              <a:t> specific heat for constant pressure, C</a:t>
            </a:r>
            <a:r>
              <a:rPr lang="en-US" sz="1800" baseline="-25000"/>
              <a:t>V</a:t>
            </a:r>
            <a:r>
              <a:rPr lang="en-US" sz="1800"/>
              <a:t> specific heat for constant volume, f number of degrees of freedom (3 for a monatomic gas, 5 for a diatomic gas).</a:t>
            </a:r>
            <a:endParaRPr lang="de-DE" sz="1800"/>
          </a:p>
        </p:txBody>
      </p:sp>
      <p:pic>
        <p:nvPicPr>
          <p:cNvPr id="22" name="Grafik 21"/>
          <p:cNvPicPr>
            <a:picLocks noChangeAspect="1"/>
          </p:cNvPicPr>
          <p:nvPr/>
        </p:nvPicPr>
        <p:blipFill>
          <a:blip r:embed="rId6"/>
          <a:stretch/>
        </p:blipFill>
        <p:spPr bwMode="auto">
          <a:xfrm>
            <a:off x="8294324" y="625594"/>
            <a:ext cx="1611676" cy="115768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50532" name="Picture 4" descr="test_holdingcoil"/>
          <p:cNvPicPr>
            <a:picLocks noChangeAspect="1" noChangeArrowheads="1"/>
          </p:cNvPicPr>
          <p:nvPr/>
        </p:nvPicPr>
        <p:blipFill>
          <a:blip r:embed="rId2"/>
          <a:stretch/>
        </p:blipFill>
        <p:spPr bwMode="auto">
          <a:xfrm>
            <a:off x="3" y="1196975"/>
            <a:ext cx="6732588" cy="4857750"/>
          </a:xfrm>
          <a:prstGeom prst="rect">
            <a:avLst/>
          </a:prstGeom>
          <a:noFill/>
        </p:spPr>
      </p:pic>
      <p:sp>
        <p:nvSpPr>
          <p:cNvPr id="150533" name="Text Box 5"/>
          <p:cNvSpPr txBox="1">
            <a:spLocks noChangeArrowheads="1"/>
          </p:cNvSpPr>
          <p:nvPr/>
        </p:nvSpPr>
        <p:spPr bwMode="auto">
          <a:xfrm>
            <a:off x="631829" y="188915"/>
            <a:ext cx="7345363" cy="646331"/>
          </a:xfrm>
          <a:prstGeom prst="rect">
            <a:avLst/>
          </a:prstGeom>
          <a:solidFill>
            <a:schemeClr val="bg1"/>
          </a:solidFill>
          <a:ln w="57150">
            <a:solidFill>
              <a:srgbClr val="3333FF"/>
            </a:solidFill>
            <a:miter lim="800000"/>
            <a:headEnd/>
            <a:tailEnd/>
          </a:ln>
          <a:effectLst/>
        </p:spPr>
        <p:txBody>
          <a:bodyPr>
            <a:spAutoFit/>
          </a:bodyPr>
          <a:lstStyle/>
          <a:p>
            <a:pPr algn="ctr">
              <a:spcBef>
                <a:spcPts val="0"/>
              </a:spcBef>
              <a:defRPr/>
            </a:pPr>
            <a:r>
              <a:rPr lang="de-DE" sz="3600" b="1"/>
              <a:t>Polarising</a:t>
            </a:r>
            <a:r>
              <a:rPr lang="de-DE" sz="3600" b="1"/>
              <a:t> </a:t>
            </a:r>
            <a:r>
              <a:rPr lang="de-DE" sz="3600" b="1"/>
              <a:t></a:t>
            </a:r>
            <a:r>
              <a:rPr lang="de-DE" sz="3600" b="1"/>
              <a:t> Holding Field</a:t>
            </a:r>
            <a:endParaRPr/>
          </a:p>
        </p:txBody>
      </p:sp>
      <p:sp>
        <p:nvSpPr>
          <p:cNvPr id="150534" name="AutoShape 6"/>
          <p:cNvSpPr>
            <a:spLocks noChangeArrowheads="1"/>
          </p:cNvSpPr>
          <p:nvPr/>
        </p:nvSpPr>
        <p:spPr bwMode="auto">
          <a:xfrm>
            <a:off x="4595810" y="3500442"/>
            <a:ext cx="1585913" cy="649287"/>
          </a:xfrm>
          <a:prstGeom prst="rightArrow">
            <a:avLst>
              <a:gd name="adj1" fmla="val 50000"/>
              <a:gd name="adj2" fmla="val 61064"/>
            </a:avLst>
          </a:prstGeom>
          <a:solidFill>
            <a:schemeClr val="accent1"/>
          </a:solidFill>
          <a:ln w="9525">
            <a:solidFill>
              <a:schemeClr val="tx1"/>
            </a:solidFill>
            <a:miter lim="800000"/>
            <a:headEnd/>
            <a:tailEnd/>
          </a:ln>
          <a:effectLst/>
        </p:spPr>
        <p:txBody>
          <a:bodyPr wrap="none" anchor="ctr"/>
          <a:lstStyle/>
          <a:p>
            <a:pPr>
              <a:defRPr/>
            </a:pPr>
            <a:endParaRPr lang="en-US"/>
          </a:p>
        </p:txBody>
      </p:sp>
      <p:sp>
        <p:nvSpPr>
          <p:cNvPr id="150535" name="Text Box 7"/>
          <p:cNvSpPr txBox="1">
            <a:spLocks noChangeArrowheads="1"/>
          </p:cNvSpPr>
          <p:nvPr/>
        </p:nvSpPr>
        <p:spPr bwMode="auto">
          <a:xfrm>
            <a:off x="7310455" y="1071546"/>
            <a:ext cx="2071702" cy="784830"/>
          </a:xfrm>
          <a:prstGeom prst="rect">
            <a:avLst/>
          </a:prstGeom>
          <a:noFill/>
          <a:ln w="9525">
            <a:noFill/>
            <a:miter lim="800000"/>
            <a:headEnd/>
            <a:tailEnd/>
          </a:ln>
          <a:effectLst/>
        </p:spPr>
        <p:txBody>
          <a:bodyPr wrap="square">
            <a:spAutoFit/>
          </a:bodyPr>
          <a:lstStyle/>
          <a:p>
            <a:pPr marL="342900" indent="-342900">
              <a:spcBef>
                <a:spcPts val="0"/>
              </a:spcBef>
              <a:buAutoNum type="arabicParenR"/>
              <a:defRPr/>
            </a:pPr>
            <a:r>
              <a:rPr lang="de-DE" sz="1800"/>
              <a:t>B</a:t>
            </a:r>
            <a:r>
              <a:rPr lang="de-DE" sz="1800" baseline="-25000"/>
              <a:t>z</a:t>
            </a:r>
            <a:r>
              <a:rPr lang="de-DE" sz="1800"/>
              <a:t>=2.5Tesla</a:t>
            </a:r>
            <a:endParaRPr/>
          </a:p>
          <a:p>
            <a:pPr marL="342900" indent="-342900">
              <a:spcBef>
                <a:spcPts val="0"/>
              </a:spcBef>
              <a:defRPr/>
            </a:pPr>
            <a:r>
              <a:rPr lang="de-DE" sz="1800"/>
              <a:t>2)	 </a:t>
            </a:r>
            <a:r>
              <a:rPr lang="de-DE" sz="1800"/>
              <a:t>B</a:t>
            </a:r>
            <a:r>
              <a:rPr lang="de-DE" sz="1800" baseline="-25000"/>
              <a:t>z</a:t>
            </a:r>
            <a:r>
              <a:rPr lang="de-DE" sz="1800"/>
              <a:t>=0.5Tesla</a:t>
            </a:r>
            <a:endParaRPr/>
          </a:p>
        </p:txBody>
      </p:sp>
      <p:sp>
        <p:nvSpPr>
          <p:cNvPr id="15" name="Textfeld 14"/>
          <p:cNvSpPr txBox="1"/>
          <p:nvPr/>
        </p:nvSpPr>
        <p:spPr bwMode="auto">
          <a:xfrm>
            <a:off x="0" y="5857894"/>
            <a:ext cx="6286544" cy="369332"/>
          </a:xfrm>
          <a:prstGeom prst="rect">
            <a:avLst/>
          </a:prstGeom>
          <a:noFill/>
        </p:spPr>
        <p:txBody>
          <a:bodyPr wrap="square" rtlCol="0">
            <a:spAutoFit/>
          </a:bodyPr>
          <a:lstStyle/>
          <a:p>
            <a:pPr>
              <a:defRPr/>
            </a:pPr>
            <a:r>
              <a:rPr lang="de-DE" sz="1800"/>
              <a:t>Superconducting</a:t>
            </a:r>
            <a:r>
              <a:rPr lang="de-DE" sz="1800"/>
              <a:t> 2.5Tesla Magnet </a:t>
            </a:r>
            <a:r>
              <a:rPr lang="de-DE" sz="1800"/>
              <a:t>for</a:t>
            </a:r>
            <a:r>
              <a:rPr lang="de-DE" sz="1800"/>
              <a:t> </a:t>
            </a:r>
            <a:r>
              <a:rPr lang="de-DE" sz="1800"/>
              <a:t>polarising</a:t>
            </a:r>
            <a:r>
              <a:rPr lang="de-DE" sz="1800"/>
              <a:t> in z-</a:t>
            </a:r>
            <a:r>
              <a:rPr lang="de-DE" sz="1800"/>
              <a:t>direction</a:t>
            </a:r>
            <a:endParaRPr lang="de-DE" sz="18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50532" name="Picture 4" descr="test_holdingcoil"/>
          <p:cNvPicPr>
            <a:picLocks noChangeAspect="1" noChangeArrowheads="1"/>
          </p:cNvPicPr>
          <p:nvPr/>
        </p:nvPicPr>
        <p:blipFill>
          <a:blip r:embed="rId2"/>
          <a:stretch/>
        </p:blipFill>
        <p:spPr bwMode="auto">
          <a:xfrm>
            <a:off x="3" y="1196975"/>
            <a:ext cx="6732588" cy="4857750"/>
          </a:xfrm>
          <a:prstGeom prst="rect">
            <a:avLst/>
          </a:prstGeom>
          <a:noFill/>
        </p:spPr>
      </p:pic>
      <p:sp>
        <p:nvSpPr>
          <p:cNvPr id="150533" name="Text Box 5"/>
          <p:cNvSpPr txBox="1">
            <a:spLocks noChangeArrowheads="1"/>
          </p:cNvSpPr>
          <p:nvPr/>
        </p:nvSpPr>
        <p:spPr bwMode="auto">
          <a:xfrm>
            <a:off x="631829" y="188915"/>
            <a:ext cx="7345363" cy="646331"/>
          </a:xfrm>
          <a:prstGeom prst="rect">
            <a:avLst/>
          </a:prstGeom>
          <a:solidFill>
            <a:schemeClr val="bg1"/>
          </a:solidFill>
          <a:ln w="57150">
            <a:solidFill>
              <a:srgbClr val="3333FF"/>
            </a:solidFill>
            <a:miter lim="800000"/>
            <a:headEnd/>
            <a:tailEnd/>
          </a:ln>
          <a:effectLst/>
        </p:spPr>
        <p:txBody>
          <a:bodyPr>
            <a:spAutoFit/>
          </a:bodyPr>
          <a:lstStyle/>
          <a:p>
            <a:pPr algn="ctr">
              <a:spcBef>
                <a:spcPts val="0"/>
              </a:spcBef>
              <a:defRPr/>
            </a:pPr>
            <a:r>
              <a:rPr lang="de-DE" sz="3600" b="1"/>
              <a:t>Rotation </a:t>
            </a:r>
            <a:r>
              <a:rPr lang="de-DE" sz="3600" b="1"/>
              <a:t>of</a:t>
            </a:r>
            <a:r>
              <a:rPr lang="de-DE" sz="3600" b="1"/>
              <a:t> </a:t>
            </a:r>
            <a:r>
              <a:rPr lang="de-DE" sz="3600" b="1"/>
              <a:t>the</a:t>
            </a:r>
            <a:r>
              <a:rPr lang="de-DE" sz="3600" b="1"/>
              <a:t> Holding Field</a:t>
            </a:r>
            <a:endParaRPr/>
          </a:p>
        </p:txBody>
      </p:sp>
      <p:sp>
        <p:nvSpPr>
          <p:cNvPr id="150535" name="Text Box 7"/>
          <p:cNvSpPr txBox="1">
            <a:spLocks noChangeArrowheads="1"/>
          </p:cNvSpPr>
          <p:nvPr/>
        </p:nvSpPr>
        <p:spPr bwMode="auto">
          <a:xfrm>
            <a:off x="7381892" y="1571612"/>
            <a:ext cx="2071702" cy="369332"/>
          </a:xfrm>
          <a:prstGeom prst="rect">
            <a:avLst/>
          </a:prstGeom>
          <a:noFill/>
          <a:ln w="9525">
            <a:noFill/>
            <a:miter lim="800000"/>
            <a:headEnd/>
            <a:tailEnd/>
          </a:ln>
          <a:effectLst/>
        </p:spPr>
        <p:txBody>
          <a:bodyPr wrap="square">
            <a:spAutoFit/>
          </a:bodyPr>
          <a:lstStyle/>
          <a:p>
            <a:pPr marL="342900" indent="-342900">
              <a:spcBef>
                <a:spcPts val="0"/>
              </a:spcBef>
              <a:defRPr/>
            </a:pPr>
            <a:r>
              <a:rPr lang="de-DE" sz="1800"/>
              <a:t>2)	 </a:t>
            </a:r>
            <a:r>
              <a:rPr lang="de-DE" sz="1800"/>
              <a:t>B</a:t>
            </a:r>
            <a:r>
              <a:rPr lang="de-DE" sz="1800" baseline="-25000"/>
              <a:t>z</a:t>
            </a:r>
            <a:r>
              <a:rPr lang="de-DE" sz="1800"/>
              <a:t>=0.5Tesla</a:t>
            </a:r>
            <a:endParaRPr/>
          </a:p>
        </p:txBody>
      </p:sp>
      <p:sp>
        <p:nvSpPr>
          <p:cNvPr id="8" name="Text Box 7"/>
          <p:cNvSpPr txBox="1">
            <a:spLocks noChangeArrowheads="1"/>
          </p:cNvSpPr>
          <p:nvPr/>
        </p:nvSpPr>
        <p:spPr bwMode="auto">
          <a:xfrm>
            <a:off x="7381892" y="2000240"/>
            <a:ext cx="2071702" cy="369332"/>
          </a:xfrm>
          <a:prstGeom prst="rect">
            <a:avLst/>
          </a:prstGeom>
          <a:noFill/>
          <a:ln w="9525">
            <a:noFill/>
            <a:miter lim="800000"/>
            <a:headEnd/>
            <a:tailEnd/>
          </a:ln>
          <a:effectLst/>
        </p:spPr>
        <p:txBody>
          <a:bodyPr wrap="square">
            <a:spAutoFit/>
          </a:bodyPr>
          <a:lstStyle/>
          <a:p>
            <a:pPr marL="342900" indent="-342900">
              <a:spcBef>
                <a:spcPts val="0"/>
              </a:spcBef>
              <a:defRPr/>
            </a:pPr>
            <a:r>
              <a:rPr lang="de-DE" sz="1800"/>
              <a:t>3)	 </a:t>
            </a:r>
            <a:r>
              <a:rPr lang="de-DE" sz="1800"/>
              <a:t>B</a:t>
            </a:r>
            <a:r>
              <a:rPr lang="de-DE" sz="1800" baseline="-25000"/>
              <a:t>y</a:t>
            </a:r>
            <a:r>
              <a:rPr lang="de-DE" sz="1800"/>
              <a:t>=0.5Tesla</a:t>
            </a:r>
            <a:endParaRPr/>
          </a:p>
        </p:txBody>
      </p:sp>
      <p:sp>
        <p:nvSpPr>
          <p:cNvPr id="10" name="AutoShape 6"/>
          <p:cNvSpPr>
            <a:spLocks noChangeArrowheads="1"/>
          </p:cNvSpPr>
          <p:nvPr/>
        </p:nvSpPr>
        <p:spPr bwMode="auto">
          <a:xfrm rot="18727713">
            <a:off x="4595812" y="3500440"/>
            <a:ext cx="1585913" cy="649287"/>
          </a:xfrm>
          <a:prstGeom prst="rightArrow">
            <a:avLst>
              <a:gd name="adj1" fmla="val 50000"/>
              <a:gd name="adj2" fmla="val 61064"/>
            </a:avLst>
          </a:prstGeom>
          <a:solidFill>
            <a:schemeClr val="accent1"/>
          </a:solidFill>
          <a:ln w="9525">
            <a:solidFill>
              <a:schemeClr val="tx1"/>
            </a:solidFill>
            <a:miter lim="800000"/>
            <a:headEnd/>
            <a:tailEnd/>
          </a:ln>
          <a:effectLst/>
        </p:spPr>
        <p:txBody>
          <a:bodyPr wrap="none" anchor="ctr"/>
          <a:lstStyle/>
          <a:p>
            <a:pPr>
              <a:defRPr/>
            </a:pPr>
            <a:endParaRPr lang="en-US"/>
          </a:p>
        </p:txBody>
      </p:sp>
      <p:sp>
        <p:nvSpPr>
          <p:cNvPr id="9" name="Textfeld 8"/>
          <p:cNvSpPr txBox="1"/>
          <p:nvPr/>
        </p:nvSpPr>
        <p:spPr bwMode="auto">
          <a:xfrm>
            <a:off x="0" y="5857894"/>
            <a:ext cx="6286544" cy="369332"/>
          </a:xfrm>
          <a:prstGeom prst="rect">
            <a:avLst/>
          </a:prstGeom>
          <a:noFill/>
        </p:spPr>
        <p:txBody>
          <a:bodyPr wrap="square" rtlCol="0">
            <a:spAutoFit/>
          </a:bodyPr>
          <a:lstStyle/>
          <a:p>
            <a:pPr>
              <a:defRPr/>
            </a:pPr>
            <a:r>
              <a:rPr lang="de-DE" sz="1800"/>
              <a:t>Superconducting</a:t>
            </a:r>
            <a:r>
              <a:rPr lang="de-DE" sz="1800"/>
              <a:t> 2.5Tesla Magnet </a:t>
            </a:r>
            <a:r>
              <a:rPr lang="de-DE" sz="1800"/>
              <a:t>for</a:t>
            </a:r>
            <a:r>
              <a:rPr lang="de-DE" sz="1800"/>
              <a:t> </a:t>
            </a:r>
            <a:r>
              <a:rPr lang="de-DE" sz="1800"/>
              <a:t>polarising</a:t>
            </a:r>
            <a:r>
              <a:rPr lang="de-DE" sz="1800"/>
              <a:t> in z-</a:t>
            </a:r>
            <a:r>
              <a:rPr lang="de-DE" sz="1800"/>
              <a:t>direction</a:t>
            </a:r>
            <a:endParaRPr lang="de-DE" sz="18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50532" name="Picture 4" descr="test_holdingcoil"/>
          <p:cNvPicPr>
            <a:picLocks noChangeAspect="1" noChangeArrowheads="1"/>
          </p:cNvPicPr>
          <p:nvPr/>
        </p:nvPicPr>
        <p:blipFill>
          <a:blip r:embed="rId2"/>
          <a:stretch/>
        </p:blipFill>
        <p:spPr bwMode="auto">
          <a:xfrm>
            <a:off x="3" y="1196975"/>
            <a:ext cx="6732588" cy="4857750"/>
          </a:xfrm>
          <a:prstGeom prst="rect">
            <a:avLst/>
          </a:prstGeom>
          <a:noFill/>
        </p:spPr>
      </p:pic>
      <p:sp>
        <p:nvSpPr>
          <p:cNvPr id="150533" name="Text Box 5"/>
          <p:cNvSpPr txBox="1">
            <a:spLocks noChangeArrowheads="1"/>
          </p:cNvSpPr>
          <p:nvPr/>
        </p:nvSpPr>
        <p:spPr bwMode="auto">
          <a:xfrm>
            <a:off x="631829" y="188915"/>
            <a:ext cx="7345363" cy="646331"/>
          </a:xfrm>
          <a:prstGeom prst="rect">
            <a:avLst/>
          </a:prstGeom>
          <a:solidFill>
            <a:schemeClr val="bg1"/>
          </a:solidFill>
          <a:ln w="57150">
            <a:solidFill>
              <a:srgbClr val="3333FF"/>
            </a:solidFill>
            <a:miter lim="800000"/>
            <a:headEnd/>
            <a:tailEnd/>
          </a:ln>
          <a:effectLst/>
        </p:spPr>
        <p:txBody>
          <a:bodyPr>
            <a:spAutoFit/>
          </a:bodyPr>
          <a:lstStyle/>
          <a:p>
            <a:pPr algn="ctr">
              <a:spcBef>
                <a:spcPts val="0"/>
              </a:spcBef>
              <a:defRPr/>
            </a:pPr>
            <a:r>
              <a:rPr lang="de-DE" sz="3600" b="1"/>
              <a:t>Rotation </a:t>
            </a:r>
            <a:r>
              <a:rPr lang="de-DE" sz="3600" b="1"/>
              <a:t>of</a:t>
            </a:r>
            <a:r>
              <a:rPr lang="de-DE" sz="3600" b="1"/>
              <a:t> </a:t>
            </a:r>
            <a:r>
              <a:rPr lang="de-DE" sz="3600" b="1"/>
              <a:t>the</a:t>
            </a:r>
            <a:r>
              <a:rPr lang="de-DE" sz="3600" b="1"/>
              <a:t> Holding Field</a:t>
            </a:r>
            <a:endParaRPr/>
          </a:p>
        </p:txBody>
      </p:sp>
      <p:sp>
        <p:nvSpPr>
          <p:cNvPr id="9" name="Text Box 7"/>
          <p:cNvSpPr txBox="1">
            <a:spLocks noChangeArrowheads="1"/>
          </p:cNvSpPr>
          <p:nvPr/>
        </p:nvSpPr>
        <p:spPr bwMode="auto">
          <a:xfrm>
            <a:off x="7381892" y="2928934"/>
            <a:ext cx="2071702" cy="784830"/>
          </a:xfrm>
          <a:prstGeom prst="rect">
            <a:avLst/>
          </a:prstGeom>
          <a:noFill/>
          <a:ln w="9525">
            <a:noFill/>
            <a:miter lim="800000"/>
            <a:headEnd/>
            <a:tailEnd/>
          </a:ln>
          <a:effectLst/>
        </p:spPr>
        <p:txBody>
          <a:bodyPr wrap="square">
            <a:spAutoFit/>
          </a:bodyPr>
          <a:lstStyle/>
          <a:p>
            <a:pPr marL="342900" indent="-342900">
              <a:spcBef>
                <a:spcPts val="0"/>
              </a:spcBef>
              <a:defRPr/>
            </a:pPr>
            <a:r>
              <a:rPr lang="de-DE" sz="1800"/>
              <a:t>4)	</a:t>
            </a:r>
            <a:r>
              <a:rPr lang="de-DE" sz="1800"/>
              <a:t>B</a:t>
            </a:r>
            <a:r>
              <a:rPr lang="de-DE" sz="1800" baseline="-25000"/>
              <a:t>z</a:t>
            </a:r>
            <a:r>
              <a:rPr lang="de-DE" sz="1800"/>
              <a:t>=0.0Tesla</a:t>
            </a:r>
            <a:endParaRPr/>
          </a:p>
          <a:p>
            <a:pPr marL="342900" indent="-342900">
              <a:spcBef>
                <a:spcPts val="0"/>
              </a:spcBef>
              <a:defRPr/>
            </a:pPr>
            <a:r>
              <a:rPr lang="de-DE" sz="1800"/>
              <a:t>	 </a:t>
            </a:r>
            <a:r>
              <a:rPr lang="de-DE" sz="1800"/>
              <a:t>B</a:t>
            </a:r>
            <a:r>
              <a:rPr lang="de-DE" sz="1800" baseline="-25000"/>
              <a:t>y</a:t>
            </a:r>
            <a:r>
              <a:rPr lang="de-DE" sz="1800"/>
              <a:t>=0.5Tesla</a:t>
            </a:r>
            <a:endParaRPr/>
          </a:p>
        </p:txBody>
      </p:sp>
      <p:sp>
        <p:nvSpPr>
          <p:cNvPr id="11" name="AutoShape 6"/>
          <p:cNvSpPr>
            <a:spLocks noChangeArrowheads="1"/>
          </p:cNvSpPr>
          <p:nvPr/>
        </p:nvSpPr>
        <p:spPr bwMode="auto">
          <a:xfrm rot="16199999">
            <a:off x="4646975" y="3481591"/>
            <a:ext cx="1585913" cy="649287"/>
          </a:xfrm>
          <a:prstGeom prst="rightArrow">
            <a:avLst>
              <a:gd name="adj1" fmla="val 50000"/>
              <a:gd name="adj2" fmla="val 61064"/>
            </a:avLst>
          </a:prstGeom>
          <a:solidFill>
            <a:schemeClr val="accent1"/>
          </a:solidFill>
          <a:ln w="9525">
            <a:solidFill>
              <a:schemeClr val="tx1"/>
            </a:solidFill>
            <a:miter lim="800000"/>
            <a:headEnd/>
            <a:tailEnd/>
          </a:ln>
          <a:effectLst/>
        </p:spPr>
        <p:txBody>
          <a:bodyPr wrap="none" anchor="ctr"/>
          <a:lstStyle/>
          <a:p>
            <a:pPr>
              <a:defRPr/>
            </a:pPr>
            <a:endParaRPr lang="en-US"/>
          </a:p>
        </p:txBody>
      </p:sp>
      <p:sp>
        <p:nvSpPr>
          <p:cNvPr id="10" name="Textfeld 9"/>
          <p:cNvSpPr txBox="1"/>
          <p:nvPr/>
        </p:nvSpPr>
        <p:spPr bwMode="auto">
          <a:xfrm>
            <a:off x="0" y="5857894"/>
            <a:ext cx="6286544" cy="369332"/>
          </a:xfrm>
          <a:prstGeom prst="rect">
            <a:avLst/>
          </a:prstGeom>
          <a:noFill/>
        </p:spPr>
        <p:txBody>
          <a:bodyPr wrap="square" rtlCol="0">
            <a:spAutoFit/>
          </a:bodyPr>
          <a:lstStyle/>
          <a:p>
            <a:pPr>
              <a:defRPr/>
            </a:pPr>
            <a:r>
              <a:rPr lang="de-DE" sz="1800"/>
              <a:t>Superconducting</a:t>
            </a:r>
            <a:r>
              <a:rPr lang="de-DE" sz="1800"/>
              <a:t> 2.5Tesla Magnet </a:t>
            </a:r>
            <a:r>
              <a:rPr lang="de-DE" sz="1800"/>
              <a:t>for</a:t>
            </a:r>
            <a:r>
              <a:rPr lang="de-DE" sz="1800"/>
              <a:t> </a:t>
            </a:r>
            <a:r>
              <a:rPr lang="de-DE" sz="1800"/>
              <a:t>polarising</a:t>
            </a:r>
            <a:r>
              <a:rPr lang="de-DE" sz="1800"/>
              <a:t> in z-</a:t>
            </a:r>
            <a:r>
              <a:rPr lang="de-DE" sz="1800"/>
              <a:t>direction</a:t>
            </a:r>
            <a:endParaRPr lang="de-DE" sz="18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3" name="Group 3"/>
          <p:cNvGrpSpPr/>
          <p:nvPr/>
        </p:nvGrpSpPr>
        <p:grpSpPr bwMode="auto">
          <a:xfrm>
            <a:off x="3079753" y="2133600"/>
            <a:ext cx="6632575" cy="935038"/>
            <a:chOff x="1791" y="1344"/>
            <a:chExt cx="3856" cy="589"/>
          </a:xfrm>
        </p:grpSpPr>
        <p:sp>
          <p:nvSpPr>
            <p:cNvPr id="45094" name="Line 4"/>
            <p:cNvSpPr>
              <a:spLocks noChangeShapeType="1"/>
            </p:cNvSpPr>
            <p:nvPr/>
          </p:nvSpPr>
          <p:spPr bwMode="auto">
            <a:xfrm>
              <a:off x="1791" y="1344"/>
              <a:ext cx="3856" cy="0"/>
            </a:xfrm>
            <a:prstGeom prst="line">
              <a:avLst/>
            </a:prstGeom>
            <a:noFill/>
            <a:ln w="127000">
              <a:solidFill>
                <a:schemeClr val="tx1"/>
              </a:solidFill>
              <a:round/>
              <a:headEnd/>
              <a:tailEnd/>
            </a:ln>
          </p:spPr>
          <p:txBody>
            <a:bodyPr/>
            <a:lstStyle/>
            <a:p>
              <a:pPr>
                <a:defRPr/>
              </a:pPr>
              <a:endParaRPr lang="en-US"/>
            </a:p>
          </p:txBody>
        </p:sp>
        <p:sp>
          <p:nvSpPr>
            <p:cNvPr id="45095" name="Line 5"/>
            <p:cNvSpPr>
              <a:spLocks noChangeShapeType="1"/>
            </p:cNvSpPr>
            <p:nvPr/>
          </p:nvSpPr>
          <p:spPr bwMode="auto">
            <a:xfrm>
              <a:off x="1791" y="1933"/>
              <a:ext cx="3856" cy="0"/>
            </a:xfrm>
            <a:prstGeom prst="line">
              <a:avLst/>
            </a:prstGeom>
            <a:noFill/>
            <a:ln w="127000">
              <a:solidFill>
                <a:schemeClr val="tx1"/>
              </a:solidFill>
              <a:round/>
              <a:headEnd/>
              <a:tailEnd/>
            </a:ln>
          </p:spPr>
          <p:txBody>
            <a:bodyPr/>
            <a:lstStyle/>
            <a:p>
              <a:pPr>
                <a:defRPr/>
              </a:pPr>
              <a:endParaRPr lang="en-US"/>
            </a:p>
          </p:txBody>
        </p:sp>
      </p:grpSp>
      <p:grpSp>
        <p:nvGrpSpPr>
          <p:cNvPr id="4" name="Group 7"/>
          <p:cNvGrpSpPr/>
          <p:nvPr/>
        </p:nvGrpSpPr>
        <p:grpSpPr bwMode="auto">
          <a:xfrm>
            <a:off x="895350" y="1747838"/>
            <a:ext cx="2965450" cy="1320800"/>
            <a:chOff x="521" y="1101"/>
            <a:chExt cx="1724" cy="832"/>
          </a:xfrm>
        </p:grpSpPr>
        <p:sp>
          <p:nvSpPr>
            <p:cNvPr id="45084" name="Rectangle 8"/>
            <p:cNvSpPr>
              <a:spLocks noChangeArrowheads="1"/>
            </p:cNvSpPr>
            <p:nvPr/>
          </p:nvSpPr>
          <p:spPr bwMode="auto">
            <a:xfrm>
              <a:off x="521" y="1420"/>
              <a:ext cx="239" cy="513"/>
            </a:xfrm>
            <a:prstGeom prst="rect">
              <a:avLst/>
            </a:prstGeom>
            <a:solidFill>
              <a:srgbClr val="0066FF"/>
            </a:solidFill>
            <a:ln w="9525" algn="ctr">
              <a:noFill/>
              <a:miter lim="800000"/>
              <a:headEnd/>
              <a:tailEnd/>
            </a:ln>
          </p:spPr>
          <p:txBody>
            <a:bodyPr wrap="none" anchor="ctr"/>
            <a:lstStyle/>
            <a:p>
              <a:pPr>
                <a:defRPr/>
              </a:pPr>
              <a:endParaRPr lang="en-US"/>
            </a:p>
          </p:txBody>
        </p:sp>
        <p:sp>
          <p:nvSpPr>
            <p:cNvPr id="45085" name="Rectangle 9"/>
            <p:cNvSpPr>
              <a:spLocks noChangeArrowheads="1"/>
            </p:cNvSpPr>
            <p:nvPr/>
          </p:nvSpPr>
          <p:spPr bwMode="auto">
            <a:xfrm>
              <a:off x="733" y="1515"/>
              <a:ext cx="742" cy="321"/>
            </a:xfrm>
            <a:prstGeom prst="rect">
              <a:avLst/>
            </a:prstGeom>
            <a:solidFill>
              <a:srgbClr val="0066FF"/>
            </a:solidFill>
            <a:ln w="9525" algn="ctr">
              <a:noFill/>
              <a:miter lim="800000"/>
              <a:headEnd/>
              <a:tailEnd/>
            </a:ln>
          </p:spPr>
          <p:txBody>
            <a:bodyPr wrap="none" anchor="ctr"/>
            <a:lstStyle/>
            <a:p>
              <a:pPr>
                <a:defRPr/>
              </a:pPr>
              <a:endParaRPr lang="en-US"/>
            </a:p>
          </p:txBody>
        </p:sp>
        <p:sp>
          <p:nvSpPr>
            <p:cNvPr id="45086" name="Rectangle 10"/>
            <p:cNvSpPr>
              <a:spLocks noChangeArrowheads="1"/>
            </p:cNvSpPr>
            <p:nvPr/>
          </p:nvSpPr>
          <p:spPr bwMode="auto">
            <a:xfrm>
              <a:off x="601" y="1612"/>
              <a:ext cx="1591" cy="127"/>
            </a:xfrm>
            <a:prstGeom prst="rect">
              <a:avLst/>
            </a:prstGeom>
            <a:solidFill>
              <a:srgbClr val="0066FF"/>
            </a:solidFill>
            <a:ln w="9525" algn="ctr">
              <a:noFill/>
              <a:miter lim="800000"/>
              <a:headEnd/>
              <a:tailEnd/>
            </a:ln>
          </p:spPr>
          <p:txBody>
            <a:bodyPr wrap="none" anchor="ctr"/>
            <a:lstStyle/>
            <a:p>
              <a:pPr>
                <a:defRPr/>
              </a:pPr>
              <a:endParaRPr lang="en-US"/>
            </a:p>
          </p:txBody>
        </p:sp>
        <p:sp>
          <p:nvSpPr>
            <p:cNvPr id="45087" name="Oval 11"/>
            <p:cNvSpPr>
              <a:spLocks noChangeArrowheads="1"/>
            </p:cNvSpPr>
            <p:nvPr/>
          </p:nvSpPr>
          <p:spPr bwMode="auto">
            <a:xfrm>
              <a:off x="2192" y="1547"/>
              <a:ext cx="53" cy="256"/>
            </a:xfrm>
            <a:prstGeom prst="ellipse">
              <a:avLst/>
            </a:prstGeom>
            <a:noFill/>
            <a:ln w="9525" algn="ctr">
              <a:solidFill>
                <a:srgbClr val="FF0000"/>
              </a:solidFill>
              <a:round/>
              <a:headEnd/>
              <a:tailEnd/>
            </a:ln>
          </p:spPr>
          <p:txBody>
            <a:bodyPr wrap="none" anchor="ctr"/>
            <a:lstStyle/>
            <a:p>
              <a:pPr>
                <a:defRPr/>
              </a:pPr>
              <a:endParaRPr lang="en-US"/>
            </a:p>
          </p:txBody>
        </p:sp>
        <p:sp>
          <p:nvSpPr>
            <p:cNvPr id="45088" name="Oval 12"/>
            <p:cNvSpPr>
              <a:spLocks noChangeArrowheads="1"/>
            </p:cNvSpPr>
            <p:nvPr/>
          </p:nvSpPr>
          <p:spPr bwMode="auto">
            <a:xfrm>
              <a:off x="2139" y="1547"/>
              <a:ext cx="53" cy="256"/>
            </a:xfrm>
            <a:prstGeom prst="ellipse">
              <a:avLst/>
            </a:prstGeom>
            <a:noFill/>
            <a:ln w="9525" algn="ctr">
              <a:solidFill>
                <a:srgbClr val="FF0000"/>
              </a:solidFill>
              <a:round/>
              <a:headEnd/>
              <a:tailEnd/>
            </a:ln>
          </p:spPr>
          <p:txBody>
            <a:bodyPr wrap="none" anchor="ctr"/>
            <a:lstStyle/>
            <a:p>
              <a:pPr>
                <a:defRPr/>
              </a:pPr>
              <a:endParaRPr lang="en-US"/>
            </a:p>
          </p:txBody>
        </p:sp>
        <p:sp>
          <p:nvSpPr>
            <p:cNvPr id="45089" name="Oval 13"/>
            <p:cNvSpPr>
              <a:spLocks noChangeArrowheads="1"/>
            </p:cNvSpPr>
            <p:nvPr/>
          </p:nvSpPr>
          <p:spPr bwMode="auto">
            <a:xfrm>
              <a:off x="2084" y="1547"/>
              <a:ext cx="55" cy="256"/>
            </a:xfrm>
            <a:prstGeom prst="ellipse">
              <a:avLst/>
            </a:prstGeom>
            <a:noFill/>
            <a:ln w="9525" algn="ctr">
              <a:solidFill>
                <a:srgbClr val="FF0000"/>
              </a:solidFill>
              <a:round/>
              <a:headEnd/>
              <a:tailEnd/>
            </a:ln>
          </p:spPr>
          <p:txBody>
            <a:bodyPr wrap="none" anchor="ctr"/>
            <a:lstStyle/>
            <a:p>
              <a:pPr>
                <a:defRPr/>
              </a:pPr>
              <a:endParaRPr lang="en-US"/>
            </a:p>
          </p:txBody>
        </p:sp>
        <p:sp>
          <p:nvSpPr>
            <p:cNvPr id="45090" name="Oval 14"/>
            <p:cNvSpPr>
              <a:spLocks noChangeArrowheads="1"/>
            </p:cNvSpPr>
            <p:nvPr/>
          </p:nvSpPr>
          <p:spPr bwMode="auto">
            <a:xfrm>
              <a:off x="2033" y="1547"/>
              <a:ext cx="53" cy="256"/>
            </a:xfrm>
            <a:prstGeom prst="ellipse">
              <a:avLst/>
            </a:prstGeom>
            <a:noFill/>
            <a:ln w="9525" algn="ctr">
              <a:solidFill>
                <a:srgbClr val="FF0000"/>
              </a:solidFill>
              <a:round/>
              <a:headEnd/>
              <a:tailEnd/>
            </a:ln>
          </p:spPr>
          <p:txBody>
            <a:bodyPr wrap="none" anchor="ctr"/>
            <a:lstStyle/>
            <a:p>
              <a:pPr>
                <a:defRPr/>
              </a:pPr>
              <a:endParaRPr lang="en-US"/>
            </a:p>
          </p:txBody>
        </p:sp>
        <p:sp>
          <p:nvSpPr>
            <p:cNvPr id="45091" name="Text Box 15"/>
            <p:cNvSpPr txBox="1">
              <a:spLocks noChangeArrowheads="1"/>
            </p:cNvSpPr>
            <p:nvPr/>
          </p:nvSpPr>
          <p:spPr bwMode="auto">
            <a:xfrm>
              <a:off x="521" y="1101"/>
              <a:ext cx="851" cy="291"/>
            </a:xfrm>
            <a:prstGeom prst="rect">
              <a:avLst/>
            </a:prstGeom>
            <a:noFill/>
            <a:ln w="9525">
              <a:noFill/>
              <a:miter lim="800000"/>
              <a:headEnd/>
              <a:tailEnd/>
            </a:ln>
          </p:spPr>
          <p:txBody>
            <a:bodyPr wrap="none">
              <a:spAutoFit/>
            </a:bodyPr>
            <a:lstStyle/>
            <a:p>
              <a:pPr>
                <a:defRPr/>
              </a:pPr>
              <a:r>
                <a:rPr lang="en-US" b="1">
                  <a:solidFill>
                    <a:srgbClr val="3333CC"/>
                  </a:solidFill>
                  <a:latin typeface="Comic Sans MS"/>
                </a:rPr>
                <a:t>Cryostat</a:t>
              </a:r>
              <a:endParaRPr/>
            </a:p>
          </p:txBody>
        </p:sp>
      </p:grpSp>
      <p:grpSp>
        <p:nvGrpSpPr>
          <p:cNvPr id="5" name="Group 16"/>
          <p:cNvGrpSpPr/>
          <p:nvPr/>
        </p:nvGrpSpPr>
        <p:grpSpPr bwMode="auto">
          <a:xfrm>
            <a:off x="4406902" y="3068638"/>
            <a:ext cx="936625" cy="3313112"/>
            <a:chOff x="2562" y="1933"/>
            <a:chExt cx="545" cy="2087"/>
          </a:xfrm>
        </p:grpSpPr>
        <p:sp>
          <p:nvSpPr>
            <p:cNvPr id="45082" name="Line 17"/>
            <p:cNvSpPr>
              <a:spLocks noChangeShapeType="1"/>
            </p:cNvSpPr>
            <p:nvPr/>
          </p:nvSpPr>
          <p:spPr bwMode="auto">
            <a:xfrm flipH="1">
              <a:off x="2562" y="1934"/>
              <a:ext cx="0" cy="2086"/>
            </a:xfrm>
            <a:prstGeom prst="line">
              <a:avLst/>
            </a:prstGeom>
            <a:noFill/>
            <a:ln w="127000">
              <a:solidFill>
                <a:schemeClr val="tx1"/>
              </a:solidFill>
              <a:round/>
              <a:headEnd/>
              <a:tailEnd/>
            </a:ln>
          </p:spPr>
          <p:txBody>
            <a:bodyPr/>
            <a:lstStyle/>
            <a:p>
              <a:pPr>
                <a:defRPr/>
              </a:pPr>
              <a:endParaRPr lang="en-US"/>
            </a:p>
          </p:txBody>
        </p:sp>
        <p:sp>
          <p:nvSpPr>
            <p:cNvPr id="45083" name="Line 18"/>
            <p:cNvSpPr>
              <a:spLocks noChangeShapeType="1"/>
            </p:cNvSpPr>
            <p:nvPr/>
          </p:nvSpPr>
          <p:spPr bwMode="auto">
            <a:xfrm flipH="1">
              <a:off x="3107" y="1933"/>
              <a:ext cx="0" cy="2086"/>
            </a:xfrm>
            <a:prstGeom prst="line">
              <a:avLst/>
            </a:prstGeom>
            <a:noFill/>
            <a:ln w="127000">
              <a:solidFill>
                <a:schemeClr val="tx1"/>
              </a:solidFill>
              <a:round/>
              <a:headEnd/>
              <a:tailEnd/>
            </a:ln>
          </p:spPr>
          <p:txBody>
            <a:bodyPr/>
            <a:lstStyle/>
            <a:p>
              <a:pPr>
                <a:defRPr/>
              </a:pPr>
              <a:endParaRPr lang="en-US"/>
            </a:p>
          </p:txBody>
        </p:sp>
      </p:grpSp>
      <p:grpSp>
        <p:nvGrpSpPr>
          <p:cNvPr id="6" name="Group 19"/>
          <p:cNvGrpSpPr/>
          <p:nvPr/>
        </p:nvGrpSpPr>
        <p:grpSpPr bwMode="auto">
          <a:xfrm>
            <a:off x="4117977" y="3932242"/>
            <a:ext cx="1577975" cy="2160587"/>
            <a:chOff x="2394" y="663"/>
            <a:chExt cx="917" cy="1361"/>
          </a:xfrm>
        </p:grpSpPr>
        <p:sp>
          <p:nvSpPr>
            <p:cNvPr id="45080" name="Oval 20"/>
            <p:cNvSpPr>
              <a:spLocks noChangeArrowheads="1"/>
            </p:cNvSpPr>
            <p:nvPr/>
          </p:nvSpPr>
          <p:spPr bwMode="auto">
            <a:xfrm>
              <a:off x="2426" y="1162"/>
              <a:ext cx="862" cy="862"/>
            </a:xfrm>
            <a:prstGeom prst="ellipse">
              <a:avLst/>
            </a:prstGeom>
            <a:solidFill>
              <a:srgbClr val="008000"/>
            </a:solidFill>
            <a:ln w="9525">
              <a:solidFill>
                <a:schemeClr val="tx1"/>
              </a:solidFill>
              <a:round/>
              <a:headEnd/>
              <a:tailEnd/>
            </a:ln>
          </p:spPr>
          <p:txBody>
            <a:bodyPr wrap="none" anchor="ctr"/>
            <a:lstStyle/>
            <a:p>
              <a:pPr>
                <a:defRPr/>
              </a:pPr>
              <a:endParaRPr lang="en-US"/>
            </a:p>
          </p:txBody>
        </p:sp>
        <p:sp>
          <p:nvSpPr>
            <p:cNvPr id="45081" name="Text Box 21"/>
            <p:cNvSpPr txBox="1">
              <a:spLocks noChangeArrowheads="1"/>
            </p:cNvSpPr>
            <p:nvPr/>
          </p:nvSpPr>
          <p:spPr bwMode="auto">
            <a:xfrm>
              <a:off x="2394" y="663"/>
              <a:ext cx="917" cy="523"/>
            </a:xfrm>
            <a:prstGeom prst="rect">
              <a:avLst/>
            </a:prstGeom>
            <a:noFill/>
            <a:ln w="9525">
              <a:noFill/>
              <a:miter lim="800000"/>
              <a:headEnd/>
              <a:tailEnd/>
            </a:ln>
          </p:spPr>
          <p:txBody>
            <a:bodyPr wrap="none">
              <a:spAutoFit/>
            </a:bodyPr>
            <a:lstStyle/>
            <a:p>
              <a:pPr algn="ctr">
                <a:defRPr/>
              </a:pPr>
              <a:r>
                <a:rPr lang="en-US" b="1">
                  <a:solidFill>
                    <a:srgbClr val="003300"/>
                  </a:solidFill>
                  <a:latin typeface="Comic Sans MS"/>
                </a:rPr>
                <a:t>Polarizing</a:t>
              </a:r>
              <a:endParaRPr/>
            </a:p>
            <a:p>
              <a:pPr algn="ctr">
                <a:defRPr/>
              </a:pPr>
              <a:r>
                <a:rPr lang="en-US" b="1">
                  <a:solidFill>
                    <a:srgbClr val="003300"/>
                  </a:solidFill>
                  <a:latin typeface="Comic Sans MS"/>
                </a:rPr>
                <a:t>magnet</a:t>
              </a:r>
              <a:endParaRPr/>
            </a:p>
          </p:txBody>
        </p:sp>
      </p:grpSp>
      <p:grpSp>
        <p:nvGrpSpPr>
          <p:cNvPr id="7" name="Group 22"/>
          <p:cNvGrpSpPr/>
          <p:nvPr/>
        </p:nvGrpSpPr>
        <p:grpSpPr bwMode="auto">
          <a:xfrm>
            <a:off x="6746875" y="1027117"/>
            <a:ext cx="2497138" cy="2689225"/>
            <a:chOff x="3696" y="557"/>
            <a:chExt cx="1452" cy="1694"/>
          </a:xfrm>
        </p:grpSpPr>
        <p:grpSp>
          <p:nvGrpSpPr>
            <p:cNvPr id="8" name="Group 23"/>
            <p:cNvGrpSpPr/>
            <p:nvPr/>
          </p:nvGrpSpPr>
          <p:grpSpPr bwMode="auto">
            <a:xfrm>
              <a:off x="3696" y="890"/>
              <a:ext cx="1452" cy="1361"/>
              <a:chOff x="3786" y="1026"/>
              <a:chExt cx="1452" cy="1361"/>
            </a:xfrm>
          </p:grpSpPr>
          <p:sp>
            <p:nvSpPr>
              <p:cNvPr id="45078" name="Rectangle 24"/>
              <p:cNvSpPr>
                <a:spLocks noChangeArrowheads="1"/>
              </p:cNvSpPr>
              <p:nvPr/>
            </p:nvSpPr>
            <p:spPr bwMode="auto">
              <a:xfrm>
                <a:off x="3786" y="1026"/>
                <a:ext cx="1452" cy="1361"/>
              </a:xfrm>
              <a:prstGeom prst="rect">
                <a:avLst/>
              </a:prstGeom>
              <a:noFill/>
              <a:ln w="127000">
                <a:solidFill>
                  <a:srgbClr val="FF0000"/>
                </a:solidFill>
                <a:miter lim="800000"/>
                <a:headEnd/>
                <a:tailEnd/>
              </a:ln>
            </p:spPr>
            <p:txBody>
              <a:bodyPr wrap="none" anchor="ctr"/>
              <a:lstStyle/>
              <a:p>
                <a:pPr>
                  <a:defRPr/>
                </a:pPr>
                <a:endParaRPr lang="en-US"/>
              </a:p>
            </p:txBody>
          </p:sp>
          <p:sp>
            <p:nvSpPr>
              <p:cNvPr id="45079" name="Oval 25"/>
              <p:cNvSpPr>
                <a:spLocks noChangeArrowheads="1"/>
              </p:cNvSpPr>
              <p:nvPr/>
            </p:nvSpPr>
            <p:spPr bwMode="auto">
              <a:xfrm>
                <a:off x="3832" y="1071"/>
                <a:ext cx="1361" cy="1270"/>
              </a:xfrm>
              <a:prstGeom prst="ellipse">
                <a:avLst/>
              </a:prstGeom>
              <a:pattFill prst="solidDmnd">
                <a:fgClr>
                  <a:srgbClr val="FF0000"/>
                </a:fgClr>
                <a:bgClr>
                  <a:schemeClr val="bg1"/>
                </a:bgClr>
              </a:pattFill>
              <a:ln w="9525">
                <a:noFill/>
                <a:round/>
                <a:headEnd/>
                <a:tailEnd/>
              </a:ln>
            </p:spPr>
            <p:txBody>
              <a:bodyPr wrap="none" anchor="ctr"/>
              <a:lstStyle/>
              <a:p>
                <a:pPr>
                  <a:defRPr/>
                </a:pPr>
                <a:endParaRPr lang="en-US"/>
              </a:p>
            </p:txBody>
          </p:sp>
        </p:grpSp>
        <p:sp>
          <p:nvSpPr>
            <p:cNvPr id="45077" name="Text Box 26"/>
            <p:cNvSpPr txBox="1">
              <a:spLocks noChangeArrowheads="1"/>
            </p:cNvSpPr>
            <p:nvPr/>
          </p:nvSpPr>
          <p:spPr bwMode="auto">
            <a:xfrm>
              <a:off x="3864" y="557"/>
              <a:ext cx="1111" cy="291"/>
            </a:xfrm>
            <a:prstGeom prst="rect">
              <a:avLst/>
            </a:prstGeom>
            <a:noFill/>
            <a:ln w="9525">
              <a:noFill/>
              <a:miter lim="800000"/>
              <a:headEnd/>
              <a:tailEnd/>
            </a:ln>
          </p:spPr>
          <p:txBody>
            <a:bodyPr wrap="none">
              <a:spAutoFit/>
            </a:bodyPr>
            <a:lstStyle/>
            <a:p>
              <a:pPr>
                <a:defRPr/>
              </a:pPr>
              <a:r>
                <a:rPr lang="en-US" b="1">
                  <a:solidFill>
                    <a:srgbClr val="FF0000"/>
                  </a:solidFill>
                  <a:latin typeface="Comic Sans MS"/>
                </a:rPr>
                <a:t>Crystal Ball</a:t>
              </a:r>
              <a:endParaRPr/>
            </a:p>
          </p:txBody>
        </p:sp>
      </p:grpSp>
      <p:sp>
        <p:nvSpPr>
          <p:cNvPr id="45064" name="Text Box 28"/>
          <p:cNvSpPr txBox="1">
            <a:spLocks noChangeArrowheads="1"/>
          </p:cNvSpPr>
          <p:nvPr/>
        </p:nvSpPr>
        <p:spPr bwMode="auto">
          <a:xfrm>
            <a:off x="193675" y="4221167"/>
            <a:ext cx="2956900" cy="2031325"/>
          </a:xfrm>
          <a:prstGeom prst="rect">
            <a:avLst/>
          </a:prstGeom>
          <a:noFill/>
          <a:ln w="9525">
            <a:noFill/>
            <a:miter lim="800000"/>
            <a:headEnd/>
            <a:tailEnd/>
          </a:ln>
        </p:spPr>
        <p:txBody>
          <a:bodyPr wrap="none">
            <a:spAutoFit/>
          </a:bodyPr>
          <a:lstStyle/>
          <a:p>
            <a:pPr marL="342900" indent="-342900">
              <a:buFontTx/>
              <a:buAutoNum type="arabicPeriod"/>
              <a:defRPr/>
            </a:pPr>
            <a:r>
              <a:rPr lang="en-US" sz="1800">
                <a:solidFill>
                  <a:srgbClr val="003300"/>
                </a:solidFill>
                <a:latin typeface="Times New Roman"/>
              </a:rPr>
              <a:t>External magnet</a:t>
            </a:r>
            <a:r>
              <a:rPr lang="en-US" sz="1800">
                <a:latin typeface="Times New Roman"/>
              </a:rPr>
              <a:t> 2.5 T</a:t>
            </a:r>
            <a:endParaRPr/>
          </a:p>
          <a:p>
            <a:pPr marL="342900" indent="-342900">
              <a:buFontTx/>
              <a:buAutoNum type="arabicPeriod"/>
              <a:defRPr/>
            </a:pPr>
            <a:r>
              <a:rPr lang="en-US" sz="1800">
                <a:latin typeface="Times New Roman"/>
              </a:rPr>
              <a:t>Polarize with </a:t>
            </a:r>
            <a:r>
              <a:rPr lang="en-US" sz="1800">
                <a:solidFill>
                  <a:srgbClr val="990099"/>
                </a:solidFill>
                <a:latin typeface="Times New Roman"/>
              </a:rPr>
              <a:t>microwaves</a:t>
            </a:r>
            <a:endParaRPr/>
          </a:p>
          <a:p>
            <a:pPr marL="342900" indent="-342900">
              <a:buFontTx/>
              <a:buAutoNum type="arabicPeriod"/>
              <a:defRPr/>
            </a:pPr>
            <a:r>
              <a:rPr lang="en-US" sz="1800">
                <a:latin typeface="Times New Roman"/>
              </a:rPr>
              <a:t>Internal </a:t>
            </a:r>
            <a:r>
              <a:rPr lang="en-US" sz="1800">
                <a:solidFill>
                  <a:srgbClr val="CC3300"/>
                </a:solidFill>
                <a:latin typeface="Times New Roman"/>
              </a:rPr>
              <a:t>holding coil</a:t>
            </a:r>
            <a:r>
              <a:rPr lang="en-US" sz="1800">
                <a:latin typeface="Times New Roman"/>
              </a:rPr>
              <a:t> 0.7 T</a:t>
            </a:r>
            <a:endParaRPr/>
          </a:p>
          <a:p>
            <a:pPr marL="342900" indent="-342900">
              <a:buFontTx/>
              <a:buAutoNum type="arabicPeriod"/>
              <a:defRPr/>
            </a:pPr>
            <a:r>
              <a:rPr lang="en-US" sz="1800">
                <a:latin typeface="Times New Roman"/>
              </a:rPr>
              <a:t>Remove external magnet</a:t>
            </a:r>
            <a:endParaRPr/>
          </a:p>
          <a:p>
            <a:pPr marL="342900" indent="-342900">
              <a:buFontTx/>
              <a:buAutoNum type="arabicPeriod"/>
              <a:defRPr/>
            </a:pPr>
            <a:r>
              <a:rPr lang="en-US" sz="1800">
                <a:latin typeface="Times New Roman"/>
              </a:rPr>
              <a:t>Move </a:t>
            </a:r>
            <a:r>
              <a:rPr lang="en-US" sz="1800">
                <a:solidFill>
                  <a:srgbClr val="FF0000"/>
                </a:solidFill>
                <a:latin typeface="Times New Roman"/>
              </a:rPr>
              <a:t>CB</a:t>
            </a:r>
            <a:r>
              <a:rPr lang="en-US" sz="1800">
                <a:latin typeface="Times New Roman"/>
              </a:rPr>
              <a:t> detector in. </a:t>
            </a:r>
            <a:endParaRPr/>
          </a:p>
          <a:p>
            <a:pPr marL="342900" indent="-342900">
              <a:buFontTx/>
              <a:buAutoNum type="arabicPeriod"/>
              <a:defRPr/>
            </a:pPr>
            <a:r>
              <a:rPr lang="en-US" sz="1800">
                <a:latin typeface="Times New Roman"/>
              </a:rPr>
              <a:t>Data taking.</a:t>
            </a:r>
            <a:endParaRPr/>
          </a:p>
          <a:p>
            <a:pPr marL="342900" indent="-342900">
              <a:buFontTx/>
              <a:buAutoNum type="arabicPeriod"/>
              <a:defRPr/>
            </a:pPr>
            <a:r>
              <a:rPr lang="en-US" sz="1800">
                <a:latin typeface="Times New Roman"/>
              </a:rPr>
              <a:t>Repolarization</a:t>
            </a:r>
            <a:endParaRPr lang="en-US" sz="1800">
              <a:latin typeface="Times New Roman"/>
            </a:endParaRPr>
          </a:p>
        </p:txBody>
      </p:sp>
      <p:grpSp>
        <p:nvGrpSpPr>
          <p:cNvPr id="9" name="Group 29"/>
          <p:cNvGrpSpPr/>
          <p:nvPr/>
        </p:nvGrpSpPr>
        <p:grpSpPr bwMode="auto">
          <a:xfrm>
            <a:off x="4094165" y="3933824"/>
            <a:ext cx="1577975" cy="2160588"/>
            <a:chOff x="2394" y="663"/>
            <a:chExt cx="917" cy="1361"/>
          </a:xfrm>
        </p:grpSpPr>
        <p:sp>
          <p:nvSpPr>
            <p:cNvPr id="45074" name="Oval 30"/>
            <p:cNvSpPr>
              <a:spLocks noChangeArrowheads="1"/>
            </p:cNvSpPr>
            <p:nvPr/>
          </p:nvSpPr>
          <p:spPr bwMode="auto">
            <a:xfrm>
              <a:off x="2426" y="1162"/>
              <a:ext cx="862" cy="862"/>
            </a:xfrm>
            <a:prstGeom prst="ellipse">
              <a:avLst/>
            </a:prstGeom>
            <a:solidFill>
              <a:srgbClr val="008000"/>
            </a:solidFill>
            <a:ln w="9525">
              <a:solidFill>
                <a:schemeClr val="tx1"/>
              </a:solidFill>
              <a:round/>
              <a:headEnd/>
              <a:tailEnd/>
            </a:ln>
          </p:spPr>
          <p:txBody>
            <a:bodyPr wrap="none" anchor="ctr"/>
            <a:lstStyle/>
            <a:p>
              <a:pPr>
                <a:defRPr/>
              </a:pPr>
              <a:endParaRPr lang="en-US"/>
            </a:p>
          </p:txBody>
        </p:sp>
        <p:sp>
          <p:nvSpPr>
            <p:cNvPr id="45075" name="Text Box 31"/>
            <p:cNvSpPr txBox="1">
              <a:spLocks noChangeArrowheads="1"/>
            </p:cNvSpPr>
            <p:nvPr/>
          </p:nvSpPr>
          <p:spPr bwMode="auto">
            <a:xfrm>
              <a:off x="2394" y="663"/>
              <a:ext cx="917" cy="523"/>
            </a:xfrm>
            <a:prstGeom prst="rect">
              <a:avLst/>
            </a:prstGeom>
            <a:noFill/>
            <a:ln w="9525">
              <a:noFill/>
              <a:miter lim="800000"/>
              <a:headEnd/>
              <a:tailEnd/>
            </a:ln>
          </p:spPr>
          <p:txBody>
            <a:bodyPr wrap="none">
              <a:spAutoFit/>
            </a:bodyPr>
            <a:lstStyle/>
            <a:p>
              <a:pPr algn="ctr">
                <a:defRPr/>
              </a:pPr>
              <a:r>
                <a:rPr lang="en-US" b="1">
                  <a:solidFill>
                    <a:srgbClr val="003300"/>
                  </a:solidFill>
                  <a:latin typeface="Comic Sans MS"/>
                </a:rPr>
                <a:t>Polarizing</a:t>
              </a:r>
              <a:endParaRPr/>
            </a:p>
            <a:p>
              <a:pPr algn="ctr">
                <a:defRPr/>
              </a:pPr>
              <a:r>
                <a:rPr lang="en-US" b="1">
                  <a:solidFill>
                    <a:srgbClr val="003300"/>
                  </a:solidFill>
                  <a:latin typeface="Comic Sans MS"/>
                </a:rPr>
                <a:t>magnet</a:t>
              </a:r>
              <a:endParaRPr/>
            </a:p>
          </p:txBody>
        </p:sp>
      </p:grpSp>
      <p:grpSp>
        <p:nvGrpSpPr>
          <p:cNvPr id="10" name="Group 32"/>
          <p:cNvGrpSpPr/>
          <p:nvPr/>
        </p:nvGrpSpPr>
        <p:grpSpPr bwMode="auto">
          <a:xfrm>
            <a:off x="350840" y="2924175"/>
            <a:ext cx="2652712" cy="863599"/>
            <a:chOff x="204" y="1842"/>
            <a:chExt cx="1542" cy="544"/>
          </a:xfrm>
        </p:grpSpPr>
        <p:sp>
          <p:nvSpPr>
            <p:cNvPr id="45071" name="Rectangle 33"/>
            <p:cNvSpPr>
              <a:spLocks noChangeArrowheads="1"/>
            </p:cNvSpPr>
            <p:nvPr/>
          </p:nvSpPr>
          <p:spPr bwMode="auto">
            <a:xfrm>
              <a:off x="385" y="2160"/>
              <a:ext cx="680" cy="226"/>
            </a:xfrm>
            <a:prstGeom prst="rect">
              <a:avLst/>
            </a:prstGeom>
            <a:solidFill>
              <a:srgbClr val="990099"/>
            </a:solidFill>
            <a:ln w="9525">
              <a:solidFill>
                <a:schemeClr val="tx1"/>
              </a:solidFill>
              <a:miter lim="800000"/>
              <a:headEnd/>
              <a:tailEnd/>
            </a:ln>
          </p:spPr>
          <p:txBody>
            <a:bodyPr wrap="none" anchor="ctr"/>
            <a:lstStyle/>
            <a:p>
              <a:pPr>
                <a:defRPr/>
              </a:pPr>
              <a:endParaRPr lang="en-US"/>
            </a:p>
          </p:txBody>
        </p:sp>
        <p:sp>
          <p:nvSpPr>
            <p:cNvPr id="45072" name="Line 34"/>
            <p:cNvSpPr>
              <a:spLocks noChangeShapeType="1"/>
            </p:cNvSpPr>
            <p:nvPr/>
          </p:nvSpPr>
          <p:spPr bwMode="auto">
            <a:xfrm flipV="1">
              <a:off x="1020" y="1842"/>
              <a:ext cx="726" cy="363"/>
            </a:xfrm>
            <a:prstGeom prst="line">
              <a:avLst/>
            </a:prstGeom>
            <a:noFill/>
            <a:ln w="76200">
              <a:solidFill>
                <a:srgbClr val="990099"/>
              </a:solidFill>
              <a:prstDash val="sysDot"/>
              <a:round/>
              <a:headEnd/>
              <a:tailEnd type="triangle" w="med" len="med"/>
            </a:ln>
          </p:spPr>
          <p:txBody>
            <a:bodyPr/>
            <a:lstStyle/>
            <a:p>
              <a:pPr>
                <a:defRPr/>
              </a:pPr>
              <a:endParaRPr lang="en-US"/>
            </a:p>
          </p:txBody>
        </p:sp>
        <p:sp>
          <p:nvSpPr>
            <p:cNvPr id="45073" name="Text Box 35"/>
            <p:cNvSpPr txBox="1">
              <a:spLocks noChangeArrowheads="1"/>
            </p:cNvSpPr>
            <p:nvPr/>
          </p:nvSpPr>
          <p:spPr bwMode="auto">
            <a:xfrm>
              <a:off x="204" y="1933"/>
              <a:ext cx="920" cy="252"/>
            </a:xfrm>
            <a:prstGeom prst="rect">
              <a:avLst/>
            </a:prstGeom>
            <a:noFill/>
            <a:ln w="9525">
              <a:noFill/>
              <a:miter lim="800000"/>
              <a:headEnd/>
              <a:tailEnd/>
            </a:ln>
          </p:spPr>
          <p:txBody>
            <a:bodyPr wrap="none">
              <a:spAutoFit/>
            </a:bodyPr>
            <a:lstStyle/>
            <a:p>
              <a:pPr>
                <a:defRPr/>
              </a:pPr>
              <a:r>
                <a:rPr lang="en-US" sz="2000" b="1">
                  <a:solidFill>
                    <a:srgbClr val="990099"/>
                  </a:solidFill>
                  <a:latin typeface="Comic Sans MS"/>
                </a:rPr>
                <a:t>Microwaves</a:t>
              </a:r>
              <a:endParaRPr/>
            </a:p>
          </p:txBody>
        </p:sp>
      </p:grpSp>
      <p:grpSp>
        <p:nvGrpSpPr>
          <p:cNvPr id="11" name="Group 36"/>
          <p:cNvGrpSpPr/>
          <p:nvPr/>
        </p:nvGrpSpPr>
        <p:grpSpPr bwMode="auto">
          <a:xfrm>
            <a:off x="350840" y="2925763"/>
            <a:ext cx="2652712" cy="863599"/>
            <a:chOff x="204" y="1842"/>
            <a:chExt cx="1542" cy="544"/>
          </a:xfrm>
        </p:grpSpPr>
        <p:sp>
          <p:nvSpPr>
            <p:cNvPr id="45068" name="Rectangle 37"/>
            <p:cNvSpPr>
              <a:spLocks noChangeArrowheads="1"/>
            </p:cNvSpPr>
            <p:nvPr/>
          </p:nvSpPr>
          <p:spPr bwMode="auto">
            <a:xfrm>
              <a:off x="385" y="2160"/>
              <a:ext cx="680" cy="226"/>
            </a:xfrm>
            <a:prstGeom prst="rect">
              <a:avLst/>
            </a:prstGeom>
            <a:solidFill>
              <a:srgbClr val="990099"/>
            </a:solidFill>
            <a:ln w="9525">
              <a:solidFill>
                <a:schemeClr val="tx1"/>
              </a:solidFill>
              <a:miter lim="800000"/>
              <a:headEnd/>
              <a:tailEnd/>
            </a:ln>
          </p:spPr>
          <p:txBody>
            <a:bodyPr wrap="none" anchor="ctr"/>
            <a:lstStyle/>
            <a:p>
              <a:pPr>
                <a:defRPr/>
              </a:pPr>
              <a:endParaRPr lang="en-US"/>
            </a:p>
          </p:txBody>
        </p:sp>
        <p:sp>
          <p:nvSpPr>
            <p:cNvPr id="45069" name="Line 38"/>
            <p:cNvSpPr>
              <a:spLocks noChangeShapeType="1"/>
            </p:cNvSpPr>
            <p:nvPr/>
          </p:nvSpPr>
          <p:spPr bwMode="auto">
            <a:xfrm flipV="1">
              <a:off x="1020" y="1842"/>
              <a:ext cx="726" cy="363"/>
            </a:xfrm>
            <a:prstGeom prst="line">
              <a:avLst/>
            </a:prstGeom>
            <a:noFill/>
            <a:ln w="76200">
              <a:solidFill>
                <a:srgbClr val="990099"/>
              </a:solidFill>
              <a:prstDash val="sysDot"/>
              <a:round/>
              <a:headEnd/>
              <a:tailEnd type="triangle" w="med" len="med"/>
            </a:ln>
          </p:spPr>
          <p:txBody>
            <a:bodyPr/>
            <a:lstStyle/>
            <a:p>
              <a:pPr>
                <a:defRPr/>
              </a:pPr>
              <a:endParaRPr lang="en-US"/>
            </a:p>
          </p:txBody>
        </p:sp>
        <p:sp>
          <p:nvSpPr>
            <p:cNvPr id="45070" name="Text Box 39"/>
            <p:cNvSpPr txBox="1">
              <a:spLocks noChangeArrowheads="1"/>
            </p:cNvSpPr>
            <p:nvPr/>
          </p:nvSpPr>
          <p:spPr bwMode="auto">
            <a:xfrm>
              <a:off x="204" y="1933"/>
              <a:ext cx="920" cy="252"/>
            </a:xfrm>
            <a:prstGeom prst="rect">
              <a:avLst/>
            </a:prstGeom>
            <a:noFill/>
            <a:ln w="9525">
              <a:noFill/>
              <a:miter lim="800000"/>
              <a:headEnd/>
              <a:tailEnd/>
            </a:ln>
          </p:spPr>
          <p:txBody>
            <a:bodyPr wrap="none">
              <a:spAutoFit/>
            </a:bodyPr>
            <a:lstStyle/>
            <a:p>
              <a:pPr>
                <a:defRPr/>
              </a:pPr>
              <a:r>
                <a:rPr lang="en-US" sz="2000" b="1">
                  <a:solidFill>
                    <a:srgbClr val="990099"/>
                  </a:solidFill>
                  <a:latin typeface="Comic Sans MS"/>
                </a:rPr>
                <a:t>Microwaves</a:t>
              </a:r>
              <a:endParaRPr/>
            </a:p>
          </p:txBody>
        </p:sp>
      </p:grpSp>
      <p:sp>
        <p:nvSpPr>
          <p:cNvPr id="39" name="Rectangle 7"/>
          <p:cNvSpPr>
            <a:spLocks noChangeArrowheads="1"/>
          </p:cNvSpPr>
          <p:nvPr/>
        </p:nvSpPr>
        <p:spPr bwMode="auto">
          <a:xfrm>
            <a:off x="2268513" y="53988"/>
            <a:ext cx="4670254" cy="582211"/>
          </a:xfrm>
          <a:prstGeom prst="rect">
            <a:avLst/>
          </a:prstGeom>
          <a:noFill/>
          <a:ln w="57150" cmpd="thickThin">
            <a:solidFill>
              <a:srgbClr val="00279F"/>
            </a:solidFill>
            <a:miter lim="800000"/>
            <a:headEnd/>
            <a:tailEnd/>
          </a:ln>
        </p:spPr>
        <p:txBody>
          <a:bodyPr wrap="none" lIns="90488" tIns="44450" rIns="90488" bIns="44450">
            <a:spAutoFit/>
          </a:bodyPr>
          <a:lstStyle/>
          <a:p>
            <a:pPr algn="ctr">
              <a:defRPr/>
            </a:pPr>
            <a:r>
              <a:rPr lang="de-DE" sz="3200" b="1">
                <a:solidFill>
                  <a:schemeClr val="accent6"/>
                </a:solidFill>
              </a:rPr>
              <a:t>Frozen</a:t>
            </a:r>
            <a:r>
              <a:rPr lang="de-DE" sz="3200" b="1">
                <a:solidFill>
                  <a:schemeClr val="accent6"/>
                </a:solidFill>
              </a:rPr>
              <a:t> Spin Target Waltz</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2.96296E-6 L -0.00104 -0.3882 " pathEditMode="relative" rAng="0" ptsTypes="AA">
                                      <p:cBhvr>
                                        <p:cTn id="6" dur="2000" fill="hold"/>
                                        <p:tgtEl>
                                          <p:spTgt spid="6"/>
                                        </p:tgtEl>
                                        <p:attrNameLst>
                                          <p:attrName>ppt_x</p:attrName>
                                          <p:attrName>ppt_y</p:attrName>
                                        </p:attrNameLst>
                                      </p:cBhvr>
                                      <p:rCtr x="-1" y="-194"/>
                                    </p:animMotion>
                                  </p:childTnLst>
                                </p:cTn>
                              </p:par>
                            </p:childTnLst>
                          </p:cTn>
                        </p:par>
                        <p:par>
                          <p:cTn id="7" fill="hold">
                            <p:stCondLst>
                              <p:cond delay="2000"/>
                            </p:stCondLst>
                            <p:childTnLst>
                              <p:par>
                                <p:cTn id="8" presetID="35" presetClass="path" presetSubtype="0" accel="50000" decel="50000" fill="hold" nodeType="afterEffect">
                                  <p:stCondLst>
                                    <p:cond delay="0"/>
                                  </p:stCondLst>
                                  <p:childTnLst>
                                    <p:animMotion origin="layout" path="M -0.00104 -0.3882 L -0.1191 -0.3882 " pathEditMode="relative" rAng="0" ptsTypes="AA">
                                      <p:cBhvr>
                                        <p:cTn id="9" dur="2000" fill="hold"/>
                                        <p:tgtEl>
                                          <p:spTgt spid="6"/>
                                        </p:tgtEl>
                                        <p:attrNameLst>
                                          <p:attrName>ppt_x</p:attrName>
                                          <p:attrName>ppt_y</p:attrName>
                                        </p:attrNameLst>
                                      </p:cBhvr>
                                      <p:rCtr x="-59" y="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nodeType="clickEffect">
                                  <p:stCondLst>
                                    <p:cond delay="0"/>
                                  </p:stCondLst>
                                  <p:childTnLst>
                                    <p:animEffect transition="out" filter="wipe(right)">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191 -0.3882 L -0.00104 -0.3882 " pathEditMode="relative" rAng="0" ptsTypes="AA">
                                      <p:cBhvr>
                                        <p:cTn id="23" dur="2000" fill="hold"/>
                                        <p:tgtEl>
                                          <p:spTgt spid="6"/>
                                        </p:tgtEl>
                                        <p:attrNameLst>
                                          <p:attrName>ppt_x</p:attrName>
                                          <p:attrName>ppt_y</p:attrName>
                                        </p:attrNameLst>
                                      </p:cBhvr>
                                      <p:rCtr x="59" y="0"/>
                                    </p:animMotion>
                                  </p:childTnLst>
                                </p:cTn>
                              </p:par>
                            </p:childTnLst>
                          </p:cTn>
                        </p:par>
                        <p:par>
                          <p:cTn id="24" fill="hold">
                            <p:stCondLst>
                              <p:cond delay="2000"/>
                            </p:stCondLst>
                            <p:childTnLst>
                              <p:par>
                                <p:cTn id="25" presetID="42" presetClass="path" presetSubtype="0" accel="50000" decel="50000" fill="hold" nodeType="afterEffect">
                                  <p:stCondLst>
                                    <p:cond delay="0"/>
                                  </p:stCondLst>
                                  <p:childTnLst>
                                    <p:animMotion origin="layout" path="M -0.00104 -0.3882 L -0.00104 0.01065 " pathEditMode="relative" rAng="0" ptsTypes="AA">
                                      <p:cBhvr>
                                        <p:cTn id="26" dur="2000" fill="hold"/>
                                        <p:tgtEl>
                                          <p:spTgt spid="6"/>
                                        </p:tgtEl>
                                        <p:attrNameLst>
                                          <p:attrName>ppt_x</p:attrName>
                                          <p:attrName>ppt_y</p:attrName>
                                        </p:attrNameLst>
                                      </p:cBhvr>
                                      <p:rCtr x="0" y="199"/>
                                    </p:animMotion>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nodeType="clickEffect">
                                  <p:stCondLst>
                                    <p:cond delay="0"/>
                                  </p:stCondLst>
                                  <p:childTnLst>
                                    <p:animMotion origin="layout" path="M -4.16667E-6 -3.33333E-6 L -0.40173 -0.00324 " pathEditMode="relative" rAng="0" ptsTypes="AA">
                                      <p:cBhvr>
                                        <p:cTn id="30" dur="3000" fill="hold"/>
                                        <p:tgtEl>
                                          <p:spTgt spid="7"/>
                                        </p:tgtEl>
                                        <p:attrNameLst>
                                          <p:attrName>ppt_x</p:attrName>
                                          <p:attrName>ppt_y</p:attrName>
                                        </p:attrNameLst>
                                      </p:cBhvr>
                                      <p:rCtr x="-201" y="-2"/>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0.40173 -0.00324 L -0.071 -3.33333E-6 " pathEditMode="relative" rAng="0" ptsTypes="AA">
                                      <p:cBhvr>
                                        <p:cTn id="34" dur="3000" fill="hold"/>
                                        <p:tgtEl>
                                          <p:spTgt spid="7"/>
                                        </p:tgtEl>
                                        <p:attrNameLst>
                                          <p:attrName>ppt_x</p:attrName>
                                          <p:attrName>ppt_y</p:attrName>
                                        </p:attrNameLst>
                                      </p:cBhvr>
                                      <p:rCtr x="165" y="2"/>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par>
                          <p:cTn id="41" fill="hold">
                            <p:stCondLst>
                              <p:cond delay="0"/>
                            </p:stCondLst>
                            <p:childTnLst>
                              <p:par>
                                <p:cTn id="42" presetID="64" presetClass="path" presetSubtype="0" accel="50000" decel="50000" fill="hold" nodeType="afterEffect">
                                  <p:stCondLst>
                                    <p:cond delay="0"/>
                                  </p:stCondLst>
                                  <p:childTnLst>
                                    <p:animMotion origin="layout" path="M -1.66667E-6 2.96296E-6 L -0.00104 -0.3882 " pathEditMode="relative" rAng="0" ptsTypes="AA">
                                      <p:cBhvr>
                                        <p:cTn id="43" dur="2000" fill="hold"/>
                                        <p:tgtEl>
                                          <p:spTgt spid="9"/>
                                        </p:tgtEl>
                                        <p:attrNameLst>
                                          <p:attrName>ppt_x</p:attrName>
                                          <p:attrName>ppt_y</p:attrName>
                                        </p:attrNameLst>
                                      </p:cBhvr>
                                      <p:rCtr x="-1" y="-194"/>
                                    </p:animMotion>
                                  </p:childTnLst>
                                </p:cTn>
                              </p:par>
                            </p:childTnLst>
                          </p:cTn>
                        </p:par>
                        <p:par>
                          <p:cTn id="44" fill="hold">
                            <p:stCondLst>
                              <p:cond delay="2000"/>
                            </p:stCondLst>
                            <p:childTnLst>
                              <p:par>
                                <p:cTn id="45" presetID="35" presetClass="path" presetSubtype="0" accel="50000" decel="50000" fill="hold" nodeType="afterEffect">
                                  <p:stCondLst>
                                    <p:cond delay="0"/>
                                  </p:stCondLst>
                                  <p:childTnLst>
                                    <p:animMotion origin="layout" path="M -0.00104 -0.3882 L -0.1191 -0.3882 " pathEditMode="relative" rAng="0" ptsTypes="AA">
                                      <p:cBhvr>
                                        <p:cTn id="46" dur="2000" fill="hold"/>
                                        <p:tgtEl>
                                          <p:spTgt spid="9"/>
                                        </p:tgtEl>
                                        <p:attrNameLst>
                                          <p:attrName>ppt_x</p:attrName>
                                          <p:attrName>ppt_y</p:attrName>
                                        </p:attrNameLst>
                                      </p:cBhvr>
                                      <p:rCtr x="-59" y="0"/>
                                    </p:animMotion>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1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xit" presetSubtype="2" fill="hold" nodeType="clickEffect">
                                  <p:stCondLst>
                                    <p:cond delay="0"/>
                                  </p:stCondLst>
                                  <p:childTnLst>
                                    <p:animEffect transition="out" filter="wipe(right)">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cTn>
                              </p:par>
                            </p:childTnLst>
                          </p:cTn>
                        </p:par>
                        <p:par>
                          <p:cTn id="56" fill="hold">
                            <p:stCondLst>
                              <p:cond delay="1000"/>
                            </p:stCondLst>
                            <p:childTnLst>
                              <p:par>
                                <p:cTn id="57" presetID="63" presetClass="path" presetSubtype="0" accel="50000" decel="50000" fill="hold" nodeType="afterEffect">
                                  <p:stCondLst>
                                    <p:cond delay="0"/>
                                  </p:stCondLst>
                                  <p:childTnLst>
                                    <p:animMotion origin="layout" path="M -0.1191 -0.3882 L -0.00104 -0.3882 " pathEditMode="relative" rAng="0" ptsTypes="AA">
                                      <p:cBhvr>
                                        <p:cTn id="58" dur="2000" fill="hold"/>
                                        <p:tgtEl>
                                          <p:spTgt spid="9"/>
                                        </p:tgtEl>
                                        <p:attrNameLst>
                                          <p:attrName>ppt_x</p:attrName>
                                          <p:attrName>ppt_y</p:attrName>
                                        </p:attrNameLst>
                                      </p:cBhvr>
                                      <p:rCtr x="59" y="0"/>
                                    </p:animMotion>
                                  </p:childTnLst>
                                </p:cTn>
                              </p:par>
                            </p:childTnLst>
                          </p:cTn>
                        </p:par>
                        <p:par>
                          <p:cTn id="59" fill="hold">
                            <p:stCondLst>
                              <p:cond delay="3000"/>
                            </p:stCondLst>
                            <p:childTnLst>
                              <p:par>
                                <p:cTn id="60" presetID="42" presetClass="path" presetSubtype="0" accel="50000" decel="50000" fill="hold" nodeType="afterEffect">
                                  <p:stCondLst>
                                    <p:cond delay="0"/>
                                  </p:stCondLst>
                                  <p:childTnLst>
                                    <p:animMotion origin="layout" path="M -0.00104 -0.3882 L -0.00104 0.01065 " pathEditMode="relative" rAng="0" ptsTypes="AA">
                                      <p:cBhvr>
                                        <p:cTn id="61" dur="2000" fill="hold"/>
                                        <p:tgtEl>
                                          <p:spTgt spid="9"/>
                                        </p:tgtEl>
                                        <p:attrNameLst>
                                          <p:attrName>ppt_x</p:attrName>
                                          <p:attrName>ppt_y</p:attrName>
                                        </p:attrNameLst>
                                      </p:cBhvr>
                                      <p:rCtr x="0" y="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Textfeld 2"/>
          <p:cNvSpPr txBox="1"/>
          <p:nvPr/>
        </p:nvSpPr>
        <p:spPr bwMode="auto">
          <a:xfrm>
            <a:off x="1928664" y="948690"/>
            <a:ext cx="4953784" cy="5909310"/>
          </a:xfrm>
          <a:prstGeom prst="rect">
            <a:avLst/>
          </a:prstGeom>
          <a:noFill/>
        </p:spPr>
        <p:txBody>
          <a:bodyPr wrap="square">
            <a:spAutoFit/>
          </a:bodyPr>
          <a:lstStyle/>
          <a:p>
            <a:pPr>
              <a:defRPr/>
            </a:pPr>
            <a:r>
              <a:rPr lang="de-DE" sz="1800"/>
              <a:t>Wikipedia</a:t>
            </a:r>
            <a:endParaRPr/>
          </a:p>
          <a:p>
            <a:pPr>
              <a:defRPr/>
            </a:pPr>
            <a:endParaRPr lang="de-DE" sz="1800"/>
          </a:p>
          <a:p>
            <a:pPr>
              <a:defRPr/>
            </a:pPr>
            <a:r>
              <a:rPr lang="de-DE" sz="1800"/>
              <a:t>F. </a:t>
            </a:r>
            <a:r>
              <a:rPr lang="de-DE" sz="1800"/>
              <a:t>Pobell</a:t>
            </a:r>
            <a:endParaRPr lang="de-DE" sz="1800"/>
          </a:p>
          <a:p>
            <a:pPr>
              <a:defRPr/>
            </a:pPr>
            <a:r>
              <a:rPr lang="de-DE" sz="1800"/>
              <a:t>Matter and Methods at Low </a:t>
            </a:r>
            <a:r>
              <a:rPr lang="de-DE" sz="1800"/>
              <a:t>Temperatures</a:t>
            </a:r>
            <a:endParaRPr lang="de-DE" sz="1800"/>
          </a:p>
          <a:p>
            <a:pPr>
              <a:defRPr/>
            </a:pPr>
            <a:r>
              <a:rPr lang="de-DE" sz="1800"/>
              <a:t>Springer 1996</a:t>
            </a:r>
            <a:endParaRPr/>
          </a:p>
          <a:p>
            <a:pPr>
              <a:defRPr/>
            </a:pPr>
            <a:endParaRPr lang="de-DE" sz="1800"/>
          </a:p>
          <a:p>
            <a:pPr>
              <a:defRPr/>
            </a:pPr>
            <a:r>
              <a:rPr lang="de-DE" sz="1800"/>
              <a:t>D.R. </a:t>
            </a:r>
            <a:r>
              <a:rPr lang="de-DE" sz="1800"/>
              <a:t>Tilley</a:t>
            </a:r>
            <a:r>
              <a:rPr lang="de-DE" sz="1800"/>
              <a:t> and J. </a:t>
            </a:r>
            <a:r>
              <a:rPr lang="de-DE" sz="1800"/>
              <a:t>Tilley</a:t>
            </a:r>
            <a:endParaRPr lang="de-DE" sz="1800"/>
          </a:p>
          <a:p>
            <a:pPr>
              <a:defRPr/>
            </a:pPr>
            <a:r>
              <a:rPr lang="de-DE" sz="1800"/>
              <a:t>Superfluidity</a:t>
            </a:r>
            <a:r>
              <a:rPr lang="de-DE" sz="1800"/>
              <a:t> and </a:t>
            </a:r>
            <a:r>
              <a:rPr lang="de-DE" sz="1800"/>
              <a:t>Superconductivity</a:t>
            </a:r>
            <a:endParaRPr lang="de-DE" sz="1800"/>
          </a:p>
          <a:p>
            <a:pPr>
              <a:defRPr/>
            </a:pPr>
            <a:r>
              <a:rPr lang="de-DE" sz="1800"/>
              <a:t>Adam Hilger 1990</a:t>
            </a:r>
            <a:endParaRPr/>
          </a:p>
          <a:p>
            <a:pPr>
              <a:defRPr/>
            </a:pPr>
            <a:endParaRPr lang="de-DE" sz="1800"/>
          </a:p>
          <a:p>
            <a:pPr>
              <a:defRPr/>
            </a:pPr>
            <a:r>
              <a:rPr lang="de-DE" sz="1800"/>
              <a:t>C. </a:t>
            </a:r>
            <a:r>
              <a:rPr lang="de-DE" sz="1800"/>
              <a:t>Enss</a:t>
            </a:r>
            <a:r>
              <a:rPr lang="de-DE" sz="1800"/>
              <a:t> and S. </a:t>
            </a:r>
            <a:r>
              <a:rPr lang="de-DE" sz="1800"/>
              <a:t>Hunklinger</a:t>
            </a:r>
            <a:endParaRPr lang="de-DE" sz="1800"/>
          </a:p>
          <a:p>
            <a:pPr>
              <a:defRPr/>
            </a:pPr>
            <a:r>
              <a:rPr lang="de-DE" sz="1800"/>
              <a:t>Low-</a:t>
            </a:r>
            <a:r>
              <a:rPr lang="de-DE" sz="1800"/>
              <a:t>Temperature</a:t>
            </a:r>
            <a:r>
              <a:rPr lang="de-DE" sz="1800"/>
              <a:t> Physics</a:t>
            </a:r>
            <a:endParaRPr/>
          </a:p>
          <a:p>
            <a:pPr>
              <a:defRPr/>
            </a:pPr>
            <a:r>
              <a:rPr lang="de-DE" sz="1800"/>
              <a:t>Springer 2005</a:t>
            </a:r>
            <a:endParaRPr/>
          </a:p>
          <a:p>
            <a:pPr>
              <a:defRPr/>
            </a:pPr>
            <a:endParaRPr lang="de-DE" sz="1800"/>
          </a:p>
          <a:p>
            <a:pPr>
              <a:defRPr/>
            </a:pPr>
            <a:r>
              <a:rPr lang="de-DE" sz="1800"/>
              <a:t>H. Frey, R. A. </a:t>
            </a:r>
            <a:r>
              <a:rPr lang="de-DE" sz="1800"/>
              <a:t>Haefer</a:t>
            </a:r>
            <a:r>
              <a:rPr lang="de-DE" sz="1800"/>
              <a:t>, Tieftemperaturtechnologie</a:t>
            </a:r>
            <a:endParaRPr/>
          </a:p>
          <a:p>
            <a:pPr>
              <a:defRPr/>
            </a:pPr>
            <a:endParaRPr lang="de-DE" sz="1800"/>
          </a:p>
          <a:p>
            <a:pPr>
              <a:defRPr/>
            </a:pPr>
            <a:r>
              <a:rPr lang="de-DE" sz="1800" b="0" i="0">
                <a:solidFill>
                  <a:srgbClr val="333333"/>
                </a:solidFill>
                <a:latin typeface="-apple-system"/>
              </a:rPr>
              <a:t>Herrmann, R. (2019). Die Erforschung der Kälte. In: Die Tieftemperaturphysik an der Humboldt-Universität im 20. Jahrhundert. Springer Spektrum, Berlin, Heidelberg. https://doi.org/10.1007/978-3-662-59575-6_1</a:t>
            </a:r>
            <a:endParaRPr lang="de-DE" sz="1800"/>
          </a:p>
        </p:txBody>
      </p:sp>
      <p:sp>
        <p:nvSpPr>
          <p:cNvPr id="4" name="Text Box 5"/>
          <p:cNvSpPr txBox="1">
            <a:spLocks noChangeArrowheads="1"/>
          </p:cNvSpPr>
          <p:nvPr/>
        </p:nvSpPr>
        <p:spPr bwMode="auto">
          <a:xfrm>
            <a:off x="631829" y="188915"/>
            <a:ext cx="7345363" cy="646331"/>
          </a:xfrm>
          <a:prstGeom prst="rect">
            <a:avLst/>
          </a:prstGeom>
          <a:solidFill>
            <a:schemeClr val="bg1"/>
          </a:solidFill>
          <a:ln w="57150">
            <a:solidFill>
              <a:srgbClr val="3333FF"/>
            </a:solidFill>
            <a:miter lim="800000"/>
            <a:headEnd/>
            <a:tailEnd/>
          </a:ln>
          <a:effectLst/>
        </p:spPr>
        <p:txBody>
          <a:bodyPr>
            <a:spAutoFit/>
          </a:bodyPr>
          <a:lstStyle/>
          <a:p>
            <a:pPr algn="ctr">
              <a:spcBef>
                <a:spcPts val="0"/>
              </a:spcBef>
              <a:defRPr/>
            </a:pPr>
            <a:r>
              <a:rPr lang="de-DE" sz="3600" b="1"/>
              <a:t>Literature</a:t>
            </a:r>
            <a:endParaRPr lang="de-DE" sz="3600" b="1"/>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2"/>
          <a:stretch/>
        </p:blipFill>
        <p:spPr bwMode="auto">
          <a:xfrm>
            <a:off x="12562" y="2420261"/>
            <a:ext cx="6896100" cy="4429125"/>
          </a:xfrm>
          <a:prstGeom prst="rect">
            <a:avLst/>
          </a:prstGeom>
        </p:spPr>
      </p:pic>
      <p:sp>
        <p:nvSpPr>
          <p:cNvPr id="4" name="Textfeld 3"/>
          <p:cNvSpPr txBox="1"/>
          <p:nvPr/>
        </p:nvSpPr>
        <p:spPr bwMode="auto">
          <a:xfrm>
            <a:off x="12562" y="8614"/>
            <a:ext cx="9777535" cy="1015663"/>
          </a:xfrm>
          <a:prstGeom prst="rect">
            <a:avLst/>
          </a:prstGeom>
          <a:noFill/>
        </p:spPr>
        <p:txBody>
          <a:bodyPr wrap="square">
            <a:spAutoFit/>
          </a:bodyPr>
          <a:lstStyle/>
          <a:p>
            <a:pPr>
              <a:defRPr/>
            </a:pPr>
            <a:r>
              <a:rPr lang="en-US" sz="2000"/>
              <a:t>The </a:t>
            </a:r>
            <a:r>
              <a:rPr lang="en-US" sz="2000" b="1"/>
              <a:t>Joule–Thomson effect </a:t>
            </a:r>
            <a:r>
              <a:rPr lang="en-US" sz="2000"/>
              <a:t>(also known as the Joule–Kelvin effect or Kelvin–Joule effect) describes the temperature change of a </a:t>
            </a:r>
            <a:r>
              <a:rPr lang="en-US" sz="2000" b="1"/>
              <a:t>real gas </a:t>
            </a:r>
            <a:r>
              <a:rPr lang="en-US" sz="2000"/>
              <a:t>when it is forced through a valve or porous plug while keeping it insulated so that no heat is exchanged with the environment.</a:t>
            </a:r>
            <a:endParaRPr lang="de-DE" sz="2000"/>
          </a:p>
        </p:txBody>
      </p:sp>
      <p:sp>
        <p:nvSpPr>
          <p:cNvPr id="5" name="Textfeld 4"/>
          <p:cNvSpPr txBox="1"/>
          <p:nvPr/>
        </p:nvSpPr>
        <p:spPr bwMode="auto">
          <a:xfrm>
            <a:off x="0" y="1124744"/>
            <a:ext cx="9777535" cy="1015663"/>
          </a:xfrm>
          <a:prstGeom prst="rect">
            <a:avLst/>
          </a:prstGeom>
          <a:noFill/>
        </p:spPr>
        <p:txBody>
          <a:bodyPr wrap="square">
            <a:spAutoFit/>
          </a:bodyPr>
          <a:lstStyle/>
          <a:p>
            <a:pPr>
              <a:defRPr/>
            </a:pPr>
            <a:r>
              <a:rPr lang="en-US" sz="2000"/>
              <a:t>At room temperature, all gases except hydrogen, helium, and neon cool upon expansion by the Joule–Thomson process when being throttled through an orifice; these three gases experience the same effect but only at lower temperatures.</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7" name="Grafik 6"/>
          <p:cNvPicPr>
            <a:picLocks noChangeAspect="1"/>
          </p:cNvPicPr>
          <p:nvPr/>
        </p:nvPicPr>
        <p:blipFill>
          <a:blip r:embed="rId2"/>
          <a:stretch/>
        </p:blipFill>
        <p:spPr bwMode="auto">
          <a:xfrm>
            <a:off x="3095280" y="54083"/>
            <a:ext cx="4954063" cy="6312436"/>
          </a:xfrm>
          <a:prstGeom prst="rect">
            <a:avLst/>
          </a:prstGeom>
        </p:spPr>
      </p:pic>
      <p:sp>
        <p:nvSpPr>
          <p:cNvPr id="5" name="Textfeld 4"/>
          <p:cNvSpPr txBox="1"/>
          <p:nvPr/>
        </p:nvSpPr>
        <p:spPr bwMode="auto">
          <a:xfrm>
            <a:off x="0" y="6366519"/>
            <a:ext cx="6974723" cy="461665"/>
          </a:xfrm>
          <a:prstGeom prst="rect">
            <a:avLst/>
          </a:prstGeom>
          <a:noFill/>
        </p:spPr>
        <p:txBody>
          <a:bodyPr wrap="square">
            <a:spAutoFit/>
          </a:bodyPr>
          <a:lstStyle/>
          <a:p>
            <a:pPr>
              <a:defRPr/>
            </a:pPr>
            <a:r>
              <a:rPr lang="de-DE" u="sng">
                <a:hlinkClick r:id="rId3" tooltip="https://uspas.fnal.gov/materials/10MIT/Lecture_2.1.pdf"/>
              </a:rPr>
              <a:t>https://uspas.fnal.gov/materials/10MIT/Lecture_2.1.pdf</a:t>
            </a:r>
            <a:r>
              <a:rPr lang="de-DE"/>
              <a:t> </a:t>
            </a:r>
            <a:endParaRPr/>
          </a:p>
        </p:txBody>
      </p:sp>
      <p:sp>
        <p:nvSpPr>
          <p:cNvPr id="9" name="Textfeld 8"/>
          <p:cNvSpPr txBox="1"/>
          <p:nvPr/>
        </p:nvSpPr>
        <p:spPr bwMode="auto">
          <a:xfrm>
            <a:off x="0" y="260648"/>
            <a:ext cx="3800872" cy="1569660"/>
          </a:xfrm>
          <a:prstGeom prst="rect">
            <a:avLst/>
          </a:prstGeom>
          <a:noFill/>
        </p:spPr>
        <p:txBody>
          <a:bodyPr wrap="square">
            <a:spAutoFit/>
          </a:bodyPr>
          <a:lstStyle/>
          <a:p>
            <a:pPr>
              <a:defRPr/>
            </a:pPr>
            <a:r>
              <a:rPr lang="en-US" b="1"/>
              <a:t>Helium liquefier: </a:t>
            </a:r>
            <a:endParaRPr/>
          </a:p>
          <a:p>
            <a:pPr>
              <a:defRPr/>
            </a:pPr>
            <a:r>
              <a:rPr lang="en-US"/>
              <a:t>combination of adiabatic expansion </a:t>
            </a:r>
            <a:endParaRPr/>
          </a:p>
          <a:p>
            <a:pPr>
              <a:defRPr/>
            </a:pPr>
            <a:r>
              <a:rPr lang="en-US"/>
              <a:t>and J-T- effect</a:t>
            </a:r>
            <a:endParaRPr/>
          </a:p>
        </p:txBody>
      </p:sp>
      <p:sp>
        <p:nvSpPr>
          <p:cNvPr id="10" name="Textfeld 9"/>
          <p:cNvSpPr txBox="1"/>
          <p:nvPr/>
        </p:nvSpPr>
        <p:spPr bwMode="auto">
          <a:xfrm>
            <a:off x="8049344" y="1619903"/>
            <a:ext cx="1728192" cy="1569660"/>
          </a:xfrm>
          <a:prstGeom prst="rect">
            <a:avLst/>
          </a:prstGeom>
          <a:noFill/>
        </p:spPr>
        <p:txBody>
          <a:bodyPr wrap="square">
            <a:spAutoFit/>
          </a:bodyPr>
          <a:lstStyle/>
          <a:p>
            <a:pPr>
              <a:defRPr/>
            </a:pPr>
            <a:r>
              <a:rPr lang="en-US"/>
              <a:t>Expander + </a:t>
            </a:r>
            <a:endParaRPr/>
          </a:p>
          <a:p>
            <a:pPr>
              <a:defRPr/>
            </a:pPr>
            <a:r>
              <a:rPr lang="en-US"/>
              <a:t>Counterflow</a:t>
            </a:r>
            <a:endParaRPr/>
          </a:p>
          <a:p>
            <a:pPr>
              <a:defRPr/>
            </a:pPr>
            <a:r>
              <a:rPr lang="en-US"/>
              <a:t>Heat </a:t>
            </a:r>
            <a:endParaRPr/>
          </a:p>
          <a:p>
            <a:pPr>
              <a:defRPr/>
            </a:pPr>
            <a:r>
              <a:rPr lang="en-US"/>
              <a:t>exchangers</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2"/>
          <a:stretch/>
        </p:blipFill>
        <p:spPr bwMode="auto">
          <a:xfrm>
            <a:off x="638175" y="261937"/>
            <a:ext cx="8629650" cy="63341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2"/>
          <a:stretch/>
        </p:blipFill>
        <p:spPr bwMode="auto">
          <a:xfrm>
            <a:off x="272480" y="423862"/>
            <a:ext cx="6762750" cy="6010274"/>
          </a:xfrm>
          <a:prstGeom prst="rect">
            <a:avLst/>
          </a:prstGeom>
        </p:spPr>
      </p:pic>
      <p:sp>
        <p:nvSpPr>
          <p:cNvPr id="4" name="Textfeld 3"/>
          <p:cNvSpPr txBox="1"/>
          <p:nvPr/>
        </p:nvSpPr>
        <p:spPr bwMode="auto">
          <a:xfrm>
            <a:off x="7704357" y="1376566"/>
            <a:ext cx="1797516" cy="461665"/>
          </a:xfrm>
          <a:prstGeom prst="rect">
            <a:avLst/>
          </a:prstGeom>
          <a:noFill/>
        </p:spPr>
        <p:txBody>
          <a:bodyPr wrap="square">
            <a:spAutoFit/>
          </a:bodyPr>
          <a:lstStyle/>
          <a:p>
            <a:pPr>
              <a:defRPr/>
            </a:pPr>
            <a:r>
              <a:rPr lang="en-US"/>
              <a:t>Cold Box</a:t>
            </a:r>
            <a:endParaRPr lang="de-DE"/>
          </a:p>
        </p:txBody>
      </p:sp>
      <p:sp>
        <p:nvSpPr>
          <p:cNvPr id="5" name="Textfeld 4"/>
          <p:cNvSpPr txBox="1"/>
          <p:nvPr/>
        </p:nvSpPr>
        <p:spPr bwMode="auto">
          <a:xfrm>
            <a:off x="7544061" y="5259259"/>
            <a:ext cx="2416685" cy="461665"/>
          </a:xfrm>
          <a:prstGeom prst="rect">
            <a:avLst/>
          </a:prstGeom>
          <a:noFill/>
        </p:spPr>
        <p:txBody>
          <a:bodyPr wrap="square">
            <a:spAutoFit/>
          </a:bodyPr>
          <a:lstStyle/>
          <a:p>
            <a:pPr>
              <a:defRPr/>
            </a:pPr>
            <a:r>
              <a:rPr lang="en-US"/>
              <a:t>Helium Dewar</a:t>
            </a:r>
            <a:endParaRPr lang="de-DE"/>
          </a:p>
        </p:txBody>
      </p:sp>
      <p:sp>
        <p:nvSpPr>
          <p:cNvPr id="6" name="Textfeld 5"/>
          <p:cNvSpPr txBox="1"/>
          <p:nvPr/>
        </p:nvSpPr>
        <p:spPr bwMode="auto">
          <a:xfrm>
            <a:off x="7035230" y="363761"/>
            <a:ext cx="2742306" cy="461665"/>
          </a:xfrm>
          <a:prstGeom prst="rect">
            <a:avLst/>
          </a:prstGeom>
          <a:noFill/>
        </p:spPr>
        <p:txBody>
          <a:bodyPr wrap="square">
            <a:spAutoFit/>
          </a:bodyPr>
          <a:lstStyle/>
          <a:p>
            <a:pPr>
              <a:defRPr/>
            </a:pPr>
            <a:r>
              <a:rPr lang="en-US"/>
              <a:t>Helium transfer line</a:t>
            </a:r>
            <a:endParaRPr lang="de-DE"/>
          </a:p>
        </p:txBody>
      </p:sp>
      <p:sp>
        <p:nvSpPr>
          <p:cNvPr id="7" name="Pfeil: nach unten 6"/>
          <p:cNvSpPr/>
          <p:nvPr/>
        </p:nvSpPr>
        <p:spPr bwMode="auto">
          <a:xfrm rot="3551313" flipH="1">
            <a:off x="6892798" y="1214651"/>
            <a:ext cx="216024" cy="1512168"/>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Pfeil: nach unten 7"/>
          <p:cNvSpPr/>
          <p:nvPr/>
        </p:nvSpPr>
        <p:spPr bwMode="auto">
          <a:xfrm rot="7105764" flipH="1">
            <a:off x="5384914" y="1636854"/>
            <a:ext cx="119092" cy="4983605"/>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9" name="Pfeil: nach unten 8"/>
          <p:cNvSpPr/>
          <p:nvPr/>
        </p:nvSpPr>
        <p:spPr bwMode="auto">
          <a:xfrm rot="4692466">
            <a:off x="5424213" y="-627806"/>
            <a:ext cx="230833" cy="3045468"/>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0" name="Pfeil: nach unten 9"/>
          <p:cNvSpPr/>
          <p:nvPr/>
        </p:nvSpPr>
        <p:spPr bwMode="auto">
          <a:xfrm rot="6629246" flipH="1">
            <a:off x="5647393" y="3167646"/>
            <a:ext cx="149738" cy="3678726"/>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Grafik 2"/>
          <p:cNvPicPr>
            <a:picLocks noChangeAspect="1"/>
          </p:cNvPicPr>
          <p:nvPr/>
        </p:nvPicPr>
        <p:blipFill>
          <a:blip r:embed="rId2"/>
          <a:stretch/>
        </p:blipFill>
        <p:spPr bwMode="auto">
          <a:xfrm>
            <a:off x="657225" y="266700"/>
            <a:ext cx="8591550" cy="6324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Arial"/>
        <a:cs typeface="Arial"/>
      </a:majorFont>
      <a:minorFont>
        <a:latin typeface="Times New Roman"/>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0</TotalTime>
  <Words>0</Words>
  <Application>ONLYOFFICE/7.3.2.8</Application>
  <DocSecurity>0</DocSecurity>
  <PresentationFormat>A4-Papier (210 x 297 mm)</PresentationFormat>
  <Paragraphs>0</Paragraphs>
  <Slides>44</Slides>
  <Notes>44</Notes>
  <HiddenSlides>0</HiddenSlides>
  <MMClips>2</MMClips>
  <ScaleCrop>0</ScaleCrop>
  <HeadingPairs>
    <vt:vector size="4" baseType="variant">
      <vt:variant>
        <vt:lpstr>Theme</vt:lpstr>
      </vt:variant>
      <vt:variant>
        <vt:i4>1</vt:i4>
      </vt:variant>
      <vt:variant>
        <vt:lpstr>Slide Titles</vt:lpstr>
      </vt:variant>
      <vt:variant>
        <vt:i4>44</vt:i4>
      </vt:variant>
    </vt:vector>
  </HeadingPairs>
  <TitlesOfParts>
    <vt:vector size="45"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Manager/>
  <Company>Kernphysik</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Andreas Thomas</dc:creator>
  <cp:keywords/>
  <dc:description/>
  <dc:identifier/>
  <dc:language/>
  <cp:lastModifiedBy>Anonym</cp:lastModifiedBy>
  <cp:revision>846</cp:revision>
  <dcterms:created xsi:type="dcterms:W3CDTF">2004-03-04T19:24:57Z</dcterms:created>
  <dcterms:modified xsi:type="dcterms:W3CDTF">2023-05-25T09:12:01Z</dcterms:modified>
  <cp:category/>
  <cp:contentStatus/>
  <cp:version/>
</cp:coreProperties>
</file>