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310" r:id="rId4"/>
    <p:sldId id="267" r:id="rId5"/>
    <p:sldId id="270" r:id="rId6"/>
    <p:sldId id="327" r:id="rId7"/>
    <p:sldId id="312" r:id="rId8"/>
    <p:sldId id="313" r:id="rId9"/>
    <p:sldId id="315" r:id="rId10"/>
    <p:sldId id="272" r:id="rId11"/>
    <p:sldId id="273" r:id="rId12"/>
    <p:sldId id="328" r:id="rId13"/>
    <p:sldId id="318" r:id="rId14"/>
    <p:sldId id="319" r:id="rId15"/>
    <p:sldId id="320" r:id="rId16"/>
    <p:sldId id="321" r:id="rId17"/>
    <p:sldId id="275" r:id="rId18"/>
    <p:sldId id="282" r:id="rId19"/>
    <p:sldId id="278" r:id="rId20"/>
    <p:sldId id="279" r:id="rId21"/>
    <p:sldId id="280" r:id="rId22"/>
    <p:sldId id="283" r:id="rId23"/>
    <p:sldId id="284" r:id="rId24"/>
    <p:sldId id="285" r:id="rId25"/>
    <p:sldId id="286" r:id="rId26"/>
    <p:sldId id="287" r:id="rId27"/>
    <p:sldId id="307" r:id="rId28"/>
    <p:sldId id="325" r:id="rId29"/>
    <p:sldId id="288" r:id="rId30"/>
    <p:sldId id="289" r:id="rId31"/>
    <p:sldId id="324" r:id="rId32"/>
    <p:sldId id="302" r:id="rId33"/>
    <p:sldId id="326" r:id="rId34"/>
    <p:sldId id="292" r:id="rId35"/>
    <p:sldId id="298" r:id="rId36"/>
    <p:sldId id="281" r:id="rId37"/>
    <p:sldId id="291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3" r:id="rId47"/>
    <p:sldId id="304" r:id="rId48"/>
    <p:sldId id="305" r:id="rId49"/>
    <p:sldId id="306" r:id="rId50"/>
    <p:sldId id="308" r:id="rId51"/>
    <p:sldId id="258" r:id="rId52"/>
    <p:sldId id="259" r:id="rId53"/>
    <p:sldId id="260" r:id="rId54"/>
    <p:sldId id="261" r:id="rId55"/>
    <p:sldId id="262" r:id="rId56"/>
    <p:sldId id="263" r:id="rId57"/>
    <p:sldId id="264" r:id="rId58"/>
    <p:sldId id="265" r:id="rId59"/>
    <p:sldId id="266" r:id="rId60"/>
    <p:sldId id="311" r:id="rId61"/>
    <p:sldId id="268" r:id="rId62"/>
    <p:sldId id="269" r:id="rId63"/>
    <p:sldId id="309" r:id="rId64"/>
    <p:sldId id="271" r:id="rId65"/>
    <p:sldId id="316" r:id="rId66"/>
    <p:sldId id="322" r:id="rId67"/>
    <p:sldId id="290" r:id="rId68"/>
    <p:sldId id="323" r:id="rId69"/>
  </p:sldIdLst>
  <p:sldSz cx="13004800" cy="9753600"/>
  <p:notesSz cx="6858000" cy="9144000"/>
  <p:defaultTextStyle>
    <a:defPPr>
      <a:defRPr lang="en-CH"/>
    </a:defPPr>
    <a:lvl1pPr marL="0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1pPr>
    <a:lvl2pPr marL="457176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5pPr>
    <a:lvl6pPr marL="2285884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4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5"/>
    <p:restoredTop sz="94679"/>
  </p:normalViewPr>
  <p:slideViewPr>
    <p:cSldViewPr snapToGrid="0">
      <p:cViewPr varScale="1">
        <p:scale>
          <a:sx n="73" d="100"/>
          <a:sy n="73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85F1EC2-8DCC-453A-BCDF-313E6F0FC78A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Limitation on the QED bound state is coming from the finite size.</a:t>
            </a: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Finite size proton is not point like </a:t>
            </a: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charge and magnetic distribution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Limitation on the QED bound state is coming from the finite size.</a:t>
            </a: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Finite size proton is not point like </a:t>
            </a: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charge and magnetic distribution</a:t>
            </a:r>
          </a:p>
        </p:txBody>
      </p:sp>
    </p:spTree>
    <p:extLst>
      <p:ext uri="{BB962C8B-B14F-4D97-AF65-F5344CB8AC3E}">
        <p14:creationId xmlns:p14="http://schemas.microsoft.com/office/powerpoint/2010/main" val="84268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985F1EC2-8DCC-453A-BCDF-313E6F0FC78A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0247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985F1EC2-8DCC-453A-BCDF-313E6F0FC78A}" type="slidenum">
              <a:rPr lang="en-US" sz="1400" b="0" strike="noStrike" spc="-1" smtClean="0">
                <a:latin typeface="Times New Roman"/>
              </a:rPr>
              <a:t>18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0392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1S state electron probability to be inside the proton</a:t>
            </a: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Attractive force reduced due to less field inside the charge distribution &gt;&gt; proton size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81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1S state electron probability to be inside the proton</a:t>
            </a: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Attractive force reduced due to less field inside the charge distribution &gt;&gt; proton size</a:t>
            </a:r>
          </a:p>
        </p:txBody>
      </p:sp>
    </p:spTree>
    <p:extLst>
      <p:ext uri="{BB962C8B-B14F-4D97-AF65-F5344CB8AC3E}">
        <p14:creationId xmlns:p14="http://schemas.microsoft.com/office/powerpoint/2010/main" val="117294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50162" y="228204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50162" y="5236561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50162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647041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50162" y="5236561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647041" y="5236561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50161" y="2282040"/>
            <a:ext cx="3768481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07282" y="2282040"/>
            <a:ext cx="3768481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564762" y="2282040"/>
            <a:ext cx="3768481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50161" y="5236561"/>
            <a:ext cx="3768481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607282" y="5236561"/>
            <a:ext cx="3768481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564762" y="5236561"/>
            <a:ext cx="3768481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50162" y="2282039"/>
            <a:ext cx="11703600" cy="565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50162" y="2282039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50162" y="2282039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647041" y="2282039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50162" y="389160"/>
            <a:ext cx="11703600" cy="7549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50162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647041" y="2282039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50162" y="5236561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50162" y="2282039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647041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647041" y="5236561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50162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647041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50162" y="5236561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62642" y="-46800"/>
            <a:ext cx="12999241" cy="871561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-58681" y="9041040"/>
            <a:ext cx="13120560" cy="730800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2675031" y="9124238"/>
            <a:ext cx="2183661" cy="56405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1" tIns="50761" rIns="50761" bIns="50761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999" b="1" i="1" strike="noStrike" spc="-1" dirty="0">
                <a:solidFill>
                  <a:srgbClr val="FFFFFF"/>
                </a:solidFill>
                <a:latin typeface="Helvetica Neue"/>
                <a:ea typeface="Helvetica Neue"/>
              </a:rPr>
              <a:t>Ahmed </a:t>
            </a:r>
            <a:r>
              <a:rPr lang="en-US" sz="2999" b="1" i="1" strike="noStrike" spc="-1" dirty="0" err="1">
                <a:solidFill>
                  <a:srgbClr val="FFFFFF"/>
                </a:solidFill>
                <a:latin typeface="Helvetica Neue"/>
                <a:ea typeface="Helvetica Neue"/>
              </a:rPr>
              <a:t>Ouf</a:t>
            </a:r>
            <a:endParaRPr lang="en-US" sz="2999" b="0" strike="noStrike" spc="-1" dirty="0">
              <a:latin typeface="Arial"/>
            </a:endParaRPr>
          </a:p>
        </p:txBody>
      </p:sp>
      <p:sp>
        <p:nvSpPr>
          <p:cNvPr id="3" name="CustomShape 4"/>
          <p:cNvSpPr/>
          <p:nvPr/>
        </p:nvSpPr>
        <p:spPr>
          <a:xfrm>
            <a:off x="6337801" y="9124238"/>
            <a:ext cx="4820041" cy="56405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999" b="1" i="1" strike="noStrike" spc="-1" dirty="0">
                <a:solidFill>
                  <a:srgbClr val="FFFFFF"/>
                </a:solidFill>
                <a:latin typeface="Helvetica Neue"/>
                <a:ea typeface="Helvetica Neue"/>
              </a:rPr>
              <a:t>PREN    29.06.2023</a:t>
            </a:r>
            <a:endParaRPr lang="en-US" sz="2999" b="0" strike="noStrike" spc="-1" dirty="0">
              <a:latin typeface="Arial"/>
            </a:endParaRPr>
          </a:p>
        </p:txBody>
      </p:sp>
      <p:pic>
        <p:nvPicPr>
          <p:cNvPr id="4" name="Image" descr="Image"/>
          <p:cNvPicPr/>
          <p:nvPr/>
        </p:nvPicPr>
        <p:blipFill>
          <a:blip r:embed="rId14"/>
          <a:stretch/>
        </p:blipFill>
        <p:spPr>
          <a:xfrm>
            <a:off x="696600" y="9041040"/>
            <a:ext cx="856801" cy="730800"/>
          </a:xfrm>
          <a:prstGeom prst="rect">
            <a:avLst/>
          </a:prstGeom>
          <a:ln w="3240">
            <a:noFill/>
          </a:ln>
        </p:spPr>
      </p:pic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650162" y="389162"/>
            <a:ext cx="11703600" cy="162827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650162" y="2282039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1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3999" lvl="1" indent="-323999">
              <a:spcBef>
                <a:spcPts val="113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5999" lvl="2" indent="-288001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1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7999" lvl="3" indent="-216001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1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59997" lvl="4" indent="-216001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1996" lvl="5" indent="-216001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3996" lvl="6" indent="-216001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914400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799" indent="-228601" algn="l" defTabSz="914400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1" algn="l" defTabSz="914400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9" indent="-228601" algn="l" defTabSz="914400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8" indent="-228601" algn="l" defTabSz="914400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7" indent="-228601" algn="l" defTabSz="914400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8" indent="-228601" algn="l" defTabSz="914400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6" indent="-228601" algn="l" defTabSz="914400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6" indent="-228601" algn="l" defTabSz="914400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9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8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9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7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6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6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"/><Relationship Id="rId2" Type="http://schemas.openxmlformats.org/officeDocument/2006/relationships/image" Target="../media/image101.t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.org/lookup/doi/10.1126/science.aau7807#pill-con1" TargetMode="External"/><Relationship Id="rId5" Type="http://schemas.openxmlformats.org/officeDocument/2006/relationships/hyperlink" Target="https://pubmed.ncbi.nlm.nih.gov/?term=Grinin+A&amp;cauthor_id=33243883" TargetMode="External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tif"/><Relationship Id="rId3" Type="http://schemas.openxmlformats.org/officeDocument/2006/relationships/image" Target="../media/image151.png"/><Relationship Id="rId7" Type="http://schemas.openxmlformats.org/officeDocument/2006/relationships/image" Target="../media/image154.ti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18.png"/><Relationship Id="rId9" Type="http://schemas.openxmlformats.org/officeDocument/2006/relationships/image" Target="../media/image1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png"/><Relationship Id="rId4" Type="http://schemas.openxmlformats.org/officeDocument/2006/relationships/image" Target="../media/image1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tif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Relationship Id="rId1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22B52F-2A2C-D189-6958-417580141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4" y="1780917"/>
            <a:ext cx="10686647" cy="7076807"/>
          </a:xfrm>
          <a:prstGeom prst="rect">
            <a:avLst/>
          </a:prstGeom>
        </p:spPr>
      </p:pic>
      <p:sp>
        <p:nvSpPr>
          <p:cNvPr id="50" name="CustomShape 1"/>
          <p:cNvSpPr/>
          <p:nvPr/>
        </p:nvSpPr>
        <p:spPr>
          <a:xfrm>
            <a:off x="12499562" y="10347472"/>
            <a:ext cx="352439" cy="60804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2"/>
          <p:cNvSpPr/>
          <p:nvPr/>
        </p:nvSpPr>
        <p:spPr>
          <a:xfrm>
            <a:off x="422640" y="-95568"/>
            <a:ext cx="12157920" cy="87156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Hyperfine Splitting in Muonic Hydrogen</a:t>
            </a:r>
            <a:endParaRPr lang="en-US" sz="3999" spc="-1" dirty="0">
              <a:latin typeface="Arial"/>
            </a:endParaRPr>
          </a:p>
        </p:txBody>
      </p:sp>
      <p:sp>
        <p:nvSpPr>
          <p:cNvPr id="52" name="CustomShape 3"/>
          <p:cNvSpPr/>
          <p:nvPr/>
        </p:nvSpPr>
        <p:spPr>
          <a:xfrm>
            <a:off x="10262920" y="1145047"/>
            <a:ext cx="1951841" cy="66995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CREMA</a:t>
            </a:r>
            <a:endParaRPr lang="en-US" sz="3999" spc="-1" dirty="0">
              <a:latin typeface="Arial"/>
            </a:endParaRPr>
          </a:p>
        </p:txBody>
      </p:sp>
      <p:sp>
        <p:nvSpPr>
          <p:cNvPr id="54" name="CustomShape 5"/>
          <p:cNvSpPr/>
          <p:nvPr/>
        </p:nvSpPr>
        <p:spPr>
          <a:xfrm>
            <a:off x="571875" y="1110967"/>
            <a:ext cx="2028528" cy="66995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AG Pohl</a:t>
            </a:r>
            <a:endParaRPr lang="en-US" sz="3999" spc="-1" dirty="0"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4159692" y="3206530"/>
            <a:ext cx="334923" cy="66995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spc="-1" dirty="0">
                <a:solidFill>
                  <a:srgbClr val="B36AE1"/>
                </a:solidFill>
                <a:latin typeface="Helvetica Neue Light"/>
                <a:ea typeface="Helvetica Neue Light"/>
              </a:rPr>
              <a:t>𝜇</a:t>
            </a:r>
            <a:endParaRPr lang="en-US" sz="3999" spc="-1" dirty="0">
              <a:latin typeface="Arial"/>
            </a:endParaRPr>
          </a:p>
        </p:txBody>
      </p:sp>
      <p:sp>
        <p:nvSpPr>
          <p:cNvPr id="55" name="CustomShape 6"/>
          <p:cNvSpPr/>
          <p:nvPr/>
        </p:nvSpPr>
        <p:spPr>
          <a:xfrm>
            <a:off x="3289680" y="7972684"/>
            <a:ext cx="6423841" cy="659880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dist="12600" dir="54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200" b="1" spc="-1">
                <a:solidFill>
                  <a:srgbClr val="FFFFFF"/>
                </a:solidFill>
                <a:latin typeface="Helvetica Neue"/>
                <a:ea typeface="Helvetica Neue"/>
              </a:rPr>
              <a:t>The Zemach radius of the proton </a:t>
            </a:r>
            <a:endParaRPr lang="en-US" sz="3200" spc="-1">
              <a:latin typeface="Arial"/>
            </a:endParaRPr>
          </a:p>
        </p:txBody>
      </p:sp>
      <p:pic>
        <p:nvPicPr>
          <p:cNvPr id="56" name="psi-logo.pdf" descr="psi-logo.pdf"/>
          <p:cNvPicPr/>
          <p:nvPr/>
        </p:nvPicPr>
        <p:blipFill>
          <a:blip r:embed="rId3"/>
          <a:stretch/>
        </p:blipFill>
        <p:spPr>
          <a:xfrm>
            <a:off x="9978120" y="1944780"/>
            <a:ext cx="2521441" cy="1642679"/>
          </a:xfrm>
          <a:prstGeom prst="rect">
            <a:avLst/>
          </a:prstGeom>
          <a:ln w="25560">
            <a:solidFill>
              <a:srgbClr val="000000"/>
            </a:solidFill>
            <a:miter/>
          </a:ln>
        </p:spPr>
      </p:pic>
      <p:pic>
        <p:nvPicPr>
          <p:cNvPr id="57" name="Image" descr="Image"/>
          <p:cNvPicPr/>
          <p:nvPr/>
        </p:nvPicPr>
        <p:blipFill>
          <a:blip r:embed="rId4"/>
          <a:stretch/>
        </p:blipFill>
        <p:spPr>
          <a:xfrm>
            <a:off x="505240" y="1843980"/>
            <a:ext cx="2161801" cy="1844279"/>
          </a:xfrm>
          <a:prstGeom prst="rect">
            <a:avLst/>
          </a:prstGeom>
          <a:ln w="324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2"/>
          <p:cNvSpPr/>
          <p:nvPr/>
        </p:nvSpPr>
        <p:spPr>
          <a:xfrm>
            <a:off x="422641" y="-158595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00000"/>
                </a:solidFill>
                <a:latin typeface="Arial"/>
                <a:ea typeface="Arial"/>
              </a:rPr>
              <a:t>The principle of the experiment</a:t>
            </a:r>
            <a:endParaRPr lang="en-US" sz="3999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308" name="mup_HFS_scheme_picture.pdf" descr="mup_HFS_scheme_picture.pdf"/>
          <p:cNvPicPr/>
          <p:nvPr/>
        </p:nvPicPr>
        <p:blipFill>
          <a:blip r:embed="rId2"/>
          <a:stretch/>
        </p:blipFill>
        <p:spPr>
          <a:xfrm>
            <a:off x="810721" y="997922"/>
            <a:ext cx="11381760" cy="4825079"/>
          </a:xfrm>
          <a:prstGeom prst="rect">
            <a:avLst/>
          </a:prstGeom>
          <a:ln w="3240"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20881" y="6522142"/>
            <a:ext cx="7490880" cy="1907238"/>
          </a:xfrm>
          <a:prstGeom prst="rect">
            <a:avLst/>
          </a:prstGeom>
          <a:solidFill>
            <a:srgbClr val="FFFFFF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spAutoFit/>
          </a:bodyPr>
          <a:lstStyle/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Laser pulse:    µp(F=0) + </a:t>
            </a:r>
            <a:r>
              <a:rPr lang="en-US" sz="2501" spc="-1">
                <a:solidFill>
                  <a:srgbClr val="FF2600"/>
                </a:solidFill>
                <a:latin typeface="Arial"/>
                <a:ea typeface="Arial"/>
              </a:rPr>
              <a:t>ɣ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 → µp(F=1)</a:t>
            </a:r>
            <a:endParaRPr lang="en-US" sz="2501" spc="-1">
              <a:latin typeface="Arial"/>
            </a:endParaRPr>
          </a:p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De-excitation:  µp(F=1) + H</a:t>
            </a:r>
            <a:r>
              <a:rPr lang="en-US" sz="2501" spc="-1" baseline="-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→µp(F=0) + H</a:t>
            </a:r>
            <a:r>
              <a:rPr lang="en-US" sz="2501" spc="-1" baseline="-5000">
                <a:solidFill>
                  <a:srgbClr val="000000"/>
                </a:solidFill>
                <a:latin typeface="Arial"/>
                <a:ea typeface="Arial"/>
              </a:rPr>
              <a:t>2 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+ </a:t>
            </a:r>
            <a:r>
              <a:rPr lang="en-US" sz="2501" spc="-1">
                <a:solidFill>
                  <a:srgbClr val="FF2600"/>
                </a:solidFill>
                <a:latin typeface="Arial"/>
                <a:ea typeface="Arial"/>
              </a:rPr>
              <a:t>E</a:t>
            </a:r>
            <a:r>
              <a:rPr lang="en-US" sz="2501" spc="-1" baseline="-5000">
                <a:solidFill>
                  <a:srgbClr val="FF2600"/>
                </a:solidFill>
                <a:latin typeface="Arial"/>
                <a:ea typeface="Arial"/>
              </a:rPr>
              <a:t>kin</a:t>
            </a:r>
            <a:endParaRPr lang="en-US" sz="2501" spc="-1">
              <a:latin typeface="Arial"/>
            </a:endParaRPr>
          </a:p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Diffusion:         X-rays produce at target walls</a:t>
            </a:r>
            <a:endParaRPr lang="en-US" sz="2501" spc="-1">
              <a:latin typeface="Arial"/>
            </a:endParaRPr>
          </a:p>
          <a:p>
            <a:pPr marL="228601" indent="-226799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 Resonance:     Number of X-ray vs laser freq.</a:t>
            </a:r>
            <a:endParaRPr lang="en-US" sz="2501" spc="-1"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9681841" y="8125560"/>
            <a:ext cx="977040" cy="411840"/>
          </a:xfrm>
          <a:prstGeom prst="rect">
            <a:avLst/>
          </a:prstGeom>
          <a:solidFill>
            <a:srgbClr val="FFFFFF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"/>
          <p:cNvSpPr/>
          <p:nvPr/>
        </p:nvSpPr>
        <p:spPr>
          <a:xfrm>
            <a:off x="6352494" y="2965794"/>
            <a:ext cx="1007415" cy="36230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000" b="1" spc="-1">
                <a:solidFill>
                  <a:srgbClr val="DE6A10"/>
                </a:solidFill>
                <a:latin typeface="Helvetica Neue"/>
                <a:ea typeface="Helvetica Neue"/>
              </a:rPr>
              <a:t>6.78 µm</a:t>
            </a:r>
            <a:endParaRPr lang="en-US" sz="2000" spc="-1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97937E-C34B-2676-51AB-21BE9AFB8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714" y="6215202"/>
            <a:ext cx="5010846" cy="25211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F07536-ABAF-D143-F0F4-EB976D0FD554}"/>
                  </a:ext>
                </a:extLst>
              </p:cNvPr>
              <p:cNvSpPr txBox="1"/>
              <p:nvPr/>
            </p:nvSpPr>
            <p:spPr>
              <a:xfrm>
                <a:off x="8301348" y="4378555"/>
                <a:ext cx="1106421" cy="7078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spc="-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pc="-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H" sz="2000" dirty="0"/>
                  <a:t> gas </a:t>
                </a:r>
              </a:p>
              <a:p>
                <a:r>
                  <a:rPr lang="en-CH" sz="2000" dirty="0"/>
                  <a:t>@ 22K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F07536-ABAF-D143-F0F4-EB976D0FD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348" y="4378555"/>
                <a:ext cx="1106421" cy="707886"/>
              </a:xfrm>
              <a:prstGeom prst="rect">
                <a:avLst/>
              </a:prstGeom>
              <a:blipFill>
                <a:blip r:embed="rId5"/>
                <a:stretch>
                  <a:fillRect l="-5682" t="-3509" r="-9091" b="-1403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2"/>
          <p:cNvSpPr/>
          <p:nvPr/>
        </p:nvSpPr>
        <p:spPr>
          <a:xfrm>
            <a:off x="518039" y="-169198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00000"/>
                </a:solidFill>
                <a:latin typeface="Arial"/>
                <a:ea typeface="Arial"/>
              </a:rPr>
              <a:t>The principle experiment</a:t>
            </a:r>
            <a:endParaRPr lang="en-US" sz="3999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317" name="mup_HFS_scheme_picture.pdf" descr="mup_HFS_scheme_picture.pdf"/>
          <p:cNvPicPr/>
          <p:nvPr/>
        </p:nvPicPr>
        <p:blipFill>
          <a:blip r:embed="rId2"/>
          <a:stretch/>
        </p:blipFill>
        <p:spPr>
          <a:xfrm>
            <a:off x="810721" y="997922"/>
            <a:ext cx="11381760" cy="4825079"/>
          </a:xfrm>
          <a:prstGeom prst="rect">
            <a:avLst/>
          </a:prstGeom>
          <a:ln w="3240">
            <a:noFill/>
          </a:ln>
        </p:spPr>
      </p:pic>
      <p:sp>
        <p:nvSpPr>
          <p:cNvPr id="318" name="CustomShape 3"/>
          <p:cNvSpPr/>
          <p:nvPr/>
        </p:nvSpPr>
        <p:spPr>
          <a:xfrm>
            <a:off x="165962" y="5906903"/>
            <a:ext cx="7490880" cy="1907238"/>
          </a:xfrm>
          <a:prstGeom prst="rect">
            <a:avLst/>
          </a:prstGeom>
          <a:solidFill>
            <a:srgbClr val="FFFFFF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spAutoFit/>
          </a:bodyPr>
          <a:lstStyle/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Laser pulse:    µp(F=0) + </a:t>
            </a:r>
            <a:r>
              <a:rPr lang="en-US" sz="2501" spc="-1">
                <a:solidFill>
                  <a:srgbClr val="FF2600"/>
                </a:solidFill>
                <a:latin typeface="Arial"/>
                <a:ea typeface="Arial"/>
              </a:rPr>
              <a:t>ɣ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 → µp(F=1)</a:t>
            </a:r>
            <a:endParaRPr lang="en-US" sz="2501" spc="-1">
              <a:latin typeface="Arial"/>
            </a:endParaRPr>
          </a:p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De-excitation:  µp(F=1) + H</a:t>
            </a:r>
            <a:r>
              <a:rPr lang="en-US" sz="2501" spc="-1" baseline="-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→µp(F=0) + H</a:t>
            </a:r>
            <a:r>
              <a:rPr lang="en-US" sz="2501" spc="-1" baseline="-5000">
                <a:solidFill>
                  <a:srgbClr val="000000"/>
                </a:solidFill>
                <a:latin typeface="Arial"/>
                <a:ea typeface="Arial"/>
              </a:rPr>
              <a:t>2 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+ </a:t>
            </a:r>
            <a:r>
              <a:rPr lang="en-US" sz="2501" spc="-1">
                <a:solidFill>
                  <a:srgbClr val="FF2600"/>
                </a:solidFill>
                <a:latin typeface="Arial"/>
                <a:ea typeface="Arial"/>
              </a:rPr>
              <a:t>E</a:t>
            </a:r>
            <a:r>
              <a:rPr lang="en-US" sz="2501" spc="-1" baseline="-5000">
                <a:solidFill>
                  <a:srgbClr val="FF2600"/>
                </a:solidFill>
                <a:latin typeface="Arial"/>
                <a:ea typeface="Arial"/>
              </a:rPr>
              <a:t>kin</a:t>
            </a:r>
            <a:endParaRPr lang="en-US" sz="2501" spc="-1">
              <a:latin typeface="Arial"/>
            </a:endParaRPr>
          </a:p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Diffusion:         X-rays produced at target walls</a:t>
            </a:r>
            <a:endParaRPr lang="en-US" sz="2501" spc="-1">
              <a:latin typeface="Arial"/>
            </a:endParaRPr>
          </a:p>
          <a:p>
            <a:pPr marL="228601" indent="-226799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 Resonance:     Number of X-ray vs laser freq.</a:t>
            </a:r>
            <a:endParaRPr lang="en-US" sz="2501" spc="-1">
              <a:latin typeface="Arial"/>
            </a:endParaRPr>
          </a:p>
        </p:txBody>
      </p:sp>
      <p:grpSp>
        <p:nvGrpSpPr>
          <p:cNvPr id="319" name="Group 4"/>
          <p:cNvGrpSpPr/>
          <p:nvPr/>
        </p:nvGrpSpPr>
        <p:grpSpPr>
          <a:xfrm>
            <a:off x="8041320" y="6032521"/>
            <a:ext cx="4155480" cy="2971440"/>
            <a:chOff x="8041320" y="6032520"/>
            <a:chExt cx="4155480" cy="2971440"/>
          </a:xfrm>
        </p:grpSpPr>
        <p:pic>
          <p:nvPicPr>
            <p:cNvPr id="320" name="Image" descr="Image"/>
            <p:cNvPicPr/>
            <p:nvPr/>
          </p:nvPicPr>
          <p:blipFill>
            <a:blip r:embed="rId4"/>
            <a:stretch/>
          </p:blipFill>
          <p:spPr>
            <a:xfrm>
              <a:off x="8168400" y="6121080"/>
              <a:ext cx="3901680" cy="2641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1" name="Image" descr="Image"/>
            <p:cNvPicPr/>
            <p:nvPr/>
          </p:nvPicPr>
          <p:blipFill>
            <a:blip r:embed="rId5"/>
            <a:stretch/>
          </p:blipFill>
          <p:spPr>
            <a:xfrm>
              <a:off x="8041320" y="6032520"/>
              <a:ext cx="4155480" cy="29714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2" name="CustomShape 5"/>
          <p:cNvSpPr/>
          <p:nvPr/>
        </p:nvSpPr>
        <p:spPr>
          <a:xfrm>
            <a:off x="6322974" y="3010072"/>
            <a:ext cx="1007415" cy="36230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000" b="1" spc="-1">
                <a:solidFill>
                  <a:srgbClr val="DE6A10"/>
                </a:solidFill>
                <a:latin typeface="Helvetica Neue"/>
                <a:ea typeface="Helvetica Neue"/>
              </a:rPr>
              <a:t>6.78 µm</a:t>
            </a:r>
            <a:endParaRPr lang="en-US" sz="2000" spc="-1">
              <a:latin typeface="Arial"/>
            </a:endParaRPr>
          </a:p>
        </p:txBody>
      </p:sp>
      <p:sp>
        <p:nvSpPr>
          <p:cNvPr id="323" name="CustomShape 6"/>
          <p:cNvSpPr/>
          <p:nvPr/>
        </p:nvSpPr>
        <p:spPr>
          <a:xfrm>
            <a:off x="391680" y="8139960"/>
            <a:ext cx="5857920" cy="55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600">
            <a:solidFill>
              <a:srgbClr val="ACA6A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500" b="1" spc="-1">
                <a:solidFill>
                  <a:srgbClr val="0073CF"/>
                </a:solidFill>
                <a:latin typeface="Helvetica Neue"/>
                <a:ea typeface="Helvetica Neue"/>
              </a:rPr>
              <a:t>Related Proposals: FAMU at RIKEN/RAL, muonic H at J-PARC</a:t>
            </a:r>
            <a:endParaRPr lang="en-US" sz="1500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C77927-185C-4166-7AED-D7F90E5ECB9F}"/>
                  </a:ext>
                </a:extLst>
              </p:cNvPr>
              <p:cNvSpPr txBox="1"/>
              <p:nvPr/>
            </p:nvSpPr>
            <p:spPr>
              <a:xfrm>
                <a:off x="8301348" y="4378555"/>
                <a:ext cx="1106421" cy="7078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spc="-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pc="-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H" sz="2000" dirty="0"/>
                  <a:t> gas </a:t>
                </a:r>
              </a:p>
              <a:p>
                <a:r>
                  <a:rPr lang="en-CH" sz="2000" dirty="0"/>
                  <a:t>@ 22K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C77927-185C-4166-7AED-D7F90E5EC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348" y="4378555"/>
                <a:ext cx="1106421" cy="707886"/>
              </a:xfrm>
              <a:prstGeom prst="rect">
                <a:avLst/>
              </a:prstGeom>
              <a:blipFill>
                <a:blip r:embed="rId6"/>
                <a:stretch>
                  <a:fillRect l="-5682" t="-3509" r="-9091" b="-1403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5" name="CustomShape 2"/>
              <p:cNvSpPr/>
              <p:nvPr/>
            </p:nvSpPr>
            <p:spPr>
              <a:xfrm>
                <a:off x="423440" y="-121833"/>
                <a:ext cx="12157920" cy="957600"/>
              </a:xfrm>
              <a:prstGeom prst="rect">
                <a:avLst/>
              </a:prstGeom>
              <a:noFill/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1" tIns="50761" rIns="50761" bIns="50761" anchor="ctr">
                <a:noAutofit/>
              </a:bodyPr>
              <a:lstStyle/>
              <a:p>
                <a:pPr algn="ctr">
                  <a:tabLst>
                    <a:tab pos="0" algn="l"/>
                  </a:tabLst>
                </a:pPr>
                <a14:m>
                  <m:oMath xmlns:m="http://schemas.openxmlformats.org/officeDocument/2006/math">
                    <m:r>
                      <a:rPr lang="en-US" sz="5400" i="1" spc="-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5400" i="1" spc="-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5000" spc="-1" dirty="0">
                    <a:solidFill>
                      <a:srgbClr val="C00000"/>
                    </a:solidFill>
                    <a:latin typeface="Arial"/>
                  </a:rPr>
                  <a:t> thermalization</a:t>
                </a:r>
              </a:p>
            </p:txBody>
          </p:sp>
        </mc:Choice>
        <mc:Fallback>
          <p:sp>
            <p:nvSpPr>
              <p:cNvPr id="325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40" y="-121833"/>
                <a:ext cx="12157920" cy="9576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20EBC37-3463-BE5F-D77A-B78DD488E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283" y="1440413"/>
            <a:ext cx="3226224" cy="207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58F790-91D4-F3E8-721B-29F89FCE7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338" y="3714967"/>
            <a:ext cx="5656421" cy="4234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8F5C0A-42F8-4BB4-293C-B5516DB6ECBD}"/>
              </a:ext>
            </a:extLst>
          </p:cNvPr>
          <p:cNvSpPr txBox="1"/>
          <p:nvPr/>
        </p:nvSpPr>
        <p:spPr>
          <a:xfrm>
            <a:off x="8721201" y="8152661"/>
            <a:ext cx="3015818" cy="36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J. Nuber, arXiv (Nov. 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07864-8D99-EE8F-FFB7-236E88B10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8165" y="1163366"/>
            <a:ext cx="2109594" cy="2457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B7DCC-C884-936D-F651-04675024C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458905"/>
            <a:ext cx="6856624" cy="4839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A0275A-CA6D-4055-51AA-ADB9E52FF0CE}"/>
              </a:ext>
            </a:extLst>
          </p:cNvPr>
          <p:cNvSpPr txBox="1"/>
          <p:nvPr/>
        </p:nvSpPr>
        <p:spPr>
          <a:xfrm>
            <a:off x="632128" y="8439786"/>
            <a:ext cx="1517753" cy="36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rgbClr val="C00000"/>
                </a:solidFill>
              </a:rPr>
              <a:t>µp 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EE509-6832-C03F-6956-1F2F89556B58}"/>
              </a:ext>
            </a:extLst>
          </p:cNvPr>
          <p:cNvSpPr txBox="1"/>
          <p:nvPr/>
        </p:nvSpPr>
        <p:spPr>
          <a:xfrm>
            <a:off x="4961612" y="8439786"/>
            <a:ext cx="1789726" cy="36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rgbClr val="C00000"/>
                </a:solidFill>
              </a:rPr>
              <a:t>Laser excitation</a:t>
            </a:r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1E33FB63-9F0C-4BD0-7729-3AE81F8C56D6}"/>
              </a:ext>
            </a:extLst>
          </p:cNvPr>
          <p:cNvSpPr/>
          <p:nvPr/>
        </p:nvSpPr>
        <p:spPr>
          <a:xfrm flipV="1">
            <a:off x="1391005" y="7939569"/>
            <a:ext cx="0" cy="500217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Line 4">
            <a:extLst>
              <a:ext uri="{FF2B5EF4-FFF2-40B4-BE49-F238E27FC236}">
                <a16:creationId xmlns:a16="http://schemas.microsoft.com/office/drawing/2014/main" id="{CDE280A5-DE44-C74A-291B-E4DBDBC7066E}"/>
              </a:ext>
            </a:extLst>
          </p:cNvPr>
          <p:cNvSpPr/>
          <p:nvPr/>
        </p:nvSpPr>
        <p:spPr>
          <a:xfrm flipV="1">
            <a:off x="5816345" y="7906042"/>
            <a:ext cx="2" cy="533744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488678F3-F6F8-37F4-3F27-8B30E565B9CC}"/>
              </a:ext>
            </a:extLst>
          </p:cNvPr>
          <p:cNvSpPr/>
          <p:nvPr/>
        </p:nvSpPr>
        <p:spPr>
          <a:xfrm>
            <a:off x="472691" y="1658488"/>
            <a:ext cx="6332155" cy="128563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342900" indent="-342900">
              <a:buFont typeface="Wingdings" pitchFamily="2" charset="2"/>
              <a:buChar char="q"/>
              <a:tabLst>
                <a:tab pos="0" algn="l"/>
              </a:tabLst>
            </a:pPr>
            <a:r>
              <a:rPr lang="en-US" sz="2000" b="1" i="1" spc="-1" dirty="0">
                <a:solidFill>
                  <a:srgbClr val="C00000"/>
                </a:solidFill>
                <a:latin typeface="Helvetica Neue"/>
                <a:ea typeface="Helvetica Neue"/>
              </a:rPr>
              <a:t>Understand the thermal distribution of the target atoms </a:t>
            </a:r>
          </a:p>
          <a:p>
            <a:pPr marL="342900" indent="-342900">
              <a:buFont typeface="Wingdings" pitchFamily="2" charset="2"/>
              <a:buChar char="q"/>
              <a:tabLst>
                <a:tab pos="0" algn="l"/>
              </a:tabLst>
            </a:pPr>
            <a:r>
              <a:rPr lang="en-US" sz="2000" b="1" i="1" spc="-1" dirty="0">
                <a:solidFill>
                  <a:srgbClr val="C00000"/>
                </a:solidFill>
                <a:latin typeface="Helvetica Neue"/>
                <a:ea typeface="Helvetica Neue"/>
              </a:rPr>
              <a:t>Understand the collisional process dependence on the kinetic energy</a:t>
            </a:r>
          </a:p>
        </p:txBody>
      </p:sp>
    </p:spTree>
    <p:extLst>
      <p:ext uri="{BB962C8B-B14F-4D97-AF65-F5344CB8AC3E}">
        <p14:creationId xmlns:p14="http://schemas.microsoft.com/office/powerpoint/2010/main" val="30524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5" name="CustomShape 2"/>
              <p:cNvSpPr/>
              <p:nvPr/>
            </p:nvSpPr>
            <p:spPr>
              <a:xfrm>
                <a:off x="423440" y="-122569"/>
                <a:ext cx="12157920" cy="957600"/>
              </a:xfrm>
              <a:prstGeom prst="rect">
                <a:avLst/>
              </a:prstGeom>
              <a:noFill/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1" tIns="50761" rIns="50761" bIns="50761" anchor="ctr">
                <a:noAutofit/>
              </a:bodyPr>
              <a:lstStyle/>
              <a:p>
                <a:pPr algn="ctr">
                  <a:tabLst>
                    <a:tab pos="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𝐿𝑎𝑠𝑒𝑟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𝑒𝑥𝑐𝑖𝑡𝑎𝑡𝑖𝑜𝑛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𝑚𝑜𝑑𝑒𝑙𝑒𝑑</m:t>
                      </m:r>
                    </m:oMath>
                  </m:oMathPara>
                </a14:m>
                <a:endParaRPr lang="en-US" sz="5000" spc="-1" dirty="0">
                  <a:solidFill>
                    <a:srgbClr val="C0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325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40" y="-122569"/>
                <a:ext cx="12157920" cy="9576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906EB30-4B72-5F49-AD1E-6AF7D97E9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29" y="1306333"/>
            <a:ext cx="12449144" cy="71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38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5" name="CustomShape 2"/>
              <p:cNvSpPr/>
              <p:nvPr/>
            </p:nvSpPr>
            <p:spPr>
              <a:xfrm>
                <a:off x="423440" y="-89079"/>
                <a:ext cx="12157920" cy="957600"/>
              </a:xfrm>
              <a:prstGeom prst="rect">
                <a:avLst/>
              </a:prstGeom>
              <a:noFill/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1" tIns="50761" rIns="50761" bIns="50761" anchor="ctr">
                <a:noAutofit/>
              </a:bodyPr>
              <a:lstStyle/>
              <a:p>
                <a:pPr algn="ctr">
                  <a:tabLst>
                    <a:tab pos="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𝑆𝑎𝑡𝑢𝑟𝑎𝑡𝑖𝑜𝑛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𝐹𝑙𝑢𝑒𝑛𝑐𝑒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𝑙𝑖𝑒𝑛𝑤𝑖𝑑𝑡h</m:t>
                      </m:r>
                    </m:oMath>
                  </m:oMathPara>
                </a14:m>
                <a:endParaRPr lang="en-US" sz="5000" spc="-1" dirty="0">
                  <a:solidFill>
                    <a:srgbClr val="C0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325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40" y="-89079"/>
                <a:ext cx="12157920" cy="9576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43E33BE-DE8E-883C-CEE8-68A53F4B6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0" y="1373315"/>
            <a:ext cx="12376799" cy="70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2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5" name="CustomShape 2"/>
              <p:cNvSpPr/>
              <p:nvPr/>
            </p:nvSpPr>
            <p:spPr>
              <a:xfrm>
                <a:off x="518039" y="-158451"/>
                <a:ext cx="12157920" cy="957600"/>
              </a:xfrm>
              <a:prstGeom prst="rect">
                <a:avLst/>
              </a:prstGeom>
              <a:noFill/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1" tIns="50761" rIns="50761" bIns="50761" anchor="ctr">
                <a:noAutofit/>
              </a:bodyPr>
              <a:lstStyle/>
              <a:p>
                <a:pPr algn="ctr">
                  <a:tabLst>
                    <a:tab pos="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𝑇h𝑒𝑟𝑚𝑎𝑙𝑖𝑠𝑒𝑑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𝑙𝑎𝑠𝑒𝑟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𝑒𝑥𝑐𝑖𝑡𝑒𝑑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𝑎𝑡𝑜𝑚𝑠</m:t>
                      </m:r>
                    </m:oMath>
                  </m:oMathPara>
                </a14:m>
                <a:endParaRPr lang="en-US" sz="5000" spc="-1" dirty="0">
                  <a:solidFill>
                    <a:srgbClr val="C0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325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39" y="-158451"/>
                <a:ext cx="12157920" cy="9576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62DBB6D-A03B-8BB7-E836-AF3E9D11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18" y="1098088"/>
            <a:ext cx="12901361" cy="66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6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5" name="CustomShape 2"/>
              <p:cNvSpPr/>
              <p:nvPr/>
            </p:nvSpPr>
            <p:spPr>
              <a:xfrm>
                <a:off x="490633" y="-176036"/>
                <a:ext cx="12157920" cy="957600"/>
              </a:xfrm>
              <a:prstGeom prst="rect">
                <a:avLst/>
              </a:prstGeom>
              <a:noFill/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1" tIns="50761" rIns="50761" bIns="50761" anchor="ctr">
                <a:noAutofit/>
              </a:bodyPr>
              <a:lstStyle/>
              <a:p>
                <a:pPr algn="ctr">
                  <a:tabLst>
                    <a:tab pos="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𝐷𝑖𝑓𝑢𝑠𝑠𝑖𝑜𝑛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𝑡𝑜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1" spc="-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𝑡𝑎𝑟𝑔𝑒𝑡</m:t>
                      </m:r>
                    </m:oMath>
                  </m:oMathPara>
                </a14:m>
                <a:endParaRPr lang="en-US" sz="5000" spc="-1" dirty="0">
                  <a:solidFill>
                    <a:srgbClr val="C0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325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33" y="-176036"/>
                <a:ext cx="12157920" cy="9576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600">
                <a:noFill/>
              </a:ln>
              <a:effectLst>
                <a:outerShdw dist="12218" dir="270000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8AA5ABE-2EF6-65F9-6AE3-CD94ABA56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5" y="1094281"/>
            <a:ext cx="12749136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6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2"/>
          <p:cNvSpPr/>
          <p:nvPr/>
        </p:nvSpPr>
        <p:spPr>
          <a:xfrm>
            <a:off x="6129818" y="2320057"/>
            <a:ext cx="745164" cy="82396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5000" b="1" spc="-1" dirty="0">
                <a:solidFill>
                  <a:srgbClr val="0073CF"/>
                </a:solidFill>
                <a:latin typeface="Helvetica Neue"/>
                <a:ea typeface="Helvetica Neue"/>
              </a:rPr>
              <a:t>@ </a:t>
            </a:r>
            <a:endParaRPr lang="en-US" sz="5000" spc="-1" dirty="0">
              <a:latin typeface="Arial"/>
            </a:endParaRPr>
          </a:p>
        </p:txBody>
      </p:sp>
      <p:sp>
        <p:nvSpPr>
          <p:cNvPr id="334" name="CustomShape 4"/>
          <p:cNvSpPr/>
          <p:nvPr/>
        </p:nvSpPr>
        <p:spPr>
          <a:xfrm>
            <a:off x="423440" y="0"/>
            <a:ext cx="12157920" cy="907283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5000" b="1" spc="-1" dirty="0">
                <a:solidFill>
                  <a:srgbClr val="C82506"/>
                </a:solidFill>
                <a:latin typeface="Helvetica Neue"/>
                <a:ea typeface="Helvetica Neue"/>
              </a:rPr>
              <a:t>laser challenges</a:t>
            </a:r>
            <a:endParaRPr lang="en-US" sz="5000" spc="-1" dirty="0">
              <a:latin typeface="Arial"/>
            </a:endParaRPr>
          </a:p>
        </p:txBody>
      </p:sp>
      <p:grpSp>
        <p:nvGrpSpPr>
          <p:cNvPr id="335" name="Group 5"/>
          <p:cNvGrpSpPr/>
          <p:nvPr/>
        </p:nvGrpSpPr>
        <p:grpSpPr>
          <a:xfrm>
            <a:off x="7325720" y="4649373"/>
            <a:ext cx="4835160" cy="704679"/>
            <a:chOff x="7324920" y="3290760"/>
            <a:chExt cx="4835160" cy="743760"/>
          </a:xfrm>
        </p:grpSpPr>
        <p:sp>
          <p:nvSpPr>
            <p:cNvPr id="336" name="CustomShape 6"/>
            <p:cNvSpPr/>
            <p:nvPr/>
          </p:nvSpPr>
          <p:spPr>
            <a:xfrm>
              <a:off x="7363080" y="3350346"/>
              <a:ext cx="4758839" cy="6260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Response time 1 </a:t>
              </a:r>
              <a:r>
                <a:rPr lang="en-US" sz="3500" b="1" spc="-1">
                  <a:solidFill>
                    <a:srgbClr val="0073CF"/>
                  </a:solidFill>
                  <a:latin typeface="Arial"/>
                  <a:ea typeface="Arial"/>
                </a:rPr>
                <a:t>μ</a:t>
              </a: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s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337" name="Response time 1 μs" descr="Response time 1 μs"/>
            <p:cNvPicPr/>
            <p:nvPr/>
          </p:nvPicPr>
          <p:blipFill>
            <a:blip r:embed="rId2"/>
            <a:stretch/>
          </p:blipFill>
          <p:spPr>
            <a:xfrm>
              <a:off x="7324920" y="3290760"/>
              <a:ext cx="4835160" cy="743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38" name="Group 7"/>
          <p:cNvGrpSpPr/>
          <p:nvPr/>
        </p:nvGrpSpPr>
        <p:grpSpPr>
          <a:xfrm>
            <a:off x="504800" y="4568099"/>
            <a:ext cx="5160960" cy="699222"/>
            <a:chOff x="504000" y="3217680"/>
            <a:chExt cx="5160960" cy="738000"/>
          </a:xfrm>
        </p:grpSpPr>
        <p:sp>
          <p:nvSpPr>
            <p:cNvPr id="339" name="CustomShape 8"/>
            <p:cNvSpPr/>
            <p:nvPr/>
          </p:nvSpPr>
          <p:spPr>
            <a:xfrm>
              <a:off x="541800" y="3273664"/>
              <a:ext cx="5085001" cy="62602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Stochastic trigger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340" name="Stochastic trigger" descr="Stochastic trigger"/>
            <p:cNvPicPr/>
            <p:nvPr/>
          </p:nvPicPr>
          <p:blipFill>
            <a:blip r:embed="rId3"/>
            <a:stretch/>
          </p:blipFill>
          <p:spPr>
            <a:xfrm>
              <a:off x="504000" y="3217680"/>
              <a:ext cx="5160960" cy="738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4" name="Group 11"/>
          <p:cNvGrpSpPr/>
          <p:nvPr/>
        </p:nvGrpSpPr>
        <p:grpSpPr>
          <a:xfrm>
            <a:off x="7325720" y="2494435"/>
            <a:ext cx="4835160" cy="704679"/>
            <a:chOff x="7324920" y="1529280"/>
            <a:chExt cx="4835160" cy="743760"/>
          </a:xfrm>
        </p:grpSpPr>
        <p:sp>
          <p:nvSpPr>
            <p:cNvPr id="345" name="CustomShape 12"/>
            <p:cNvSpPr/>
            <p:nvPr/>
          </p:nvSpPr>
          <p:spPr>
            <a:xfrm>
              <a:off x="7363080" y="1588866"/>
              <a:ext cx="4758839" cy="6260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Wavelength = 6.8 </a:t>
              </a:r>
              <a:r>
                <a:rPr lang="en-US" sz="3500" b="1" spc="-1">
                  <a:solidFill>
                    <a:srgbClr val="0073CF"/>
                  </a:solidFill>
                  <a:latin typeface="Arial"/>
                  <a:ea typeface="Arial"/>
                </a:rPr>
                <a:t>μ</a:t>
              </a: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m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346" name="Wavelength = 6.8 μm" descr="Wavelength = 6.8 μm"/>
            <p:cNvPicPr/>
            <p:nvPr/>
          </p:nvPicPr>
          <p:blipFill>
            <a:blip r:embed="rId2"/>
            <a:stretch/>
          </p:blipFill>
          <p:spPr>
            <a:xfrm>
              <a:off x="7324920" y="1529280"/>
              <a:ext cx="4835160" cy="743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7" name="Group 13"/>
          <p:cNvGrpSpPr/>
          <p:nvPr/>
        </p:nvGrpSpPr>
        <p:grpSpPr>
          <a:xfrm>
            <a:off x="7287559" y="6619472"/>
            <a:ext cx="4835160" cy="699222"/>
            <a:chOff x="7324920" y="5054760"/>
            <a:chExt cx="4835160" cy="738000"/>
          </a:xfrm>
        </p:grpSpPr>
        <p:sp>
          <p:nvSpPr>
            <p:cNvPr id="348" name="CustomShape 14"/>
            <p:cNvSpPr/>
            <p:nvPr/>
          </p:nvSpPr>
          <p:spPr>
            <a:xfrm>
              <a:off x="7363080" y="5111465"/>
              <a:ext cx="4758839" cy="62602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Bandwidth &lt; 100 MHz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349" name="Bandwidth &lt; 100 MHz" descr="Bandwidth &lt; 100 MHz"/>
            <p:cNvPicPr/>
            <p:nvPr/>
          </p:nvPicPr>
          <p:blipFill>
            <a:blip r:embed="rId4"/>
            <a:stretch/>
          </p:blipFill>
          <p:spPr>
            <a:xfrm>
              <a:off x="7324920" y="5054760"/>
              <a:ext cx="4835160" cy="738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50" name="Group 15"/>
          <p:cNvGrpSpPr/>
          <p:nvPr/>
        </p:nvGrpSpPr>
        <p:grpSpPr>
          <a:xfrm>
            <a:off x="542600" y="6619472"/>
            <a:ext cx="5160960" cy="699222"/>
            <a:chOff x="504000" y="6892200"/>
            <a:chExt cx="5160960" cy="738000"/>
          </a:xfrm>
        </p:grpSpPr>
        <p:sp>
          <p:nvSpPr>
            <p:cNvPr id="351" name="CustomShape 16"/>
            <p:cNvSpPr/>
            <p:nvPr/>
          </p:nvSpPr>
          <p:spPr>
            <a:xfrm>
              <a:off x="541800" y="6948184"/>
              <a:ext cx="5085001" cy="62602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Tunability = 39 GHz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352" name="Tunability = 39 GHz" descr="Tunability = 39 GHz"/>
            <p:cNvPicPr/>
            <p:nvPr/>
          </p:nvPicPr>
          <p:blipFill>
            <a:blip r:embed="rId3"/>
            <a:stretch/>
          </p:blipFill>
          <p:spPr>
            <a:xfrm>
              <a:off x="504000" y="6892200"/>
              <a:ext cx="5160960" cy="738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53" name="Group 17"/>
          <p:cNvGrpSpPr/>
          <p:nvPr/>
        </p:nvGrpSpPr>
        <p:grpSpPr>
          <a:xfrm>
            <a:off x="504800" y="2499892"/>
            <a:ext cx="5160960" cy="699222"/>
            <a:chOff x="504000" y="1532160"/>
            <a:chExt cx="5160960" cy="738000"/>
          </a:xfrm>
        </p:grpSpPr>
        <p:sp>
          <p:nvSpPr>
            <p:cNvPr id="354" name="CustomShape 18"/>
            <p:cNvSpPr/>
            <p:nvPr/>
          </p:nvSpPr>
          <p:spPr>
            <a:xfrm>
              <a:off x="541800" y="1588144"/>
              <a:ext cx="5085001" cy="62602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Pulse energy 5 mJ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355" name="Pulse energy 5 mJ" descr="Pulse energy 5 mJ"/>
            <p:cNvPicPr/>
            <p:nvPr/>
          </p:nvPicPr>
          <p:blipFill>
            <a:blip r:embed="rId3"/>
            <a:stretch/>
          </p:blipFill>
          <p:spPr>
            <a:xfrm>
              <a:off x="504000" y="1532160"/>
              <a:ext cx="5160960" cy="738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56" name="CustomShape 19"/>
          <p:cNvSpPr/>
          <p:nvPr/>
        </p:nvSpPr>
        <p:spPr>
          <a:xfrm>
            <a:off x="1208241" y="5255116"/>
            <a:ext cx="3753721" cy="408468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300" b="1" spc="-1">
                <a:solidFill>
                  <a:srgbClr val="7DCB26"/>
                </a:solidFill>
                <a:latin typeface="Helvetica Neue"/>
                <a:ea typeface="Helvetica Neue"/>
              </a:rPr>
              <a:t>Incoming muon detected</a:t>
            </a:r>
            <a:endParaRPr lang="en-US" sz="2300" spc="-1">
              <a:latin typeface="Arial"/>
            </a:endParaRPr>
          </a:p>
        </p:txBody>
      </p:sp>
      <p:sp>
        <p:nvSpPr>
          <p:cNvPr id="357" name="CustomShape 20"/>
          <p:cNvSpPr/>
          <p:nvPr/>
        </p:nvSpPr>
        <p:spPr>
          <a:xfrm>
            <a:off x="7690401" y="5267321"/>
            <a:ext cx="3753721" cy="408468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300" b="1" spc="-1">
                <a:solidFill>
                  <a:srgbClr val="7DCB26"/>
                </a:solidFill>
                <a:latin typeface="Helvetica Neue"/>
                <a:ea typeface="Helvetica Neue"/>
              </a:rPr>
              <a:t>Muon lifetime</a:t>
            </a:r>
            <a:endParaRPr lang="en-US" sz="2300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4"/>
          <p:cNvSpPr/>
          <p:nvPr/>
        </p:nvSpPr>
        <p:spPr>
          <a:xfrm>
            <a:off x="127211" y="4576014"/>
            <a:ext cx="1598401" cy="993960"/>
          </a:xfrm>
          <a:prstGeom prst="roundRect">
            <a:avLst>
              <a:gd name="adj" fmla="val 28873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 dirty="0" err="1">
                <a:solidFill>
                  <a:srgbClr val="000000"/>
                </a:solidFill>
                <a:latin typeface="Arial"/>
                <a:ea typeface="Arial"/>
              </a:rPr>
              <a:t>cw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 seed</a:t>
            </a:r>
            <a:endParaRPr lang="en-US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1030 nm</a:t>
            </a:r>
            <a:endParaRPr lang="en-US" sz="2561" spc="-1" dirty="0">
              <a:latin typeface="Arial"/>
            </a:endParaRPr>
          </a:p>
        </p:txBody>
      </p:sp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D066107C-3CC3-D252-1923-74DAEE23F40D}"/>
              </a:ext>
            </a:extLst>
          </p:cNvPr>
          <p:cNvCxnSpPr>
            <a:cxnSpLocks/>
          </p:cNvCxnSpPr>
          <p:nvPr/>
        </p:nvCxnSpPr>
        <p:spPr>
          <a:xfrm>
            <a:off x="2750559" y="5253892"/>
            <a:ext cx="0" cy="52920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08C82CCB-D85D-5E10-7949-CF27A815998B}"/>
              </a:ext>
            </a:extLst>
          </p:cNvPr>
          <p:cNvCxnSpPr>
            <a:cxnSpLocks/>
          </p:cNvCxnSpPr>
          <p:nvPr/>
        </p:nvCxnSpPr>
        <p:spPr>
          <a:xfrm flipV="1">
            <a:off x="2750559" y="4230074"/>
            <a:ext cx="0" cy="42658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Arrow Connector 466">
            <a:extLst>
              <a:ext uri="{FF2B5EF4-FFF2-40B4-BE49-F238E27FC236}">
                <a16:creationId xmlns:a16="http://schemas.microsoft.com/office/drawing/2014/main" id="{F07CC3DD-77E6-3F44-4CDA-46FDFBE2C05E}"/>
              </a:ext>
            </a:extLst>
          </p:cNvPr>
          <p:cNvCxnSpPr>
            <a:cxnSpLocks/>
          </p:cNvCxnSpPr>
          <p:nvPr/>
        </p:nvCxnSpPr>
        <p:spPr>
          <a:xfrm flipV="1">
            <a:off x="4621118" y="4109493"/>
            <a:ext cx="0" cy="72068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BD19DE4A-81DC-B289-1071-D2B8FA51DEB3}"/>
              </a:ext>
            </a:extLst>
          </p:cNvPr>
          <p:cNvCxnSpPr>
            <a:cxnSpLocks/>
          </p:cNvCxnSpPr>
          <p:nvPr/>
        </p:nvCxnSpPr>
        <p:spPr>
          <a:xfrm>
            <a:off x="6933588" y="3417354"/>
            <a:ext cx="1012045" cy="1062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2235B504-9B11-B4B4-BA11-4D96A2CDA3B7}"/>
              </a:ext>
            </a:extLst>
          </p:cNvPr>
          <p:cNvCxnSpPr>
            <a:cxnSpLocks/>
          </p:cNvCxnSpPr>
          <p:nvPr/>
        </p:nvCxnSpPr>
        <p:spPr>
          <a:xfrm rot="16200000">
            <a:off x="6831785" y="2114155"/>
            <a:ext cx="1003185" cy="122451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B714C3F3-C2E7-81B4-799D-1A54B14C7F43}"/>
              </a:ext>
            </a:extLst>
          </p:cNvPr>
          <p:cNvCxnSpPr>
            <a:cxnSpLocks/>
          </p:cNvCxnSpPr>
          <p:nvPr/>
        </p:nvCxnSpPr>
        <p:spPr>
          <a:xfrm flipV="1">
            <a:off x="6865179" y="6468389"/>
            <a:ext cx="1062180" cy="1310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F6A647-74CA-5937-F48F-D9CE99640926}"/>
              </a:ext>
            </a:extLst>
          </p:cNvPr>
          <p:cNvCxnSpPr>
            <a:cxnSpLocks/>
          </p:cNvCxnSpPr>
          <p:nvPr/>
        </p:nvCxnSpPr>
        <p:spPr>
          <a:xfrm>
            <a:off x="5585306" y="3293664"/>
            <a:ext cx="415334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FB49AA9-109B-42F9-44D8-8C4905289897}"/>
              </a:ext>
            </a:extLst>
          </p:cNvPr>
          <p:cNvCxnSpPr>
            <a:cxnSpLocks/>
          </p:cNvCxnSpPr>
          <p:nvPr/>
        </p:nvCxnSpPr>
        <p:spPr>
          <a:xfrm>
            <a:off x="5658474" y="6625204"/>
            <a:ext cx="342167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AC5A93-B9F4-73F0-426A-B84BA159F84F}"/>
              </a:ext>
            </a:extLst>
          </p:cNvPr>
          <p:cNvCxnSpPr>
            <a:cxnSpLocks/>
            <a:endCxn id="504" idx="1"/>
          </p:cNvCxnSpPr>
          <p:nvPr/>
        </p:nvCxnSpPr>
        <p:spPr>
          <a:xfrm>
            <a:off x="10447757" y="5022233"/>
            <a:ext cx="1067363" cy="2592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7F5F42-A73B-209E-BEEE-E6CA3C7AA54F}"/>
              </a:ext>
            </a:extLst>
          </p:cNvPr>
          <p:cNvCxnSpPr>
            <a:cxnSpLocks/>
          </p:cNvCxnSpPr>
          <p:nvPr/>
        </p:nvCxnSpPr>
        <p:spPr>
          <a:xfrm rot="16200000">
            <a:off x="8881764" y="5060117"/>
            <a:ext cx="1003185" cy="122451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1469C10-EF57-CCE9-7B9C-8650BF6774E8}"/>
              </a:ext>
            </a:extLst>
          </p:cNvPr>
          <p:cNvCxnSpPr>
            <a:cxnSpLocks/>
          </p:cNvCxnSpPr>
          <p:nvPr/>
        </p:nvCxnSpPr>
        <p:spPr>
          <a:xfrm>
            <a:off x="8812599" y="3621097"/>
            <a:ext cx="1175809" cy="126007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816799C-A0C5-4D33-3FC7-D58BE03A7D67}"/>
              </a:ext>
            </a:extLst>
          </p:cNvPr>
          <p:cNvCxnSpPr>
            <a:cxnSpLocks/>
          </p:cNvCxnSpPr>
          <p:nvPr/>
        </p:nvCxnSpPr>
        <p:spPr>
          <a:xfrm rot="16200000">
            <a:off x="8778475" y="2419239"/>
            <a:ext cx="1003185" cy="122451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C422347-0784-BF58-7D8D-F069D9216501}"/>
              </a:ext>
            </a:extLst>
          </p:cNvPr>
          <p:cNvCxnSpPr>
            <a:cxnSpLocks/>
          </p:cNvCxnSpPr>
          <p:nvPr/>
        </p:nvCxnSpPr>
        <p:spPr>
          <a:xfrm>
            <a:off x="8624816" y="6416842"/>
            <a:ext cx="1003185" cy="122451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12AA9C8-1E42-ABBF-97E8-41A7470971A0}"/>
              </a:ext>
            </a:extLst>
          </p:cNvPr>
          <p:cNvCxnSpPr>
            <a:cxnSpLocks/>
          </p:cNvCxnSpPr>
          <p:nvPr/>
        </p:nvCxnSpPr>
        <p:spPr>
          <a:xfrm flipH="1">
            <a:off x="5068719" y="2174065"/>
            <a:ext cx="797042" cy="1"/>
          </a:xfrm>
          <a:prstGeom prst="line">
            <a:avLst/>
          </a:prstGeom>
          <a:ln w="444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BE07EEE-6FB5-15EC-6865-800EA9889E74}"/>
              </a:ext>
            </a:extLst>
          </p:cNvPr>
          <p:cNvCxnSpPr>
            <a:cxnSpLocks/>
          </p:cNvCxnSpPr>
          <p:nvPr/>
        </p:nvCxnSpPr>
        <p:spPr>
          <a:xfrm>
            <a:off x="6418148" y="2526104"/>
            <a:ext cx="0" cy="60007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3E2DA72-756A-168E-FC8E-2770A3E5E3C5}"/>
              </a:ext>
            </a:extLst>
          </p:cNvPr>
          <p:cNvCxnSpPr>
            <a:cxnSpLocks/>
          </p:cNvCxnSpPr>
          <p:nvPr/>
        </p:nvCxnSpPr>
        <p:spPr>
          <a:xfrm flipH="1" flipV="1">
            <a:off x="6490795" y="6770652"/>
            <a:ext cx="2" cy="75936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9CF5CE-FCE6-BC6E-A14C-1830EBA0BE65}"/>
              </a:ext>
            </a:extLst>
          </p:cNvPr>
          <p:cNvCxnSpPr>
            <a:cxnSpLocks/>
          </p:cNvCxnSpPr>
          <p:nvPr/>
        </p:nvCxnSpPr>
        <p:spPr>
          <a:xfrm flipH="1">
            <a:off x="4869936" y="7778907"/>
            <a:ext cx="797042" cy="1"/>
          </a:xfrm>
          <a:prstGeom prst="line">
            <a:avLst/>
          </a:prstGeom>
          <a:ln w="444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C059498-E465-6A18-648C-7DAEBB85D626}"/>
              </a:ext>
            </a:extLst>
          </p:cNvPr>
          <p:cNvCxnSpPr>
            <a:cxnSpLocks/>
          </p:cNvCxnSpPr>
          <p:nvPr/>
        </p:nvCxnSpPr>
        <p:spPr>
          <a:xfrm>
            <a:off x="3182812" y="3796966"/>
            <a:ext cx="797509" cy="1657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F7E5B0-270C-4D4F-CF9A-1FFEE3E5FCB3}"/>
              </a:ext>
            </a:extLst>
          </p:cNvPr>
          <p:cNvCxnSpPr>
            <a:cxnSpLocks/>
            <a:endCxn id="509" idx="1"/>
          </p:cNvCxnSpPr>
          <p:nvPr/>
        </p:nvCxnSpPr>
        <p:spPr>
          <a:xfrm flipV="1">
            <a:off x="3247001" y="6066236"/>
            <a:ext cx="689757" cy="1205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A17892-398B-9371-B95B-5F9FE1E2F5DA}"/>
              </a:ext>
            </a:extLst>
          </p:cNvPr>
          <p:cNvCxnSpPr>
            <a:cxnSpLocks/>
          </p:cNvCxnSpPr>
          <p:nvPr/>
        </p:nvCxnSpPr>
        <p:spPr>
          <a:xfrm>
            <a:off x="5279290" y="3876629"/>
            <a:ext cx="2608830" cy="1034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93B0C3-D573-12D2-4997-F6D2CE150BA7}"/>
              </a:ext>
            </a:extLst>
          </p:cNvPr>
          <p:cNvCxnSpPr>
            <a:cxnSpLocks/>
          </p:cNvCxnSpPr>
          <p:nvPr/>
        </p:nvCxnSpPr>
        <p:spPr>
          <a:xfrm>
            <a:off x="5412764" y="6089813"/>
            <a:ext cx="2475357" cy="864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853342-B4E1-0E1A-FFC6-5003A09B7595}"/>
              </a:ext>
            </a:extLst>
          </p:cNvPr>
          <p:cNvCxnSpPr>
            <a:cxnSpLocks/>
          </p:cNvCxnSpPr>
          <p:nvPr/>
        </p:nvCxnSpPr>
        <p:spPr>
          <a:xfrm>
            <a:off x="1988440" y="6089813"/>
            <a:ext cx="291853" cy="287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6FD40B-9C25-BCA3-19C5-C14804616C70}"/>
              </a:ext>
            </a:extLst>
          </p:cNvPr>
          <p:cNvCxnSpPr>
            <a:cxnSpLocks/>
          </p:cNvCxnSpPr>
          <p:nvPr/>
        </p:nvCxnSpPr>
        <p:spPr>
          <a:xfrm>
            <a:off x="1988439" y="3794454"/>
            <a:ext cx="0" cy="228384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F29336-09B6-A63A-FD99-DDA994C50A92}"/>
              </a:ext>
            </a:extLst>
          </p:cNvPr>
          <p:cNvCxnSpPr>
            <a:cxnSpLocks/>
          </p:cNvCxnSpPr>
          <p:nvPr/>
        </p:nvCxnSpPr>
        <p:spPr>
          <a:xfrm>
            <a:off x="1988440" y="3794454"/>
            <a:ext cx="291853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0C4C44-C763-0B02-E13C-20A7FC1511E8}"/>
              </a:ext>
            </a:extLst>
          </p:cNvPr>
          <p:cNvCxnSpPr>
            <a:cxnSpLocks/>
          </p:cNvCxnSpPr>
          <p:nvPr/>
        </p:nvCxnSpPr>
        <p:spPr>
          <a:xfrm>
            <a:off x="894412" y="4264616"/>
            <a:ext cx="0" cy="375839"/>
          </a:xfrm>
          <a:prstGeom prst="line">
            <a:avLst/>
          </a:prstGeom>
          <a:ln w="444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793F10-C564-20D3-D53D-8BDC715FF787}"/>
              </a:ext>
            </a:extLst>
          </p:cNvPr>
          <p:cNvCxnSpPr>
            <a:cxnSpLocks/>
          </p:cNvCxnSpPr>
          <p:nvPr/>
        </p:nvCxnSpPr>
        <p:spPr>
          <a:xfrm>
            <a:off x="1683851" y="5116800"/>
            <a:ext cx="28627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CustomShape 1"/>
          <p:cNvSpPr/>
          <p:nvPr/>
        </p:nvSpPr>
        <p:spPr>
          <a:xfrm>
            <a:off x="3936758" y="3519053"/>
            <a:ext cx="1346401" cy="648000"/>
          </a:xfrm>
          <a:prstGeom prst="roundRect">
            <a:avLst>
              <a:gd name="adj" fmla="val 36386"/>
            </a:avLst>
          </a:prstGeom>
          <a:blipFill rotWithShape="0">
            <a:blip r:embed="rId4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CustomShape 2"/>
          <p:cNvSpPr/>
          <p:nvPr/>
        </p:nvSpPr>
        <p:spPr>
          <a:xfrm>
            <a:off x="6000640" y="3099293"/>
            <a:ext cx="981360" cy="501840"/>
          </a:xfrm>
          <a:prstGeom prst="roundRect">
            <a:avLst>
              <a:gd name="adj" fmla="val 31732"/>
            </a:avLst>
          </a:prstGeom>
          <a:blipFill rotWithShape="0">
            <a:blip r:embed="rId5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CustomShape 3"/>
          <p:cNvSpPr/>
          <p:nvPr/>
        </p:nvSpPr>
        <p:spPr>
          <a:xfrm>
            <a:off x="5851960" y="3020813"/>
            <a:ext cx="1144080" cy="6732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OPO I </a:t>
            </a:r>
            <a:endParaRPr lang="en-US" sz="2000" spc="-1">
              <a:latin typeface="Arial"/>
            </a:endParaRPr>
          </a:p>
        </p:txBody>
      </p:sp>
      <p:sp>
        <p:nvSpPr>
          <p:cNvPr id="487" name="CustomShape 5"/>
          <p:cNvSpPr/>
          <p:nvPr/>
        </p:nvSpPr>
        <p:spPr>
          <a:xfrm>
            <a:off x="5632728" y="1748487"/>
            <a:ext cx="1694118" cy="811091"/>
          </a:xfrm>
          <a:prstGeom prst="roundRect">
            <a:avLst>
              <a:gd name="adj" fmla="val 30783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8" name="Line 6"/>
          <p:cNvSpPr/>
          <p:nvPr/>
        </p:nvSpPr>
        <p:spPr>
          <a:xfrm>
            <a:off x="6968320" y="3439853"/>
            <a:ext cx="885601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9" name="Line 7"/>
          <p:cNvSpPr/>
          <p:nvPr/>
        </p:nvSpPr>
        <p:spPr>
          <a:xfrm>
            <a:off x="6418148" y="2430772"/>
            <a:ext cx="0" cy="405001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0" name="Line 8"/>
          <p:cNvSpPr/>
          <p:nvPr/>
        </p:nvSpPr>
        <p:spPr>
          <a:xfrm>
            <a:off x="1424651" y="4901814"/>
            <a:ext cx="259200" cy="0"/>
          </a:xfrm>
          <a:prstGeom prst="line">
            <a:avLst/>
          </a:prstGeom>
          <a:ln w="633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1" name="Line 9"/>
          <p:cNvSpPr/>
          <p:nvPr/>
        </p:nvSpPr>
        <p:spPr>
          <a:xfrm>
            <a:off x="1763800" y="6068933"/>
            <a:ext cx="452160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Line 10"/>
          <p:cNvSpPr/>
          <p:nvPr/>
        </p:nvSpPr>
        <p:spPr>
          <a:xfrm>
            <a:off x="5286040" y="3845214"/>
            <a:ext cx="2602081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3" name="Line 11"/>
          <p:cNvSpPr/>
          <p:nvPr/>
        </p:nvSpPr>
        <p:spPr>
          <a:xfrm flipV="1">
            <a:off x="6988840" y="2891214"/>
            <a:ext cx="736201" cy="35928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Line 12"/>
          <p:cNvSpPr/>
          <p:nvPr/>
        </p:nvSpPr>
        <p:spPr>
          <a:xfrm>
            <a:off x="5479720" y="3356693"/>
            <a:ext cx="491760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13"/>
          <p:cNvSpPr/>
          <p:nvPr/>
        </p:nvSpPr>
        <p:spPr>
          <a:xfrm>
            <a:off x="7889559" y="3326815"/>
            <a:ext cx="946441" cy="695159"/>
          </a:xfrm>
          <a:prstGeom prst="roundRect">
            <a:avLst>
              <a:gd name="adj" fmla="val 25556"/>
            </a:avLst>
          </a:prstGeom>
          <a:blipFill rotWithShape="0">
            <a:blip r:embed="rId5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CustomShape 14"/>
          <p:cNvSpPr/>
          <p:nvPr/>
        </p:nvSpPr>
        <p:spPr>
          <a:xfrm>
            <a:off x="7654836" y="3370339"/>
            <a:ext cx="1248119" cy="577801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OPAs </a:t>
            </a:r>
            <a:endParaRPr lang="en-US" sz="2000" spc="-1" dirty="0">
              <a:latin typeface="Arial"/>
            </a:endParaRPr>
          </a:p>
        </p:txBody>
      </p:sp>
      <p:sp>
        <p:nvSpPr>
          <p:cNvPr id="497" name="Line 15"/>
          <p:cNvSpPr/>
          <p:nvPr/>
        </p:nvSpPr>
        <p:spPr>
          <a:xfrm>
            <a:off x="8812599" y="3872574"/>
            <a:ext cx="1107721" cy="1107721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16"/>
          <p:cNvSpPr/>
          <p:nvPr/>
        </p:nvSpPr>
        <p:spPr>
          <a:xfrm>
            <a:off x="7725041" y="1818598"/>
            <a:ext cx="1482121" cy="450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1532 nm</a:t>
            </a:r>
            <a:endParaRPr lang="en-US" sz="2561" spc="-1" dirty="0">
              <a:latin typeface="Arial"/>
            </a:endParaRPr>
          </a:p>
        </p:txBody>
      </p:sp>
      <p:sp>
        <p:nvSpPr>
          <p:cNvPr id="499" name="CustomShape 17"/>
          <p:cNvSpPr/>
          <p:nvPr/>
        </p:nvSpPr>
        <p:spPr>
          <a:xfrm rot="2640000">
            <a:off x="8843609" y="3647811"/>
            <a:ext cx="1430454" cy="61797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3135 nm</a:t>
            </a:r>
            <a:endParaRPr lang="en-US" sz="2561" spc="-1" dirty="0">
              <a:latin typeface="Arial"/>
            </a:endParaRPr>
          </a:p>
        </p:txBody>
      </p:sp>
      <p:sp>
        <p:nvSpPr>
          <p:cNvPr id="500" name="CustomShape 18"/>
          <p:cNvSpPr/>
          <p:nvPr/>
        </p:nvSpPr>
        <p:spPr>
          <a:xfrm>
            <a:off x="9971441" y="4674655"/>
            <a:ext cx="858600" cy="695159"/>
          </a:xfrm>
          <a:prstGeom prst="roundRect">
            <a:avLst>
              <a:gd name="adj" fmla="val 25556"/>
            </a:avLst>
          </a:prstGeom>
          <a:blipFill rotWithShape="0">
            <a:blip r:embed="rId6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19"/>
          <p:cNvSpPr/>
          <p:nvPr/>
        </p:nvSpPr>
        <p:spPr>
          <a:xfrm>
            <a:off x="9776680" y="4506175"/>
            <a:ext cx="1248119" cy="10321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DFG </a:t>
            </a:r>
            <a:endParaRPr lang="en-US" sz="20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ZGP</a:t>
            </a:r>
            <a:endParaRPr lang="en-US" sz="2000" spc="-1">
              <a:latin typeface="Arial"/>
            </a:endParaRPr>
          </a:p>
        </p:txBody>
      </p:sp>
      <p:sp>
        <p:nvSpPr>
          <p:cNvPr id="502" name="Line 20"/>
          <p:cNvSpPr/>
          <p:nvPr/>
        </p:nvSpPr>
        <p:spPr>
          <a:xfrm>
            <a:off x="5471800" y="3326453"/>
            <a:ext cx="0" cy="499681"/>
          </a:xfrm>
          <a:prstGeom prst="line">
            <a:avLst/>
          </a:prstGeom>
          <a:ln w="633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3" name="Line 21"/>
          <p:cNvSpPr/>
          <p:nvPr/>
        </p:nvSpPr>
        <p:spPr>
          <a:xfrm>
            <a:off x="10665879" y="5364427"/>
            <a:ext cx="717840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4" name="David_enhancement_cavity_0" descr="David_enhancement_cavity_2.pdf"/>
          <p:cNvPicPr/>
          <p:nvPr/>
        </p:nvPicPr>
        <p:blipFill>
          <a:blip r:embed="rId7"/>
          <a:stretch/>
        </p:blipFill>
        <p:spPr>
          <a:xfrm>
            <a:off x="11515120" y="4424095"/>
            <a:ext cx="1489680" cy="1248119"/>
          </a:xfrm>
          <a:prstGeom prst="rect">
            <a:avLst/>
          </a:prstGeom>
          <a:ln w="3240">
            <a:noFill/>
          </a:ln>
        </p:spPr>
      </p:pic>
      <p:sp>
        <p:nvSpPr>
          <p:cNvPr id="505" name="CustomShape 22"/>
          <p:cNvSpPr/>
          <p:nvPr/>
        </p:nvSpPr>
        <p:spPr>
          <a:xfrm>
            <a:off x="7448517" y="7934819"/>
            <a:ext cx="1729572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1978 nm</a:t>
            </a:r>
            <a:endParaRPr lang="en-US" sz="2561" spc="-1" dirty="0">
              <a:latin typeface="Arial"/>
            </a:endParaRPr>
          </a:p>
        </p:txBody>
      </p:sp>
      <p:sp>
        <p:nvSpPr>
          <p:cNvPr id="506" name="Line 23"/>
          <p:cNvSpPr/>
          <p:nvPr/>
        </p:nvSpPr>
        <p:spPr>
          <a:xfrm>
            <a:off x="3355001" y="3886973"/>
            <a:ext cx="556919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7" name="CustomShape 24"/>
          <p:cNvSpPr/>
          <p:nvPr/>
        </p:nvSpPr>
        <p:spPr>
          <a:xfrm>
            <a:off x="3919119" y="3442373"/>
            <a:ext cx="1404001" cy="780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TDL amp.</a:t>
            </a:r>
            <a:endParaRPr lang="en-US" sz="20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561" spc="-1">
                <a:solidFill>
                  <a:srgbClr val="000000"/>
                </a:solidFill>
                <a:latin typeface="Arial"/>
                <a:ea typeface="Arial"/>
              </a:rPr>
              <a:t>300 mJ</a:t>
            </a:r>
            <a:endParaRPr lang="en-US" sz="2561" spc="-1">
              <a:latin typeface="Arial"/>
            </a:endParaRPr>
          </a:p>
        </p:txBody>
      </p:sp>
      <p:sp>
        <p:nvSpPr>
          <p:cNvPr id="508" name="CustomShape 25"/>
          <p:cNvSpPr/>
          <p:nvPr/>
        </p:nvSpPr>
        <p:spPr>
          <a:xfrm>
            <a:off x="5594922" y="1715392"/>
            <a:ext cx="1611353" cy="81071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 dirty="0" err="1">
                <a:solidFill>
                  <a:srgbClr val="000000"/>
                </a:solidFill>
                <a:latin typeface="Arial"/>
                <a:ea typeface="Arial"/>
              </a:rPr>
              <a:t>cw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 seed</a:t>
            </a:r>
            <a:endParaRPr lang="en-US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1534 nm</a:t>
            </a:r>
            <a:endParaRPr lang="en-US" sz="2561" spc="-1" dirty="0">
              <a:latin typeface="Arial"/>
            </a:endParaRPr>
          </a:p>
        </p:txBody>
      </p:sp>
      <p:sp>
        <p:nvSpPr>
          <p:cNvPr id="509" name="CustomShape 26"/>
          <p:cNvSpPr/>
          <p:nvPr/>
        </p:nvSpPr>
        <p:spPr>
          <a:xfrm>
            <a:off x="3936759" y="5709296"/>
            <a:ext cx="1476005" cy="713879"/>
          </a:xfrm>
          <a:prstGeom prst="roundRect">
            <a:avLst>
              <a:gd name="adj" fmla="val 36386"/>
            </a:avLst>
          </a:prstGeom>
          <a:blipFill rotWithShape="0">
            <a:blip r:embed="rId4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0" name="CustomShape 27"/>
          <p:cNvSpPr/>
          <p:nvPr/>
        </p:nvSpPr>
        <p:spPr>
          <a:xfrm>
            <a:off x="6000640" y="6291773"/>
            <a:ext cx="981360" cy="501840"/>
          </a:xfrm>
          <a:prstGeom prst="roundRect">
            <a:avLst>
              <a:gd name="adj" fmla="val 31732"/>
            </a:avLst>
          </a:prstGeom>
          <a:blipFill rotWithShape="0">
            <a:blip r:embed="rId5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" name="CustomShape 28"/>
          <p:cNvSpPr/>
          <p:nvPr/>
        </p:nvSpPr>
        <p:spPr>
          <a:xfrm>
            <a:off x="5877160" y="6213293"/>
            <a:ext cx="1144080" cy="6732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OPO II </a:t>
            </a:r>
            <a:endParaRPr lang="en-US" sz="2000" spc="-1">
              <a:latin typeface="Arial"/>
            </a:endParaRPr>
          </a:p>
        </p:txBody>
      </p:sp>
      <p:sp>
        <p:nvSpPr>
          <p:cNvPr id="512" name="CustomShape 29"/>
          <p:cNvSpPr/>
          <p:nvPr/>
        </p:nvSpPr>
        <p:spPr>
          <a:xfrm>
            <a:off x="5658474" y="7443745"/>
            <a:ext cx="1477802" cy="670321"/>
          </a:xfrm>
          <a:prstGeom prst="roundRect">
            <a:avLst>
              <a:gd name="adj" fmla="val 30783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Line 30"/>
          <p:cNvSpPr/>
          <p:nvPr/>
        </p:nvSpPr>
        <p:spPr>
          <a:xfrm>
            <a:off x="6968320" y="6500933"/>
            <a:ext cx="885601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Line 31"/>
          <p:cNvSpPr/>
          <p:nvPr/>
        </p:nvSpPr>
        <p:spPr>
          <a:xfrm flipV="1">
            <a:off x="6492039" y="6790013"/>
            <a:ext cx="0" cy="405001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Line 32"/>
          <p:cNvSpPr/>
          <p:nvPr/>
        </p:nvSpPr>
        <p:spPr>
          <a:xfrm>
            <a:off x="5105736" y="7778905"/>
            <a:ext cx="556919" cy="0"/>
          </a:xfrm>
          <a:prstGeom prst="line">
            <a:avLst/>
          </a:prstGeom>
          <a:ln w="38160" cap="rnd">
            <a:custDash>
              <a:ds d="1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Line 33"/>
          <p:cNvSpPr/>
          <p:nvPr/>
        </p:nvSpPr>
        <p:spPr>
          <a:xfrm>
            <a:off x="5286040" y="6064613"/>
            <a:ext cx="2602081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7" name="Line 34"/>
          <p:cNvSpPr/>
          <p:nvPr/>
        </p:nvSpPr>
        <p:spPr>
          <a:xfrm>
            <a:off x="5479720" y="6548812"/>
            <a:ext cx="491760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CustomShape 35"/>
          <p:cNvSpPr/>
          <p:nvPr/>
        </p:nvSpPr>
        <p:spPr>
          <a:xfrm>
            <a:off x="7851400" y="5918095"/>
            <a:ext cx="946441" cy="695159"/>
          </a:xfrm>
          <a:prstGeom prst="roundRect">
            <a:avLst>
              <a:gd name="adj" fmla="val 25556"/>
            </a:avLst>
          </a:prstGeom>
          <a:blipFill rotWithShape="0">
            <a:blip r:embed="rId5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CustomShape 36"/>
          <p:cNvSpPr/>
          <p:nvPr/>
        </p:nvSpPr>
        <p:spPr>
          <a:xfrm>
            <a:off x="7686881" y="5994414"/>
            <a:ext cx="1248119" cy="577801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OPAs </a:t>
            </a:r>
            <a:endParaRPr lang="en-US" sz="2000" spc="-1">
              <a:latin typeface="Arial"/>
            </a:endParaRPr>
          </a:p>
        </p:txBody>
      </p:sp>
      <p:sp>
        <p:nvSpPr>
          <p:cNvPr id="520" name="CustomShape 37"/>
          <p:cNvSpPr/>
          <p:nvPr/>
        </p:nvSpPr>
        <p:spPr>
          <a:xfrm rot="19217003">
            <a:off x="8778918" y="5688850"/>
            <a:ext cx="1482121" cy="390428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>
                <a:solidFill>
                  <a:srgbClr val="000000"/>
                </a:solidFill>
                <a:latin typeface="Arial"/>
                <a:ea typeface="Arial"/>
              </a:rPr>
              <a:t>2148 nm</a:t>
            </a:r>
            <a:endParaRPr lang="en-US" sz="2561" spc="-1">
              <a:latin typeface="Arial"/>
            </a:endParaRPr>
          </a:p>
        </p:txBody>
      </p:sp>
      <p:sp>
        <p:nvSpPr>
          <p:cNvPr id="521" name="Line 38"/>
          <p:cNvSpPr/>
          <p:nvPr/>
        </p:nvSpPr>
        <p:spPr>
          <a:xfrm>
            <a:off x="5492679" y="6079733"/>
            <a:ext cx="0" cy="499681"/>
          </a:xfrm>
          <a:prstGeom prst="line">
            <a:avLst/>
          </a:prstGeom>
          <a:ln w="633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Line 39"/>
          <p:cNvSpPr/>
          <p:nvPr/>
        </p:nvSpPr>
        <p:spPr>
          <a:xfrm>
            <a:off x="3342400" y="6089813"/>
            <a:ext cx="556919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CustomShape 40"/>
          <p:cNvSpPr/>
          <p:nvPr/>
        </p:nvSpPr>
        <p:spPr>
          <a:xfrm>
            <a:off x="3980320" y="5647661"/>
            <a:ext cx="1436400" cy="7542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TDL amp.</a:t>
            </a:r>
            <a:endParaRPr lang="en-US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300 </a:t>
            </a:r>
            <a:r>
              <a:rPr lang="en-US" sz="2561" spc="-1" dirty="0" err="1">
                <a:solidFill>
                  <a:srgbClr val="000000"/>
                </a:solidFill>
                <a:latin typeface="Arial"/>
                <a:ea typeface="Arial"/>
              </a:rPr>
              <a:t>mJ</a:t>
            </a:r>
            <a:endParaRPr lang="en-US" sz="2561" spc="-1" dirty="0">
              <a:latin typeface="Arial"/>
            </a:endParaRPr>
          </a:p>
        </p:txBody>
      </p:sp>
      <p:sp>
        <p:nvSpPr>
          <p:cNvPr id="524" name="Line 41"/>
          <p:cNvSpPr/>
          <p:nvPr/>
        </p:nvSpPr>
        <p:spPr>
          <a:xfrm>
            <a:off x="1697360" y="3823974"/>
            <a:ext cx="0" cy="2274480"/>
          </a:xfrm>
          <a:prstGeom prst="line">
            <a:avLst/>
          </a:prstGeom>
          <a:ln w="633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5" name="CustomShape 42"/>
          <p:cNvSpPr/>
          <p:nvPr/>
        </p:nvSpPr>
        <p:spPr>
          <a:xfrm>
            <a:off x="5580214" y="7320985"/>
            <a:ext cx="1679760" cy="83771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 dirty="0" err="1">
                <a:solidFill>
                  <a:srgbClr val="000000"/>
                </a:solidFill>
                <a:latin typeface="Arial"/>
                <a:ea typeface="Arial"/>
              </a:rPr>
              <a:t>cw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 seed</a:t>
            </a:r>
            <a:endParaRPr lang="en-US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1978 nm</a:t>
            </a:r>
            <a:endParaRPr lang="en-US" sz="2561" spc="-1" dirty="0">
              <a:latin typeface="Arial"/>
            </a:endParaRPr>
          </a:p>
        </p:txBody>
      </p:sp>
      <p:sp>
        <p:nvSpPr>
          <p:cNvPr id="526" name="Line 43"/>
          <p:cNvSpPr/>
          <p:nvPr/>
        </p:nvSpPr>
        <p:spPr>
          <a:xfrm flipV="1">
            <a:off x="8832758" y="3086692"/>
            <a:ext cx="736560" cy="358921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7" name="Line 44"/>
          <p:cNvSpPr/>
          <p:nvPr/>
        </p:nvSpPr>
        <p:spPr>
          <a:xfrm flipV="1">
            <a:off x="8806119" y="5077852"/>
            <a:ext cx="1107721" cy="1107721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Line 45"/>
          <p:cNvSpPr/>
          <p:nvPr/>
        </p:nvSpPr>
        <p:spPr>
          <a:xfrm>
            <a:off x="6975880" y="6694253"/>
            <a:ext cx="736560" cy="358921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Line 46"/>
          <p:cNvSpPr/>
          <p:nvPr/>
        </p:nvSpPr>
        <p:spPr>
          <a:xfrm>
            <a:off x="8794599" y="6458454"/>
            <a:ext cx="736560" cy="358921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0" name="CustomShape 47"/>
          <p:cNvSpPr/>
          <p:nvPr/>
        </p:nvSpPr>
        <p:spPr>
          <a:xfrm>
            <a:off x="9810882" y="7415333"/>
            <a:ext cx="1642680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1978 nm</a:t>
            </a:r>
            <a:endParaRPr lang="en-US" sz="2561" spc="-1" dirty="0">
              <a:latin typeface="Arial"/>
            </a:endParaRPr>
          </a:p>
        </p:txBody>
      </p:sp>
      <p:sp>
        <p:nvSpPr>
          <p:cNvPr id="531" name="CustomShape 48"/>
          <p:cNvSpPr/>
          <p:nvPr/>
        </p:nvSpPr>
        <p:spPr>
          <a:xfrm>
            <a:off x="10400739" y="4178574"/>
            <a:ext cx="1962853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6800 nm</a:t>
            </a:r>
            <a:endParaRPr lang="en-US" sz="2561" spc="-1" dirty="0">
              <a:latin typeface="Arial"/>
            </a:endParaRPr>
          </a:p>
        </p:txBody>
      </p:sp>
      <p:sp>
        <p:nvSpPr>
          <p:cNvPr id="532" name="CustomShape 49"/>
          <p:cNvSpPr/>
          <p:nvPr/>
        </p:nvSpPr>
        <p:spPr>
          <a:xfrm>
            <a:off x="5736256" y="3958709"/>
            <a:ext cx="1606407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1030 nm</a:t>
            </a:r>
            <a:endParaRPr lang="en-US" sz="2561" spc="-1" dirty="0">
              <a:latin typeface="Arial"/>
            </a:endParaRPr>
          </a:p>
        </p:txBody>
      </p:sp>
      <p:sp>
        <p:nvSpPr>
          <p:cNvPr id="533" name="CustomShape 50"/>
          <p:cNvSpPr/>
          <p:nvPr/>
        </p:nvSpPr>
        <p:spPr>
          <a:xfrm>
            <a:off x="5692670" y="5569974"/>
            <a:ext cx="2023562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1030 nm</a:t>
            </a:r>
            <a:endParaRPr lang="en-US" sz="2561" spc="-1" dirty="0">
              <a:latin typeface="Arial"/>
            </a:endParaRPr>
          </a:p>
        </p:txBody>
      </p:sp>
      <p:sp>
        <p:nvSpPr>
          <p:cNvPr id="534" name="CustomShape 51"/>
          <p:cNvSpPr/>
          <p:nvPr/>
        </p:nvSpPr>
        <p:spPr>
          <a:xfrm>
            <a:off x="9971440" y="2289878"/>
            <a:ext cx="1482121" cy="450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>
                <a:solidFill>
                  <a:srgbClr val="000000"/>
                </a:solidFill>
                <a:latin typeface="Arial"/>
                <a:ea typeface="Arial"/>
              </a:rPr>
              <a:t>1532 nm</a:t>
            </a:r>
            <a:endParaRPr lang="en-US" sz="2561" spc="-1">
              <a:latin typeface="Arial"/>
            </a:endParaRPr>
          </a:p>
        </p:txBody>
      </p:sp>
      <p:sp>
        <p:nvSpPr>
          <p:cNvPr id="535" name="CustomShape 52"/>
          <p:cNvSpPr/>
          <p:nvPr/>
        </p:nvSpPr>
        <p:spPr>
          <a:xfrm>
            <a:off x="3858695" y="7452744"/>
            <a:ext cx="1275120" cy="627120"/>
          </a:xfrm>
          <a:prstGeom prst="roundRect">
            <a:avLst>
              <a:gd name="adj" fmla="val 28873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CustomShape 53"/>
          <p:cNvSpPr/>
          <p:nvPr/>
        </p:nvSpPr>
        <p:spPr>
          <a:xfrm>
            <a:off x="157451" y="3492773"/>
            <a:ext cx="1550160" cy="726119"/>
          </a:xfrm>
          <a:prstGeom prst="roundRect">
            <a:avLst>
              <a:gd name="adj" fmla="val 28873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atomic</a:t>
            </a:r>
            <a:endParaRPr lang="en-US" sz="20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reference</a:t>
            </a:r>
            <a:endParaRPr lang="en-US" sz="2000" spc="-1">
              <a:latin typeface="Arial"/>
            </a:endParaRPr>
          </a:p>
        </p:txBody>
      </p:sp>
      <p:sp>
        <p:nvSpPr>
          <p:cNvPr id="537" name="CustomShape 54"/>
          <p:cNvSpPr/>
          <p:nvPr/>
        </p:nvSpPr>
        <p:spPr>
          <a:xfrm>
            <a:off x="3957627" y="1855970"/>
            <a:ext cx="1275120" cy="627120"/>
          </a:xfrm>
          <a:prstGeom prst="roundRect">
            <a:avLst>
              <a:gd name="adj" fmla="val 28873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Line 55"/>
          <p:cNvSpPr/>
          <p:nvPr/>
        </p:nvSpPr>
        <p:spPr>
          <a:xfrm>
            <a:off x="5204668" y="2148651"/>
            <a:ext cx="556919" cy="0"/>
          </a:xfrm>
          <a:prstGeom prst="line">
            <a:avLst/>
          </a:prstGeom>
          <a:ln w="38160" cap="rnd">
            <a:custDash>
              <a:ds d="1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Line 56"/>
          <p:cNvSpPr/>
          <p:nvPr/>
        </p:nvSpPr>
        <p:spPr>
          <a:xfrm>
            <a:off x="774490" y="4125655"/>
            <a:ext cx="0" cy="440280"/>
          </a:xfrm>
          <a:prstGeom prst="line">
            <a:avLst/>
          </a:prstGeom>
          <a:ln w="38160" cap="rnd">
            <a:custDash>
              <a:ds d="1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CustomShape 57"/>
          <p:cNvSpPr/>
          <p:nvPr/>
        </p:nvSpPr>
        <p:spPr>
          <a:xfrm>
            <a:off x="4012836" y="4625111"/>
            <a:ext cx="1829820" cy="573782"/>
          </a:xfrm>
          <a:prstGeom prst="roundRect">
            <a:avLst>
              <a:gd name="adj" fmla="val 30652"/>
            </a:avLst>
          </a:prstGeom>
          <a:blipFill rotWithShape="0">
            <a:blip r:embed="rId8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Arial"/>
                <a:ea typeface="Arial"/>
              </a:rPr>
              <a:t>Pump diodes</a:t>
            </a:r>
            <a:endParaRPr lang="en-US" sz="18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Arial"/>
                <a:ea typeface="Arial"/>
              </a:rPr>
              <a:t>3 kW, 940 nm</a:t>
            </a:r>
            <a:endParaRPr lang="en-US" sz="1800" spc="-1" dirty="0">
              <a:latin typeface="Arial"/>
            </a:endParaRPr>
          </a:p>
        </p:txBody>
      </p:sp>
      <p:sp>
        <p:nvSpPr>
          <p:cNvPr id="541" name="Line 58"/>
          <p:cNvSpPr/>
          <p:nvPr/>
        </p:nvSpPr>
        <p:spPr>
          <a:xfrm flipV="1">
            <a:off x="4372719" y="4172094"/>
            <a:ext cx="0" cy="405001"/>
          </a:xfrm>
          <a:prstGeom prst="line">
            <a:avLst/>
          </a:prstGeom>
          <a:ln w="7632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2" name="Line 59"/>
          <p:cNvSpPr/>
          <p:nvPr/>
        </p:nvSpPr>
        <p:spPr>
          <a:xfrm>
            <a:off x="4419879" y="5363333"/>
            <a:ext cx="0" cy="405001"/>
          </a:xfrm>
          <a:prstGeom prst="line">
            <a:avLst/>
          </a:prstGeom>
          <a:ln w="7632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3" name="CustomShape 60"/>
          <p:cNvSpPr/>
          <p:nvPr/>
        </p:nvSpPr>
        <p:spPr>
          <a:xfrm>
            <a:off x="6719657" y="3040257"/>
            <a:ext cx="1482121" cy="450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800" b="1" spc="-1" dirty="0">
                <a:solidFill>
                  <a:srgbClr val="C00000"/>
                </a:solidFill>
                <a:latin typeface="Arial"/>
                <a:ea typeface="Arial"/>
              </a:rPr>
              <a:t>3135 nm</a:t>
            </a:r>
            <a:endParaRPr lang="en-US" sz="1800" b="1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544" name="CustomShape 61"/>
          <p:cNvSpPr/>
          <p:nvPr/>
        </p:nvSpPr>
        <p:spPr>
          <a:xfrm>
            <a:off x="6941318" y="6478249"/>
            <a:ext cx="1482121" cy="450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b="1" spc="-1" dirty="0">
                <a:solidFill>
                  <a:srgbClr val="C00000"/>
                </a:solidFill>
                <a:latin typeface="Arial"/>
                <a:ea typeface="Arial"/>
              </a:rPr>
              <a:t>2148 nm</a:t>
            </a:r>
            <a:endParaRPr lang="en-US" sz="2000" b="1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545" name="CustomShape 62"/>
          <p:cNvSpPr/>
          <p:nvPr/>
        </p:nvSpPr>
        <p:spPr>
          <a:xfrm>
            <a:off x="10874398" y="5241650"/>
            <a:ext cx="813734" cy="49659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1" tIns="50761" rIns="50761" bIns="50761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5 </a:t>
            </a:r>
            <a:r>
              <a:rPr lang="en-US" sz="2561" spc="-1" dirty="0" err="1">
                <a:solidFill>
                  <a:srgbClr val="000000"/>
                </a:solidFill>
                <a:latin typeface="Arial"/>
                <a:ea typeface="Arial"/>
              </a:rPr>
              <a:t>mJ</a:t>
            </a:r>
            <a:endParaRPr lang="en-US" sz="2561" spc="-1" dirty="0">
              <a:latin typeface="Arial"/>
            </a:endParaRPr>
          </a:p>
        </p:txBody>
      </p:sp>
      <p:sp>
        <p:nvSpPr>
          <p:cNvPr id="546" name="Line 63"/>
          <p:cNvSpPr/>
          <p:nvPr/>
        </p:nvSpPr>
        <p:spPr>
          <a:xfrm>
            <a:off x="1988439" y="2867813"/>
            <a:ext cx="236880" cy="708480"/>
          </a:xfrm>
          <a:prstGeom prst="line">
            <a:avLst/>
          </a:prstGeom>
          <a:ln w="38160">
            <a:custDash>
              <a:ds d="200000" sp="200000"/>
            </a:custDash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7" name="Trigger…_0" descr="Trigger…"/>
          <p:cNvPicPr/>
          <p:nvPr/>
        </p:nvPicPr>
        <p:blipFill>
          <a:blip r:embed="rId9"/>
          <a:stretch/>
        </p:blipFill>
        <p:spPr>
          <a:xfrm>
            <a:off x="817148" y="1406942"/>
            <a:ext cx="1674359" cy="1446120"/>
          </a:xfrm>
          <a:prstGeom prst="rect">
            <a:avLst/>
          </a:prstGeom>
          <a:ln>
            <a:noFill/>
          </a:ln>
        </p:spPr>
      </p:pic>
      <p:sp>
        <p:nvSpPr>
          <p:cNvPr id="548" name="CustomShape 64"/>
          <p:cNvSpPr/>
          <p:nvPr/>
        </p:nvSpPr>
        <p:spPr>
          <a:xfrm>
            <a:off x="2112998" y="3449215"/>
            <a:ext cx="1357202" cy="831600"/>
          </a:xfrm>
          <a:prstGeom prst="roundRect">
            <a:avLst>
              <a:gd name="adj" fmla="val 33520"/>
            </a:avLst>
          </a:prstGeom>
          <a:blipFill rotWithShape="0">
            <a:blip r:embed="rId4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CustomShape 65"/>
          <p:cNvSpPr/>
          <p:nvPr/>
        </p:nvSpPr>
        <p:spPr>
          <a:xfrm>
            <a:off x="2048559" y="3483773"/>
            <a:ext cx="1404001" cy="780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TDL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  <a:ea typeface="Arial"/>
              </a:rPr>
              <a:t>osc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en-US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50 </a:t>
            </a:r>
            <a:r>
              <a:rPr lang="en-US" sz="2561" spc="-1" dirty="0" err="1">
                <a:solidFill>
                  <a:srgbClr val="000000"/>
                </a:solidFill>
                <a:latin typeface="Arial"/>
                <a:ea typeface="Arial"/>
              </a:rPr>
              <a:t>mJ</a:t>
            </a:r>
            <a:endParaRPr lang="en-US" sz="2561" spc="-1" dirty="0">
              <a:latin typeface="Arial"/>
            </a:endParaRPr>
          </a:p>
        </p:txBody>
      </p:sp>
      <p:sp>
        <p:nvSpPr>
          <p:cNvPr id="550" name="CustomShape 66"/>
          <p:cNvSpPr/>
          <p:nvPr/>
        </p:nvSpPr>
        <p:spPr>
          <a:xfrm>
            <a:off x="3821834" y="3051773"/>
            <a:ext cx="1446836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1030 nm</a:t>
            </a:r>
            <a:endParaRPr lang="en-US" sz="2561" spc="-1" dirty="0">
              <a:latin typeface="Arial"/>
            </a:endParaRPr>
          </a:p>
        </p:txBody>
      </p:sp>
      <p:sp>
        <p:nvSpPr>
          <p:cNvPr id="551" name="CustomShape 67"/>
          <p:cNvSpPr/>
          <p:nvPr/>
        </p:nvSpPr>
        <p:spPr>
          <a:xfrm>
            <a:off x="2145759" y="5709295"/>
            <a:ext cx="1291319" cy="737998"/>
          </a:xfrm>
          <a:prstGeom prst="roundRect">
            <a:avLst>
              <a:gd name="adj" fmla="val 33520"/>
            </a:avLst>
          </a:prstGeom>
          <a:blipFill rotWithShape="0">
            <a:blip r:embed="rId4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CustomShape 68"/>
          <p:cNvSpPr/>
          <p:nvPr/>
        </p:nvSpPr>
        <p:spPr>
          <a:xfrm>
            <a:off x="2093199" y="5693094"/>
            <a:ext cx="1391403" cy="7542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TDL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  <a:ea typeface="Arial"/>
              </a:rPr>
              <a:t>osc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en-US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50 </a:t>
            </a:r>
            <a:r>
              <a:rPr lang="en-US" sz="2561" spc="-1" dirty="0" err="1">
                <a:solidFill>
                  <a:srgbClr val="000000"/>
                </a:solidFill>
                <a:latin typeface="Arial"/>
                <a:ea typeface="Arial"/>
              </a:rPr>
              <a:t>mJ</a:t>
            </a:r>
            <a:endParaRPr lang="en-US" sz="2561" spc="-1" dirty="0">
              <a:latin typeface="Arial"/>
            </a:endParaRPr>
          </a:p>
        </p:txBody>
      </p:sp>
      <p:sp>
        <p:nvSpPr>
          <p:cNvPr id="553" name="Line 69"/>
          <p:cNvSpPr/>
          <p:nvPr/>
        </p:nvSpPr>
        <p:spPr>
          <a:xfrm>
            <a:off x="3081400" y="5378094"/>
            <a:ext cx="0" cy="405001"/>
          </a:xfrm>
          <a:prstGeom prst="line">
            <a:avLst/>
          </a:prstGeom>
          <a:ln w="7632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4" name="Line 70"/>
          <p:cNvSpPr/>
          <p:nvPr/>
        </p:nvSpPr>
        <p:spPr>
          <a:xfrm flipV="1">
            <a:off x="3102639" y="4187213"/>
            <a:ext cx="0" cy="405001"/>
          </a:xfrm>
          <a:prstGeom prst="line">
            <a:avLst/>
          </a:prstGeom>
          <a:ln w="7632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CustomShape 71"/>
          <p:cNvSpPr/>
          <p:nvPr/>
        </p:nvSpPr>
        <p:spPr>
          <a:xfrm>
            <a:off x="3886356" y="6435515"/>
            <a:ext cx="1464478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1030 nm</a:t>
            </a:r>
            <a:endParaRPr lang="en-US" sz="2561" spc="-1" dirty="0">
              <a:latin typeface="Arial"/>
            </a:endParaRPr>
          </a:p>
        </p:txBody>
      </p:sp>
      <p:sp>
        <p:nvSpPr>
          <p:cNvPr id="556" name="Line 72"/>
          <p:cNvSpPr/>
          <p:nvPr/>
        </p:nvSpPr>
        <p:spPr>
          <a:xfrm>
            <a:off x="1731760" y="3841612"/>
            <a:ext cx="452160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7" name="Line 73"/>
          <p:cNvSpPr/>
          <p:nvPr/>
        </p:nvSpPr>
        <p:spPr>
          <a:xfrm>
            <a:off x="1746520" y="2835774"/>
            <a:ext cx="541080" cy="2947319"/>
          </a:xfrm>
          <a:prstGeom prst="line">
            <a:avLst/>
          </a:prstGeom>
          <a:ln w="38160">
            <a:custDash>
              <a:ds d="200000" sp="200000"/>
            </a:custDash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CustomShape 74"/>
          <p:cNvSpPr/>
          <p:nvPr/>
        </p:nvSpPr>
        <p:spPr>
          <a:xfrm>
            <a:off x="3725855" y="7338987"/>
            <a:ext cx="1547280" cy="8100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atomic</a:t>
            </a:r>
            <a:endParaRPr lang="en-US" sz="20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reference</a:t>
            </a:r>
            <a:endParaRPr lang="en-US" sz="2000" spc="-1">
              <a:latin typeface="Arial"/>
            </a:endParaRPr>
          </a:p>
        </p:txBody>
      </p:sp>
      <p:sp>
        <p:nvSpPr>
          <p:cNvPr id="559" name="CustomShape 75"/>
          <p:cNvSpPr/>
          <p:nvPr/>
        </p:nvSpPr>
        <p:spPr>
          <a:xfrm>
            <a:off x="3788787" y="1769932"/>
            <a:ext cx="1547280" cy="8100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000" spc="-1">
                <a:solidFill>
                  <a:srgbClr val="000000"/>
                </a:solidFill>
                <a:latin typeface="Arial"/>
                <a:ea typeface="Arial"/>
              </a:rPr>
              <a:t>lambda-meter</a:t>
            </a:r>
            <a:endParaRPr lang="en-US" sz="2000" spc="-1">
              <a:latin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BF2ED93-A378-95F1-3994-2DDF3893BFCA}"/>
              </a:ext>
            </a:extLst>
          </p:cNvPr>
          <p:cNvCxnSpPr>
            <a:cxnSpLocks/>
          </p:cNvCxnSpPr>
          <p:nvPr/>
        </p:nvCxnSpPr>
        <p:spPr>
          <a:xfrm>
            <a:off x="5658473" y="6066251"/>
            <a:ext cx="0" cy="58686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5D7FD08-D98B-3CFC-8D88-CA44E409AC6D}"/>
              </a:ext>
            </a:extLst>
          </p:cNvPr>
          <p:cNvCxnSpPr>
            <a:cxnSpLocks/>
          </p:cNvCxnSpPr>
          <p:nvPr/>
        </p:nvCxnSpPr>
        <p:spPr>
          <a:xfrm>
            <a:off x="5582912" y="3289733"/>
            <a:ext cx="0" cy="58686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3AED03B-7AC0-FA94-3833-BEC113110B54}"/>
              </a:ext>
            </a:extLst>
          </p:cNvPr>
          <p:cNvCxnSpPr>
            <a:cxnSpLocks/>
          </p:cNvCxnSpPr>
          <p:nvPr/>
        </p:nvCxnSpPr>
        <p:spPr>
          <a:xfrm>
            <a:off x="1542615" y="2490865"/>
            <a:ext cx="673035" cy="1072133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4733B777-8975-4DC6-2A7E-FF801C411148}"/>
              </a:ext>
            </a:extLst>
          </p:cNvPr>
          <p:cNvCxnSpPr>
            <a:cxnSpLocks/>
          </p:cNvCxnSpPr>
          <p:nvPr/>
        </p:nvCxnSpPr>
        <p:spPr>
          <a:xfrm>
            <a:off x="6943801" y="6738490"/>
            <a:ext cx="1003185" cy="122451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CustomShape 71">
            <a:extLst>
              <a:ext uri="{FF2B5EF4-FFF2-40B4-BE49-F238E27FC236}">
                <a16:creationId xmlns:a16="http://schemas.microsoft.com/office/drawing/2014/main" id="{9D6604B9-62F0-B256-CF57-213C2DC10658}"/>
              </a:ext>
            </a:extLst>
          </p:cNvPr>
          <p:cNvSpPr/>
          <p:nvPr/>
        </p:nvSpPr>
        <p:spPr>
          <a:xfrm>
            <a:off x="2056661" y="6455119"/>
            <a:ext cx="1464478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1030 nm</a:t>
            </a:r>
            <a:endParaRPr lang="en-US" sz="2561" spc="-1" dirty="0">
              <a:latin typeface="Arial"/>
            </a:endParaRPr>
          </a:p>
        </p:txBody>
      </p:sp>
      <p:sp>
        <p:nvSpPr>
          <p:cNvPr id="464" name="CustomShape 66">
            <a:extLst>
              <a:ext uri="{FF2B5EF4-FFF2-40B4-BE49-F238E27FC236}">
                <a16:creationId xmlns:a16="http://schemas.microsoft.com/office/drawing/2014/main" id="{10B9781E-704C-5743-A176-58AE34334595}"/>
              </a:ext>
            </a:extLst>
          </p:cNvPr>
          <p:cNvSpPr/>
          <p:nvPr/>
        </p:nvSpPr>
        <p:spPr>
          <a:xfrm>
            <a:off x="2194947" y="2917485"/>
            <a:ext cx="1446836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561" spc="-1" dirty="0">
                <a:solidFill>
                  <a:srgbClr val="000000"/>
                </a:solidFill>
                <a:latin typeface="Arial"/>
                <a:ea typeface="Arial"/>
              </a:rPr>
              <a:t>1030 nm</a:t>
            </a:r>
            <a:endParaRPr lang="en-US" sz="2561" spc="-1" dirty="0">
              <a:latin typeface="Arial"/>
            </a:endParaRPr>
          </a:p>
        </p:txBody>
      </p:sp>
      <p:sp>
        <p:nvSpPr>
          <p:cNvPr id="466" name="CustomShape 57">
            <a:extLst>
              <a:ext uri="{FF2B5EF4-FFF2-40B4-BE49-F238E27FC236}">
                <a16:creationId xmlns:a16="http://schemas.microsoft.com/office/drawing/2014/main" id="{8315FB67-E992-EF9B-AC1B-FFE743E5B510}"/>
              </a:ext>
            </a:extLst>
          </p:cNvPr>
          <p:cNvSpPr/>
          <p:nvPr/>
        </p:nvSpPr>
        <p:spPr>
          <a:xfrm>
            <a:off x="2134365" y="4595322"/>
            <a:ext cx="1776924" cy="675011"/>
          </a:xfrm>
          <a:prstGeom prst="roundRect">
            <a:avLst>
              <a:gd name="adj" fmla="val 30652"/>
            </a:avLst>
          </a:prstGeom>
          <a:blipFill rotWithShape="0">
            <a:blip r:embed="rId8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Pump diodes</a:t>
            </a:r>
            <a:endParaRPr lang="en-US" sz="16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400 W, 940 nm</a:t>
            </a:r>
            <a:endParaRPr lang="en-US" sz="1600" spc="-1" dirty="0">
              <a:latin typeface="Arial"/>
            </a:endParaRPr>
          </a:p>
        </p:txBody>
      </p:sp>
      <p:cxnSp>
        <p:nvCxnSpPr>
          <p:cNvPr id="449" name="Straight Arrow Connector 448">
            <a:extLst>
              <a:ext uri="{FF2B5EF4-FFF2-40B4-BE49-F238E27FC236}">
                <a16:creationId xmlns:a16="http://schemas.microsoft.com/office/drawing/2014/main" id="{2FFA3534-D54C-A1DB-D120-CC046BCF569C}"/>
              </a:ext>
            </a:extLst>
          </p:cNvPr>
          <p:cNvCxnSpPr>
            <a:cxnSpLocks/>
            <a:endCxn id="557" idx="1"/>
          </p:cNvCxnSpPr>
          <p:nvPr/>
        </p:nvCxnSpPr>
        <p:spPr>
          <a:xfrm>
            <a:off x="1473336" y="2463084"/>
            <a:ext cx="814265" cy="3320009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Arrow Connector 475">
            <a:extLst>
              <a:ext uri="{FF2B5EF4-FFF2-40B4-BE49-F238E27FC236}">
                <a16:creationId xmlns:a16="http://schemas.microsoft.com/office/drawing/2014/main" id="{8C286667-84C8-CA5D-4FE6-A76C04616D46}"/>
              </a:ext>
            </a:extLst>
          </p:cNvPr>
          <p:cNvCxnSpPr>
            <a:cxnSpLocks/>
          </p:cNvCxnSpPr>
          <p:nvPr/>
        </p:nvCxnSpPr>
        <p:spPr>
          <a:xfrm>
            <a:off x="4609958" y="5180095"/>
            <a:ext cx="0" cy="52920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CustomShape 2">
            <a:extLst>
              <a:ext uri="{FF2B5EF4-FFF2-40B4-BE49-F238E27FC236}">
                <a16:creationId xmlns:a16="http://schemas.microsoft.com/office/drawing/2014/main" id="{577476B0-7B9A-9260-34F3-53FE7A277C50}"/>
              </a:ext>
            </a:extLst>
          </p:cNvPr>
          <p:cNvSpPr/>
          <p:nvPr/>
        </p:nvSpPr>
        <p:spPr>
          <a:xfrm>
            <a:off x="423440" y="-218023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The laser system</a:t>
            </a:r>
            <a:endParaRPr lang="en-US" sz="3999" spc="-1" dirty="0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2"/>
          <p:cNvSpPr/>
          <p:nvPr/>
        </p:nvSpPr>
        <p:spPr>
          <a:xfrm>
            <a:off x="249839" y="-73477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Master oscillator</a:t>
            </a:r>
            <a:endParaRPr lang="en-US" sz="3999" spc="-1" dirty="0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422640" y="8105799"/>
            <a:ext cx="5423687" cy="316135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en-GB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Zeyen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, Manuel</a:t>
            </a:r>
            <a:r>
              <a:rPr lang="en-US" sz="1700" spc="-1" dirty="0">
                <a:solidFill>
                  <a:srgbClr val="222222"/>
                </a:solidFill>
                <a:latin typeface="Arial"/>
                <a:ea typeface="Arial"/>
              </a:rPr>
              <a:t>,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 et al. review of scientific instruments</a:t>
            </a:r>
            <a:r>
              <a:rPr lang="en-US" sz="1700" spc="-1" dirty="0">
                <a:solidFill>
                  <a:srgbClr val="222222"/>
                </a:solidFill>
                <a:latin typeface="Arial"/>
                <a:ea typeface="Arial"/>
              </a:rPr>
              <a:t> 2023.</a:t>
            </a:r>
            <a:endParaRPr lang="en-US" sz="1700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57DEBC-B671-64BA-7FCC-B26C281C1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" y="1331668"/>
            <a:ext cx="7696200" cy="6375400"/>
          </a:xfrm>
          <a:prstGeom prst="rect">
            <a:avLst/>
          </a:prstGeom>
        </p:spPr>
      </p:pic>
      <p:sp>
        <p:nvSpPr>
          <p:cNvPr id="3" name="CustomShape 3">
            <a:extLst>
              <a:ext uri="{FF2B5EF4-FFF2-40B4-BE49-F238E27FC236}">
                <a16:creationId xmlns:a16="http://schemas.microsoft.com/office/drawing/2014/main" id="{6E8D1644-20E1-5330-FC5E-4416A6DE5230}"/>
              </a:ext>
            </a:extLst>
          </p:cNvPr>
          <p:cNvSpPr/>
          <p:nvPr/>
        </p:nvSpPr>
        <p:spPr>
          <a:xfrm>
            <a:off x="422640" y="8504530"/>
            <a:ext cx="3113055" cy="316135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en-GB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Zeyen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, Manuel</a:t>
            </a:r>
            <a:r>
              <a:rPr lang="en-US" sz="1700" spc="-1" dirty="0">
                <a:solidFill>
                  <a:srgbClr val="222222"/>
                </a:solidFill>
                <a:latin typeface="Arial"/>
                <a:ea typeface="Arial"/>
              </a:rPr>
              <a:t>,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 et al. </a:t>
            </a:r>
            <a:r>
              <a:rPr lang="en-GB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700" spc="-1" dirty="0">
                <a:solidFill>
                  <a:srgbClr val="222222"/>
                </a:solidFill>
                <a:latin typeface="Arial"/>
                <a:ea typeface="Arial"/>
              </a:rPr>
              <a:t>2023.</a:t>
            </a:r>
            <a:endParaRPr lang="en-US" sz="1700" spc="-1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CD0BD2-BBE0-65B1-B0B4-9B1337327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721" y="1282854"/>
            <a:ext cx="4874438" cy="3135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8E438-4D75-5806-8653-CA273C493D70}"/>
              </a:ext>
            </a:extLst>
          </p:cNvPr>
          <p:cNvSpPr txBox="1"/>
          <p:nvPr/>
        </p:nvSpPr>
        <p:spPr>
          <a:xfrm>
            <a:off x="8069721" y="6073575"/>
            <a:ext cx="4874438" cy="2032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17" indent="-342917">
              <a:buFont typeface="Wingdings" pitchFamily="2" charset="2"/>
              <a:buChar char="ü"/>
            </a:pPr>
            <a:r>
              <a:rPr lang="en-CH" dirty="0">
                <a:solidFill>
                  <a:srgbClr val="0070C0"/>
                </a:solidFill>
              </a:rPr>
              <a:t>Delay:   700 ns</a:t>
            </a:r>
          </a:p>
          <a:p>
            <a:pPr marL="342917" indent="-342917">
              <a:buFont typeface="Wingdings" pitchFamily="2" charset="2"/>
              <a:buChar char="ü"/>
            </a:pPr>
            <a:r>
              <a:rPr lang="en-CH" dirty="0">
                <a:solidFill>
                  <a:srgbClr val="0070C0"/>
                </a:solidFill>
              </a:rPr>
              <a:t>Energy: 50 mJ  </a:t>
            </a:r>
          </a:p>
          <a:p>
            <a:pPr marL="342917" indent="-342917">
              <a:buFont typeface="Wingdings" pitchFamily="2" charset="2"/>
              <a:buChar char="ü"/>
            </a:pPr>
            <a:r>
              <a:rPr lang="en-CH" dirty="0">
                <a:solidFill>
                  <a:srgbClr val="0070C0"/>
                </a:solidFill>
              </a:rPr>
              <a:t>Pulse-to-pulse stability: &lt;0.5% (rms)</a:t>
            </a:r>
          </a:p>
          <a:p>
            <a:pPr marL="342917" indent="-342917">
              <a:buFont typeface="Wingdings" pitchFamily="2" charset="2"/>
              <a:buChar char="ü"/>
            </a:pPr>
            <a:r>
              <a:rPr lang="en-CH" dirty="0">
                <a:solidFill>
                  <a:srgbClr val="0070C0"/>
                </a:solidFill>
              </a:rPr>
              <a:t>Single-frequency operation</a:t>
            </a:r>
          </a:p>
          <a:p>
            <a:pPr marL="342917" indent="-342917">
              <a:buFont typeface="Wingdings" pitchFamily="2" charset="2"/>
              <a:buChar char="ü"/>
            </a:pPr>
            <a:r>
              <a:rPr lang="en-CH" dirty="0">
                <a:solidFill>
                  <a:srgbClr val="0070C0"/>
                </a:solidFill>
              </a:rPr>
              <a:t>Laser chirp &lt; 2 MHz</a:t>
            </a:r>
          </a:p>
          <a:p>
            <a:pPr marL="342917" indent="-342917">
              <a:buFont typeface="Wingdings" pitchFamily="2" charset="2"/>
              <a:buChar char="ü"/>
            </a:pPr>
            <a:r>
              <a:rPr lang="en-CH" dirty="0">
                <a:solidFill>
                  <a:srgbClr val="0070C0"/>
                </a:solidFill>
              </a:rPr>
              <a:t>PDH lock scheme with infinite dynamic range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12513961" y="10347473"/>
            <a:ext cx="324361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"/>
          <p:cNvSpPr/>
          <p:nvPr/>
        </p:nvSpPr>
        <p:spPr>
          <a:xfrm>
            <a:off x="422459" y="-168960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Beyond the proton radius puzzle</a:t>
            </a:r>
            <a:endParaRPr lang="en-US" sz="3999" spc="-1" dirty="0">
              <a:latin typeface="Arial"/>
            </a:endParaRPr>
          </a:p>
        </p:txBody>
      </p:sp>
      <p:sp>
        <p:nvSpPr>
          <p:cNvPr id="61" name="CustomShape 3"/>
          <p:cNvSpPr/>
          <p:nvPr/>
        </p:nvSpPr>
        <p:spPr>
          <a:xfrm>
            <a:off x="1157386" y="1332435"/>
            <a:ext cx="3122673" cy="593134"/>
          </a:xfrm>
          <a:prstGeom prst="rect">
            <a:avLst/>
          </a:prstGeom>
          <a:solidFill>
            <a:srgbClr val="FFFFFF"/>
          </a:solidFill>
          <a:ln w="3240">
            <a:noFill/>
          </a:ln>
          <a:effectLst>
            <a:outerShdw blurRad="50800" dist="12600" dir="5400000" rotWithShape="0">
              <a:srgbClr val="000000">
                <a:alpha val="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 dirty="0">
                <a:solidFill>
                  <a:srgbClr val="C82506"/>
                </a:solidFill>
                <a:latin typeface="Helvetica Neue"/>
                <a:ea typeface="Helvetica Neue"/>
              </a:rPr>
              <a:t>Measurement </a:t>
            </a:r>
            <a:endParaRPr lang="en-US" sz="3500" spc="-1" dirty="0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10009228" y="1218314"/>
            <a:ext cx="1416309" cy="593134"/>
          </a:xfrm>
          <a:prstGeom prst="rect">
            <a:avLst/>
          </a:prstGeom>
          <a:solidFill>
            <a:srgbClr val="FFFFFF"/>
          </a:solidFill>
          <a:ln w="3240">
            <a:noFill/>
          </a:ln>
          <a:effectLst>
            <a:outerShdw blurRad="50800" dist="12600" dir="5400000" rotWithShape="0">
              <a:srgbClr val="000000">
                <a:alpha val="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Result</a:t>
            </a:r>
            <a:endParaRPr lang="en-US" sz="3500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CustomShape 5"/>
              <p:cNvSpPr/>
              <p:nvPr/>
            </p:nvSpPr>
            <p:spPr>
              <a:xfrm>
                <a:off x="276481" y="2537599"/>
                <a:ext cx="4727881" cy="1734088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 anchor="ctr">
                <a:sp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500" b="1" spc="-1" dirty="0">
                    <a:solidFill>
                      <a:srgbClr val="0073CF"/>
                    </a:solidFill>
                    <a:latin typeface="Helvetica Neue"/>
                    <a:ea typeface="Helvetica Neue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</m:ctrlPr>
                      </m:sSubPr>
                      <m:e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𝒓</m:t>
                        </m:r>
                      </m:e>
                      <m:sub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3500" spc="-1" dirty="0">
                    <a:latin typeface="Arial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3500" spc="-1" dirty="0">
                  <a:latin typeface="Arial"/>
                  <a:ea typeface="Cambria Math" panose="02040503050406030204" pitchFamily="18" charset="0"/>
                </a:endParaRPr>
              </a:p>
              <a:p>
                <a:pPr algn="ctr">
                  <a:tabLst>
                    <a:tab pos="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pc="-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CH" sz="3600" dirty="0"/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500" spc="-1" dirty="0">
                    <a:latin typeface="Arial"/>
                  </a:rPr>
                  <a:t> in H </a:t>
                </a:r>
              </a:p>
            </p:txBody>
          </p:sp>
        </mc:Choice>
        <mc:Fallback>
          <p:sp>
            <p:nvSpPr>
              <p:cNvPr id="63" name="CustomShap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81" y="2537599"/>
                <a:ext cx="4727881" cy="1734088"/>
              </a:xfrm>
              <a:prstGeom prst="rect">
                <a:avLst/>
              </a:prstGeom>
              <a:blipFill>
                <a:blip r:embed="rId3"/>
                <a:stretch>
                  <a:fillRect t="-5072" b="-13043"/>
                </a:stretch>
              </a:blipFill>
              <a:ln w="3240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CustomShape 6"/>
              <p:cNvSpPr/>
              <p:nvPr/>
            </p:nvSpPr>
            <p:spPr>
              <a:xfrm>
                <a:off x="8552159" y="3155252"/>
                <a:ext cx="4174561" cy="593134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 anchor="ctr">
                <a:sp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500" b="1" spc="-1" dirty="0">
                    <a:solidFill>
                      <a:srgbClr val="0073CF"/>
                    </a:solidFill>
                    <a:latin typeface="Helvetica Neue"/>
                    <a:ea typeface="Helvetica Neue"/>
                  </a:rPr>
                  <a:t>Most precise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</m:ctrlPr>
                      </m:sSubPr>
                      <m:e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𝑹</m:t>
                        </m:r>
                      </m:e>
                      <m:sub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US" sz="3500" spc="-1" dirty="0">
                  <a:latin typeface="Arial"/>
                </a:endParaRPr>
              </a:p>
            </p:txBody>
          </p:sp>
        </mc:Choice>
        <mc:Fallback>
          <p:sp>
            <p:nvSpPr>
              <p:cNvPr id="64" name="CustomShap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2159" y="3155252"/>
                <a:ext cx="4174561" cy="593134"/>
              </a:xfrm>
              <a:prstGeom prst="rect">
                <a:avLst/>
              </a:prstGeom>
              <a:blipFill>
                <a:blip r:embed="rId4"/>
                <a:stretch>
                  <a:fillRect t="-16667" b="-37500"/>
                </a:stretch>
              </a:blipFill>
              <a:ln w="3240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CustomShape 7"/>
              <p:cNvSpPr/>
              <p:nvPr/>
            </p:nvSpPr>
            <p:spPr>
              <a:xfrm>
                <a:off x="276479" y="6005215"/>
                <a:ext cx="4727881" cy="1718699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 anchor="ctr">
                <a:sp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500" b="1" spc="-1" dirty="0">
                    <a:solidFill>
                      <a:srgbClr val="0073CF"/>
                    </a:solidFill>
                    <a:latin typeface="Helvetica Neue"/>
                    <a:ea typeface="Helvetica Neue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</m:ctrlPr>
                      </m:sSubPr>
                      <m:e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𝒓</m:t>
                        </m:r>
                      </m:e>
                      <m:sub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3500" spc="-1" dirty="0">
                    <a:latin typeface="Arial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3500" spc="-1" dirty="0">
                    <a:latin typeface="Arial"/>
                  </a:rPr>
                  <a:t> </a:t>
                </a:r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>
                    <a:latin typeface="Arial"/>
                  </a:rPr>
                  <a:t>+ </a:t>
                </a:r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>
                    <a:latin typeface="Arial"/>
                  </a:rPr>
                  <a:t>H-D isotopic shift </a:t>
                </a:r>
              </a:p>
            </p:txBody>
          </p:sp>
        </mc:Choice>
        <mc:Fallback>
          <p:sp>
            <p:nvSpPr>
              <p:cNvPr id="65" name="Custom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79" y="6005215"/>
                <a:ext cx="4727881" cy="1718699"/>
              </a:xfrm>
              <a:prstGeom prst="rect">
                <a:avLst/>
              </a:prstGeom>
              <a:blipFill>
                <a:blip r:embed="rId5"/>
                <a:stretch>
                  <a:fillRect t="-5109" b="-13139"/>
                </a:stretch>
              </a:blipFill>
              <a:ln w="3240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CustomShape 8"/>
              <p:cNvSpPr/>
              <p:nvPr/>
            </p:nvSpPr>
            <p:spPr>
              <a:xfrm>
                <a:off x="8552159" y="6567996"/>
                <a:ext cx="4174561" cy="593134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 anchor="ctr">
                <a:sp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500" b="1" spc="-1" dirty="0">
                    <a:solidFill>
                      <a:srgbClr val="0073CF"/>
                    </a:solidFill>
                    <a:latin typeface="Helvetica Neue"/>
                    <a:ea typeface="Helvetica Neue"/>
                  </a:rPr>
                  <a:t>Most precise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</m:ctrlPr>
                      </m:sSubPr>
                      <m:e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𝒓</m:t>
                        </m:r>
                      </m:e>
                      <m:sub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𝒅</m:t>
                        </m:r>
                      </m:sub>
                    </m:sSub>
                  </m:oMath>
                </a14:m>
                <a:endParaRPr lang="en-US" sz="3500" spc="-1" dirty="0">
                  <a:latin typeface="Arial"/>
                </a:endParaRPr>
              </a:p>
            </p:txBody>
          </p:sp>
        </mc:Choice>
        <mc:Fallback>
          <p:sp>
            <p:nvSpPr>
              <p:cNvPr id="66" name="Custom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2159" y="6567996"/>
                <a:ext cx="4174561" cy="593134"/>
              </a:xfrm>
              <a:prstGeom prst="rect">
                <a:avLst/>
              </a:prstGeom>
              <a:blipFill>
                <a:blip r:embed="rId6"/>
                <a:stretch>
                  <a:fillRect t="-16667" b="-39583"/>
                </a:stretch>
              </a:blipFill>
              <a:ln w="3240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Line 9"/>
          <p:cNvSpPr/>
          <p:nvPr/>
        </p:nvSpPr>
        <p:spPr>
          <a:xfrm>
            <a:off x="4798981" y="3424899"/>
            <a:ext cx="3405239" cy="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Line 10"/>
          <p:cNvSpPr/>
          <p:nvPr/>
        </p:nvSpPr>
        <p:spPr>
          <a:xfrm>
            <a:off x="4798619" y="6864563"/>
            <a:ext cx="3405601" cy="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3DB66D-635F-7489-32CF-D90F4BBF3530}"/>
              </a:ext>
            </a:extLst>
          </p:cNvPr>
          <p:cNvSpPr txBox="1"/>
          <p:nvPr/>
        </p:nvSpPr>
        <p:spPr>
          <a:xfrm>
            <a:off x="3852472" y="344774"/>
            <a:ext cx="184731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2"/>
          <p:cNvSpPr/>
          <p:nvPr/>
        </p:nvSpPr>
        <p:spPr>
          <a:xfrm>
            <a:off x="249839" y="-181790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Multi pass amplifier</a:t>
            </a:r>
            <a:endParaRPr lang="en-US" sz="3999" spc="-1" dirty="0">
              <a:latin typeface="Arial"/>
            </a:endParaRPr>
          </a:p>
        </p:txBody>
      </p:sp>
      <p:pic>
        <p:nvPicPr>
          <p:cNvPr id="387" name="unknown.pdf" descr="unknown.pdf"/>
          <p:cNvPicPr/>
          <p:nvPr/>
        </p:nvPicPr>
        <p:blipFill>
          <a:blip r:embed="rId2"/>
          <a:stretch/>
        </p:blipFill>
        <p:spPr>
          <a:xfrm>
            <a:off x="-444959" y="1694880"/>
            <a:ext cx="7452720" cy="6495840"/>
          </a:xfrm>
          <a:prstGeom prst="rect">
            <a:avLst/>
          </a:prstGeom>
          <a:ln w="3240">
            <a:noFill/>
          </a:ln>
        </p:spPr>
      </p:pic>
      <p:pic>
        <p:nvPicPr>
          <p:cNvPr id="388" name="Image" descr="Image"/>
          <p:cNvPicPr/>
          <p:nvPr/>
        </p:nvPicPr>
        <p:blipFill>
          <a:blip r:embed="rId3"/>
          <a:stretch/>
        </p:blipFill>
        <p:spPr>
          <a:xfrm>
            <a:off x="7500599" y="2242801"/>
            <a:ext cx="5374080" cy="5864400"/>
          </a:xfrm>
          <a:prstGeom prst="rect">
            <a:avLst/>
          </a:prstGeom>
          <a:ln w="3240">
            <a:noFill/>
          </a:ln>
        </p:spPr>
      </p:pic>
      <p:sp>
        <p:nvSpPr>
          <p:cNvPr id="389" name="CustomShape 3"/>
          <p:cNvSpPr/>
          <p:nvPr/>
        </p:nvSpPr>
        <p:spPr>
          <a:xfrm>
            <a:off x="476641" y="8388246"/>
            <a:ext cx="5416314" cy="457071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lnSpc>
                <a:spcPts val="3699"/>
              </a:lnSpc>
              <a:tabLst>
                <a:tab pos="0" algn="l"/>
              </a:tabLst>
            </a:pPr>
            <a:r>
              <a:rPr lang="en-US" sz="1600" b="1" i="1" spc="-1">
                <a:solidFill>
                  <a:srgbClr val="000000"/>
                </a:solidFill>
                <a:latin typeface="Arial"/>
                <a:ea typeface="Arial"/>
              </a:rPr>
              <a:t>K. Schuhmann et al., Appl. Opt. 57, 10323-10333 (2018) </a:t>
            </a:r>
            <a:endParaRPr lang="en-US" sz="1600" spc="-1">
              <a:latin typeface="Arial"/>
            </a:endParaRPr>
          </a:p>
        </p:txBody>
      </p:sp>
      <p:sp>
        <p:nvSpPr>
          <p:cNvPr id="390" name="CustomShape 4"/>
          <p:cNvSpPr/>
          <p:nvPr/>
        </p:nvSpPr>
        <p:spPr>
          <a:xfrm>
            <a:off x="429841" y="7776745"/>
            <a:ext cx="6323041" cy="51619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>
              <a:spcBef>
                <a:spcPts val="3600"/>
              </a:spcBef>
              <a:tabLst>
                <a:tab pos="0" algn="l"/>
              </a:tabLst>
            </a:pPr>
            <a:r>
              <a:rPr lang="en-US" sz="1500" b="1" spc="-1">
                <a:solidFill>
                  <a:srgbClr val="000000"/>
                </a:solidFill>
                <a:latin typeface="Helvetica Neue"/>
                <a:ea typeface="Helvetica Neue"/>
              </a:rPr>
              <a:t>Zeyen, Manuel, et al. </a:t>
            </a:r>
            <a:r>
              <a:rPr lang="en-US" sz="1500" b="1" i="1" spc="-1">
                <a:solidFill>
                  <a:srgbClr val="000000"/>
                </a:solidFill>
                <a:latin typeface="Helvetica Neue"/>
                <a:ea typeface="Helvetica Neue"/>
              </a:rPr>
              <a:t>Solid State Lasers XXVIII: Technology and Devices</a:t>
            </a:r>
            <a:r>
              <a:rPr lang="en-US" sz="1500" b="1" spc="-1">
                <a:solidFill>
                  <a:srgbClr val="000000"/>
                </a:solidFill>
                <a:latin typeface="Helvetica Neue"/>
                <a:ea typeface="Helvetica Neue"/>
              </a:rPr>
              <a:t>. Vol. 10896., 2019.</a:t>
            </a:r>
            <a:endParaRPr lang="en-US" sz="1500" spc="-1">
              <a:latin typeface="Arial"/>
            </a:endParaRPr>
          </a:p>
        </p:txBody>
      </p:sp>
      <p:sp>
        <p:nvSpPr>
          <p:cNvPr id="391" name="CustomShape 5"/>
          <p:cNvSpPr/>
          <p:nvPr/>
        </p:nvSpPr>
        <p:spPr>
          <a:xfrm>
            <a:off x="3418633" y="1302265"/>
            <a:ext cx="6167737" cy="57787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i="1" spc="-1">
                <a:solidFill>
                  <a:srgbClr val="000000"/>
                </a:solidFill>
                <a:latin typeface="Helvetica Neue"/>
                <a:ea typeface="Helvetica Neue"/>
              </a:rPr>
              <a:t>Insensitive to thermal lensing</a:t>
            </a:r>
            <a:endParaRPr lang="en-US" sz="3401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2"/>
          <p:cNvSpPr/>
          <p:nvPr/>
        </p:nvSpPr>
        <p:spPr>
          <a:xfrm>
            <a:off x="249839" y="-183355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Multi pass Amplifier</a:t>
            </a:r>
            <a:endParaRPr lang="en-US" sz="3999" spc="-1">
              <a:latin typeface="Arial"/>
            </a:endParaRPr>
          </a:p>
        </p:txBody>
      </p:sp>
      <p:pic>
        <p:nvPicPr>
          <p:cNvPr id="394" name="unknown.pdf" descr="unknown.pdf"/>
          <p:cNvPicPr/>
          <p:nvPr/>
        </p:nvPicPr>
        <p:blipFill>
          <a:blip r:embed="rId2"/>
          <a:stretch/>
        </p:blipFill>
        <p:spPr>
          <a:xfrm>
            <a:off x="225361" y="3623760"/>
            <a:ext cx="7907041" cy="4614120"/>
          </a:xfrm>
          <a:prstGeom prst="rect">
            <a:avLst/>
          </a:prstGeom>
          <a:ln w="3240">
            <a:noFill/>
          </a:ln>
        </p:spPr>
      </p:pic>
      <p:pic>
        <p:nvPicPr>
          <p:cNvPr id="395" name="unknown.pdf" descr="unknown.pdf"/>
          <p:cNvPicPr/>
          <p:nvPr/>
        </p:nvPicPr>
        <p:blipFill>
          <a:blip r:embed="rId3"/>
          <a:stretch/>
        </p:blipFill>
        <p:spPr>
          <a:xfrm>
            <a:off x="8460360" y="1022401"/>
            <a:ext cx="3808080" cy="7707240"/>
          </a:xfrm>
          <a:prstGeom prst="rect">
            <a:avLst/>
          </a:prstGeom>
          <a:ln w="3240">
            <a:noFill/>
          </a:ln>
        </p:spPr>
      </p:pic>
      <p:sp>
        <p:nvSpPr>
          <p:cNvPr id="396" name="CustomShape 3"/>
          <p:cNvSpPr/>
          <p:nvPr/>
        </p:nvSpPr>
        <p:spPr>
          <a:xfrm>
            <a:off x="1083968" y="1323505"/>
            <a:ext cx="4967986" cy="57787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i="1" spc="-1">
                <a:solidFill>
                  <a:srgbClr val="000000"/>
                </a:solidFill>
                <a:latin typeface="Helvetica Neue"/>
                <a:ea typeface="Helvetica Neue"/>
              </a:rPr>
              <a:t>Amplifier tested 210 mJ</a:t>
            </a:r>
            <a:endParaRPr lang="en-US" sz="3401" spc="-1">
              <a:latin typeface="Arial"/>
            </a:endParaRPr>
          </a:p>
        </p:txBody>
      </p:sp>
      <p:sp>
        <p:nvSpPr>
          <p:cNvPr id="397" name="CustomShape 4"/>
          <p:cNvSpPr/>
          <p:nvPr/>
        </p:nvSpPr>
        <p:spPr>
          <a:xfrm>
            <a:off x="2634841" y="2149535"/>
            <a:ext cx="1904647" cy="699895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lnSpc>
                <a:spcPts val="5801"/>
              </a:lnSpc>
              <a:tabLst>
                <a:tab pos="0" algn="l"/>
              </a:tabLst>
            </a:pPr>
            <a:r>
              <a:rPr lang="en-US" sz="2999" b="1" spc="-1">
                <a:solidFill>
                  <a:srgbClr val="000000"/>
                </a:solidFill>
                <a:latin typeface="Arial"/>
                <a:ea typeface="Arial"/>
              </a:rPr>
              <a:t>M</a:t>
            </a:r>
            <a:r>
              <a:rPr lang="en-US" sz="2999" b="1" spc="-1" baseline="31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2999" b="1" spc="-1">
                <a:solidFill>
                  <a:srgbClr val="000000"/>
                </a:solidFill>
                <a:latin typeface="Arial"/>
                <a:ea typeface="Arial"/>
              </a:rPr>
              <a:t> ≤ 1.03  </a:t>
            </a:r>
            <a:endParaRPr lang="en-US" sz="2999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ustomShape 2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3"/>
          <p:cNvSpPr/>
          <p:nvPr/>
        </p:nvSpPr>
        <p:spPr>
          <a:xfrm>
            <a:off x="423440" y="-135885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EC5C57"/>
                </a:solidFill>
                <a:latin typeface="Helvetica Neue"/>
                <a:ea typeface="Helvetica Neue"/>
              </a:rPr>
              <a:t>Down conversion = </a:t>
            </a:r>
            <a:endParaRPr lang="en-US" sz="3999" spc="-1" dirty="0"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95EB58-7846-214B-3FFF-C7BD4E35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62" y="1253066"/>
            <a:ext cx="9281677" cy="69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CustomShape 3"/>
          <p:cNvSpPr/>
          <p:nvPr/>
        </p:nvSpPr>
        <p:spPr>
          <a:xfrm>
            <a:off x="6501601" y="1135071"/>
            <a:ext cx="5714319" cy="128563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Variable outcoupling</a:t>
            </a:r>
          </a:p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PDH lock with infinite range</a:t>
            </a:r>
            <a:endParaRPr lang="ar-SA" sz="2000" b="1" i="1" spc="-1" dirty="0">
              <a:solidFill>
                <a:srgbClr val="000000"/>
              </a:solidFill>
              <a:latin typeface="Helvetica Neue"/>
              <a:ea typeface="Helvetica Neue"/>
            </a:endParaRPr>
          </a:p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Pulse chirp &lt;  2 MHz</a:t>
            </a:r>
            <a:endParaRPr lang="en-US" sz="2000" spc="-1" dirty="0">
              <a:latin typeface="Arial"/>
            </a:endParaRPr>
          </a:p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Total conversion efficiency of 45%</a:t>
            </a:r>
            <a:endParaRPr lang="en-US" sz="2000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3308B-6C27-7E5A-FFFB-C41CADEC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79483" y="-406789"/>
            <a:ext cx="5031266" cy="13019369"/>
          </a:xfrm>
          <a:prstGeom prst="rect">
            <a:avLst/>
          </a:prstGeom>
        </p:spPr>
      </p:pic>
      <p:pic>
        <p:nvPicPr>
          <p:cNvPr id="12" name="Picture 11" descr="A close up of a machine&#10;&#10;Description automatically generated with low confidence">
            <a:extLst>
              <a:ext uri="{FF2B5EF4-FFF2-40B4-BE49-F238E27FC236}">
                <a16:creationId xmlns:a16="http://schemas.microsoft.com/office/drawing/2014/main" id="{55C5F6C5-1421-8CD1-050B-49C3441C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175" y="392822"/>
            <a:ext cx="3153343" cy="4204457"/>
          </a:xfrm>
          <a:prstGeom prst="rect">
            <a:avLst/>
          </a:prstGeom>
        </p:spPr>
      </p:pic>
      <p:sp>
        <p:nvSpPr>
          <p:cNvPr id="13" name="CustomShape 4">
            <a:extLst>
              <a:ext uri="{FF2B5EF4-FFF2-40B4-BE49-F238E27FC236}">
                <a16:creationId xmlns:a16="http://schemas.microsoft.com/office/drawing/2014/main" id="{2F6F4CF0-8CDA-6B3B-CF1F-9F649DCD5163}"/>
              </a:ext>
            </a:extLst>
          </p:cNvPr>
          <p:cNvSpPr/>
          <p:nvPr/>
        </p:nvSpPr>
        <p:spPr>
          <a:xfrm>
            <a:off x="422641" y="-20159"/>
            <a:ext cx="12157920" cy="907283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5000" b="1" spc="-1" dirty="0">
                <a:solidFill>
                  <a:srgbClr val="C00000"/>
                </a:solidFill>
                <a:latin typeface="Helvetica Neue"/>
                <a:ea typeface="Helvetica Neue"/>
              </a:rPr>
              <a:t>OPO @1534 nm</a:t>
            </a:r>
            <a:endParaRPr lang="en-US" sz="5000" spc="-1" dirty="0">
              <a:solidFill>
                <a:srgbClr val="C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59A73-857B-1967-4502-9888D89272EF}"/>
              </a:ext>
            </a:extLst>
          </p:cNvPr>
          <p:cNvSpPr txBox="1"/>
          <p:nvPr/>
        </p:nvSpPr>
        <p:spPr>
          <a:xfrm>
            <a:off x="5651292" y="254833"/>
            <a:ext cx="184731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D40F240B-5664-F9F0-4ECD-46DBFE363D10}"/>
              </a:ext>
            </a:extLst>
          </p:cNvPr>
          <p:cNvSpPr/>
          <p:nvPr/>
        </p:nvSpPr>
        <p:spPr>
          <a:xfrm>
            <a:off x="422641" y="-20159"/>
            <a:ext cx="12157920" cy="907283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5000" b="1" spc="-1" dirty="0">
                <a:solidFill>
                  <a:srgbClr val="C00000"/>
                </a:solidFill>
                <a:latin typeface="Helvetica Neue"/>
                <a:ea typeface="Helvetica Neue"/>
              </a:rPr>
              <a:t>OPO energy and chirp</a:t>
            </a:r>
            <a:endParaRPr lang="en-US" sz="5000" spc="-1" dirty="0">
              <a:solidFill>
                <a:srgbClr val="C00000"/>
              </a:solidFill>
              <a:latin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C30ECD-BF6B-4BDD-4087-C844F762C882}"/>
              </a:ext>
            </a:extLst>
          </p:cNvPr>
          <p:cNvGrpSpPr/>
          <p:nvPr/>
        </p:nvGrpSpPr>
        <p:grpSpPr>
          <a:xfrm>
            <a:off x="1695570" y="899285"/>
            <a:ext cx="9612062" cy="4968215"/>
            <a:chOff x="0" y="1918741"/>
            <a:chExt cx="13004800" cy="6640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215110-FD4D-288A-E50E-D14E503FC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18741"/>
              <a:ext cx="13004800" cy="6640643"/>
            </a:xfrm>
            <a:prstGeom prst="rect">
              <a:avLst/>
            </a:prstGeom>
          </p:spPr>
        </p:pic>
        <p:sp>
          <p:nvSpPr>
            <p:cNvPr id="9" name="CustomShape 49">
              <a:extLst>
                <a:ext uri="{FF2B5EF4-FFF2-40B4-BE49-F238E27FC236}">
                  <a16:creationId xmlns:a16="http://schemas.microsoft.com/office/drawing/2014/main" id="{B95DCE39-54B3-87FF-9A53-5370D7465F15}"/>
                </a:ext>
              </a:extLst>
            </p:cNvPr>
            <p:cNvSpPr/>
            <p:nvPr/>
          </p:nvSpPr>
          <p:spPr>
            <a:xfrm>
              <a:off x="4616971" y="8278513"/>
              <a:ext cx="5536310" cy="280870"/>
            </a:xfrm>
            <a:prstGeom prst="rect">
              <a:avLst/>
            </a:prstGeom>
            <a:solidFill>
              <a:schemeClr val="bg1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1" tIns="50761" rIns="50761" bIns="50761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2561" spc="-1" dirty="0">
                  <a:solidFill>
                    <a:srgbClr val="000000"/>
                  </a:solidFill>
                  <a:latin typeface="Arial"/>
                  <a:ea typeface="Arial"/>
                </a:rPr>
                <a:t>Pump energy @ 1030 nm</a:t>
              </a:r>
              <a:endParaRPr lang="en-US" sz="2561" spc="-1" dirty="0">
                <a:latin typeface="Arial"/>
              </a:endParaRPr>
            </a:p>
          </p:txBody>
        </p:sp>
        <p:sp>
          <p:nvSpPr>
            <p:cNvPr id="10" name="CustomShape 49">
              <a:extLst>
                <a:ext uri="{FF2B5EF4-FFF2-40B4-BE49-F238E27FC236}">
                  <a16:creationId xmlns:a16="http://schemas.microsoft.com/office/drawing/2014/main" id="{0D18C2C7-E1EF-490A-DF80-3D5D26A1E578}"/>
                </a:ext>
              </a:extLst>
            </p:cNvPr>
            <p:cNvSpPr/>
            <p:nvPr/>
          </p:nvSpPr>
          <p:spPr>
            <a:xfrm rot="16200000">
              <a:off x="-1237811" y="4648396"/>
              <a:ext cx="2932430" cy="456808"/>
            </a:xfrm>
            <a:prstGeom prst="rect">
              <a:avLst/>
            </a:prstGeom>
            <a:solidFill>
              <a:schemeClr val="bg1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1" tIns="50761" rIns="50761" bIns="50761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1800" spc="-1" dirty="0">
                  <a:solidFill>
                    <a:srgbClr val="000000"/>
                  </a:solidFill>
                  <a:latin typeface="Arial"/>
                  <a:ea typeface="Arial"/>
                </a:rPr>
                <a:t>output energy @ 3135 nm</a:t>
              </a:r>
              <a:endParaRPr lang="en-US" sz="1800" spc="-1" dirty="0">
                <a:latin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70312E-26A5-1A3E-DFDF-A2867FB25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053" y="5867500"/>
            <a:ext cx="8758579" cy="3007870"/>
          </a:xfrm>
          <a:prstGeom prst="rect">
            <a:avLst/>
          </a:prstGeom>
        </p:spPr>
      </p:pic>
      <p:sp>
        <p:nvSpPr>
          <p:cNvPr id="13" name="CustomShape 3">
            <a:extLst>
              <a:ext uri="{FF2B5EF4-FFF2-40B4-BE49-F238E27FC236}">
                <a16:creationId xmlns:a16="http://schemas.microsoft.com/office/drawing/2014/main" id="{9F051B19-7B4C-9135-BBB9-B92D35673D98}"/>
              </a:ext>
            </a:extLst>
          </p:cNvPr>
          <p:cNvSpPr/>
          <p:nvPr/>
        </p:nvSpPr>
        <p:spPr>
          <a:xfrm>
            <a:off x="29338" y="5855339"/>
            <a:ext cx="5714319" cy="36230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Pulse chirp &lt;  2 MHz</a:t>
            </a:r>
            <a:endParaRPr lang="en-US" sz="2000" spc="-1" dirty="0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74F01F83-5A04-4CA0-351B-40C93F64AE47}"/>
              </a:ext>
            </a:extLst>
          </p:cNvPr>
          <p:cNvSpPr/>
          <p:nvPr/>
        </p:nvSpPr>
        <p:spPr>
          <a:xfrm>
            <a:off x="422641" y="-20159"/>
            <a:ext cx="12157920" cy="907283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5000" b="1" spc="-1" dirty="0">
                <a:solidFill>
                  <a:srgbClr val="C00000"/>
                </a:solidFill>
                <a:latin typeface="Helvetica Neue"/>
                <a:ea typeface="Helvetica Neue"/>
              </a:rPr>
              <a:t>OPA @3135 nm</a:t>
            </a:r>
            <a:endParaRPr lang="en-US" sz="50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2" name="Picture 11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D87BAC20-BD86-9D1F-DE96-89C892F0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5" y="3591920"/>
            <a:ext cx="8774722" cy="5274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687BF8-4125-AE89-CB4C-434DBA362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753" y="887124"/>
            <a:ext cx="7772400" cy="8121262"/>
          </a:xfrm>
          <a:prstGeom prst="rect">
            <a:avLst/>
          </a:prstGeom>
        </p:spPr>
      </p:pic>
      <p:sp>
        <p:nvSpPr>
          <p:cNvPr id="14" name="CustomShape 3">
            <a:extLst>
              <a:ext uri="{FF2B5EF4-FFF2-40B4-BE49-F238E27FC236}">
                <a16:creationId xmlns:a16="http://schemas.microsoft.com/office/drawing/2014/main" id="{7801A19B-36A3-B49C-8D51-6891078057AF}"/>
              </a:ext>
            </a:extLst>
          </p:cNvPr>
          <p:cNvSpPr/>
          <p:nvPr/>
        </p:nvSpPr>
        <p:spPr>
          <a:xfrm>
            <a:off x="152995" y="1019239"/>
            <a:ext cx="3535435" cy="42385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3.2 </a:t>
            </a:r>
            <a:r>
              <a:rPr lang="en-US" sz="2400" b="1" i="1" spc="-1" dirty="0" err="1">
                <a:solidFill>
                  <a:srgbClr val="000000"/>
                </a:solidFill>
                <a:latin typeface="Helvetica Neue"/>
                <a:ea typeface="Helvetica Neue"/>
              </a:rPr>
              <a:t>mJ</a:t>
            </a: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 @ 3135 nm</a:t>
            </a:r>
            <a:endParaRPr lang="en-US" sz="2400" spc="-1" dirty="0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4" name="CustomShape 2"/>
          <p:cNvSpPr/>
          <p:nvPr/>
        </p:nvSpPr>
        <p:spPr>
          <a:xfrm>
            <a:off x="422641" y="-106603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3 um energy output </a:t>
            </a:r>
            <a:endParaRPr lang="en-US" sz="3999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E1C99-13D3-AC7D-4CF1-49308C704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41" y="3689494"/>
            <a:ext cx="3551672" cy="3529613"/>
          </a:xfrm>
          <a:prstGeom prst="rect">
            <a:avLst/>
          </a:prstGeom>
        </p:spPr>
      </p:pic>
      <p:sp>
        <p:nvSpPr>
          <p:cNvPr id="3" name="CustomShape 3">
            <a:extLst>
              <a:ext uri="{FF2B5EF4-FFF2-40B4-BE49-F238E27FC236}">
                <a16:creationId xmlns:a16="http://schemas.microsoft.com/office/drawing/2014/main" id="{8C164636-AFBE-892F-5A5E-3838A12E231B}"/>
              </a:ext>
            </a:extLst>
          </p:cNvPr>
          <p:cNvSpPr/>
          <p:nvPr/>
        </p:nvSpPr>
        <p:spPr>
          <a:xfrm>
            <a:off x="188386" y="1431249"/>
            <a:ext cx="3535435" cy="42385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Perfect beam quality</a:t>
            </a:r>
            <a:endParaRPr lang="en-US" sz="2400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F2221-A112-EA64-D639-3ACF800FC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394" y="1915740"/>
            <a:ext cx="8776765" cy="6787661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AFCED8F8-D2CF-F02A-B682-97F1F2677974}"/>
              </a:ext>
            </a:extLst>
          </p:cNvPr>
          <p:cNvSpPr/>
          <p:nvPr/>
        </p:nvSpPr>
        <p:spPr>
          <a:xfrm>
            <a:off x="188386" y="946759"/>
            <a:ext cx="7958015" cy="42385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Pulse to pulse </a:t>
            </a:r>
            <a:r>
              <a:rPr lang="en-US" sz="2400" b="1" i="1" spc="-1" dirty="0" err="1">
                <a:solidFill>
                  <a:srgbClr val="000000"/>
                </a:solidFill>
                <a:latin typeface="Helvetica Neue"/>
                <a:ea typeface="Helvetica Neue"/>
              </a:rPr>
              <a:t>energ</a:t>
            </a: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 stability &lt; 2 % over long term </a:t>
            </a:r>
            <a:endParaRPr lang="en-US" sz="2400" spc="-1" dirty="0">
              <a:latin typeface="Arial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3BB625BF-EAF4-0B62-3B93-75A3F59D9D85}"/>
              </a:ext>
            </a:extLst>
          </p:cNvPr>
          <p:cNvSpPr/>
          <p:nvPr/>
        </p:nvSpPr>
        <p:spPr>
          <a:xfrm>
            <a:off x="5873262" y="1673033"/>
            <a:ext cx="5697415" cy="485413"/>
          </a:xfrm>
          <a:prstGeom prst="rect">
            <a:avLst/>
          </a:prstGeom>
          <a:solidFill>
            <a:schemeClr val="bg1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 algn="ctr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8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OPA pump input @ 1030 nm</a:t>
            </a:r>
            <a:endParaRPr lang="en-US" sz="2800" spc="-1" dirty="0">
              <a:latin typeface="Arial"/>
            </a:endParaRP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6A400389-45FD-DC0C-0FA2-AF07F16313B0}"/>
              </a:ext>
            </a:extLst>
          </p:cNvPr>
          <p:cNvSpPr/>
          <p:nvPr/>
        </p:nvSpPr>
        <p:spPr>
          <a:xfrm>
            <a:off x="5873262" y="5309570"/>
            <a:ext cx="5697415" cy="485413"/>
          </a:xfrm>
          <a:prstGeom prst="rect">
            <a:avLst/>
          </a:prstGeom>
          <a:solidFill>
            <a:schemeClr val="bg1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 algn="ctr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8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OPA output @ 3135 nm</a:t>
            </a:r>
            <a:endParaRPr lang="en-US" sz="2800" spc="-1" dirty="0"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0AD10356-8D3D-54FE-CBFD-98027F982393}"/>
              </a:ext>
            </a:extLst>
          </p:cNvPr>
          <p:cNvSpPr/>
          <p:nvPr/>
        </p:nvSpPr>
        <p:spPr>
          <a:xfrm rot="16200000">
            <a:off x="1463063" y="5066863"/>
            <a:ext cx="5697415" cy="485413"/>
          </a:xfrm>
          <a:prstGeom prst="rect">
            <a:avLst/>
          </a:prstGeom>
          <a:solidFill>
            <a:schemeClr val="bg1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 algn="ctr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8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Energy </a:t>
            </a:r>
            <a:r>
              <a:rPr lang="en-US" sz="2800" b="1" i="1" spc="-1" dirty="0" err="1">
                <a:solidFill>
                  <a:srgbClr val="000000"/>
                </a:solidFill>
                <a:latin typeface="Helvetica Neue"/>
                <a:ea typeface="Helvetica Neue"/>
              </a:rPr>
              <a:t>a.u</a:t>
            </a:r>
            <a:endParaRPr lang="en-US" sz="2800" spc="-1" dirty="0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2"/>
          <p:cNvSpPr/>
          <p:nvPr/>
        </p:nvSpPr>
        <p:spPr>
          <a:xfrm>
            <a:off x="135625" y="-131640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Tunability  </a:t>
            </a:r>
            <a:endParaRPr lang="en-US" sz="3999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B34FF-AFAD-9138-AB9F-DEB9CCB8A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4031"/>
            <a:ext cx="12293545" cy="6137031"/>
          </a:xfrm>
          <a:prstGeom prst="rect">
            <a:avLst/>
          </a:prstGeom>
        </p:spPr>
      </p:pic>
      <p:sp>
        <p:nvSpPr>
          <p:cNvPr id="2" name="CustomShape 3">
            <a:extLst>
              <a:ext uri="{FF2B5EF4-FFF2-40B4-BE49-F238E27FC236}">
                <a16:creationId xmlns:a16="http://schemas.microsoft.com/office/drawing/2014/main" id="{E1B6D08D-DC57-616F-B7B2-4FBAFCD3D2CB}"/>
              </a:ext>
            </a:extLst>
          </p:cNvPr>
          <p:cNvSpPr/>
          <p:nvPr/>
        </p:nvSpPr>
        <p:spPr>
          <a:xfrm>
            <a:off x="487102" y="1136138"/>
            <a:ext cx="3535435" cy="42385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Without optimization</a:t>
            </a:r>
            <a:endParaRPr lang="en-US" sz="2400" spc="-1" dirty="0">
              <a:latin typeface="Arial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403A55F6-B6F8-99C7-2AFC-D554180649CC}"/>
              </a:ext>
            </a:extLst>
          </p:cNvPr>
          <p:cNvSpPr/>
          <p:nvPr/>
        </p:nvSpPr>
        <p:spPr>
          <a:xfrm>
            <a:off x="487100" y="1715084"/>
            <a:ext cx="7232545" cy="42385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Pulse energy variation of max 10% over 40 GHz</a:t>
            </a:r>
            <a:endParaRPr lang="en-US" sz="2400" spc="-1" dirty="0"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9FD9FA02-244F-9192-AC7F-53EA763A2D98}"/>
              </a:ext>
            </a:extLst>
          </p:cNvPr>
          <p:cNvSpPr/>
          <p:nvPr/>
        </p:nvSpPr>
        <p:spPr>
          <a:xfrm>
            <a:off x="4666378" y="8058447"/>
            <a:ext cx="5145837" cy="423857"/>
          </a:xfrm>
          <a:prstGeom prst="rect">
            <a:avLst/>
          </a:prstGeom>
          <a:solidFill>
            <a:srgbClr val="FFFFFF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Freq of the seed laser @1534 nm</a:t>
            </a:r>
            <a:endParaRPr lang="en-US" sz="2400" spc="-1" dirty="0">
              <a:latin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41D0B8DF-915D-AF6E-F2DD-3EE00D2BDAFA}"/>
              </a:ext>
            </a:extLst>
          </p:cNvPr>
          <p:cNvSpPr/>
          <p:nvPr/>
        </p:nvSpPr>
        <p:spPr>
          <a:xfrm rot="16200000">
            <a:off x="-1169105" y="5572215"/>
            <a:ext cx="3760719" cy="423857"/>
          </a:xfrm>
          <a:prstGeom prst="rect">
            <a:avLst/>
          </a:prstGeom>
          <a:solidFill>
            <a:srgbClr val="FFFFFF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Pulse energy variation</a:t>
            </a:r>
            <a:endParaRPr lang="en-US" sz="24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491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ustomShape 2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3"/>
          <p:cNvSpPr/>
          <p:nvPr/>
        </p:nvSpPr>
        <p:spPr>
          <a:xfrm>
            <a:off x="423440" y="-135885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EC5C57"/>
                </a:solidFill>
                <a:latin typeface="Helvetica Neue"/>
                <a:ea typeface="Helvetica Neue"/>
              </a:rPr>
              <a:t>Speaking of </a:t>
            </a:r>
            <a:r>
              <a:rPr lang="en-US" sz="3999" b="1" spc="-1" dirty="0" err="1">
                <a:solidFill>
                  <a:srgbClr val="EC5C57"/>
                </a:solidFill>
                <a:latin typeface="Helvetica Neue"/>
                <a:ea typeface="Helvetica Neue"/>
              </a:rPr>
              <a:t>colours</a:t>
            </a:r>
            <a:endParaRPr lang="en-US" sz="3999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9781E-6678-7879-7169-ACB6CB193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0" y="966421"/>
            <a:ext cx="10427677" cy="78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79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0" name="CustomShape 2"/>
          <p:cNvSpPr/>
          <p:nvPr/>
        </p:nvSpPr>
        <p:spPr>
          <a:xfrm>
            <a:off x="423440" y="-184394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700" b="1" spc="-1" dirty="0">
                <a:solidFill>
                  <a:srgbClr val="FFFFFF"/>
                </a:solidFill>
                <a:latin typeface="Helvetica Neue"/>
                <a:ea typeface="Helvetica Neue"/>
              </a:rPr>
              <a:t>Enhancement Cavity</a:t>
            </a:r>
            <a:endParaRPr lang="en-US" sz="4700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DD820-E8E0-7866-8BEA-17E7D903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045"/>
            <a:ext cx="11001050" cy="6887510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24CAD6F-108D-6513-A91D-1A75FA5B69C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66891" y="1433045"/>
            <a:ext cx="5132159" cy="3901540"/>
          </a:xfrm>
          <a:prstGeom prst="rect">
            <a:avLst/>
          </a:prstGeom>
          <a:ln w="324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12513961" y="10347473"/>
            <a:ext cx="324361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"/>
          <p:cNvSpPr/>
          <p:nvPr/>
        </p:nvSpPr>
        <p:spPr>
          <a:xfrm>
            <a:off x="423901" y="-6158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Beyond the proton radius puzzle</a:t>
            </a:r>
            <a:endParaRPr lang="en-US" sz="3999" spc="-1" dirty="0">
              <a:latin typeface="Arial"/>
            </a:endParaRPr>
          </a:p>
        </p:txBody>
      </p:sp>
      <p:sp>
        <p:nvSpPr>
          <p:cNvPr id="61" name="CustomShape 3"/>
          <p:cNvSpPr/>
          <p:nvPr/>
        </p:nvSpPr>
        <p:spPr>
          <a:xfrm>
            <a:off x="1157386" y="1332435"/>
            <a:ext cx="3122673" cy="593134"/>
          </a:xfrm>
          <a:prstGeom prst="rect">
            <a:avLst/>
          </a:prstGeom>
          <a:solidFill>
            <a:srgbClr val="FFFFFF"/>
          </a:solidFill>
          <a:ln w="3240">
            <a:noFill/>
          </a:ln>
          <a:effectLst>
            <a:outerShdw blurRad="50800" dist="12600" dir="5400000" rotWithShape="0">
              <a:srgbClr val="000000">
                <a:alpha val="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 dirty="0">
                <a:solidFill>
                  <a:srgbClr val="C82506"/>
                </a:solidFill>
                <a:latin typeface="Helvetica Neue"/>
                <a:ea typeface="Helvetica Neue"/>
              </a:rPr>
              <a:t>Measurement </a:t>
            </a:r>
            <a:endParaRPr lang="en-US" sz="3500" spc="-1" dirty="0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10009228" y="1218314"/>
            <a:ext cx="1416309" cy="593134"/>
          </a:xfrm>
          <a:prstGeom prst="rect">
            <a:avLst/>
          </a:prstGeom>
          <a:solidFill>
            <a:srgbClr val="FFFFFF"/>
          </a:solidFill>
          <a:ln w="3240">
            <a:noFill/>
          </a:ln>
          <a:effectLst>
            <a:outerShdw blurRad="50800" dist="12600" dir="5400000" rotWithShape="0">
              <a:srgbClr val="000000">
                <a:alpha val="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Result</a:t>
            </a:r>
            <a:endParaRPr lang="en-US" sz="3500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CustomShape 5"/>
              <p:cNvSpPr/>
              <p:nvPr/>
            </p:nvSpPr>
            <p:spPr>
              <a:xfrm>
                <a:off x="422640" y="5871667"/>
                <a:ext cx="4727881" cy="1718699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 anchor="ctr">
                <a:sp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500" b="1" spc="-1" dirty="0">
                    <a:solidFill>
                      <a:srgbClr val="0073CF"/>
                    </a:solidFill>
                    <a:latin typeface="Helvetica Neue"/>
                    <a:ea typeface="Helvetica Neue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</m:ctrlPr>
                      </m:sSubPr>
                      <m:e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𝒓</m:t>
                        </m:r>
                      </m:e>
                      <m:sub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3500" spc="-1" dirty="0">
                    <a:latin typeface="Arial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3500" spc="-1" dirty="0">
                  <a:latin typeface="Arial"/>
                  <a:ea typeface="Cambria Math" panose="02040503050406030204" pitchFamily="18" charset="0"/>
                </a:endParaRPr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>
                    <a:latin typeface="Arial"/>
                    <a:ea typeface="Cambria Math" panose="02040503050406030204" pitchFamily="18" charset="0"/>
                  </a:rPr>
                  <a:t>+</a:t>
                </a:r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>
                    <a:latin typeface="Arial"/>
                    <a:ea typeface="Cambria Math" panose="02040503050406030204" pitchFamily="18" charset="0"/>
                  </a:rPr>
                  <a:t>Scattering analysis</a:t>
                </a:r>
              </a:p>
            </p:txBody>
          </p:sp>
        </mc:Choice>
        <mc:Fallback>
          <p:sp>
            <p:nvSpPr>
              <p:cNvPr id="63" name="CustomShap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40" y="5871667"/>
                <a:ext cx="4727881" cy="1718699"/>
              </a:xfrm>
              <a:prstGeom prst="rect">
                <a:avLst/>
              </a:prstGeom>
              <a:blipFill>
                <a:blip r:embed="rId3"/>
                <a:stretch>
                  <a:fillRect t="-5882" b="-13971"/>
                </a:stretch>
              </a:blipFill>
              <a:ln w="3240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CustomShape 6"/>
              <p:cNvSpPr/>
              <p:nvPr/>
            </p:nvSpPr>
            <p:spPr>
              <a:xfrm>
                <a:off x="8407260" y="6142208"/>
                <a:ext cx="4174561" cy="1204584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 anchor="ctr">
                <a:sp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500" b="1" spc="-1" dirty="0">
                    <a:solidFill>
                      <a:srgbClr val="0073CF"/>
                    </a:solidFill>
                    <a:ea typeface="Helvetica Neue"/>
                  </a:rPr>
                  <a:t>Better </a:t>
                </a:r>
              </a:p>
              <a:p>
                <a:pPr algn="ctr">
                  <a:tabLst>
                    <a:tab pos="0" algn="l"/>
                  </a:tabLst>
                </a:pPr>
                <a:r>
                  <a:rPr lang="en-US" sz="3500" b="1" spc="-1" dirty="0" err="1">
                    <a:solidFill>
                      <a:srgbClr val="0073CF"/>
                    </a:solidFill>
                    <a:ea typeface="Helvetica Neue"/>
                  </a:rPr>
                  <a:t>eFF</a:t>
                </a:r>
                <a:r>
                  <a:rPr lang="en-US" sz="3500" b="1" spc="-1" dirty="0">
                    <a:solidFill>
                      <a:srgbClr val="0073CF"/>
                    </a:solidFill>
                    <a:ea typeface="Helvetica Neue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</m:ctrlPr>
                      </m:sSubPr>
                      <m:e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𝑮</m:t>
                        </m:r>
                      </m:e>
                      <m:sub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𝑬𝒑</m:t>
                        </m:r>
                      </m:sub>
                    </m:sSub>
                    <m:r>
                      <a:rPr lang="en-US" sz="3500" b="1" i="1" spc="-1">
                        <a:solidFill>
                          <a:srgbClr val="0073CF"/>
                        </a:solidFill>
                        <a:latin typeface="Cambria Math" panose="02040503050406030204" pitchFamily="18" charset="0"/>
                        <a:ea typeface="Helvetica Neue"/>
                      </a:rPr>
                      <m:t>(</m:t>
                    </m:r>
                    <m:sSup>
                      <m:sSupPr>
                        <m:ctrlP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</m:ctrlPr>
                      </m:sSupPr>
                      <m:e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𝑸</m:t>
                        </m:r>
                      </m:e>
                      <m:sup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𝟐</m:t>
                        </m:r>
                      </m:sup>
                    </m:sSup>
                    <m:r>
                      <a:rPr lang="en-US" sz="3500" b="1" i="1" spc="-1">
                        <a:solidFill>
                          <a:srgbClr val="0073CF"/>
                        </a:solidFill>
                        <a:latin typeface="Cambria Math" panose="02040503050406030204" pitchFamily="18" charset="0"/>
                        <a:ea typeface="Helvetica Neue"/>
                      </a:rPr>
                      <m:t>)</m:t>
                    </m:r>
                  </m:oMath>
                </a14:m>
                <a:endParaRPr lang="en-US" sz="3500" spc="-1" dirty="0">
                  <a:latin typeface="Arial"/>
                </a:endParaRPr>
              </a:p>
            </p:txBody>
          </p:sp>
        </mc:Choice>
        <mc:Fallback>
          <p:sp>
            <p:nvSpPr>
              <p:cNvPr id="64" name="CustomShap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260" y="6142208"/>
                <a:ext cx="4174561" cy="1204584"/>
              </a:xfrm>
              <a:prstGeom prst="rect">
                <a:avLst/>
              </a:prstGeom>
              <a:blipFill>
                <a:blip r:embed="rId4"/>
                <a:stretch>
                  <a:fillRect t="-8333" b="-14583"/>
                </a:stretch>
              </a:blipFill>
              <a:ln w="3240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Line 9"/>
          <p:cNvSpPr/>
          <p:nvPr/>
        </p:nvSpPr>
        <p:spPr>
          <a:xfrm>
            <a:off x="4866841" y="6744500"/>
            <a:ext cx="3405239" cy="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10">
            <a:extLst>
              <a:ext uri="{FF2B5EF4-FFF2-40B4-BE49-F238E27FC236}">
                <a16:creationId xmlns:a16="http://schemas.microsoft.com/office/drawing/2014/main" id="{E2E0078B-2353-942F-BB5E-6FE4E7E1F794}"/>
              </a:ext>
            </a:extLst>
          </p:cNvPr>
          <p:cNvSpPr/>
          <p:nvPr/>
        </p:nvSpPr>
        <p:spPr>
          <a:xfrm rot="5400000" flipV="1">
            <a:off x="6703197" y="2054041"/>
            <a:ext cx="1" cy="340560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ustomShape 8">
                <a:extLst>
                  <a:ext uri="{FF2B5EF4-FFF2-40B4-BE49-F238E27FC236}">
                    <a16:creationId xmlns:a16="http://schemas.microsoft.com/office/drawing/2014/main" id="{3A3B288F-967B-1BC6-824D-DA04A77327B2}"/>
                  </a:ext>
                </a:extLst>
              </p:cNvPr>
              <p:cNvSpPr/>
              <p:nvPr/>
            </p:nvSpPr>
            <p:spPr>
              <a:xfrm>
                <a:off x="624420" y="2721033"/>
                <a:ext cx="4174561" cy="1670352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 anchor="ctr">
                <a:sp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500" b="1" spc="-1" dirty="0">
                    <a:latin typeface="Helvetica Neue"/>
                    <a:ea typeface="Helvetica Neue"/>
                  </a:rPr>
                  <a:t>Most precise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</m:ctrlPr>
                      </m:sSubPr>
                      <m:e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𝒓</m:t>
                        </m:r>
                      </m:e>
                      <m:sub>
                        <m:r>
                          <a:rPr lang="en-US" sz="3500" b="1" i="1" spc="-1">
                            <a:solidFill>
                              <a:srgbClr val="0073CF"/>
                            </a:solidFill>
                            <a:latin typeface="Cambria Math" panose="02040503050406030204" pitchFamily="18" charset="0"/>
                            <a:ea typeface="Helvetica Neue"/>
                          </a:rPr>
                          <m:t>𝒅</m:t>
                        </m:r>
                      </m:sub>
                    </m:sSub>
                  </m:oMath>
                </a14:m>
                <a:endParaRPr lang="en-US" sz="3500" spc="-1" dirty="0">
                  <a:latin typeface="Arial"/>
                </a:endParaRPr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>
                    <a:latin typeface="Arial"/>
                  </a:rPr>
                  <a:t>+</a:t>
                </a:r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 err="1">
                    <a:ea typeface="Cambria Math" panose="02040503050406030204" pitchFamily="18" charset="0"/>
                  </a:rPr>
                  <a:t>Lam</a:t>
                </a:r>
                <a:r>
                  <a:rPr lang="en-US" sz="3500" spc="-1" dirty="0">
                    <a:ea typeface="Cambria Math" panose="02040503050406030204" pitchFamily="18" charset="0"/>
                  </a:rPr>
                  <a:t>b shift in</a:t>
                </a:r>
                <a14:m>
                  <m:oMath xmlns:m="http://schemas.openxmlformats.org/officeDocument/2006/math"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3500" spc="-1" dirty="0">
                  <a:latin typeface="Arial"/>
                </a:endParaRPr>
              </a:p>
            </p:txBody>
          </p:sp>
        </mc:Choice>
        <mc:Fallback>
          <p:sp>
            <p:nvSpPr>
              <p:cNvPr id="3" name="CustomShape 8">
                <a:extLst>
                  <a:ext uri="{FF2B5EF4-FFF2-40B4-BE49-F238E27FC236}">
                    <a16:creationId xmlns:a16="http://schemas.microsoft.com/office/drawing/2014/main" id="{3A3B288F-967B-1BC6-824D-DA04A773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20" y="2721033"/>
                <a:ext cx="4174561" cy="1670352"/>
              </a:xfrm>
              <a:prstGeom prst="rect">
                <a:avLst/>
              </a:prstGeom>
              <a:blipFill>
                <a:blip r:embed="rId5"/>
                <a:stretch>
                  <a:fillRect t="-6061" b="-14394"/>
                </a:stretch>
              </a:blipFill>
              <a:ln w="3240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stomShape 8">
            <a:extLst>
              <a:ext uri="{FF2B5EF4-FFF2-40B4-BE49-F238E27FC236}">
                <a16:creationId xmlns:a16="http://schemas.microsoft.com/office/drawing/2014/main" id="{EF336457-0F3E-3A05-E7BF-30B7BDE7DB53}"/>
              </a:ext>
            </a:extLst>
          </p:cNvPr>
          <p:cNvSpPr/>
          <p:nvPr/>
        </p:nvSpPr>
        <p:spPr>
          <a:xfrm>
            <a:off x="8607414" y="2966872"/>
            <a:ext cx="4397386" cy="167035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 dirty="0">
                <a:solidFill>
                  <a:srgbClr val="0073CF"/>
                </a:solidFill>
                <a:latin typeface="Helvetica Neue"/>
                <a:ea typeface="Helvetica Neue"/>
              </a:rPr>
              <a:t>Theory of </a:t>
            </a:r>
            <a:r>
              <a:rPr lang="en-US" sz="3500" b="1" spc="-1" dirty="0" err="1">
                <a:solidFill>
                  <a:srgbClr val="0073CF"/>
                </a:solidFill>
                <a:latin typeface="Helvetica Neue"/>
                <a:ea typeface="Helvetica Neue"/>
              </a:rPr>
              <a:t>deutron</a:t>
            </a:r>
            <a:r>
              <a:rPr lang="en-US" sz="3500" b="1" spc="-1" dirty="0">
                <a:solidFill>
                  <a:srgbClr val="0073CF"/>
                </a:solidFill>
                <a:latin typeface="Helvetica Neue"/>
                <a:ea typeface="Helvetica Neue"/>
              </a:rPr>
              <a:t> structure</a:t>
            </a:r>
          </a:p>
          <a:p>
            <a:pPr algn="ctr">
              <a:tabLst>
                <a:tab pos="0" algn="l"/>
              </a:tabLst>
            </a:pPr>
            <a:r>
              <a:rPr lang="en-US" sz="3500" b="1" spc="-1" dirty="0">
                <a:solidFill>
                  <a:srgbClr val="0073CF"/>
                </a:solidFill>
                <a:latin typeface="Helvetica Neue"/>
                <a:ea typeface="Helvetica Neue"/>
              </a:rPr>
              <a:t>(nucleon-nucleon) </a:t>
            </a:r>
            <a:endParaRPr lang="en-US" sz="35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702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2"/>
          <p:cNvSpPr/>
          <p:nvPr/>
        </p:nvSpPr>
        <p:spPr>
          <a:xfrm>
            <a:off x="423440" y="-160192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Two different configurations</a:t>
            </a:r>
            <a:endParaRPr lang="en-US" sz="3999" spc="-1" dirty="0">
              <a:latin typeface="Arial"/>
            </a:endParaRPr>
          </a:p>
        </p:txBody>
      </p:sp>
      <p:sp>
        <p:nvSpPr>
          <p:cNvPr id="624" name="CustomShape 3"/>
          <p:cNvSpPr/>
          <p:nvPr/>
        </p:nvSpPr>
        <p:spPr>
          <a:xfrm>
            <a:off x="1080002" y="1529448"/>
            <a:ext cx="92869" cy="359673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lnSpc>
                <a:spcPts val="2801"/>
              </a:lnSpc>
              <a:tabLst>
                <a:tab pos="0" algn="l"/>
              </a:tabLst>
            </a:pPr>
            <a:r>
              <a:rPr lang="en-US" sz="1200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1200" spc="-1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B1FB6-CA53-2981-F328-9E24C742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35" y="1288668"/>
            <a:ext cx="12038324" cy="71762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Toroidal cavity</a:t>
            </a:r>
            <a:endParaRPr lang="en-US" sz="3999" spc="-1">
              <a:latin typeface="Arial"/>
            </a:endParaRPr>
          </a:p>
        </p:txBody>
      </p:sp>
      <p:sp>
        <p:nvSpPr>
          <p:cNvPr id="629" name="CustomShape 3"/>
          <p:cNvSpPr/>
          <p:nvPr/>
        </p:nvSpPr>
        <p:spPr>
          <a:xfrm>
            <a:off x="1080002" y="1529448"/>
            <a:ext cx="92869" cy="359673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lnSpc>
                <a:spcPts val="2801"/>
              </a:lnSpc>
              <a:tabLst>
                <a:tab pos="0" algn="l"/>
              </a:tabLst>
            </a:pPr>
            <a:r>
              <a:rPr lang="en-US" sz="1200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1200" spc="-1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A646509F-0083-A7E5-0832-BFA4C9097378}"/>
              </a:ext>
            </a:extLst>
          </p:cNvPr>
          <p:cNvSpPr/>
          <p:nvPr/>
        </p:nvSpPr>
        <p:spPr>
          <a:xfrm>
            <a:off x="423440" y="-160192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Results</a:t>
            </a:r>
            <a:endParaRPr lang="en-US" sz="3999" spc="-1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5E05F-326A-A37B-C06F-2B864448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10" y="1337193"/>
            <a:ext cx="10233636" cy="7599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43C3B-EF32-C97B-2D07-789CE853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219" y="2860920"/>
            <a:ext cx="2095500" cy="9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83E46-24A5-72D6-CBDF-4968DC5FF195}"/>
              </a:ext>
            </a:extLst>
          </p:cNvPr>
          <p:cNvSpPr txBox="1"/>
          <p:nvPr/>
        </p:nvSpPr>
        <p:spPr>
          <a:xfrm>
            <a:off x="8643745" y="1589531"/>
            <a:ext cx="3638201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CH" dirty="0"/>
              <a:t>Developed two cavity designs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CH" dirty="0"/>
              <a:t>Cavities perform as expected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CH" dirty="0"/>
              <a:t>Developed monitoring method</a:t>
            </a:r>
          </a:p>
        </p:txBody>
      </p:sp>
    </p:spTree>
    <p:extLst>
      <p:ext uri="{BB962C8B-B14F-4D97-AF65-F5344CB8AC3E}">
        <p14:creationId xmlns:p14="http://schemas.microsoft.com/office/powerpoint/2010/main" val="3915627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EC5C57"/>
                </a:solidFill>
                <a:latin typeface="Helvetica Neue"/>
                <a:ea typeface="Helvetica Neue"/>
              </a:rPr>
              <a:t>Lamb shift in muonic Hydrogen</a:t>
            </a:r>
            <a:endParaRPr lang="en-US" sz="3999" spc="-1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E93E0B5C-DBF2-B76D-1841-479A4FF673CA}"/>
              </a:ext>
            </a:extLst>
          </p:cNvPr>
          <p:cNvSpPr/>
          <p:nvPr/>
        </p:nvSpPr>
        <p:spPr>
          <a:xfrm>
            <a:off x="423440" y="-160192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Search for the resonance</a:t>
            </a:r>
            <a:endParaRPr lang="en-US" sz="3999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270C0-18DD-3E9D-478A-32359D39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34" y="1116891"/>
            <a:ext cx="7388958" cy="342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DCFD2-24F3-9674-C4FE-DEA10D4B69FD}"/>
              </a:ext>
            </a:extLst>
          </p:cNvPr>
          <p:cNvSpPr txBox="1"/>
          <p:nvPr/>
        </p:nvSpPr>
        <p:spPr>
          <a:xfrm>
            <a:off x="4580792" y="4631217"/>
            <a:ext cx="4906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400" dirty="0">
                <a:solidFill>
                  <a:srgbClr val="FF0000"/>
                </a:solidFill>
              </a:rPr>
              <a:t>0.16 meV (40 GHz) search range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938FDA-41A2-AFEE-00ED-368B7C33DB3C}"/>
              </a:ext>
            </a:extLst>
          </p:cNvPr>
          <p:cNvCxnSpPr>
            <a:cxnSpLocks/>
          </p:cNvCxnSpPr>
          <p:nvPr/>
        </p:nvCxnSpPr>
        <p:spPr>
          <a:xfrm>
            <a:off x="4244975" y="4573785"/>
            <a:ext cx="5577742" cy="0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C16D41-DCE9-B806-8E03-AF8A486B9232}"/>
                  </a:ext>
                </a:extLst>
              </p:cNvPr>
              <p:cNvSpPr txBox="1"/>
              <p:nvPr/>
            </p:nvSpPr>
            <p:spPr>
              <a:xfrm>
                <a:off x="422641" y="5705009"/>
                <a:ext cx="6611205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H" sz="2400" dirty="0">
                    <a:solidFill>
                      <a:schemeClr val="accent1"/>
                    </a:solidFill>
                  </a:rPr>
                  <a:t>Measure 1.4 h at fixed wavelength to expose a 4 </a:t>
                </a:r>
                <a14:m>
                  <m:oMath xmlns:m="http://schemas.openxmlformats.org/officeDocument/2006/math">
                    <m:r>
                      <a:rPr lang="en-CH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H" sz="2400" dirty="0">
                    <a:solidFill>
                      <a:schemeClr val="accent1"/>
                    </a:solidFill>
                  </a:rPr>
                  <a:t> effect over background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CH" sz="2400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H" sz="2400" dirty="0">
                    <a:solidFill>
                      <a:schemeClr val="accent1"/>
                    </a:solidFill>
                  </a:rPr>
                  <a:t>1 h to change the laser frequency in steps of 100 MHz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C16D41-DCE9-B806-8E03-AF8A486B9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41" y="5705009"/>
                <a:ext cx="6611205" cy="1938992"/>
              </a:xfrm>
              <a:prstGeom prst="rect">
                <a:avLst/>
              </a:prstGeom>
              <a:blipFill>
                <a:blip r:embed="rId3"/>
                <a:stretch>
                  <a:fillRect l="-1344" t="-2614" r="-2303" b="-653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B119668-33D2-1E00-7627-78706F6A4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57" y="5836355"/>
            <a:ext cx="4562720" cy="3147432"/>
          </a:xfrm>
          <a:prstGeom prst="rect">
            <a:avLst/>
          </a:prstGeom>
        </p:spPr>
      </p:pic>
      <p:sp>
        <p:nvSpPr>
          <p:cNvPr id="16" name="CustomShape 3">
            <a:extLst>
              <a:ext uri="{FF2B5EF4-FFF2-40B4-BE49-F238E27FC236}">
                <a16:creationId xmlns:a16="http://schemas.microsoft.com/office/drawing/2014/main" id="{28A46B86-E682-C880-D169-B8F84EC3C0F4}"/>
              </a:ext>
            </a:extLst>
          </p:cNvPr>
          <p:cNvSpPr/>
          <p:nvPr/>
        </p:nvSpPr>
        <p:spPr>
          <a:xfrm>
            <a:off x="7723055" y="5474075"/>
            <a:ext cx="5152292" cy="3622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Simulation of the search for resonance</a:t>
            </a:r>
            <a:endParaRPr lang="en-US" sz="2000" spc="-1" dirty="0">
              <a:latin typeface="Arial"/>
            </a:endParaRP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8F158C30-3BB6-A0F9-5389-506412EE2044}"/>
              </a:ext>
            </a:extLst>
          </p:cNvPr>
          <p:cNvSpPr/>
          <p:nvPr/>
        </p:nvSpPr>
        <p:spPr>
          <a:xfrm>
            <a:off x="621323" y="5317331"/>
            <a:ext cx="5152292" cy="3622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1" i="1" spc="-1" dirty="0">
                <a:solidFill>
                  <a:srgbClr val="000000"/>
                </a:solidFill>
                <a:latin typeface="Helvetica Neue"/>
                <a:ea typeface="Helvetica Neue"/>
              </a:rPr>
              <a:t>Steps to search for resonance</a:t>
            </a:r>
            <a:endParaRPr lang="en-US" sz="2000" spc="-1" dirty="0">
              <a:latin typeface="Arial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BA97FFD7-5268-3504-2F36-28D95888D6E4}"/>
              </a:ext>
            </a:extLst>
          </p:cNvPr>
          <p:cNvSpPr/>
          <p:nvPr/>
        </p:nvSpPr>
        <p:spPr>
          <a:xfrm>
            <a:off x="585421" y="8283976"/>
            <a:ext cx="5152292" cy="485413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800" b="1" i="1" spc="-1" dirty="0">
                <a:solidFill>
                  <a:srgbClr val="FF0000"/>
                </a:solidFill>
                <a:latin typeface="Helvetica Neue"/>
                <a:ea typeface="Helvetica Neue"/>
              </a:rPr>
              <a:t>8 Weeks of beam time </a:t>
            </a:r>
            <a:endParaRPr lang="en-US" sz="2800" spc="-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A9D442D-3719-E817-DC15-292C6F510B43}"/>
              </a:ext>
            </a:extLst>
          </p:cNvPr>
          <p:cNvCxnSpPr/>
          <p:nvPr/>
        </p:nvCxnSpPr>
        <p:spPr>
          <a:xfrm>
            <a:off x="2883877" y="7304572"/>
            <a:ext cx="0" cy="979404"/>
          </a:xfrm>
          <a:prstGeom prst="straightConnector1">
            <a:avLst/>
          </a:prstGeom>
          <a:ln w="1079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EC5C57"/>
                </a:solidFill>
                <a:latin typeface="Helvetica Neue"/>
                <a:ea typeface="Helvetica Neue"/>
              </a:rPr>
              <a:t>Lamb shift in muonic Hydrogen</a:t>
            </a:r>
            <a:endParaRPr lang="en-US" sz="3999" spc="-1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E93E0B5C-DBF2-B76D-1841-479A4FF673CA}"/>
              </a:ext>
            </a:extLst>
          </p:cNvPr>
          <p:cNvSpPr/>
          <p:nvPr/>
        </p:nvSpPr>
        <p:spPr>
          <a:xfrm>
            <a:off x="423440" y="-160192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Search for the resonance</a:t>
            </a:r>
            <a:endParaRPr lang="en-US" sz="3999" spc="-1" dirty="0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44BC09-8A1C-8F10-39E3-BB4D66591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23" y="1237137"/>
            <a:ext cx="7772400" cy="3155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AD78AA-4089-1617-6DE3-04F835DD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892" y="1207575"/>
            <a:ext cx="4325867" cy="3587304"/>
          </a:xfrm>
          <a:prstGeom prst="rect">
            <a:avLst/>
          </a:prstGeom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631728F3-3DA9-8A2B-5937-B063AA2E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63" y="4913347"/>
            <a:ext cx="2968252" cy="37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FE5774-21FC-5C02-23B5-47BDBF18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23" y="5099399"/>
            <a:ext cx="746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8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"/>
          <p:cNvSpPr/>
          <p:nvPr/>
        </p:nvSpPr>
        <p:spPr>
          <a:xfrm>
            <a:off x="423440" y="-150095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FFFFFF"/>
                </a:solidFill>
                <a:latin typeface="Arial"/>
                <a:ea typeface="Arial"/>
              </a:rPr>
              <a:t>The CREMA collaboration</a:t>
            </a:r>
            <a:endParaRPr lang="en-US" sz="3999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3505A-22E2-4465-E890-7866F4F0D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3" y="1491761"/>
            <a:ext cx="12935493" cy="677007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9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Thanks</a:t>
            </a:r>
            <a:endParaRPr lang="en-US" sz="3999" spc="-1">
              <a:latin typeface="Arial"/>
            </a:endParaRPr>
          </a:p>
        </p:txBody>
      </p:sp>
      <p:sp>
        <p:nvSpPr>
          <p:cNvPr id="700" name="CustomShape 3"/>
          <p:cNvSpPr/>
          <p:nvPr/>
        </p:nvSpPr>
        <p:spPr>
          <a:xfrm>
            <a:off x="2842556" y="3444999"/>
            <a:ext cx="7319527" cy="1593408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10000" b="1" spc="-1">
                <a:solidFill>
                  <a:srgbClr val="C82506"/>
                </a:solidFill>
                <a:latin typeface="Helvetica Neue"/>
                <a:ea typeface="Helvetica Neue"/>
              </a:rPr>
              <a:t>Questions ?</a:t>
            </a:r>
            <a:endParaRPr lang="en-US" sz="10000" spc="-1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Wavelength Solution</a:t>
            </a:r>
            <a:endParaRPr lang="en-US" sz="3999" spc="-1">
              <a:latin typeface="Arial"/>
            </a:endParaRPr>
          </a:p>
        </p:txBody>
      </p:sp>
      <p:pic>
        <p:nvPicPr>
          <p:cNvPr id="400" name="Zemach_pol_3.pdf" descr="Zemach_pol_3.pdf"/>
          <p:cNvPicPr/>
          <p:nvPr/>
        </p:nvPicPr>
        <p:blipFill>
          <a:blip r:embed="rId2"/>
          <a:stretch/>
        </p:blipFill>
        <p:spPr>
          <a:xfrm>
            <a:off x="13170960" y="5118840"/>
            <a:ext cx="4562280" cy="1318680"/>
          </a:xfrm>
          <a:prstGeom prst="rect">
            <a:avLst/>
          </a:prstGeom>
          <a:ln w="3240">
            <a:noFill/>
          </a:ln>
        </p:spPr>
      </p:pic>
      <p:pic>
        <p:nvPicPr>
          <p:cNvPr id="401" name="David_enhancement_cavity_2.pdf" descr="David_enhancement_cavity_2.pdf"/>
          <p:cNvPicPr/>
          <p:nvPr/>
        </p:nvPicPr>
        <p:blipFill>
          <a:blip r:embed="rId3"/>
          <a:stretch/>
        </p:blipFill>
        <p:spPr>
          <a:xfrm>
            <a:off x="13713840" y="2781720"/>
            <a:ext cx="1944720" cy="1629360"/>
          </a:xfrm>
          <a:prstGeom prst="rect">
            <a:avLst/>
          </a:prstGeom>
          <a:ln w="3240">
            <a:noFill/>
          </a:ln>
        </p:spPr>
      </p:pic>
      <p:pic>
        <p:nvPicPr>
          <p:cNvPr id="406" name="Image" descr="Image"/>
          <p:cNvPicPr/>
          <p:nvPr/>
        </p:nvPicPr>
        <p:blipFill>
          <a:blip r:embed="rId4"/>
          <a:stretch/>
        </p:blipFill>
        <p:spPr>
          <a:xfrm>
            <a:off x="13170960" y="7974720"/>
            <a:ext cx="2136600" cy="2338560"/>
          </a:xfrm>
          <a:prstGeom prst="rect">
            <a:avLst/>
          </a:prstGeom>
          <a:ln w="3240">
            <a:noFill/>
          </a:ln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C4DD663-1FB4-5FE6-3963-35C6E31F7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8" y="1696261"/>
            <a:ext cx="11308586" cy="636107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5496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Outlook</a:t>
            </a:r>
            <a:endParaRPr lang="en-US" sz="3999" spc="-1">
              <a:latin typeface="Arial"/>
            </a:endParaRPr>
          </a:p>
        </p:txBody>
      </p:sp>
      <p:grpSp>
        <p:nvGrpSpPr>
          <p:cNvPr id="634" name="Group 3"/>
          <p:cNvGrpSpPr/>
          <p:nvPr/>
        </p:nvGrpSpPr>
        <p:grpSpPr>
          <a:xfrm>
            <a:off x="2915640" y="2220121"/>
            <a:ext cx="7171560" cy="743760"/>
            <a:chOff x="2915640" y="2220120"/>
            <a:chExt cx="7171560" cy="743760"/>
          </a:xfrm>
        </p:grpSpPr>
        <p:sp>
          <p:nvSpPr>
            <p:cNvPr id="635" name="CustomShape 4"/>
            <p:cNvSpPr/>
            <p:nvPr/>
          </p:nvSpPr>
          <p:spPr>
            <a:xfrm>
              <a:off x="2953800" y="2295431"/>
              <a:ext cx="7095601" cy="59313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Reach 6.8</a:t>
              </a:r>
              <a:r>
                <a:rPr lang="en-US" sz="3500" b="1" spc="-1">
                  <a:solidFill>
                    <a:srgbClr val="0073CF"/>
                  </a:solidFill>
                  <a:latin typeface="Arial"/>
                  <a:ea typeface="Arial"/>
                </a:rPr>
                <a:t>μm</a:t>
              </a: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 by early  2022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636" name="Reach 6.8μm by early  2022" descr="Reach 6.8μm by early  2022"/>
            <p:cNvPicPr/>
            <p:nvPr/>
          </p:nvPicPr>
          <p:blipFill>
            <a:blip r:embed="rId2"/>
            <a:stretch/>
          </p:blipFill>
          <p:spPr>
            <a:xfrm>
              <a:off x="2915640" y="2220120"/>
              <a:ext cx="7171560" cy="743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37" name="Group 5"/>
          <p:cNvGrpSpPr/>
          <p:nvPr/>
        </p:nvGrpSpPr>
        <p:grpSpPr>
          <a:xfrm>
            <a:off x="2922121" y="4267440"/>
            <a:ext cx="7158960" cy="1284120"/>
            <a:chOff x="2922120" y="4267440"/>
            <a:chExt cx="7158960" cy="1284120"/>
          </a:xfrm>
        </p:grpSpPr>
        <p:sp>
          <p:nvSpPr>
            <p:cNvPr id="638" name="CustomShape 6"/>
            <p:cNvSpPr/>
            <p:nvPr/>
          </p:nvSpPr>
          <p:spPr>
            <a:xfrm>
              <a:off x="2960280" y="4343090"/>
              <a:ext cx="7082639" cy="113174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Complete Laser system by late 2022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639" name="Complete Laser system by late 2022" descr="Complete Laser system by late 2022"/>
            <p:cNvPicPr/>
            <p:nvPr/>
          </p:nvPicPr>
          <p:blipFill>
            <a:blip r:embed="rId3"/>
            <a:stretch/>
          </p:blipFill>
          <p:spPr>
            <a:xfrm>
              <a:off x="2922120" y="4267440"/>
              <a:ext cx="7158960" cy="1284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40" name="Group 7"/>
          <p:cNvGrpSpPr/>
          <p:nvPr/>
        </p:nvGrpSpPr>
        <p:grpSpPr>
          <a:xfrm>
            <a:off x="2922121" y="6793918"/>
            <a:ext cx="7158960" cy="737999"/>
            <a:chOff x="2922120" y="6793920"/>
            <a:chExt cx="7158960" cy="738000"/>
          </a:xfrm>
        </p:grpSpPr>
        <p:sp>
          <p:nvSpPr>
            <p:cNvPr id="641" name="CustomShape 8"/>
            <p:cNvSpPr/>
            <p:nvPr/>
          </p:nvSpPr>
          <p:spPr>
            <a:xfrm>
              <a:off x="2960280" y="6865991"/>
              <a:ext cx="7082639" cy="59313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Measurement in 2023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642" name="Measurement in 2023" descr="Measurement in 2023"/>
            <p:cNvPicPr/>
            <p:nvPr/>
          </p:nvPicPr>
          <p:blipFill>
            <a:blip r:embed="rId4"/>
            <a:stretch/>
          </p:blipFill>
          <p:spPr>
            <a:xfrm>
              <a:off x="2922120" y="6793920"/>
              <a:ext cx="7158960" cy="7380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Challenge 1</a:t>
            </a:r>
            <a:endParaRPr lang="en-US" sz="3999" spc="-1">
              <a:latin typeface="Arial"/>
            </a:endParaRPr>
          </a:p>
        </p:txBody>
      </p:sp>
      <p:sp>
        <p:nvSpPr>
          <p:cNvPr id="668" name="CustomShape 3"/>
          <p:cNvSpPr/>
          <p:nvPr/>
        </p:nvSpPr>
        <p:spPr>
          <a:xfrm>
            <a:off x="3171602" y="3679201"/>
            <a:ext cx="6659639" cy="16455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/>
          </a:bodyPr>
          <a:lstStyle/>
          <a:p>
            <a:pPr algn="ctr">
              <a:tabLst>
                <a:tab pos="0" algn="l"/>
              </a:tabLst>
            </a:pPr>
            <a:r>
              <a:rPr lang="en-US" sz="3800" b="1" spc="-1">
                <a:solidFill>
                  <a:srgbClr val="FFFFFF"/>
                </a:solidFill>
                <a:latin typeface="Helvetica Neue"/>
                <a:ea typeface="Helvetica Neue"/>
              </a:rPr>
              <a:t>Diffusion without excitation</a:t>
            </a:r>
            <a:endParaRPr lang="en-US" sz="3800" spc="-1">
              <a:latin typeface="Arial"/>
            </a:endParaRPr>
          </a:p>
        </p:txBody>
      </p:sp>
      <p:sp>
        <p:nvSpPr>
          <p:cNvPr id="669" name="CustomShape 4"/>
          <p:cNvSpPr/>
          <p:nvPr/>
        </p:nvSpPr>
        <p:spPr>
          <a:xfrm>
            <a:off x="3171602" y="1357922"/>
            <a:ext cx="6659639" cy="16455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/>
          </a:bodyPr>
          <a:lstStyle/>
          <a:p>
            <a:pPr algn="ctr">
              <a:tabLst>
                <a:tab pos="0" algn="l"/>
              </a:tabLst>
            </a:pPr>
            <a:r>
              <a:rPr lang="en-US" sz="7499" b="1" spc="-1">
                <a:solidFill>
                  <a:srgbClr val="C82506"/>
                </a:solidFill>
                <a:latin typeface="Helvetica Neue"/>
                <a:ea typeface="Helvetica Neue"/>
              </a:rPr>
              <a:t>Background</a:t>
            </a:r>
            <a:endParaRPr lang="en-US" sz="7499" spc="-1">
              <a:latin typeface="Arial"/>
            </a:endParaRPr>
          </a:p>
        </p:txBody>
      </p:sp>
      <p:sp>
        <p:nvSpPr>
          <p:cNvPr id="670" name="CustomShape 5"/>
          <p:cNvSpPr/>
          <p:nvPr/>
        </p:nvSpPr>
        <p:spPr>
          <a:xfrm>
            <a:off x="3583974" y="5737378"/>
            <a:ext cx="283692" cy="80845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4899" b="1" spc="-1" baseline="2000">
                <a:solidFill>
                  <a:srgbClr val="0073CF"/>
                </a:solidFill>
                <a:latin typeface="Helvetica Neue"/>
                <a:ea typeface="Helvetica Neue"/>
              </a:rPr>
              <a:t>𝜇</a:t>
            </a:r>
            <a:endParaRPr lang="en-US" sz="4899" spc="-1">
              <a:latin typeface="Arial"/>
            </a:endParaRPr>
          </a:p>
        </p:txBody>
      </p:sp>
      <p:sp>
        <p:nvSpPr>
          <p:cNvPr id="671" name="Line 6"/>
          <p:cNvSpPr/>
          <p:nvPr/>
        </p:nvSpPr>
        <p:spPr>
          <a:xfrm>
            <a:off x="4244401" y="6142680"/>
            <a:ext cx="1025640" cy="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7"/>
          <p:cNvSpPr/>
          <p:nvPr/>
        </p:nvSpPr>
        <p:spPr>
          <a:xfrm>
            <a:off x="5579255" y="5751795"/>
            <a:ext cx="341335" cy="65469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00" b="1" spc="-1">
                <a:solidFill>
                  <a:srgbClr val="0073CF"/>
                </a:solidFill>
                <a:latin typeface="Helvetica Neue"/>
                <a:ea typeface="Helvetica Neue"/>
              </a:rPr>
              <a:t>e</a:t>
            </a:r>
            <a:endParaRPr lang="en-US" sz="3900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3" name="Formula 8"/>
              <p:cNvSpPr txBox="1"/>
              <p:nvPr/>
            </p:nvSpPr>
            <p:spPr>
              <a:xfrm>
                <a:off x="6152400" y="6038642"/>
                <a:ext cx="221760" cy="23184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673" name="Formula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400" y="6038642"/>
                <a:ext cx="221760" cy="231841"/>
              </a:xfrm>
              <a:prstGeom prst="rect">
                <a:avLst/>
              </a:prstGeom>
              <a:blipFill>
                <a:blip r:embed="rId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4" name="Formula 9"/>
              <p:cNvSpPr txBox="1"/>
              <p:nvPr/>
            </p:nvSpPr>
            <p:spPr>
              <a:xfrm>
                <a:off x="6603120" y="5957280"/>
                <a:ext cx="236880" cy="3132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674" name="Formula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120" y="5957280"/>
                <a:ext cx="236880" cy="313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5" name="Line 10"/>
          <p:cNvSpPr/>
          <p:nvPr/>
        </p:nvSpPr>
        <p:spPr>
          <a:xfrm>
            <a:off x="7068600" y="6155280"/>
            <a:ext cx="840600" cy="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6" name="CustomShape 11"/>
          <p:cNvSpPr/>
          <p:nvPr/>
        </p:nvSpPr>
        <p:spPr>
          <a:xfrm>
            <a:off x="8328280" y="5857995"/>
            <a:ext cx="940602" cy="59313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 baseline="2000">
                <a:solidFill>
                  <a:srgbClr val="0073CF"/>
                </a:solidFill>
                <a:latin typeface="Helvetica Neue"/>
                <a:ea typeface="Helvetica Neue"/>
              </a:rPr>
              <a:t>x-rays</a:t>
            </a:r>
            <a:endParaRPr lang="en-US" sz="3500" spc="-1">
              <a:latin typeface="Arial"/>
            </a:endParaRPr>
          </a:p>
        </p:txBody>
      </p:sp>
      <p:sp>
        <p:nvSpPr>
          <p:cNvPr id="677" name="CustomShape 12"/>
          <p:cNvSpPr/>
          <p:nvPr/>
        </p:nvSpPr>
        <p:spPr>
          <a:xfrm>
            <a:off x="3895921" y="7091642"/>
            <a:ext cx="5211361" cy="90827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 fontScale="95500"/>
          </a:bodyPr>
          <a:lstStyle/>
          <a:p>
            <a:pPr algn="ctr">
              <a:tabLst>
                <a:tab pos="0" algn="l"/>
              </a:tabLst>
            </a:pPr>
            <a:r>
              <a:rPr lang="en-US" sz="3120" b="1" spc="-1">
                <a:solidFill>
                  <a:srgbClr val="FFFFFF"/>
                </a:solidFill>
                <a:latin typeface="Helvetica Neue"/>
                <a:ea typeface="Helvetica Neue"/>
              </a:rPr>
              <a:t>Radiation area background</a:t>
            </a:r>
            <a:endParaRPr lang="en-US" sz="3120" spc="-1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Detection</a:t>
            </a:r>
            <a:endParaRPr lang="en-US" sz="3999" spc="-1">
              <a:latin typeface="Arial"/>
            </a:endParaRPr>
          </a:p>
        </p:txBody>
      </p:sp>
      <p:pic>
        <p:nvPicPr>
          <p:cNvPr id="680" name="Screen Shot 2020-02-13 at 06.32.14.png" descr="Screen Shot 2020-02-13 at 06.32.14.png"/>
          <p:cNvPicPr/>
          <p:nvPr/>
        </p:nvPicPr>
        <p:blipFill>
          <a:blip r:embed="rId2"/>
          <a:stretch/>
        </p:blipFill>
        <p:spPr>
          <a:xfrm>
            <a:off x="3768481" y="1793881"/>
            <a:ext cx="5466240" cy="6390720"/>
          </a:xfrm>
          <a:prstGeom prst="rect">
            <a:avLst/>
          </a:prstGeom>
          <a:ln w="3240">
            <a:noFill/>
          </a:ln>
        </p:spPr>
      </p:pic>
      <p:sp>
        <p:nvSpPr>
          <p:cNvPr id="681" name="CustomShape 3"/>
          <p:cNvSpPr/>
          <p:nvPr/>
        </p:nvSpPr>
        <p:spPr>
          <a:xfrm>
            <a:off x="9507600" y="3930819"/>
            <a:ext cx="2935799" cy="1593408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5000" b="1" spc="-1">
                <a:solidFill>
                  <a:srgbClr val="C82506"/>
                </a:solidFill>
                <a:latin typeface="Helvetica Neue"/>
                <a:ea typeface="Helvetica Neue"/>
              </a:rPr>
              <a:t>BGO</a:t>
            </a:r>
            <a:endParaRPr lang="en-US" sz="50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5000" b="1" spc="-1">
                <a:solidFill>
                  <a:srgbClr val="C82506"/>
                </a:solidFill>
                <a:latin typeface="Helvetica Neue"/>
                <a:ea typeface="Helvetica Neue"/>
              </a:rPr>
              <a:t>X- rays</a:t>
            </a:r>
            <a:endParaRPr lang="en-US" sz="5000" spc="-1">
              <a:latin typeface="Arial"/>
            </a:endParaRPr>
          </a:p>
        </p:txBody>
      </p:sp>
      <p:sp>
        <p:nvSpPr>
          <p:cNvPr id="682" name="CustomShape 4"/>
          <p:cNvSpPr/>
          <p:nvPr/>
        </p:nvSpPr>
        <p:spPr>
          <a:xfrm>
            <a:off x="418682" y="1580065"/>
            <a:ext cx="2935799" cy="167035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1: veto to shield electrons</a:t>
            </a:r>
            <a:r>
              <a:rPr lang="en-US" sz="3500" b="1" spc="-1">
                <a:solidFill>
                  <a:srgbClr val="0073CF"/>
                </a:solidFill>
                <a:latin typeface="Helvetica Neue"/>
                <a:ea typeface="Helvetica Neue"/>
              </a:rPr>
              <a:t> </a:t>
            </a:r>
            <a:endParaRPr lang="en-US" sz="3500" spc="-1">
              <a:latin typeface="Arial"/>
            </a:endParaRPr>
          </a:p>
        </p:txBody>
      </p:sp>
      <p:sp>
        <p:nvSpPr>
          <p:cNvPr id="683" name="CustomShape 5"/>
          <p:cNvSpPr/>
          <p:nvPr/>
        </p:nvSpPr>
        <p:spPr>
          <a:xfrm>
            <a:off x="799966" y="3896665"/>
            <a:ext cx="2173952" cy="167035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2: veto to</a:t>
            </a:r>
            <a:endParaRPr lang="en-US" sz="35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 shield </a:t>
            </a:r>
            <a:endParaRPr lang="en-US" sz="35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electrons</a:t>
            </a:r>
            <a:r>
              <a:rPr lang="en-US" sz="3500" b="1" spc="-1">
                <a:solidFill>
                  <a:srgbClr val="0073CF"/>
                </a:solidFill>
                <a:latin typeface="Helvetica Neue"/>
                <a:ea typeface="Helvetica Neue"/>
              </a:rPr>
              <a:t> </a:t>
            </a:r>
            <a:endParaRPr lang="en-US" sz="3500" spc="-1">
              <a:latin typeface="Arial"/>
            </a:endParaRPr>
          </a:p>
        </p:txBody>
      </p:sp>
      <p:sp>
        <p:nvSpPr>
          <p:cNvPr id="684" name="Line 6"/>
          <p:cNvSpPr/>
          <p:nvPr/>
        </p:nvSpPr>
        <p:spPr>
          <a:xfrm>
            <a:off x="9044280" y="4728240"/>
            <a:ext cx="938160" cy="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7"/>
          <p:cNvSpPr/>
          <p:nvPr/>
        </p:nvSpPr>
        <p:spPr>
          <a:xfrm>
            <a:off x="737776" y="5925626"/>
            <a:ext cx="2299051" cy="167035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3,4 :</a:t>
            </a:r>
            <a:endParaRPr lang="en-US" sz="35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For decay </a:t>
            </a:r>
            <a:endParaRPr lang="en-US" sz="35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electrons</a:t>
            </a:r>
            <a:endParaRPr lang="en-US" sz="3500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2418201" y="10347473"/>
            <a:ext cx="51552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2"/>
          <p:cNvSpPr/>
          <p:nvPr/>
        </p:nvSpPr>
        <p:spPr>
          <a:xfrm>
            <a:off x="423440" y="-9854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The Zemach radius</a:t>
            </a:r>
            <a:endParaRPr lang="en-US" sz="3999" spc="-1" dirty="0">
              <a:latin typeface="Arial"/>
            </a:endParaRPr>
          </a:p>
        </p:txBody>
      </p:sp>
      <p:grpSp>
        <p:nvGrpSpPr>
          <p:cNvPr id="231" name="Group 3"/>
          <p:cNvGrpSpPr/>
          <p:nvPr/>
        </p:nvGrpSpPr>
        <p:grpSpPr>
          <a:xfrm>
            <a:off x="7397281" y="3143160"/>
            <a:ext cx="4965120" cy="3486601"/>
            <a:chOff x="7397280" y="3143160"/>
            <a:chExt cx="4965120" cy="3486600"/>
          </a:xfrm>
        </p:grpSpPr>
        <p:sp>
          <p:nvSpPr>
            <p:cNvPr id="232" name="Line 4"/>
            <p:cNvSpPr/>
            <p:nvPr/>
          </p:nvSpPr>
          <p:spPr>
            <a:xfrm flipH="1" flipV="1">
              <a:off x="7595640" y="4003560"/>
              <a:ext cx="632160" cy="1478520"/>
            </a:xfrm>
            <a:prstGeom prst="line">
              <a:avLst/>
            </a:prstGeom>
            <a:ln w="50760">
              <a:solidFill>
                <a:schemeClr val="accent4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Line 5"/>
            <p:cNvSpPr/>
            <p:nvPr/>
          </p:nvSpPr>
          <p:spPr>
            <a:xfrm flipV="1">
              <a:off x="10323360" y="3143160"/>
              <a:ext cx="564480" cy="3441600"/>
            </a:xfrm>
            <a:prstGeom prst="line">
              <a:avLst/>
            </a:prstGeom>
            <a:ln w="76320">
              <a:solidFill>
                <a:schemeClr val="accent2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4" name="CustomShape 6"/>
            <p:cNvSpPr/>
            <p:nvPr/>
          </p:nvSpPr>
          <p:spPr>
            <a:xfrm rot="13869600">
              <a:off x="9420480" y="3672360"/>
              <a:ext cx="2433600" cy="2469960"/>
            </a:xfrm>
            <a:prstGeom prst="ellipse">
              <a:avLst/>
            </a:prstGeom>
            <a:gradFill rotWithShape="0">
              <a:gsLst>
                <a:gs pos="0">
                  <a:srgbClr val="F5D328"/>
                </a:gs>
                <a:gs pos="100000">
                  <a:srgbClr val="154206"/>
                </a:gs>
              </a:gsLst>
              <a:lin ang="20688000"/>
            </a:gra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" name="CustomShape 7"/>
            <p:cNvSpPr/>
            <p:nvPr/>
          </p:nvSpPr>
          <p:spPr>
            <a:xfrm rot="13869600">
              <a:off x="7556760" y="4372560"/>
              <a:ext cx="721080" cy="755640"/>
            </a:xfrm>
            <a:prstGeom prst="ellipse">
              <a:avLst/>
            </a:prstGeom>
            <a:gradFill rotWithShape="0">
              <a:gsLst>
                <a:gs pos="0">
                  <a:srgbClr val="B36AE1"/>
                </a:gs>
                <a:gs pos="100000">
                  <a:srgbClr val="C82506"/>
                </a:gs>
              </a:gsLst>
              <a:lin ang="20688000"/>
            </a:gra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6" name="CustomShape 8"/>
            <p:cNvSpPr/>
            <p:nvPr/>
          </p:nvSpPr>
          <p:spPr>
            <a:xfrm>
              <a:off x="10530000" y="3767400"/>
              <a:ext cx="689400" cy="1167840"/>
            </a:xfrm>
            <a:prstGeom prst="rect">
              <a:avLst/>
            </a:prstGeom>
            <a:noFill/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5300" b="1" spc="-1">
                  <a:solidFill>
                    <a:srgbClr val="A6AAA9"/>
                  </a:solidFill>
                  <a:latin typeface="Helvetica Neue"/>
                  <a:ea typeface="Helvetica Neue"/>
                </a:rPr>
                <a:t>P</a:t>
              </a:r>
              <a:endParaRPr lang="en-US" sz="5300" spc="-1">
                <a:latin typeface="Arial"/>
              </a:endParaRPr>
            </a:p>
          </p:txBody>
        </p:sp>
        <p:sp>
          <p:nvSpPr>
            <p:cNvPr id="237" name="CustomShape 9"/>
            <p:cNvSpPr/>
            <p:nvPr/>
          </p:nvSpPr>
          <p:spPr>
            <a:xfrm>
              <a:off x="7677000" y="4019760"/>
              <a:ext cx="479880" cy="1082880"/>
            </a:xfrm>
            <a:prstGeom prst="rect">
              <a:avLst/>
            </a:prstGeom>
            <a:noFill/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999" spc="-1">
                  <a:solidFill>
                    <a:srgbClr val="DC3AFF"/>
                  </a:solidFill>
                  <a:latin typeface="Helvetica Neue Light"/>
                  <a:ea typeface="Helvetica Neue Light"/>
                </a:rPr>
                <a:t>𝜇</a:t>
              </a:r>
              <a:endParaRPr lang="en-US" sz="3999" spc="-1">
                <a:latin typeface="Arial"/>
              </a:endParaRPr>
            </a:p>
          </p:txBody>
        </p:sp>
      </p:grpSp>
      <p:sp>
        <p:nvSpPr>
          <p:cNvPr id="238" name="CustomShape 10"/>
          <p:cNvSpPr/>
          <p:nvPr/>
        </p:nvSpPr>
        <p:spPr>
          <a:xfrm rot="13869600">
            <a:off x="2860561" y="3585960"/>
            <a:ext cx="2565360" cy="2603520"/>
          </a:xfrm>
          <a:prstGeom prst="ellipse">
            <a:avLst/>
          </a:prstGeom>
          <a:gradFill rotWithShape="0">
            <a:gsLst>
              <a:gs pos="0">
                <a:srgbClr val="F5D328"/>
              </a:gs>
              <a:gs pos="100000">
                <a:srgbClr val="154206"/>
              </a:gs>
            </a:gsLst>
            <a:lin ang="20688000"/>
          </a:gra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11"/>
          <p:cNvSpPr/>
          <p:nvPr/>
        </p:nvSpPr>
        <p:spPr>
          <a:xfrm>
            <a:off x="3643201" y="3816001"/>
            <a:ext cx="726839" cy="12308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5300" b="1" spc="-1">
                <a:solidFill>
                  <a:srgbClr val="A6AAA9"/>
                </a:solidFill>
                <a:latin typeface="Helvetica Neue"/>
                <a:ea typeface="Helvetica Neue"/>
              </a:rPr>
              <a:t>P</a:t>
            </a:r>
            <a:endParaRPr lang="en-US" sz="5300" spc="-1">
              <a:latin typeface="Arial"/>
            </a:endParaRPr>
          </a:p>
        </p:txBody>
      </p:sp>
      <p:sp>
        <p:nvSpPr>
          <p:cNvPr id="240" name="CustomShape 12"/>
          <p:cNvSpPr/>
          <p:nvPr/>
        </p:nvSpPr>
        <p:spPr>
          <a:xfrm>
            <a:off x="3118680" y="4699442"/>
            <a:ext cx="408960" cy="4244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101" b="1" i="1" spc="-1">
                <a:solidFill>
                  <a:srgbClr val="FFFFFF"/>
                </a:solidFill>
                <a:latin typeface="Helvetica Neue"/>
                <a:ea typeface="Helvetica Neue"/>
              </a:rPr>
              <a:t>+</a:t>
            </a:r>
            <a:endParaRPr lang="en-US" sz="2101" spc="-1">
              <a:latin typeface="Arial"/>
            </a:endParaRPr>
          </a:p>
        </p:txBody>
      </p:sp>
      <p:sp>
        <p:nvSpPr>
          <p:cNvPr id="241" name="CustomShape 13"/>
          <p:cNvSpPr/>
          <p:nvPr/>
        </p:nvSpPr>
        <p:spPr>
          <a:xfrm rot="13869600">
            <a:off x="1114920" y="4447440"/>
            <a:ext cx="760320" cy="796681"/>
          </a:xfrm>
          <a:prstGeom prst="ellipse">
            <a:avLst/>
          </a:prstGeom>
          <a:gradFill rotWithShape="0">
            <a:gsLst>
              <a:gs pos="0">
                <a:srgbClr val="B36AE1"/>
              </a:gs>
              <a:gs pos="100000">
                <a:srgbClr val="C82506"/>
              </a:gs>
            </a:gsLst>
            <a:lin ang="20688000"/>
          </a:gra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14"/>
          <p:cNvSpPr/>
          <p:nvPr/>
        </p:nvSpPr>
        <p:spPr>
          <a:xfrm>
            <a:off x="1242360" y="3935881"/>
            <a:ext cx="406080" cy="7308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spc="-1">
                <a:solidFill>
                  <a:srgbClr val="DC3AFF"/>
                </a:solidFill>
                <a:latin typeface="Helvetica Neue Light"/>
                <a:ea typeface="Helvetica Neue Light"/>
              </a:rPr>
              <a:t>𝜇</a:t>
            </a:r>
            <a:endParaRPr lang="en-US" sz="3999" spc="-1">
              <a:latin typeface="Arial"/>
            </a:endParaRPr>
          </a:p>
        </p:txBody>
      </p:sp>
      <p:sp>
        <p:nvSpPr>
          <p:cNvPr id="243" name="CustomShape 15"/>
          <p:cNvSpPr/>
          <p:nvPr/>
        </p:nvSpPr>
        <p:spPr>
          <a:xfrm>
            <a:off x="1114560" y="4407481"/>
            <a:ext cx="408960" cy="5364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00" b="1" i="1" spc="-1">
                <a:solidFill>
                  <a:srgbClr val="000000"/>
                </a:solidFill>
                <a:latin typeface="Helvetica Neue"/>
                <a:ea typeface="Helvetica Neue"/>
              </a:rPr>
              <a:t>-</a:t>
            </a:r>
            <a:endParaRPr lang="en-US" sz="2900" spc="-1">
              <a:latin typeface="Arial"/>
            </a:endParaRPr>
          </a:p>
        </p:txBody>
      </p:sp>
      <p:sp>
        <p:nvSpPr>
          <p:cNvPr id="244" name="CustomShape 16"/>
          <p:cNvSpPr/>
          <p:nvPr/>
        </p:nvSpPr>
        <p:spPr>
          <a:xfrm>
            <a:off x="3292560" y="1647506"/>
            <a:ext cx="7579086" cy="66995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spcBef>
                <a:spcPts val="3600"/>
              </a:spcBef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From charge to Zemach radius</a:t>
            </a:r>
            <a:endParaRPr lang="en-US" sz="3999" spc="-1" dirty="0">
              <a:latin typeface="Arial"/>
            </a:endParaRPr>
          </a:p>
        </p:txBody>
      </p:sp>
      <p:sp>
        <p:nvSpPr>
          <p:cNvPr id="245" name="CustomShape 17"/>
          <p:cNvSpPr/>
          <p:nvPr/>
        </p:nvSpPr>
        <p:spPr>
          <a:xfrm>
            <a:off x="1114560" y="4699440"/>
            <a:ext cx="408960" cy="5364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00" b="1" i="1" spc="-1">
                <a:solidFill>
                  <a:srgbClr val="000000"/>
                </a:solidFill>
                <a:latin typeface="Helvetica Neue"/>
                <a:ea typeface="Helvetica Neue"/>
              </a:rPr>
              <a:t>-</a:t>
            </a:r>
            <a:endParaRPr lang="en-US" sz="2900" spc="-1">
              <a:latin typeface="Arial"/>
            </a:endParaRPr>
          </a:p>
        </p:txBody>
      </p:sp>
      <p:sp>
        <p:nvSpPr>
          <p:cNvPr id="246" name="CustomShape 18"/>
          <p:cNvSpPr/>
          <p:nvPr/>
        </p:nvSpPr>
        <p:spPr>
          <a:xfrm>
            <a:off x="1516322" y="4407481"/>
            <a:ext cx="408960" cy="5364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00" b="1" i="1" spc="-1">
                <a:solidFill>
                  <a:srgbClr val="000000"/>
                </a:solidFill>
                <a:latin typeface="Helvetica Neue"/>
                <a:ea typeface="Helvetica Neue"/>
              </a:rPr>
              <a:t>-</a:t>
            </a:r>
            <a:endParaRPr lang="en-US" sz="2900" spc="-1">
              <a:latin typeface="Arial"/>
            </a:endParaRPr>
          </a:p>
        </p:txBody>
      </p:sp>
      <p:sp>
        <p:nvSpPr>
          <p:cNvPr id="247" name="CustomShape 19"/>
          <p:cNvSpPr/>
          <p:nvPr/>
        </p:nvSpPr>
        <p:spPr>
          <a:xfrm>
            <a:off x="1413001" y="4721039"/>
            <a:ext cx="408960" cy="5364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00" b="1" i="1" spc="-1">
                <a:solidFill>
                  <a:srgbClr val="000000"/>
                </a:solidFill>
                <a:latin typeface="Helvetica Neue"/>
                <a:ea typeface="Helvetica Neue"/>
              </a:rPr>
              <a:t>-</a:t>
            </a:r>
            <a:endParaRPr lang="en-US" sz="2900" spc="-1">
              <a:latin typeface="Arial"/>
            </a:endParaRPr>
          </a:p>
        </p:txBody>
      </p:sp>
      <p:sp>
        <p:nvSpPr>
          <p:cNvPr id="248" name="CustomShape 20"/>
          <p:cNvSpPr/>
          <p:nvPr/>
        </p:nvSpPr>
        <p:spPr>
          <a:xfrm>
            <a:off x="3939120" y="3668042"/>
            <a:ext cx="408960" cy="4244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101" b="1" i="1" spc="-1">
                <a:solidFill>
                  <a:srgbClr val="FFFFFF"/>
                </a:solidFill>
                <a:latin typeface="Helvetica Neue"/>
                <a:ea typeface="Helvetica Neue"/>
              </a:rPr>
              <a:t>+</a:t>
            </a:r>
            <a:endParaRPr lang="en-US" sz="2101" spc="-1">
              <a:latin typeface="Arial"/>
            </a:endParaRPr>
          </a:p>
        </p:txBody>
      </p:sp>
      <p:sp>
        <p:nvSpPr>
          <p:cNvPr id="249" name="CustomShape 21"/>
          <p:cNvSpPr/>
          <p:nvPr/>
        </p:nvSpPr>
        <p:spPr>
          <a:xfrm>
            <a:off x="3449520" y="5477400"/>
            <a:ext cx="408960" cy="4244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101" b="1" i="1" spc="-1">
                <a:solidFill>
                  <a:srgbClr val="FFFFFF"/>
                </a:solidFill>
                <a:latin typeface="Helvetica Neue"/>
                <a:ea typeface="Helvetica Neue"/>
              </a:rPr>
              <a:t>+</a:t>
            </a:r>
            <a:endParaRPr lang="en-US" sz="2101" spc="-1">
              <a:latin typeface="Arial"/>
            </a:endParaRPr>
          </a:p>
        </p:txBody>
      </p:sp>
      <p:sp>
        <p:nvSpPr>
          <p:cNvPr id="250" name="CustomShape 22"/>
          <p:cNvSpPr/>
          <p:nvPr/>
        </p:nvSpPr>
        <p:spPr>
          <a:xfrm>
            <a:off x="3939120" y="4835521"/>
            <a:ext cx="408960" cy="4244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101" b="1" i="1" spc="-1">
                <a:solidFill>
                  <a:srgbClr val="FFFFFF"/>
                </a:solidFill>
                <a:latin typeface="Helvetica Neue"/>
                <a:ea typeface="Helvetica Neue"/>
              </a:rPr>
              <a:t>+</a:t>
            </a:r>
            <a:endParaRPr lang="en-US" sz="2101" spc="-1">
              <a:latin typeface="Arial"/>
            </a:endParaRPr>
          </a:p>
        </p:txBody>
      </p:sp>
      <p:sp>
        <p:nvSpPr>
          <p:cNvPr id="251" name="CustomShape 23"/>
          <p:cNvSpPr/>
          <p:nvPr/>
        </p:nvSpPr>
        <p:spPr>
          <a:xfrm>
            <a:off x="4523041" y="4088882"/>
            <a:ext cx="408960" cy="4244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101" b="1" i="1" spc="-1">
                <a:solidFill>
                  <a:srgbClr val="FFFFFF"/>
                </a:solidFill>
                <a:latin typeface="Helvetica Neue"/>
                <a:ea typeface="Helvetica Neue"/>
              </a:rPr>
              <a:t>+</a:t>
            </a:r>
            <a:endParaRPr lang="en-US" sz="2101" spc="-1">
              <a:latin typeface="Arial"/>
            </a:endParaRPr>
          </a:p>
        </p:txBody>
      </p:sp>
      <p:sp>
        <p:nvSpPr>
          <p:cNvPr id="252" name="CustomShape 24"/>
          <p:cNvSpPr/>
          <p:nvPr/>
        </p:nvSpPr>
        <p:spPr>
          <a:xfrm>
            <a:off x="3088080" y="4088882"/>
            <a:ext cx="408960" cy="4244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101" b="1" i="1" spc="-1">
                <a:solidFill>
                  <a:srgbClr val="FFFFFF"/>
                </a:solidFill>
                <a:latin typeface="Helvetica Neue"/>
                <a:ea typeface="Helvetica Neue"/>
              </a:rPr>
              <a:t>+</a:t>
            </a:r>
            <a:endParaRPr lang="en-US" sz="2101" spc="-1">
              <a:latin typeface="Arial"/>
            </a:endParaRPr>
          </a:p>
        </p:txBody>
      </p:sp>
      <p:sp>
        <p:nvSpPr>
          <p:cNvPr id="253" name="CustomShape 25"/>
          <p:cNvSpPr/>
          <p:nvPr/>
        </p:nvSpPr>
        <p:spPr>
          <a:xfrm>
            <a:off x="4523041" y="4920842"/>
            <a:ext cx="408960" cy="4244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101" b="1" i="1" spc="-1">
                <a:solidFill>
                  <a:srgbClr val="FFFFFF"/>
                </a:solidFill>
                <a:latin typeface="Helvetica Neue"/>
                <a:ea typeface="Helvetica Neue"/>
              </a:rPr>
              <a:t>+</a:t>
            </a:r>
            <a:endParaRPr lang="en-US" sz="2101" spc="-1">
              <a:latin typeface="Arial"/>
            </a:endParaRPr>
          </a:p>
        </p:txBody>
      </p:sp>
      <p:sp>
        <p:nvSpPr>
          <p:cNvPr id="254" name="CustomShape 26"/>
          <p:cNvSpPr/>
          <p:nvPr/>
        </p:nvSpPr>
        <p:spPr>
          <a:xfrm>
            <a:off x="4078081" y="5477400"/>
            <a:ext cx="408960" cy="42443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101" b="1" i="1" spc="-1">
                <a:solidFill>
                  <a:srgbClr val="FFFFFF"/>
                </a:solidFill>
                <a:latin typeface="Helvetica Neue"/>
                <a:ea typeface="Helvetica Neue"/>
              </a:rPr>
              <a:t>+</a:t>
            </a:r>
            <a:endParaRPr lang="en-US" sz="2101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Beam Area</a:t>
            </a:r>
            <a:endParaRPr lang="en-US" sz="3999" spc="-1">
              <a:latin typeface="Arial"/>
            </a:endParaRPr>
          </a:p>
        </p:txBody>
      </p:sp>
      <p:pic>
        <p:nvPicPr>
          <p:cNvPr id="688" name="Image" descr="Image"/>
          <p:cNvPicPr/>
          <p:nvPr/>
        </p:nvPicPr>
        <p:blipFill>
          <a:blip r:embed="rId2"/>
          <a:stretch/>
        </p:blipFill>
        <p:spPr>
          <a:xfrm>
            <a:off x="1333081" y="1001162"/>
            <a:ext cx="10337040" cy="7749360"/>
          </a:xfrm>
          <a:prstGeom prst="rect">
            <a:avLst/>
          </a:prstGeom>
          <a:ln w="324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Detection tests</a:t>
            </a:r>
            <a:endParaRPr lang="en-US" sz="3999" spc="-1">
              <a:latin typeface="Arial"/>
            </a:endParaRPr>
          </a:p>
        </p:txBody>
      </p:sp>
      <p:pic>
        <p:nvPicPr>
          <p:cNvPr id="691" name="Image" descr="Image"/>
          <p:cNvPicPr/>
          <p:nvPr/>
        </p:nvPicPr>
        <p:blipFill>
          <a:blip r:embed="rId2"/>
          <a:stretch/>
        </p:blipFill>
        <p:spPr>
          <a:xfrm>
            <a:off x="6665040" y="3069361"/>
            <a:ext cx="6143040" cy="4605120"/>
          </a:xfrm>
          <a:prstGeom prst="rect">
            <a:avLst/>
          </a:prstGeom>
          <a:ln w="3240">
            <a:noFill/>
          </a:ln>
        </p:spPr>
      </p:pic>
      <p:pic>
        <p:nvPicPr>
          <p:cNvPr id="692" name="Image" descr="Image"/>
          <p:cNvPicPr/>
          <p:nvPr/>
        </p:nvPicPr>
        <p:blipFill>
          <a:blip r:embed="rId3"/>
          <a:stretch/>
        </p:blipFill>
        <p:spPr>
          <a:xfrm>
            <a:off x="387000" y="3069361"/>
            <a:ext cx="6143040" cy="4605120"/>
          </a:xfrm>
          <a:prstGeom prst="rect">
            <a:avLst/>
          </a:prstGeom>
          <a:ln w="3240">
            <a:noFill/>
          </a:ln>
        </p:spPr>
      </p:pic>
      <p:sp>
        <p:nvSpPr>
          <p:cNvPr id="693" name="CustomShape 3"/>
          <p:cNvSpPr/>
          <p:nvPr/>
        </p:nvSpPr>
        <p:spPr>
          <a:xfrm>
            <a:off x="7326362" y="1159202"/>
            <a:ext cx="4820041" cy="16455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/>
          </a:bodyPr>
          <a:lstStyle/>
          <a:p>
            <a:pPr algn="ctr">
              <a:tabLst>
                <a:tab pos="0" algn="l"/>
              </a:tabLst>
            </a:pPr>
            <a:r>
              <a:rPr lang="en-US" sz="5160" b="1" spc="-1">
                <a:solidFill>
                  <a:srgbClr val="FFFFFF"/>
                </a:solidFill>
                <a:latin typeface="Helvetica Neue"/>
                <a:ea typeface="Helvetica Neue"/>
              </a:rPr>
              <a:t>BGOS</a:t>
            </a:r>
            <a:endParaRPr lang="en-US" sz="516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5160" b="1" spc="-1">
                <a:solidFill>
                  <a:srgbClr val="FFFFFF"/>
                </a:solidFill>
                <a:latin typeface="Helvetica Neue"/>
                <a:ea typeface="Helvetica Neue"/>
              </a:rPr>
              <a:t>Front</a:t>
            </a:r>
            <a:endParaRPr lang="en-US" sz="5160" spc="-1">
              <a:latin typeface="Arial"/>
            </a:endParaRPr>
          </a:p>
        </p:txBody>
      </p:sp>
      <p:sp>
        <p:nvSpPr>
          <p:cNvPr id="694" name="CustomShape 4"/>
          <p:cNvSpPr/>
          <p:nvPr/>
        </p:nvSpPr>
        <p:spPr>
          <a:xfrm>
            <a:off x="1048321" y="1159202"/>
            <a:ext cx="4820041" cy="16455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/>
          </a:bodyPr>
          <a:lstStyle/>
          <a:p>
            <a:pPr algn="ctr">
              <a:tabLst>
                <a:tab pos="0" algn="l"/>
              </a:tabLst>
            </a:pPr>
            <a:r>
              <a:rPr lang="en-US" sz="5160" b="1" spc="-1">
                <a:solidFill>
                  <a:srgbClr val="FFFFFF"/>
                </a:solidFill>
                <a:latin typeface="Helvetica Neue"/>
                <a:ea typeface="Helvetica Neue"/>
              </a:rPr>
              <a:t>Plastic </a:t>
            </a:r>
            <a:endParaRPr lang="en-US" sz="516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5160" b="1" spc="-1">
                <a:solidFill>
                  <a:srgbClr val="FFFFFF"/>
                </a:solidFill>
                <a:latin typeface="Helvetica Neue"/>
                <a:ea typeface="Helvetica Neue"/>
              </a:rPr>
              <a:t>Scintillators</a:t>
            </a:r>
            <a:endParaRPr lang="en-US" sz="5160" spc="-1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6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Also Exercises !!</a:t>
            </a:r>
            <a:endParaRPr lang="en-US" sz="3999" spc="-1">
              <a:latin typeface="Arial"/>
            </a:endParaRPr>
          </a:p>
        </p:txBody>
      </p:sp>
      <p:pic>
        <p:nvPicPr>
          <p:cNvPr id="697" name="Image" descr="Image"/>
          <p:cNvPicPr/>
          <p:nvPr/>
        </p:nvPicPr>
        <p:blipFill>
          <a:blip r:embed="rId2"/>
          <a:stretch/>
        </p:blipFill>
        <p:spPr>
          <a:xfrm>
            <a:off x="1584000" y="1189440"/>
            <a:ext cx="9834840" cy="7372800"/>
          </a:xfrm>
          <a:prstGeom prst="rect">
            <a:avLst/>
          </a:prstGeom>
          <a:ln w="324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2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Outlook </a:t>
            </a:r>
            <a:endParaRPr lang="en-US" sz="3999" spc="-1">
              <a:latin typeface="Arial"/>
            </a:endParaRPr>
          </a:p>
        </p:txBody>
      </p:sp>
      <p:pic>
        <p:nvPicPr>
          <p:cNvPr id="703" name="David_enhancement_cavity_2.pdf" descr="David_enhancement_cavity_2.pdf"/>
          <p:cNvPicPr/>
          <p:nvPr/>
        </p:nvPicPr>
        <p:blipFill>
          <a:blip r:embed="rId2"/>
          <a:stretch/>
        </p:blipFill>
        <p:spPr>
          <a:xfrm>
            <a:off x="6356162" y="1427761"/>
            <a:ext cx="6070680" cy="5086080"/>
          </a:xfrm>
          <a:prstGeom prst="rect">
            <a:avLst/>
          </a:prstGeom>
          <a:ln w="3240">
            <a:noFill/>
          </a:ln>
        </p:spPr>
      </p:pic>
      <p:sp>
        <p:nvSpPr>
          <p:cNvPr id="704" name="CustomShape 3"/>
          <p:cNvSpPr/>
          <p:nvPr/>
        </p:nvSpPr>
        <p:spPr>
          <a:xfrm>
            <a:off x="1338939" y="1272606"/>
            <a:ext cx="3465524" cy="66995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Optical Cavity</a:t>
            </a:r>
            <a:endParaRPr lang="en-US" sz="3999" spc="-1">
              <a:latin typeface="Arial"/>
            </a:endParaRPr>
          </a:p>
        </p:txBody>
      </p:sp>
      <p:sp>
        <p:nvSpPr>
          <p:cNvPr id="705" name="CustomShape 4"/>
          <p:cNvSpPr/>
          <p:nvPr/>
        </p:nvSpPr>
        <p:spPr>
          <a:xfrm>
            <a:off x="97201" y="2315165"/>
            <a:ext cx="5926320" cy="669950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H2 at 50 k, 1 bar</a:t>
            </a:r>
            <a:endParaRPr lang="en-US" sz="3999" spc="-1">
              <a:latin typeface="Arial"/>
            </a:endParaRPr>
          </a:p>
        </p:txBody>
      </p:sp>
      <p:sp>
        <p:nvSpPr>
          <p:cNvPr id="706" name="CustomShape 5"/>
          <p:cNvSpPr/>
          <p:nvPr/>
        </p:nvSpPr>
        <p:spPr>
          <a:xfrm>
            <a:off x="77040" y="3475088"/>
            <a:ext cx="5987880" cy="669950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Fluence &gt; 2 J cm</a:t>
            </a:r>
            <a:r>
              <a:rPr lang="en-US" sz="3999" b="1" spc="-1" baseline="31000">
                <a:solidFill>
                  <a:srgbClr val="FFFFFF"/>
                </a:solidFill>
                <a:latin typeface="Helvetica Neue"/>
                <a:ea typeface="Helvetica Neue"/>
              </a:rPr>
              <a:t>-2</a:t>
            </a: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  </a:t>
            </a:r>
            <a:endParaRPr lang="en-US" sz="3999" spc="-1">
              <a:latin typeface="Arial"/>
            </a:endParaRPr>
          </a:p>
        </p:txBody>
      </p:sp>
      <p:sp>
        <p:nvSpPr>
          <p:cNvPr id="707" name="CustomShape 6"/>
          <p:cNvSpPr/>
          <p:nvPr/>
        </p:nvSpPr>
        <p:spPr>
          <a:xfrm>
            <a:off x="112902" y="4687474"/>
            <a:ext cx="5895997" cy="1285375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Diameter of illuminated </a:t>
            </a:r>
            <a:endParaRPr lang="en-US" sz="3999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volume &lt; 1 mm </a:t>
            </a:r>
            <a:endParaRPr lang="en-US" sz="3999" spc="-1"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9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Progress</a:t>
            </a:r>
            <a:endParaRPr lang="en-US" sz="3999" spc="-1">
              <a:latin typeface="Arial"/>
            </a:endParaRPr>
          </a:p>
        </p:txBody>
      </p:sp>
      <p:grpSp>
        <p:nvGrpSpPr>
          <p:cNvPr id="710" name="Group 3"/>
          <p:cNvGrpSpPr/>
          <p:nvPr/>
        </p:nvGrpSpPr>
        <p:grpSpPr>
          <a:xfrm>
            <a:off x="869400" y="1147320"/>
            <a:ext cx="6041520" cy="4366440"/>
            <a:chOff x="869400" y="1147320"/>
            <a:chExt cx="6041520" cy="4366440"/>
          </a:xfrm>
        </p:grpSpPr>
        <p:pic>
          <p:nvPicPr>
            <p:cNvPr id="711" name="PiE5_Dezember_1_cut.png" descr="PiE5_Dezember_1_cut.png"/>
            <p:cNvPicPr/>
            <p:nvPr/>
          </p:nvPicPr>
          <p:blipFill>
            <a:blip r:embed="rId2"/>
            <a:srcRect l="13928" t="7248" r="13928"/>
            <a:stretch/>
          </p:blipFill>
          <p:spPr>
            <a:xfrm>
              <a:off x="996480" y="1236240"/>
              <a:ext cx="5787720" cy="4035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2" name="PiE5_Dezember_1_cut.png" descr="PiE5_Dezember_1_cut.png"/>
            <p:cNvPicPr/>
            <p:nvPr/>
          </p:nvPicPr>
          <p:blipFill>
            <a:blip r:embed="rId3"/>
            <a:stretch/>
          </p:blipFill>
          <p:spPr>
            <a:xfrm>
              <a:off x="869400" y="1147320"/>
              <a:ext cx="6041520" cy="436644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13" name="cavity_mirek_with_detectors.pdf" descr="cavity_mirek_with_detectors.pdf"/>
          <p:cNvPicPr/>
          <p:nvPr/>
        </p:nvPicPr>
        <p:blipFill>
          <a:blip r:embed="rId4"/>
          <a:stretch/>
        </p:blipFill>
        <p:spPr>
          <a:xfrm>
            <a:off x="8102520" y="1373400"/>
            <a:ext cx="4414680" cy="4414680"/>
          </a:xfrm>
          <a:prstGeom prst="rect">
            <a:avLst/>
          </a:prstGeom>
          <a:ln w="3240">
            <a:noFill/>
          </a:ln>
        </p:spPr>
      </p:pic>
      <p:sp>
        <p:nvSpPr>
          <p:cNvPr id="714" name="Line 4"/>
          <p:cNvSpPr/>
          <p:nvPr/>
        </p:nvSpPr>
        <p:spPr>
          <a:xfrm flipV="1">
            <a:off x="4563722" y="3805200"/>
            <a:ext cx="3883319" cy="485641"/>
          </a:xfrm>
          <a:prstGeom prst="line">
            <a:avLst/>
          </a:prstGeom>
          <a:ln w="10152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5" name="CustomShape 5"/>
          <p:cNvSpPr/>
          <p:nvPr/>
        </p:nvSpPr>
        <p:spPr>
          <a:xfrm>
            <a:off x="247680" y="5360851"/>
            <a:ext cx="7859880" cy="51606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C82506"/>
                </a:solidFill>
                <a:latin typeface="Helvetica Neue"/>
                <a:ea typeface="Helvetica Neue"/>
              </a:rPr>
              <a:t>Muons come from PSI Proton accelerator</a:t>
            </a:r>
            <a:endParaRPr lang="en-US" sz="2999" spc="-1">
              <a:latin typeface="Arial"/>
            </a:endParaRPr>
          </a:p>
        </p:txBody>
      </p:sp>
      <p:sp>
        <p:nvSpPr>
          <p:cNvPr id="716" name="CustomShape 6"/>
          <p:cNvSpPr/>
          <p:nvPr/>
        </p:nvSpPr>
        <p:spPr>
          <a:xfrm>
            <a:off x="2781444" y="6557653"/>
            <a:ext cx="1377196" cy="1439135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C82506"/>
                </a:solidFill>
                <a:latin typeface="Helvetica Neue"/>
                <a:ea typeface="Helvetica Neue"/>
              </a:rPr>
              <a:t>Target </a:t>
            </a:r>
            <a:endParaRPr lang="en-US" sz="2999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C82506"/>
                </a:solidFill>
                <a:latin typeface="Helvetica Neue"/>
                <a:ea typeface="Helvetica Neue"/>
              </a:rPr>
              <a:t>current</a:t>
            </a:r>
            <a:endParaRPr lang="en-US" sz="2999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C82506"/>
                </a:solidFill>
                <a:latin typeface="Helvetica Neue"/>
                <a:ea typeface="Helvetica Neue"/>
              </a:rPr>
              <a:t> status</a:t>
            </a:r>
            <a:endParaRPr lang="en-US" sz="2999" spc="-1">
              <a:latin typeface="Arial"/>
            </a:endParaRPr>
          </a:p>
        </p:txBody>
      </p:sp>
      <p:grpSp>
        <p:nvGrpSpPr>
          <p:cNvPr id="717" name="Group 7"/>
          <p:cNvGrpSpPr/>
          <p:nvPr/>
        </p:nvGrpSpPr>
        <p:grpSpPr>
          <a:xfrm>
            <a:off x="8239681" y="5810401"/>
            <a:ext cx="4140361" cy="3208320"/>
            <a:chOff x="8239680" y="5810400"/>
            <a:chExt cx="4140360" cy="3208320"/>
          </a:xfrm>
        </p:grpSpPr>
        <p:pic>
          <p:nvPicPr>
            <p:cNvPr id="718" name="IMG-20190306-WA0004.jpg" descr="IMG-20190306-WA0004.jpg"/>
            <p:cNvPicPr/>
            <p:nvPr/>
          </p:nvPicPr>
          <p:blipFill>
            <a:blip r:embed="rId5"/>
            <a:stretch/>
          </p:blipFill>
          <p:spPr>
            <a:xfrm>
              <a:off x="8252280" y="5823000"/>
              <a:ext cx="4111200" cy="3182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9" name="IMG-20190306-WA0004.jpg" descr="IMG-20190306-WA0004.jpg"/>
            <p:cNvPicPr/>
            <p:nvPr/>
          </p:nvPicPr>
          <p:blipFill>
            <a:blip r:embed="rId6"/>
            <a:stretch/>
          </p:blipFill>
          <p:spPr>
            <a:xfrm>
              <a:off x="8239680" y="5810400"/>
              <a:ext cx="4140360" cy="3208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20" name="Line 8"/>
          <p:cNvSpPr/>
          <p:nvPr/>
        </p:nvSpPr>
        <p:spPr>
          <a:xfrm>
            <a:off x="4263480" y="7278120"/>
            <a:ext cx="791280" cy="0"/>
          </a:xfrm>
          <a:prstGeom prst="line">
            <a:avLst/>
          </a:prstGeom>
          <a:ln w="10152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CustomShape 1"/>
          <p:cNvSpPr/>
          <p:nvPr/>
        </p:nvSpPr>
        <p:spPr>
          <a:xfrm>
            <a:off x="12403442" y="10345672"/>
            <a:ext cx="545399" cy="560521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The proton charge radius puzzle</a:t>
            </a:r>
            <a:endParaRPr lang="en-US" sz="3999" spc="-1">
              <a:latin typeface="Arial"/>
            </a:endParaRPr>
          </a:p>
        </p:txBody>
      </p:sp>
      <p:sp>
        <p:nvSpPr>
          <p:cNvPr id="723" name="CustomShape 3"/>
          <p:cNvSpPr/>
          <p:nvPr/>
        </p:nvSpPr>
        <p:spPr>
          <a:xfrm>
            <a:off x="140401" y="8102652"/>
            <a:ext cx="1801079" cy="727658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>
              <a:lnSpc>
                <a:spcPts val="2801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500" b="1" spc="-1">
                <a:solidFill>
                  <a:srgbClr val="000000"/>
                </a:solidFill>
                <a:latin typeface="Times New Roman"/>
                <a:ea typeface="Times New Roman"/>
              </a:rPr>
              <a:t>R. Pohl et al., Nature 466, 213 (2010).</a:t>
            </a:r>
            <a:endParaRPr lang="en-US" sz="1500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4" name="Formula 4"/>
              <p:cNvSpPr txBox="1"/>
              <p:nvPr/>
            </p:nvSpPr>
            <p:spPr>
              <a:xfrm>
                <a:off x="6229800" y="2849039"/>
                <a:ext cx="2821680" cy="41544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=0.8775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51</m:t>
                          </m:r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24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800" y="2849039"/>
                <a:ext cx="2821680" cy="415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5" name="CustomShape 5"/>
          <p:cNvSpPr/>
          <p:nvPr/>
        </p:nvSpPr>
        <p:spPr>
          <a:xfrm>
            <a:off x="6582241" y="8212349"/>
            <a:ext cx="5613035" cy="49746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spcBef>
                <a:spcPts val="1199"/>
              </a:spcBef>
              <a:tabLst>
                <a:tab pos="0" algn="l"/>
              </a:tabLst>
            </a:pPr>
            <a:r>
              <a:rPr lang="en-US" sz="1439" b="1" spc="-1">
                <a:solidFill>
                  <a:srgbClr val="000000"/>
                </a:solidFill>
                <a:latin typeface="Times New Roman"/>
                <a:ea typeface="Times New Roman"/>
              </a:rPr>
              <a:t>P. J. Mohr, B. N. Taylor, D. B. Newell, Rev. Mod. Phys. 84, 1527 (2012).</a:t>
            </a:r>
            <a:br>
              <a:rPr sz="1266"/>
            </a:br>
            <a:r>
              <a:rPr lang="en-US" sz="1439" b="1" spc="-1">
                <a:solidFill>
                  <a:srgbClr val="000000"/>
                </a:solidFill>
                <a:latin typeface="Times New Roman"/>
                <a:ea typeface="Times New Roman"/>
              </a:rPr>
              <a:t>A. Antognini et al., Science 339, 417 (2013).</a:t>
            </a:r>
            <a:endParaRPr lang="en-US" sz="1439" spc="-1">
              <a:latin typeface="Arial"/>
            </a:endParaRPr>
          </a:p>
        </p:txBody>
      </p:sp>
      <p:pic>
        <p:nvPicPr>
          <p:cNvPr id="726" name="Image" descr="Image"/>
          <p:cNvPicPr/>
          <p:nvPr/>
        </p:nvPicPr>
        <p:blipFill>
          <a:blip r:embed="rId4"/>
          <a:stretch/>
        </p:blipFill>
        <p:spPr>
          <a:xfrm>
            <a:off x="1635480" y="3464281"/>
            <a:ext cx="9731880" cy="4549680"/>
          </a:xfrm>
          <a:prstGeom prst="rect">
            <a:avLst/>
          </a:prstGeom>
          <a:ln w="3240">
            <a:noFill/>
          </a:ln>
        </p:spPr>
      </p:pic>
      <p:sp>
        <p:nvSpPr>
          <p:cNvPr id="727" name="CustomShape 6"/>
          <p:cNvSpPr/>
          <p:nvPr/>
        </p:nvSpPr>
        <p:spPr>
          <a:xfrm>
            <a:off x="2206080" y="1235930"/>
            <a:ext cx="8590680" cy="1131743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FFFFFF"/>
                </a:solidFill>
                <a:latin typeface="Helvetica Neue"/>
                <a:ea typeface="Helvetica Neue"/>
              </a:rPr>
              <a:t>10 Times more accurate but</a:t>
            </a:r>
            <a:endParaRPr lang="en-US" sz="35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FFFFFF"/>
                </a:solidFill>
                <a:latin typeface="Helvetica Neue"/>
                <a:ea typeface="Helvetica Neue"/>
              </a:rPr>
              <a:t>5.6 𝝈 from the 2014 CODATA value </a:t>
            </a:r>
            <a:endParaRPr lang="en-US" sz="3500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8" name="Formula 7"/>
              <p:cNvSpPr txBox="1"/>
              <p:nvPr/>
            </p:nvSpPr>
            <p:spPr>
              <a:xfrm>
                <a:off x="2023201" y="2849042"/>
                <a:ext cx="3044160" cy="410039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=0.84087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39</m:t>
                          </m:r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28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201" y="2849042"/>
                <a:ext cx="3044160" cy="410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9" name="CustomShape 8"/>
          <p:cNvSpPr/>
          <p:nvPr/>
        </p:nvSpPr>
        <p:spPr>
          <a:xfrm>
            <a:off x="5123830" y="2677035"/>
            <a:ext cx="544789" cy="59313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spc="-1">
                <a:solidFill>
                  <a:srgbClr val="000000"/>
                </a:solidFill>
                <a:latin typeface="Helvetica Neue Light"/>
                <a:ea typeface="Helvetica Neue Light"/>
              </a:rPr>
              <a:t>fm</a:t>
            </a:r>
            <a:endParaRPr lang="en-US" sz="3500" spc="-1">
              <a:latin typeface="Arial"/>
            </a:endParaRPr>
          </a:p>
        </p:txBody>
      </p:sp>
      <p:sp>
        <p:nvSpPr>
          <p:cNvPr id="730" name="CustomShape 9"/>
          <p:cNvSpPr/>
          <p:nvPr/>
        </p:nvSpPr>
        <p:spPr>
          <a:xfrm>
            <a:off x="9084549" y="2677035"/>
            <a:ext cx="544789" cy="59313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spc="-1">
                <a:solidFill>
                  <a:srgbClr val="000000"/>
                </a:solidFill>
                <a:latin typeface="Helvetica Neue Light"/>
                <a:ea typeface="Helvetica Neue Light"/>
              </a:rPr>
              <a:t>fm</a:t>
            </a:r>
            <a:endParaRPr lang="en-US" sz="3500" spc="-1">
              <a:latin typeface="Arial"/>
            </a:endParaRPr>
          </a:p>
        </p:txBody>
      </p:sp>
      <p:sp>
        <p:nvSpPr>
          <p:cNvPr id="731" name="CustomShape 10"/>
          <p:cNvSpPr/>
          <p:nvPr/>
        </p:nvSpPr>
        <p:spPr>
          <a:xfrm>
            <a:off x="1770480" y="8026560"/>
            <a:ext cx="4226117" cy="880201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lnSpc>
                <a:spcPts val="3399"/>
              </a:lnSpc>
              <a:tabLst>
                <a:tab pos="0" algn="l"/>
              </a:tabLst>
            </a:pPr>
            <a:r>
              <a:rPr lang="en-US" sz="1500" b="1" spc="-1">
                <a:solidFill>
                  <a:srgbClr val="333333"/>
                </a:solidFill>
                <a:latin typeface="Helvetica Neue"/>
                <a:ea typeface="Helvetica Neue"/>
              </a:rPr>
              <a:t>A.Bayer, et al., </a:t>
            </a:r>
            <a:r>
              <a:rPr lang="en-US" sz="1500" b="1" i="1" spc="-1">
                <a:solidFill>
                  <a:srgbClr val="333333"/>
                </a:solidFill>
                <a:latin typeface="Helvetica Neue"/>
                <a:ea typeface="Helvetica Neue"/>
              </a:rPr>
              <a:t>Science </a:t>
            </a:r>
            <a:r>
              <a:rPr lang="en-US" sz="1500" b="1" spc="-1">
                <a:solidFill>
                  <a:srgbClr val="333333"/>
                </a:solidFill>
                <a:latin typeface="Helvetica Neue"/>
                <a:ea typeface="Helvetica Neue"/>
              </a:rPr>
              <a:t>358, 79–85 (2017)</a:t>
            </a:r>
            <a:endParaRPr lang="en-US" sz="1500" spc="-1">
              <a:latin typeface="Arial"/>
            </a:endParaRPr>
          </a:p>
          <a:p>
            <a:pPr>
              <a:lnSpc>
                <a:spcPts val="3600"/>
              </a:lnSpc>
              <a:tabLst>
                <a:tab pos="0" algn="l"/>
              </a:tabLst>
            </a:pPr>
            <a:r>
              <a:rPr lang="en-US" sz="1500" b="1" spc="-1">
                <a:solidFill>
                  <a:srgbClr val="333333"/>
                </a:solidFill>
                <a:latin typeface="Helvetica Neue"/>
                <a:ea typeface="Helvetica Neue"/>
              </a:rPr>
              <a:t>Fleurbaey H </a:t>
            </a:r>
            <a:r>
              <a:rPr lang="en-US" sz="1500" b="1" i="1" spc="-1">
                <a:solidFill>
                  <a:srgbClr val="333333"/>
                </a:solidFill>
                <a:latin typeface="Helvetica Neue"/>
                <a:ea typeface="Helvetica Neue"/>
              </a:rPr>
              <a:t>et al., </a:t>
            </a:r>
            <a:r>
              <a:rPr lang="en-US" sz="1500" b="1" spc="-1">
                <a:solidFill>
                  <a:srgbClr val="333333"/>
                </a:solidFill>
                <a:latin typeface="Helvetica Neue"/>
                <a:ea typeface="Helvetica Neue"/>
              </a:rPr>
              <a:t>Phys. Rev. Lett. 120 183001</a:t>
            </a:r>
            <a:endParaRPr lang="en-US" sz="1500" spc="-1"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Muonic Hydrogen Theory</a:t>
            </a:r>
            <a:endParaRPr lang="en-US" sz="399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5" name="Formula 3"/>
              <p:cNvSpPr txBox="1"/>
              <p:nvPr/>
            </p:nvSpPr>
            <p:spPr>
              <a:xfrm>
                <a:off x="1801801" y="2124360"/>
                <a:ext cx="9399600" cy="59976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Sup>
                        <m:sSub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𝐻𝐹𝑆</m:t>
                          </m:r>
                        </m:sub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𝑡h</m:t>
                          </m:r>
                        </m:sup>
                      </m:sSubSup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sz="1266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sz="1266">
                          <a:latin typeface="Cambria Math" panose="02040503050406030204" pitchFamily="18" charset="0"/>
                        </a:rPr>
                        <m:t>=183.788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d>
                      <m:r>
                        <a:rPr sz="1266">
                          <a:latin typeface="Cambria Math" panose="02040503050406030204" pitchFamily="18" charset="0"/>
                        </a:rPr>
                        <m:t>+1.0040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1266">
                              <a:latin typeface="Cambria Math" panose="02040503050406030204" pitchFamily="18" charset="0"/>
                            </a:rPr>
                            <m:t>𝑃𝐸</m:t>
                          </m:r>
                        </m:sub>
                      </m:sSub>
                      <m:r>
                        <m:rPr>
                          <m:lit/>
                          <m:nor/>
                        </m:rPr>
                        <a:rPr sz="1266"/>
                        <m:t>meV</m:t>
                      </m:r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45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01" y="2124360"/>
                <a:ext cx="9399600" cy="5997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6" name="Formula 4"/>
              <p:cNvSpPr txBox="1"/>
              <p:nvPr/>
            </p:nvSpPr>
            <p:spPr>
              <a:xfrm>
                <a:off x="3015361" y="3433681"/>
                <a:ext cx="6972480" cy="54612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1266">
                              <a:latin typeface="Cambria Math" panose="02040503050406030204" pitchFamily="18" charset="0"/>
                            </a:rPr>
                            <m:t>𝑃𝐸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lit/>
                              <m:nor/>
                            </m:rPr>
                            <a:rPr sz="1266"/>
                            <m:t>recoil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46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361" y="3433681"/>
                <a:ext cx="6972480" cy="5461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7" name="CustomShape 5"/>
          <p:cNvSpPr/>
          <p:nvPr/>
        </p:nvSpPr>
        <p:spPr>
          <a:xfrm>
            <a:off x="565201" y="7681321"/>
            <a:ext cx="2395081" cy="231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8" name="Formula 6"/>
              <p:cNvSpPr txBox="1"/>
              <p:nvPr/>
            </p:nvSpPr>
            <p:spPr>
              <a:xfrm>
                <a:off x="3201840" y="4946041"/>
                <a:ext cx="1230120" cy="46800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1266">
                              <a:latin typeface="Cambria Math" panose="02040503050406030204" pitchFamily="18" charset="0"/>
                            </a:rPr>
                            <m:t>𝑃𝐸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48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840" y="4946041"/>
                <a:ext cx="1230120" cy="4680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9" name="Group 7"/>
          <p:cNvGrpSpPr/>
          <p:nvPr/>
        </p:nvGrpSpPr>
        <p:grpSpPr>
          <a:xfrm>
            <a:off x="5391001" y="4811043"/>
            <a:ext cx="4410359" cy="738000"/>
            <a:chOff x="5391000" y="4811040"/>
            <a:chExt cx="4410360" cy="738000"/>
          </a:xfrm>
        </p:grpSpPr>
        <p:sp>
          <p:nvSpPr>
            <p:cNvPr id="750" name="CustomShape 8"/>
            <p:cNvSpPr/>
            <p:nvPr/>
          </p:nvSpPr>
          <p:spPr>
            <a:xfrm>
              <a:off x="5429160" y="4884192"/>
              <a:ext cx="4334041" cy="59313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Uncertainty of 4%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751" name="Uncertainty of 4%" descr="Uncertainty of 4%"/>
            <p:cNvPicPr/>
            <p:nvPr/>
          </p:nvPicPr>
          <p:blipFill>
            <a:blip r:embed="rId5"/>
            <a:stretch/>
          </p:blipFill>
          <p:spPr>
            <a:xfrm>
              <a:off x="5391000" y="4811040"/>
              <a:ext cx="4410360" cy="738000"/>
            </a:xfrm>
            <a:prstGeom prst="rect">
              <a:avLst/>
            </a:prstGeom>
            <a:ln>
              <a:noFill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52" name="Formula 9"/>
              <p:cNvSpPr txBox="1"/>
              <p:nvPr/>
            </p:nvSpPr>
            <p:spPr>
              <a:xfrm>
                <a:off x="513722" y="8235002"/>
                <a:ext cx="2498039" cy="231479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  <m:nor/>
                        </m:rPr>
                        <a:rPr sz="1266"/>
                        <m:t>CE</m:t>
                      </m:r>
                      <m:r>
                        <m:rPr>
                          <m:lit/>
                          <m:nor/>
                        </m:rPr>
                        <a:rPr sz="1266"/>
                        <m:t> </m:t>
                      </m:r>
                      <m:r>
                        <m:rPr>
                          <m:lit/>
                          <m:nor/>
                        </m:rPr>
                        <a:rPr sz="1266"/>
                        <m:t>Carlson</m:t>
                      </m:r>
                      <m:r>
                        <m:rPr>
                          <m:lit/>
                          <m:nor/>
                        </m:rPr>
                        <a:rPr sz="1266"/>
                        <m:t> </m:t>
                      </m:r>
                      <m:r>
                        <m:rPr>
                          <m:lit/>
                          <m:nor/>
                        </m:rPr>
                        <a:rPr sz="1266"/>
                        <m:t>et</m:t>
                      </m:r>
                      <m:r>
                        <m:rPr>
                          <m:lit/>
                          <m:nor/>
                        </m:rPr>
                        <a:rPr sz="1266"/>
                        <m:t> </m:t>
                      </m:r>
                      <m:r>
                        <m:rPr>
                          <m:lit/>
                          <m:nor/>
                        </m:rPr>
                        <a:rPr sz="1266"/>
                        <m:t>al</m:t>
                      </m:r>
                      <m:r>
                        <m:rPr>
                          <m:lit/>
                          <m:nor/>
                        </m:rPr>
                        <a:rPr sz="1266"/>
                        <m:t> (2008)</m:t>
                      </m:r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52" name="Formula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22" y="8235002"/>
                <a:ext cx="2498039" cy="231479"/>
              </a:xfrm>
              <a:prstGeom prst="rect">
                <a:avLst/>
              </a:prstGeom>
              <a:blipFill>
                <a:blip r:embed="rId6"/>
                <a:stretch>
                  <a:fillRect b="-3684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3" name="Formula 10"/>
              <p:cNvSpPr txBox="1"/>
              <p:nvPr/>
            </p:nvSpPr>
            <p:spPr>
              <a:xfrm>
                <a:off x="3273482" y="6652801"/>
                <a:ext cx="1086839" cy="54612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53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482" y="6652801"/>
                <a:ext cx="1086839" cy="5461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4" name="Group 11"/>
          <p:cNvGrpSpPr/>
          <p:nvPr/>
        </p:nvGrpSpPr>
        <p:grpSpPr>
          <a:xfrm>
            <a:off x="5391001" y="6379923"/>
            <a:ext cx="4410359" cy="738000"/>
            <a:chOff x="5391000" y="6379920"/>
            <a:chExt cx="4410360" cy="738000"/>
          </a:xfrm>
        </p:grpSpPr>
        <p:sp>
          <p:nvSpPr>
            <p:cNvPr id="755" name="CustomShape 12"/>
            <p:cNvSpPr/>
            <p:nvPr/>
          </p:nvSpPr>
          <p:spPr>
            <a:xfrm>
              <a:off x="5429160" y="6453072"/>
              <a:ext cx="4334041" cy="59313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Uncertainty of 32%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756" name="Uncertainty of 32%" descr="Uncertainty of 32%"/>
            <p:cNvPicPr/>
            <p:nvPr/>
          </p:nvPicPr>
          <p:blipFill>
            <a:blip r:embed="rId5"/>
            <a:stretch/>
          </p:blipFill>
          <p:spPr>
            <a:xfrm>
              <a:off x="5391000" y="6379920"/>
              <a:ext cx="4410360" cy="7380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Spectroscopy of muonic Hydrogen</a:t>
            </a:r>
            <a:endParaRPr lang="en-US" sz="3999" spc="-1" dirty="0">
              <a:latin typeface="Arial"/>
            </a:endParaRPr>
          </a:p>
        </p:txBody>
      </p:sp>
      <p:grpSp>
        <p:nvGrpSpPr>
          <p:cNvPr id="759" name="Group 3"/>
          <p:cNvGrpSpPr/>
          <p:nvPr/>
        </p:nvGrpSpPr>
        <p:grpSpPr>
          <a:xfrm>
            <a:off x="5684042" y="2498762"/>
            <a:ext cx="6262199" cy="6541559"/>
            <a:chOff x="5684040" y="2498760"/>
            <a:chExt cx="6262200" cy="6541560"/>
          </a:xfrm>
        </p:grpSpPr>
        <p:pic>
          <p:nvPicPr>
            <p:cNvPr id="760" name="Image" descr="Image"/>
            <p:cNvPicPr/>
            <p:nvPr/>
          </p:nvPicPr>
          <p:blipFill>
            <a:blip r:embed="rId2"/>
            <a:stretch/>
          </p:blipFill>
          <p:spPr>
            <a:xfrm>
              <a:off x="5798160" y="2575080"/>
              <a:ext cx="6033600" cy="6249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1" name="Image" descr="Image"/>
            <p:cNvPicPr/>
            <p:nvPr/>
          </p:nvPicPr>
          <p:blipFill>
            <a:blip r:embed="rId3"/>
            <a:stretch/>
          </p:blipFill>
          <p:spPr>
            <a:xfrm>
              <a:off x="5684040" y="2498760"/>
              <a:ext cx="6262200" cy="65415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62" name="Line 4"/>
          <p:cNvSpPr/>
          <p:nvPr/>
        </p:nvSpPr>
        <p:spPr>
          <a:xfrm flipV="1">
            <a:off x="8965441" y="3020041"/>
            <a:ext cx="1842840" cy="4259160"/>
          </a:xfrm>
          <a:prstGeom prst="line">
            <a:avLst/>
          </a:prstGeom>
          <a:ln w="507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Line 5"/>
          <p:cNvSpPr/>
          <p:nvPr/>
        </p:nvSpPr>
        <p:spPr>
          <a:xfrm>
            <a:off x="5871241" y="5116681"/>
            <a:ext cx="2679120" cy="0"/>
          </a:xfrm>
          <a:prstGeom prst="line">
            <a:avLst/>
          </a:prstGeom>
          <a:ln w="50760">
            <a:solidFill>
              <a:schemeClr val="accent1">
                <a:hueOff val="-37249"/>
                <a:satOff val="-2150"/>
                <a:lumOff val="12811"/>
              </a:schemeClr>
            </a:solidFill>
            <a:prstDash val="sysDot"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Line 6"/>
          <p:cNvSpPr/>
          <p:nvPr/>
        </p:nvSpPr>
        <p:spPr>
          <a:xfrm flipV="1">
            <a:off x="5972400" y="5162761"/>
            <a:ext cx="0" cy="2540160"/>
          </a:xfrm>
          <a:prstGeom prst="line">
            <a:avLst/>
          </a:prstGeom>
          <a:ln w="76320">
            <a:solidFill>
              <a:schemeClr val="accent2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7"/>
          <p:cNvSpPr/>
          <p:nvPr/>
        </p:nvSpPr>
        <p:spPr>
          <a:xfrm>
            <a:off x="5180040" y="5631396"/>
            <a:ext cx="2466000" cy="1285375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Lamb </a:t>
            </a:r>
            <a:endParaRPr lang="en-US" sz="3999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shift</a:t>
            </a:r>
            <a:endParaRPr lang="en-US" sz="3999" spc="-1">
              <a:latin typeface="Arial"/>
            </a:endParaRPr>
          </a:p>
        </p:txBody>
      </p:sp>
      <p:sp>
        <p:nvSpPr>
          <p:cNvPr id="766" name="CustomShape 8"/>
          <p:cNvSpPr/>
          <p:nvPr/>
        </p:nvSpPr>
        <p:spPr>
          <a:xfrm>
            <a:off x="1064521" y="1738627"/>
            <a:ext cx="4374720" cy="66995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0073CF"/>
                </a:solidFill>
                <a:latin typeface="Helvetica Neue"/>
                <a:ea typeface="Helvetica Neue"/>
              </a:rPr>
              <a:t>Measured energy </a:t>
            </a:r>
            <a:endParaRPr lang="en-US" sz="3999" spc="-1">
              <a:latin typeface="Arial"/>
            </a:endParaRPr>
          </a:p>
        </p:txBody>
      </p:sp>
      <p:sp>
        <p:nvSpPr>
          <p:cNvPr id="767" name="CustomShape 9"/>
          <p:cNvSpPr/>
          <p:nvPr/>
        </p:nvSpPr>
        <p:spPr>
          <a:xfrm>
            <a:off x="676081" y="2946426"/>
            <a:ext cx="4731840" cy="66995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206.2949(32) meV</a:t>
            </a:r>
            <a:endParaRPr lang="en-US" sz="3999" spc="-1">
              <a:latin typeface="Arial"/>
            </a:endParaRPr>
          </a:p>
        </p:txBody>
      </p:sp>
      <p:sp>
        <p:nvSpPr>
          <p:cNvPr id="768" name="CustomShape 10"/>
          <p:cNvSpPr/>
          <p:nvPr/>
        </p:nvSpPr>
        <p:spPr>
          <a:xfrm>
            <a:off x="2106000" y="4890426"/>
            <a:ext cx="2012041" cy="66995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0073CF"/>
                </a:solidFill>
                <a:latin typeface="Helvetica Neue"/>
                <a:ea typeface="Helvetica Neue"/>
              </a:rPr>
              <a:t>Giving  </a:t>
            </a:r>
            <a:endParaRPr lang="en-US" sz="3999" spc="-1">
              <a:latin typeface="Arial"/>
            </a:endParaRPr>
          </a:p>
        </p:txBody>
      </p:sp>
      <p:grpSp>
        <p:nvGrpSpPr>
          <p:cNvPr id="769" name="Group 11"/>
          <p:cNvGrpSpPr/>
          <p:nvPr/>
        </p:nvGrpSpPr>
        <p:grpSpPr>
          <a:xfrm>
            <a:off x="746281" y="5885468"/>
            <a:ext cx="4731840" cy="669950"/>
            <a:chOff x="746280" y="5885465"/>
            <a:chExt cx="4731840" cy="669949"/>
          </a:xfrm>
        </p:grpSpPr>
        <p:sp>
          <p:nvSpPr>
            <p:cNvPr id="770" name="CustomShape 12"/>
            <p:cNvSpPr/>
            <p:nvPr/>
          </p:nvSpPr>
          <p:spPr>
            <a:xfrm>
              <a:off x="909361" y="5885465"/>
              <a:ext cx="4568759" cy="669949"/>
            </a:xfrm>
            <a:prstGeom prst="rect">
              <a:avLst/>
            </a:prstGeom>
            <a:noFill/>
            <a:ln w="12600">
              <a:noFill/>
            </a:ln>
            <a:effectLst>
              <a:outerShdw blurRad="12700" dist="12218" dir="2700000" rotWithShape="0">
                <a:srgbClr val="000000">
                  <a:alpha val="6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999" b="1" spc="-1">
                  <a:solidFill>
                    <a:srgbClr val="C82506"/>
                  </a:solidFill>
                  <a:latin typeface="Helvetica Neue"/>
                  <a:ea typeface="Helvetica Neue"/>
                </a:rPr>
                <a:t>= 0.84087(39) fm</a:t>
              </a:r>
              <a:endParaRPr lang="en-US" sz="3999" spc="-1">
                <a:latin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1" name="Formula 13"/>
                <p:cNvSpPr txBox="1"/>
                <p:nvPr/>
              </p:nvSpPr>
              <p:spPr>
                <a:xfrm>
                  <a:off x="746280" y="5949360"/>
                  <a:ext cx="415800" cy="54036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266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sz="1266"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</p:grpSp>
      <p:sp>
        <p:nvSpPr>
          <p:cNvPr id="772" name="Line 14"/>
          <p:cNvSpPr/>
          <p:nvPr/>
        </p:nvSpPr>
        <p:spPr>
          <a:xfrm flipV="1">
            <a:off x="8965440" y="3721680"/>
            <a:ext cx="1973160" cy="4835880"/>
          </a:xfrm>
          <a:prstGeom prst="line">
            <a:avLst/>
          </a:prstGeom>
          <a:ln w="507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Hyperfine Splitting of 1S</a:t>
            </a:r>
            <a:r>
              <a:rPr lang="en-US" sz="3999" b="1" spc="-1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in normal Hydrogen</a:t>
            </a:r>
            <a:r>
              <a:rPr lang="en-US" sz="3999" b="1" spc="-1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endParaRPr lang="en-US" sz="3999" spc="-1">
              <a:latin typeface="Arial"/>
            </a:endParaRPr>
          </a:p>
        </p:txBody>
      </p:sp>
      <p:sp>
        <p:nvSpPr>
          <p:cNvPr id="775" name="CustomShape 3"/>
          <p:cNvSpPr/>
          <p:nvPr/>
        </p:nvSpPr>
        <p:spPr>
          <a:xfrm>
            <a:off x="3965761" y="1470502"/>
            <a:ext cx="5071680" cy="977599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21 cm line in Regular Hydrogen measured in 71</a:t>
            </a:r>
            <a:endParaRPr lang="en-US" sz="2999" spc="-1">
              <a:latin typeface="Arial"/>
            </a:endParaRPr>
          </a:p>
        </p:txBody>
      </p:sp>
      <p:sp>
        <p:nvSpPr>
          <p:cNvPr id="776" name="CustomShape 4"/>
          <p:cNvSpPr/>
          <p:nvPr/>
        </p:nvSpPr>
        <p:spPr>
          <a:xfrm>
            <a:off x="1082160" y="6383954"/>
            <a:ext cx="10676520" cy="593134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3500" b="1" spc="-1">
                <a:solidFill>
                  <a:srgbClr val="FFFFFF"/>
                </a:solidFill>
                <a:latin typeface="Helvetica Neue"/>
                <a:ea typeface="Helvetica Neue"/>
              </a:rPr>
              <a:t>ν</a:t>
            </a:r>
            <a:r>
              <a:rPr lang="en-US" sz="3500" b="1" spc="-1" baseline="-5000">
                <a:solidFill>
                  <a:srgbClr val="FFFFFF"/>
                </a:solidFill>
                <a:latin typeface="Helvetica Neue"/>
                <a:ea typeface="Helvetica Neue"/>
              </a:rPr>
              <a:t>exp</a:t>
            </a:r>
            <a:r>
              <a:rPr lang="en-US" sz="3500" b="1" spc="-1">
                <a:solidFill>
                  <a:srgbClr val="FFFFFF"/>
                </a:solidFill>
                <a:latin typeface="Helvetica Neue"/>
                <a:ea typeface="Helvetica Neue"/>
              </a:rPr>
              <a:t> = 1 420 405. 7 </a:t>
            </a: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51 766 7</a:t>
            </a:r>
            <a:r>
              <a:rPr lang="en-US" sz="3500" b="1" spc="-1">
                <a:solidFill>
                  <a:srgbClr val="FFFFFF"/>
                </a:solidFill>
                <a:latin typeface="Helvetica Neue"/>
                <a:ea typeface="Helvetica Neue"/>
              </a:rPr>
              <a:t>  ± 0.000 001 kHz </a:t>
            </a:r>
            <a:endParaRPr lang="en-US" sz="3500" spc="-1">
              <a:latin typeface="Arial"/>
            </a:endParaRPr>
          </a:p>
        </p:txBody>
      </p:sp>
      <p:sp>
        <p:nvSpPr>
          <p:cNvPr id="777" name="CustomShape 5"/>
          <p:cNvSpPr/>
          <p:nvPr/>
        </p:nvSpPr>
        <p:spPr>
          <a:xfrm>
            <a:off x="-248041" y="7097833"/>
            <a:ext cx="10784386" cy="593134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3500" b="1" spc="-1">
                <a:solidFill>
                  <a:srgbClr val="FFFFFF"/>
                </a:solidFill>
                <a:latin typeface="Helvetica Neue"/>
                <a:ea typeface="Helvetica Neue"/>
              </a:rPr>
              <a:t>ν</a:t>
            </a:r>
            <a:r>
              <a:rPr lang="en-US" sz="3500" b="1" spc="-1" baseline="-5000">
                <a:solidFill>
                  <a:srgbClr val="FFFFFF"/>
                </a:solidFill>
                <a:latin typeface="Helvetica Neue"/>
                <a:ea typeface="Helvetica Neue"/>
              </a:rPr>
              <a:t>theo</a:t>
            </a:r>
            <a:r>
              <a:rPr lang="en-US" sz="3500" b="1" spc="-1">
                <a:solidFill>
                  <a:srgbClr val="FFFFFF"/>
                </a:solidFill>
                <a:latin typeface="Helvetica Neue"/>
                <a:ea typeface="Helvetica Neue"/>
              </a:rPr>
              <a:t> = 1 420 403. 1  ± 0.6(finite size)  ± 0.4(pol) kHz </a:t>
            </a:r>
            <a:endParaRPr lang="en-US" sz="3500" spc="-1">
              <a:latin typeface="Arial"/>
            </a:endParaRPr>
          </a:p>
        </p:txBody>
      </p:sp>
      <p:pic>
        <p:nvPicPr>
          <p:cNvPr id="778" name="Hydro.pdf" descr="Hydro.pdf"/>
          <p:cNvPicPr/>
          <p:nvPr/>
        </p:nvPicPr>
        <p:blipFill>
          <a:blip r:embed="rId2"/>
          <a:stretch/>
        </p:blipFill>
        <p:spPr>
          <a:xfrm>
            <a:off x="3841921" y="3483002"/>
            <a:ext cx="5319360" cy="1870199"/>
          </a:xfrm>
          <a:prstGeom prst="rect">
            <a:avLst/>
          </a:prstGeom>
          <a:ln w="324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CustomShape 1"/>
          <p:cNvSpPr/>
          <p:nvPr/>
        </p:nvSpPr>
        <p:spPr>
          <a:xfrm>
            <a:off x="4493520" y="3117243"/>
            <a:ext cx="125281" cy="306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2"/>
          <p:cNvSpPr/>
          <p:nvPr/>
        </p:nvSpPr>
        <p:spPr>
          <a:xfrm>
            <a:off x="12420362" y="10345672"/>
            <a:ext cx="545399" cy="560521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3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Proton Zemach radius </a:t>
            </a:r>
            <a:endParaRPr lang="en-US" sz="399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82" name="Formula 4"/>
              <p:cNvSpPr txBox="1"/>
              <p:nvPr/>
            </p:nvSpPr>
            <p:spPr>
              <a:xfrm>
                <a:off x="3639961" y="1191241"/>
                <a:ext cx="6072841" cy="5472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𝑓𝑖𝑛𝑖𝑡𝑒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𝑍𝑒𝑚𝑎𝑐h𝑟𝑎𝑑𝑖𝑢𝑠</m:t>
                          </m:r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82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961" y="1191241"/>
                <a:ext cx="6072841" cy="547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3" name="Formula 5"/>
              <p:cNvSpPr txBox="1"/>
              <p:nvPr/>
            </p:nvSpPr>
            <p:spPr>
              <a:xfrm>
                <a:off x="3054962" y="1851481"/>
                <a:ext cx="6892919" cy="115128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sz="1266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∨∫</m:t>
                      </m:r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p>
                            <m:sSup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/>
                            <m:sup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sz="1266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sz="126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/>
                                <m:sup>
                                  <m:r>
                                    <a:rPr sz="1266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83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962" y="1851481"/>
                <a:ext cx="6892919" cy="11512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4" name="CustomShape 6"/>
          <p:cNvSpPr/>
          <p:nvPr/>
        </p:nvSpPr>
        <p:spPr>
          <a:xfrm>
            <a:off x="8011801" y="8500025"/>
            <a:ext cx="3441735" cy="27599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spcBef>
                <a:spcPts val="1199"/>
              </a:spcBef>
              <a:tabLst>
                <a:tab pos="0" algn="l"/>
              </a:tabLst>
            </a:pPr>
            <a:r>
              <a:rPr lang="en-US" sz="1439" b="1" spc="-1">
                <a:solidFill>
                  <a:srgbClr val="000000"/>
                </a:solidFill>
                <a:latin typeface="Times New Roman"/>
                <a:ea typeface="Times New Roman"/>
              </a:rPr>
              <a:t>A. Antognini et al., Science 339, 417 (2013).</a:t>
            </a:r>
            <a:endParaRPr lang="en-US" sz="1439" spc="-1">
              <a:latin typeface="Arial"/>
            </a:endParaRPr>
          </a:p>
        </p:txBody>
      </p:sp>
      <p:sp>
        <p:nvSpPr>
          <p:cNvPr id="785" name="CustomShape 7"/>
          <p:cNvSpPr/>
          <p:nvPr/>
        </p:nvSpPr>
        <p:spPr>
          <a:xfrm>
            <a:off x="564840" y="3237480"/>
            <a:ext cx="5593320" cy="5497560"/>
          </a:xfrm>
          <a:prstGeom prst="roundRect">
            <a:avLst>
              <a:gd name="adj" fmla="val 9306"/>
            </a:avLst>
          </a:prstGeom>
          <a:solidFill>
            <a:srgbClr val="FFFFFF"/>
          </a:solidFill>
          <a:ln w="3240">
            <a:noFill/>
          </a:ln>
          <a:effectLst>
            <a:outerShdw blurRad="190500" dist="828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86" name="Level-Scheme_HFS-2S-2P.pdf" descr="Level-Scheme_HFS-2S-2P.pdf"/>
          <p:cNvPicPr/>
          <p:nvPr/>
        </p:nvPicPr>
        <p:blipFill>
          <a:blip r:embed="rId4"/>
          <a:stretch/>
        </p:blipFill>
        <p:spPr>
          <a:xfrm>
            <a:off x="668520" y="3738601"/>
            <a:ext cx="4308480" cy="4653001"/>
          </a:xfrm>
          <a:prstGeom prst="rect">
            <a:avLst/>
          </a:prstGeom>
          <a:ln w="3240"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87" name="Formula 8"/>
              <p:cNvSpPr txBox="1"/>
              <p:nvPr/>
            </p:nvSpPr>
            <p:spPr>
              <a:xfrm>
                <a:off x="1057680" y="6479282"/>
                <a:ext cx="4483081" cy="502199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𝐻𝐹𝑆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0.1621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87" name="Formula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80" y="6479282"/>
                <a:ext cx="4483081" cy="5021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8" name="CustomShape 9"/>
          <p:cNvSpPr/>
          <p:nvPr/>
        </p:nvSpPr>
        <p:spPr>
          <a:xfrm>
            <a:off x="1008001" y="5196240"/>
            <a:ext cx="719640" cy="667440"/>
          </a:xfrm>
          <a:prstGeom prst="ellipse">
            <a:avLst/>
          </a:prstGeom>
          <a:noFill/>
          <a:ln w="63360">
            <a:solidFill>
              <a:srgbClr val="ACA6A4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Line 10"/>
          <p:cNvSpPr/>
          <p:nvPr/>
        </p:nvSpPr>
        <p:spPr>
          <a:xfrm>
            <a:off x="1368361" y="5925961"/>
            <a:ext cx="285120" cy="536040"/>
          </a:xfrm>
          <a:prstGeom prst="line">
            <a:avLst/>
          </a:prstGeom>
          <a:ln w="507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11"/>
          <p:cNvSpPr/>
          <p:nvPr/>
        </p:nvSpPr>
        <p:spPr>
          <a:xfrm>
            <a:off x="6836041" y="3726441"/>
            <a:ext cx="4916880" cy="977599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From 2S</a:t>
            </a:r>
            <a:r>
              <a:rPr lang="en-US" sz="2999" b="1" spc="-1" baseline="-5000">
                <a:solidFill>
                  <a:srgbClr val="FFFFFF"/>
                </a:solidFill>
                <a:latin typeface="Helvetica Neue"/>
                <a:ea typeface="Helvetica Neue"/>
              </a:rPr>
              <a:t>1/2</a:t>
            </a: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 - 2P</a:t>
            </a:r>
            <a:r>
              <a:rPr lang="en-US" sz="2999" b="1" spc="-1" baseline="-5000">
                <a:solidFill>
                  <a:srgbClr val="FFFFFF"/>
                </a:solidFill>
                <a:latin typeface="Helvetica Neue"/>
                <a:ea typeface="Helvetica Neue"/>
              </a:rPr>
              <a:t>1/2</a:t>
            </a: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 Lamb shift</a:t>
            </a:r>
            <a:endParaRPr lang="en-US" sz="2999" spc="-1">
              <a:latin typeface="Arial"/>
            </a:endParaRPr>
          </a:p>
        </p:txBody>
      </p:sp>
      <p:sp>
        <p:nvSpPr>
          <p:cNvPr id="791" name="CustomShape 12"/>
          <p:cNvSpPr/>
          <p:nvPr/>
        </p:nvSpPr>
        <p:spPr>
          <a:xfrm>
            <a:off x="6836041" y="5040801"/>
            <a:ext cx="4916880" cy="977599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r</a:t>
            </a:r>
            <a:r>
              <a:rPr lang="en-US" sz="2999" b="1" spc="-1" baseline="-5000">
                <a:solidFill>
                  <a:srgbClr val="FFFFFF"/>
                </a:solidFill>
                <a:latin typeface="Helvetica Neue"/>
                <a:ea typeface="Helvetica Neue"/>
              </a:rPr>
              <a:t>z </a:t>
            </a: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= 1.082(37)</a:t>
            </a:r>
            <a:endParaRPr lang="en-US" sz="2999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U</a:t>
            </a:r>
            <a:r>
              <a:rPr lang="en-US" sz="2999" b="1" spc="-1" baseline="-5000">
                <a:solidFill>
                  <a:srgbClr val="FFFFFF"/>
                </a:solidFill>
                <a:latin typeface="Helvetica Neue"/>
                <a:ea typeface="Helvetica Neue"/>
              </a:rPr>
              <a:t>r </a:t>
            </a: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= 3.5 %</a:t>
            </a:r>
            <a:endParaRPr lang="en-US" sz="2999" spc="-1">
              <a:latin typeface="Arial"/>
            </a:endParaRPr>
          </a:p>
        </p:txBody>
      </p:sp>
      <p:sp>
        <p:nvSpPr>
          <p:cNvPr id="792" name="CustomShape 13"/>
          <p:cNvSpPr/>
          <p:nvPr/>
        </p:nvSpPr>
        <p:spPr>
          <a:xfrm>
            <a:off x="6821641" y="6717331"/>
            <a:ext cx="4916880" cy="516062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Limited by life time of 2p</a:t>
            </a:r>
            <a:endParaRPr lang="en-US" sz="2999" spc="-1">
              <a:latin typeface="Arial"/>
            </a:endParaRPr>
          </a:p>
        </p:txBody>
      </p:sp>
      <p:sp>
        <p:nvSpPr>
          <p:cNvPr id="793" name="CustomShape 14"/>
          <p:cNvSpPr/>
          <p:nvPr/>
        </p:nvSpPr>
        <p:spPr>
          <a:xfrm>
            <a:off x="3553920" y="5175451"/>
            <a:ext cx="2476080" cy="516062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𝝘 = 18.6 GHz</a:t>
            </a:r>
            <a:endParaRPr lang="en-US" sz="2999" spc="-1">
              <a:latin typeface="Arial"/>
            </a:endParaRPr>
          </a:p>
        </p:txBody>
      </p:sp>
      <p:sp>
        <p:nvSpPr>
          <p:cNvPr id="794" name="Line 15"/>
          <p:cNvSpPr/>
          <p:nvPr/>
        </p:nvSpPr>
        <p:spPr>
          <a:xfrm>
            <a:off x="2626200" y="5530679"/>
            <a:ext cx="718199" cy="0"/>
          </a:xfrm>
          <a:prstGeom prst="line">
            <a:avLst/>
          </a:prstGeom>
          <a:ln w="507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422640" y="-139195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Hyperfine Splitting of GS</a:t>
            </a: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 </a:t>
            </a: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in muonic hydrogen</a:t>
            </a:r>
            <a:r>
              <a:rPr lang="en-US" sz="3999" b="1" spc="-1" dirty="0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endParaRPr lang="en-US" sz="3999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940EE-94CA-7B99-CA15-7D7A7AF7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020" y="1141479"/>
            <a:ext cx="7003027" cy="5143976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C509C778-6DAF-A52E-14B9-96413607D163}"/>
              </a:ext>
            </a:extLst>
          </p:cNvPr>
          <p:cNvSpPr/>
          <p:nvPr/>
        </p:nvSpPr>
        <p:spPr>
          <a:xfrm>
            <a:off x="5980969" y="8383056"/>
            <a:ext cx="6426791" cy="30074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GB" sz="16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Antognini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500" b="1" spc="-1" dirty="0">
                <a:solidFill>
                  <a:srgbClr val="000000"/>
                </a:solidFill>
                <a:latin typeface="Arial"/>
                <a:ea typeface="Arial"/>
              </a:rPr>
              <a:t>Hagelstein, </a:t>
            </a:r>
            <a:r>
              <a:rPr lang="en-US" sz="1500" b="1" spc="-1" dirty="0" err="1">
                <a:solidFill>
                  <a:srgbClr val="000000"/>
                </a:solidFill>
                <a:latin typeface="Arial"/>
                <a:ea typeface="Arial"/>
              </a:rPr>
              <a:t>Pascalutsa</a:t>
            </a:r>
            <a:r>
              <a:rPr lang="en-US" sz="1500" b="1" spc="-1" dirty="0">
                <a:solidFill>
                  <a:srgbClr val="000000"/>
                </a:solidFill>
                <a:latin typeface="Arial"/>
                <a:ea typeface="Arial"/>
              </a:rPr>
              <a:t>, Annual reviews 389, 418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F56EF-F02D-E8EC-E746-05DFFAF57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2" y="6339895"/>
            <a:ext cx="12328995" cy="1211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CustomShape 1"/>
          <p:cNvSpPr/>
          <p:nvPr/>
        </p:nvSpPr>
        <p:spPr>
          <a:xfrm>
            <a:off x="3257640" y="5580001"/>
            <a:ext cx="6975360" cy="326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2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3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Reflectivity plots</a:t>
            </a:r>
            <a:endParaRPr lang="en-US" sz="3999" spc="-1">
              <a:latin typeface="Arial"/>
            </a:endParaRPr>
          </a:p>
        </p:txBody>
      </p:sp>
      <p:sp>
        <p:nvSpPr>
          <p:cNvPr id="805" name="CustomShape 4"/>
          <p:cNvSpPr/>
          <p:nvPr/>
        </p:nvSpPr>
        <p:spPr>
          <a:xfrm>
            <a:off x="4264200" y="4317120"/>
            <a:ext cx="4962600" cy="1137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/>
          </a:bodyPr>
          <a:lstStyle/>
          <a:p>
            <a:pPr algn="ctr">
              <a:lnSpc>
                <a:spcPts val="6000"/>
              </a:lnSpc>
              <a:tabLst>
                <a:tab pos="0" algn="l"/>
              </a:tabLst>
            </a:pPr>
            <a:r>
              <a:rPr lang="en-US" sz="3500" b="1" spc="-1">
                <a:solidFill>
                  <a:srgbClr val="FFFFFF"/>
                </a:solidFill>
                <a:latin typeface="Arial"/>
                <a:ea typeface="Arial"/>
              </a:rPr>
              <a:t>Operation at 50 K</a:t>
            </a:r>
            <a:endParaRPr lang="en-US" sz="3500" spc="-1">
              <a:latin typeface="Arial"/>
            </a:endParaRPr>
          </a:p>
        </p:txBody>
      </p:sp>
      <p:sp>
        <p:nvSpPr>
          <p:cNvPr id="806" name="CustomShape 5"/>
          <p:cNvSpPr/>
          <p:nvPr/>
        </p:nvSpPr>
        <p:spPr>
          <a:xfrm>
            <a:off x="4264200" y="3010321"/>
            <a:ext cx="4962600" cy="113867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 fontScale="89000"/>
          </a:bodyPr>
          <a:lstStyle/>
          <a:p>
            <a:pPr algn="ctr">
              <a:lnSpc>
                <a:spcPts val="6000"/>
              </a:lnSpc>
              <a:tabLst>
                <a:tab pos="0" algn="l"/>
              </a:tabLst>
            </a:pPr>
            <a:r>
              <a:rPr lang="en-US" sz="3500" b="1" spc="-1">
                <a:solidFill>
                  <a:srgbClr val="FFFFFF"/>
                </a:solidFill>
                <a:latin typeface="Arial"/>
                <a:ea typeface="Arial"/>
              </a:rPr>
              <a:t>Large illuminated volume</a:t>
            </a:r>
            <a:endParaRPr lang="en-US" sz="3500" spc="-1">
              <a:latin typeface="Arial"/>
            </a:endParaRPr>
          </a:p>
        </p:txBody>
      </p:sp>
      <p:sp>
        <p:nvSpPr>
          <p:cNvPr id="807" name="CustomShape 6"/>
          <p:cNvSpPr/>
          <p:nvPr/>
        </p:nvSpPr>
        <p:spPr>
          <a:xfrm>
            <a:off x="637921" y="1405080"/>
            <a:ext cx="5187240" cy="1137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 fontScale="59000" lnSpcReduction="20000"/>
          </a:bodyPr>
          <a:lstStyle/>
          <a:p>
            <a:pPr algn="ctr">
              <a:lnSpc>
                <a:spcPts val="6000"/>
              </a:lnSpc>
              <a:tabLst>
                <a:tab pos="0" algn="l"/>
              </a:tabLst>
            </a:pPr>
            <a:r>
              <a:rPr lang="en-US" sz="3500" b="1" spc="-1">
                <a:solidFill>
                  <a:srgbClr val="FFFFFF"/>
                </a:solidFill>
                <a:latin typeface="Arial"/>
                <a:ea typeface="Arial"/>
              </a:rPr>
              <a:t>Large laser fluence required (100 J/cm</a:t>
            </a:r>
            <a:r>
              <a:rPr lang="en-US" sz="3500" b="1" spc="-1" baseline="31000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lang="en-US" sz="3500" b="1" spc="-1">
                <a:solidFill>
                  <a:srgbClr val="FFFFFF"/>
                </a:solidFill>
                <a:latin typeface="Arial"/>
                <a:ea typeface="Arial"/>
              </a:rPr>
              <a:t>)</a:t>
            </a:r>
            <a:endParaRPr lang="en-US" sz="3500" spc="-1">
              <a:latin typeface="Arial"/>
            </a:endParaRPr>
          </a:p>
        </p:txBody>
      </p:sp>
      <p:sp>
        <p:nvSpPr>
          <p:cNvPr id="808" name="CustomShape 7"/>
          <p:cNvSpPr/>
          <p:nvPr/>
        </p:nvSpPr>
        <p:spPr>
          <a:xfrm>
            <a:off x="7007400" y="1405080"/>
            <a:ext cx="5187240" cy="1137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rmAutofit fontScale="66500" lnSpcReduction="20000"/>
          </a:bodyPr>
          <a:lstStyle/>
          <a:p>
            <a:pPr algn="ctr">
              <a:lnSpc>
                <a:spcPts val="6000"/>
              </a:lnSpc>
              <a:tabLst>
                <a:tab pos="0" algn="l"/>
              </a:tabLst>
            </a:pPr>
            <a:r>
              <a:rPr lang="en-US" sz="3500" b="1" spc="-1">
                <a:solidFill>
                  <a:srgbClr val="FFFFFF"/>
                </a:solidFill>
                <a:latin typeface="Arial"/>
                <a:ea typeface="Arial"/>
              </a:rPr>
              <a:t>~500 reflections through a 1 mm gap</a:t>
            </a:r>
            <a:endParaRPr lang="en-US" sz="3500" spc="-1">
              <a:latin typeface="Arial"/>
            </a:endParaRPr>
          </a:p>
        </p:txBody>
      </p:sp>
      <p:pic>
        <p:nvPicPr>
          <p:cNvPr id="809" name="Image" descr="Image"/>
          <p:cNvPicPr/>
          <p:nvPr/>
        </p:nvPicPr>
        <p:blipFill>
          <a:blip r:embed="rId2"/>
          <a:stretch/>
        </p:blipFill>
        <p:spPr>
          <a:xfrm>
            <a:off x="3914280" y="5768641"/>
            <a:ext cx="5662440" cy="2512801"/>
          </a:xfrm>
          <a:prstGeom prst="rect">
            <a:avLst/>
          </a:prstGeom>
          <a:ln w="12600">
            <a:noFill/>
          </a:ln>
          <a:effectLst>
            <a:outerShdw blurRad="127000" dist="6336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10157040" y="2468881"/>
            <a:ext cx="450000" cy="504360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spc="-1">
                <a:solidFill>
                  <a:srgbClr val="FFFFFF"/>
                </a:solidFill>
                <a:latin typeface="Helvetica Neue"/>
                <a:ea typeface="Helvetica Neue"/>
              </a:rPr>
              <a:t>P</a:t>
            </a:r>
            <a:endParaRPr lang="en-US" sz="3401" spc="-1"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 rot="1829400">
            <a:off x="11148840" y="1365121"/>
            <a:ext cx="520920" cy="5623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3090E"/>
                </a:solidFill>
                <a:latin typeface="Helvetica Neue"/>
                <a:ea typeface="Helvetica Neue"/>
              </a:rPr>
              <a:t>e</a:t>
            </a:r>
            <a:endParaRPr lang="en-US" sz="4200" spc="-1">
              <a:solidFill>
                <a:srgbClr val="03090E"/>
              </a:solidFill>
              <a:latin typeface="Arial"/>
            </a:endParaRPr>
          </a:p>
        </p:txBody>
      </p:sp>
      <p:sp>
        <p:nvSpPr>
          <p:cNvPr id="71" name="TextShape 3"/>
          <p:cNvSpPr txBox="1"/>
          <p:nvPr/>
        </p:nvSpPr>
        <p:spPr>
          <a:xfrm>
            <a:off x="4480560" y="-1127871"/>
            <a:ext cx="4112640" cy="681840"/>
          </a:xfrm>
          <a:prstGeom prst="rect">
            <a:avLst/>
          </a:prstGeom>
          <a:noFill/>
          <a:ln>
            <a:noFill/>
          </a:ln>
        </p:spPr>
        <p:txBody>
          <a:bodyPr lIns="90000" tIns="45001" rIns="90000" bIns="45001">
            <a:noAutofit/>
          </a:bodyPr>
          <a:lstStyle/>
          <a:p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Bohr model</a:t>
            </a:r>
            <a:endParaRPr lang="en-US" sz="3999" spc="-1">
              <a:latin typeface="Arial"/>
            </a:endParaRPr>
          </a:p>
        </p:txBody>
      </p:sp>
      <p:sp>
        <p:nvSpPr>
          <p:cNvPr id="72" name="CustomShape 4"/>
          <p:cNvSpPr/>
          <p:nvPr/>
        </p:nvSpPr>
        <p:spPr>
          <a:xfrm>
            <a:off x="9698041" y="2137680"/>
            <a:ext cx="1314721" cy="1217161"/>
          </a:xfrm>
          <a:prstGeom prst="ellipse">
            <a:avLst/>
          </a:prstGeom>
          <a:noFill/>
          <a:ln w="63360">
            <a:solidFill>
              <a:srgbClr val="A4A5AC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5"/>
          <p:cNvSpPr/>
          <p:nvPr/>
        </p:nvSpPr>
        <p:spPr>
          <a:xfrm>
            <a:off x="8967602" y="1546560"/>
            <a:ext cx="2809079" cy="2434679"/>
          </a:xfrm>
          <a:prstGeom prst="ellipse">
            <a:avLst/>
          </a:prstGeom>
          <a:noFill/>
          <a:ln w="63360">
            <a:solidFill>
              <a:srgbClr val="3549D3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6"/>
          <p:cNvSpPr/>
          <p:nvPr/>
        </p:nvSpPr>
        <p:spPr>
          <a:xfrm>
            <a:off x="8701202" y="1172161"/>
            <a:ext cx="3468599" cy="3152521"/>
          </a:xfrm>
          <a:prstGeom prst="ellipse">
            <a:avLst/>
          </a:prstGeom>
          <a:noFill/>
          <a:ln w="63360">
            <a:solidFill>
              <a:srgbClr val="00A933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7"/>
          <p:cNvSpPr/>
          <p:nvPr/>
        </p:nvSpPr>
        <p:spPr>
          <a:xfrm>
            <a:off x="8285401" y="1005840"/>
            <a:ext cx="4241880" cy="3657600"/>
          </a:xfrm>
          <a:prstGeom prst="ellipse">
            <a:avLst/>
          </a:prstGeom>
          <a:noFill/>
          <a:ln w="63360">
            <a:solidFill>
              <a:srgbClr val="FF0000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TextShape 8"/>
          <p:cNvSpPr txBox="1"/>
          <p:nvPr/>
        </p:nvSpPr>
        <p:spPr>
          <a:xfrm>
            <a:off x="457201" y="1786680"/>
            <a:ext cx="4937761" cy="682200"/>
          </a:xfrm>
          <a:prstGeom prst="rect">
            <a:avLst/>
          </a:prstGeom>
          <a:noFill/>
          <a:ln>
            <a:noFill/>
          </a:ln>
        </p:spPr>
        <p:txBody>
          <a:bodyPr lIns="90000" tIns="45001" rIns="90000" bIns="45001">
            <a:noAutofit/>
          </a:bodyPr>
          <a:lstStyle/>
          <a:p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Definite orbits  </a:t>
            </a:r>
            <a:endParaRPr lang="en-US" sz="3999" spc="-1">
              <a:latin typeface="Arial"/>
            </a:endParaRPr>
          </a:p>
        </p:txBody>
      </p:sp>
      <p:sp>
        <p:nvSpPr>
          <p:cNvPr id="77" name="CustomShape 9"/>
          <p:cNvSpPr/>
          <p:nvPr/>
        </p:nvSpPr>
        <p:spPr>
          <a:xfrm>
            <a:off x="4411442" y="6400799"/>
            <a:ext cx="526320" cy="540720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spc="-1">
                <a:solidFill>
                  <a:srgbClr val="FFFFFF"/>
                </a:solidFill>
                <a:latin typeface="Helvetica Neue"/>
                <a:ea typeface="Helvetica Neue"/>
              </a:rPr>
              <a:t>P</a:t>
            </a:r>
            <a:endParaRPr lang="en-US" sz="3401" spc="-1">
              <a:latin typeface="Arial"/>
            </a:endParaRPr>
          </a:p>
        </p:txBody>
      </p:sp>
      <p:sp>
        <p:nvSpPr>
          <p:cNvPr id="78" name="CustomShape 10"/>
          <p:cNvSpPr/>
          <p:nvPr/>
        </p:nvSpPr>
        <p:spPr>
          <a:xfrm>
            <a:off x="3912481" y="6033601"/>
            <a:ext cx="1428840" cy="1322640"/>
          </a:xfrm>
          <a:prstGeom prst="ellipse">
            <a:avLst/>
          </a:prstGeom>
          <a:noFill/>
          <a:ln w="63360">
            <a:solidFill>
              <a:srgbClr val="A4A5AC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11"/>
          <p:cNvSpPr/>
          <p:nvPr/>
        </p:nvSpPr>
        <p:spPr>
          <a:xfrm>
            <a:off x="3118321" y="5331240"/>
            <a:ext cx="3122280" cy="2646360"/>
          </a:xfrm>
          <a:prstGeom prst="ellipse">
            <a:avLst/>
          </a:prstGeom>
          <a:noFill/>
          <a:ln w="63360">
            <a:solidFill>
              <a:srgbClr val="3549D3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12"/>
          <p:cNvSpPr/>
          <p:nvPr/>
        </p:nvSpPr>
        <p:spPr>
          <a:xfrm>
            <a:off x="2834640" y="5029200"/>
            <a:ext cx="3729960" cy="3472560"/>
          </a:xfrm>
          <a:prstGeom prst="ellipse">
            <a:avLst/>
          </a:prstGeom>
          <a:noFill/>
          <a:ln w="63360">
            <a:solidFill>
              <a:srgbClr val="00A933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13"/>
          <p:cNvSpPr/>
          <p:nvPr/>
        </p:nvSpPr>
        <p:spPr>
          <a:xfrm>
            <a:off x="2377443" y="4803840"/>
            <a:ext cx="4609079" cy="3974400"/>
          </a:xfrm>
          <a:prstGeom prst="ellipse">
            <a:avLst/>
          </a:prstGeom>
          <a:noFill/>
          <a:ln w="63360">
            <a:solidFill>
              <a:srgbClr val="FF0000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14"/>
          <p:cNvSpPr/>
          <p:nvPr/>
        </p:nvSpPr>
        <p:spPr>
          <a:xfrm>
            <a:off x="10882441" y="1563482"/>
            <a:ext cx="273240" cy="275401"/>
          </a:xfrm>
          <a:prstGeom prst="ellipse">
            <a:avLst/>
          </a:prstGeom>
          <a:solidFill>
            <a:srgbClr val="03090E"/>
          </a:solidFill>
          <a:ln w="3240">
            <a:solidFill>
              <a:srgbClr val="3465A4"/>
            </a:solidFill>
            <a:custDash>
              <a:ds d="100000" sp="5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TextShape 15"/>
          <p:cNvSpPr txBox="1"/>
          <p:nvPr/>
        </p:nvSpPr>
        <p:spPr>
          <a:xfrm>
            <a:off x="457202" y="2834641"/>
            <a:ext cx="7863841" cy="1864801"/>
          </a:xfrm>
          <a:prstGeom prst="rect">
            <a:avLst/>
          </a:prstGeom>
          <a:noFill/>
          <a:ln>
            <a:noFill/>
          </a:ln>
        </p:spPr>
        <p:txBody>
          <a:bodyPr lIns="90000" tIns="45001" rIns="90000" bIns="45001">
            <a:noAutofit/>
          </a:bodyPr>
          <a:lstStyle/>
          <a:p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Quantization of angular momentum  </a:t>
            </a:r>
            <a:endParaRPr lang="en-US" sz="3999" spc="-1">
              <a:latin typeface="Arial"/>
            </a:endParaRPr>
          </a:p>
        </p:txBody>
      </p:sp>
      <p:sp>
        <p:nvSpPr>
          <p:cNvPr id="84" name="Line 16"/>
          <p:cNvSpPr/>
          <p:nvPr/>
        </p:nvSpPr>
        <p:spPr>
          <a:xfrm flipH="1">
            <a:off x="6309362" y="3657600"/>
            <a:ext cx="2011681" cy="1463040"/>
          </a:xfrm>
          <a:prstGeom prst="line">
            <a:avLst/>
          </a:prstGeom>
          <a:ln w="7632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17"/>
          <p:cNvSpPr/>
          <p:nvPr/>
        </p:nvSpPr>
        <p:spPr>
          <a:xfrm rot="1829400">
            <a:off x="5214239" y="5870159"/>
            <a:ext cx="566281" cy="6112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3090E"/>
                </a:solidFill>
                <a:latin typeface="Helvetica Neue"/>
                <a:ea typeface="Helvetica Neue"/>
              </a:rPr>
              <a:t>e</a:t>
            </a:r>
            <a:endParaRPr lang="en-US" sz="4200" spc="-1">
              <a:solidFill>
                <a:srgbClr val="03090E"/>
              </a:solidFill>
              <a:latin typeface="Arial"/>
            </a:endParaRPr>
          </a:p>
        </p:txBody>
      </p:sp>
      <p:sp>
        <p:nvSpPr>
          <p:cNvPr id="86" name="CustomShape 18"/>
          <p:cNvSpPr/>
          <p:nvPr/>
        </p:nvSpPr>
        <p:spPr>
          <a:xfrm>
            <a:off x="4841281" y="6022080"/>
            <a:ext cx="297360" cy="299520"/>
          </a:xfrm>
          <a:prstGeom prst="ellipse">
            <a:avLst/>
          </a:prstGeom>
          <a:solidFill>
            <a:srgbClr val="03090E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TextShape 19"/>
          <p:cNvSpPr txBox="1"/>
          <p:nvPr/>
        </p:nvSpPr>
        <p:spPr>
          <a:xfrm>
            <a:off x="7315202" y="6541560"/>
            <a:ext cx="4937761" cy="682200"/>
          </a:xfrm>
          <a:prstGeom prst="rect">
            <a:avLst/>
          </a:prstGeom>
          <a:noFill/>
          <a:ln>
            <a:noFill/>
          </a:ln>
        </p:spPr>
        <p:txBody>
          <a:bodyPr lIns="90000" tIns="45001" rIns="90000" bIns="45001">
            <a:noAutofit/>
          </a:bodyPr>
          <a:lstStyle/>
          <a:p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Quantum jumps  </a:t>
            </a:r>
            <a:endParaRPr lang="en-US" sz="3999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661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2513961" y="10347473"/>
            <a:ext cx="324361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Hydrogen Atom</a:t>
            </a:r>
            <a:endParaRPr lang="en-US" sz="3999" spc="-1">
              <a:latin typeface="Arial"/>
            </a:endParaRPr>
          </a:p>
        </p:txBody>
      </p:sp>
      <p:pic>
        <p:nvPicPr>
          <p:cNvPr id="90" name="Image" descr="Image"/>
          <p:cNvPicPr/>
          <p:nvPr/>
        </p:nvPicPr>
        <p:blipFill>
          <a:blip r:embed="rId2"/>
          <a:stretch/>
        </p:blipFill>
        <p:spPr>
          <a:xfrm>
            <a:off x="558001" y="1525680"/>
            <a:ext cx="7122960" cy="5789520"/>
          </a:xfrm>
          <a:prstGeom prst="rect">
            <a:avLst/>
          </a:prstGeom>
          <a:ln w="3240">
            <a:noFill/>
          </a:ln>
        </p:spPr>
      </p:pic>
      <p:pic>
        <p:nvPicPr>
          <p:cNvPr id="91" name="Image" descr="Image"/>
          <p:cNvPicPr/>
          <p:nvPr/>
        </p:nvPicPr>
        <p:blipFill>
          <a:blip r:embed="rId3"/>
          <a:stretch/>
        </p:blipFill>
        <p:spPr>
          <a:xfrm>
            <a:off x="2641320" y="4162680"/>
            <a:ext cx="2842920" cy="2004840"/>
          </a:xfrm>
          <a:prstGeom prst="rect">
            <a:avLst/>
          </a:prstGeom>
          <a:ln w="3240">
            <a:noFill/>
          </a:ln>
        </p:spPr>
      </p:pic>
      <p:grpSp>
        <p:nvGrpSpPr>
          <p:cNvPr id="92" name="Group 3"/>
          <p:cNvGrpSpPr/>
          <p:nvPr/>
        </p:nvGrpSpPr>
        <p:grpSpPr>
          <a:xfrm>
            <a:off x="8357041" y="5037837"/>
            <a:ext cx="4147920" cy="737999"/>
            <a:chOff x="8357040" y="5037840"/>
            <a:chExt cx="4147920" cy="738000"/>
          </a:xfrm>
        </p:grpSpPr>
        <p:sp>
          <p:nvSpPr>
            <p:cNvPr id="93" name="CustomShape 4"/>
            <p:cNvSpPr/>
            <p:nvPr/>
          </p:nvSpPr>
          <p:spPr>
            <a:xfrm>
              <a:off x="8395200" y="5109911"/>
              <a:ext cx="4071601" cy="59313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QED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94" name="QED" descr="QED"/>
            <p:cNvPicPr/>
            <p:nvPr/>
          </p:nvPicPr>
          <p:blipFill>
            <a:blip r:embed="rId4"/>
            <a:stretch/>
          </p:blipFill>
          <p:spPr>
            <a:xfrm>
              <a:off x="8357040" y="5037840"/>
              <a:ext cx="4147920" cy="738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5" name="Line 5"/>
          <p:cNvSpPr/>
          <p:nvPr/>
        </p:nvSpPr>
        <p:spPr>
          <a:xfrm flipV="1">
            <a:off x="2875682" y="6816241"/>
            <a:ext cx="721079" cy="199440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Line 6"/>
          <p:cNvSpPr/>
          <p:nvPr/>
        </p:nvSpPr>
        <p:spPr>
          <a:xfrm>
            <a:off x="2868481" y="7054200"/>
            <a:ext cx="735479" cy="244080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Line 7"/>
          <p:cNvSpPr/>
          <p:nvPr/>
        </p:nvSpPr>
        <p:spPr>
          <a:xfrm>
            <a:off x="3657960" y="6816600"/>
            <a:ext cx="811081" cy="0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Line 8"/>
          <p:cNvSpPr/>
          <p:nvPr/>
        </p:nvSpPr>
        <p:spPr>
          <a:xfrm>
            <a:off x="3657960" y="7304759"/>
            <a:ext cx="811081" cy="0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9"/>
          <p:cNvSpPr/>
          <p:nvPr/>
        </p:nvSpPr>
        <p:spPr>
          <a:xfrm>
            <a:off x="4273200" y="6805782"/>
            <a:ext cx="1619280" cy="56235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300" spc="-1">
                <a:solidFill>
                  <a:srgbClr val="FD2F09"/>
                </a:solidFill>
                <a:latin typeface="Helvetica Neue Light"/>
                <a:ea typeface="Helvetica Neue Light"/>
              </a:rPr>
              <a:t>HFS</a:t>
            </a:r>
            <a:endParaRPr lang="en-US" sz="3300" spc="-1">
              <a:latin typeface="Arial"/>
            </a:endParaRPr>
          </a:p>
        </p:txBody>
      </p:sp>
      <p:sp>
        <p:nvSpPr>
          <p:cNvPr id="100" name="CustomShape 10"/>
          <p:cNvSpPr/>
          <p:nvPr/>
        </p:nvSpPr>
        <p:spPr>
          <a:xfrm>
            <a:off x="3362762" y="6397377"/>
            <a:ext cx="1640880" cy="42372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399" spc="-1">
                <a:solidFill>
                  <a:srgbClr val="000000"/>
                </a:solidFill>
                <a:latin typeface="Helvetica Neue Light"/>
                <a:ea typeface="Helvetica Neue Light"/>
              </a:rPr>
              <a:t>F = 1</a:t>
            </a:r>
            <a:endParaRPr lang="en-US" sz="2399" spc="-1">
              <a:latin typeface="Arial"/>
            </a:endParaRPr>
          </a:p>
        </p:txBody>
      </p:sp>
      <p:sp>
        <p:nvSpPr>
          <p:cNvPr id="101" name="CustomShape 11"/>
          <p:cNvSpPr/>
          <p:nvPr/>
        </p:nvSpPr>
        <p:spPr>
          <a:xfrm>
            <a:off x="2356202" y="7272563"/>
            <a:ext cx="3654000" cy="454635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600" spc="-1">
                <a:solidFill>
                  <a:srgbClr val="000000"/>
                </a:solidFill>
                <a:latin typeface="Helvetica Neue Light"/>
                <a:ea typeface="Helvetica Neue Light"/>
              </a:rPr>
              <a:t>F = 0 </a:t>
            </a:r>
            <a:endParaRPr lang="en-US" sz="2600" spc="-1">
              <a:latin typeface="Arial"/>
            </a:endParaRPr>
          </a:p>
        </p:txBody>
      </p:sp>
      <p:grpSp>
        <p:nvGrpSpPr>
          <p:cNvPr id="102" name="Group 12"/>
          <p:cNvGrpSpPr/>
          <p:nvPr/>
        </p:nvGrpSpPr>
        <p:grpSpPr>
          <a:xfrm>
            <a:off x="8013241" y="1582921"/>
            <a:ext cx="4835160" cy="1436400"/>
            <a:chOff x="8013240" y="1582920"/>
            <a:chExt cx="4835160" cy="1436400"/>
          </a:xfrm>
        </p:grpSpPr>
        <p:sp>
          <p:nvSpPr>
            <p:cNvPr id="103" name="CustomShape 13"/>
            <p:cNvSpPr/>
            <p:nvPr/>
          </p:nvSpPr>
          <p:spPr>
            <a:xfrm>
              <a:off x="8051400" y="1659206"/>
              <a:ext cx="4758839" cy="12856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 baseline="31000">
                  <a:solidFill>
                    <a:srgbClr val="0073CF"/>
                  </a:solidFill>
                  <a:latin typeface="Helvetica Neue"/>
                  <a:ea typeface="Helvetica Neue"/>
                </a:rPr>
                <a:t>2</a:t>
              </a: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S</a:t>
              </a:r>
              <a:r>
                <a:rPr lang="en-US" sz="3500" b="1" spc="-1" baseline="-5000">
                  <a:solidFill>
                    <a:srgbClr val="0073CF"/>
                  </a:solidFill>
                  <a:latin typeface="Helvetica Neue"/>
                  <a:ea typeface="Helvetica Neue"/>
                </a:rPr>
                <a:t>1/2 </a:t>
              </a: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- </a:t>
              </a:r>
              <a:r>
                <a:rPr lang="en-US" sz="3500" b="1" spc="-1" baseline="31000">
                  <a:solidFill>
                    <a:srgbClr val="0073CF"/>
                  </a:solidFill>
                  <a:latin typeface="Helvetica Neue"/>
                  <a:ea typeface="Helvetica Neue"/>
                </a:rPr>
                <a:t>2</a:t>
              </a: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P</a:t>
              </a:r>
              <a:r>
                <a:rPr lang="en-US" sz="3500" b="1" spc="-1" baseline="-5000">
                  <a:solidFill>
                    <a:srgbClr val="0073CF"/>
                  </a:solidFill>
                  <a:latin typeface="Helvetica Neue"/>
                  <a:ea typeface="Helvetica Neue"/>
                </a:rPr>
                <a:t>1/2  </a:t>
              </a:r>
              <a:r>
                <a:rPr lang="en-US" sz="4500" b="1" spc="-1" baseline="-5000">
                  <a:solidFill>
                    <a:srgbClr val="0073CF"/>
                  </a:solidFill>
                  <a:latin typeface="Helvetica Neue"/>
                  <a:ea typeface="Helvetica Neue"/>
                </a:rPr>
                <a:t>Lamb shift</a:t>
              </a:r>
              <a:endParaRPr lang="en-US" sz="4500" spc="-1">
                <a:latin typeface="Arial"/>
              </a:endParaRPr>
            </a:p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1</a:t>
              </a:r>
              <a:r>
                <a:rPr lang="en-US" sz="3500" b="1" spc="-1" baseline="31000">
                  <a:solidFill>
                    <a:srgbClr val="0073CF"/>
                  </a:solidFill>
                  <a:latin typeface="Helvetica Neue"/>
                  <a:ea typeface="Helvetica Neue"/>
                </a:rPr>
                <a:t> </a:t>
              </a: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S hyperfine splitting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104" name="2S1/2 - 2P1/2  Lamb shift…" descr="2S1/2 - 2P1/2  Lamb shift…"/>
            <p:cNvPicPr/>
            <p:nvPr/>
          </p:nvPicPr>
          <p:blipFill>
            <a:blip r:embed="rId5"/>
            <a:stretch/>
          </p:blipFill>
          <p:spPr>
            <a:xfrm>
              <a:off x="8013240" y="1582920"/>
              <a:ext cx="4835160" cy="1436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5" name="Line 14"/>
          <p:cNvSpPr/>
          <p:nvPr/>
        </p:nvSpPr>
        <p:spPr>
          <a:xfrm>
            <a:off x="10431720" y="3157200"/>
            <a:ext cx="0" cy="174456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15"/>
          <p:cNvSpPr/>
          <p:nvPr/>
        </p:nvSpPr>
        <p:spPr>
          <a:xfrm>
            <a:off x="10431720" y="5736960"/>
            <a:ext cx="0" cy="107964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7" name="Group 16"/>
          <p:cNvGrpSpPr/>
          <p:nvPr/>
        </p:nvGrpSpPr>
        <p:grpSpPr>
          <a:xfrm>
            <a:off x="8357041" y="6806519"/>
            <a:ext cx="4147920" cy="737999"/>
            <a:chOff x="8357040" y="6806520"/>
            <a:chExt cx="4147920" cy="738000"/>
          </a:xfrm>
        </p:grpSpPr>
        <p:sp>
          <p:nvSpPr>
            <p:cNvPr id="108" name="CustomShape 17"/>
            <p:cNvSpPr/>
            <p:nvPr/>
          </p:nvSpPr>
          <p:spPr>
            <a:xfrm>
              <a:off x="8395200" y="6878951"/>
              <a:ext cx="4071601" cy="59313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next ? 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109" name="next ?" descr="next ?"/>
            <p:cNvPicPr/>
            <p:nvPr/>
          </p:nvPicPr>
          <p:blipFill>
            <a:blip r:embed="rId4"/>
            <a:stretch/>
          </p:blipFill>
          <p:spPr>
            <a:xfrm>
              <a:off x="8357040" y="6806520"/>
              <a:ext cx="4147920" cy="738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74479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12513961" y="10347473"/>
            <a:ext cx="324361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Proton structure</a:t>
            </a:r>
            <a:endParaRPr lang="en-US" sz="3999" spc="-1">
              <a:latin typeface="Arial"/>
            </a:endParaRPr>
          </a:p>
        </p:txBody>
      </p:sp>
      <p:pic>
        <p:nvPicPr>
          <p:cNvPr id="112" name="potential_2.png" descr="potential_2.png"/>
          <p:cNvPicPr/>
          <p:nvPr/>
        </p:nvPicPr>
        <p:blipFill>
          <a:blip r:embed="rId2"/>
          <a:stretch/>
        </p:blipFill>
        <p:spPr>
          <a:xfrm>
            <a:off x="78121" y="1569241"/>
            <a:ext cx="5955480" cy="6822000"/>
          </a:xfrm>
          <a:prstGeom prst="rect">
            <a:avLst/>
          </a:prstGeom>
          <a:ln w="3240">
            <a:noFill/>
          </a:ln>
        </p:spPr>
      </p:pic>
    </p:spTree>
    <p:extLst>
      <p:ext uri="{BB962C8B-B14F-4D97-AF65-F5344CB8AC3E}">
        <p14:creationId xmlns:p14="http://schemas.microsoft.com/office/powerpoint/2010/main" val="904863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12513961" y="10347473"/>
            <a:ext cx="324361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Proton structure</a:t>
            </a:r>
            <a:endParaRPr lang="en-US" sz="3999" spc="-1">
              <a:latin typeface="Arial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634320" y="3702601"/>
            <a:ext cx="3202920" cy="2844720"/>
          </a:xfrm>
          <a:prstGeom prst="ellipse">
            <a:avLst/>
          </a:prstGeom>
          <a:solidFill>
            <a:srgbClr val="DCDEE0"/>
          </a:solidFill>
          <a:ln w="63360">
            <a:solidFill>
              <a:srgbClr val="ACA6A4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16" name="Group 4"/>
          <p:cNvGrpSpPr/>
          <p:nvPr/>
        </p:nvGrpSpPr>
        <p:grpSpPr>
          <a:xfrm>
            <a:off x="11593801" y="3137040"/>
            <a:ext cx="742680" cy="1313640"/>
            <a:chOff x="11593800" y="3137040"/>
            <a:chExt cx="742680" cy="1313640"/>
          </a:xfrm>
        </p:grpSpPr>
        <p:sp>
          <p:nvSpPr>
            <p:cNvPr id="117" name="CustomShape 5"/>
            <p:cNvSpPr/>
            <p:nvPr/>
          </p:nvSpPr>
          <p:spPr>
            <a:xfrm>
              <a:off x="11593800" y="3719880"/>
              <a:ext cx="742680" cy="730800"/>
            </a:xfrm>
            <a:prstGeom prst="ellipse">
              <a:avLst/>
            </a:prstGeom>
            <a:solidFill>
              <a:schemeClr val="accent6">
                <a:satOff val="24555"/>
                <a:lumOff val="22232"/>
              </a:schemeClr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CustomShape 6"/>
            <p:cNvSpPr/>
            <p:nvPr/>
          </p:nvSpPr>
          <p:spPr>
            <a:xfrm>
              <a:off x="11697120" y="3882960"/>
              <a:ext cx="196560" cy="239400"/>
            </a:xfrm>
            <a:prstGeom prst="ellipse">
              <a:avLst/>
            </a:prstGeom>
            <a:solidFill>
              <a:srgbClr val="000000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CustomShape 7"/>
            <p:cNvSpPr/>
            <p:nvPr/>
          </p:nvSpPr>
          <p:spPr>
            <a:xfrm>
              <a:off x="12015720" y="3879720"/>
              <a:ext cx="196560" cy="239400"/>
            </a:xfrm>
            <a:prstGeom prst="ellipse">
              <a:avLst/>
            </a:prstGeom>
            <a:solidFill>
              <a:srgbClr val="000000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CustomShape 8"/>
            <p:cNvSpPr/>
            <p:nvPr/>
          </p:nvSpPr>
          <p:spPr>
            <a:xfrm rot="212400">
              <a:off x="11694960" y="3154680"/>
              <a:ext cx="593640" cy="654120"/>
            </a:xfrm>
            <a:prstGeom prst="rect">
              <a:avLst/>
            </a:prstGeom>
            <a:noFill/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4200" b="1" spc="-1">
                  <a:solidFill>
                    <a:srgbClr val="B36AE1"/>
                  </a:solidFill>
                  <a:latin typeface="Helvetica Neue"/>
                  <a:ea typeface="Helvetica Neue"/>
                </a:rPr>
                <a:t>e</a:t>
              </a:r>
              <a:endParaRPr lang="en-US" sz="4200" spc="-1">
                <a:latin typeface="Arial"/>
              </a:endParaRPr>
            </a:p>
          </p:txBody>
        </p:sp>
        <p:sp>
          <p:nvSpPr>
            <p:cNvPr id="121" name="CustomShape 9"/>
            <p:cNvSpPr/>
            <p:nvPr/>
          </p:nvSpPr>
          <p:spPr>
            <a:xfrm>
              <a:off x="11774160" y="4192200"/>
              <a:ext cx="434160" cy="166320"/>
            </a:xfrm>
            <a:custGeom>
              <a:avLst/>
              <a:gdLst/>
              <a:ahLst/>
              <a:cxnLst/>
              <a:rect l="l" t="t" r="r" b="b"/>
              <a:pathLst>
                <a:path w="21600" h="16213">
                  <a:moveTo>
                    <a:pt x="21600" y="0"/>
                  </a:moveTo>
                  <a:cubicBezTo>
                    <a:pt x="14840" y="21014"/>
                    <a:pt x="7640" y="21600"/>
                    <a:pt x="0" y="1759"/>
                  </a:cubicBezTo>
                </a:path>
              </a:pathLst>
            </a:custGeom>
            <a:noFill/>
            <a:ln w="63360"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22" name="Group 10"/>
          <p:cNvGrpSpPr/>
          <p:nvPr/>
        </p:nvGrpSpPr>
        <p:grpSpPr>
          <a:xfrm>
            <a:off x="2439721" y="4278960"/>
            <a:ext cx="742680" cy="1314000"/>
            <a:chOff x="2439720" y="4278960"/>
            <a:chExt cx="742680" cy="1314000"/>
          </a:xfrm>
        </p:grpSpPr>
        <p:sp>
          <p:nvSpPr>
            <p:cNvPr id="123" name="CustomShape 11"/>
            <p:cNvSpPr/>
            <p:nvPr/>
          </p:nvSpPr>
          <p:spPr>
            <a:xfrm>
              <a:off x="2439720" y="4862160"/>
              <a:ext cx="742680" cy="730800"/>
            </a:xfrm>
            <a:prstGeom prst="ellipse">
              <a:avLst/>
            </a:prstGeom>
            <a:solidFill>
              <a:schemeClr val="accent6">
                <a:satOff val="24555"/>
                <a:lumOff val="22232"/>
              </a:schemeClr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CustomShape 12"/>
            <p:cNvSpPr/>
            <p:nvPr/>
          </p:nvSpPr>
          <p:spPr>
            <a:xfrm>
              <a:off x="2543040" y="5024880"/>
              <a:ext cx="196560" cy="239400"/>
            </a:xfrm>
            <a:prstGeom prst="ellipse">
              <a:avLst/>
            </a:prstGeom>
            <a:solidFill>
              <a:srgbClr val="000000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13"/>
            <p:cNvSpPr/>
            <p:nvPr/>
          </p:nvSpPr>
          <p:spPr>
            <a:xfrm>
              <a:off x="2880360" y="5024880"/>
              <a:ext cx="196560" cy="239400"/>
            </a:xfrm>
            <a:prstGeom prst="ellipse">
              <a:avLst/>
            </a:prstGeom>
            <a:solidFill>
              <a:srgbClr val="000000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CustomShape 14"/>
            <p:cNvSpPr/>
            <p:nvPr/>
          </p:nvSpPr>
          <p:spPr>
            <a:xfrm rot="212400">
              <a:off x="2540880" y="4296600"/>
              <a:ext cx="593640" cy="654120"/>
            </a:xfrm>
            <a:prstGeom prst="rect">
              <a:avLst/>
            </a:prstGeom>
            <a:noFill/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4200" b="1" spc="-1">
                  <a:solidFill>
                    <a:srgbClr val="B36AE1"/>
                  </a:solidFill>
                  <a:latin typeface="Helvetica Neue"/>
                  <a:ea typeface="Helvetica Neue"/>
                </a:rPr>
                <a:t>e</a:t>
              </a:r>
              <a:endParaRPr lang="en-US" sz="4200" spc="-1">
                <a:latin typeface="Arial"/>
              </a:endParaRPr>
            </a:p>
          </p:txBody>
        </p:sp>
        <p:sp>
          <p:nvSpPr>
            <p:cNvPr id="127" name="CustomShape 15"/>
            <p:cNvSpPr/>
            <p:nvPr/>
          </p:nvSpPr>
          <p:spPr>
            <a:xfrm>
              <a:off x="2595240" y="5288400"/>
              <a:ext cx="434160" cy="138600"/>
            </a:xfrm>
            <a:custGeom>
              <a:avLst/>
              <a:gdLst/>
              <a:ahLst/>
              <a:cxnLst/>
              <a:rect l="l" t="t" r="r" b="b"/>
              <a:pathLst>
                <a:path w="21600" h="16218">
                  <a:moveTo>
                    <a:pt x="21600" y="14107"/>
                  </a:moveTo>
                  <a:cubicBezTo>
                    <a:pt x="13740" y="-5382"/>
                    <a:pt x="6540" y="-4678"/>
                    <a:pt x="0" y="16218"/>
                  </a:cubicBezTo>
                </a:path>
              </a:pathLst>
            </a:custGeom>
            <a:noFill/>
            <a:ln w="63360"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8" name="CustomShape 16"/>
          <p:cNvSpPr/>
          <p:nvPr/>
        </p:nvSpPr>
        <p:spPr>
          <a:xfrm>
            <a:off x="7479361" y="4032360"/>
            <a:ext cx="3202920" cy="2844720"/>
          </a:xfrm>
          <a:prstGeom prst="ellipse">
            <a:avLst/>
          </a:prstGeom>
          <a:solidFill>
            <a:srgbClr val="DCDEE0"/>
          </a:solidFill>
          <a:ln w="63360">
            <a:solidFill>
              <a:srgbClr val="A6AAA9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17"/>
          <p:cNvSpPr/>
          <p:nvPr/>
        </p:nvSpPr>
        <p:spPr>
          <a:xfrm>
            <a:off x="1832778" y="2825789"/>
            <a:ext cx="807808" cy="140874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8800" b="1" spc="-1">
                <a:solidFill>
                  <a:srgbClr val="A6AAA9"/>
                </a:solidFill>
                <a:latin typeface="Helvetica Neue"/>
                <a:ea typeface="Helvetica Neue"/>
              </a:rPr>
              <a:t>P</a:t>
            </a:r>
            <a:endParaRPr lang="en-US" sz="8800" spc="-1">
              <a:latin typeface="Arial"/>
            </a:endParaRPr>
          </a:p>
        </p:txBody>
      </p:sp>
      <p:sp>
        <p:nvSpPr>
          <p:cNvPr id="130" name="CustomShape 18"/>
          <p:cNvSpPr/>
          <p:nvPr/>
        </p:nvSpPr>
        <p:spPr>
          <a:xfrm>
            <a:off x="8677457" y="3255630"/>
            <a:ext cx="807808" cy="140874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8800" b="1" spc="-1">
                <a:solidFill>
                  <a:srgbClr val="A6AAA9"/>
                </a:solidFill>
                <a:latin typeface="Helvetica Neue"/>
                <a:ea typeface="Helvetica Neue"/>
              </a:rPr>
              <a:t>P</a:t>
            </a:r>
            <a:endParaRPr lang="en-US" sz="8800" spc="-1">
              <a:latin typeface="Arial"/>
            </a:endParaRPr>
          </a:p>
        </p:txBody>
      </p:sp>
      <p:pic>
        <p:nvPicPr>
          <p:cNvPr id="131" name="Quote Bubble" descr="Quote Bubble"/>
          <p:cNvPicPr/>
          <p:nvPr/>
        </p:nvPicPr>
        <p:blipFill>
          <a:blip r:embed="rId2"/>
          <a:stretch/>
        </p:blipFill>
        <p:spPr>
          <a:xfrm flipH="1">
            <a:off x="7896600" y="2039761"/>
            <a:ext cx="3709440" cy="1620720"/>
          </a:xfrm>
          <a:prstGeom prst="rect">
            <a:avLst/>
          </a:prstGeom>
          <a:ln>
            <a:noFill/>
          </a:ln>
        </p:spPr>
      </p:pic>
      <p:pic>
        <p:nvPicPr>
          <p:cNvPr id="132" name="Quote Bubble" descr="Quote Bubble"/>
          <p:cNvPicPr/>
          <p:nvPr/>
        </p:nvPicPr>
        <p:blipFill>
          <a:blip r:embed="rId3"/>
          <a:stretch/>
        </p:blipFill>
        <p:spPr>
          <a:xfrm>
            <a:off x="3038040" y="2943720"/>
            <a:ext cx="3709440" cy="2053080"/>
          </a:xfrm>
          <a:prstGeom prst="rect">
            <a:avLst/>
          </a:prstGeom>
          <a:ln>
            <a:noFill/>
          </a:ln>
        </p:spPr>
      </p:pic>
      <p:sp>
        <p:nvSpPr>
          <p:cNvPr id="133" name="CustomShape 19"/>
          <p:cNvSpPr/>
          <p:nvPr/>
        </p:nvSpPr>
        <p:spPr>
          <a:xfrm>
            <a:off x="1123920" y="4600440"/>
            <a:ext cx="578520" cy="671040"/>
          </a:xfrm>
          <a:prstGeom prst="ellipse">
            <a:avLst/>
          </a:prstGeom>
          <a:solidFill>
            <a:schemeClr val="accent2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0"/>
          <p:cNvSpPr/>
          <p:nvPr/>
        </p:nvSpPr>
        <p:spPr>
          <a:xfrm>
            <a:off x="1678680" y="5439601"/>
            <a:ext cx="578520" cy="671040"/>
          </a:xfrm>
          <a:prstGeom prst="ellipse">
            <a:avLst/>
          </a:prstGeom>
          <a:solidFill>
            <a:schemeClr val="accent1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21"/>
          <p:cNvSpPr/>
          <p:nvPr/>
        </p:nvSpPr>
        <p:spPr>
          <a:xfrm>
            <a:off x="2094480" y="4019762"/>
            <a:ext cx="578520" cy="671040"/>
          </a:xfrm>
          <a:prstGeom prst="ellipse">
            <a:avLst/>
          </a:prstGeom>
          <a:solidFill>
            <a:schemeClr val="accent5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22"/>
          <p:cNvSpPr/>
          <p:nvPr/>
        </p:nvSpPr>
        <p:spPr>
          <a:xfrm rot="212400">
            <a:off x="2086921" y="3911041"/>
            <a:ext cx="593640" cy="6541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00000"/>
                </a:solidFill>
                <a:latin typeface="Helvetica Neue"/>
                <a:ea typeface="Helvetica Neue"/>
              </a:rPr>
              <a:t>u</a:t>
            </a:r>
            <a:endParaRPr lang="en-US" sz="4200" spc="-1">
              <a:latin typeface="Arial"/>
            </a:endParaRPr>
          </a:p>
        </p:txBody>
      </p:sp>
      <p:sp>
        <p:nvSpPr>
          <p:cNvPr id="137" name="CustomShape 23"/>
          <p:cNvSpPr/>
          <p:nvPr/>
        </p:nvSpPr>
        <p:spPr>
          <a:xfrm rot="212400">
            <a:off x="1116361" y="4480561"/>
            <a:ext cx="593640" cy="6541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00000"/>
                </a:solidFill>
                <a:latin typeface="Helvetica Neue"/>
                <a:ea typeface="Helvetica Neue"/>
              </a:rPr>
              <a:t>u</a:t>
            </a:r>
            <a:endParaRPr lang="en-US" sz="4200" spc="-1">
              <a:latin typeface="Arial"/>
            </a:endParaRPr>
          </a:p>
        </p:txBody>
      </p:sp>
      <p:sp>
        <p:nvSpPr>
          <p:cNvPr id="138" name="CustomShape 24"/>
          <p:cNvSpPr/>
          <p:nvPr/>
        </p:nvSpPr>
        <p:spPr>
          <a:xfrm rot="212400">
            <a:off x="1671120" y="5447880"/>
            <a:ext cx="593640" cy="6541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00000"/>
                </a:solidFill>
                <a:latin typeface="Helvetica Neue"/>
                <a:ea typeface="Helvetica Neue"/>
              </a:rPr>
              <a:t>d</a:t>
            </a:r>
            <a:endParaRPr lang="en-US" sz="4200" spc="-1">
              <a:latin typeface="Arial"/>
            </a:endParaRPr>
          </a:p>
        </p:txBody>
      </p:sp>
      <p:sp>
        <p:nvSpPr>
          <p:cNvPr id="139" name="CustomShape 25"/>
          <p:cNvSpPr/>
          <p:nvPr/>
        </p:nvSpPr>
        <p:spPr>
          <a:xfrm>
            <a:off x="8225280" y="4989601"/>
            <a:ext cx="578520" cy="671040"/>
          </a:xfrm>
          <a:prstGeom prst="ellipse">
            <a:avLst/>
          </a:prstGeom>
          <a:solidFill>
            <a:schemeClr val="accent2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26"/>
          <p:cNvSpPr/>
          <p:nvPr/>
        </p:nvSpPr>
        <p:spPr>
          <a:xfrm>
            <a:off x="9310680" y="4659482"/>
            <a:ext cx="578520" cy="671040"/>
          </a:xfrm>
          <a:prstGeom prst="ellipse">
            <a:avLst/>
          </a:prstGeom>
          <a:solidFill>
            <a:schemeClr val="accent5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27"/>
          <p:cNvSpPr/>
          <p:nvPr/>
        </p:nvSpPr>
        <p:spPr>
          <a:xfrm rot="212400">
            <a:off x="9303120" y="4551121"/>
            <a:ext cx="593640" cy="6541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00000"/>
                </a:solidFill>
                <a:latin typeface="Helvetica Neue"/>
                <a:ea typeface="Helvetica Neue"/>
              </a:rPr>
              <a:t>u</a:t>
            </a:r>
            <a:endParaRPr lang="en-US" sz="4200" spc="-1">
              <a:latin typeface="Arial"/>
            </a:endParaRPr>
          </a:p>
        </p:txBody>
      </p:sp>
      <p:sp>
        <p:nvSpPr>
          <p:cNvPr id="142" name="CustomShape 28"/>
          <p:cNvSpPr/>
          <p:nvPr/>
        </p:nvSpPr>
        <p:spPr>
          <a:xfrm rot="212400">
            <a:off x="8217720" y="4869721"/>
            <a:ext cx="593640" cy="6541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00000"/>
                </a:solidFill>
                <a:latin typeface="Helvetica Neue"/>
                <a:ea typeface="Helvetica Neue"/>
              </a:rPr>
              <a:t>u</a:t>
            </a:r>
            <a:endParaRPr lang="en-US" sz="4200" spc="-1">
              <a:latin typeface="Arial"/>
            </a:endParaRPr>
          </a:p>
        </p:txBody>
      </p:sp>
      <p:sp>
        <p:nvSpPr>
          <p:cNvPr id="143" name="CustomShape 29"/>
          <p:cNvSpPr/>
          <p:nvPr/>
        </p:nvSpPr>
        <p:spPr>
          <a:xfrm>
            <a:off x="8927280" y="5877001"/>
            <a:ext cx="578520" cy="671040"/>
          </a:xfrm>
          <a:prstGeom prst="ellipse">
            <a:avLst/>
          </a:prstGeom>
          <a:solidFill>
            <a:schemeClr val="accent1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30"/>
          <p:cNvSpPr/>
          <p:nvPr/>
        </p:nvSpPr>
        <p:spPr>
          <a:xfrm rot="212400">
            <a:off x="8919720" y="5876279"/>
            <a:ext cx="593640" cy="6541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00000"/>
                </a:solidFill>
                <a:latin typeface="Helvetica Neue"/>
                <a:ea typeface="Helvetica Neue"/>
              </a:rPr>
              <a:t>d</a:t>
            </a:r>
            <a:endParaRPr lang="en-US" sz="4200" spc="-1">
              <a:latin typeface="Arial"/>
            </a:endParaRPr>
          </a:p>
        </p:txBody>
      </p:sp>
      <p:sp>
        <p:nvSpPr>
          <p:cNvPr id="145" name="CustomShape 31"/>
          <p:cNvSpPr/>
          <p:nvPr/>
        </p:nvSpPr>
        <p:spPr>
          <a:xfrm>
            <a:off x="3683161" y="3167334"/>
            <a:ext cx="2418840" cy="125485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00" b="1" spc="-1">
                <a:solidFill>
                  <a:srgbClr val="DE6A10"/>
                </a:solidFill>
                <a:latin typeface="Helvetica Neue"/>
                <a:ea typeface="Helvetica Neue"/>
              </a:rPr>
              <a:t>I feel less attracted</a:t>
            </a:r>
            <a:endParaRPr lang="en-US" sz="3900" spc="-1">
              <a:latin typeface="Arial"/>
            </a:endParaRPr>
          </a:p>
        </p:txBody>
      </p:sp>
      <p:sp>
        <p:nvSpPr>
          <p:cNvPr id="146" name="CustomShape 32"/>
          <p:cNvSpPr/>
          <p:nvPr/>
        </p:nvSpPr>
        <p:spPr>
          <a:xfrm>
            <a:off x="8205840" y="2411785"/>
            <a:ext cx="3405961" cy="57787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spc="-1">
                <a:solidFill>
                  <a:srgbClr val="DE6A10"/>
                </a:solidFill>
                <a:latin typeface="Helvetica Neue"/>
                <a:ea typeface="Helvetica Neue"/>
              </a:rPr>
              <a:t>I feel attracted</a:t>
            </a:r>
            <a:endParaRPr lang="en-US" sz="3401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621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12513961" y="10347473"/>
            <a:ext cx="324361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Proton charge radius</a:t>
            </a:r>
            <a:endParaRPr lang="en-US" sz="3999" spc="-1">
              <a:latin typeface="Arial"/>
            </a:endParaRPr>
          </a:p>
        </p:txBody>
      </p:sp>
      <p:grpSp>
        <p:nvGrpSpPr>
          <p:cNvPr id="149" name="Group 3"/>
          <p:cNvGrpSpPr/>
          <p:nvPr/>
        </p:nvGrpSpPr>
        <p:grpSpPr>
          <a:xfrm>
            <a:off x="3781441" y="1163161"/>
            <a:ext cx="5439960" cy="738000"/>
            <a:chOff x="3781440" y="1163160"/>
            <a:chExt cx="5439960" cy="738000"/>
          </a:xfrm>
        </p:grpSpPr>
        <p:sp>
          <p:nvSpPr>
            <p:cNvPr id="150" name="CustomShape 4"/>
            <p:cNvSpPr/>
            <p:nvPr/>
          </p:nvSpPr>
          <p:spPr>
            <a:xfrm>
              <a:off x="3819600" y="1235952"/>
              <a:ext cx="5363639" cy="59313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Experimental methods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151" name="Experimental methods" descr="Experimental methods"/>
            <p:cNvPicPr/>
            <p:nvPr/>
          </p:nvPicPr>
          <p:blipFill>
            <a:blip r:embed="rId2"/>
            <a:stretch/>
          </p:blipFill>
          <p:spPr>
            <a:xfrm>
              <a:off x="3781440" y="1163160"/>
              <a:ext cx="5439960" cy="738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2" name="Image" descr="Image"/>
          <p:cNvPicPr/>
          <p:nvPr/>
        </p:nvPicPr>
        <p:blipFill>
          <a:blip r:embed="rId3"/>
          <a:stretch/>
        </p:blipFill>
        <p:spPr>
          <a:xfrm>
            <a:off x="385921" y="2389320"/>
            <a:ext cx="12231360" cy="3105360"/>
          </a:xfrm>
          <a:prstGeom prst="rect">
            <a:avLst/>
          </a:prstGeom>
          <a:ln w="3240">
            <a:noFill/>
          </a:ln>
        </p:spPr>
      </p:pic>
      <p:grpSp>
        <p:nvGrpSpPr>
          <p:cNvPr id="153" name="Group 5"/>
          <p:cNvGrpSpPr/>
          <p:nvPr/>
        </p:nvGrpSpPr>
        <p:grpSpPr>
          <a:xfrm>
            <a:off x="93962" y="6030003"/>
            <a:ext cx="3543479" cy="738000"/>
            <a:chOff x="93960" y="6030000"/>
            <a:chExt cx="3543480" cy="738000"/>
          </a:xfrm>
        </p:grpSpPr>
        <p:sp>
          <p:nvSpPr>
            <p:cNvPr id="154" name="CustomShape 6"/>
            <p:cNvSpPr/>
            <p:nvPr/>
          </p:nvSpPr>
          <p:spPr>
            <a:xfrm>
              <a:off x="131760" y="6102432"/>
              <a:ext cx="3467161" cy="59313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Form factor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155" name="Form factor" descr="Form factor"/>
            <p:cNvPicPr/>
            <p:nvPr/>
          </p:nvPicPr>
          <p:blipFill>
            <a:blip r:embed="rId4"/>
            <a:stretch/>
          </p:blipFill>
          <p:spPr>
            <a:xfrm>
              <a:off x="93960" y="6030000"/>
              <a:ext cx="3543480" cy="738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6" name="Group 7"/>
          <p:cNvGrpSpPr/>
          <p:nvPr/>
        </p:nvGrpSpPr>
        <p:grpSpPr>
          <a:xfrm>
            <a:off x="5323320" y="6029998"/>
            <a:ext cx="6849000" cy="737999"/>
            <a:chOff x="5323320" y="6030000"/>
            <a:chExt cx="6849000" cy="738000"/>
          </a:xfrm>
        </p:grpSpPr>
        <p:sp>
          <p:nvSpPr>
            <p:cNvPr id="157" name="CustomShape 8"/>
            <p:cNvSpPr/>
            <p:nvPr/>
          </p:nvSpPr>
          <p:spPr>
            <a:xfrm>
              <a:off x="5361480" y="6102431"/>
              <a:ext cx="6772681" cy="59313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Lamb shift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158" name="Lamb shift" descr="Lamb shift"/>
            <p:cNvPicPr/>
            <p:nvPr/>
          </p:nvPicPr>
          <p:blipFill>
            <a:blip r:embed="rId5"/>
            <a:stretch/>
          </p:blipFill>
          <p:spPr>
            <a:xfrm>
              <a:off x="5323320" y="6030000"/>
              <a:ext cx="6849000" cy="738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9" name="CustomShape 9"/>
          <p:cNvSpPr/>
          <p:nvPr/>
        </p:nvSpPr>
        <p:spPr>
          <a:xfrm>
            <a:off x="590402" y="8375430"/>
            <a:ext cx="1815841" cy="36858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>
              <a:lnSpc>
                <a:spcPts val="2801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500" b="1" spc="-1">
                <a:solidFill>
                  <a:srgbClr val="000000"/>
                </a:solidFill>
                <a:latin typeface="Times New Roman"/>
                <a:ea typeface="Times New Roman"/>
              </a:rPr>
              <a:t>Image by Phys ETH</a:t>
            </a:r>
            <a:endParaRPr lang="en-US" sz="1500" spc="-1">
              <a:latin typeface="Arial"/>
            </a:endParaRPr>
          </a:p>
        </p:txBody>
      </p:sp>
      <p:grpSp>
        <p:nvGrpSpPr>
          <p:cNvPr id="160" name="Group 10"/>
          <p:cNvGrpSpPr/>
          <p:nvPr/>
        </p:nvGrpSpPr>
        <p:grpSpPr>
          <a:xfrm>
            <a:off x="2751120" y="7671965"/>
            <a:ext cx="3291480" cy="738000"/>
            <a:chOff x="2751120" y="7671960"/>
            <a:chExt cx="3291480" cy="738000"/>
          </a:xfrm>
        </p:grpSpPr>
        <p:sp>
          <p:nvSpPr>
            <p:cNvPr id="161" name="CustomShape 11"/>
            <p:cNvSpPr/>
            <p:nvPr/>
          </p:nvSpPr>
          <p:spPr>
            <a:xfrm>
              <a:off x="2789280" y="7745112"/>
              <a:ext cx="3215159" cy="59313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500" b="1" spc="-1">
                  <a:solidFill>
                    <a:srgbClr val="0073CF"/>
                  </a:solidFill>
                  <a:latin typeface="Helvetica Neue"/>
                  <a:ea typeface="Helvetica Neue"/>
                </a:rPr>
                <a:t>charge radius</a:t>
              </a:r>
              <a:endParaRPr lang="en-US" sz="3500" spc="-1">
                <a:latin typeface="Arial"/>
              </a:endParaRPr>
            </a:p>
          </p:txBody>
        </p:sp>
        <p:pic>
          <p:nvPicPr>
            <p:cNvPr id="162" name="charge radius" descr="charge radius"/>
            <p:cNvPicPr/>
            <p:nvPr/>
          </p:nvPicPr>
          <p:blipFill>
            <a:blip r:embed="rId6"/>
            <a:stretch/>
          </p:blipFill>
          <p:spPr>
            <a:xfrm>
              <a:off x="2751120" y="7671960"/>
              <a:ext cx="3291480" cy="738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3" name="Line 12"/>
          <p:cNvSpPr/>
          <p:nvPr/>
        </p:nvSpPr>
        <p:spPr>
          <a:xfrm flipH="1">
            <a:off x="4607281" y="6703560"/>
            <a:ext cx="783000" cy="104904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Line 13"/>
          <p:cNvSpPr/>
          <p:nvPr/>
        </p:nvSpPr>
        <p:spPr>
          <a:xfrm>
            <a:off x="3616201" y="6729121"/>
            <a:ext cx="689040" cy="997200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687549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12523319" y="10345672"/>
            <a:ext cx="305280" cy="560521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Why muonic atoms</a:t>
            </a:r>
            <a:endParaRPr lang="en-US" sz="399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7" name="Formula 3"/>
              <p:cNvSpPr txBox="1"/>
              <p:nvPr/>
            </p:nvSpPr>
            <p:spPr>
              <a:xfrm>
                <a:off x="9430560" y="1655282"/>
                <a:ext cx="2421001" cy="54288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≈207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167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560" y="1655282"/>
                <a:ext cx="2421001" cy="5428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8" name="Formula 4"/>
              <p:cNvSpPr txBox="1"/>
              <p:nvPr/>
            </p:nvSpPr>
            <p:spPr>
              <a:xfrm>
                <a:off x="5122801" y="1327681"/>
                <a:ext cx="2421001" cy="6624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𝑏𝑜h𝑟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266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𝑟𝑒𝑑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168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801" y="1327681"/>
                <a:ext cx="2421001" cy="662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CustomShape 5"/>
          <p:cNvSpPr/>
          <p:nvPr/>
        </p:nvSpPr>
        <p:spPr>
          <a:xfrm>
            <a:off x="1151640" y="1592285"/>
            <a:ext cx="3606480" cy="66995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0073CF"/>
                </a:solidFill>
                <a:latin typeface="Helvetica Neue"/>
                <a:ea typeface="Helvetica Neue"/>
              </a:rPr>
              <a:t>Bohr radius</a:t>
            </a:r>
            <a:endParaRPr lang="en-US" sz="3999" spc="-1">
              <a:latin typeface="Arial"/>
            </a:endParaRPr>
          </a:p>
        </p:txBody>
      </p:sp>
      <p:sp>
        <p:nvSpPr>
          <p:cNvPr id="170" name="CustomShape 6"/>
          <p:cNvSpPr/>
          <p:nvPr/>
        </p:nvSpPr>
        <p:spPr>
          <a:xfrm>
            <a:off x="7757641" y="3138480"/>
            <a:ext cx="3747600" cy="3507840"/>
          </a:xfrm>
          <a:prstGeom prst="ellipse">
            <a:avLst/>
          </a:prstGeom>
          <a:noFill/>
          <a:ln w="63360">
            <a:solidFill>
              <a:srgbClr val="ACA6A4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7"/>
          <p:cNvSpPr/>
          <p:nvPr/>
        </p:nvSpPr>
        <p:spPr>
          <a:xfrm>
            <a:off x="9259920" y="4520521"/>
            <a:ext cx="742680" cy="743400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spc="-1">
                <a:solidFill>
                  <a:srgbClr val="FFFFFF"/>
                </a:solidFill>
                <a:latin typeface="Helvetica Neue"/>
                <a:ea typeface="Helvetica Neue"/>
              </a:rPr>
              <a:t>P</a:t>
            </a:r>
            <a:endParaRPr lang="en-US" sz="3401" spc="-1">
              <a:latin typeface="Arial"/>
            </a:endParaRPr>
          </a:p>
        </p:txBody>
      </p:sp>
      <p:sp>
        <p:nvSpPr>
          <p:cNvPr id="172" name="CustomShape 8"/>
          <p:cNvSpPr/>
          <p:nvPr/>
        </p:nvSpPr>
        <p:spPr>
          <a:xfrm rot="1829400">
            <a:off x="10886042" y="2963160"/>
            <a:ext cx="580681" cy="6271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4200" b="1" spc="-1">
                <a:solidFill>
                  <a:srgbClr val="0073CF"/>
                </a:solidFill>
                <a:latin typeface="Helvetica Neue"/>
                <a:ea typeface="Helvetica Neue"/>
              </a:rPr>
              <a:t>e</a:t>
            </a:r>
            <a:endParaRPr lang="en-US" sz="4200" spc="-1">
              <a:latin typeface="Arial"/>
            </a:endParaRPr>
          </a:p>
        </p:txBody>
      </p:sp>
      <p:sp>
        <p:nvSpPr>
          <p:cNvPr id="173" name="CustomShape 9"/>
          <p:cNvSpPr/>
          <p:nvPr/>
        </p:nvSpPr>
        <p:spPr>
          <a:xfrm>
            <a:off x="10638720" y="3292920"/>
            <a:ext cx="305280" cy="307081"/>
          </a:xfrm>
          <a:prstGeom prst="ellipse">
            <a:avLst/>
          </a:prstGeom>
          <a:solidFill>
            <a:schemeClr val="accent1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Formula 10"/>
              <p:cNvSpPr txBox="1"/>
              <p:nvPr/>
            </p:nvSpPr>
            <p:spPr>
              <a:xfrm>
                <a:off x="8753760" y="7328522"/>
                <a:ext cx="1994761" cy="582839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𝑏𝑜h𝑟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174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760" y="7328522"/>
                <a:ext cx="1994761" cy="5828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5" name="Group 11"/>
          <p:cNvGrpSpPr/>
          <p:nvPr/>
        </p:nvGrpSpPr>
        <p:grpSpPr>
          <a:xfrm>
            <a:off x="2366281" y="4019402"/>
            <a:ext cx="2187721" cy="4406760"/>
            <a:chOff x="2366280" y="4019400"/>
            <a:chExt cx="2187720" cy="4406760"/>
          </a:xfrm>
        </p:grpSpPr>
        <p:grpSp>
          <p:nvGrpSpPr>
            <p:cNvPr id="176" name="Group 12"/>
            <p:cNvGrpSpPr/>
            <p:nvPr/>
          </p:nvGrpSpPr>
          <p:grpSpPr>
            <a:xfrm>
              <a:off x="2816640" y="4019400"/>
              <a:ext cx="1530000" cy="1713960"/>
              <a:chOff x="2816640" y="4019400"/>
              <a:chExt cx="1530000" cy="1713960"/>
            </a:xfrm>
          </p:grpSpPr>
          <p:sp>
            <p:nvSpPr>
              <p:cNvPr id="177" name="CustomShape 13"/>
              <p:cNvSpPr/>
              <p:nvPr/>
            </p:nvSpPr>
            <p:spPr>
              <a:xfrm>
                <a:off x="2816640" y="4496040"/>
                <a:ext cx="1286640" cy="1237320"/>
              </a:xfrm>
              <a:prstGeom prst="ellipse">
                <a:avLst/>
              </a:prstGeom>
              <a:noFill/>
              <a:ln w="63360">
                <a:solidFill>
                  <a:srgbClr val="ACA6A4"/>
                </a:solidFill>
                <a:miter/>
              </a:ln>
              <a:effectLst>
                <a:outerShdw blurRad="12700" dist="12218" dir="2700000" rotWithShape="0">
                  <a:srgbClr val="000000">
                    <a:alpha val="6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" name="CustomShape 14"/>
              <p:cNvSpPr/>
              <p:nvPr/>
            </p:nvSpPr>
            <p:spPr>
              <a:xfrm>
                <a:off x="3088800" y="4743000"/>
                <a:ext cx="742680" cy="743400"/>
              </a:xfrm>
              <a:prstGeom prst="ellipse">
                <a:avLst/>
              </a:prstGeom>
              <a:solidFill>
                <a:schemeClr val="accent5">
                  <a:hueOff val="-176146"/>
                  <a:satOff val="3665"/>
                  <a:lumOff val="-13986"/>
                </a:schemeClr>
              </a:solidFill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 anchor="ctr">
                <a:no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401" b="1" spc="-1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P</a:t>
                </a:r>
                <a:endParaRPr lang="en-US" sz="3401" spc="-1">
                  <a:latin typeface="Arial"/>
                </a:endParaRPr>
              </a:p>
            </p:txBody>
          </p:sp>
          <p:sp>
            <p:nvSpPr>
              <p:cNvPr id="179" name="CustomShape 15"/>
              <p:cNvSpPr/>
              <p:nvPr/>
            </p:nvSpPr>
            <p:spPr>
              <a:xfrm>
                <a:off x="3989160" y="4019400"/>
                <a:ext cx="357480" cy="807840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6999" tIns="26999" rIns="26999" bIns="26999">
                <a:no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999" spc="-1">
                    <a:solidFill>
                      <a:srgbClr val="DC3AFF"/>
                    </a:solidFill>
                    <a:latin typeface="Helvetica Neue Light"/>
                    <a:ea typeface="Helvetica Neue Light"/>
                  </a:rPr>
                  <a:t>𝜇</a:t>
                </a:r>
                <a:endParaRPr lang="en-US" sz="3999" spc="-1">
                  <a:latin typeface="Arial"/>
                </a:endParaRPr>
              </a:p>
            </p:txBody>
          </p:sp>
          <p:sp>
            <p:nvSpPr>
              <p:cNvPr id="180" name="CustomShape 16"/>
              <p:cNvSpPr/>
              <p:nvPr/>
            </p:nvSpPr>
            <p:spPr>
              <a:xfrm>
                <a:off x="3723840" y="4464000"/>
                <a:ext cx="305280" cy="307080"/>
              </a:xfrm>
              <a:prstGeom prst="ellipse">
                <a:avLst/>
              </a:prstGeom>
              <a:solidFill>
                <a:schemeClr val="accent6">
                  <a:satOff val="24555"/>
                  <a:lumOff val="22232"/>
                </a:schemeClr>
              </a:solidFill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Formula 17"/>
                <p:cNvSpPr txBox="1"/>
                <p:nvPr/>
              </p:nvSpPr>
              <p:spPr>
                <a:xfrm>
                  <a:off x="2366280" y="7048440"/>
                  <a:ext cx="2187720" cy="137772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1266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1266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sz="1266">
                                    <a:latin typeface="Cambria Math" panose="02040503050406030204" pitchFamily="18" charset="0"/>
                                  </a:rPr>
                                  <m:t>𝑏𝑜h𝑟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sz="126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266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num>
                          <m:den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186</m:t>
                            </m:r>
                          </m:den>
                        </m:f>
                      </m:oMath>
                    </m:oMathPara>
                  </a14:m>
                  <a:endParaRPr sz="1266"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</p:grpSp>
    </p:spTree>
    <p:extLst>
      <p:ext uri="{BB962C8B-B14F-4D97-AF65-F5344CB8AC3E}">
        <p14:creationId xmlns:p14="http://schemas.microsoft.com/office/powerpoint/2010/main" val="2427383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2513961" y="10347473"/>
            <a:ext cx="324361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Lamb shift in muonic hydrogen</a:t>
            </a:r>
            <a:endParaRPr lang="en-US" sz="399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4" name="Formula 3"/>
              <p:cNvSpPr txBox="1"/>
              <p:nvPr/>
            </p:nvSpPr>
            <p:spPr>
              <a:xfrm>
                <a:off x="7079041" y="4215960"/>
                <a:ext cx="3924361" cy="115128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⟨</m:t>
                      </m:r>
                      <m:sSubSup>
                        <m:sSub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sz="1266">
                          <a:latin typeface="Cambria Math" panose="02040503050406030204" pitchFamily="18" charset="0"/>
                        </a:rPr>
                        <m:t>⟩=∫</m:t>
                      </m:r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sz="1266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184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041" y="4215960"/>
                <a:ext cx="3924361" cy="11512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5" name="Formula 4"/>
              <p:cNvSpPr txBox="1"/>
              <p:nvPr/>
            </p:nvSpPr>
            <p:spPr>
              <a:xfrm>
                <a:off x="6206040" y="1599483"/>
                <a:ext cx="5670360" cy="1193399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𝑓𝑖𝑛𝑖𝑡𝑒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1266">
                              <a:latin typeface="Cambria Math" panose="02040503050406030204" pitchFamily="18" charset="0"/>
                            </a:rPr>
                            <m:t>𝜋𝛼</m:t>
                          </m:r>
                          <m:r>
                            <a:rPr sz="1266">
                              <a:latin typeface="Cambria Math" panose="02040503050406030204" pitchFamily="18" charset="0"/>
                            </a:rPr>
                            <m:t>⟨</m:t>
                          </m:r>
                          <m:sSubSup>
                            <m:sSubSup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sz="1266">
                              <a:latin typeface="Cambria Math" panose="02040503050406030204" pitchFamily="18" charset="0"/>
                            </a:rPr>
                            <m:t>⟩</m:t>
                          </m:r>
                        </m:num>
                        <m:den>
                          <m:r>
                            <a:rPr sz="1266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sz="1266"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/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185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040" y="1599483"/>
                <a:ext cx="5670360" cy="1193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6" name="Formula 5"/>
              <p:cNvSpPr txBox="1"/>
              <p:nvPr/>
            </p:nvSpPr>
            <p:spPr>
              <a:xfrm>
                <a:off x="7568281" y="6433560"/>
                <a:ext cx="2946240" cy="55728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/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266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186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81" y="6433560"/>
                <a:ext cx="2946240" cy="557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" name="CustomShape 6"/>
          <p:cNvSpPr/>
          <p:nvPr/>
        </p:nvSpPr>
        <p:spPr>
          <a:xfrm>
            <a:off x="1011240" y="1883346"/>
            <a:ext cx="4458960" cy="66995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7DCB26"/>
                </a:solidFill>
                <a:latin typeface="Helvetica Neue"/>
                <a:ea typeface="Helvetica Neue"/>
              </a:rPr>
              <a:t>Energy shift of :</a:t>
            </a:r>
            <a:endParaRPr lang="en-US" sz="3999" spc="-1">
              <a:latin typeface="Arial"/>
            </a:endParaRPr>
          </a:p>
        </p:txBody>
      </p:sp>
      <p:sp>
        <p:nvSpPr>
          <p:cNvPr id="188" name="CustomShape 7"/>
          <p:cNvSpPr/>
          <p:nvPr/>
        </p:nvSpPr>
        <p:spPr>
          <a:xfrm>
            <a:off x="4272121" y="3169986"/>
            <a:ext cx="4458960" cy="66995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7DCB26"/>
                </a:solidFill>
                <a:latin typeface="Helvetica Neue"/>
                <a:ea typeface="Helvetica Neue"/>
              </a:rPr>
              <a:t>2 % of Lamb shift</a:t>
            </a:r>
            <a:endParaRPr lang="en-US" sz="3999" spc="-1">
              <a:latin typeface="Arial"/>
            </a:endParaRPr>
          </a:p>
        </p:txBody>
      </p:sp>
      <p:sp>
        <p:nvSpPr>
          <p:cNvPr id="189" name="CustomShape 8"/>
          <p:cNvSpPr/>
          <p:nvPr/>
        </p:nvSpPr>
        <p:spPr>
          <a:xfrm>
            <a:off x="1999439" y="4457167"/>
            <a:ext cx="2466000" cy="66995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7DCB26"/>
                </a:solidFill>
                <a:latin typeface="Helvetica Neue"/>
                <a:ea typeface="Helvetica Neue"/>
              </a:rPr>
              <a:t>Where</a:t>
            </a:r>
            <a:endParaRPr lang="en-US" sz="3999" spc="-1">
              <a:latin typeface="Arial"/>
            </a:endParaRPr>
          </a:p>
        </p:txBody>
      </p:sp>
      <p:sp>
        <p:nvSpPr>
          <p:cNvPr id="190" name="CustomShape 9"/>
          <p:cNvSpPr/>
          <p:nvPr/>
        </p:nvSpPr>
        <p:spPr>
          <a:xfrm>
            <a:off x="497520" y="6070411"/>
            <a:ext cx="6027480" cy="1285375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Few million times more sensitivity in muonic  H</a:t>
            </a:r>
            <a:endParaRPr lang="en-US" sz="3999" spc="-1">
              <a:latin typeface="Arial"/>
            </a:endParaRPr>
          </a:p>
        </p:txBody>
      </p:sp>
      <p:sp>
        <p:nvSpPr>
          <p:cNvPr id="191" name="CustomShape 10"/>
          <p:cNvSpPr/>
          <p:nvPr/>
        </p:nvSpPr>
        <p:spPr>
          <a:xfrm>
            <a:off x="590401" y="8375428"/>
            <a:ext cx="4163041" cy="36858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>
              <a:lnSpc>
                <a:spcPts val="2801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500" b="1" spc="-1">
                <a:solidFill>
                  <a:srgbClr val="000000"/>
                </a:solidFill>
                <a:latin typeface="Times New Roman"/>
                <a:ea typeface="Times New Roman"/>
              </a:rPr>
              <a:t>R. Pohl et al., Nature 466, 213 (2010).</a:t>
            </a:r>
            <a:endParaRPr lang="en-US" sz="15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34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"/>
          <p:cNvGrpSpPr/>
          <p:nvPr/>
        </p:nvGrpSpPr>
        <p:grpSpPr>
          <a:xfrm>
            <a:off x="7517519" y="6962762"/>
            <a:ext cx="3353040" cy="1605239"/>
            <a:chOff x="7517520" y="6962760"/>
            <a:chExt cx="3353040" cy="1605240"/>
          </a:xfrm>
        </p:grpSpPr>
        <p:grpSp>
          <p:nvGrpSpPr>
            <p:cNvPr id="193" name="Group 2"/>
            <p:cNvGrpSpPr/>
            <p:nvPr/>
          </p:nvGrpSpPr>
          <p:grpSpPr>
            <a:xfrm>
              <a:off x="7517520" y="7561080"/>
              <a:ext cx="3353040" cy="340920"/>
              <a:chOff x="7517520" y="7561080"/>
              <a:chExt cx="3353040" cy="340920"/>
            </a:xfrm>
          </p:grpSpPr>
          <p:sp>
            <p:nvSpPr>
              <p:cNvPr id="194" name="Line 3"/>
              <p:cNvSpPr/>
              <p:nvPr/>
            </p:nvSpPr>
            <p:spPr>
              <a:xfrm>
                <a:off x="8307360" y="7697160"/>
                <a:ext cx="2117160" cy="0"/>
              </a:xfrm>
              <a:prstGeom prst="line">
                <a:avLst/>
              </a:prstGeom>
              <a:ln w="38160">
                <a:solidFill>
                  <a:schemeClr val="accent2"/>
                </a:solidFill>
                <a:miter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5" name="Formula 4"/>
                  <p:cNvSpPr txBox="1"/>
                  <p:nvPr/>
                </p:nvSpPr>
                <p:spPr>
                  <a:xfrm>
                    <a:off x="7517520" y="7567200"/>
                    <a:ext cx="712800" cy="260280"/>
                  </a:xfrm>
                  <a:prstGeom prst="rect">
                    <a:avLst/>
                  </a:prstGeom>
                </p:spPr>
                <p:txBody>
                  <a:bodyPr/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266">
                              <a:latin typeface="Cambria Math" panose="02040503050406030204" pitchFamily="18" charset="0"/>
                            </a:rPr>
                            <m:t>𝛥</m:t>
                          </m:r>
                          <m:sSub>
                            <m:sSub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𝐻𝐹𝑆</m:t>
                              </m:r>
                            </m:sub>
                          </m:sSub>
                        </m:oMath>
                      </m:oMathPara>
                    </a14:m>
                    <a:endParaRPr sz="1266"/>
                  </a:p>
                </p:txBody>
              </p:sp>
            </mc:Choice>
            <mc:Fallback xmlns:p15="http://schemas.microsoft.com/office/powerpoint/2012/main" xmlns:p14="http://schemas.microsoft.com/office/powerpoint/2010/main" xmlns=""/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6" name="Formula 5"/>
                  <p:cNvSpPr txBox="1"/>
                  <p:nvPr/>
                </p:nvSpPr>
                <p:spPr>
                  <a:xfrm>
                    <a:off x="10607400" y="7561080"/>
                    <a:ext cx="263160" cy="340920"/>
                  </a:xfrm>
                  <a:prstGeom prst="rect">
                    <a:avLst/>
                  </a:prstGeom>
                </p:spPr>
                <p:txBody>
                  <a:bodyPr/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1266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sz="1266"/>
                  </a:p>
                </p:txBody>
              </p:sp>
            </mc:Choice>
            <mc:Fallback xmlns:p15="http://schemas.microsoft.com/office/powerpoint/2012/main" xmlns:p14="http://schemas.microsoft.com/office/powerpoint/2010/main" xmlns=""/>
          </mc:AlternateContent>
        </p:grpSp>
        <p:sp>
          <p:nvSpPr>
            <p:cNvPr id="197" name="Line 6"/>
            <p:cNvSpPr/>
            <p:nvPr/>
          </p:nvSpPr>
          <p:spPr>
            <a:xfrm flipV="1">
              <a:off x="7519680" y="6962760"/>
              <a:ext cx="0" cy="1605240"/>
            </a:xfrm>
            <a:prstGeom prst="line">
              <a:avLst/>
            </a:prstGeom>
            <a:ln w="38160">
              <a:solidFill>
                <a:schemeClr val="accent2">
                  <a:hueOff val="-2057865"/>
                  <a:satOff val="-1362"/>
                  <a:lumOff val="13058"/>
                </a:schemeClr>
              </a:solidFill>
              <a:miter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8" name="CustomShape 7"/>
          <p:cNvSpPr/>
          <p:nvPr/>
        </p:nvSpPr>
        <p:spPr>
          <a:xfrm>
            <a:off x="12513961" y="10347473"/>
            <a:ext cx="324361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8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Spectroscopy of muonic hydrogen</a:t>
            </a:r>
            <a:endParaRPr lang="en-US" sz="3999" spc="-1">
              <a:latin typeface="Arial"/>
            </a:endParaRPr>
          </a:p>
        </p:txBody>
      </p:sp>
      <p:sp>
        <p:nvSpPr>
          <p:cNvPr id="200" name="Line 9"/>
          <p:cNvSpPr/>
          <p:nvPr/>
        </p:nvSpPr>
        <p:spPr>
          <a:xfrm>
            <a:off x="3554641" y="4248360"/>
            <a:ext cx="3935521" cy="0"/>
          </a:xfrm>
          <a:prstGeom prst="line">
            <a:avLst/>
          </a:prstGeom>
          <a:ln w="50760">
            <a:solidFill>
              <a:schemeClr val="accent1">
                <a:hueOff val="-37249"/>
                <a:satOff val="-2150"/>
                <a:lumOff val="12811"/>
              </a:schemeClr>
            </a:solidFill>
            <a:prstDash val="sysDot"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Line 10"/>
          <p:cNvSpPr/>
          <p:nvPr/>
        </p:nvSpPr>
        <p:spPr>
          <a:xfrm flipV="1">
            <a:off x="3871799" y="4293362"/>
            <a:ext cx="0" cy="3157559"/>
          </a:xfrm>
          <a:prstGeom prst="line">
            <a:avLst/>
          </a:prstGeom>
          <a:ln w="76320">
            <a:solidFill>
              <a:schemeClr val="accent2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11"/>
          <p:cNvSpPr/>
          <p:nvPr/>
        </p:nvSpPr>
        <p:spPr>
          <a:xfrm>
            <a:off x="3325681" y="5025961"/>
            <a:ext cx="2624400" cy="136476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Lamb </a:t>
            </a:r>
            <a:endParaRPr lang="en-US" sz="3999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shift</a:t>
            </a:r>
            <a:endParaRPr lang="en-US" sz="3999" spc="-1">
              <a:latin typeface="Arial"/>
            </a:endParaRPr>
          </a:p>
        </p:txBody>
      </p:sp>
      <p:grpSp>
        <p:nvGrpSpPr>
          <p:cNvPr id="203" name="Group 12"/>
          <p:cNvGrpSpPr/>
          <p:nvPr/>
        </p:nvGrpSpPr>
        <p:grpSpPr>
          <a:xfrm>
            <a:off x="3426841" y="998279"/>
            <a:ext cx="8893800" cy="8068321"/>
            <a:chOff x="3426840" y="998280"/>
            <a:chExt cx="8893800" cy="8068320"/>
          </a:xfrm>
        </p:grpSpPr>
        <p:pic>
          <p:nvPicPr>
            <p:cNvPr id="204" name="Image" descr="Image"/>
            <p:cNvPicPr/>
            <p:nvPr/>
          </p:nvPicPr>
          <p:blipFill>
            <a:blip r:embed="rId2"/>
            <a:stretch/>
          </p:blipFill>
          <p:spPr>
            <a:xfrm>
              <a:off x="3540960" y="1074600"/>
              <a:ext cx="8665200" cy="7776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Image" descr="Image"/>
            <p:cNvPicPr/>
            <p:nvPr/>
          </p:nvPicPr>
          <p:blipFill>
            <a:blip r:embed="rId3"/>
            <a:stretch/>
          </p:blipFill>
          <p:spPr>
            <a:xfrm>
              <a:off x="3426840" y="998280"/>
              <a:ext cx="8893800" cy="8068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6" name="Line 13"/>
          <p:cNvSpPr/>
          <p:nvPr/>
        </p:nvSpPr>
        <p:spPr>
          <a:xfrm flipV="1">
            <a:off x="8075520" y="1697041"/>
            <a:ext cx="2603520" cy="5091480"/>
          </a:xfrm>
          <a:prstGeom prst="line">
            <a:avLst/>
          </a:prstGeom>
          <a:ln w="50760">
            <a:solidFill>
              <a:schemeClr val="accent4">
                <a:hueOff val="384618"/>
                <a:satOff val="3869"/>
                <a:lumOff val="5802"/>
              </a:schemeClr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7" name="Formula 14"/>
              <p:cNvSpPr txBox="1"/>
              <p:nvPr/>
            </p:nvSpPr>
            <p:spPr>
              <a:xfrm>
                <a:off x="8178121" y="4992121"/>
                <a:ext cx="775440" cy="46800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07" name="Formula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121" y="4992121"/>
                <a:ext cx="775440" cy="4680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8" name="Group 15"/>
          <p:cNvGrpSpPr/>
          <p:nvPr/>
        </p:nvGrpSpPr>
        <p:grpSpPr>
          <a:xfrm>
            <a:off x="8191440" y="2504163"/>
            <a:ext cx="2715480" cy="6002999"/>
            <a:chOff x="8191440" y="2504160"/>
            <a:chExt cx="2715480" cy="6003000"/>
          </a:xfrm>
        </p:grpSpPr>
        <p:sp>
          <p:nvSpPr>
            <p:cNvPr id="209" name="Line 16"/>
            <p:cNvSpPr/>
            <p:nvPr/>
          </p:nvSpPr>
          <p:spPr>
            <a:xfrm flipV="1">
              <a:off x="8191440" y="2504160"/>
              <a:ext cx="2715480" cy="6003000"/>
            </a:xfrm>
            <a:prstGeom prst="line">
              <a:avLst/>
            </a:prstGeom>
            <a:ln w="50760">
              <a:solidFill>
                <a:schemeClr val="accent4">
                  <a:hueOff val="384618"/>
                  <a:satOff val="3869"/>
                  <a:lumOff val="5802"/>
                </a:schemeClr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Formula 17"/>
                <p:cNvSpPr txBox="1"/>
                <p:nvPr/>
              </p:nvSpPr>
              <p:spPr>
                <a:xfrm>
                  <a:off x="9139320" y="5637600"/>
                  <a:ext cx="804600" cy="468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266">
                            <a:latin typeface="Cambria Math" panose="02040503050406030204" pitchFamily="18" charset="0"/>
                          </a:rPr>
                          <m:t>𝛥</m:t>
                        </m:r>
                        <m:sSub>
                          <m:sSubPr>
                            <m:ctrlPr>
                              <a:rPr sz="126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1266"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</p:grpSp>
      <p:grpSp>
        <p:nvGrpSpPr>
          <p:cNvPr id="211" name="Group 18"/>
          <p:cNvGrpSpPr/>
          <p:nvPr/>
        </p:nvGrpSpPr>
        <p:grpSpPr>
          <a:xfrm>
            <a:off x="522000" y="5839560"/>
            <a:ext cx="2983320" cy="672481"/>
            <a:chOff x="522000" y="5839560"/>
            <a:chExt cx="2983320" cy="672480"/>
          </a:xfrm>
        </p:grpSpPr>
        <p:sp>
          <p:nvSpPr>
            <p:cNvPr id="212" name="CustomShape 19"/>
            <p:cNvSpPr/>
            <p:nvPr/>
          </p:nvSpPr>
          <p:spPr>
            <a:xfrm>
              <a:off x="903600" y="5839560"/>
              <a:ext cx="2601720" cy="672480"/>
            </a:xfrm>
            <a:prstGeom prst="rect">
              <a:avLst/>
            </a:prstGeom>
            <a:noFill/>
            <a:ln w="12600">
              <a:noFill/>
            </a:ln>
            <a:effectLst>
              <a:outerShdw blurRad="12700" dist="12218" dir="2700000" rotWithShape="0">
                <a:srgbClr val="000000">
                  <a:alpha val="6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2399" b="1" spc="-1">
                  <a:solidFill>
                    <a:srgbClr val="C82506"/>
                  </a:solidFill>
                  <a:latin typeface="Helvetica Neue"/>
                  <a:ea typeface="Helvetica Neue"/>
                </a:rPr>
                <a:t>= 0.84087(39) fm</a:t>
              </a:r>
              <a:endParaRPr lang="en-US" sz="2399" spc="-1">
                <a:latin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Formula 20"/>
                <p:cNvSpPr txBox="1"/>
                <p:nvPr/>
              </p:nvSpPr>
              <p:spPr>
                <a:xfrm>
                  <a:off x="522000" y="5974560"/>
                  <a:ext cx="309240" cy="40212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266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sz="1266"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</p:grpSp>
      <p:sp>
        <p:nvSpPr>
          <p:cNvPr id="214" name="Line 21"/>
          <p:cNvSpPr/>
          <p:nvPr/>
        </p:nvSpPr>
        <p:spPr>
          <a:xfrm>
            <a:off x="1911600" y="3491641"/>
            <a:ext cx="0" cy="2316240"/>
          </a:xfrm>
          <a:prstGeom prst="line">
            <a:avLst/>
          </a:prstGeom>
          <a:ln w="63360">
            <a:solidFill>
              <a:schemeClr val="accent6">
                <a:satOff val="24555"/>
                <a:lumOff val="22232"/>
              </a:schemeClr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5" name="Group 22"/>
          <p:cNvGrpSpPr/>
          <p:nvPr/>
        </p:nvGrpSpPr>
        <p:grpSpPr>
          <a:xfrm>
            <a:off x="-373320" y="1862745"/>
            <a:ext cx="4568760" cy="1591452"/>
            <a:chOff x="-373320" y="1651501"/>
            <a:chExt cx="4568760" cy="1802699"/>
          </a:xfrm>
        </p:grpSpPr>
        <p:sp>
          <p:nvSpPr>
            <p:cNvPr id="216" name="CustomShape 23"/>
            <p:cNvSpPr/>
            <p:nvPr/>
          </p:nvSpPr>
          <p:spPr>
            <a:xfrm>
              <a:off x="-373320" y="1651501"/>
              <a:ext cx="4568760" cy="758878"/>
            </a:xfrm>
            <a:prstGeom prst="rect">
              <a:avLst/>
            </a:prstGeom>
            <a:noFill/>
            <a:ln w="12600">
              <a:noFill/>
            </a:ln>
            <a:effectLst>
              <a:outerShdw blurRad="12700" dist="12218" dir="2700000" rotWithShape="0">
                <a:srgbClr val="000000">
                  <a:alpha val="6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999" tIns="26999" rIns="26999" bIns="26999" anchor="ctr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3999" b="1" spc="-1">
                  <a:solidFill>
                    <a:srgbClr val="C82506"/>
                  </a:solidFill>
                  <a:latin typeface="Helvetica Neue"/>
                  <a:ea typeface="Helvetica Neue"/>
                </a:rPr>
                <a:t>Measuring </a:t>
              </a:r>
              <a:endParaRPr lang="en-US" sz="3999" spc="-1">
                <a:latin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Formula 24"/>
                <p:cNvSpPr txBox="1"/>
                <p:nvPr/>
              </p:nvSpPr>
              <p:spPr>
                <a:xfrm>
                  <a:off x="754200" y="2986200"/>
                  <a:ext cx="1855800" cy="468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266">
                            <a:latin typeface="Cambria Math" panose="02040503050406030204" pitchFamily="18" charset="0"/>
                          </a:rPr>
                          <m:t>𝛥</m:t>
                        </m:r>
                        <m:sSub>
                          <m:sSubPr>
                            <m:ctrlPr>
                              <a:rPr sz="126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1266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1266">
                            <a:latin typeface="Cambria Math" panose="02040503050406030204" pitchFamily="18" charset="0"/>
                          </a:rPr>
                          <m:t>𝛥</m:t>
                        </m:r>
                        <m:sSub>
                          <m:sSubPr>
                            <m:ctrlPr>
                              <a:rPr sz="126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1266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1266"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</p:grpSp>
      <p:sp>
        <p:nvSpPr>
          <p:cNvPr id="218" name="CustomShape 25"/>
          <p:cNvSpPr/>
          <p:nvPr/>
        </p:nvSpPr>
        <p:spPr>
          <a:xfrm>
            <a:off x="51121" y="8296228"/>
            <a:ext cx="3343680" cy="49746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>
              <a:spcBef>
                <a:spcPts val="1199"/>
              </a:spcBef>
              <a:tabLst>
                <a:tab pos="0" algn="l"/>
              </a:tabLst>
            </a:pPr>
            <a:r>
              <a:rPr lang="en-US" sz="1439" b="1" spc="-1">
                <a:solidFill>
                  <a:srgbClr val="000000"/>
                </a:solidFill>
                <a:latin typeface="Times New Roman"/>
                <a:ea typeface="Times New Roman"/>
              </a:rPr>
              <a:t>A. Antognini et al., Science 339, 417 (2013).</a:t>
            </a:r>
            <a:endParaRPr lang="en-US" sz="1439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4034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Proton charge radius puzzle</a:t>
            </a:r>
            <a:endParaRPr lang="en-US" sz="3999" spc="-1">
              <a:latin typeface="Arial"/>
            </a:endParaRPr>
          </a:p>
        </p:txBody>
      </p:sp>
      <p:pic>
        <p:nvPicPr>
          <p:cNvPr id="221" name="PRP_2021.pdf" descr="PRP_2021.pdf"/>
          <p:cNvPicPr/>
          <p:nvPr/>
        </p:nvPicPr>
        <p:blipFill>
          <a:blip r:embed="rId2"/>
          <a:stretch/>
        </p:blipFill>
        <p:spPr>
          <a:xfrm>
            <a:off x="1395721" y="1343520"/>
            <a:ext cx="10211401" cy="7890121"/>
          </a:xfrm>
          <a:prstGeom prst="rect">
            <a:avLst/>
          </a:prstGeom>
          <a:ln w="3240">
            <a:noFill/>
          </a:ln>
        </p:spPr>
      </p:pic>
      <p:sp>
        <p:nvSpPr>
          <p:cNvPr id="222" name="CustomShape 3"/>
          <p:cNvSpPr/>
          <p:nvPr/>
        </p:nvSpPr>
        <p:spPr>
          <a:xfrm>
            <a:off x="3881521" y="1633325"/>
            <a:ext cx="5450761" cy="669950"/>
          </a:xfrm>
          <a:prstGeom prst="rect">
            <a:avLst/>
          </a:prstGeom>
          <a:solidFill>
            <a:srgbClr val="FFFFFF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spc="-1">
                <a:solidFill>
                  <a:srgbClr val="FFFFFF"/>
                </a:solidFill>
                <a:latin typeface="Helvetica Neue Light"/>
                <a:ea typeface="Helvetica Neue Light"/>
              </a:rPr>
              <a:t> </a:t>
            </a:r>
            <a:endParaRPr lang="en-US" sz="3999" spc="-1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3992760" y="1650600"/>
            <a:ext cx="2453040" cy="63396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399" b="1" spc="-1">
                <a:solidFill>
                  <a:srgbClr val="C82506"/>
                </a:solidFill>
                <a:latin typeface="Helvetica Neue"/>
                <a:ea typeface="Helvetica Neue"/>
              </a:rPr>
              <a:t>= 0.84 fm</a:t>
            </a:r>
            <a:endParaRPr lang="en-US" sz="239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4" name="Formula 5"/>
              <p:cNvSpPr txBox="1"/>
              <p:nvPr/>
            </p:nvSpPr>
            <p:spPr>
              <a:xfrm>
                <a:off x="4060800" y="1776960"/>
                <a:ext cx="293040" cy="38088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24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800" y="1776960"/>
                <a:ext cx="293040" cy="380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" name="CustomShape 6"/>
          <p:cNvSpPr/>
          <p:nvPr/>
        </p:nvSpPr>
        <p:spPr>
          <a:xfrm>
            <a:off x="7521481" y="1650600"/>
            <a:ext cx="2453040" cy="633960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399" b="1" spc="-1">
                <a:solidFill>
                  <a:srgbClr val="C82506"/>
                </a:solidFill>
                <a:latin typeface="Helvetica Neue"/>
                <a:ea typeface="Helvetica Neue"/>
              </a:rPr>
              <a:t>= 0.88 fm</a:t>
            </a:r>
            <a:endParaRPr lang="en-US" sz="239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6" name="Formula 7"/>
              <p:cNvSpPr txBox="1"/>
              <p:nvPr/>
            </p:nvSpPr>
            <p:spPr>
              <a:xfrm>
                <a:off x="7589160" y="1776960"/>
                <a:ext cx="293040" cy="38088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26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160" y="1776960"/>
                <a:ext cx="293040" cy="380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7" name="CustomShape 8"/>
          <p:cNvSpPr/>
          <p:nvPr/>
        </p:nvSpPr>
        <p:spPr>
          <a:xfrm>
            <a:off x="51121" y="8023022"/>
            <a:ext cx="3343680" cy="27599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>
              <a:spcBef>
                <a:spcPts val="1199"/>
              </a:spcBef>
              <a:tabLst>
                <a:tab pos="0" algn="l"/>
              </a:tabLst>
            </a:pPr>
            <a:r>
              <a:rPr lang="en-US" sz="1439" b="1" u="sng" spc="-1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Alexey Grinin</a:t>
            </a:r>
            <a:r>
              <a:rPr lang="en-US" sz="1439" b="1" spc="-1">
                <a:solidFill>
                  <a:srgbClr val="000000"/>
                </a:solidFill>
                <a:latin typeface="Times New Roman"/>
                <a:ea typeface="Times New Roman"/>
              </a:rPr>
              <a:t> et al, Science 2020</a:t>
            </a:r>
            <a:endParaRPr lang="en-US" sz="1439" spc="-1">
              <a:latin typeface="Arial"/>
            </a:endParaRPr>
          </a:p>
        </p:txBody>
      </p:sp>
      <p:sp>
        <p:nvSpPr>
          <p:cNvPr id="228" name="CustomShape 9"/>
          <p:cNvSpPr/>
          <p:nvPr/>
        </p:nvSpPr>
        <p:spPr>
          <a:xfrm>
            <a:off x="51121" y="8415422"/>
            <a:ext cx="3343680" cy="27599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>
              <a:spcBef>
                <a:spcPts val="1199"/>
              </a:spcBef>
              <a:tabLst>
                <a:tab pos="0" algn="l"/>
              </a:tabLst>
            </a:pPr>
            <a:r>
              <a:rPr lang="en-US" sz="1439" b="1" u="sng" spc="-1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N. BEZGINOV</a:t>
            </a:r>
            <a:r>
              <a:rPr lang="en-US" sz="1439" b="1" spc="-1">
                <a:solidFill>
                  <a:srgbClr val="000000"/>
                </a:solidFill>
                <a:latin typeface="Times New Roman"/>
                <a:ea typeface="Times New Roman"/>
              </a:rPr>
              <a:t> et al, Science 2019</a:t>
            </a:r>
            <a:endParaRPr lang="en-US" sz="1439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58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422640" y="-139195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Hyperfine Splitting of GS</a:t>
            </a: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 </a:t>
            </a: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in muonic hydrogen</a:t>
            </a:r>
            <a:r>
              <a:rPr lang="en-US" sz="3999" b="1" spc="-1" dirty="0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endParaRPr lang="en-US" sz="3999" spc="-1" dirty="0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5980968" y="882795"/>
            <a:ext cx="1043066" cy="59313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Goal</a:t>
            </a:r>
            <a:endParaRPr lang="en-US" sz="3500" spc="-1"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745377" y="1475929"/>
            <a:ext cx="11512446" cy="108371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600">
            <a:noFill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spc="-1" dirty="0">
                <a:solidFill>
                  <a:srgbClr val="0073CF"/>
                </a:solidFill>
                <a:latin typeface="Helvetica Neue"/>
                <a:ea typeface="Helvetica Neue"/>
              </a:rPr>
              <a:t>Measure the 1s-HFS in 𝜇p with 1</a:t>
            </a:r>
            <a:r>
              <a:rPr lang="en-US" sz="3999" b="1" spc="-1" dirty="0">
                <a:solidFill>
                  <a:srgbClr val="0073CF"/>
                </a:solidFill>
                <a:latin typeface="Helvetica Neue"/>
                <a:ea typeface="Helvetica Neue"/>
              </a:rPr>
              <a:t> ppm (40 MHz) precision</a:t>
            </a:r>
            <a:endParaRPr lang="en-US" sz="3999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940EE-94CA-7B99-CA15-7D7A7AF7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800" y="3252468"/>
            <a:ext cx="4927600" cy="3619500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C509C778-6DAF-A52E-14B9-96413607D163}"/>
              </a:ext>
            </a:extLst>
          </p:cNvPr>
          <p:cNvSpPr/>
          <p:nvPr/>
        </p:nvSpPr>
        <p:spPr>
          <a:xfrm>
            <a:off x="5980969" y="8383056"/>
            <a:ext cx="6426791" cy="30074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GB" sz="16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Antognini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500" b="1" spc="-1" dirty="0">
                <a:solidFill>
                  <a:srgbClr val="000000"/>
                </a:solidFill>
                <a:latin typeface="Arial"/>
                <a:ea typeface="Arial"/>
              </a:rPr>
              <a:t>Hagelstein, </a:t>
            </a:r>
            <a:r>
              <a:rPr lang="en-US" sz="1500" b="1" spc="-1" dirty="0" err="1">
                <a:solidFill>
                  <a:srgbClr val="000000"/>
                </a:solidFill>
                <a:latin typeface="Arial"/>
                <a:ea typeface="Arial"/>
              </a:rPr>
              <a:t>Pascalutsa</a:t>
            </a:r>
            <a:r>
              <a:rPr lang="en-US" sz="1500" b="1" spc="-1" dirty="0">
                <a:solidFill>
                  <a:srgbClr val="000000"/>
                </a:solidFill>
                <a:latin typeface="Arial"/>
                <a:ea typeface="Arial"/>
              </a:rPr>
              <a:t>, Annual reviews 389, 418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F56EF-F02D-E8EC-E746-05DFFAF57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40" y="6814282"/>
            <a:ext cx="12328995" cy="1211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71895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Hyperfine Splitting of GS</a:t>
            </a: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 </a:t>
            </a: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in muonic hydrogen</a:t>
            </a:r>
            <a:r>
              <a:rPr lang="en-US" sz="3999" b="1" spc="-1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endParaRPr lang="en-US" sz="3999" spc="-1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5980968" y="882795"/>
            <a:ext cx="1043066" cy="59313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Goal</a:t>
            </a:r>
            <a:endParaRPr lang="en-US" sz="3500" spc="-1"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1686962" y="1479601"/>
            <a:ext cx="9628919" cy="1987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600">
            <a:solidFill>
              <a:srgbClr val="ACA6A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spc="-1">
                <a:solidFill>
                  <a:srgbClr val="0073CF"/>
                </a:solidFill>
                <a:latin typeface="Helvetica Neue"/>
                <a:ea typeface="Helvetica Neue"/>
              </a:rPr>
              <a:t>Measure the 1s-HFS in 𝜇p with 1</a:t>
            </a:r>
            <a:r>
              <a:rPr lang="en-US" sz="3999" b="1" spc="-1">
                <a:solidFill>
                  <a:srgbClr val="0073CF"/>
                </a:solidFill>
                <a:latin typeface="Helvetica Neue"/>
                <a:ea typeface="Helvetica Neue"/>
              </a:rPr>
              <a:t> ppm accuracy</a:t>
            </a:r>
            <a:endParaRPr lang="en-US" sz="3999" spc="-1">
              <a:latin typeface="Arial"/>
            </a:endParaRPr>
          </a:p>
        </p:txBody>
      </p:sp>
      <p:pic>
        <p:nvPicPr>
          <p:cNvPr id="295" name="unknown.pdf" descr="unknown.pdf"/>
          <p:cNvPicPr/>
          <p:nvPr/>
        </p:nvPicPr>
        <p:blipFill>
          <a:blip r:embed="rId2"/>
          <a:stretch/>
        </p:blipFill>
        <p:spPr>
          <a:xfrm>
            <a:off x="2473920" y="3736800"/>
            <a:ext cx="8055000" cy="5127841"/>
          </a:xfrm>
          <a:prstGeom prst="rect">
            <a:avLst/>
          </a:prstGeom>
          <a:ln w="3240">
            <a:noFill/>
          </a:ln>
        </p:spPr>
      </p:pic>
    </p:spTree>
    <p:extLst>
      <p:ext uri="{BB962C8B-B14F-4D97-AF65-F5344CB8AC3E}">
        <p14:creationId xmlns:p14="http://schemas.microsoft.com/office/powerpoint/2010/main" val="3686749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Line 1"/>
          <p:cNvSpPr/>
          <p:nvPr/>
        </p:nvSpPr>
        <p:spPr>
          <a:xfrm flipV="1">
            <a:off x="2568601" y="2042282"/>
            <a:ext cx="2414881" cy="2414519"/>
          </a:xfrm>
          <a:prstGeom prst="line">
            <a:avLst/>
          </a:prstGeom>
          <a:ln w="507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2"/>
          <p:cNvSpPr/>
          <p:nvPr/>
        </p:nvSpPr>
        <p:spPr>
          <a:xfrm>
            <a:off x="12420362" y="10345672"/>
            <a:ext cx="545399" cy="560521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3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Proton Zemach radius </a:t>
            </a:r>
            <a:endParaRPr lang="en-US" sz="3999" spc="-1"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7906680" y="9794577"/>
            <a:ext cx="3441735" cy="27599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spcBef>
                <a:spcPts val="1199"/>
              </a:spcBef>
              <a:tabLst>
                <a:tab pos="0" algn="l"/>
              </a:tabLst>
            </a:pPr>
            <a:r>
              <a:rPr lang="en-US" sz="1439" b="1" spc="-1">
                <a:solidFill>
                  <a:srgbClr val="000000"/>
                </a:solidFill>
                <a:latin typeface="Times New Roman"/>
                <a:ea typeface="Times New Roman"/>
              </a:rPr>
              <a:t>A. Antognini et al., Science 339, 417 (2013).</a:t>
            </a:r>
            <a:endParaRPr lang="en-US" sz="143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9" name="Formula 5"/>
              <p:cNvSpPr txBox="1"/>
              <p:nvPr/>
            </p:nvSpPr>
            <p:spPr>
              <a:xfrm>
                <a:off x="7228082" y="3434760"/>
                <a:ext cx="3541321" cy="57348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lit/>
                              <m:nor/>
                            </m:rPr>
                            <a:rPr sz="1266"/>
                            <m:t>Zemach</m:t>
                          </m:r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59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082" y="3434760"/>
                <a:ext cx="3541321" cy="5734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0" name="Formula 6"/>
              <p:cNvSpPr txBox="1"/>
              <p:nvPr/>
            </p:nvSpPr>
            <p:spPr>
              <a:xfrm>
                <a:off x="2029320" y="6548400"/>
                <a:ext cx="4759561" cy="16704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sz="1266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/>
                      </m:sSup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p>
                            <m:sSup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/>
                            <m:sup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60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320" y="6548400"/>
                <a:ext cx="4759561" cy="1670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1" name="CustomShape 7"/>
          <p:cNvSpPr/>
          <p:nvPr/>
        </p:nvSpPr>
        <p:spPr>
          <a:xfrm>
            <a:off x="4493520" y="3117243"/>
            <a:ext cx="125281" cy="306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62" name="Group 8"/>
          <p:cNvGrpSpPr/>
          <p:nvPr/>
        </p:nvGrpSpPr>
        <p:grpSpPr>
          <a:xfrm>
            <a:off x="361082" y="1070641"/>
            <a:ext cx="3926519" cy="4122000"/>
            <a:chOff x="361080" y="1070640"/>
            <a:chExt cx="3926520" cy="4122000"/>
          </a:xfrm>
        </p:grpSpPr>
        <p:pic>
          <p:nvPicPr>
            <p:cNvPr id="263" name="Image" descr="Image"/>
            <p:cNvPicPr/>
            <p:nvPr/>
          </p:nvPicPr>
          <p:blipFill>
            <a:blip r:embed="rId4"/>
            <a:stretch/>
          </p:blipFill>
          <p:spPr>
            <a:xfrm>
              <a:off x="475560" y="1146960"/>
              <a:ext cx="3697920" cy="3830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4" name="Image" descr="Image"/>
            <p:cNvPicPr/>
            <p:nvPr/>
          </p:nvPicPr>
          <p:blipFill>
            <a:blip r:embed="rId5"/>
            <a:stretch/>
          </p:blipFill>
          <p:spPr>
            <a:xfrm>
              <a:off x="361080" y="1070640"/>
              <a:ext cx="3926520" cy="4122000"/>
            </a:xfrm>
            <a:prstGeom prst="rect">
              <a:avLst/>
            </a:prstGeom>
            <a:ln>
              <a:noFill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5" name="Formula 9"/>
              <p:cNvSpPr txBox="1"/>
              <p:nvPr/>
            </p:nvSpPr>
            <p:spPr>
              <a:xfrm>
                <a:off x="4408561" y="1556639"/>
                <a:ext cx="7123681" cy="50544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𝐻𝐹𝑆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=22.9763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sz="1266">
                          <a:latin typeface="Cambria Math" panose="02040503050406030204" pitchFamily="18" charset="0"/>
                        </a:rPr>
                        <m:t>−0.1621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sz="1266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Sup>
                        <m:sSub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𝐻𝐹𝑆</m:t>
                          </m:r>
                        </m:sub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𝑝𝑜𝑙</m:t>
                          </m:r>
                        </m:sup>
                      </m:sSubSup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65" name="Formula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561" y="1556639"/>
                <a:ext cx="7123681" cy="505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" name="Line 10"/>
          <p:cNvSpPr/>
          <p:nvPr/>
        </p:nvSpPr>
        <p:spPr>
          <a:xfrm>
            <a:off x="9156240" y="2472840"/>
            <a:ext cx="0" cy="959400"/>
          </a:xfrm>
          <a:prstGeom prst="line">
            <a:avLst/>
          </a:prstGeom>
          <a:ln w="50760">
            <a:solidFill>
              <a:schemeClr val="accent2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7" name="Image" descr="Image"/>
          <p:cNvPicPr/>
          <p:nvPr/>
        </p:nvPicPr>
        <p:blipFill>
          <a:blip r:embed="rId7"/>
          <a:stretch/>
        </p:blipFill>
        <p:spPr>
          <a:xfrm>
            <a:off x="9538200" y="4517281"/>
            <a:ext cx="2986920" cy="1599479"/>
          </a:xfrm>
          <a:prstGeom prst="rect">
            <a:avLst/>
          </a:prstGeom>
          <a:ln w="3240">
            <a:noFill/>
          </a:ln>
        </p:spPr>
      </p:pic>
      <p:pic>
        <p:nvPicPr>
          <p:cNvPr id="268" name="Image" descr="Image"/>
          <p:cNvPicPr/>
          <p:nvPr/>
        </p:nvPicPr>
        <p:blipFill>
          <a:blip r:embed="rId8"/>
          <a:stretch/>
        </p:blipFill>
        <p:spPr>
          <a:xfrm>
            <a:off x="5491081" y="4581001"/>
            <a:ext cx="1472400" cy="1472400"/>
          </a:xfrm>
          <a:prstGeom prst="rect">
            <a:avLst/>
          </a:prstGeom>
          <a:ln w="3240">
            <a:noFill/>
          </a:ln>
        </p:spPr>
      </p:pic>
      <p:sp>
        <p:nvSpPr>
          <p:cNvPr id="269" name="Line 11"/>
          <p:cNvSpPr/>
          <p:nvPr/>
        </p:nvSpPr>
        <p:spPr>
          <a:xfrm flipH="1" flipV="1">
            <a:off x="6449040" y="5679001"/>
            <a:ext cx="835560" cy="1462680"/>
          </a:xfrm>
          <a:prstGeom prst="line">
            <a:avLst/>
          </a:prstGeom>
          <a:ln w="507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Line 12"/>
          <p:cNvSpPr/>
          <p:nvPr/>
        </p:nvSpPr>
        <p:spPr>
          <a:xfrm flipV="1">
            <a:off x="8937361" y="6027841"/>
            <a:ext cx="836641" cy="1318680"/>
          </a:xfrm>
          <a:prstGeom prst="line">
            <a:avLst/>
          </a:prstGeom>
          <a:ln w="50760">
            <a:solidFill>
              <a:schemeClr val="accent2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13"/>
          <p:cNvSpPr/>
          <p:nvPr/>
        </p:nvSpPr>
        <p:spPr>
          <a:xfrm>
            <a:off x="8080921" y="1068481"/>
            <a:ext cx="2149200" cy="1396080"/>
          </a:xfrm>
          <a:prstGeom prst="ellipse">
            <a:avLst/>
          </a:prstGeom>
          <a:noFill/>
          <a:ln w="76320">
            <a:solidFill>
              <a:srgbClr val="53585F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2" name="Formula 14"/>
              <p:cNvSpPr txBox="1"/>
              <p:nvPr/>
            </p:nvSpPr>
            <p:spPr>
              <a:xfrm>
                <a:off x="8222762" y="6978242"/>
                <a:ext cx="2773440" cy="8100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sz="1266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sz="126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/>
                                <m:sup>
                                  <m:r>
                                    <a:rPr sz="1266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72" name="Formula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762" y="6978242"/>
                <a:ext cx="2773440" cy="81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3" name="Formula 15"/>
              <p:cNvSpPr txBox="1"/>
              <p:nvPr/>
            </p:nvSpPr>
            <p:spPr>
              <a:xfrm>
                <a:off x="6742080" y="7043043"/>
                <a:ext cx="1434960" cy="680759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66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73" name="Formula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080" y="7043043"/>
                <a:ext cx="1434960" cy="6807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4" name="CustomShape 16"/>
          <p:cNvSpPr/>
          <p:nvPr/>
        </p:nvSpPr>
        <p:spPr>
          <a:xfrm>
            <a:off x="7948801" y="8224850"/>
            <a:ext cx="3860695" cy="381025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lnSpc>
                <a:spcPts val="2999"/>
              </a:lnSpc>
              <a:tabLst>
                <a:tab pos="0" algn="l"/>
              </a:tabLst>
            </a:pPr>
            <a:r>
              <a:rPr lang="en-US" sz="1300" b="1" spc="-1">
                <a:solidFill>
                  <a:srgbClr val="222222"/>
                </a:solidFill>
                <a:latin typeface="Arial"/>
                <a:ea typeface="Arial"/>
              </a:rPr>
              <a:t>Zemach, A. C., </a:t>
            </a:r>
            <a:r>
              <a:rPr lang="en-US" sz="1300" b="1" i="1" spc="-1">
                <a:solidFill>
                  <a:srgbClr val="222222"/>
                </a:solidFill>
                <a:latin typeface="Arial"/>
                <a:ea typeface="Arial"/>
              </a:rPr>
              <a:t>Physical Review</a:t>
            </a:r>
            <a:r>
              <a:rPr lang="en-US" sz="1300" b="1" spc="-1">
                <a:solidFill>
                  <a:srgbClr val="222222"/>
                </a:solidFill>
                <a:latin typeface="Arial"/>
                <a:ea typeface="Arial"/>
              </a:rPr>
              <a:t> 104,1771 (1956).</a:t>
            </a:r>
            <a:endParaRPr lang="en-US" sz="13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4582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4493520" y="3117243"/>
            <a:ext cx="125281" cy="306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"/>
          <p:cNvSpPr/>
          <p:nvPr/>
        </p:nvSpPr>
        <p:spPr>
          <a:xfrm>
            <a:off x="12420362" y="10345672"/>
            <a:ext cx="545399" cy="560521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Proton Zemach radius </a:t>
            </a:r>
            <a:endParaRPr lang="en-US" sz="3999" spc="-1">
              <a:latin typeface="Arial"/>
            </a:endParaRPr>
          </a:p>
        </p:txBody>
      </p:sp>
      <p:sp>
        <p:nvSpPr>
          <p:cNvPr id="278" name="CustomShape 4"/>
          <p:cNvSpPr/>
          <p:nvPr/>
        </p:nvSpPr>
        <p:spPr>
          <a:xfrm>
            <a:off x="8011801" y="8500025"/>
            <a:ext cx="3441735" cy="27599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spcBef>
                <a:spcPts val="1199"/>
              </a:spcBef>
              <a:tabLst>
                <a:tab pos="0" algn="l"/>
              </a:tabLst>
            </a:pPr>
            <a:r>
              <a:rPr lang="en-US" sz="1439" b="1" spc="-1">
                <a:solidFill>
                  <a:srgbClr val="000000"/>
                </a:solidFill>
                <a:latin typeface="Times New Roman"/>
                <a:ea typeface="Times New Roman"/>
              </a:rPr>
              <a:t>A. Antognini et al., Science 339, 417 (2013).</a:t>
            </a:r>
            <a:endParaRPr lang="en-US" sz="1439" spc="-1">
              <a:latin typeface="Arial"/>
            </a:endParaRPr>
          </a:p>
        </p:txBody>
      </p:sp>
      <p:sp>
        <p:nvSpPr>
          <p:cNvPr id="279" name="CustomShape 5"/>
          <p:cNvSpPr/>
          <p:nvPr/>
        </p:nvSpPr>
        <p:spPr>
          <a:xfrm>
            <a:off x="7263001" y="3216681"/>
            <a:ext cx="4916880" cy="977599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From 2S hyperfine splitting</a:t>
            </a:r>
            <a:endParaRPr lang="en-US" sz="2999" spc="-1">
              <a:latin typeface="Arial"/>
            </a:endParaRPr>
          </a:p>
        </p:txBody>
      </p:sp>
      <p:sp>
        <p:nvSpPr>
          <p:cNvPr id="280" name="CustomShape 6"/>
          <p:cNvSpPr/>
          <p:nvPr/>
        </p:nvSpPr>
        <p:spPr>
          <a:xfrm>
            <a:off x="7263001" y="4531041"/>
            <a:ext cx="4916880" cy="977599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r</a:t>
            </a:r>
            <a:r>
              <a:rPr lang="en-US" sz="2999" b="1" spc="-1" baseline="-5000">
                <a:solidFill>
                  <a:srgbClr val="FFFFFF"/>
                </a:solidFill>
                <a:latin typeface="Helvetica Neue"/>
                <a:ea typeface="Helvetica Neue"/>
              </a:rPr>
              <a:t>z </a:t>
            </a: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= 1.082(37)fm</a:t>
            </a:r>
            <a:endParaRPr lang="en-US" sz="2999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U</a:t>
            </a:r>
            <a:r>
              <a:rPr lang="en-US" sz="2999" b="1" spc="-1" baseline="-5000">
                <a:solidFill>
                  <a:srgbClr val="FFFFFF"/>
                </a:solidFill>
                <a:latin typeface="Helvetica Neue"/>
                <a:ea typeface="Helvetica Neue"/>
              </a:rPr>
              <a:t>r </a:t>
            </a: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= 3.5 %</a:t>
            </a:r>
            <a:endParaRPr lang="en-US" sz="2999" spc="-1">
              <a:latin typeface="Arial"/>
            </a:endParaRPr>
          </a:p>
        </p:txBody>
      </p:sp>
      <p:sp>
        <p:nvSpPr>
          <p:cNvPr id="281" name="CustomShape 7"/>
          <p:cNvSpPr/>
          <p:nvPr/>
        </p:nvSpPr>
        <p:spPr>
          <a:xfrm>
            <a:off x="7248601" y="6207571"/>
            <a:ext cx="4916880" cy="516062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Limited by life time of 2P</a:t>
            </a:r>
            <a:endParaRPr lang="en-US" sz="2999" spc="-1">
              <a:latin typeface="Arial"/>
            </a:endParaRPr>
          </a:p>
        </p:txBody>
      </p:sp>
      <p:sp>
        <p:nvSpPr>
          <p:cNvPr id="282" name="CustomShape 8"/>
          <p:cNvSpPr/>
          <p:nvPr/>
        </p:nvSpPr>
        <p:spPr>
          <a:xfrm>
            <a:off x="1799281" y="5563891"/>
            <a:ext cx="2476080" cy="516062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𝝘 = 18.6 GHz</a:t>
            </a:r>
            <a:endParaRPr lang="en-US" sz="2999" spc="-1">
              <a:latin typeface="Arial"/>
            </a:endParaRPr>
          </a:p>
        </p:txBody>
      </p:sp>
      <p:grpSp>
        <p:nvGrpSpPr>
          <p:cNvPr id="283" name="Group 9"/>
          <p:cNvGrpSpPr/>
          <p:nvPr/>
        </p:nvGrpSpPr>
        <p:grpSpPr>
          <a:xfrm>
            <a:off x="346322" y="2162162"/>
            <a:ext cx="6262199" cy="6541559"/>
            <a:chOff x="346320" y="2162160"/>
            <a:chExt cx="6262200" cy="6541560"/>
          </a:xfrm>
        </p:grpSpPr>
        <p:pic>
          <p:nvPicPr>
            <p:cNvPr id="284" name="Image" descr="Image"/>
            <p:cNvPicPr/>
            <p:nvPr/>
          </p:nvPicPr>
          <p:blipFill>
            <a:blip r:embed="rId2"/>
            <a:stretch/>
          </p:blipFill>
          <p:spPr>
            <a:xfrm>
              <a:off x="460800" y="2238480"/>
              <a:ext cx="6033600" cy="6249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5" name="Image" descr="Image"/>
            <p:cNvPicPr/>
            <p:nvPr/>
          </p:nvPicPr>
          <p:blipFill>
            <a:blip r:embed="rId3"/>
            <a:stretch/>
          </p:blipFill>
          <p:spPr>
            <a:xfrm>
              <a:off x="346320" y="2162160"/>
              <a:ext cx="6262200" cy="65415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6" name="Line 10"/>
          <p:cNvSpPr/>
          <p:nvPr/>
        </p:nvSpPr>
        <p:spPr>
          <a:xfrm flipV="1">
            <a:off x="3712680" y="2688841"/>
            <a:ext cx="1927080" cy="4171681"/>
          </a:xfrm>
          <a:prstGeom prst="line">
            <a:avLst/>
          </a:prstGeom>
          <a:ln w="507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Line 11"/>
          <p:cNvSpPr/>
          <p:nvPr/>
        </p:nvSpPr>
        <p:spPr>
          <a:xfrm>
            <a:off x="533880" y="4780080"/>
            <a:ext cx="2678760" cy="0"/>
          </a:xfrm>
          <a:prstGeom prst="line">
            <a:avLst/>
          </a:prstGeom>
          <a:ln w="50760">
            <a:solidFill>
              <a:schemeClr val="accent1">
                <a:hueOff val="-37249"/>
                <a:satOff val="-2150"/>
                <a:lumOff val="12811"/>
              </a:schemeClr>
            </a:solidFill>
            <a:prstDash val="sysDot"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Line 12"/>
          <p:cNvSpPr/>
          <p:nvPr/>
        </p:nvSpPr>
        <p:spPr>
          <a:xfrm flipV="1">
            <a:off x="3639241" y="3363840"/>
            <a:ext cx="2064600" cy="4906800"/>
          </a:xfrm>
          <a:prstGeom prst="line">
            <a:avLst/>
          </a:prstGeom>
          <a:ln w="507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9" name="Formula 13"/>
              <p:cNvSpPr txBox="1"/>
              <p:nvPr/>
            </p:nvSpPr>
            <p:spPr>
              <a:xfrm>
                <a:off x="3518641" y="4977361"/>
                <a:ext cx="775440" cy="46800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89" name="Formula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641" y="4977361"/>
                <a:ext cx="775440" cy="4680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0" name="Formula 14"/>
              <p:cNvSpPr txBox="1"/>
              <p:nvPr/>
            </p:nvSpPr>
            <p:spPr>
              <a:xfrm>
                <a:off x="4521241" y="5998322"/>
                <a:ext cx="804599" cy="46800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290" name="Formula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41" y="5998322"/>
                <a:ext cx="804599" cy="4680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2877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Hyperfine Splitting of GS</a:t>
            </a: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 </a:t>
            </a: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in muonic hydrogen</a:t>
            </a:r>
            <a:r>
              <a:rPr lang="en-US" sz="3999" b="1" spc="-1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endParaRPr lang="en-US" sz="3999" spc="-1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5980968" y="882795"/>
            <a:ext cx="1043066" cy="59313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C82506"/>
                </a:solidFill>
                <a:latin typeface="Helvetica Neue"/>
                <a:ea typeface="Helvetica Neue"/>
              </a:rPr>
              <a:t>Goal</a:t>
            </a:r>
            <a:endParaRPr lang="en-US" sz="3500" spc="-1"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1686962" y="1479601"/>
            <a:ext cx="9628919" cy="1987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600">
            <a:solidFill>
              <a:srgbClr val="ACA6A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401" b="1" spc="-1">
                <a:solidFill>
                  <a:srgbClr val="0073CF"/>
                </a:solidFill>
                <a:latin typeface="Helvetica Neue"/>
                <a:ea typeface="Helvetica Neue"/>
              </a:rPr>
              <a:t>Measure the 1s-HFS in 𝜇p with 1</a:t>
            </a:r>
            <a:r>
              <a:rPr lang="en-US" sz="3999" b="1" spc="-1">
                <a:solidFill>
                  <a:srgbClr val="0073CF"/>
                </a:solidFill>
                <a:latin typeface="Helvetica Neue"/>
                <a:ea typeface="Helvetica Neue"/>
              </a:rPr>
              <a:t> ppm accuracy</a:t>
            </a:r>
            <a:endParaRPr lang="en-US" sz="3999" spc="-1">
              <a:latin typeface="Arial"/>
            </a:endParaRPr>
          </a:p>
        </p:txBody>
      </p:sp>
      <p:pic>
        <p:nvPicPr>
          <p:cNvPr id="295" name="unknown.pdf" descr="unknown.pdf"/>
          <p:cNvPicPr/>
          <p:nvPr/>
        </p:nvPicPr>
        <p:blipFill>
          <a:blip r:embed="rId2"/>
          <a:stretch/>
        </p:blipFill>
        <p:spPr>
          <a:xfrm>
            <a:off x="2473920" y="3736800"/>
            <a:ext cx="8055000" cy="5127841"/>
          </a:xfrm>
          <a:prstGeom prst="rect">
            <a:avLst/>
          </a:prstGeom>
          <a:ln w="3240">
            <a:noFill/>
          </a:ln>
        </p:spPr>
      </p:pic>
    </p:spTree>
    <p:extLst>
      <p:ext uri="{BB962C8B-B14F-4D97-AF65-F5344CB8AC3E}">
        <p14:creationId xmlns:p14="http://schemas.microsoft.com/office/powerpoint/2010/main" val="163380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Hyperfine Splitting of 1S</a:t>
            </a:r>
            <a:r>
              <a:rPr lang="en-US" sz="3999" b="1" spc="-1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in muonic Hydrogen</a:t>
            </a:r>
            <a:r>
              <a:rPr lang="en-US" sz="3999" b="1" spc="-1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endParaRPr lang="en-US" sz="3999" spc="-1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8472602" y="8051994"/>
            <a:ext cx="6428065" cy="113065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lnSpc>
                <a:spcPts val="4601"/>
              </a:lnSpc>
              <a:tabLst>
                <a:tab pos="0" algn="l"/>
              </a:tabLst>
            </a:pPr>
            <a:r>
              <a:rPr lang="en-US" sz="1500" b="1" spc="-1" dirty="0">
                <a:solidFill>
                  <a:srgbClr val="000000"/>
                </a:solidFill>
                <a:latin typeface="Arial"/>
                <a:ea typeface="Arial"/>
              </a:rPr>
              <a:t>Essen et al., Nature 229, 110 (1971)</a:t>
            </a:r>
            <a:endParaRPr lang="en-US" sz="1500" spc="-1" dirty="0">
              <a:latin typeface="Arial"/>
            </a:endParaRPr>
          </a:p>
          <a:p>
            <a:pPr algn="r">
              <a:lnSpc>
                <a:spcPts val="4601"/>
              </a:lnSpc>
              <a:tabLst>
                <a:tab pos="0" algn="l"/>
              </a:tabLst>
            </a:pPr>
            <a:r>
              <a:rPr lang="en-US" sz="1500" b="1" spc="-1" dirty="0" err="1">
                <a:solidFill>
                  <a:srgbClr val="000000"/>
                </a:solidFill>
                <a:latin typeface="Arial"/>
                <a:ea typeface="Arial"/>
              </a:rPr>
              <a:t>Eides</a:t>
            </a:r>
            <a:r>
              <a:rPr lang="en-US" sz="1500" b="1" spc="-1" dirty="0">
                <a:solidFill>
                  <a:srgbClr val="000000"/>
                </a:solidFill>
                <a:latin typeface="Arial"/>
                <a:ea typeface="Arial"/>
              </a:rPr>
              <a:t> et al., Springer Tracts 222, 217 (2007)</a:t>
            </a:r>
            <a:endParaRPr lang="en-US" sz="1500" spc="-1" dirty="0">
              <a:latin typeface="Arial"/>
            </a:endParaRPr>
          </a:p>
        </p:txBody>
      </p:sp>
      <p:pic>
        <p:nvPicPr>
          <p:cNvPr id="299" name="Muonic.pdf" descr="Muonic.pdf"/>
          <p:cNvPicPr/>
          <p:nvPr/>
        </p:nvPicPr>
        <p:blipFill>
          <a:blip r:embed="rId2"/>
          <a:stretch/>
        </p:blipFill>
        <p:spPr>
          <a:xfrm>
            <a:off x="7229161" y="4655879"/>
            <a:ext cx="5071680" cy="1887841"/>
          </a:xfrm>
          <a:prstGeom prst="rect">
            <a:avLst/>
          </a:prstGeom>
          <a:ln w="3240">
            <a:noFill/>
          </a:ln>
        </p:spPr>
      </p:pic>
      <p:sp>
        <p:nvSpPr>
          <p:cNvPr id="300" name="CustomShape 4"/>
          <p:cNvSpPr/>
          <p:nvPr/>
        </p:nvSpPr>
        <p:spPr>
          <a:xfrm>
            <a:off x="7228801" y="6810029"/>
            <a:ext cx="5071680" cy="516062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6.8 µm line</a:t>
            </a:r>
            <a:endParaRPr lang="en-US" sz="299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1" name="Formula 5"/>
              <p:cNvSpPr txBox="1"/>
              <p:nvPr/>
            </p:nvSpPr>
            <p:spPr>
              <a:xfrm>
                <a:off x="3252241" y="1542961"/>
                <a:ext cx="6498721" cy="47844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𝐻𝐹𝑆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126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266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sz="1266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sz="1266">
                          <a:latin typeface="Cambria Math" panose="02040503050406030204" pitchFamily="18" charset="0"/>
                        </a:rPr>
                        <m:t>=186∗</m:t>
                      </m:r>
                      <m:r>
                        <a:rPr sz="1266"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𝐻𝐹𝑆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sz="1266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sz="126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126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266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sz="1266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301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241" y="1542961"/>
                <a:ext cx="6498721" cy="478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2" name="Hydro.pdf" descr="Hydro.pdf"/>
          <p:cNvPicPr/>
          <p:nvPr/>
        </p:nvPicPr>
        <p:blipFill>
          <a:blip r:embed="rId4"/>
          <a:stretch/>
        </p:blipFill>
        <p:spPr>
          <a:xfrm>
            <a:off x="702361" y="4673522"/>
            <a:ext cx="5319360" cy="1870199"/>
          </a:xfrm>
          <a:prstGeom prst="rect">
            <a:avLst/>
          </a:prstGeom>
          <a:ln w="3240">
            <a:noFill/>
          </a:ln>
        </p:spPr>
      </p:pic>
      <p:sp>
        <p:nvSpPr>
          <p:cNvPr id="303" name="CustomShape 6"/>
          <p:cNvSpPr/>
          <p:nvPr/>
        </p:nvSpPr>
        <p:spPr>
          <a:xfrm>
            <a:off x="714960" y="6580341"/>
            <a:ext cx="5587200" cy="977599"/>
          </a:xfrm>
          <a:prstGeom prst="rect">
            <a:avLst/>
          </a:prstGeom>
          <a:solidFill>
            <a:srgbClr val="94908F">
              <a:alpha val="65000"/>
            </a:srgbClr>
          </a:solidFill>
          <a:ln w="3240">
            <a:noFill/>
          </a:ln>
          <a:effectLst>
            <a:outerShdw blurRad="50800" dist="126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999" b="1" spc="-1">
                <a:solidFill>
                  <a:srgbClr val="FFFFFF"/>
                </a:solidFill>
                <a:latin typeface="Helvetica Neue"/>
                <a:ea typeface="Helvetica Neue"/>
              </a:rPr>
              <a:t>21 cm line in regular hydrogen measured in 1971</a:t>
            </a:r>
            <a:endParaRPr lang="en-US" sz="2999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4" name="Formula 7"/>
              <p:cNvSpPr txBox="1"/>
              <p:nvPr/>
            </p:nvSpPr>
            <p:spPr>
              <a:xfrm>
                <a:off x="1888921" y="2939039"/>
                <a:ext cx="2946240" cy="557281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266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p>
                        <m:s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pPr>
                        <m:e/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266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sz="1266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266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266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sz="1266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304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21" y="2939039"/>
                <a:ext cx="2946240" cy="5572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5" name="CustomShape 8"/>
          <p:cNvSpPr/>
          <p:nvPr/>
        </p:nvSpPr>
        <p:spPr>
          <a:xfrm>
            <a:off x="6233041" y="2575893"/>
            <a:ext cx="6027480" cy="1285375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C82506"/>
                </a:solidFill>
                <a:latin typeface="Helvetica Neue"/>
                <a:ea typeface="Helvetica Neue"/>
              </a:rPr>
              <a:t>Few million times more sensitivity in muonic  H</a:t>
            </a:r>
            <a:endParaRPr lang="en-US" sz="3999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363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Arial"/>
                <a:ea typeface="Arial"/>
              </a:rPr>
              <a:t>The principle of 𝛍p hyperfine splitting</a:t>
            </a:r>
            <a:endParaRPr lang="en-US" sz="3999" spc="-1">
              <a:latin typeface="Arial"/>
            </a:endParaRPr>
          </a:p>
        </p:txBody>
      </p:sp>
      <p:pic>
        <p:nvPicPr>
          <p:cNvPr id="308" name="mup_HFS_scheme_picture.pdf" descr="mup_HFS_scheme_picture.pdf"/>
          <p:cNvPicPr/>
          <p:nvPr/>
        </p:nvPicPr>
        <p:blipFill>
          <a:blip r:embed="rId2"/>
          <a:stretch/>
        </p:blipFill>
        <p:spPr>
          <a:xfrm>
            <a:off x="810721" y="997922"/>
            <a:ext cx="11381760" cy="4825079"/>
          </a:xfrm>
          <a:prstGeom prst="rect">
            <a:avLst/>
          </a:prstGeom>
          <a:ln w="3240"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20881" y="6522142"/>
            <a:ext cx="7490880" cy="1907238"/>
          </a:xfrm>
          <a:prstGeom prst="rect">
            <a:avLst/>
          </a:prstGeom>
          <a:solidFill>
            <a:srgbClr val="FFFFFF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spAutoFit/>
          </a:bodyPr>
          <a:lstStyle/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Laser pulse:    µp(F=0) + </a:t>
            </a:r>
            <a:r>
              <a:rPr lang="en-US" sz="2501" spc="-1">
                <a:solidFill>
                  <a:srgbClr val="FF2600"/>
                </a:solidFill>
                <a:latin typeface="Arial"/>
                <a:ea typeface="Arial"/>
              </a:rPr>
              <a:t>ɣ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 → µp(F=1)</a:t>
            </a:r>
            <a:endParaRPr lang="en-US" sz="2501" spc="-1">
              <a:latin typeface="Arial"/>
            </a:endParaRPr>
          </a:p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De-excitation:  µp(F=1) + H</a:t>
            </a:r>
            <a:r>
              <a:rPr lang="en-US" sz="2501" spc="-1" baseline="-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→µp(F=0) + H</a:t>
            </a:r>
            <a:r>
              <a:rPr lang="en-US" sz="2501" spc="-1" baseline="-5000">
                <a:solidFill>
                  <a:srgbClr val="000000"/>
                </a:solidFill>
                <a:latin typeface="Arial"/>
                <a:ea typeface="Arial"/>
              </a:rPr>
              <a:t>2 </a:t>
            </a: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+ </a:t>
            </a:r>
            <a:r>
              <a:rPr lang="en-US" sz="2501" spc="-1">
                <a:solidFill>
                  <a:srgbClr val="FF2600"/>
                </a:solidFill>
                <a:latin typeface="Arial"/>
                <a:ea typeface="Arial"/>
              </a:rPr>
              <a:t>E</a:t>
            </a:r>
            <a:r>
              <a:rPr lang="en-US" sz="2501" spc="-1" baseline="-5000">
                <a:solidFill>
                  <a:srgbClr val="FF2600"/>
                </a:solidFill>
                <a:latin typeface="Arial"/>
                <a:ea typeface="Arial"/>
              </a:rPr>
              <a:t>kin</a:t>
            </a:r>
            <a:endParaRPr lang="en-US" sz="2501" spc="-1">
              <a:latin typeface="Arial"/>
            </a:endParaRPr>
          </a:p>
          <a:p>
            <a:pPr marL="308519" indent="-306720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Diffusion:         X-rays produce at target walls</a:t>
            </a:r>
            <a:endParaRPr lang="en-US" sz="2501" spc="-1">
              <a:latin typeface="Arial"/>
            </a:endParaRPr>
          </a:p>
          <a:p>
            <a:pPr marL="228601" indent="-226799">
              <a:lnSpc>
                <a:spcPct val="120000"/>
              </a:lnSpc>
              <a:buSzPct val="100049"/>
              <a:buBlip>
                <a:blip r:embed="rId3"/>
              </a:buBlip>
            </a:pPr>
            <a:r>
              <a:rPr lang="en-US" sz="2501" spc="-1">
                <a:solidFill>
                  <a:srgbClr val="000000"/>
                </a:solidFill>
                <a:latin typeface="Arial"/>
                <a:ea typeface="Arial"/>
              </a:rPr>
              <a:t> Resonance:     Number of X-ray vs laser freq.</a:t>
            </a:r>
            <a:endParaRPr lang="en-US" sz="2501" spc="-1"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9681841" y="8125560"/>
            <a:ext cx="977040" cy="411840"/>
          </a:xfrm>
          <a:prstGeom prst="rect">
            <a:avLst/>
          </a:prstGeom>
          <a:solidFill>
            <a:srgbClr val="FFFFFF"/>
          </a:solidFill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11" name="Group 5"/>
          <p:cNvGrpSpPr/>
          <p:nvPr/>
        </p:nvGrpSpPr>
        <p:grpSpPr>
          <a:xfrm>
            <a:off x="7390441" y="6233399"/>
            <a:ext cx="5560560" cy="2592000"/>
            <a:chOff x="7390440" y="6233400"/>
            <a:chExt cx="5560560" cy="2592000"/>
          </a:xfrm>
        </p:grpSpPr>
        <p:pic>
          <p:nvPicPr>
            <p:cNvPr id="312" name="HFS-spin_H1.pdf" descr="HFS-spin_H1.pdf"/>
            <p:cNvPicPr/>
            <p:nvPr/>
          </p:nvPicPr>
          <p:blipFill>
            <a:blip r:embed="rId4"/>
            <a:stretch/>
          </p:blipFill>
          <p:spPr>
            <a:xfrm>
              <a:off x="7517160" y="6322320"/>
              <a:ext cx="5306760" cy="2105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3" name="HFS-spin_H1.pdf" descr="HFS-spin_H1.pdf"/>
            <p:cNvPicPr/>
            <p:nvPr/>
          </p:nvPicPr>
          <p:blipFill>
            <a:blip r:embed="rId5"/>
            <a:stretch/>
          </p:blipFill>
          <p:spPr>
            <a:xfrm>
              <a:off x="7390440" y="6233400"/>
              <a:ext cx="5560560" cy="2592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4" name="CustomShape 6"/>
          <p:cNvSpPr/>
          <p:nvPr/>
        </p:nvSpPr>
        <p:spPr>
          <a:xfrm>
            <a:off x="6352494" y="2965794"/>
            <a:ext cx="1007415" cy="36230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000" b="1" spc="-1">
                <a:solidFill>
                  <a:srgbClr val="DE6A10"/>
                </a:solidFill>
                <a:latin typeface="Helvetica Neue"/>
                <a:ea typeface="Helvetica Neue"/>
              </a:rPr>
              <a:t>6.78 µm</a:t>
            </a: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938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OPO characteristics </a:t>
            </a:r>
            <a:endParaRPr lang="en-US" sz="3999" spc="-1" dirty="0">
              <a:latin typeface="Arial"/>
            </a:endParaRPr>
          </a:p>
        </p:txBody>
      </p:sp>
      <p:pic>
        <p:nvPicPr>
          <p:cNvPr id="601" name="temporaryopo1550.png" descr="temporaryopo1550.png"/>
          <p:cNvPicPr/>
          <p:nvPr/>
        </p:nvPicPr>
        <p:blipFill>
          <a:blip r:embed="rId2"/>
          <a:stretch/>
        </p:blipFill>
        <p:spPr>
          <a:xfrm>
            <a:off x="679544" y="3667590"/>
            <a:ext cx="8996760" cy="5094000"/>
          </a:xfrm>
          <a:prstGeom prst="rect">
            <a:avLst/>
          </a:prstGeom>
          <a:ln w="3240">
            <a:noFill/>
          </a:ln>
        </p:spPr>
      </p:pic>
      <p:pic>
        <p:nvPicPr>
          <p:cNvPr id="604" name="Image" descr="Image"/>
          <p:cNvPicPr/>
          <p:nvPr/>
        </p:nvPicPr>
        <p:blipFill>
          <a:blip r:embed="rId3"/>
          <a:stretch/>
        </p:blipFill>
        <p:spPr>
          <a:xfrm>
            <a:off x="8824616" y="5069923"/>
            <a:ext cx="3500641" cy="3412440"/>
          </a:xfrm>
          <a:prstGeom prst="rect">
            <a:avLst/>
          </a:prstGeom>
          <a:ln w="3240">
            <a:noFill/>
          </a:ln>
        </p:spPr>
      </p:pic>
      <p:sp>
        <p:nvSpPr>
          <p:cNvPr id="2" name="CustomShape 4">
            <a:extLst>
              <a:ext uri="{FF2B5EF4-FFF2-40B4-BE49-F238E27FC236}">
                <a16:creationId xmlns:a16="http://schemas.microsoft.com/office/drawing/2014/main" id="{D87ED1CB-A7B6-FBF8-3792-4CA246BD9EF7}"/>
              </a:ext>
            </a:extLst>
          </p:cNvPr>
          <p:cNvSpPr/>
          <p:nvPr/>
        </p:nvSpPr>
        <p:spPr>
          <a:xfrm>
            <a:off x="422641" y="-20159"/>
            <a:ext cx="12157920" cy="907283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5000" b="1" spc="-1" dirty="0">
                <a:solidFill>
                  <a:srgbClr val="C00000"/>
                </a:solidFill>
                <a:latin typeface="Helvetica Neue"/>
                <a:ea typeface="Helvetica Neue"/>
              </a:rPr>
              <a:t>Frequency stability </a:t>
            </a:r>
            <a:endParaRPr lang="en-US" sz="5000" spc="-1" dirty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722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2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FFFFFF"/>
                </a:solidFill>
                <a:latin typeface="Helvetica Neue"/>
                <a:ea typeface="Helvetica Neue"/>
              </a:rPr>
              <a:t>Toroidal cavity</a:t>
            </a:r>
            <a:endParaRPr lang="en-US" sz="3999" spc="-1">
              <a:latin typeface="Arial"/>
            </a:endParaRPr>
          </a:p>
        </p:txBody>
      </p:sp>
      <p:sp>
        <p:nvSpPr>
          <p:cNvPr id="629" name="CustomShape 3"/>
          <p:cNvSpPr/>
          <p:nvPr/>
        </p:nvSpPr>
        <p:spPr>
          <a:xfrm>
            <a:off x="1080002" y="1529448"/>
            <a:ext cx="92869" cy="359673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6999" tIns="26999" rIns="26999" bIns="26999" anchor="ctr">
            <a:spAutoFit/>
          </a:bodyPr>
          <a:lstStyle/>
          <a:p>
            <a:pPr>
              <a:lnSpc>
                <a:spcPts val="2801"/>
              </a:lnSpc>
              <a:tabLst>
                <a:tab pos="0" algn="l"/>
              </a:tabLst>
            </a:pPr>
            <a:r>
              <a:rPr lang="en-US" sz="1200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12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5673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11928961" y="5108040"/>
            <a:ext cx="922679" cy="2765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17001" y="0"/>
                </a:lnTo>
              </a:path>
            </a:pathLst>
          </a:custGeom>
          <a:noFill/>
          <a:ln w="507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1" name="CustomShape 2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3"/>
          <p:cNvSpPr/>
          <p:nvPr/>
        </p:nvSpPr>
        <p:spPr>
          <a:xfrm>
            <a:off x="422641" y="-1239471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>
                <a:solidFill>
                  <a:srgbClr val="EC5C57"/>
                </a:solidFill>
                <a:latin typeface="Helvetica Neue"/>
                <a:ea typeface="Helvetica Neue"/>
              </a:rPr>
              <a:t>Down conversion</a:t>
            </a:r>
            <a:endParaRPr lang="en-US" sz="3999" spc="-1">
              <a:latin typeface="Arial"/>
            </a:endParaRPr>
          </a:p>
        </p:txBody>
      </p:sp>
      <p:sp>
        <p:nvSpPr>
          <p:cNvPr id="563" name="CustomShape 4"/>
          <p:cNvSpPr/>
          <p:nvPr/>
        </p:nvSpPr>
        <p:spPr>
          <a:xfrm>
            <a:off x="4194721" y="1484640"/>
            <a:ext cx="2316961" cy="846360"/>
          </a:xfrm>
          <a:prstGeom prst="roundRect">
            <a:avLst>
              <a:gd name="adj" fmla="val 21006"/>
            </a:avLst>
          </a:prstGeom>
          <a:blipFill rotWithShape="0">
            <a:blip r:embed="rId2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CustomShape 5"/>
          <p:cNvSpPr/>
          <p:nvPr/>
        </p:nvSpPr>
        <p:spPr>
          <a:xfrm>
            <a:off x="4297320" y="1409042"/>
            <a:ext cx="2111400" cy="50219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99" spc="-1">
                <a:solidFill>
                  <a:srgbClr val="000000"/>
                </a:solidFill>
                <a:latin typeface="Arial"/>
                <a:ea typeface="Arial"/>
              </a:rPr>
              <a:t>cw diode</a:t>
            </a:r>
            <a:endParaRPr lang="en-US" sz="2999" spc="-1">
              <a:latin typeface="Arial"/>
            </a:endParaRPr>
          </a:p>
        </p:txBody>
      </p:sp>
      <p:sp>
        <p:nvSpPr>
          <p:cNvPr id="565" name="CustomShape 6"/>
          <p:cNvSpPr/>
          <p:nvPr/>
        </p:nvSpPr>
        <p:spPr>
          <a:xfrm>
            <a:off x="4662002" y="1841040"/>
            <a:ext cx="1300681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>
                <a:solidFill>
                  <a:srgbClr val="000000"/>
                </a:solidFill>
                <a:latin typeface="Arial"/>
                <a:ea typeface="Arial"/>
              </a:rPr>
              <a:t>1.53 μm</a:t>
            </a:r>
            <a:endParaRPr lang="en-US" sz="2200" spc="-1">
              <a:latin typeface="Arial"/>
            </a:endParaRPr>
          </a:p>
        </p:txBody>
      </p:sp>
      <p:sp>
        <p:nvSpPr>
          <p:cNvPr id="566" name="Line 7"/>
          <p:cNvSpPr/>
          <p:nvPr/>
        </p:nvSpPr>
        <p:spPr>
          <a:xfrm>
            <a:off x="6165001" y="3962880"/>
            <a:ext cx="2789281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Line 8"/>
          <p:cNvSpPr/>
          <p:nvPr/>
        </p:nvSpPr>
        <p:spPr>
          <a:xfrm>
            <a:off x="5276880" y="2387521"/>
            <a:ext cx="0" cy="104868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CustomShape 9"/>
          <p:cNvSpPr/>
          <p:nvPr/>
        </p:nvSpPr>
        <p:spPr>
          <a:xfrm>
            <a:off x="4117321" y="7439401"/>
            <a:ext cx="2316961" cy="846360"/>
          </a:xfrm>
          <a:prstGeom prst="roundRect">
            <a:avLst>
              <a:gd name="adj" fmla="val 21006"/>
            </a:avLst>
          </a:prstGeom>
          <a:blipFill rotWithShape="0">
            <a:blip r:embed="rId2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CustomShape 10"/>
          <p:cNvSpPr/>
          <p:nvPr/>
        </p:nvSpPr>
        <p:spPr>
          <a:xfrm>
            <a:off x="4220279" y="7391163"/>
            <a:ext cx="2111400" cy="50219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99" spc="-1">
                <a:solidFill>
                  <a:srgbClr val="000000"/>
                </a:solidFill>
                <a:latin typeface="Arial"/>
                <a:ea typeface="Arial"/>
              </a:rPr>
              <a:t>cw diode</a:t>
            </a:r>
            <a:endParaRPr lang="en-US" sz="2999" spc="-1">
              <a:latin typeface="Arial"/>
            </a:endParaRPr>
          </a:p>
        </p:txBody>
      </p:sp>
      <p:sp>
        <p:nvSpPr>
          <p:cNvPr id="570" name="CustomShape 11"/>
          <p:cNvSpPr/>
          <p:nvPr/>
        </p:nvSpPr>
        <p:spPr>
          <a:xfrm>
            <a:off x="4584601" y="7823161"/>
            <a:ext cx="1300681" cy="411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>
                <a:solidFill>
                  <a:srgbClr val="000000"/>
                </a:solidFill>
                <a:latin typeface="Arial"/>
                <a:ea typeface="Arial"/>
              </a:rPr>
              <a:t>1.97 μm</a:t>
            </a:r>
            <a:endParaRPr lang="en-US" sz="2200" spc="-1">
              <a:latin typeface="Arial"/>
            </a:endParaRPr>
          </a:p>
        </p:txBody>
      </p:sp>
      <p:sp>
        <p:nvSpPr>
          <p:cNvPr id="571" name="Line 12"/>
          <p:cNvSpPr/>
          <p:nvPr/>
        </p:nvSpPr>
        <p:spPr>
          <a:xfrm>
            <a:off x="6029281" y="6194160"/>
            <a:ext cx="2919241" cy="0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Line 13"/>
          <p:cNvSpPr/>
          <p:nvPr/>
        </p:nvSpPr>
        <p:spPr>
          <a:xfrm flipV="1">
            <a:off x="5276880" y="6583681"/>
            <a:ext cx="0" cy="822601"/>
          </a:xfrm>
          <a:prstGeom prst="line">
            <a:avLst/>
          </a:prstGeom>
          <a:ln w="63360"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CustomShape 14"/>
          <p:cNvSpPr/>
          <p:nvPr/>
        </p:nvSpPr>
        <p:spPr>
          <a:xfrm>
            <a:off x="1206721" y="3260855"/>
            <a:ext cx="1439280" cy="450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 dirty="0">
                <a:solidFill>
                  <a:srgbClr val="000000"/>
                </a:solidFill>
                <a:latin typeface="Helvetica Light"/>
                <a:ea typeface="Helvetica Light"/>
              </a:rPr>
              <a:t>1030 nm</a:t>
            </a:r>
            <a:endParaRPr lang="en-US" sz="2200" spc="-1" dirty="0">
              <a:latin typeface="Arial"/>
            </a:endParaRPr>
          </a:p>
        </p:txBody>
      </p:sp>
      <p:sp>
        <p:nvSpPr>
          <p:cNvPr id="574" name="CustomShape 15"/>
          <p:cNvSpPr/>
          <p:nvPr/>
        </p:nvSpPr>
        <p:spPr>
          <a:xfrm>
            <a:off x="1206721" y="6458402"/>
            <a:ext cx="1439280" cy="45035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 dirty="0">
                <a:solidFill>
                  <a:srgbClr val="000000"/>
                </a:solidFill>
                <a:latin typeface="Helvetica Light"/>
                <a:ea typeface="Helvetica Light"/>
              </a:rPr>
              <a:t>1030 nm</a:t>
            </a:r>
            <a:endParaRPr lang="en-US" sz="2200" spc="-1" dirty="0">
              <a:latin typeface="Arial"/>
            </a:endParaRPr>
          </a:p>
        </p:txBody>
      </p:sp>
      <p:sp>
        <p:nvSpPr>
          <p:cNvPr id="575" name="CustomShape 16"/>
          <p:cNvSpPr/>
          <p:nvPr/>
        </p:nvSpPr>
        <p:spPr>
          <a:xfrm>
            <a:off x="8898119" y="3457440"/>
            <a:ext cx="2380681" cy="969840"/>
          </a:xfrm>
          <a:prstGeom prst="roundRect">
            <a:avLst>
              <a:gd name="adj" fmla="val 18334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6" name="CustomShape 17"/>
          <p:cNvSpPr/>
          <p:nvPr/>
        </p:nvSpPr>
        <p:spPr>
          <a:xfrm>
            <a:off x="8731082" y="3354841"/>
            <a:ext cx="2869559" cy="8316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99" spc="-1">
                <a:solidFill>
                  <a:srgbClr val="000000"/>
                </a:solidFill>
                <a:latin typeface="Arial"/>
                <a:ea typeface="Arial"/>
              </a:rPr>
              <a:t>OPA</a:t>
            </a:r>
            <a:endParaRPr lang="en-US" sz="2999" spc="-1">
              <a:latin typeface="Arial"/>
            </a:endParaRPr>
          </a:p>
        </p:txBody>
      </p:sp>
      <p:sp>
        <p:nvSpPr>
          <p:cNvPr id="577" name="CustomShape 18"/>
          <p:cNvSpPr/>
          <p:nvPr/>
        </p:nvSpPr>
        <p:spPr>
          <a:xfrm>
            <a:off x="9236880" y="3872882"/>
            <a:ext cx="1762920" cy="50219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>
                <a:solidFill>
                  <a:srgbClr val="000000"/>
                </a:solidFill>
                <a:latin typeface="Arial"/>
                <a:ea typeface="Arial"/>
              </a:rPr>
              <a:t>stages</a:t>
            </a:r>
            <a:endParaRPr lang="en-US" sz="2200" spc="-1">
              <a:latin typeface="Arial"/>
            </a:endParaRPr>
          </a:p>
        </p:txBody>
      </p:sp>
      <p:sp>
        <p:nvSpPr>
          <p:cNvPr id="578" name="CustomShape 19"/>
          <p:cNvSpPr/>
          <p:nvPr/>
        </p:nvSpPr>
        <p:spPr>
          <a:xfrm>
            <a:off x="6126839" y="3216242"/>
            <a:ext cx="2723041" cy="957601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b="1" spc="-1">
                <a:solidFill>
                  <a:srgbClr val="C82506"/>
                </a:solidFill>
                <a:latin typeface="Arial"/>
                <a:ea typeface="Arial"/>
              </a:rPr>
              <a:t>3.15 μm, tunable</a:t>
            </a:r>
            <a:endParaRPr lang="en-US" sz="2200" spc="-1">
              <a:latin typeface="Arial"/>
            </a:endParaRPr>
          </a:p>
        </p:txBody>
      </p:sp>
      <p:sp>
        <p:nvSpPr>
          <p:cNvPr id="579" name="CustomShape 20"/>
          <p:cNvSpPr/>
          <p:nvPr/>
        </p:nvSpPr>
        <p:spPr>
          <a:xfrm>
            <a:off x="6528961" y="5415481"/>
            <a:ext cx="1918440" cy="957601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b="1" spc="-1">
                <a:solidFill>
                  <a:srgbClr val="C82506"/>
                </a:solidFill>
                <a:latin typeface="Arial"/>
                <a:ea typeface="Arial"/>
              </a:rPr>
              <a:t>2.1 μm</a:t>
            </a:r>
            <a:endParaRPr lang="en-US" sz="2200" spc="-1">
              <a:latin typeface="Arial"/>
            </a:endParaRPr>
          </a:p>
        </p:txBody>
      </p:sp>
      <p:sp>
        <p:nvSpPr>
          <p:cNvPr id="580" name="CustomShape 21"/>
          <p:cNvSpPr/>
          <p:nvPr/>
        </p:nvSpPr>
        <p:spPr>
          <a:xfrm rot="5400000" flipH="1" flipV="1">
            <a:off x="2895839" y="2664001"/>
            <a:ext cx="1001520" cy="3211200"/>
          </a:xfrm>
          <a:prstGeom prst="bentConnector2">
            <a:avLst/>
          </a:prstGeom>
          <a:noFill/>
          <a:ln w="507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22"/>
          <p:cNvSpPr/>
          <p:nvPr/>
        </p:nvSpPr>
        <p:spPr>
          <a:xfrm>
            <a:off x="3778560" y="3457440"/>
            <a:ext cx="2380681" cy="969840"/>
          </a:xfrm>
          <a:prstGeom prst="roundRect">
            <a:avLst>
              <a:gd name="adj" fmla="val 18334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23"/>
          <p:cNvSpPr/>
          <p:nvPr/>
        </p:nvSpPr>
        <p:spPr>
          <a:xfrm>
            <a:off x="4199401" y="3441961"/>
            <a:ext cx="1599120" cy="666721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99" spc="-1">
                <a:solidFill>
                  <a:srgbClr val="000000"/>
                </a:solidFill>
                <a:latin typeface="Arial"/>
                <a:ea typeface="Arial"/>
              </a:rPr>
              <a:t>OPO</a:t>
            </a:r>
            <a:endParaRPr lang="en-US" sz="2999" spc="-1">
              <a:latin typeface="Arial"/>
            </a:endParaRPr>
          </a:p>
        </p:txBody>
      </p:sp>
      <p:sp>
        <p:nvSpPr>
          <p:cNvPr id="583" name="CustomShape 24"/>
          <p:cNvSpPr/>
          <p:nvPr/>
        </p:nvSpPr>
        <p:spPr>
          <a:xfrm>
            <a:off x="4117681" y="3872882"/>
            <a:ext cx="1762920" cy="50219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>
                <a:solidFill>
                  <a:srgbClr val="000000"/>
                </a:solidFill>
                <a:latin typeface="Arial"/>
                <a:ea typeface="Arial"/>
              </a:rPr>
              <a:t>stage</a:t>
            </a:r>
            <a:endParaRPr lang="en-US" sz="2200" spc="-1">
              <a:latin typeface="Arial"/>
            </a:endParaRPr>
          </a:p>
        </p:txBody>
      </p:sp>
      <p:sp>
        <p:nvSpPr>
          <p:cNvPr id="584" name="CustomShape 25"/>
          <p:cNvSpPr/>
          <p:nvPr/>
        </p:nvSpPr>
        <p:spPr>
          <a:xfrm rot="16200000" flipH="1">
            <a:off x="2602801" y="3962162"/>
            <a:ext cx="1535040" cy="3160439"/>
          </a:xfrm>
          <a:prstGeom prst="bentConnector2">
            <a:avLst/>
          </a:prstGeom>
          <a:noFill/>
          <a:ln w="507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5" name="CustomShape 26"/>
          <p:cNvSpPr/>
          <p:nvPr/>
        </p:nvSpPr>
        <p:spPr>
          <a:xfrm>
            <a:off x="29520" y="4503240"/>
            <a:ext cx="3513960" cy="1135440"/>
          </a:xfrm>
          <a:prstGeom prst="roundRect">
            <a:avLst>
              <a:gd name="adj" fmla="val 20787"/>
            </a:avLst>
          </a:prstGeom>
          <a:blipFill rotWithShape="0">
            <a:blip r:embed="rId4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6" name="CustomShape 27"/>
          <p:cNvSpPr/>
          <p:nvPr/>
        </p:nvSpPr>
        <p:spPr>
          <a:xfrm>
            <a:off x="329761" y="4494602"/>
            <a:ext cx="2930039" cy="5587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99" spc="-1" dirty="0">
                <a:solidFill>
                  <a:srgbClr val="000000"/>
                </a:solidFill>
                <a:latin typeface="Arial"/>
                <a:ea typeface="Arial"/>
              </a:rPr>
              <a:t>Thin-disk laser</a:t>
            </a:r>
            <a:endParaRPr lang="en-US" sz="2999" spc="-1" dirty="0">
              <a:latin typeface="Arial"/>
            </a:endParaRPr>
          </a:p>
        </p:txBody>
      </p:sp>
      <p:sp>
        <p:nvSpPr>
          <p:cNvPr id="587" name="CustomShape 28"/>
          <p:cNvSpPr/>
          <p:nvPr/>
        </p:nvSpPr>
        <p:spPr>
          <a:xfrm>
            <a:off x="-24480" y="4876920"/>
            <a:ext cx="3727800" cy="7952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>
                <a:solidFill>
                  <a:srgbClr val="000000"/>
                </a:solidFill>
                <a:latin typeface="Helvetica Light"/>
                <a:ea typeface="Helvetica Light"/>
              </a:rPr>
              <a:t>500 mJ,  500 ns delay</a:t>
            </a:r>
            <a:endParaRPr lang="en-US" sz="22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en-US" sz="2200" spc="-1">
                <a:solidFill>
                  <a:srgbClr val="000000"/>
                </a:solidFill>
                <a:latin typeface="Helvetica Light"/>
                <a:ea typeface="Helvetica Light"/>
              </a:rPr>
              <a:t>single frequency</a:t>
            </a:r>
            <a:endParaRPr lang="en-US" sz="2200" spc="-1">
              <a:latin typeface="Arial"/>
            </a:endParaRPr>
          </a:p>
        </p:txBody>
      </p:sp>
      <p:sp>
        <p:nvSpPr>
          <p:cNvPr id="588" name="CustomShape 29"/>
          <p:cNvSpPr/>
          <p:nvPr/>
        </p:nvSpPr>
        <p:spPr>
          <a:xfrm>
            <a:off x="3731399" y="5644442"/>
            <a:ext cx="2380681" cy="969840"/>
          </a:xfrm>
          <a:prstGeom prst="roundRect">
            <a:avLst>
              <a:gd name="adj" fmla="val 18334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9" name="CustomShape 30"/>
          <p:cNvSpPr/>
          <p:nvPr/>
        </p:nvSpPr>
        <p:spPr>
          <a:xfrm>
            <a:off x="3564362" y="5541841"/>
            <a:ext cx="2869559" cy="8316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99" spc="-1">
                <a:solidFill>
                  <a:srgbClr val="000000"/>
                </a:solidFill>
                <a:latin typeface="Arial"/>
                <a:ea typeface="Arial"/>
              </a:rPr>
              <a:t>OPO</a:t>
            </a:r>
            <a:endParaRPr lang="en-US" sz="2999" spc="-1">
              <a:latin typeface="Arial"/>
            </a:endParaRPr>
          </a:p>
        </p:txBody>
      </p:sp>
      <p:sp>
        <p:nvSpPr>
          <p:cNvPr id="590" name="CustomShape 31"/>
          <p:cNvSpPr/>
          <p:nvPr/>
        </p:nvSpPr>
        <p:spPr>
          <a:xfrm>
            <a:off x="4070160" y="6059882"/>
            <a:ext cx="1762920" cy="50219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>
                <a:solidFill>
                  <a:srgbClr val="000000"/>
                </a:solidFill>
                <a:latin typeface="Arial"/>
                <a:ea typeface="Arial"/>
              </a:rPr>
              <a:t>stage</a:t>
            </a:r>
            <a:endParaRPr lang="en-US" sz="2200" spc="-1">
              <a:latin typeface="Arial"/>
            </a:endParaRPr>
          </a:p>
        </p:txBody>
      </p:sp>
      <p:sp>
        <p:nvSpPr>
          <p:cNvPr id="591" name="CustomShape 32"/>
          <p:cNvSpPr/>
          <p:nvPr/>
        </p:nvSpPr>
        <p:spPr>
          <a:xfrm rot="16200000" flipV="1">
            <a:off x="10504441" y="3528002"/>
            <a:ext cx="1115639" cy="1954081"/>
          </a:xfrm>
          <a:prstGeom prst="bentConnector2">
            <a:avLst/>
          </a:prstGeom>
          <a:noFill/>
          <a:ln w="507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2" name="CustomShape 33"/>
          <p:cNvSpPr/>
          <p:nvPr/>
        </p:nvSpPr>
        <p:spPr>
          <a:xfrm rot="5400000">
            <a:off x="10586880" y="4552920"/>
            <a:ext cx="938160" cy="1966680"/>
          </a:xfrm>
          <a:prstGeom prst="bentConnector2">
            <a:avLst/>
          </a:prstGeom>
          <a:noFill/>
          <a:ln w="507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3" name="CustomShape 34"/>
          <p:cNvSpPr/>
          <p:nvPr/>
        </p:nvSpPr>
        <p:spPr>
          <a:xfrm>
            <a:off x="8898119" y="5689802"/>
            <a:ext cx="2380681" cy="969840"/>
          </a:xfrm>
          <a:prstGeom prst="roundRect">
            <a:avLst>
              <a:gd name="adj" fmla="val 18334"/>
            </a:avLst>
          </a:prstGeom>
          <a:blipFill rotWithShape="0">
            <a:blip r:embed="rId3"/>
          </a:blipFill>
          <a:ln w="25560">
            <a:miter/>
          </a:ln>
          <a:effectLst>
            <a:outerShdw blurRad="190500" rotWithShape="0">
              <a:srgbClr val="000000">
                <a:alpha val="8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CustomShape 35"/>
          <p:cNvSpPr/>
          <p:nvPr/>
        </p:nvSpPr>
        <p:spPr>
          <a:xfrm>
            <a:off x="8984882" y="5586841"/>
            <a:ext cx="2172599" cy="8316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999" spc="-1">
                <a:solidFill>
                  <a:srgbClr val="000000"/>
                </a:solidFill>
                <a:latin typeface="Arial"/>
                <a:ea typeface="Arial"/>
              </a:rPr>
              <a:t>OPA</a:t>
            </a:r>
            <a:endParaRPr lang="en-US" sz="2999" spc="-1">
              <a:latin typeface="Arial"/>
            </a:endParaRPr>
          </a:p>
        </p:txBody>
      </p:sp>
      <p:sp>
        <p:nvSpPr>
          <p:cNvPr id="595" name="CustomShape 36"/>
          <p:cNvSpPr/>
          <p:nvPr/>
        </p:nvSpPr>
        <p:spPr>
          <a:xfrm>
            <a:off x="9236880" y="6104882"/>
            <a:ext cx="1762920" cy="50219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200" spc="-1">
                <a:solidFill>
                  <a:srgbClr val="000000"/>
                </a:solidFill>
                <a:latin typeface="Arial"/>
                <a:ea typeface="Arial"/>
              </a:rPr>
              <a:t>stages</a:t>
            </a:r>
            <a:endParaRPr lang="en-US" sz="2200" spc="-1">
              <a:latin typeface="Arial"/>
            </a:endParaRPr>
          </a:p>
        </p:txBody>
      </p:sp>
      <p:sp>
        <p:nvSpPr>
          <p:cNvPr id="596" name="CustomShape 37"/>
          <p:cNvSpPr/>
          <p:nvPr/>
        </p:nvSpPr>
        <p:spPr>
          <a:xfrm>
            <a:off x="11426761" y="4679640"/>
            <a:ext cx="1223280" cy="782640"/>
          </a:xfrm>
          <a:prstGeom prst="ellipse">
            <a:avLst/>
          </a:prstGeom>
          <a:noFill/>
          <a:ln w="12600">
            <a:solidFill>
              <a:srgbClr val="ACA6A4"/>
            </a:solidFill>
            <a:miter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CustomShape 38"/>
          <p:cNvSpPr/>
          <p:nvPr/>
        </p:nvSpPr>
        <p:spPr>
          <a:xfrm>
            <a:off x="11618640" y="4791600"/>
            <a:ext cx="948240" cy="5587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801" spc="-1">
                <a:solidFill>
                  <a:srgbClr val="000000"/>
                </a:solidFill>
                <a:latin typeface="Arial"/>
                <a:ea typeface="Arial"/>
              </a:rPr>
              <a:t>DFG</a:t>
            </a:r>
            <a:endParaRPr lang="en-US" sz="2801" spc="-1">
              <a:latin typeface="Arial"/>
            </a:endParaRPr>
          </a:p>
        </p:txBody>
      </p:sp>
      <p:sp>
        <p:nvSpPr>
          <p:cNvPr id="598" name="CustomShape 39"/>
          <p:cNvSpPr/>
          <p:nvPr/>
        </p:nvSpPr>
        <p:spPr>
          <a:xfrm>
            <a:off x="8845921" y="7528395"/>
            <a:ext cx="3178441" cy="593134"/>
          </a:xfrm>
          <a:prstGeom prst="rect">
            <a:avLst/>
          </a:prstGeom>
          <a:noFill/>
          <a:ln w="12600">
            <a:noFill/>
          </a:ln>
          <a:effectLst>
            <a:outerShdw blurRad="12700" dist="12218" dir="2700000" rotWithShape="0">
              <a:srgbClr val="000000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>
                <a:solidFill>
                  <a:srgbClr val="0073CF"/>
                </a:solidFill>
                <a:latin typeface="Helvetica Neue"/>
                <a:ea typeface="Helvetica Neue"/>
              </a:rPr>
              <a:t>6.8 </a:t>
            </a:r>
            <a:r>
              <a:rPr lang="en-US" sz="3500" b="1" spc="-1">
                <a:solidFill>
                  <a:srgbClr val="0073CF"/>
                </a:solidFill>
                <a:latin typeface="Arial"/>
                <a:ea typeface="Arial"/>
              </a:rPr>
              <a:t>μm tunable</a:t>
            </a:r>
            <a:endParaRPr lang="en-US" sz="35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847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695654-CC68-A12A-D6E3-6A03A4CE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19" y="1019363"/>
            <a:ext cx="8545769" cy="2027068"/>
          </a:xfrm>
          <a:prstGeom prst="rect">
            <a:avLst/>
          </a:prstGeom>
        </p:spPr>
      </p:pic>
      <p:sp>
        <p:nvSpPr>
          <p:cNvPr id="29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423440" y="-143354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Hyperfine Splitting of GS</a:t>
            </a:r>
            <a:r>
              <a:rPr lang="en-US" sz="3999" b="1" spc="-1" dirty="0">
                <a:solidFill>
                  <a:srgbClr val="FFFFFF"/>
                </a:solidFill>
                <a:latin typeface="Helvetica Neue"/>
                <a:ea typeface="Helvetica Neue"/>
              </a:rPr>
              <a:t> </a:t>
            </a: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in muonic hydrogen</a:t>
            </a:r>
            <a:r>
              <a:rPr lang="en-US" sz="3999" b="1" spc="-1" dirty="0">
                <a:solidFill>
                  <a:srgbClr val="DE6A10"/>
                </a:solidFill>
                <a:latin typeface="Helvetica Neue"/>
                <a:ea typeface="Helvetica Neue"/>
              </a:rPr>
              <a:t> </a:t>
            </a:r>
            <a:endParaRPr lang="en-US" sz="3999" spc="-1" dirty="0"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2BF6E7-3049-5782-087B-467AAF89E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28" y="1557851"/>
            <a:ext cx="12328995" cy="1211326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BA332C-5F50-A725-142F-969224F4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362" y="4876800"/>
            <a:ext cx="3683000" cy="3390900"/>
          </a:xfrm>
          <a:prstGeom prst="rect">
            <a:avLst/>
          </a:prstGeom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65BF1411-A12E-5958-DBAC-F7BAD2610DA5}"/>
              </a:ext>
            </a:extLst>
          </p:cNvPr>
          <p:cNvSpPr/>
          <p:nvPr/>
        </p:nvSpPr>
        <p:spPr>
          <a:xfrm rot="5400000">
            <a:off x="8933945" y="4344507"/>
            <a:ext cx="1917184" cy="7349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ustomShape 8">
                <a:extLst>
                  <a:ext uri="{FF2B5EF4-FFF2-40B4-BE49-F238E27FC236}">
                    <a16:creationId xmlns:a16="http://schemas.microsoft.com/office/drawing/2014/main" id="{B1C3BCFD-3D64-3A54-9E4E-15BF2F5C3179}"/>
                  </a:ext>
                </a:extLst>
              </p:cNvPr>
              <p:cNvSpPr/>
              <p:nvPr/>
            </p:nvSpPr>
            <p:spPr>
              <a:xfrm>
                <a:off x="211728" y="5235182"/>
                <a:ext cx="7619453" cy="3369407"/>
              </a:xfrm>
              <a:prstGeom prst="rect">
                <a:avLst/>
              </a:prstGeom>
              <a:noFill/>
              <a:ln w="3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26999" tIns="26999" rIns="26999" bIns="26999" anchor="ctr">
                <a:spAutoFit/>
              </a:bodyPr>
              <a:lstStyle/>
              <a:p>
                <a:pPr algn="ctr">
                  <a:tabLst>
                    <a:tab pos="0" algn="l"/>
                  </a:tabLst>
                </a:pPr>
                <a:r>
                  <a:rPr lang="en-US" sz="3500" spc="-1" dirty="0" err="1">
                    <a:ea typeface="Cambria Math" panose="02040503050406030204" pitchFamily="18" charset="0"/>
                  </a:rPr>
                  <a:t>Zeemach</a:t>
                </a:r>
                <a:r>
                  <a:rPr lang="en-US" sz="3500" spc="-1" dirty="0">
                    <a:ea typeface="Cambria Math" panose="02040503050406030204" pitchFamily="18" charset="0"/>
                  </a:rPr>
                  <a:t> radius </a:t>
                </a:r>
                <a14:m>
                  <m:oMath xmlns:m="http://schemas.openxmlformats.org/officeDocument/2006/math">
                    <m:r>
                      <a:rPr lang="en-US" sz="3500" i="1" spc="-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l-GR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  <m:r>
                      <a:rPr lang="en-US" sz="3500" i="1" spc="-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500" spc="-1" dirty="0"/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/>
                  <a:t>with  </a:t>
                </a:r>
                <a:r>
                  <a:rPr lang="en-US" sz="3500" spc="-1" dirty="0">
                    <a:solidFill>
                      <a:schemeClr val="accent1">
                        <a:lumMod val="75000"/>
                      </a:schemeClr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el-GR" sz="3500" i="1" spc="-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500" i="1" spc="-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3500" i="1" spc="-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relative uncertainty </a:t>
                </a:r>
              </a:p>
              <a:p>
                <a:pPr algn="ctr">
                  <a:tabLst>
                    <a:tab pos="0" algn="l"/>
                  </a:tabLst>
                </a:pPr>
                <a:endParaRPr lang="en-US" sz="3500" spc="-1" dirty="0">
                  <a:latin typeface="Arial"/>
                </a:endParaRPr>
              </a:p>
              <a:p>
                <a:pPr algn="ctr">
                  <a:tabLst>
                    <a:tab pos="0" algn="l"/>
                  </a:tabLst>
                </a:pPr>
                <a:endParaRPr lang="en-US" sz="3500" spc="-1" dirty="0">
                  <a:latin typeface="Arial"/>
                </a:endParaRPr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>
                    <a:latin typeface="Arial"/>
                  </a:rPr>
                  <a:t>Proton polarizability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3500" i="1" spc="-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</m:oMath>
                </a14:m>
                <a:r>
                  <a:rPr lang="en-US" sz="3500" spc="-1" dirty="0">
                    <a:latin typeface="Arial"/>
                  </a:rPr>
                  <a:t> </a:t>
                </a:r>
              </a:p>
              <a:p>
                <a:pPr algn="ctr">
                  <a:tabLst>
                    <a:tab pos="0" algn="l"/>
                  </a:tabLst>
                </a:pPr>
                <a:r>
                  <a:rPr lang="en-US" sz="3500" spc="-1" dirty="0">
                    <a:latin typeface="Arial"/>
                  </a:rPr>
                  <a:t>with </a:t>
                </a:r>
                <a:r>
                  <a:rPr lang="en-US" sz="3500" spc="-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</a:rPr>
                  <a:t>40 ppm </a:t>
                </a:r>
                <a:r>
                  <a:rPr lang="en-US" sz="3500" spc="-1" dirty="0">
                    <a:latin typeface="Arial"/>
                  </a:rPr>
                  <a:t>absolute uncertainty </a:t>
                </a:r>
              </a:p>
            </p:txBody>
          </p:sp>
        </mc:Choice>
        <mc:Fallback>
          <p:sp>
            <p:nvSpPr>
              <p:cNvPr id="16" name="CustomShape 8">
                <a:extLst>
                  <a:ext uri="{FF2B5EF4-FFF2-40B4-BE49-F238E27FC236}">
                    <a16:creationId xmlns:a16="http://schemas.microsoft.com/office/drawing/2014/main" id="{B1C3BCFD-3D64-3A54-9E4E-15BF2F5C31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28" y="5235182"/>
                <a:ext cx="7619453" cy="3369407"/>
              </a:xfrm>
              <a:prstGeom prst="rect">
                <a:avLst/>
              </a:prstGeom>
              <a:blipFill>
                <a:blip r:embed="rId5"/>
                <a:stretch>
                  <a:fillRect t="-3383" b="-6767"/>
                </a:stretch>
              </a:blipFill>
              <a:ln w="3240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stomShape 4">
            <a:extLst>
              <a:ext uri="{FF2B5EF4-FFF2-40B4-BE49-F238E27FC236}">
                <a16:creationId xmlns:a16="http://schemas.microsoft.com/office/drawing/2014/main" id="{A729783B-5E0D-1510-C582-B671427F6CA9}"/>
              </a:ext>
            </a:extLst>
          </p:cNvPr>
          <p:cNvSpPr/>
          <p:nvPr/>
        </p:nvSpPr>
        <p:spPr>
          <a:xfrm>
            <a:off x="769907" y="3102105"/>
            <a:ext cx="6028568" cy="108371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747" y="24"/>
                  <a:pt x="7494" y="36"/>
                  <a:pt x="11241" y="35"/>
                </a:cubicBezTo>
                <a:cubicBezTo>
                  <a:pt x="14694" y="34"/>
                  <a:pt x="18147" y="2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600">
            <a:noFill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400" b="1" spc="-1" dirty="0">
                <a:solidFill>
                  <a:srgbClr val="0073CF"/>
                </a:solidFill>
                <a:latin typeface="Helvetica Neue"/>
                <a:ea typeface="Helvetica Neue"/>
              </a:rPr>
              <a:t>1s-HFS in 𝜇p with 1 ppm + 1s-HFS in H </a:t>
            </a:r>
            <a:endParaRPr lang="en-US" sz="2400" spc="-1" dirty="0">
              <a:latin typeface="Arial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D9F94FE2-16D6-8737-D784-DD6B07AEAE61}"/>
              </a:ext>
            </a:extLst>
          </p:cNvPr>
          <p:cNvSpPr/>
          <p:nvPr/>
        </p:nvSpPr>
        <p:spPr>
          <a:xfrm rot="5400000">
            <a:off x="3302470" y="4662693"/>
            <a:ext cx="958591" cy="4851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8">
            <a:extLst>
              <a:ext uri="{FF2B5EF4-FFF2-40B4-BE49-F238E27FC236}">
                <a16:creationId xmlns:a16="http://schemas.microsoft.com/office/drawing/2014/main" id="{AA59E437-D09A-5C8B-083B-82667C95EC48}"/>
              </a:ext>
            </a:extLst>
          </p:cNvPr>
          <p:cNvSpPr/>
          <p:nvPr/>
        </p:nvSpPr>
        <p:spPr>
          <a:xfrm>
            <a:off x="8047363" y="8195751"/>
            <a:ext cx="4174561" cy="362302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000" b="1" spc="-1" dirty="0">
                <a:latin typeface="Helvetica Neue"/>
                <a:ea typeface="Helvetica Neue"/>
              </a:rPr>
              <a:t>Two photon exchange</a:t>
            </a:r>
            <a:endParaRPr lang="en-US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3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422639" y="-104319"/>
            <a:ext cx="12157920" cy="957600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3999" b="1" spc="-1" dirty="0">
                <a:solidFill>
                  <a:srgbClr val="C82506"/>
                </a:solidFill>
                <a:latin typeface="Helvetica Neue"/>
                <a:ea typeface="Helvetica Neue"/>
              </a:rPr>
              <a:t>Proton structure dependent contributions</a:t>
            </a:r>
            <a:endParaRPr lang="en-US" sz="3999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670FC-8893-FB6F-7112-C035A8F0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005" y="2820579"/>
            <a:ext cx="4181548" cy="91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B386435D-8559-B8CB-53AB-5A218C5CD7A1}"/>
              </a:ext>
            </a:extLst>
          </p:cNvPr>
          <p:cNvSpPr/>
          <p:nvPr/>
        </p:nvSpPr>
        <p:spPr>
          <a:xfrm>
            <a:off x="8231685" y="3745068"/>
            <a:ext cx="4084319" cy="30074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Lin, Yong-Hui, Hammer,  </a:t>
            </a:r>
            <a:r>
              <a:rPr lang="en-GB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Meißner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500" b="1" spc="-1" dirty="0">
                <a:solidFill>
                  <a:srgbClr val="000000"/>
                </a:solidFill>
                <a:latin typeface="Arial"/>
                <a:ea typeface="Arial"/>
              </a:rPr>
              <a:t>(2022)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56C855-D1CC-19C9-9BB2-1ECF9E16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02" y="959877"/>
            <a:ext cx="5213595" cy="957599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3B53C2-50AF-EA2B-EFE5-84EF4A2BF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88326"/>
            <a:ext cx="3011296" cy="593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48A4D8-71AF-BAB9-7D0C-CD252741E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9412" y="3122940"/>
            <a:ext cx="3824326" cy="5303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A24703-340B-D9ED-872F-A0C8B48F2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505" y="2459682"/>
            <a:ext cx="3224142" cy="537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3" name="CustomShape 3">
            <a:extLst>
              <a:ext uri="{FF2B5EF4-FFF2-40B4-BE49-F238E27FC236}">
                <a16:creationId xmlns:a16="http://schemas.microsoft.com/office/drawing/2014/main" id="{CBF97CED-97B1-1964-B8A6-C10587B898A5}"/>
              </a:ext>
            </a:extLst>
          </p:cNvPr>
          <p:cNvSpPr/>
          <p:nvPr/>
        </p:nvSpPr>
        <p:spPr>
          <a:xfrm>
            <a:off x="8231684" y="5636961"/>
            <a:ext cx="4199784" cy="300747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GB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Antognini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, Yong-Hui, Hammer,  </a:t>
            </a:r>
            <a:r>
              <a:rPr lang="en-GB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Meißner</a:t>
            </a:r>
            <a:r>
              <a:rPr lang="en-US" sz="1500" b="1" spc="-1" dirty="0">
                <a:solidFill>
                  <a:srgbClr val="000000"/>
                </a:solidFill>
                <a:latin typeface="Arial"/>
                <a:ea typeface="Arial"/>
              </a:rPr>
              <a:t>(2022)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F39BEFA-AC8D-C32D-CC30-BD576602EB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878331"/>
            <a:ext cx="7465552" cy="1236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DC132C-0B92-4518-CC5F-CA7FDBC664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9844" y="4876800"/>
            <a:ext cx="2983462" cy="5469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5D6E46B-CF15-C513-F8D9-58D2506F4AE5}"/>
                  </a:ext>
                </a:extLst>
              </p:cNvPr>
              <p:cNvSpPr txBox="1"/>
              <p:nvPr/>
            </p:nvSpPr>
            <p:spPr>
              <a:xfrm>
                <a:off x="9027172" y="6829131"/>
                <a:ext cx="2608808" cy="42377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pc="-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000" i="1" spc="-1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sz="2000" i="1" spc="-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spc="-1" dirty="0"/>
                  <a:t>351(114) ppm</a:t>
                </a:r>
                <a:endParaRPr lang="en-CH" sz="20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5D6E46B-CF15-C513-F8D9-58D2506F4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172" y="6829131"/>
                <a:ext cx="2608808" cy="423770"/>
              </a:xfrm>
              <a:prstGeom prst="rect">
                <a:avLst/>
              </a:prstGeom>
              <a:blipFill>
                <a:blip r:embed="rId10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BAF47C1-28B2-6A4B-8B78-90785D05F45B}"/>
                  </a:ext>
                </a:extLst>
              </p:cNvPr>
              <p:cNvSpPr txBox="1"/>
              <p:nvPr/>
            </p:nvSpPr>
            <p:spPr>
              <a:xfrm>
                <a:off x="9131033" y="7998557"/>
                <a:ext cx="2401087" cy="42377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pc="-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000" i="1" spc="-1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sz="2000" i="1" spc="-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spc="-1" dirty="0"/>
                  <a:t>364(89) ppm</a:t>
                </a:r>
                <a:endParaRPr lang="en-CH" sz="2000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BAF47C1-28B2-6A4B-8B78-90785D05F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033" y="7998557"/>
                <a:ext cx="2401087" cy="423770"/>
              </a:xfrm>
              <a:prstGeom prst="rect">
                <a:avLst/>
              </a:prstGeom>
              <a:blipFill>
                <a:blip r:embed="rId11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0F5D98D2-8467-3BEB-D83E-295A207E36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3812" y="7572067"/>
            <a:ext cx="2360063" cy="2651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0687301-C9DC-56CF-3E6A-918FA09CA1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8985" y="9863844"/>
            <a:ext cx="1829714" cy="265176"/>
          </a:xfrm>
          <a:prstGeom prst="rect">
            <a:avLst/>
          </a:prstGeom>
        </p:spPr>
      </p:pic>
      <p:sp>
        <p:nvSpPr>
          <p:cNvPr id="47" name="CustomShape 5">
            <a:extLst>
              <a:ext uri="{FF2B5EF4-FFF2-40B4-BE49-F238E27FC236}">
                <a16:creationId xmlns:a16="http://schemas.microsoft.com/office/drawing/2014/main" id="{1B411D69-101C-1BA6-2516-7D63B333B6C8}"/>
              </a:ext>
            </a:extLst>
          </p:cNvPr>
          <p:cNvSpPr/>
          <p:nvPr/>
        </p:nvSpPr>
        <p:spPr>
          <a:xfrm>
            <a:off x="2508506" y="2077058"/>
            <a:ext cx="2448539" cy="59313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spc="-1" dirty="0">
                <a:solidFill>
                  <a:srgbClr val="FF0000"/>
                </a:solidFill>
                <a:latin typeface="Arial"/>
                <a:ea typeface="Cambria Math" panose="02040503050406030204" pitchFamily="18" charset="0"/>
              </a:rPr>
              <a:t>Zemach</a:t>
            </a:r>
          </a:p>
        </p:txBody>
      </p:sp>
      <p:sp>
        <p:nvSpPr>
          <p:cNvPr id="48" name="CustomShape 5">
            <a:extLst>
              <a:ext uri="{FF2B5EF4-FFF2-40B4-BE49-F238E27FC236}">
                <a16:creationId xmlns:a16="http://schemas.microsoft.com/office/drawing/2014/main" id="{7CA4249D-AE13-390A-B5F2-6AE804C2ADA2}"/>
              </a:ext>
            </a:extLst>
          </p:cNvPr>
          <p:cNvSpPr/>
          <p:nvPr/>
        </p:nvSpPr>
        <p:spPr>
          <a:xfrm>
            <a:off x="1368835" y="4203283"/>
            <a:ext cx="4727881" cy="59313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spc="-1" dirty="0">
                <a:solidFill>
                  <a:srgbClr val="FF0000"/>
                </a:solidFill>
                <a:latin typeface="Arial"/>
                <a:ea typeface="Cambria Math" panose="02040503050406030204" pitchFamily="18" charset="0"/>
              </a:rPr>
              <a:t>Recoil</a:t>
            </a:r>
          </a:p>
        </p:txBody>
      </p:sp>
      <p:sp>
        <p:nvSpPr>
          <p:cNvPr id="49" name="CustomShape 5">
            <a:extLst>
              <a:ext uri="{FF2B5EF4-FFF2-40B4-BE49-F238E27FC236}">
                <a16:creationId xmlns:a16="http://schemas.microsoft.com/office/drawing/2014/main" id="{1FA879E5-9068-4F03-3C29-F38F077522ED}"/>
              </a:ext>
            </a:extLst>
          </p:cNvPr>
          <p:cNvSpPr/>
          <p:nvPr/>
        </p:nvSpPr>
        <p:spPr>
          <a:xfrm>
            <a:off x="2389364" y="6235996"/>
            <a:ext cx="2934120" cy="59313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spc="-1" dirty="0">
                <a:solidFill>
                  <a:srgbClr val="FF0000"/>
                </a:solidFill>
                <a:latin typeface="Arial"/>
                <a:ea typeface="Cambria Math" panose="02040503050406030204" pitchFamily="18" charset="0"/>
              </a:rPr>
              <a:t>Polarizability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AF27B55-3B9E-9E1A-99DD-AEB2D1B954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" y="6829131"/>
            <a:ext cx="7465552" cy="2177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0142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12407759" y="10347473"/>
            <a:ext cx="536400" cy="556919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4"/>
          <p:cNvSpPr/>
          <p:nvPr/>
        </p:nvSpPr>
        <p:spPr>
          <a:xfrm>
            <a:off x="423440" y="-151314"/>
            <a:ext cx="12157920" cy="907283"/>
          </a:xfrm>
          <a:prstGeom prst="rect">
            <a:avLst/>
          </a:prstGeom>
          <a:noFill/>
          <a:ln w="12600">
            <a:noFill/>
          </a:ln>
          <a:effectLst>
            <a:outerShdw dist="12218" dir="270000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1" tIns="50761" rIns="50761" bIns="50761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5000" b="1" spc="-1" dirty="0">
                <a:solidFill>
                  <a:srgbClr val="C82506"/>
                </a:solidFill>
                <a:latin typeface="Helvetica Neue"/>
                <a:ea typeface="Helvetica Neue"/>
              </a:rPr>
              <a:t>Proton polarizability </a:t>
            </a:r>
            <a:endParaRPr lang="en-US" sz="5000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73A01-88D7-8584-675E-983B3C32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779" y="5470456"/>
            <a:ext cx="9196618" cy="3301351"/>
          </a:xfrm>
          <a:prstGeom prst="rect">
            <a:avLst/>
          </a:prstGeom>
        </p:spPr>
      </p:pic>
      <p:pic>
        <p:nvPicPr>
          <p:cNvPr id="1034" name="Picture 10" descr="Why so serious HD wallpapers | Pxfuel">
            <a:extLst>
              <a:ext uri="{FF2B5EF4-FFF2-40B4-BE49-F238E27FC236}">
                <a16:creationId xmlns:a16="http://schemas.microsoft.com/office/drawing/2014/main" id="{2AC0D7A5-C1B9-F00C-C19F-2C0DB2CD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2" y="1047601"/>
            <a:ext cx="2907389" cy="51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CEE47E-CC1C-97FD-D56F-BD5C46DF0987}"/>
                  </a:ext>
                </a:extLst>
              </p:cNvPr>
              <p:cNvSpPr txBox="1"/>
              <p:nvPr/>
            </p:nvSpPr>
            <p:spPr>
              <a:xfrm>
                <a:off x="8743818" y="4653078"/>
                <a:ext cx="3694348" cy="42377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spc="-1" dirty="0"/>
                  <a:t> uncertainty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pc="-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000" i="1" spc="-1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</m:oMath>
                </a14:m>
                <a:r>
                  <a:rPr lang="en-CH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CH" sz="2000" dirty="0"/>
                  <a:t>364 (86)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CEE47E-CC1C-97FD-D56F-BD5C46DF0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3818" y="4653078"/>
                <a:ext cx="3694348" cy="423770"/>
              </a:xfrm>
              <a:prstGeom prst="rect">
                <a:avLst/>
              </a:prstGeom>
              <a:blipFill>
                <a:blip r:embed="rId4"/>
                <a:stretch>
                  <a:fillRect t="-8824" b="-2058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stomShape 6">
            <a:extLst>
              <a:ext uri="{FF2B5EF4-FFF2-40B4-BE49-F238E27FC236}">
                <a16:creationId xmlns:a16="http://schemas.microsoft.com/office/drawing/2014/main" id="{96BE6AD8-E090-CE34-9D29-AD9E1EA441EC}"/>
              </a:ext>
            </a:extLst>
          </p:cNvPr>
          <p:cNvSpPr/>
          <p:nvPr/>
        </p:nvSpPr>
        <p:spPr>
          <a:xfrm>
            <a:off x="5336498" y="1175756"/>
            <a:ext cx="5486470" cy="593134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500" b="1" spc="-1" dirty="0">
                <a:solidFill>
                  <a:srgbClr val="0073CF"/>
                </a:solidFill>
                <a:latin typeface="Helvetica Neue"/>
                <a:ea typeface="Helvetica Neue"/>
              </a:rPr>
              <a:t>Proton polarizability </a:t>
            </a:r>
            <a:endParaRPr lang="en-US" sz="3500" spc="-1" dirty="0">
              <a:latin typeface="Arial"/>
            </a:endParaRPr>
          </a:p>
        </p:txBody>
      </p:sp>
      <p:sp>
        <p:nvSpPr>
          <p:cNvPr id="5" name="Line 10">
            <a:extLst>
              <a:ext uri="{FF2B5EF4-FFF2-40B4-BE49-F238E27FC236}">
                <a16:creationId xmlns:a16="http://schemas.microsoft.com/office/drawing/2014/main" id="{007BB890-CE76-EEED-2BE3-0A54C7F2E9DA}"/>
              </a:ext>
            </a:extLst>
          </p:cNvPr>
          <p:cNvSpPr/>
          <p:nvPr/>
        </p:nvSpPr>
        <p:spPr>
          <a:xfrm rot="5400000" flipH="1" flipV="1">
            <a:off x="5503464" y="2047086"/>
            <a:ext cx="1351318" cy="1188236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2AA5EBE6-4E09-F36B-F314-0CE111211FD3}"/>
              </a:ext>
            </a:extLst>
          </p:cNvPr>
          <p:cNvSpPr/>
          <p:nvPr/>
        </p:nvSpPr>
        <p:spPr>
          <a:xfrm rot="5400000" flipH="1">
            <a:off x="9234258" y="2026445"/>
            <a:ext cx="1310036" cy="1188235"/>
          </a:xfrm>
          <a:prstGeom prst="line">
            <a:avLst/>
          </a:prstGeom>
          <a:ln w="63360">
            <a:solidFill>
              <a:schemeClr val="accent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E9EA5FD9-AB96-26AD-EEDF-CB2E6F73945F}"/>
              </a:ext>
            </a:extLst>
          </p:cNvPr>
          <p:cNvSpPr/>
          <p:nvPr/>
        </p:nvSpPr>
        <p:spPr>
          <a:xfrm>
            <a:off x="8743818" y="3316735"/>
            <a:ext cx="3473603" cy="91655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801" b="1" spc="-1" dirty="0">
                <a:solidFill>
                  <a:srgbClr val="0073CF"/>
                </a:solidFill>
                <a:latin typeface="Helvetica Neue"/>
                <a:ea typeface="Helvetica Neue"/>
              </a:rPr>
              <a:t>Dispersive analysis</a:t>
            </a:r>
          </a:p>
          <a:p>
            <a:pPr algn="ctr">
              <a:tabLst>
                <a:tab pos="0" algn="l"/>
              </a:tabLst>
            </a:pPr>
            <a:r>
              <a:rPr lang="en-US" sz="2801" b="1" spc="-1" dirty="0">
                <a:solidFill>
                  <a:srgbClr val="0073CF"/>
                </a:solidFill>
                <a:latin typeface="Helvetica Neue"/>
                <a:ea typeface="Helvetica Neue"/>
              </a:rPr>
              <a:t>Data driven </a:t>
            </a:r>
            <a:endParaRPr lang="en-US" sz="2801" spc="-1" dirty="0">
              <a:latin typeface="Arial"/>
            </a:endParaRP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2DD0DF76-CEBA-FDB5-100D-DFE1E2FAB84F}"/>
              </a:ext>
            </a:extLst>
          </p:cNvPr>
          <p:cNvSpPr/>
          <p:nvPr/>
        </p:nvSpPr>
        <p:spPr>
          <a:xfrm>
            <a:off x="3257054" y="3275453"/>
            <a:ext cx="4650489" cy="916556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6999" tIns="26999" rIns="26999" bIns="26999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801" b="1" spc="-1" dirty="0">
                <a:solidFill>
                  <a:srgbClr val="0073CF"/>
                </a:solidFill>
                <a:latin typeface="Helvetica Neue"/>
                <a:ea typeface="Helvetica Neue"/>
              </a:rPr>
              <a:t>Chiral Perturbation </a:t>
            </a:r>
          </a:p>
          <a:p>
            <a:pPr algn="ctr">
              <a:tabLst>
                <a:tab pos="0" algn="l"/>
              </a:tabLst>
            </a:pPr>
            <a:r>
              <a:rPr lang="en-US" sz="2801" b="1" spc="-1" dirty="0">
                <a:solidFill>
                  <a:srgbClr val="0073CF"/>
                </a:solidFill>
                <a:latin typeface="Helvetica Neue"/>
                <a:ea typeface="Helvetica Neue"/>
              </a:rPr>
              <a:t>theory </a:t>
            </a:r>
            <a:endParaRPr lang="en-US" sz="2801" spc="-1" dirty="0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E70FE2-8BF2-17E3-0874-F2F0241C432D}"/>
                  </a:ext>
                </a:extLst>
              </p:cNvPr>
              <p:cNvSpPr txBox="1"/>
              <p:nvPr/>
            </p:nvSpPr>
            <p:spPr>
              <a:xfrm>
                <a:off x="4295769" y="4611541"/>
                <a:ext cx="2573058" cy="42377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spc="-1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pc="-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000" i="1" spc="-1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</m:oMath>
                </a14:m>
                <a:r>
                  <a:rPr lang="en-CH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  − 0.16 </m:t>
                    </m:r>
                  </m:oMath>
                </a14:m>
                <a:r>
                  <a:rPr lang="en-CH" sz="2000" dirty="0"/>
                  <a:t> ppm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E70FE2-8BF2-17E3-0874-F2F0241C4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69" y="4611541"/>
                <a:ext cx="2573058" cy="423770"/>
              </a:xfrm>
              <a:prstGeom prst="rect">
                <a:avLst/>
              </a:prstGeom>
              <a:blipFill>
                <a:blip r:embed="rId5"/>
                <a:stretch>
                  <a:fillRect t="-5714" r="-2463" b="-1714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56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6928</TotalTime>
  <Words>1940</Words>
  <Application>Microsoft Macintosh PowerPoint</Application>
  <PresentationFormat>Custom</PresentationFormat>
  <Paragraphs>462</Paragraphs>
  <Slides>68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Cambria Math</vt:lpstr>
      <vt:lpstr>Helvetica Light</vt:lpstr>
      <vt:lpstr>Helvetica Neue</vt:lpstr>
      <vt:lpstr>Helvetica Neue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Ouf, Ahmed</cp:lastModifiedBy>
  <cp:revision>176</cp:revision>
  <dcterms:modified xsi:type="dcterms:W3CDTF">2023-06-29T13:05:12Z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Custom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53</vt:i4>
  </property>
</Properties>
</file>