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1pPr>
    <a:lvl2pPr marL="0" marR="0" indent="3429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2pPr>
    <a:lvl3pPr marL="0" marR="0" indent="6858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3pPr>
    <a:lvl4pPr marL="0" marR="0" indent="10287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4pPr>
    <a:lvl5pPr marL="0" marR="0" indent="13716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5pPr>
    <a:lvl6pPr marL="0" marR="0" indent="17145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6pPr>
    <a:lvl7pPr marL="0" marR="0" indent="20574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7pPr>
    <a:lvl8pPr marL="0" marR="0" indent="24003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8pPr>
    <a:lvl9pPr marL="0" marR="0" indent="274320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1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uFill>
          <a:solidFill>
            <a:srgbClr val="000000"/>
          </a:solidFill>
        </a:uFill>
        <a:latin typeface="Calibri"/>
        <a:ea typeface="Calibri"/>
        <a:cs typeface="Calibri"/>
        <a:sym typeface="Calibri"/>
      </a:defRPr>
    </a:lvl1pPr>
    <a:lvl2pPr indent="228600" defTabSz="457200" latinLnBrk="0">
      <a:spcBef>
        <a:spcPts val="400"/>
      </a:spcBef>
      <a:defRPr sz="1200">
        <a:uFill>
          <a:solidFill>
            <a:srgbClr val="000000"/>
          </a:solidFill>
        </a:uFill>
        <a:latin typeface="Calibri"/>
        <a:ea typeface="Calibri"/>
        <a:cs typeface="Calibri"/>
        <a:sym typeface="Calibri"/>
      </a:defRPr>
    </a:lvl2pPr>
    <a:lvl3pPr indent="457200" defTabSz="457200" latinLnBrk="0">
      <a:spcBef>
        <a:spcPts val="400"/>
      </a:spcBef>
      <a:defRPr sz="1200">
        <a:uFill>
          <a:solidFill>
            <a:srgbClr val="000000"/>
          </a:solidFill>
        </a:uFill>
        <a:latin typeface="Calibri"/>
        <a:ea typeface="Calibri"/>
        <a:cs typeface="Calibri"/>
        <a:sym typeface="Calibri"/>
      </a:defRPr>
    </a:lvl3pPr>
    <a:lvl4pPr indent="685800" defTabSz="457200" latinLnBrk="0">
      <a:spcBef>
        <a:spcPts val="400"/>
      </a:spcBef>
      <a:defRPr sz="1200">
        <a:uFill>
          <a:solidFill>
            <a:srgbClr val="000000"/>
          </a:solidFill>
        </a:uFill>
        <a:latin typeface="Calibri"/>
        <a:ea typeface="Calibri"/>
        <a:cs typeface="Calibri"/>
        <a:sym typeface="Calibri"/>
      </a:defRPr>
    </a:lvl4pPr>
    <a:lvl5pPr indent="914400" defTabSz="457200" latinLnBrk="0">
      <a:spcBef>
        <a:spcPts val="400"/>
      </a:spcBef>
      <a:defRPr sz="1200">
        <a:uFill>
          <a:solidFill>
            <a:srgbClr val="000000"/>
          </a:solidFill>
        </a:uFill>
        <a:latin typeface="Calibri"/>
        <a:ea typeface="Calibri"/>
        <a:cs typeface="Calibri"/>
        <a:sym typeface="Calibri"/>
      </a:defRPr>
    </a:lvl5pPr>
    <a:lvl6pPr indent="1143000" defTabSz="457200" latinLnBrk="0">
      <a:spcBef>
        <a:spcPts val="400"/>
      </a:spcBef>
      <a:defRPr sz="1200">
        <a:uFill>
          <a:solidFill>
            <a:srgbClr val="000000"/>
          </a:solidFill>
        </a:uFill>
        <a:latin typeface="Calibri"/>
        <a:ea typeface="Calibri"/>
        <a:cs typeface="Calibri"/>
        <a:sym typeface="Calibri"/>
      </a:defRPr>
    </a:lvl6pPr>
    <a:lvl7pPr indent="1371600" defTabSz="457200" latinLnBrk="0">
      <a:spcBef>
        <a:spcPts val="400"/>
      </a:spcBef>
      <a:defRPr sz="1200">
        <a:uFill>
          <a:solidFill>
            <a:srgbClr val="000000"/>
          </a:solidFill>
        </a:uFill>
        <a:latin typeface="Calibri"/>
        <a:ea typeface="Calibri"/>
        <a:cs typeface="Calibri"/>
        <a:sym typeface="Calibri"/>
      </a:defRPr>
    </a:lvl7pPr>
    <a:lvl8pPr indent="1600200" defTabSz="457200" latinLnBrk="0">
      <a:spcBef>
        <a:spcPts val="400"/>
      </a:spcBef>
      <a:defRPr sz="1200">
        <a:uFill>
          <a:solidFill>
            <a:srgbClr val="000000"/>
          </a:solidFill>
        </a:uFill>
        <a:latin typeface="Calibri"/>
        <a:ea typeface="Calibri"/>
        <a:cs typeface="Calibri"/>
        <a:sym typeface="Calibri"/>
      </a:defRPr>
    </a:lvl8pPr>
    <a:lvl9pPr indent="1828800" defTabSz="457200" latinLnBrk="0">
      <a:spcBef>
        <a:spcPts val="400"/>
      </a:spcBef>
      <a:defRPr sz="1200">
        <a:uFill>
          <a:solidFill>
            <a:srgbClr val="000000"/>
          </a:solidFill>
        </a:u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lvl1pPr>
              <a:lnSpc>
                <a:spcPct val="117999"/>
              </a:lnSpc>
              <a:spcBef>
                <a:spcPts val="0"/>
              </a:spcBef>
              <a:defRPr sz="2200">
                <a:uFillTx/>
                <a:latin typeface="Helvetica Neue"/>
                <a:ea typeface="Helvetica Neue"/>
                <a:cs typeface="Helvetica Neue"/>
                <a:sym typeface="Helvetica Neue"/>
              </a:defRPr>
            </a:lvl1pPr>
          </a:lstStyle>
          <a:p>
            <a:r>
              <a:t>But as we have seen, it is exotic atoms that may offer a promising alternative to precision QED tests, and thus we have a 5 year accepted campaign at JPARC in Japan to perform precision x-ray spectroscopy of Rydberg states in muonic atoms. The key to these experiments is a new type of quantum sensor technology developed by our collaborators at NIST, a transition edge sensing microcalorimeter detector. These detectors are unique because they combine high resolution, so a few eV for a 6 keV transition, here you can see the comparison between a TES and a normal solid-state detector that we use for in-beam spectroscopy. At the same time they have high quantum efficiency, which is essential for doing physics with exotic beams. We were there for three weeks in Jan 2020 as you can see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lvl1pPr>
              <a:lnSpc>
                <a:spcPct val="117999"/>
              </a:lnSpc>
              <a:spcBef>
                <a:spcPts val="0"/>
              </a:spcBef>
              <a:defRPr sz="2200">
                <a:uFillTx/>
                <a:latin typeface="Helvetica Neue"/>
                <a:ea typeface="Helvetica Neue"/>
                <a:cs typeface="Helvetica Neue"/>
                <a:sym typeface="Helvetica Neue"/>
              </a:defRPr>
            </a:lvl1pPr>
          </a:lstStyle>
          <a:p>
            <a:r>
              <a:t>But as we have seen, it is exotic atoms that may offer a promising alternative to precision QED tests, and thus we have a 5 year accepted campaign at JPARC in Japan to perform precision x-ray spectroscopy of Rydberg states in muonic atoms. The key to these experiments is a new type of quantum sensor technology developed by our collaborators at NIST, a transition edge sensing microcalorimeter detector. These detectors are unique because they combine high resolution, so a few eV for a 6 keV transition, here you can see the comparison between a TES and a normal solid-state detector that we use for in-beam spectroscopy. At the same time they have high quantum efficiency, which is essential for doing physics with exotic beams. We were there for three weeks in Jan 2020 as you can see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a:lnSpc>
                <a:spcPct val="117999"/>
              </a:lnSpc>
              <a:spcBef>
                <a:spcPts val="0"/>
              </a:spcBef>
              <a:defRPr sz="2200">
                <a:uFillTx/>
                <a:latin typeface="Helvetica Neue"/>
                <a:ea typeface="Helvetica Neue"/>
                <a:cs typeface="Helvetica Neue"/>
                <a:sym typeface="Helvetica Neue"/>
              </a:defRPr>
            </a:lvl1pPr>
          </a:lstStyle>
          <a:p>
            <a:r>
              <a:t>Ce détecteur est un Transition Edge Sensing microcalorimètre, qui a à la fois une haute efficacité et une haute resolution en énergie, jamais disponible auparavant dans la gamme des rayons-X. Pour démontrer le gain qu’on a pour la physique avec ce detecteur, ici vous avez un comparison entre un détecteur de germanium standard pour ce type de mesure, et ce détecteur TES. Cette bonne resolution en energie nous permet de tester la QED avec des atomes exotiques.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 Section Header">
    <p:spTree>
      <p:nvGrpSpPr>
        <p:cNvPr id="1" name=""/>
        <p:cNvGrpSpPr/>
        <p:nvPr/>
      </p:nvGrpSpPr>
      <p:grpSpPr>
        <a:xfrm>
          <a:off x="0" y="0"/>
          <a:ext cx="0" cy="0"/>
          <a:chOff x="0" y="0"/>
          <a:chExt cx="0" cy="0"/>
        </a:xfrm>
      </p:grpSpPr>
      <p:pic>
        <p:nvPicPr>
          <p:cNvPr id="22"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3" name="Title Text"/>
          <p:cNvSpPr txBox="1">
            <a:spLocks noGrp="1"/>
          </p:cNvSpPr>
          <p:nvPr>
            <p:ph type="title"/>
          </p:nvPr>
        </p:nvSpPr>
        <p:spPr>
          <a:xfrm>
            <a:off x="722312" y="1544637"/>
            <a:ext cx="7772401" cy="1362076"/>
          </a:xfrm>
          <a:prstGeom prst="rect">
            <a:avLst/>
          </a:prstGeom>
        </p:spPr>
        <p:txBody>
          <a:bodyPr/>
          <a:lstStyle>
            <a:lvl1pPr>
              <a:defRPr sz="3200" b="1"/>
            </a:lvl1pPr>
          </a:lstStyle>
          <a:p>
            <a:r>
              <a:t>Title Text</a:t>
            </a:r>
          </a:p>
        </p:txBody>
      </p:sp>
      <p:sp>
        <p:nvSpPr>
          <p:cNvPr id="24" name="Body Level One…"/>
          <p:cNvSpPr txBox="1">
            <a:spLocks noGrp="1"/>
          </p:cNvSpPr>
          <p:nvPr>
            <p:ph type="body" sz="quarter" idx="1"/>
          </p:nvPr>
        </p:nvSpPr>
        <p:spPr>
          <a:xfrm>
            <a:off x="722312" y="2906713"/>
            <a:ext cx="7772401" cy="1500188"/>
          </a:xfrm>
          <a:prstGeom prst="rect">
            <a:avLst/>
          </a:prstGeom>
        </p:spPr>
        <p:txBody>
          <a:bodyPr anchor="ctr"/>
          <a:lstStyle>
            <a:lvl1pPr marL="0" indent="0" algn="ctr">
              <a:spcBef>
                <a:spcPts val="400"/>
              </a:spcBef>
              <a:buClr>
                <a:srgbClr val="9A9A9A"/>
              </a:buClr>
              <a:buSzTx/>
              <a:buNone/>
              <a:defRPr sz="2000">
                <a:solidFill>
                  <a:srgbClr val="9A9A9A"/>
                </a:solidFill>
                <a:uFill>
                  <a:solidFill>
                    <a:srgbClr val="9A9A9A"/>
                  </a:solidFill>
                </a:uFill>
                <a:latin typeface="+mn-lt"/>
                <a:ea typeface="+mn-ea"/>
                <a:cs typeface="+mn-cs"/>
                <a:sym typeface="Tahoma"/>
              </a:defRPr>
            </a:lvl1pPr>
            <a:lvl2pPr marL="457200" indent="0">
              <a:buClr>
                <a:srgbClr val="9A9A9A"/>
              </a:buClr>
              <a:buSzTx/>
              <a:buNone/>
              <a:defRPr sz="1800">
                <a:solidFill>
                  <a:srgbClr val="9A9A9A"/>
                </a:solidFill>
                <a:uFill>
                  <a:solidFill>
                    <a:srgbClr val="9A9A9A"/>
                  </a:solidFill>
                </a:uFill>
                <a:latin typeface="+mn-lt"/>
                <a:ea typeface="+mn-ea"/>
                <a:cs typeface="+mn-cs"/>
                <a:sym typeface="Tahoma"/>
              </a:defRPr>
            </a:lvl2pPr>
            <a:lvl3pPr marL="914400" indent="0">
              <a:spcBef>
                <a:spcPts val="300"/>
              </a:spcBef>
              <a:buClr>
                <a:srgbClr val="9A9A9A"/>
              </a:buClr>
              <a:buSzTx/>
              <a:buNone/>
              <a:defRPr sz="1600">
                <a:solidFill>
                  <a:srgbClr val="9A9A9A"/>
                </a:solidFill>
                <a:uFill>
                  <a:solidFill>
                    <a:srgbClr val="9A9A9A"/>
                  </a:solidFill>
                </a:uFill>
                <a:latin typeface="+mn-lt"/>
                <a:ea typeface="+mn-ea"/>
                <a:cs typeface="+mn-cs"/>
                <a:sym typeface="Tahoma"/>
              </a:defRPr>
            </a:lvl3pPr>
            <a:lvl4pPr marL="1371600" indent="0">
              <a:buClr>
                <a:srgbClr val="9A9A9A"/>
              </a:buClr>
              <a:buSzTx/>
              <a:buNone/>
              <a:defRPr sz="1400">
                <a:solidFill>
                  <a:srgbClr val="9A9A9A"/>
                </a:solidFill>
                <a:uFill>
                  <a:solidFill>
                    <a:srgbClr val="9A9A9A"/>
                  </a:solidFill>
                </a:uFill>
                <a:latin typeface="+mn-lt"/>
                <a:ea typeface="+mn-ea"/>
                <a:cs typeface="+mn-cs"/>
                <a:sym typeface="Tahoma"/>
              </a:defRPr>
            </a:lvl4pPr>
            <a:lvl5pPr marL="1828800" indent="0">
              <a:buClr>
                <a:srgbClr val="9A9A9A"/>
              </a:buClr>
              <a:buSzTx/>
              <a:buNone/>
              <a:defRPr>
                <a:solidFill>
                  <a:srgbClr val="9A9A9A"/>
                </a:solidFill>
                <a:uFill>
                  <a:solidFill>
                    <a:srgbClr val="9A9A9A"/>
                  </a:solidFill>
                </a:uFill>
                <a:latin typeface="+mn-lt"/>
                <a:ea typeface="+mn-ea"/>
                <a:cs typeface="+mn-cs"/>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8941804" y="6565900"/>
            <a:ext cx="202196" cy="292101"/>
          </a:xfrm>
          <a:prstGeom prst="rect">
            <a:avLst/>
          </a:prstGeom>
        </p:spPr>
        <p:txBody>
          <a:bodyPr/>
          <a:lstStyle/>
          <a:p>
            <a:fld id="{86CB4B4D-7CA3-9044-876B-883B54F8677D}" type="slidenum">
              <a:t>‹#›</a:t>
            </a:fld>
            <a:endParaRPr/>
          </a:p>
        </p:txBody>
      </p:sp>
      <p:sp>
        <p:nvSpPr>
          <p:cNvPr id="26"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pic>
        <p:nvPicPr>
          <p:cNvPr id="33"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4" name="Title Text"/>
          <p:cNvSpPr txBox="1">
            <a:spLocks noGrp="1"/>
          </p:cNvSpPr>
          <p:nvPr>
            <p:ph type="title"/>
          </p:nvPr>
        </p:nvSpPr>
        <p:spPr>
          <a:prstGeom prst="rect">
            <a:avLst/>
          </a:prstGeom>
        </p:spPr>
        <p:txBody>
          <a:bodyPr/>
          <a:lstStyle/>
          <a:p>
            <a:r>
              <a:t>Title Text</a:t>
            </a:r>
          </a:p>
        </p:txBody>
      </p:sp>
      <p:sp>
        <p:nvSpPr>
          <p:cNvPr id="35" name="Slide Number"/>
          <p:cNvSpPr txBox="1">
            <a:spLocks noGrp="1"/>
          </p:cNvSpPr>
          <p:nvPr>
            <p:ph type="sldNum" sz="quarter" idx="2"/>
          </p:nvPr>
        </p:nvSpPr>
        <p:spPr>
          <a:xfrm>
            <a:off x="8941804" y="6575425"/>
            <a:ext cx="202196" cy="292101"/>
          </a:xfrm>
          <a:prstGeom prst="rect">
            <a:avLst/>
          </a:prstGeom>
        </p:spPr>
        <p:txBody>
          <a:bodyPr/>
          <a:lstStyle/>
          <a:p>
            <a:fld id="{86CB4B4D-7CA3-9044-876B-883B54F8677D}" type="slidenum">
              <a:t>‹#›</a:t>
            </a:fld>
            <a:endParaRPr/>
          </a:p>
        </p:txBody>
      </p:sp>
      <p:sp>
        <p:nvSpPr>
          <p:cNvPr id="36"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43" name="droppedImage.png" descr="droppedImage.png"/>
          <p:cNvPicPr>
            <a:picLocks noChangeAspect="1"/>
          </p:cNvPicPr>
          <p:nvPr/>
        </p:nvPicPr>
        <p:blipFill>
          <a:blip r:embed="rId2"/>
          <a:stretch>
            <a:fillRect/>
          </a:stretch>
        </p:blipFill>
        <p:spPr>
          <a:xfrm>
            <a:off x="25399" y="5930900"/>
            <a:ext cx="1828801" cy="698500"/>
          </a:xfrm>
          <a:prstGeom prst="rect">
            <a:avLst/>
          </a:prstGeom>
          <a:ln w="12700">
            <a:miter lim="400000"/>
          </a:ln>
        </p:spPr>
      </p:pic>
      <p:pic>
        <p:nvPicPr>
          <p:cNvPr id="44" name="image4.png" descr="image4.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35124" y="5835650"/>
            <a:ext cx="780269" cy="876301"/>
          </a:xfrm>
          <a:prstGeom prst="rect">
            <a:avLst/>
          </a:prstGeom>
          <a:ln w="12700">
            <a:miter lim="400000"/>
          </a:ln>
        </p:spPr>
      </p:pic>
      <p:pic>
        <p:nvPicPr>
          <p:cNvPr id="45" name="image1.png" descr="image1.png"/>
          <p:cNvPicPr>
            <a:picLocks noChangeAspect="1"/>
          </p:cNvPicPr>
          <p:nvPr/>
        </p:nvPicPr>
        <p:blipFill>
          <a:blip r:embed="rId4"/>
          <a:stretch>
            <a:fillRect/>
          </a:stretch>
        </p:blipFill>
        <p:spPr>
          <a:xfrm>
            <a:off x="-1" y="204787"/>
            <a:ext cx="914401" cy="330201"/>
          </a:xfrm>
          <a:prstGeom prst="rect">
            <a:avLst/>
          </a:prstGeom>
          <a:ln w="12700">
            <a:miter lim="400000"/>
          </a:ln>
        </p:spPr>
      </p:pic>
      <p:pic>
        <p:nvPicPr>
          <p:cNvPr id="46" name="image2.png" descr="image2.png"/>
          <p:cNvPicPr>
            <a:picLocks noChangeAspect="1"/>
          </p:cNvPicPr>
          <p:nvPr/>
        </p:nvPicPr>
        <p:blipFill>
          <a:blip r:embed="rId5"/>
          <a:stretch>
            <a:fillRect/>
          </a:stretch>
        </p:blipFill>
        <p:spPr>
          <a:xfrm>
            <a:off x="3132138" y="361949"/>
            <a:ext cx="2882901" cy="647701"/>
          </a:xfrm>
          <a:prstGeom prst="rect">
            <a:avLst/>
          </a:prstGeom>
          <a:ln w="12700">
            <a:miter lim="400000"/>
          </a:ln>
        </p:spPr>
      </p:pic>
      <p:sp>
        <p:nvSpPr>
          <p:cNvPr id="47" name="Rectangle"/>
          <p:cNvSpPr/>
          <p:nvPr/>
        </p:nvSpPr>
        <p:spPr>
          <a:xfrm>
            <a:off x="-1" y="-1"/>
            <a:ext cx="927101" cy="685801"/>
          </a:xfrm>
          <a:prstGeom prst="rect">
            <a:avLst/>
          </a:prstGeom>
          <a:solidFill>
            <a:srgbClr val="FFFFFF"/>
          </a:solidFill>
          <a:ln w="3175"/>
        </p:spPr>
        <p:txBody>
          <a:bodyPr lIns="38100" tIns="38100" rIns="38100" bIns="38100" anchor="ctr"/>
          <a:lstStyle/>
          <a:p>
            <a:pPr algn="ctr" defTabSz="584200">
              <a:buClr>
                <a:srgbClr val="FFFFFF"/>
              </a:buClr>
              <a:defRPr sz="38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a:p>
        </p:txBody>
      </p:sp>
      <p:pic>
        <p:nvPicPr>
          <p:cNvPr id="48" name="image3.png" descr="image3.png"/>
          <p:cNvPicPr>
            <a:picLocks noChangeAspect="1"/>
          </p:cNvPicPr>
          <p:nvPr/>
        </p:nvPicPr>
        <p:blipFill>
          <a:blip r:embed="rId6"/>
          <a:stretch>
            <a:fillRect/>
          </a:stretch>
        </p:blipFill>
        <p:spPr>
          <a:xfrm>
            <a:off x="4299745" y="5935345"/>
            <a:ext cx="1562101" cy="673101"/>
          </a:xfrm>
          <a:prstGeom prst="rect">
            <a:avLst/>
          </a:prstGeom>
          <a:ln w="12700">
            <a:miter lim="400000"/>
          </a:ln>
        </p:spPr>
      </p:pic>
      <p:pic>
        <p:nvPicPr>
          <p:cNvPr id="49" name="droppedImage.png" descr="droppedImage.png"/>
          <p:cNvPicPr>
            <a:picLocks noChangeAspect="1"/>
          </p:cNvPicPr>
          <p:nvPr/>
        </p:nvPicPr>
        <p:blipFill>
          <a:blip r:embed="rId7"/>
          <a:stretch>
            <a:fillRect/>
          </a:stretch>
        </p:blipFill>
        <p:spPr>
          <a:xfrm>
            <a:off x="2654300" y="6007100"/>
            <a:ext cx="1638300" cy="546100"/>
          </a:xfrm>
          <a:prstGeom prst="rect">
            <a:avLst/>
          </a:prstGeom>
          <a:ln w="12700">
            <a:miter lim="400000"/>
          </a:ln>
        </p:spPr>
      </p:pic>
      <p:pic>
        <p:nvPicPr>
          <p:cNvPr id="50" name="droppedImage.png" descr="droppedImage.png"/>
          <p:cNvPicPr>
            <a:picLocks noChangeAspect="1"/>
          </p:cNvPicPr>
          <p:nvPr/>
        </p:nvPicPr>
        <p:blipFill>
          <a:blip r:embed="rId8"/>
          <a:stretch>
            <a:fillRect/>
          </a:stretch>
        </p:blipFill>
        <p:spPr>
          <a:xfrm>
            <a:off x="5867400" y="6045200"/>
            <a:ext cx="1312818" cy="457201"/>
          </a:xfrm>
          <a:prstGeom prst="rect">
            <a:avLst/>
          </a:prstGeom>
          <a:ln w="12700">
            <a:miter lim="400000"/>
          </a:ln>
        </p:spPr>
      </p:pic>
      <p:pic>
        <p:nvPicPr>
          <p:cNvPr id="51" name="droppedImage.png" descr="droppedImage.png"/>
          <p:cNvPicPr>
            <a:picLocks noChangeAspect="1"/>
          </p:cNvPicPr>
          <p:nvPr/>
        </p:nvPicPr>
        <p:blipFill>
          <a:blip r:embed="rId9"/>
          <a:stretch>
            <a:fillRect/>
          </a:stretch>
        </p:blipFill>
        <p:spPr>
          <a:xfrm>
            <a:off x="7188200" y="5664200"/>
            <a:ext cx="1244600" cy="1224740"/>
          </a:xfrm>
          <a:prstGeom prst="rect">
            <a:avLst/>
          </a:prstGeom>
          <a:ln w="12700">
            <a:miter lim="400000"/>
          </a:ln>
        </p:spPr>
      </p:pic>
      <p:sp>
        <p:nvSpPr>
          <p:cNvPr id="52" name="Title Text"/>
          <p:cNvSpPr txBox="1">
            <a:spLocks noGrp="1"/>
          </p:cNvSpPr>
          <p:nvPr>
            <p:ph type="title"/>
          </p:nvPr>
        </p:nvSpPr>
        <p:spPr>
          <a:xfrm>
            <a:off x="685799" y="2130425"/>
            <a:ext cx="7772401" cy="1470025"/>
          </a:xfrm>
          <a:prstGeom prst="rect">
            <a:avLst/>
          </a:prstGeom>
          <a:gradFill>
            <a:path>
              <a:fillToRect l="50000" t="50000" r="50000" b="50000"/>
            </a:path>
          </a:gradFill>
          <a:ln w="3175"/>
          <a:effectLst>
            <a:outerShdw blurRad="25400" dist="12700" dir="5400000" rotWithShape="0">
              <a:srgbClr val="000000">
                <a:alpha val="38000"/>
              </a:srgbClr>
            </a:outerShdw>
          </a:effectLst>
        </p:spPr>
        <p:txBody>
          <a:bodyPr lIns="38100" tIns="38100" rIns="38100" bIns="38100"/>
          <a:lstStyle>
            <a:lvl1pPr>
              <a:defRPr sz="2200">
                <a:solidFill>
                  <a:srgbClr val="A6AAA9"/>
                </a:solidFill>
              </a:defRPr>
            </a:lvl1pPr>
          </a:lstStyle>
          <a:p>
            <a:r>
              <a:t>Title Text</a:t>
            </a:r>
          </a:p>
        </p:txBody>
      </p:sp>
      <p:sp>
        <p:nvSpPr>
          <p:cNvPr id="53" name="Body Level One…"/>
          <p:cNvSpPr txBox="1">
            <a:spLocks noGrp="1"/>
          </p:cNvSpPr>
          <p:nvPr>
            <p:ph type="body" sz="quarter" idx="1"/>
          </p:nvPr>
        </p:nvSpPr>
        <p:spPr>
          <a:xfrm>
            <a:off x="1371599" y="3886200"/>
            <a:ext cx="6400801" cy="1295400"/>
          </a:xfrm>
          <a:prstGeom prst="rect">
            <a:avLst/>
          </a:prstGeom>
          <a:ln w="3175"/>
        </p:spPr>
        <p:txBody>
          <a:bodyPr lIns="38100" tIns="38100" rIns="38100" bIns="38100"/>
          <a:lstStyle>
            <a:lvl1pPr marL="0" indent="0" algn="ctr">
              <a:buSzTx/>
              <a:buNone/>
              <a:defRPr sz="2200"/>
            </a:lvl1pPr>
            <a:lvl2pPr marL="457200" indent="228600" algn="ctr">
              <a:buSzTx/>
              <a:buNone/>
              <a:defRPr sz="1800"/>
            </a:lvl2pPr>
            <a:lvl3pPr marL="914400" indent="457200" algn="ctr">
              <a:buSzTx/>
              <a:buNone/>
              <a:defRPr sz="1600"/>
            </a:lvl3pPr>
            <a:lvl4pPr marL="1371600" indent="685800" algn="ctr">
              <a:buSzTx/>
              <a:buNone/>
              <a:defRPr sz="1400"/>
            </a:lvl4pPr>
            <a:lvl5pPr marL="1828800" indent="914400" algn="ctr">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8483482" y="6467475"/>
            <a:ext cx="203319" cy="266700"/>
          </a:xfrm>
          <a:prstGeom prst="rect">
            <a:avLst/>
          </a:prstGeom>
          <a:ln>
            <a:miter lim="400000"/>
          </a:ln>
        </p:spPr>
        <p:txBody>
          <a:bodyPr lIns="50800" tIns="50800" rIns="50800" bIns="50800" anchor="t"/>
          <a:lstStyle>
            <a:lvl1pPr algn="r">
              <a:defRPr sz="1100">
                <a:solidFill>
                  <a:schemeClr val="accent5"/>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1" name="PREN 2023 &amp; µASTI, Mainz"/>
          <p:cNvSpPr txBox="1"/>
          <p:nvPr/>
        </p:nvSpPr>
        <p:spPr>
          <a:xfrm>
            <a:off x="78739" y="6584950"/>
            <a:ext cx="778325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62" name="Text"/>
          <p:cNvSpPr/>
          <p:nvPr/>
        </p:nvSpPr>
        <p:spPr>
          <a:xfrm>
            <a:off x="8913490" y="6596757"/>
            <a:ext cx="230510" cy="241301"/>
          </a:xfrm>
          <a:prstGeom prst="rect">
            <a:avLst/>
          </a:prstGeom>
          <a:ln w="3175"/>
        </p:spPr>
        <p:txBody>
          <a:bodyPr wrap="none" lIns="38100" tIns="38100" rIns="38100" bIns="38100" anchor="ctr">
            <a:spAutoFit/>
          </a:bodyPr>
          <a:lstStyle/>
          <a:p>
            <a:pPr algn="r">
              <a:buClrTx/>
              <a:defRPr sz="1100">
                <a:latin typeface="Calibri"/>
                <a:ea typeface="Calibri"/>
                <a:cs typeface="Calibri"/>
                <a:sym typeface="Calibri"/>
              </a:defRPr>
            </a:pPr>
            <a:endParaRPr/>
          </a:p>
        </p:txBody>
      </p:sp>
      <p:sp>
        <p:nvSpPr>
          <p:cNvPr id="63" name="Slide Number"/>
          <p:cNvSpPr txBox="1">
            <a:spLocks noGrp="1"/>
          </p:cNvSpPr>
          <p:nvPr>
            <p:ph type="sldNum" sz="quarter" idx="2"/>
          </p:nvPr>
        </p:nvSpPr>
        <p:spPr>
          <a:xfrm>
            <a:off x="4355997" y="6505277"/>
            <a:ext cx="423076" cy="439738"/>
          </a:xfrm>
          <a:prstGeom prst="rect">
            <a:avLst/>
          </a:prstGeom>
          <a:ln>
            <a:miter lim="400000"/>
          </a:ln>
        </p:spPr>
        <p:txBody>
          <a:bodyPr lIns="35718" tIns="35718" rIns="35718" bIns="35718" anchor="t"/>
          <a:lstStyle>
            <a:lvl1pPr algn="ctr" defTabSz="410765">
              <a:defRPr sz="2400">
                <a:solidFill>
                  <a:schemeClr val="accent5"/>
                </a:solidFill>
                <a:uFillTx/>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 name="Title Text"/>
          <p:cNvSpPr txBox="1">
            <a:spLocks noGrp="1"/>
          </p:cNvSpPr>
          <p:nvPr>
            <p:ph type="title"/>
          </p:nvPr>
        </p:nvSpPr>
        <p:spPr>
          <a:xfrm>
            <a:off x="1016000" y="117475"/>
            <a:ext cx="7670800" cy="457200"/>
          </a:xfrm>
          <a:prstGeom prst="rect">
            <a:avLst/>
          </a:prstGeom>
          <a:gradFill>
            <a:gsLst>
              <a:gs pos="0">
                <a:srgbClr val="C9E3FF"/>
              </a:gs>
              <a:gs pos="35000">
                <a:srgbClr val="D9EBFF"/>
              </a:gs>
              <a:gs pos="100000">
                <a:srgbClr val="F1F8FF"/>
              </a:gs>
            </a:gsLst>
            <a:lin ang="16200000"/>
          </a:gradFill>
          <a:ln>
            <a:solidFill>
              <a:srgbClr val="3672B9"/>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Title Text</a:t>
            </a:r>
          </a:p>
        </p:txBody>
      </p:sp>
      <p:sp>
        <p:nvSpPr>
          <p:cNvPr id="4" name="Body Level One…"/>
          <p:cNvSpPr txBox="1">
            <a:spLocks noGrp="1"/>
          </p:cNvSpPr>
          <p:nvPr>
            <p:ph type="body" idx="1"/>
          </p:nvPr>
        </p:nvSpPr>
        <p:spPr>
          <a:xfrm>
            <a:off x="457200" y="715962"/>
            <a:ext cx="8365994" cy="5843157"/>
          </a:xfrm>
          <a:prstGeom prst="rect">
            <a:avLst/>
          </a:prstGeom>
          <a:ln>
            <a:solidFill>
              <a:srgbClr val="3672B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742950" indent="-285750">
              <a:spcBef>
                <a:spcPts val="400"/>
              </a:spcBef>
              <a:buChar char="–"/>
              <a:defRPr sz="2000"/>
            </a:lvl2pPr>
            <a:lvl3pPr marL="1143000" indent="-228600">
              <a:spcBef>
                <a:spcPts val="400"/>
              </a:spcBef>
              <a:defRPr sz="1800"/>
            </a:lvl3pPr>
            <a:lvl4pPr marL="1600200" indent="-228600">
              <a:spcBef>
                <a:spcPts val="300"/>
              </a:spcBef>
              <a:buChar char="–"/>
              <a:defRPr sz="1600"/>
            </a:lvl4pPr>
            <a:lvl5pPr marL="2057400" indent="-228600">
              <a:spcBef>
                <a:spcPts val="300"/>
              </a:spcBef>
              <a:buChar char="»"/>
              <a:defRPr sz="14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941804" y="6561137"/>
            <a:ext cx="202196" cy="292101"/>
          </a:xfrm>
          <a:prstGeom prst="rect">
            <a:avLst/>
          </a:prstGeom>
          <a:ln w="12700"/>
        </p:spPr>
        <p:txBody>
          <a:bodyPr wrap="none" lIns="38100" tIns="38100" rIns="38100" bIns="38100" anchor="ctr">
            <a:spAutoFit/>
          </a:bodyPr>
          <a:lstStyle>
            <a:lvl1pPr>
              <a:buClrTx/>
              <a:defRPr sz="1400">
                <a:solidFill>
                  <a:srgbClr val="53585F"/>
                </a:solidFill>
              </a:defRPr>
            </a:lvl1pPr>
          </a:lstStyle>
          <a:p>
            <a:fld id="{86CB4B4D-7CA3-9044-876B-883B54F8677D}" type="slidenum">
              <a:t>‹#›</a:t>
            </a:fld>
            <a:endParaRPr/>
          </a:p>
        </p:txBody>
      </p:sp>
      <p:sp>
        <p:nvSpPr>
          <p:cNvPr id="6" name="PREN 2023 &amp; µASTI, Mainz"/>
          <p:cNvSpPr txBox="1"/>
          <p:nvPr/>
        </p:nvSpPr>
        <p:spPr>
          <a:xfrm>
            <a:off x="78739" y="6561136"/>
            <a:ext cx="8247064"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1pPr>
      <a:lvl2pPr marL="0" marR="0" indent="2286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2pPr>
      <a:lvl3pPr marL="0" marR="0" indent="4572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3pPr>
      <a:lvl4pPr marL="0" marR="0" indent="6858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4pPr>
      <a:lvl5pPr marL="0" marR="0" indent="9144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5pPr>
      <a:lvl6pPr marL="0" marR="0" indent="11430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6pPr>
      <a:lvl7pPr marL="0" marR="0" indent="13716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7pPr>
      <a:lvl8pPr marL="0" marR="0" indent="16002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8pPr>
      <a:lvl9pPr marL="0" marR="0" indent="1828800" algn="ctr" defTabSz="457200" latinLnBrk="0">
        <a:lnSpc>
          <a:spcPct val="100000"/>
        </a:lnSpc>
        <a:spcBef>
          <a:spcPts val="0"/>
        </a:spcBef>
        <a:spcAft>
          <a:spcPts val="0"/>
        </a:spcAft>
        <a:buClrTx/>
        <a:buSzTx/>
        <a:buFontTx/>
        <a:buNone/>
        <a:tabLst/>
        <a:defRPr sz="2400" b="0" i="0" u="none" strike="noStrike" cap="none" spc="0" baseline="0">
          <a:solidFill>
            <a:srgbClr val="919191"/>
          </a:solidFill>
          <a:uFill>
            <a:solidFill>
              <a:srgbClr val="919191"/>
            </a:solidFill>
          </a:uFill>
          <a:latin typeface="+mn-lt"/>
          <a:ea typeface="+mn-ea"/>
          <a:cs typeface="+mn-cs"/>
          <a:sym typeface="Tahoma"/>
        </a:defRPr>
      </a:lvl9pPr>
    </p:titleStyle>
    <p:bodyStyle>
      <a:lvl1pPr marL="342900" marR="0" indent="-342900" algn="l" defTabSz="457200" latinLnBrk="0">
        <a:lnSpc>
          <a:spcPct val="100000"/>
        </a:lnSpc>
        <a:spcBef>
          <a:spcPts val="500"/>
        </a:spcBef>
        <a:spcAft>
          <a:spcPts val="0"/>
        </a:spcAft>
        <a:buClrTx/>
        <a:buSzPct val="100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1pPr>
      <a:lvl2pPr marL="800100" marR="0" indent="-342900" algn="l" defTabSz="457200" latinLnBrk="0">
        <a:lnSpc>
          <a:spcPct val="100000"/>
        </a:lnSpc>
        <a:spcBef>
          <a:spcPts val="500"/>
        </a:spcBef>
        <a:spcAft>
          <a:spcPts val="0"/>
        </a:spcAft>
        <a:buClrTx/>
        <a:buSzPct val="100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2pPr>
      <a:lvl3pPr marL="1219200" marR="0" indent="-304800" algn="l" defTabSz="457200" latinLnBrk="0">
        <a:lnSpc>
          <a:spcPct val="100000"/>
        </a:lnSpc>
        <a:spcBef>
          <a:spcPts val="500"/>
        </a:spcBef>
        <a:spcAft>
          <a:spcPts val="0"/>
        </a:spcAft>
        <a:buClrTx/>
        <a:buSzPct val="100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3pPr>
      <a:lvl4pPr marL="1714500" marR="0" indent="-342900" algn="l" defTabSz="457200" latinLnBrk="0">
        <a:lnSpc>
          <a:spcPct val="100000"/>
        </a:lnSpc>
        <a:spcBef>
          <a:spcPts val="500"/>
        </a:spcBef>
        <a:spcAft>
          <a:spcPts val="0"/>
        </a:spcAft>
        <a:buClrTx/>
        <a:buSzPct val="100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4pPr>
      <a:lvl5pPr marL="2220685" marR="0" indent="-391885" algn="l" defTabSz="457200" latinLnBrk="0">
        <a:lnSpc>
          <a:spcPct val="100000"/>
        </a:lnSpc>
        <a:spcBef>
          <a:spcPts val="500"/>
        </a:spcBef>
        <a:spcAft>
          <a:spcPts val="0"/>
        </a:spcAft>
        <a:buClrTx/>
        <a:buSzPct val="100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5pPr>
      <a:lvl6pPr marL="3430814" marR="0" indent="-979714" algn="l" defTabSz="457200" latinLnBrk="0">
        <a:lnSpc>
          <a:spcPct val="100000"/>
        </a:lnSpc>
        <a:spcBef>
          <a:spcPts val="500"/>
        </a:spcBef>
        <a:spcAft>
          <a:spcPts val="0"/>
        </a:spcAft>
        <a:buClrTx/>
        <a:buSzPct val="171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6pPr>
      <a:lvl7pPr marL="3786414" marR="0" indent="-979714" algn="l" defTabSz="457200" latinLnBrk="0">
        <a:lnSpc>
          <a:spcPct val="100000"/>
        </a:lnSpc>
        <a:spcBef>
          <a:spcPts val="500"/>
        </a:spcBef>
        <a:spcAft>
          <a:spcPts val="0"/>
        </a:spcAft>
        <a:buClrTx/>
        <a:buSzPct val="171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7pPr>
      <a:lvl8pPr marL="4142014" marR="0" indent="-979714" algn="l" defTabSz="457200" latinLnBrk="0">
        <a:lnSpc>
          <a:spcPct val="100000"/>
        </a:lnSpc>
        <a:spcBef>
          <a:spcPts val="500"/>
        </a:spcBef>
        <a:spcAft>
          <a:spcPts val="0"/>
        </a:spcAft>
        <a:buClrTx/>
        <a:buSzPct val="171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8pPr>
      <a:lvl9pPr marL="4497614" marR="0" indent="-979714" algn="l" defTabSz="457200" latinLnBrk="0">
        <a:lnSpc>
          <a:spcPct val="100000"/>
        </a:lnSpc>
        <a:spcBef>
          <a:spcPts val="500"/>
        </a:spcBef>
        <a:spcAft>
          <a:spcPts val="0"/>
        </a:spcAft>
        <a:buClrTx/>
        <a:buSzPct val="171000"/>
        <a:buFontTx/>
        <a:buChar char="•"/>
        <a:tabLst/>
        <a:defRPr sz="2400" b="0" i="0" u="none" strike="noStrike" cap="none" spc="0" baseline="0">
          <a:solidFill>
            <a:srgbClr val="000000"/>
          </a:solidFill>
          <a:uFill>
            <a:solidFill>
              <a:srgbClr val="000000"/>
            </a:solidFill>
          </a:uFill>
          <a:latin typeface="Agency FB"/>
          <a:ea typeface="Agency FB"/>
          <a:cs typeface="Agency FB"/>
          <a:sym typeface="Agency FB"/>
        </a:defRPr>
      </a:lvl9pPr>
    </p:bodyStyle>
    <p:otherStyle>
      <a:lvl1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1pPr>
      <a:lvl2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2pPr>
      <a:lvl3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3pPr>
      <a:lvl4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4pPr>
      <a:lvl5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5pPr>
      <a:lvl6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6pPr>
      <a:lvl7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7pPr>
      <a:lvl8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8pPr>
      <a:lvl9pPr marL="0" marR="0" indent="0" algn="l" defTabSz="457200" rtl="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9A9A9A"/>
            </a:solidFill>
          </a:uFill>
          <a:latin typeface="+mn-lt"/>
          <a:ea typeface="+mn-ea"/>
          <a:cs typeface="+mn-cs"/>
          <a:sym typeface="Agency FB"/>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droppedImage.png" descr="droppedImage.png"/>
          <p:cNvPicPr>
            <a:picLocks noChangeAspect="1"/>
          </p:cNvPicPr>
          <p:nvPr/>
        </p:nvPicPr>
        <p:blipFill>
          <a:blip r:embed="rId2"/>
          <a:stretch>
            <a:fillRect/>
          </a:stretch>
        </p:blipFill>
        <p:spPr>
          <a:xfrm>
            <a:off x="25399" y="5930900"/>
            <a:ext cx="1828801" cy="698500"/>
          </a:xfrm>
          <a:prstGeom prst="rect">
            <a:avLst/>
          </a:prstGeom>
          <a:ln w="12700">
            <a:miter lim="400000"/>
          </a:ln>
        </p:spPr>
      </p:pic>
      <p:pic>
        <p:nvPicPr>
          <p:cNvPr id="73" name="image4.png" descr="image4.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35124" y="5835650"/>
            <a:ext cx="780269" cy="876301"/>
          </a:xfrm>
          <a:prstGeom prst="rect">
            <a:avLst/>
          </a:prstGeom>
          <a:ln w="12700">
            <a:miter lim="400000"/>
          </a:ln>
        </p:spPr>
      </p:pic>
      <p:pic>
        <p:nvPicPr>
          <p:cNvPr id="74" name="image1.png" descr="image1.png"/>
          <p:cNvPicPr>
            <a:picLocks noChangeAspect="1"/>
          </p:cNvPicPr>
          <p:nvPr/>
        </p:nvPicPr>
        <p:blipFill>
          <a:blip r:embed="rId4"/>
          <a:stretch>
            <a:fillRect/>
          </a:stretch>
        </p:blipFill>
        <p:spPr>
          <a:xfrm>
            <a:off x="-1" y="204787"/>
            <a:ext cx="914401" cy="330201"/>
          </a:xfrm>
          <a:prstGeom prst="rect">
            <a:avLst/>
          </a:prstGeom>
          <a:ln w="12700">
            <a:miter lim="400000"/>
          </a:ln>
        </p:spPr>
      </p:pic>
      <p:pic>
        <p:nvPicPr>
          <p:cNvPr id="75" name="image2.png" descr="image2.png"/>
          <p:cNvPicPr>
            <a:picLocks noChangeAspect="1"/>
          </p:cNvPicPr>
          <p:nvPr/>
        </p:nvPicPr>
        <p:blipFill>
          <a:blip r:embed="rId5"/>
          <a:stretch>
            <a:fillRect/>
          </a:stretch>
        </p:blipFill>
        <p:spPr>
          <a:xfrm>
            <a:off x="3132138" y="361949"/>
            <a:ext cx="2882901" cy="647701"/>
          </a:xfrm>
          <a:prstGeom prst="rect">
            <a:avLst/>
          </a:prstGeom>
          <a:ln w="12700">
            <a:miter lim="400000"/>
          </a:ln>
        </p:spPr>
      </p:pic>
      <p:sp>
        <p:nvSpPr>
          <p:cNvPr id="76" name="Rectangle"/>
          <p:cNvSpPr/>
          <p:nvPr/>
        </p:nvSpPr>
        <p:spPr>
          <a:xfrm>
            <a:off x="-1" y="-1"/>
            <a:ext cx="927101" cy="685801"/>
          </a:xfrm>
          <a:prstGeom prst="rect">
            <a:avLst/>
          </a:prstGeom>
          <a:solidFill>
            <a:srgbClr val="FFFFFF"/>
          </a:solidFill>
          <a:ln w="3175"/>
        </p:spPr>
        <p:txBody>
          <a:bodyPr lIns="38100" tIns="38100" rIns="38100" bIns="38100" anchor="ctr"/>
          <a:lstStyle/>
          <a:p>
            <a:pPr algn="ctr" defTabSz="584200">
              <a:buClr>
                <a:srgbClr val="FFFFFF"/>
              </a:buClr>
              <a:defRPr sz="38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a:p>
        </p:txBody>
      </p:sp>
      <p:pic>
        <p:nvPicPr>
          <p:cNvPr id="77" name="image3.png" descr="image3.png"/>
          <p:cNvPicPr>
            <a:picLocks noChangeAspect="1"/>
          </p:cNvPicPr>
          <p:nvPr/>
        </p:nvPicPr>
        <p:blipFill>
          <a:blip r:embed="rId6"/>
          <a:stretch>
            <a:fillRect/>
          </a:stretch>
        </p:blipFill>
        <p:spPr>
          <a:xfrm>
            <a:off x="4299745" y="5935345"/>
            <a:ext cx="1562101" cy="673101"/>
          </a:xfrm>
          <a:prstGeom prst="rect">
            <a:avLst/>
          </a:prstGeom>
          <a:ln w="12700">
            <a:miter lim="400000"/>
          </a:ln>
        </p:spPr>
      </p:pic>
      <p:pic>
        <p:nvPicPr>
          <p:cNvPr id="78" name="droppedImage.png" descr="droppedImage.png"/>
          <p:cNvPicPr>
            <a:picLocks noChangeAspect="1"/>
          </p:cNvPicPr>
          <p:nvPr/>
        </p:nvPicPr>
        <p:blipFill>
          <a:blip r:embed="rId7"/>
          <a:stretch>
            <a:fillRect/>
          </a:stretch>
        </p:blipFill>
        <p:spPr>
          <a:xfrm>
            <a:off x="2654300" y="6007100"/>
            <a:ext cx="1638300" cy="546100"/>
          </a:xfrm>
          <a:prstGeom prst="rect">
            <a:avLst/>
          </a:prstGeom>
          <a:ln w="12700">
            <a:miter lim="400000"/>
          </a:ln>
        </p:spPr>
      </p:pic>
      <p:pic>
        <p:nvPicPr>
          <p:cNvPr id="79" name="droppedImage.png" descr="droppedImage.png"/>
          <p:cNvPicPr>
            <a:picLocks noChangeAspect="1"/>
          </p:cNvPicPr>
          <p:nvPr/>
        </p:nvPicPr>
        <p:blipFill>
          <a:blip r:embed="rId8"/>
          <a:stretch>
            <a:fillRect/>
          </a:stretch>
        </p:blipFill>
        <p:spPr>
          <a:xfrm>
            <a:off x="5867400" y="6045200"/>
            <a:ext cx="1312818" cy="457201"/>
          </a:xfrm>
          <a:prstGeom prst="rect">
            <a:avLst/>
          </a:prstGeom>
          <a:ln w="12700">
            <a:miter lim="400000"/>
          </a:ln>
        </p:spPr>
      </p:pic>
      <p:pic>
        <p:nvPicPr>
          <p:cNvPr id="80" name="droppedImage.png" descr="droppedImage.png"/>
          <p:cNvPicPr>
            <a:picLocks noChangeAspect="1"/>
          </p:cNvPicPr>
          <p:nvPr/>
        </p:nvPicPr>
        <p:blipFill>
          <a:blip r:embed="rId9"/>
          <a:stretch>
            <a:fillRect/>
          </a:stretch>
        </p:blipFill>
        <p:spPr>
          <a:xfrm>
            <a:off x="7188200" y="5664200"/>
            <a:ext cx="1244600" cy="1224740"/>
          </a:xfrm>
          <a:prstGeom prst="rect">
            <a:avLst/>
          </a:prstGeom>
          <a:ln w="12700">
            <a:miter lim="400000"/>
          </a:ln>
        </p:spPr>
      </p:pic>
      <p:sp>
        <p:nvSpPr>
          <p:cNvPr id="81" name="Hyperfine structure of the lower states of light muonic atoms"/>
          <p:cNvSpPr txBox="1">
            <a:spLocks noGrp="1"/>
          </p:cNvSpPr>
          <p:nvPr>
            <p:ph type="title"/>
          </p:nvPr>
        </p:nvSpPr>
        <p:spPr>
          <a:xfrm>
            <a:off x="685800" y="2130425"/>
            <a:ext cx="7772400" cy="1470025"/>
          </a:xfrm>
          <a:prstGeom prst="rect">
            <a:avLst/>
          </a:prstGeom>
        </p:spPr>
        <p:txBody>
          <a:bodyPr/>
          <a:lstStyle>
            <a:lvl1pPr>
              <a:defRPr sz="2600"/>
            </a:lvl1pPr>
          </a:lstStyle>
          <a:p>
            <a:r>
              <a:t>Hyperfine structure of the lower states of light muonic atoms</a:t>
            </a:r>
          </a:p>
        </p:txBody>
      </p:sp>
      <p:sp>
        <p:nvSpPr>
          <p:cNvPr id="82" name="Paul Indelicato…"/>
          <p:cNvSpPr txBox="1">
            <a:spLocks noGrp="1"/>
          </p:cNvSpPr>
          <p:nvPr>
            <p:ph type="body" sz="quarter" idx="1"/>
          </p:nvPr>
        </p:nvSpPr>
        <p:spPr>
          <a:xfrm>
            <a:off x="1371600" y="3886200"/>
            <a:ext cx="6400800" cy="1295400"/>
          </a:xfrm>
          <a:prstGeom prst="rect">
            <a:avLst/>
          </a:prstGeom>
        </p:spPr>
        <p:txBody>
          <a:bodyPr/>
          <a:lstStyle/>
          <a:p>
            <a:r>
              <a:t>Paul Indelicato</a:t>
            </a:r>
          </a:p>
          <a:p>
            <a:r>
              <a:t>Mainz June.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180" name="Hyperfine structure in Dirac Eq."/>
          <p:cNvSpPr txBox="1">
            <a:spLocks noGrp="1"/>
          </p:cNvSpPr>
          <p:nvPr>
            <p:ph type="title"/>
          </p:nvPr>
        </p:nvSpPr>
        <p:spPr>
          <a:prstGeom prst="rect">
            <a:avLst/>
          </a:prstGeom>
        </p:spPr>
        <p:txBody>
          <a:bodyPr/>
          <a:lstStyle/>
          <a:p>
            <a:r>
              <a:t>Hyperfine structure in Dirac Eq. </a:t>
            </a:r>
          </a:p>
        </p:txBody>
      </p:sp>
      <p:sp>
        <p:nvSpPr>
          <p:cNvPr id="181"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82"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183" name="droppedImage.pdf" descr="droppedImage.pdf"/>
          <p:cNvPicPr>
            <a:picLocks noChangeAspect="1"/>
          </p:cNvPicPr>
          <p:nvPr/>
        </p:nvPicPr>
        <p:blipFill>
          <a:blip r:embed="rId3"/>
          <a:stretch>
            <a:fillRect/>
          </a:stretch>
        </p:blipFill>
        <p:spPr>
          <a:xfrm>
            <a:off x="787400" y="1092200"/>
            <a:ext cx="4658784" cy="787400"/>
          </a:xfrm>
          <a:prstGeom prst="rect">
            <a:avLst/>
          </a:prstGeom>
          <a:ln w="12700">
            <a:miter lim="400000"/>
          </a:ln>
        </p:spPr>
      </p:pic>
      <p:pic>
        <p:nvPicPr>
          <p:cNvPr id="184" name="droppedImage.pdf" descr="droppedImage.pdf"/>
          <p:cNvPicPr>
            <a:picLocks noChangeAspect="1"/>
          </p:cNvPicPr>
          <p:nvPr/>
        </p:nvPicPr>
        <p:blipFill>
          <a:blip r:embed="rId4"/>
          <a:stretch>
            <a:fillRect/>
          </a:stretch>
        </p:blipFill>
        <p:spPr>
          <a:xfrm>
            <a:off x="330200" y="2387600"/>
            <a:ext cx="5346700" cy="1755230"/>
          </a:xfrm>
          <a:prstGeom prst="rect">
            <a:avLst/>
          </a:prstGeom>
          <a:ln w="12700">
            <a:miter lim="400000"/>
          </a:ln>
        </p:spPr>
      </p:pic>
      <p:pic>
        <p:nvPicPr>
          <p:cNvPr id="185" name="droppedImage.pdf" descr="droppedImage.pdf"/>
          <p:cNvPicPr>
            <a:picLocks noChangeAspect="1"/>
          </p:cNvPicPr>
          <p:nvPr/>
        </p:nvPicPr>
        <p:blipFill>
          <a:blip r:embed="rId5"/>
          <a:stretch>
            <a:fillRect/>
          </a:stretch>
        </p:blipFill>
        <p:spPr>
          <a:xfrm>
            <a:off x="622300" y="4114800"/>
            <a:ext cx="4735630" cy="1828800"/>
          </a:xfrm>
          <a:prstGeom prst="rect">
            <a:avLst/>
          </a:prstGeom>
          <a:ln w="12700">
            <a:miter lim="400000"/>
          </a:ln>
        </p:spPr>
      </p:pic>
      <p:pic>
        <p:nvPicPr>
          <p:cNvPr id="186" name="droppedImage.pdf" descr="droppedImage.pdf"/>
          <p:cNvPicPr>
            <a:picLocks noChangeAspect="1"/>
          </p:cNvPicPr>
          <p:nvPr/>
        </p:nvPicPr>
        <p:blipFill>
          <a:blip r:embed="rId6"/>
          <a:stretch>
            <a:fillRect/>
          </a:stretch>
        </p:blipFill>
        <p:spPr>
          <a:xfrm>
            <a:off x="3784600" y="5829300"/>
            <a:ext cx="4382814" cy="914400"/>
          </a:xfrm>
          <a:prstGeom prst="rect">
            <a:avLst/>
          </a:prstGeom>
          <a:ln w="12700">
            <a:miter lim="400000"/>
          </a:ln>
        </p:spPr>
      </p:pic>
      <p:sp>
        <p:nvSpPr>
          <p:cNvPr id="187" name="magnetic moment distribution"/>
          <p:cNvSpPr txBox="1"/>
          <p:nvPr/>
        </p:nvSpPr>
        <p:spPr>
          <a:xfrm>
            <a:off x="4935405" y="2632710"/>
            <a:ext cx="299516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chemeClr val="accent2">
                    <a:hueOff val="-554920"/>
                    <a:satOff val="-21482"/>
                    <a:lumOff val="-6228"/>
                  </a:schemeClr>
                </a:solidFill>
              </a:defRPr>
            </a:lvl1pPr>
          </a:lstStyle>
          <a:p>
            <a:r>
              <a:t>magnetic moment distribution</a:t>
            </a:r>
          </a:p>
        </p:txBody>
      </p:sp>
      <p:sp>
        <p:nvSpPr>
          <p:cNvPr id="188" name="Line"/>
          <p:cNvSpPr/>
          <p:nvPr/>
        </p:nvSpPr>
        <p:spPr>
          <a:xfrm flipH="1">
            <a:off x="4465753" y="2938779"/>
            <a:ext cx="411047" cy="1"/>
          </a:xfrm>
          <a:prstGeom prst="line">
            <a:avLst/>
          </a:prstGeom>
          <a:ln w="38100">
            <a:solidFill>
              <a:schemeClr val="accent2">
                <a:hueOff val="-554920"/>
                <a:satOff val="-21482"/>
                <a:lumOff val="-6228"/>
              </a:schemeClr>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89" name="Non Relat.: Zemach radius"/>
          <p:cNvSpPr txBox="1"/>
          <p:nvPr/>
        </p:nvSpPr>
        <p:spPr>
          <a:xfrm>
            <a:off x="5571851" y="5133702"/>
            <a:ext cx="259556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chemeClr val="accent5">
                    <a:hueOff val="-176146"/>
                    <a:satOff val="3665"/>
                    <a:lumOff val="-13986"/>
                  </a:schemeClr>
                </a:solidFill>
              </a:defRPr>
            </a:lvl1pPr>
          </a:lstStyle>
          <a:p>
            <a:r>
              <a:t>Non Relat.: Zemach radius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192" name="Hyperfine structure QED corrections"/>
          <p:cNvSpPr txBox="1">
            <a:spLocks noGrp="1"/>
          </p:cNvSpPr>
          <p:nvPr>
            <p:ph type="title"/>
          </p:nvPr>
        </p:nvSpPr>
        <p:spPr>
          <a:prstGeom prst="rect">
            <a:avLst/>
          </a:prstGeom>
        </p:spPr>
        <p:txBody>
          <a:bodyPr/>
          <a:lstStyle/>
          <a:p>
            <a:r>
              <a:t>Hyperfine structure QED corrections</a:t>
            </a:r>
          </a:p>
        </p:txBody>
      </p:sp>
      <p:sp>
        <p:nvSpPr>
          <p:cNvPr id="193"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9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195" name="Nonperturbative evaluation of some QED contributions to the muonic hydrogen n=2 Lamb shift and hyperfine structure, P. Indelicato. Phys. Rev. A 87, 022501 (2013)."/>
          <p:cNvSpPr txBox="1"/>
          <p:nvPr/>
        </p:nvSpPr>
        <p:spPr>
          <a:xfrm>
            <a:off x="508000" y="5613400"/>
            <a:ext cx="32639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buClrTx/>
              <a:defRPr sz="1500">
                <a:solidFill>
                  <a:srgbClr val="000000"/>
                </a:solidFill>
                <a:uFillTx/>
              </a:defRPr>
            </a:pPr>
            <a:r>
              <a:t>Nonperturbative evaluation of some QED contributions to the muonic hydrogen n=2 Lamb shift and hyperfine structure, P. Indelicato. Phys. Rev. A </a:t>
            </a:r>
            <a:r>
              <a:rPr b="1"/>
              <a:t>87,</a:t>
            </a:r>
            <a:r>
              <a:t> 022501 (2013).</a:t>
            </a:r>
          </a:p>
        </p:txBody>
      </p:sp>
      <p:sp>
        <p:nvSpPr>
          <p:cNvPr id="196" name="Uehling vacuum polarization in Dirac Eq."/>
          <p:cNvSpPr txBox="1"/>
          <p:nvPr/>
        </p:nvSpPr>
        <p:spPr>
          <a:xfrm>
            <a:off x="162560" y="5010375"/>
            <a:ext cx="39414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Uehling vacuum polarization in Dirac Eq.</a:t>
            </a:r>
          </a:p>
        </p:txBody>
      </p:sp>
      <p:sp>
        <p:nvSpPr>
          <p:cNvPr id="197" name="includes all loop after loop corrections of the same kind, all cross terms…"/>
          <p:cNvSpPr txBox="1"/>
          <p:nvPr/>
        </p:nvSpPr>
        <p:spPr>
          <a:xfrm>
            <a:off x="5405596" y="4692811"/>
            <a:ext cx="2026444" cy="194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buClr>
                <a:srgbClr val="000000"/>
              </a:buClr>
              <a:defRPr>
                <a:solidFill>
                  <a:schemeClr val="accent2"/>
                </a:solidFill>
              </a:defRPr>
            </a:lvl1pPr>
          </a:lstStyle>
          <a:p>
            <a:r>
              <a:t>includes all loop after loop corrections of the same kind, all cross terms…</a:t>
            </a:r>
          </a:p>
        </p:txBody>
      </p:sp>
      <p:pic>
        <p:nvPicPr>
          <p:cNvPr id="198" name="V11-HFS-wavefunc.pdf" descr="V11-HFS-wavefunc.pdf"/>
          <p:cNvPicPr>
            <a:picLocks noChangeAspect="1"/>
          </p:cNvPicPr>
          <p:nvPr/>
        </p:nvPicPr>
        <p:blipFill>
          <a:blip r:embed="rId3"/>
          <a:stretch>
            <a:fillRect/>
          </a:stretch>
        </p:blipFill>
        <p:spPr>
          <a:xfrm>
            <a:off x="88900" y="1472309"/>
            <a:ext cx="8709029" cy="1788013"/>
          </a:xfrm>
          <a:prstGeom prst="rect">
            <a:avLst/>
          </a:prstGeom>
          <a:ln w="12700">
            <a:miter lim="400000"/>
          </a:ln>
        </p:spPr>
      </p:pic>
      <p:sp>
        <p:nvSpPr>
          <p:cNvPr id="199" name="Line"/>
          <p:cNvSpPr/>
          <p:nvPr/>
        </p:nvSpPr>
        <p:spPr>
          <a:xfrm flipV="1">
            <a:off x="1127759" y="3388775"/>
            <a:ext cx="1" cy="1577779"/>
          </a:xfrm>
          <a:prstGeom prst="line">
            <a:avLst/>
          </a:prstGeom>
          <a:ln w="38100">
            <a:solidFill>
              <a:schemeClr val="accent1"/>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200" name="Line"/>
          <p:cNvSpPr/>
          <p:nvPr/>
        </p:nvSpPr>
        <p:spPr>
          <a:xfrm flipV="1">
            <a:off x="4488180" y="2640110"/>
            <a:ext cx="1" cy="1577780"/>
          </a:xfrm>
          <a:prstGeom prst="line">
            <a:avLst/>
          </a:prstGeom>
          <a:ln w="38100">
            <a:solidFill>
              <a:schemeClr val="accent6">
                <a:lumOff val="-8741"/>
              </a:schemeClr>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201" name="Wichmann and Kroll in Dirac Eq."/>
          <p:cNvSpPr txBox="1"/>
          <p:nvPr/>
        </p:nvSpPr>
        <p:spPr>
          <a:xfrm>
            <a:off x="4212247" y="4257259"/>
            <a:ext cx="312896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lumOff val="-8741"/>
                  </a:schemeClr>
                </a:solidFill>
              </a:defRPr>
            </a:lvl1pPr>
          </a:lstStyle>
          <a:p>
            <a:r>
              <a:t>Wichmann and Kroll in Dirac Eq.</a:t>
            </a:r>
          </a:p>
        </p:txBody>
      </p:sp>
      <p:sp>
        <p:nvSpPr>
          <p:cNvPr id="202" name="Line"/>
          <p:cNvSpPr/>
          <p:nvPr/>
        </p:nvSpPr>
        <p:spPr>
          <a:xfrm flipV="1">
            <a:off x="7348220" y="2599885"/>
            <a:ext cx="1" cy="788891"/>
          </a:xfrm>
          <a:prstGeom prst="line">
            <a:avLst/>
          </a:prstGeom>
          <a:ln w="38100">
            <a:solidFill>
              <a:schemeClr val="accent4">
                <a:satOff val="1488"/>
                <a:lumOff val="-7242"/>
              </a:schemeClr>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203" name="mixed Uehling…"/>
          <p:cNvSpPr txBox="1"/>
          <p:nvPr/>
        </p:nvSpPr>
        <p:spPr>
          <a:xfrm>
            <a:off x="7114086" y="3269257"/>
            <a:ext cx="1683843"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mixed Uehling </a:t>
            </a:r>
          </a:p>
          <a:p>
            <a:pPr>
              <a:buClr>
                <a:srgbClr val="000000"/>
              </a:buClr>
            </a:pPr>
            <a:r>
              <a:t>&amp; W&amp;K diagrams</a:t>
            </a:r>
          </a:p>
        </p:txBody>
      </p:sp>
      <p:sp>
        <p:nvSpPr>
          <p:cNvPr id="204" name="Z𝛼"/>
          <p:cNvSpPr txBox="1"/>
          <p:nvPr/>
        </p:nvSpPr>
        <p:spPr>
          <a:xfrm>
            <a:off x="1504607" y="1964948"/>
            <a:ext cx="397532" cy="481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Z𝛼</a:t>
            </a:r>
          </a:p>
        </p:txBody>
      </p:sp>
      <p:sp>
        <p:nvSpPr>
          <p:cNvPr id="205" name="HFS"/>
          <p:cNvSpPr txBox="1"/>
          <p:nvPr/>
        </p:nvSpPr>
        <p:spPr>
          <a:xfrm>
            <a:off x="2015477" y="1641779"/>
            <a:ext cx="4799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HFS</a:t>
            </a:r>
          </a:p>
        </p:txBody>
      </p:sp>
      <p:sp>
        <p:nvSpPr>
          <p:cNvPr id="206" name="new in 2023 version of the mdfgme code: µ Uehling and Wichmann and Kroll self-consistent"/>
          <p:cNvSpPr txBox="1"/>
          <p:nvPr/>
        </p:nvSpPr>
        <p:spPr>
          <a:xfrm>
            <a:off x="88900" y="767904"/>
            <a:ext cx="884887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chemeClr val="accent1">
                    <a:hueOff val="47394"/>
                    <a:satOff val="-25753"/>
                    <a:lumOff val="-7544"/>
                  </a:schemeClr>
                </a:solidFill>
              </a:defRPr>
            </a:lvl1pPr>
          </a:lstStyle>
          <a:p>
            <a:r>
              <a:t>new in 2023 version of the mdfgme code: µ Uehling and Wichmann and Kroll self-consistent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09" name="Hyperfine structure QED corrections"/>
          <p:cNvSpPr txBox="1">
            <a:spLocks noGrp="1"/>
          </p:cNvSpPr>
          <p:nvPr>
            <p:ph type="title"/>
          </p:nvPr>
        </p:nvSpPr>
        <p:spPr>
          <a:prstGeom prst="rect">
            <a:avLst/>
          </a:prstGeom>
        </p:spPr>
        <p:txBody>
          <a:bodyPr/>
          <a:lstStyle/>
          <a:p>
            <a:r>
              <a:t>Hyperfine structure QED corrections</a:t>
            </a:r>
          </a:p>
        </p:txBody>
      </p:sp>
      <p:sp>
        <p:nvSpPr>
          <p:cNvPr id="210"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11"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212" name="Nonperturbative evaluation of some QED contributions to the muonic hydrogen n=2 Lamb shift and hyperfine structure, P. Indelicato. Phys. Rev. A 87, 022501 (2013)."/>
          <p:cNvSpPr txBox="1"/>
          <p:nvPr/>
        </p:nvSpPr>
        <p:spPr>
          <a:xfrm>
            <a:off x="107949" y="5611494"/>
            <a:ext cx="32639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buClrTx/>
              <a:defRPr sz="1400">
                <a:solidFill>
                  <a:srgbClr val="000000"/>
                </a:solidFill>
                <a:uFillTx/>
              </a:defRPr>
            </a:pPr>
            <a:r>
              <a:t>Nonperturbative evaluation of some QED contributions to the muonic hydrogen n=2 Lamb shift and hyperfine structure, P. Indelicato. Phys. Rev. A </a:t>
            </a:r>
            <a:r>
              <a:rPr b="1"/>
              <a:t>87,</a:t>
            </a:r>
            <a:r>
              <a:t> 022501 (2013).</a:t>
            </a:r>
          </a:p>
        </p:txBody>
      </p:sp>
      <p:sp>
        <p:nvSpPr>
          <p:cNvPr id="213" name="Including Uelhing vacuum polarization in the Dirac equation"/>
          <p:cNvSpPr txBox="1"/>
          <p:nvPr/>
        </p:nvSpPr>
        <p:spPr>
          <a:xfrm>
            <a:off x="457200" y="4965064"/>
            <a:ext cx="577051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Including Uelhing vacuum polarization in the Dirac equation</a:t>
            </a:r>
          </a:p>
        </p:txBody>
      </p:sp>
      <p:pic>
        <p:nvPicPr>
          <p:cNvPr id="214" name="V11-HFS-operator.pdf" descr="V11-HFS-operator.pdf"/>
          <p:cNvPicPr>
            <a:picLocks noChangeAspect="1"/>
          </p:cNvPicPr>
          <p:nvPr/>
        </p:nvPicPr>
        <p:blipFill>
          <a:blip r:embed="rId3"/>
          <a:stretch>
            <a:fillRect/>
          </a:stretch>
        </p:blipFill>
        <p:spPr>
          <a:xfrm>
            <a:off x="791673" y="1644987"/>
            <a:ext cx="7073901" cy="1308101"/>
          </a:xfrm>
          <a:prstGeom prst="rect">
            <a:avLst/>
          </a:prstGeom>
          <a:ln w="12700">
            <a:miter lim="400000"/>
          </a:ln>
        </p:spPr>
      </p:pic>
      <p:sp>
        <p:nvSpPr>
          <p:cNvPr id="215" name="new Wichmann and Kroll"/>
          <p:cNvSpPr txBox="1"/>
          <p:nvPr/>
        </p:nvSpPr>
        <p:spPr>
          <a:xfrm>
            <a:off x="5573612" y="1003662"/>
            <a:ext cx="243423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chemeClr val="accent2"/>
                </a:solidFill>
              </a:defRPr>
            </a:lvl1pPr>
          </a:lstStyle>
          <a:p>
            <a:r>
              <a:t>new Wichmann and Kroll</a:t>
            </a:r>
          </a:p>
        </p:txBody>
      </p:sp>
      <p:sp>
        <p:nvSpPr>
          <p:cNvPr id="216" name="new: also muon loops"/>
          <p:cNvSpPr txBox="1"/>
          <p:nvPr/>
        </p:nvSpPr>
        <p:spPr>
          <a:xfrm>
            <a:off x="4180748" y="2816060"/>
            <a:ext cx="215339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chemeClr val="accent2"/>
                </a:solidFill>
              </a:defRPr>
            </a:lvl1pPr>
          </a:lstStyle>
          <a:p>
            <a:r>
              <a:t>new: also muon loops</a:t>
            </a:r>
          </a:p>
        </p:txBody>
      </p:sp>
      <p:sp>
        <p:nvSpPr>
          <p:cNvPr id="217" name="Uelhing corr. to…"/>
          <p:cNvSpPr txBox="1"/>
          <p:nvPr/>
        </p:nvSpPr>
        <p:spPr>
          <a:xfrm>
            <a:off x="625747" y="2986403"/>
            <a:ext cx="1668067"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Uelhing corr. to </a:t>
            </a:r>
          </a:p>
          <a:p>
            <a:pPr>
              <a:buClr>
                <a:srgbClr val="000000"/>
              </a:buClr>
            </a:pPr>
            <a:r>
              <a:t>HFS interaction</a:t>
            </a:r>
          </a:p>
        </p:txBody>
      </p:sp>
      <p:sp>
        <p:nvSpPr>
          <p:cNvPr id="218" name="Mixed corrections…"/>
          <p:cNvSpPr txBox="1"/>
          <p:nvPr/>
        </p:nvSpPr>
        <p:spPr>
          <a:xfrm>
            <a:off x="2641149" y="3355826"/>
            <a:ext cx="1994446" cy="120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a:solidFill>
                  <a:schemeClr val="accent1">
                    <a:hueOff val="47394"/>
                    <a:satOff val="-25753"/>
                    <a:lumOff val="-7544"/>
                  </a:schemeClr>
                </a:solidFill>
              </a:defRPr>
            </a:pPr>
            <a:r>
              <a:t>Mixed corrections</a:t>
            </a:r>
          </a:p>
          <a:p>
            <a:pPr>
              <a:buClr>
                <a:srgbClr val="000000"/>
              </a:buClr>
              <a:defRPr>
                <a:solidFill>
                  <a:schemeClr val="accent1">
                    <a:hueOff val="47394"/>
                    <a:satOff val="-25753"/>
                    <a:lumOff val="-7544"/>
                  </a:schemeClr>
                </a:solidFill>
              </a:defRPr>
            </a:pPr>
            <a:r>
              <a:t>to wavefunction </a:t>
            </a:r>
          </a:p>
          <a:p>
            <a:pPr>
              <a:buClr>
                <a:srgbClr val="000000"/>
              </a:buClr>
              <a:defRPr>
                <a:solidFill>
                  <a:schemeClr val="accent1">
                    <a:hueOff val="47394"/>
                    <a:satOff val="-25753"/>
                    <a:lumOff val="-7544"/>
                  </a:schemeClr>
                </a:solidFill>
              </a:defRPr>
            </a:pPr>
            <a:r>
              <a:t>and HFS interaction</a:t>
            </a:r>
          </a:p>
        </p:txBody>
      </p:sp>
      <p:sp>
        <p:nvSpPr>
          <p:cNvPr id="219" name="Line"/>
          <p:cNvSpPr/>
          <p:nvPr/>
        </p:nvSpPr>
        <p:spPr>
          <a:xfrm flipH="1" flipV="1">
            <a:off x="4068884" y="2385411"/>
            <a:ext cx="337422" cy="561242"/>
          </a:xfrm>
          <a:prstGeom prst="line">
            <a:avLst/>
          </a:prstGeom>
          <a:ln w="38100">
            <a:solidFill>
              <a:schemeClr val="accent2"/>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220" name="Line"/>
          <p:cNvSpPr/>
          <p:nvPr/>
        </p:nvSpPr>
        <p:spPr>
          <a:xfrm flipH="1">
            <a:off x="6688304" y="1418499"/>
            <a:ext cx="198806" cy="614650"/>
          </a:xfrm>
          <a:prstGeom prst="line">
            <a:avLst/>
          </a:prstGeom>
          <a:ln w="38100">
            <a:solidFill>
              <a:schemeClr val="accent2"/>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pic>
        <p:nvPicPr>
          <p:cNvPr id="223" name="Image" descr="Image"/>
          <p:cNvPicPr>
            <a:picLocks noChangeAspect="1"/>
          </p:cNvPicPr>
          <p:nvPr/>
        </p:nvPicPr>
        <p:blipFill>
          <a:blip r:embed="rId3"/>
          <a:stretch>
            <a:fillRect/>
          </a:stretch>
        </p:blipFill>
        <p:spPr>
          <a:xfrm>
            <a:off x="817066" y="1184572"/>
            <a:ext cx="7509868" cy="2152056"/>
          </a:xfrm>
          <a:prstGeom prst="rect">
            <a:avLst/>
          </a:prstGeom>
          <a:ln w="12700">
            <a:miter lim="400000"/>
          </a:ln>
        </p:spPr>
      </p:pic>
      <p:sp>
        <p:nvSpPr>
          <p:cNvPr id="224" name="QED corrections: Vacuum polarization order 𝛼(Z𝛼)"/>
          <p:cNvSpPr>
            <a:spLocks noGrp="1"/>
          </p:cNvSpPr>
          <p:nvPr>
            <p:ph type="title"/>
          </p:nvPr>
        </p:nvSpPr>
        <p:spPr>
          <a:xfrm>
            <a:off x="1015999" y="117474"/>
            <a:ext cx="7670801" cy="457201"/>
          </a:xfrm>
          <a:prstGeom prst="rect">
            <a:avLst/>
          </a:prstGeom>
        </p:spPr>
        <p:txBody>
          <a:bodyPr/>
          <a:lstStyle/>
          <a:p>
            <a:r>
              <a:t>QED corrections: Vacuum polarization order 𝛼(Z𝛼)</a:t>
            </a:r>
          </a:p>
        </p:txBody>
      </p:sp>
      <p:sp>
        <p:nvSpPr>
          <p:cNvPr id="225" name="Slide Number"/>
          <p:cNvSpPr>
            <a:spLocks noGrp="1"/>
          </p:cNvSpPr>
          <p:nvPr>
            <p:ph type="sldNum" sz="quarter" idx="2"/>
          </p:nvPr>
        </p:nvSpPr>
        <p:spPr>
          <a:xfrm>
            <a:off x="8941804" y="6575425"/>
            <a:ext cx="194383"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26"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227" name="All order VP to HFS interaction"/>
          <p:cNvSpPr txBox="1"/>
          <p:nvPr/>
        </p:nvSpPr>
        <p:spPr>
          <a:xfrm>
            <a:off x="457200" y="3428999"/>
            <a:ext cx="304234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1">
                    <a:hueOff val="47394"/>
                    <a:satOff val="-25753"/>
                    <a:lumOff val="-7544"/>
                  </a:schemeClr>
                </a:solidFill>
              </a:defRPr>
            </a:lvl1pPr>
          </a:lstStyle>
          <a:p>
            <a:r>
              <a:t>All order VP to HFS interaction</a:t>
            </a:r>
          </a:p>
        </p:txBody>
      </p:sp>
      <p:sp>
        <p:nvSpPr>
          <p:cNvPr id="228" name="The use of the V13 potential can only…"/>
          <p:cNvSpPr txBox="1"/>
          <p:nvPr/>
        </p:nvSpPr>
        <p:spPr>
          <a:xfrm>
            <a:off x="4178414" y="3778349"/>
            <a:ext cx="4177606" cy="194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a:solidFill>
                  <a:schemeClr val="accent2">
                    <a:hueOff val="-554920"/>
                    <a:satOff val="-21482"/>
                    <a:lumOff val="-6228"/>
                  </a:schemeClr>
                </a:solidFill>
              </a:defRPr>
            </a:pPr>
            <a:r>
              <a:t>The use of the V13 potential can only</a:t>
            </a:r>
          </a:p>
          <a:p>
            <a:pPr>
              <a:buClr>
                <a:srgbClr val="000000"/>
              </a:buClr>
              <a:defRPr>
                <a:solidFill>
                  <a:schemeClr val="accent2">
                    <a:hueOff val="-554920"/>
                    <a:satOff val="-21482"/>
                    <a:lumOff val="-6228"/>
                  </a:schemeClr>
                </a:solidFill>
              </a:defRPr>
            </a:pPr>
            <a:r>
              <a:t>represent the point nucleus Wichmann</a:t>
            </a:r>
          </a:p>
          <a:p>
            <a:pPr>
              <a:buClr>
                <a:srgbClr val="000000"/>
              </a:buClr>
              <a:defRPr>
                <a:solidFill>
                  <a:schemeClr val="accent2">
                    <a:hueOff val="-554920"/>
                    <a:satOff val="-21482"/>
                    <a:lumOff val="-6228"/>
                  </a:schemeClr>
                </a:solidFill>
              </a:defRPr>
            </a:pPr>
            <a:r>
              <a:t>and Kroll correction as the real FNS value </a:t>
            </a:r>
          </a:p>
          <a:p>
            <a:pPr>
              <a:buClr>
                <a:srgbClr val="000000"/>
              </a:buClr>
              <a:defRPr>
                <a:solidFill>
                  <a:schemeClr val="accent2">
                    <a:hueOff val="-554920"/>
                    <a:satOff val="-21482"/>
                    <a:lumOff val="-6228"/>
                  </a:schemeClr>
                </a:solidFill>
              </a:defRPr>
            </a:pPr>
            <a:r>
              <a:t>would be non-linear in the nuclear </a:t>
            </a:r>
          </a:p>
          <a:p>
            <a:pPr>
              <a:buClr>
                <a:srgbClr val="000000"/>
              </a:buClr>
              <a:defRPr>
                <a:solidFill>
                  <a:schemeClr val="accent2">
                    <a:hueOff val="-554920"/>
                    <a:satOff val="-21482"/>
                    <a:lumOff val="-6228"/>
                  </a:schemeClr>
                </a:solidFill>
              </a:defRPr>
            </a:pPr>
            <a:r>
              <a:t>charge density</a:t>
            </a:r>
          </a:p>
        </p:txBody>
      </p:sp>
      <p:sp>
        <p:nvSpPr>
          <p:cNvPr id="229" name="𝛼"/>
          <p:cNvSpPr txBox="1"/>
          <p:nvPr/>
        </p:nvSpPr>
        <p:spPr>
          <a:xfrm>
            <a:off x="3041652" y="2532856"/>
            <a:ext cx="277750" cy="387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buClrTx/>
              <a:defRPr sz="2200">
                <a:solidFill>
                  <a:schemeClr val="accent1">
                    <a:hueOff val="47394"/>
                    <a:satOff val="-25753"/>
                    <a:lumOff val="-7544"/>
                  </a:schemeClr>
                </a:solidFill>
                <a:uFill>
                  <a:solidFill>
                    <a:srgbClr val="919191"/>
                  </a:solidFill>
                </a:uFill>
                <a:latin typeface="+mn-lt"/>
                <a:ea typeface="+mn-ea"/>
                <a:cs typeface="+mn-cs"/>
                <a:sym typeface="Tahoma"/>
              </a:defRPr>
            </a:lvl1pPr>
          </a:lstStyle>
          <a:p>
            <a:r>
              <a:t>𝛼</a:t>
            </a:r>
          </a:p>
        </p:txBody>
      </p:sp>
      <p:sp>
        <p:nvSpPr>
          <p:cNvPr id="230" name="Z𝛼"/>
          <p:cNvSpPr txBox="1"/>
          <p:nvPr/>
        </p:nvSpPr>
        <p:spPr>
          <a:xfrm>
            <a:off x="3744457" y="2482002"/>
            <a:ext cx="433957" cy="453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buClrTx/>
              <a:defRPr sz="2200">
                <a:solidFill>
                  <a:schemeClr val="accent1">
                    <a:hueOff val="47394"/>
                    <a:satOff val="-25753"/>
                    <a:lumOff val="-7544"/>
                  </a:schemeClr>
                </a:solidFill>
                <a:uFill>
                  <a:solidFill>
                    <a:srgbClr val="919191"/>
                  </a:solidFill>
                </a:uFill>
                <a:latin typeface="+mn-lt"/>
                <a:ea typeface="+mn-ea"/>
                <a:cs typeface="+mn-cs"/>
                <a:sym typeface="Tahoma"/>
              </a:defRPr>
            </a:lvl1pPr>
          </a:lstStyle>
          <a:p>
            <a:r>
              <a:t>Z𝛼</a:t>
            </a:r>
          </a:p>
        </p:txBody>
      </p:sp>
      <p:sp>
        <p:nvSpPr>
          <p:cNvPr id="231" name="T. Beier, Physics Reports 339, 79 (2000)."/>
          <p:cNvSpPr txBox="1"/>
          <p:nvPr/>
        </p:nvSpPr>
        <p:spPr>
          <a:xfrm>
            <a:off x="4854537" y="6163171"/>
            <a:ext cx="408726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hueOff val="-554920"/>
                    <a:satOff val="-21482"/>
                    <a:lumOff val="-6228"/>
                  </a:schemeClr>
                </a:solidFill>
              </a:defRPr>
            </a:lvl1pPr>
          </a:lstStyle>
          <a:p>
            <a:r>
              <a:t>T. Beier, Physics Reports 339, 79 (2000).</a:t>
            </a:r>
          </a:p>
        </p:txBody>
      </p:sp>
      <p:sp>
        <p:nvSpPr>
          <p:cNvPr id="232" name="Line"/>
          <p:cNvSpPr/>
          <p:nvPr/>
        </p:nvSpPr>
        <p:spPr>
          <a:xfrm flipV="1">
            <a:off x="5847079" y="2114596"/>
            <a:ext cx="1" cy="1549355"/>
          </a:xfrm>
          <a:prstGeom prst="line">
            <a:avLst/>
          </a:prstGeom>
          <a:ln w="38100">
            <a:solidFill>
              <a:srgbClr val="000000"/>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233" name="Uelhing part to renormalize"/>
          <p:cNvSpPr txBox="1"/>
          <p:nvPr/>
        </p:nvSpPr>
        <p:spPr>
          <a:xfrm>
            <a:off x="5938391" y="847089"/>
            <a:ext cx="27531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Uelhing part to renormalize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36" name="Contributions: SCF VP"/>
          <p:cNvSpPr txBox="1">
            <a:spLocks noGrp="1"/>
          </p:cNvSpPr>
          <p:nvPr>
            <p:ph type="title"/>
          </p:nvPr>
        </p:nvSpPr>
        <p:spPr>
          <a:prstGeom prst="rect">
            <a:avLst/>
          </a:prstGeom>
        </p:spPr>
        <p:txBody>
          <a:bodyPr/>
          <a:lstStyle/>
          <a:p>
            <a:r>
              <a:t>Contributions: SCF VP</a:t>
            </a:r>
          </a:p>
        </p:txBody>
      </p:sp>
      <p:sp>
        <p:nvSpPr>
          <p:cNvPr id="237" name="Slide Number"/>
          <p:cNvSpPr txBox="1">
            <a:spLocks noGrp="1"/>
          </p:cNvSpPr>
          <p:nvPr>
            <p:ph type="sldNum" sz="quarter" idx="2"/>
          </p:nvPr>
        </p:nvSpPr>
        <p:spPr>
          <a:xfrm>
            <a:off x="8941804" y="6575425"/>
            <a:ext cx="200026"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38"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239" name="muonic-H-HFS-VPSC-effect.pdf" descr="muonic-H-HFS-VPSC-effect.pdf"/>
          <p:cNvPicPr>
            <a:picLocks noChangeAspect="1"/>
          </p:cNvPicPr>
          <p:nvPr/>
        </p:nvPicPr>
        <p:blipFill>
          <a:blip r:embed="rId3"/>
          <a:stretch>
            <a:fillRect/>
          </a:stretch>
        </p:blipFill>
        <p:spPr>
          <a:xfrm>
            <a:off x="-1" y="533400"/>
            <a:ext cx="9041819" cy="602787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42" name="Contributions: SCF VP"/>
          <p:cNvSpPr txBox="1">
            <a:spLocks noGrp="1"/>
          </p:cNvSpPr>
          <p:nvPr>
            <p:ph type="title"/>
          </p:nvPr>
        </p:nvSpPr>
        <p:spPr>
          <a:prstGeom prst="rect">
            <a:avLst/>
          </a:prstGeom>
        </p:spPr>
        <p:txBody>
          <a:bodyPr/>
          <a:lstStyle/>
          <a:p>
            <a:r>
              <a:t>Contributions: SCF VP</a:t>
            </a:r>
          </a:p>
        </p:txBody>
      </p:sp>
      <p:sp>
        <p:nvSpPr>
          <p:cNvPr id="243" name="Slide Number"/>
          <p:cNvSpPr txBox="1">
            <a:spLocks noGrp="1"/>
          </p:cNvSpPr>
          <p:nvPr>
            <p:ph type="sldNum" sz="quarter" idx="2"/>
          </p:nvPr>
        </p:nvSpPr>
        <p:spPr>
          <a:xfrm>
            <a:off x="8941804" y="6575425"/>
            <a:ext cx="193081"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4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245" name="muonic-H-HFS-VPSC-effect-zoom.pdf" descr="muonic-H-HFS-VPSC-effect-zoom.pdf"/>
          <p:cNvPicPr>
            <a:picLocks noChangeAspect="1"/>
          </p:cNvPicPr>
          <p:nvPr/>
        </p:nvPicPr>
        <p:blipFill>
          <a:blip r:embed="rId3"/>
          <a:stretch>
            <a:fillRect/>
          </a:stretch>
        </p:blipFill>
        <p:spPr>
          <a:xfrm>
            <a:off x="-1" y="685800"/>
            <a:ext cx="8941806" cy="596120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48" name="New results: all-order self-energy with finite size"/>
          <p:cNvSpPr>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New results: all-order self-energy with finite size</a:t>
            </a:r>
          </a:p>
        </p:txBody>
      </p:sp>
      <p:sp>
        <p:nvSpPr>
          <p:cNvPr id="249" name="Slide Number"/>
          <p:cNvSpPr>
            <a:spLocks noGrp="1"/>
          </p:cNvSpPr>
          <p:nvPr>
            <p:ph type="sldNum" sz="quarter" idx="2"/>
          </p:nvPr>
        </p:nvSpPr>
        <p:spPr>
          <a:xfrm>
            <a:off x="8941804" y="6575425"/>
            <a:ext cx="198116"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16</a:t>
            </a:fld>
            <a:endParaRPr/>
          </a:p>
        </p:txBody>
      </p:sp>
      <p:sp>
        <p:nvSpPr>
          <p:cNvPr id="250"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251" name="muonic-1s-SE-FZA-FNS.pdf" descr="muonic-1s-SE-FZA-FNS.pdf"/>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24305" y="749582"/>
            <a:ext cx="6734110" cy="4739755"/>
          </a:xfrm>
          <a:prstGeom prst="rect">
            <a:avLst/>
          </a:prstGeom>
          <a:ln w="12700">
            <a:miter lim="400000"/>
          </a:ln>
        </p:spPr>
      </p:pic>
      <p:sp>
        <p:nvSpPr>
          <p:cNvPr id="252" name="Indelicato and Mohr (2023)"/>
          <p:cNvSpPr txBox="1"/>
          <p:nvPr/>
        </p:nvSpPr>
        <p:spPr>
          <a:xfrm>
            <a:off x="2630310" y="5659834"/>
            <a:ext cx="2497114"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sz="2200">
                <a:solidFill>
                  <a:schemeClr val="accent1">
                    <a:hueOff val="47394"/>
                    <a:satOff val="-25753"/>
                    <a:lumOff val="-7544"/>
                  </a:schemeClr>
                </a:solidFill>
                <a:uFill>
                  <a:solidFill>
                    <a:srgbClr val="000000"/>
                  </a:solidFill>
                </a:uFill>
              </a:defRPr>
            </a:lvl1pPr>
          </a:lstStyle>
          <a:p>
            <a:r>
              <a:t>Indelicato and Mohr (2023)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55" name="New results: all-order self-energy with finite size"/>
          <p:cNvSpPr>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New results: all-order self-energy with finite size</a:t>
            </a:r>
          </a:p>
        </p:txBody>
      </p:sp>
      <p:sp>
        <p:nvSpPr>
          <p:cNvPr id="256" name="Slide Number"/>
          <p:cNvSpPr>
            <a:spLocks noGrp="1"/>
          </p:cNvSpPr>
          <p:nvPr>
            <p:ph type="sldNum" sz="quarter" idx="2"/>
          </p:nvPr>
        </p:nvSpPr>
        <p:spPr>
          <a:xfrm>
            <a:off x="8941804" y="6575425"/>
            <a:ext cx="200373"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17</a:t>
            </a:fld>
            <a:endParaRPr/>
          </a:p>
        </p:txBody>
      </p:sp>
      <p:sp>
        <p:nvSpPr>
          <p:cNvPr id="257"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258" name="SE with FNS: Indelicato and Mohr (2023)…"/>
          <p:cNvSpPr txBox="1"/>
          <p:nvPr/>
        </p:nvSpPr>
        <p:spPr>
          <a:xfrm>
            <a:off x="2630310" y="5299571"/>
            <a:ext cx="3625355"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sz="2200">
                <a:solidFill>
                  <a:schemeClr val="accent1">
                    <a:hueOff val="47394"/>
                    <a:satOff val="-25753"/>
                    <a:lumOff val="-7544"/>
                  </a:schemeClr>
                </a:solidFill>
                <a:uFill>
                  <a:solidFill>
                    <a:srgbClr val="000000"/>
                  </a:solidFill>
                </a:uFill>
              </a:defRPr>
            </a:pPr>
            <a:r>
              <a:t>SE with FNS: Indelicato and Mohr (2023)</a:t>
            </a:r>
          </a:p>
          <a:p>
            <a:pPr>
              <a:buClr>
                <a:srgbClr val="000000"/>
              </a:buClr>
              <a:defRPr sz="2200">
                <a:solidFill>
                  <a:srgbClr val="000000"/>
                </a:solidFill>
                <a:uFill>
                  <a:solidFill>
                    <a:srgbClr val="000000"/>
                  </a:solidFill>
                </a:uFill>
              </a:defRPr>
            </a:pPr>
            <a:r>
              <a:t>Nuclear Polarization: Oreshkina (2022)</a:t>
            </a:r>
          </a:p>
        </p:txBody>
      </p:sp>
      <p:pic>
        <p:nvPicPr>
          <p:cNvPr id="259" name="muonic-1s-SE-vs-Uelhing-KS.pdf" descr="muonic-1s-SE-vs-Uelhing-KS.pdf"/>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457199" y="579139"/>
            <a:ext cx="7024702" cy="4720414"/>
          </a:xfrm>
          <a:prstGeom prst="rect">
            <a:avLst/>
          </a:prstGeom>
          <a:ln w="12700">
            <a:miter lim="400000"/>
          </a:ln>
        </p:spPr>
      </p:pic>
      <p:sp>
        <p:nvSpPr>
          <p:cNvPr id="260" name="Can we extend all-order SE calculations to lower-Z and perform the…"/>
          <p:cNvSpPr txBox="1"/>
          <p:nvPr/>
        </p:nvSpPr>
        <p:spPr>
          <a:xfrm>
            <a:off x="1276796" y="6054724"/>
            <a:ext cx="6590408"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Can we extend all-order SE calculations to lower-Z and perform the</a:t>
            </a:r>
          </a:p>
          <a:p>
            <a:r>
              <a:t>same for HFS?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63" name="The role of the nuclear model"/>
          <p:cNvSpPr txBox="1">
            <a:spLocks noGrp="1"/>
          </p:cNvSpPr>
          <p:nvPr>
            <p:ph type="title"/>
          </p:nvPr>
        </p:nvSpPr>
        <p:spPr>
          <a:prstGeom prst="rect">
            <a:avLst/>
          </a:prstGeom>
        </p:spPr>
        <p:txBody>
          <a:bodyPr/>
          <a:lstStyle>
            <a:lvl1pPr>
              <a:defRPr sz="3600"/>
            </a:lvl1pPr>
          </a:lstStyle>
          <a:p>
            <a:pPr>
              <a:defRPr sz="3200"/>
            </a:pPr>
            <a:r>
              <a:rPr sz="3600"/>
              <a:t>The role of the nuclear model</a:t>
            </a:r>
          </a:p>
        </p:txBody>
      </p:sp>
      <p:sp>
        <p:nvSpPr>
          <p:cNvPr id="264" name="Dependence on the charge distribution"/>
          <p:cNvSpPr txBox="1">
            <a:spLocks noGrp="1"/>
          </p:cNvSpPr>
          <p:nvPr>
            <p:ph type="body" sz="quarter" idx="1"/>
          </p:nvPr>
        </p:nvSpPr>
        <p:spPr>
          <a:prstGeom prst="rect">
            <a:avLst/>
          </a:prstGeom>
        </p:spPr>
        <p:txBody>
          <a:bodyPr/>
          <a:lstStyle>
            <a:lvl1pPr>
              <a:buClr>
                <a:srgbClr val="9B9B9B"/>
              </a:buClr>
              <a:defRPr>
                <a:solidFill>
                  <a:srgbClr val="9B9B9B"/>
                </a:solidFill>
                <a:uFill>
                  <a:solidFill>
                    <a:srgbClr val="9B9B9B"/>
                  </a:solidFill>
                </a:uFill>
              </a:defRPr>
            </a:lvl1pPr>
          </a:lstStyle>
          <a:p>
            <a:pPr>
              <a:defRPr>
                <a:solidFill>
                  <a:srgbClr val="9A9A9A"/>
                </a:solidFill>
                <a:uFill>
                  <a:solidFill>
                    <a:srgbClr val="9A9A9A"/>
                  </a:solidFill>
                </a:uFill>
              </a:defRPr>
            </a:pPr>
            <a:r>
              <a:rPr>
                <a:solidFill>
                  <a:srgbClr val="9B9B9B"/>
                </a:solidFill>
                <a:uFill>
                  <a:solidFill>
                    <a:srgbClr val="9B9B9B"/>
                  </a:solidFill>
                </a:uFill>
              </a:rPr>
              <a:t>Dependence on the charge distribution</a:t>
            </a:r>
          </a:p>
        </p:txBody>
      </p:sp>
      <p:sp>
        <p:nvSpPr>
          <p:cNvPr id="265" name="Slide Number"/>
          <p:cNvSpPr txBox="1">
            <a:spLocks noGrp="1"/>
          </p:cNvSpPr>
          <p:nvPr>
            <p:ph type="sldNum" sz="quarter" idx="2"/>
          </p:nvPr>
        </p:nvSpPr>
        <p:spPr>
          <a:xfrm>
            <a:off x="8941804" y="6565900"/>
            <a:ext cx="189521"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66"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69" name="PREN 2023 &amp; µASTI, Mainz"/>
          <p:cNvSpPr txBox="1"/>
          <p:nvPr/>
        </p:nvSpPr>
        <p:spPr>
          <a:xfrm>
            <a:off x="78739" y="6561136"/>
            <a:ext cx="8247064"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270" name="Dependence on the magnetic radius"/>
          <p:cNvSpPr txBox="1">
            <a:spLocks noGrp="1"/>
          </p:cNvSpPr>
          <p:nvPr>
            <p:ph type="title"/>
          </p:nvPr>
        </p:nvSpPr>
        <p:spPr>
          <a:prstGeom prst="rect">
            <a:avLst/>
          </a:prstGeom>
        </p:spPr>
        <p:txBody>
          <a:bodyPr/>
          <a:lstStyle/>
          <a:p>
            <a:r>
              <a:t>Dependence on the magnetic radius</a:t>
            </a:r>
          </a:p>
        </p:txBody>
      </p:sp>
      <p:sp>
        <p:nvSpPr>
          <p:cNvPr id="271"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72" name="We can extract the magnetic radius from the Zemach radii…"/>
          <p:cNvSpPr txBox="1">
            <a:spLocks noGrp="1"/>
          </p:cNvSpPr>
          <p:nvPr>
            <p:ph type="body" sz="quarter" idx="1"/>
          </p:nvPr>
        </p:nvSpPr>
        <p:spPr>
          <a:xfrm>
            <a:off x="461962" y="688694"/>
            <a:ext cx="8237538" cy="1321865"/>
          </a:xfrm>
          <a:prstGeom prst="rect">
            <a:avLst/>
          </a:prstGeom>
        </p:spPr>
        <p:txBody>
          <a:bodyPr/>
          <a:lstStyle/>
          <a:p>
            <a:r>
              <a:t>We can extract the magnetic radius from the Zemach radii </a:t>
            </a:r>
          </a:p>
          <a:p>
            <a:r>
              <a:t>For example for the dipole approximation for the nuclear charge distribution (Exponential charge distribution)</a:t>
            </a:r>
          </a:p>
        </p:txBody>
      </p:sp>
      <p:pic>
        <p:nvPicPr>
          <p:cNvPr id="273" name="droppedImage.png" descr="droppedImage.png"/>
          <p:cNvPicPr>
            <a:picLocks noChangeAspect="1"/>
          </p:cNvPicPr>
          <p:nvPr/>
        </p:nvPicPr>
        <p:blipFill>
          <a:blip r:embed="rId3"/>
          <a:stretch>
            <a:fillRect/>
          </a:stretch>
        </p:blipFill>
        <p:spPr>
          <a:xfrm>
            <a:off x="774700" y="2404660"/>
            <a:ext cx="7251700" cy="11049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85" name="PREN 2023 &amp; µASTI, Mainz"/>
          <p:cNvSpPr txBox="1"/>
          <p:nvPr/>
        </p:nvSpPr>
        <p:spPr>
          <a:xfrm>
            <a:off x="78739" y="6561136"/>
            <a:ext cx="8247064"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86" name="Outline"/>
          <p:cNvSpPr txBox="1">
            <a:spLocks noGrp="1"/>
          </p:cNvSpPr>
          <p:nvPr>
            <p:ph type="title"/>
          </p:nvPr>
        </p:nvSpPr>
        <p:spPr>
          <a:prstGeom prst="rect">
            <a:avLst/>
          </a:prstGeom>
        </p:spPr>
        <p:txBody>
          <a:bodyPr/>
          <a:lstStyle/>
          <a:p>
            <a:r>
              <a:t>Outline</a:t>
            </a:r>
          </a:p>
        </p:txBody>
      </p:sp>
      <p:sp>
        <p:nvSpPr>
          <p:cNvPr id="87"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88" name="Introduction: theoretical context…"/>
          <p:cNvSpPr txBox="1">
            <a:spLocks noGrp="1"/>
          </p:cNvSpPr>
          <p:nvPr>
            <p:ph type="body" idx="1"/>
          </p:nvPr>
        </p:nvSpPr>
        <p:spPr>
          <a:prstGeom prst="rect">
            <a:avLst/>
          </a:prstGeom>
        </p:spPr>
        <p:txBody>
          <a:bodyPr/>
          <a:lstStyle/>
          <a:p>
            <a:pPr>
              <a:defRPr sz="2900"/>
            </a:pPr>
            <a:r>
              <a:t>Introduction: theoretical context</a:t>
            </a:r>
          </a:p>
          <a:p>
            <a:pPr>
              <a:defRPr sz="2900">
                <a:solidFill>
                  <a:srgbClr val="FF40FF"/>
                </a:solidFill>
              </a:defRPr>
            </a:pPr>
            <a:r>
              <a:t>All-order, relativistic evaluation of hyperfine structure for the 1s level of muonic hydrogen</a:t>
            </a:r>
          </a:p>
          <a:p>
            <a:pPr>
              <a:defRPr sz="2900">
                <a:solidFill>
                  <a:srgbClr val="008F00"/>
                </a:solidFill>
              </a:defRPr>
            </a:pPr>
            <a:r>
              <a:t>New measurement of QED effect in muonic Ne (HEATES)</a:t>
            </a:r>
          </a:p>
          <a:p>
            <a:pPr>
              <a:defRPr sz="2900">
                <a:solidFill>
                  <a:srgbClr val="0433FF"/>
                </a:solidFill>
              </a:defRPr>
            </a:pPr>
            <a:r>
              <a:t>The structure of light-elements for QUARTET </a:t>
            </a:r>
          </a:p>
          <a:p>
            <a:pPr>
              <a:defRPr sz="2900">
                <a:solidFill>
                  <a:srgbClr val="009051"/>
                </a:solidFill>
              </a:defRPr>
            </a:pPr>
            <a:r>
              <a:t>Conclusion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76" name="Nuclear magnetic radii"/>
          <p:cNvSpPr txBox="1">
            <a:spLocks noGrp="1"/>
          </p:cNvSpPr>
          <p:nvPr>
            <p:ph type="title"/>
          </p:nvPr>
        </p:nvSpPr>
        <p:spPr>
          <a:prstGeom prst="rect">
            <a:avLst/>
          </a:prstGeom>
        </p:spPr>
        <p:txBody>
          <a:bodyPr/>
          <a:lstStyle/>
          <a:p>
            <a:r>
              <a:t>Nuclear magnetic radii</a:t>
            </a:r>
          </a:p>
        </p:txBody>
      </p:sp>
      <p:sp>
        <p:nvSpPr>
          <p:cNvPr id="277" name="Slide Number"/>
          <p:cNvSpPr txBox="1">
            <a:spLocks noGrp="1"/>
          </p:cNvSpPr>
          <p:nvPr>
            <p:ph type="sldNum" sz="quarter" idx="2"/>
          </p:nvPr>
        </p:nvSpPr>
        <p:spPr>
          <a:xfrm>
            <a:off x="8941804" y="6575425"/>
            <a:ext cx="200373"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78"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graphicFrame>
        <p:nvGraphicFramePr>
          <p:cNvPr id="279" name="Table 1"/>
          <p:cNvGraphicFramePr/>
          <p:nvPr/>
        </p:nvGraphicFramePr>
        <p:xfrm>
          <a:off x="889000" y="889000"/>
          <a:ext cx="7598237" cy="5376863"/>
        </p:xfrm>
        <a:graphic>
          <a:graphicData uri="http://schemas.openxmlformats.org/drawingml/2006/table">
            <a:tbl>
              <a:tblPr firstRow="1" firstCol="1">
                <a:tableStyleId>{2708684C-4D16-4618-839F-0558EEFCDFE6}</a:tableStyleId>
              </a:tblPr>
              <a:tblGrid>
                <a:gridCol w="1351319">
                  <a:extLst>
                    <a:ext uri="{9D8B030D-6E8A-4147-A177-3AD203B41FA5}">
                      <a16:colId xmlns:a16="http://schemas.microsoft.com/office/drawing/2014/main" val="20000"/>
                    </a:ext>
                  </a:extLst>
                </a:gridCol>
                <a:gridCol w="760564">
                  <a:extLst>
                    <a:ext uri="{9D8B030D-6E8A-4147-A177-3AD203B41FA5}">
                      <a16:colId xmlns:a16="http://schemas.microsoft.com/office/drawing/2014/main" val="20001"/>
                    </a:ext>
                  </a:extLst>
                </a:gridCol>
                <a:gridCol w="1111210">
                  <a:extLst>
                    <a:ext uri="{9D8B030D-6E8A-4147-A177-3AD203B41FA5}">
                      <a16:colId xmlns:a16="http://schemas.microsoft.com/office/drawing/2014/main" val="20002"/>
                    </a:ext>
                  </a:extLst>
                </a:gridCol>
                <a:gridCol w="4375143">
                  <a:extLst>
                    <a:ext uri="{9D8B030D-6E8A-4147-A177-3AD203B41FA5}">
                      <a16:colId xmlns:a16="http://schemas.microsoft.com/office/drawing/2014/main" val="20003"/>
                    </a:ext>
                  </a:extLst>
                </a:gridCol>
              </a:tblGrid>
              <a:tr h="786649">
                <a:tc>
                  <a:txBody>
                    <a:bodyPr/>
                    <a:lstStyle/>
                    <a:p>
                      <a:pPr algn="ctr" defTabSz="914400">
                        <a:tabLst>
                          <a:tab pos="1181100" algn="l"/>
                        </a:tabLst>
                        <a:defRPr sz="1800" b="0">
                          <a:uFillTx/>
                        </a:defRPr>
                      </a:pPr>
                      <a:r>
                        <a:rPr sz="1500" b="1">
                          <a:sym typeface="Helvetica"/>
                        </a:rPr>
                        <a:t>Zemach moment (fm)</a:t>
                      </a:r>
                    </a:p>
                  </a:txBody>
                  <a:tcPr marL="50800" marR="50800" marT="50800" marB="50800" anchor="ctr" horzOverflow="overflow">
                    <a:lnL w="12700">
                      <a:miter lim="400000"/>
                    </a:lnL>
                  </a:tcPr>
                </a:tc>
                <a:tc>
                  <a:txBody>
                    <a:bodyPr/>
                    <a:lstStyle/>
                    <a:p>
                      <a:pPr algn="ctr" defTabSz="914400">
                        <a:tabLst>
                          <a:tab pos="1181100" algn="l"/>
                        </a:tabLst>
                        <a:defRPr sz="1800" b="0">
                          <a:uFillTx/>
                        </a:defRPr>
                      </a:pPr>
                      <a:r>
                        <a:rPr sz="1500" b="1">
                          <a:sym typeface="Helvetica"/>
                        </a:rPr>
                        <a:t>Err.</a:t>
                      </a:r>
                    </a:p>
                  </a:txBody>
                  <a:tcPr marL="50800" marR="50800" marT="50800" marB="50800" anchor="ctr" horzOverflow="overflow"/>
                </a:tc>
                <a:tc>
                  <a:txBody>
                    <a:bodyPr/>
                    <a:lstStyle/>
                    <a:p>
                      <a:pPr algn="ctr" defTabSz="914400">
                        <a:tabLst>
                          <a:tab pos="1181100" algn="l"/>
                        </a:tabLst>
                        <a:defRPr sz="1800" b="0">
                          <a:uFillTx/>
                        </a:defRPr>
                      </a:pPr>
                      <a:r>
                        <a:rPr sz="1500" b="1">
                          <a:sym typeface="Helvetica"/>
                        </a:rPr>
                        <a:t>Mag. mom. radius</a:t>
                      </a:r>
                    </a:p>
                  </a:txBody>
                  <a:tcPr marL="50800" marR="50800" marT="50800" marB="50800" anchor="ctr" horzOverflow="overflow"/>
                </a:tc>
                <a:tc>
                  <a:txBody>
                    <a:bodyPr/>
                    <a:lstStyle/>
                    <a:p>
                      <a:pPr algn="ctr" defTabSz="914400">
                        <a:tabLst>
                          <a:tab pos="1181100" algn="l"/>
                        </a:tabLst>
                        <a:defRPr sz="1800" b="0">
                          <a:uFillTx/>
                        </a:defRPr>
                      </a:pPr>
                      <a:r>
                        <a:rPr sz="1500" b="1">
                          <a:sym typeface="Helvetica"/>
                        </a:rPr>
                        <a:t>Ref.</a:t>
                      </a:r>
                    </a:p>
                  </a:txBody>
                  <a:tcPr marL="50800" marR="50800" marT="50800" marB="50800" anchor="ctr" horzOverflow="overflow">
                    <a:lnR w="12700">
                      <a:miter lim="400000"/>
                    </a:lnR>
                  </a:tcPr>
                </a:tc>
                <a:extLst>
                  <a:ext uri="{0D108BD9-81ED-4DB2-BD59-A6C34878D82A}">
                    <a16:rowId xmlns:a16="http://schemas.microsoft.com/office/drawing/2014/main" val="10000"/>
                  </a:ext>
                </a:extLst>
              </a:tr>
              <a:tr h="510021">
                <a:tc>
                  <a:txBody>
                    <a:bodyPr/>
                    <a:lstStyle/>
                    <a:p>
                      <a:pPr algn="ctr" defTabSz="914400">
                        <a:tabLst>
                          <a:tab pos="1181100" algn="l"/>
                        </a:tabLst>
                        <a:defRPr sz="1800" b="0">
                          <a:uFillTx/>
                        </a:defRPr>
                      </a:pPr>
                      <a:r>
                        <a:rPr sz="1500" b="1">
                          <a:sym typeface="Helvetica"/>
                        </a:rPr>
                        <a:t>1.047</a:t>
                      </a:r>
                    </a:p>
                  </a:txBody>
                  <a:tcPr marL="50800" marR="50800" marT="50800" marB="50800" anchor="ctr" horzOverflow="overflow"/>
                </a:tc>
                <a:tc>
                  <a:txBody>
                    <a:bodyPr/>
                    <a:lstStyle/>
                    <a:p>
                      <a:pPr algn="ctr" defTabSz="914400">
                        <a:defRPr sz="1800">
                          <a:uFillTx/>
                        </a:defRPr>
                      </a:pPr>
                      <a:r>
                        <a:rPr sz="1500">
                          <a:sym typeface="Helvetica Light"/>
                        </a:rPr>
                        <a:t>0.016</a:t>
                      </a:r>
                    </a:p>
                  </a:txBody>
                  <a:tcPr marL="50800" marR="50800" marT="50800" marB="50800" anchor="ctr" horzOverflow="overflow"/>
                </a:tc>
                <a:tc>
                  <a:txBody>
                    <a:bodyPr/>
                    <a:lstStyle/>
                    <a:p>
                      <a:pPr algn="ctr" defTabSz="914400">
                        <a:defRPr sz="1800">
                          <a:uFillTx/>
                        </a:defRPr>
                      </a:pPr>
                      <a:r>
                        <a:rPr sz="1500">
                          <a:sym typeface="Helvetica Light"/>
                        </a:rPr>
                        <a:t>0.817011</a:t>
                      </a:r>
                    </a:p>
                  </a:txBody>
                  <a:tcPr marL="50800" marR="50800" marT="50800" marB="50800" anchor="ctr" horzOverflow="overflow"/>
                </a:tc>
                <a:tc>
                  <a:txBody>
                    <a:bodyPr/>
                    <a:lstStyle/>
                    <a:p>
                      <a:pPr algn="ctr" defTabSz="914400">
                        <a:defRPr sz="1800">
                          <a:uFillTx/>
                        </a:defRPr>
                      </a:pPr>
                      <a:r>
                        <a:rPr sz="1500">
                          <a:sym typeface="Helvetica Light"/>
                        </a:rPr>
                        <a:t>A. Volotka, et al., Eur. Phys. J. D
33, 23 (2005)</a:t>
                      </a:r>
                    </a:p>
                  </a:txBody>
                  <a:tcPr marL="50800" marR="50800" marT="50800" marB="50800" anchor="ctr" horzOverflow="overflow">
                    <a:lnR w="12700">
                      <a:miter lim="400000"/>
                    </a:lnR>
                  </a:tcPr>
                </a:tc>
                <a:extLst>
                  <a:ext uri="{0D108BD9-81ED-4DB2-BD59-A6C34878D82A}">
                    <a16:rowId xmlns:a16="http://schemas.microsoft.com/office/drawing/2014/main" val="10001"/>
                  </a:ext>
                </a:extLst>
              </a:tr>
              <a:tr h="488870">
                <a:tc>
                  <a:txBody>
                    <a:bodyPr/>
                    <a:lstStyle/>
                    <a:p>
                      <a:pPr algn="ctr" defTabSz="914400">
                        <a:tabLst>
                          <a:tab pos="1181100" algn="l"/>
                        </a:tabLst>
                        <a:defRPr sz="1800" b="0">
                          <a:uFillTx/>
                        </a:defRPr>
                      </a:pPr>
                      <a:r>
                        <a:rPr sz="1500" b="1">
                          <a:sym typeface="Helvetica"/>
                        </a:rPr>
                        <a:t>1.037</a:t>
                      </a:r>
                    </a:p>
                  </a:txBody>
                  <a:tcPr marL="50800" marR="50800" marT="50800" marB="50800" anchor="ctr" horzOverflow="overflow"/>
                </a:tc>
                <a:tc>
                  <a:txBody>
                    <a:bodyPr/>
                    <a:lstStyle/>
                    <a:p>
                      <a:pPr algn="ctr" defTabSz="914400">
                        <a:defRPr sz="1800">
                          <a:uFillTx/>
                        </a:defRPr>
                      </a:pPr>
                      <a:r>
                        <a:rPr sz="1500">
                          <a:sym typeface="Helvetica Light"/>
                        </a:rPr>
                        <a:t>0.016</a:t>
                      </a:r>
                    </a:p>
                  </a:txBody>
                  <a:tcPr marL="50800" marR="50800" marT="50800" marB="50800" anchor="ctr" horzOverflow="overflow"/>
                </a:tc>
                <a:tc>
                  <a:txBody>
                    <a:bodyPr/>
                    <a:lstStyle/>
                    <a:p>
                      <a:pPr algn="ctr" defTabSz="914400">
                        <a:defRPr sz="1800">
                          <a:uFillTx/>
                        </a:defRPr>
                      </a:pPr>
                      <a:r>
                        <a:rPr sz="1500">
                          <a:sym typeface="Helvetica Light"/>
                        </a:rPr>
                        <a:t>0.800923</a:t>
                      </a:r>
                    </a:p>
                  </a:txBody>
                  <a:tcPr marL="50800" marR="50800" marT="50800" marB="50800" anchor="ctr" horzOverflow="overflow"/>
                </a:tc>
                <a:tc>
                  <a:txBody>
                    <a:bodyPr/>
                    <a:lstStyle/>
                    <a:p>
                      <a:pPr algn="ctr" defTabSz="914400">
                        <a:defRPr sz="1800">
                          <a:uFillTx/>
                        </a:defRPr>
                      </a:pPr>
                      <a:r>
                        <a:rPr sz="1500">
                          <a:sym typeface="Helvetica Light"/>
                        </a:rPr>
                        <a:t>A. Dupays, et al, Phys. Rev. A 68, 052503 (2003)</a:t>
                      </a:r>
                    </a:p>
                  </a:txBody>
                  <a:tcPr marL="50800" marR="50800" marT="50800" marB="50800" anchor="ctr" horzOverflow="overflow">
                    <a:lnR w="12700">
                      <a:miter lim="400000"/>
                    </a:lnR>
                  </a:tcPr>
                </a:tc>
                <a:extLst>
                  <a:ext uri="{0D108BD9-81ED-4DB2-BD59-A6C34878D82A}">
                    <a16:rowId xmlns:a16="http://schemas.microsoft.com/office/drawing/2014/main" val="10002"/>
                  </a:ext>
                </a:extLst>
              </a:tr>
              <a:tr h="365203">
                <a:tc>
                  <a:txBody>
                    <a:bodyPr/>
                    <a:lstStyle/>
                    <a:p>
                      <a:pPr algn="ctr" defTabSz="914400">
                        <a:tabLst>
                          <a:tab pos="1181100" algn="l"/>
                        </a:tabLst>
                        <a:defRPr sz="1800" b="0">
                          <a:uFillTx/>
                        </a:defRPr>
                      </a:pPr>
                      <a:r>
                        <a:rPr sz="1500" b="1">
                          <a:sym typeface="Helvetica"/>
                        </a:rPr>
                        <a:t>1.082</a:t>
                      </a:r>
                    </a:p>
                  </a:txBody>
                  <a:tcPr marL="50800" marR="50800" marT="50800" marB="50800" anchor="ctr" horzOverflow="overflow"/>
                </a:tc>
                <a:tc>
                  <a:txBody>
                    <a:bodyPr/>
                    <a:lstStyle/>
                    <a:p>
                      <a:pPr algn="ctr" defTabSz="914400">
                        <a:defRPr sz="1800">
                          <a:uFillTx/>
                        </a:defRPr>
                      </a:pPr>
                      <a:r>
                        <a:rPr sz="1500">
                          <a:sym typeface="Helvetica Light"/>
                        </a:rPr>
                        <a:t>0.037</a:t>
                      </a:r>
                    </a:p>
                  </a:txBody>
                  <a:tcPr marL="50800" marR="50800" marT="50800" marB="50800" anchor="ctr" horzOverflow="overflow"/>
                </a:tc>
                <a:tc>
                  <a:txBody>
                    <a:bodyPr/>
                    <a:lstStyle/>
                    <a:p>
                      <a:pPr algn="ctr" defTabSz="914400">
                        <a:defRPr sz="1800">
                          <a:uFillTx/>
                        </a:defRPr>
                      </a:pPr>
                      <a:r>
                        <a:rPr sz="1500">
                          <a:sym typeface="Helvetica Light"/>
                        </a:rPr>
                        <a:t>0.872342</a:t>
                      </a:r>
                    </a:p>
                  </a:txBody>
                  <a:tcPr marL="50800" marR="50800" marT="50800" marB="50800" anchor="ctr" horzOverflow="overflow"/>
                </a:tc>
                <a:tc>
                  <a:txBody>
                    <a:bodyPr/>
                    <a:lstStyle/>
                    <a:p>
                      <a:pPr algn="ctr" defTabSz="914400">
                        <a:defRPr sz="1800">
                          <a:uFillTx/>
                        </a:defRPr>
                      </a:pPr>
                      <a:r>
                        <a:rPr sz="1500">
                          <a:sym typeface="Helvetica Light"/>
                        </a:rPr>
                        <a:t>A. Antognini et al., Science 339, 417 (2013)</a:t>
                      </a:r>
                    </a:p>
                  </a:txBody>
                  <a:tcPr marL="50800" marR="50800" marT="50800" marB="50800" anchor="ctr" horzOverflow="overflow">
                    <a:lnR w="12700">
                      <a:miter lim="400000"/>
                    </a:lnR>
                  </a:tcPr>
                </a:tc>
                <a:extLst>
                  <a:ext uri="{0D108BD9-81ED-4DB2-BD59-A6C34878D82A}">
                    <a16:rowId xmlns:a16="http://schemas.microsoft.com/office/drawing/2014/main" val="10003"/>
                  </a:ext>
                </a:extLst>
              </a:tr>
              <a:tr h="537686">
                <a:tc>
                  <a:txBody>
                    <a:bodyPr/>
                    <a:lstStyle/>
                    <a:p>
                      <a:pPr algn="ctr" defTabSz="914400">
                        <a:tabLst>
                          <a:tab pos="1181100" algn="l"/>
                        </a:tabLst>
                        <a:defRPr sz="1800" b="0">
                          <a:uFillTx/>
                        </a:defRPr>
                      </a:pPr>
                      <a:r>
                        <a:rPr sz="1500" b="1">
                          <a:sym typeface="Helvetica"/>
                        </a:rPr>
                        <a:t>1.1108</a:t>
                      </a:r>
                    </a:p>
                  </a:txBody>
                  <a:tcPr marL="50800" marR="50800" marT="50800" marB="50800" anchor="ctr" horzOverflow="overflow"/>
                </a:tc>
                <a:tc>
                  <a:txBody>
                    <a:bodyPr/>
                    <a:lstStyle/>
                    <a:p>
                      <a:pPr algn="ctr" defTabSz="914400">
                        <a:defRPr sz="1800">
                          <a:uFillTx/>
                        </a:defRPr>
                      </a:pPr>
                      <a:r>
                        <a:rPr sz="1500">
                          <a:sym typeface="Helvetica Light"/>
                        </a:rPr>
                        <a:t>0.0074</a:t>
                      </a:r>
                    </a:p>
                  </a:txBody>
                  <a:tcPr marL="50800" marR="50800" marT="50800" marB="50800" anchor="ctr" horzOverflow="overflow"/>
                </a:tc>
                <a:tc>
                  <a:txBody>
                    <a:bodyPr/>
                    <a:lstStyle/>
                    <a:p>
                      <a:pPr algn="ctr" defTabSz="914400">
                        <a:defRPr sz="1800">
                          <a:uFillTx/>
                        </a:defRPr>
                      </a:pPr>
                      <a:r>
                        <a:rPr sz="1500">
                          <a:sym typeface="Helvetica Light"/>
                        </a:rPr>
                        <a:t>0.916867</a:t>
                      </a:r>
                    </a:p>
                  </a:txBody>
                  <a:tcPr marL="50800" marR="50800" marT="50800" marB="50800" anchor="ctr" horzOverflow="overflow"/>
                </a:tc>
                <a:tc>
                  <a:txBody>
                    <a:bodyPr/>
                    <a:lstStyle/>
                    <a:p>
                      <a:pPr algn="ctr" defTabSz="914400">
                        <a:defRPr sz="1800">
                          <a:uFillTx/>
                        </a:defRPr>
                      </a:pPr>
                      <a:r>
                        <a:rPr sz="1500">
                          <a:sym typeface="Helvetica Light"/>
                        </a:rPr>
                        <a:t>K. M. Graczyk and C. Juszczak, Phys. Rev. C 91, 045205 (2015).</a:t>
                      </a:r>
                    </a:p>
                  </a:txBody>
                  <a:tcPr marL="50800" marR="50800" marT="50800" marB="50800" anchor="ctr" horzOverflow="overflow">
                    <a:lnR w="12700">
                      <a:miter lim="400000"/>
                    </a:lnR>
                  </a:tcPr>
                </a:tc>
                <a:extLst>
                  <a:ext uri="{0D108BD9-81ED-4DB2-BD59-A6C34878D82A}">
                    <a16:rowId xmlns:a16="http://schemas.microsoft.com/office/drawing/2014/main" val="10004"/>
                  </a:ext>
                </a:extLst>
              </a:tr>
              <a:tr h="537686">
                <a:tc>
                  <a:txBody>
                    <a:bodyPr/>
                    <a:lstStyle/>
                    <a:p>
                      <a:pPr algn="ctr" defTabSz="914400">
                        <a:tabLst>
                          <a:tab pos="1181100" algn="l"/>
                        </a:tabLst>
                        <a:defRPr sz="1800" b="0">
                          <a:uFillTx/>
                        </a:defRPr>
                      </a:pPr>
                      <a:r>
                        <a:rPr sz="1500" b="1">
                          <a:sym typeface="Helvetica"/>
                        </a:rPr>
                        <a:t>1.086</a:t>
                      </a:r>
                    </a:p>
                  </a:txBody>
                  <a:tcPr marL="50800" marR="50800" marT="50800" marB="50800" anchor="ctr" horzOverflow="overflow"/>
                </a:tc>
                <a:tc>
                  <a:txBody>
                    <a:bodyPr/>
                    <a:lstStyle/>
                    <a:p>
                      <a:pPr algn="ctr" defTabSz="914400">
                        <a:defRPr sz="1800">
                          <a:uFillTx/>
                        </a:defRPr>
                      </a:pPr>
                      <a:r>
                        <a:rPr sz="1500">
                          <a:sym typeface="Helvetica Light"/>
                        </a:rPr>
                        <a:t>0.012</a:t>
                      </a:r>
                    </a:p>
                  </a:txBody>
                  <a:tcPr marL="50800" marR="50800" marT="50800" marB="50800" anchor="ctr" horzOverflow="overflow"/>
                </a:tc>
                <a:tc>
                  <a:txBody>
                    <a:bodyPr/>
                    <a:lstStyle/>
                    <a:p>
                      <a:pPr algn="ctr" defTabSz="914400">
                        <a:defRPr sz="1800">
                          <a:uFillTx/>
                        </a:defRPr>
                      </a:pPr>
                      <a:r>
                        <a:rPr sz="1500">
                          <a:sym typeface="Helvetica Light"/>
                        </a:rPr>
                        <a:t>0.878577</a:t>
                      </a:r>
                    </a:p>
                  </a:txBody>
                  <a:tcPr marL="50800" marR="50800" marT="50800" marB="50800" anchor="ctr" horzOverflow="overflow"/>
                </a:tc>
                <a:tc>
                  <a:txBody>
                    <a:bodyPr/>
                    <a:lstStyle/>
                    <a:p>
                      <a:pPr algn="ctr" defTabSz="914400">
                        <a:defRPr sz="1800">
                          <a:uFillTx/>
                        </a:defRPr>
                      </a:pPr>
                      <a:r>
                        <a:rPr sz="1500">
                          <a:sym typeface="Helvetica Light"/>
                        </a:rPr>
                        <a:t>J. L. Friar and I. Sick, Physics Letters B 579, 285 (2004)</a:t>
                      </a:r>
                    </a:p>
                  </a:txBody>
                  <a:tcPr marL="50800" marR="50800" marT="50800" marB="50800" anchor="ctr" horzOverflow="overflow">
                    <a:lnR w="12700">
                      <a:miter lim="400000"/>
                    </a:lnR>
                  </a:tcPr>
                </a:tc>
                <a:extLst>
                  <a:ext uri="{0D108BD9-81ED-4DB2-BD59-A6C34878D82A}">
                    <a16:rowId xmlns:a16="http://schemas.microsoft.com/office/drawing/2014/main" val="10005"/>
                  </a:ext>
                </a:extLst>
              </a:tr>
              <a:tr h="537686">
                <a:tc>
                  <a:txBody>
                    <a:bodyPr/>
                    <a:lstStyle/>
                    <a:p>
                      <a:pPr algn="ctr" defTabSz="914400">
                        <a:tabLst>
                          <a:tab pos="1181100" algn="l"/>
                        </a:tabLst>
                        <a:defRPr sz="1800" b="0">
                          <a:uFillTx/>
                        </a:defRPr>
                      </a:pPr>
                      <a:r>
                        <a:rPr sz="1500" b="1">
                          <a:sym typeface="Helvetica"/>
                        </a:rPr>
                        <a:t>1.0227</a:t>
                      </a:r>
                    </a:p>
                  </a:txBody>
                  <a:tcPr marL="50800" marR="50800" marT="50800" marB="50800" anchor="ctr" horzOverflow="overflow"/>
                </a:tc>
                <a:tc>
                  <a:txBody>
                    <a:bodyPr/>
                    <a:lstStyle/>
                    <a:p>
                      <a:pPr algn="ctr" defTabSz="914400">
                        <a:defRPr sz="1800">
                          <a:uFillTx/>
                        </a:defRPr>
                      </a:pPr>
                      <a:r>
                        <a:rPr sz="1500">
                          <a:sym typeface="Helvetica Light"/>
                        </a:rPr>
                        <a:t>0.0107</a:t>
                      </a:r>
                    </a:p>
                  </a:txBody>
                  <a:tcPr marL="50800" marR="50800" marT="50800" marB="50800" anchor="ctr" horzOverflow="overflow"/>
                </a:tc>
                <a:tc>
                  <a:txBody>
                    <a:bodyPr/>
                    <a:lstStyle/>
                    <a:p>
                      <a:pPr algn="ctr" defTabSz="914400">
                        <a:defRPr sz="1800">
                          <a:uFillTx/>
                        </a:defRPr>
                      </a:pPr>
                      <a:r>
                        <a:rPr sz="1500">
                          <a:sym typeface="Helvetica Light"/>
                        </a:rPr>
                        <a:t>0.77768</a:t>
                      </a:r>
                    </a:p>
                  </a:txBody>
                  <a:tcPr marL="50800" marR="50800" marT="50800" marB="50800" anchor="ctr" horzOverflow="overflow"/>
                </a:tc>
                <a:tc>
                  <a:txBody>
                    <a:bodyPr/>
                    <a:lstStyle/>
                    <a:p>
                      <a:pPr algn="ctr" defTabSz="914400">
                        <a:defRPr sz="1800">
                          <a:uFillTx/>
                        </a:defRPr>
                      </a:pPr>
                      <a:r>
                        <a:rPr sz="1500">
                          <a:sym typeface="Helvetica Light"/>
                        </a:rPr>
                        <a:t>K. Borah, R. J. Hill, G. Lee, and O. Tomalak, Phys. Rev. D 102, 074012 (2020).</a:t>
                      </a:r>
                    </a:p>
                  </a:txBody>
                  <a:tcPr marL="50800" marR="50800" marT="50800" marB="50800" anchor="ctr" horzOverflow="overflow">
                    <a:lnR w="12700">
                      <a:miter lim="400000"/>
                    </a:lnR>
                  </a:tcPr>
                </a:tc>
                <a:extLst>
                  <a:ext uri="{0D108BD9-81ED-4DB2-BD59-A6C34878D82A}">
                    <a16:rowId xmlns:a16="http://schemas.microsoft.com/office/drawing/2014/main" val="10006"/>
                  </a:ext>
                </a:extLst>
              </a:tr>
              <a:tr h="537686">
                <a:tc>
                  <a:txBody>
                    <a:bodyPr/>
                    <a:lstStyle/>
                    <a:p>
                      <a:pPr algn="ctr" defTabSz="914400">
                        <a:tabLst>
                          <a:tab pos="1181100" algn="l"/>
                        </a:tabLst>
                        <a:defRPr sz="1800" b="0">
                          <a:uFillTx/>
                        </a:defRPr>
                      </a:pPr>
                      <a:r>
                        <a:rPr sz="1500" b="1">
                          <a:sym typeface="Helvetica"/>
                        </a:rPr>
                        <a:t>1.077</a:t>
                      </a:r>
                    </a:p>
                  </a:txBody>
                  <a:tcPr marL="50800" marR="50800" marT="50800" marB="50800" anchor="ctr" horzOverflow="overflow"/>
                </a:tc>
                <a:tc>
                  <a:txBody>
                    <a:bodyPr/>
                    <a:lstStyle/>
                    <a:p>
                      <a:pPr algn="ctr" defTabSz="914400">
                        <a:defRPr sz="1500">
                          <a:uFillTx/>
                          <a:sym typeface="Helvetica Light"/>
                        </a:defRPr>
                      </a:pPr>
                      <a:endParaRPr/>
                    </a:p>
                  </a:txBody>
                  <a:tcPr marL="50800" marR="50800" marT="50800" marB="50800" anchor="ctr" horzOverflow="overflow"/>
                </a:tc>
                <a:tc>
                  <a:txBody>
                    <a:bodyPr/>
                    <a:lstStyle/>
                    <a:p>
                      <a:pPr algn="ctr" defTabSz="914400">
                        <a:defRPr sz="1800">
                          <a:uFillTx/>
                        </a:defRPr>
                      </a:pPr>
                      <a:r>
                        <a:rPr sz="1500">
                          <a:sym typeface="Helvetica Light"/>
                        </a:rPr>
                        <a:t>0.864524</a:t>
                      </a:r>
                    </a:p>
                  </a:txBody>
                  <a:tcPr marL="50800" marR="50800" marT="50800" marB="50800" anchor="ctr" horzOverflow="overflow"/>
                </a:tc>
                <a:tc>
                  <a:txBody>
                    <a:bodyPr/>
                    <a:lstStyle/>
                    <a:p>
                      <a:pPr algn="ctr" defTabSz="914400">
                        <a:defRPr sz="1800">
                          <a:uFillTx/>
                        </a:defRPr>
                      </a:pPr>
                      <a:r>
                        <a:rPr sz="1500">
                          <a:sym typeface="Helvetica Light"/>
                        </a:rPr>
                        <a:t>J. Arrington, W. Melnitchouk, J.A. Tjon, Phys. Rev. C 76 (2007) 035205,</a:t>
                      </a:r>
                    </a:p>
                  </a:txBody>
                  <a:tcPr marL="50800" marR="50800" marT="50800" marB="50800" anchor="ctr" horzOverflow="overflow">
                    <a:lnR w="12700">
                      <a:miter lim="400000"/>
                    </a:lnR>
                  </a:tcPr>
                </a:tc>
                <a:extLst>
                  <a:ext uri="{0D108BD9-81ED-4DB2-BD59-A6C34878D82A}">
                    <a16:rowId xmlns:a16="http://schemas.microsoft.com/office/drawing/2014/main" val="10007"/>
                  </a:ext>
                </a:extLst>
              </a:tr>
              <a:tr h="537686">
                <a:tc>
                  <a:txBody>
                    <a:bodyPr/>
                    <a:lstStyle/>
                    <a:p>
                      <a:pPr algn="ctr" defTabSz="914400">
                        <a:tabLst>
                          <a:tab pos="1181100" algn="l"/>
                        </a:tabLst>
                        <a:defRPr sz="1800" b="0">
                          <a:uFillTx/>
                        </a:defRPr>
                      </a:pPr>
                      <a:r>
                        <a:rPr sz="1500" b="1">
                          <a:sym typeface="Helvetica"/>
                        </a:rPr>
                        <a:t>1.085</a:t>
                      </a:r>
                    </a:p>
                  </a:txBody>
                  <a:tcPr marL="50800" marR="50800" marT="50800" marB="50800" anchor="ctr" horzOverflow="overflow"/>
                </a:tc>
                <a:tc>
                  <a:txBody>
                    <a:bodyPr/>
                    <a:lstStyle/>
                    <a:p>
                      <a:pPr algn="ctr" defTabSz="914400">
                        <a:defRPr sz="1800">
                          <a:uFillTx/>
                        </a:defRPr>
                      </a:pPr>
                      <a:r>
                        <a:rPr sz="1500">
                          <a:sym typeface="Helvetica Light"/>
                        </a:rPr>
                        <a:t>0.003</a:t>
                      </a:r>
                    </a:p>
                  </a:txBody>
                  <a:tcPr marL="50800" marR="50800" marT="50800" marB="50800" anchor="ctr" horzOverflow="overflow"/>
                </a:tc>
                <a:tc>
                  <a:txBody>
                    <a:bodyPr/>
                    <a:lstStyle/>
                    <a:p>
                      <a:pPr algn="ctr" defTabSz="914400">
                        <a:defRPr sz="1800">
                          <a:uFillTx/>
                        </a:defRPr>
                      </a:pPr>
                      <a:r>
                        <a:rPr sz="1500">
                          <a:sym typeface="Helvetica Light"/>
                        </a:rPr>
                        <a:t>0.87702</a:t>
                      </a:r>
                    </a:p>
                  </a:txBody>
                  <a:tcPr marL="50800" marR="50800" marT="50800" marB="50800" anchor="ctr" horzOverflow="overflow"/>
                </a:tc>
                <a:tc>
                  <a:txBody>
                    <a:bodyPr/>
                    <a:lstStyle/>
                    <a:p>
                      <a:pPr algn="ctr" defTabSz="914400">
                        <a:defRPr sz="1800">
                          <a:uFillTx/>
                        </a:defRPr>
                      </a:pPr>
                      <a:r>
                        <a:rPr sz="1500">
                          <a:sym typeface="Helvetica Light"/>
                        </a:rPr>
                        <a:t>.C. Bernauer, et al., Phys. Rev. Lett. 105 (2010) 242001, &amp; Arrington</a:t>
                      </a:r>
                    </a:p>
                  </a:txBody>
                  <a:tcPr marL="50800" marR="50800" marT="50800" marB="50800" anchor="ctr" horzOverflow="overflow">
                    <a:lnR w="12700">
                      <a:miter lim="400000"/>
                    </a:lnR>
                  </a:tcPr>
                </a:tc>
                <a:extLst>
                  <a:ext uri="{0D108BD9-81ED-4DB2-BD59-A6C34878D82A}">
                    <a16:rowId xmlns:a16="http://schemas.microsoft.com/office/drawing/2014/main" val="10008"/>
                  </a:ext>
                </a:extLst>
              </a:tr>
              <a:tr h="537686">
                <a:tc>
                  <a:txBody>
                    <a:bodyPr/>
                    <a:lstStyle/>
                    <a:p>
                      <a:pPr algn="ctr" defTabSz="914400">
                        <a:tabLst>
                          <a:tab pos="1181100" algn="l"/>
                        </a:tabLst>
                        <a:defRPr sz="1800" b="0">
                          <a:uFillTx/>
                        </a:defRPr>
                      </a:pPr>
                      <a:r>
                        <a:rPr sz="1500" b="1">
                          <a:sym typeface="Helvetica"/>
                        </a:rPr>
                        <a:t>1.013</a:t>
                      </a:r>
                    </a:p>
                  </a:txBody>
                  <a:tcPr marL="50800" marR="50800" marT="50800" marB="50800" anchor="ctr" horzOverflow="overflow">
                    <a:lnB w="12700">
                      <a:miter lim="400000"/>
                    </a:lnB>
                  </a:tcPr>
                </a:tc>
                <a:tc>
                  <a:txBody>
                    <a:bodyPr/>
                    <a:lstStyle/>
                    <a:p>
                      <a:pPr algn="ctr" defTabSz="914400">
                        <a:defRPr sz="1800">
                          <a:uFillTx/>
                        </a:defRPr>
                      </a:pPr>
                      <a:r>
                        <a:rPr sz="1500">
                          <a:sym typeface="Helvetica Light"/>
                        </a:rPr>
                        <a:t>0.016</a:t>
                      </a:r>
                    </a:p>
                  </a:txBody>
                  <a:tcPr marL="50800" marR="50800" marT="50800" marB="50800" anchor="ctr" horzOverflow="overflow">
                    <a:lnB w="12700">
                      <a:miter lim="400000"/>
                    </a:lnB>
                  </a:tcPr>
                </a:tc>
                <a:tc>
                  <a:txBody>
                    <a:bodyPr/>
                    <a:lstStyle/>
                    <a:p>
                      <a:pPr algn="ctr" defTabSz="914400">
                        <a:defRPr sz="1800">
                          <a:uFillTx/>
                        </a:defRPr>
                      </a:pPr>
                      <a:r>
                        <a:rPr sz="1500">
                          <a:sym typeface="Helvetica Light"/>
                        </a:rPr>
                        <a:t>0.761744</a:t>
                      </a:r>
                    </a:p>
                  </a:txBody>
                  <a:tcPr marL="50800" marR="50800" marT="50800" marB="50800" anchor="ctr" horzOverflow="overflow">
                    <a:lnB w="12700">
                      <a:miter lim="400000"/>
                    </a:lnB>
                  </a:tcPr>
                </a:tc>
                <a:tc>
                  <a:txBody>
                    <a:bodyPr/>
                    <a:lstStyle/>
                    <a:p>
                      <a:pPr algn="ctr" defTabSz="914400">
                        <a:defRPr sz="1800">
                          <a:uFillTx/>
                        </a:defRPr>
                      </a:pPr>
                      <a:r>
                        <a:rPr sz="1500">
                          <a:sym typeface="Helvetica Light"/>
                        </a:rPr>
                        <a:t>S. J. Brodsky, C. E. Carlson, J. R. Hiller, and D. S. Hwang, Phys. Rev. Lett. 94, 022001 (2005).</a:t>
                      </a:r>
                    </a:p>
                  </a:txBody>
                  <a:tcPr marL="50800" marR="50800" marT="50800" marB="50800" anchor="ctr" horzOverflow="overflow">
                    <a:lnR w="12700">
                      <a:miter lim="400000"/>
                    </a:lnR>
                    <a:lnB w="12700">
                      <a:miter lim="400000"/>
                    </a:lnB>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82" name="Nuclear magnetic radii: effect on HFS"/>
          <p:cNvSpPr txBox="1">
            <a:spLocks noGrp="1"/>
          </p:cNvSpPr>
          <p:nvPr>
            <p:ph type="title"/>
          </p:nvPr>
        </p:nvSpPr>
        <p:spPr>
          <a:prstGeom prst="rect">
            <a:avLst/>
          </a:prstGeom>
        </p:spPr>
        <p:txBody>
          <a:bodyPr/>
          <a:lstStyle/>
          <a:p>
            <a:r>
              <a:t>Nuclear magnetic radii: effect on HFS</a:t>
            </a:r>
          </a:p>
        </p:txBody>
      </p:sp>
      <p:sp>
        <p:nvSpPr>
          <p:cNvPr id="283" name="Slide Number"/>
          <p:cNvSpPr txBox="1">
            <a:spLocks noGrp="1"/>
          </p:cNvSpPr>
          <p:nvPr>
            <p:ph type="sldNum" sz="quarter" idx="2"/>
          </p:nvPr>
        </p:nvSpPr>
        <p:spPr>
          <a:xfrm>
            <a:off x="8941804" y="6575425"/>
            <a:ext cx="235447"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8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285" name="muonic-H-HFS-Zemach-effect.pdf" descr="muonic-H-HFS-Zemach-effect.pdf"/>
          <p:cNvPicPr>
            <a:picLocks noChangeAspect="1"/>
          </p:cNvPicPr>
          <p:nvPr/>
        </p:nvPicPr>
        <p:blipFill>
          <a:blip r:embed="rId3"/>
          <a:stretch>
            <a:fillRect/>
          </a:stretch>
        </p:blipFill>
        <p:spPr>
          <a:xfrm>
            <a:off x="50800" y="592137"/>
            <a:ext cx="8941805" cy="596120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88" name="Results and comparisons"/>
          <p:cNvSpPr txBox="1">
            <a:spLocks noGrp="1"/>
          </p:cNvSpPr>
          <p:nvPr>
            <p:ph type="title"/>
          </p:nvPr>
        </p:nvSpPr>
        <p:spPr>
          <a:prstGeom prst="rect">
            <a:avLst/>
          </a:prstGeom>
        </p:spPr>
        <p:txBody>
          <a:bodyPr/>
          <a:lstStyle/>
          <a:p>
            <a:r>
              <a:t>Results and comparisons</a:t>
            </a:r>
          </a:p>
        </p:txBody>
      </p:sp>
      <p:sp>
        <p:nvSpPr>
          <p:cNvPr id="289" name="Slide Number"/>
          <p:cNvSpPr txBox="1">
            <a:spLocks noGrp="1"/>
          </p:cNvSpPr>
          <p:nvPr>
            <p:ph type="sldNum" sz="quarter" idx="2"/>
          </p:nvPr>
        </p:nvSpPr>
        <p:spPr>
          <a:xfrm>
            <a:off x="8941804" y="6575425"/>
            <a:ext cx="194383"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90"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graphicFrame>
        <p:nvGraphicFramePr>
          <p:cNvPr id="291" name="Table 2"/>
          <p:cNvGraphicFramePr/>
          <p:nvPr/>
        </p:nvGraphicFramePr>
        <p:xfrm>
          <a:off x="2520182" y="727204"/>
          <a:ext cx="4838541" cy="6006972"/>
        </p:xfrm>
        <a:graphic>
          <a:graphicData uri="http://schemas.openxmlformats.org/drawingml/2006/table">
            <a:tbl>
              <a:tblPr bandRow="1">
                <a:tableStyleId>{8F44A2F1-9E1F-4B54-A3A2-5F16C0AD49E2}</a:tableStyleId>
              </a:tblPr>
              <a:tblGrid>
                <a:gridCol w="1977803">
                  <a:extLst>
                    <a:ext uri="{9D8B030D-6E8A-4147-A177-3AD203B41FA5}">
                      <a16:colId xmlns:a16="http://schemas.microsoft.com/office/drawing/2014/main" val="20000"/>
                    </a:ext>
                  </a:extLst>
                </a:gridCol>
                <a:gridCol w="949345">
                  <a:extLst>
                    <a:ext uri="{9D8B030D-6E8A-4147-A177-3AD203B41FA5}">
                      <a16:colId xmlns:a16="http://schemas.microsoft.com/office/drawing/2014/main" val="20001"/>
                    </a:ext>
                  </a:extLst>
                </a:gridCol>
                <a:gridCol w="949345">
                  <a:extLst>
                    <a:ext uri="{9D8B030D-6E8A-4147-A177-3AD203B41FA5}">
                      <a16:colId xmlns:a16="http://schemas.microsoft.com/office/drawing/2014/main" val="20002"/>
                    </a:ext>
                  </a:extLst>
                </a:gridCol>
                <a:gridCol w="949345">
                  <a:extLst>
                    <a:ext uri="{9D8B030D-6E8A-4147-A177-3AD203B41FA5}">
                      <a16:colId xmlns:a16="http://schemas.microsoft.com/office/drawing/2014/main" val="20003"/>
                    </a:ext>
                  </a:extLst>
                </a:gridCol>
              </a:tblGrid>
              <a:tr h="333015">
                <a:tc>
                  <a:txBody>
                    <a:bodyPr/>
                    <a:lstStyle/>
                    <a:p>
                      <a:pPr>
                        <a:tabLst>
                          <a:tab pos="914400" algn="l"/>
                        </a:tabLst>
                        <a:defRPr sz="1100">
                          <a:solidFill>
                            <a:schemeClr val="accent2"/>
                          </a:solidFill>
                          <a:uFill>
                            <a:solidFill>
                              <a:srgbClr val="000000"/>
                            </a:solidFill>
                          </a:uFill>
                          <a:latin typeface="+mn-lt"/>
                          <a:ea typeface="+mn-ea"/>
                          <a:cs typeface="+mn-cs"/>
                          <a:sym typeface="Tahoma"/>
                        </a:defRPr>
                      </a:pPr>
                      <a:endParaRPr/>
                    </a:p>
                  </a:txBody>
                  <a:tcPr marL="63500" marR="63500" marT="0" marB="0" anchor="ctr" horzOverflow="overflow"/>
                </a:tc>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RZ=1.086</a:t>
                      </a:r>
                    </a:p>
                  </a:txBody>
                  <a:tcPr marL="63500" marR="63500" marT="0" marB="0" anchor="ctr" horzOverflow="overflow"/>
                </a:tc>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RZ=1.0227</a:t>
                      </a:r>
                    </a:p>
                  </a:txBody>
                  <a:tcPr marL="63500" marR="63500" marT="0" marB="0" anchor="ctr" horzOverflow="overflow"/>
                </a:tc>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RZ=1.045</a:t>
                      </a:r>
                    </a:p>
                  </a:txBody>
                  <a:tcPr marL="63500" marR="63500" marT="0" marB="0" anchor="ctr" horzOverflow="overflow"/>
                </a:tc>
                <a:extLst>
                  <a:ext uri="{0D108BD9-81ED-4DB2-BD59-A6C34878D82A}">
                    <a16:rowId xmlns:a16="http://schemas.microsoft.com/office/drawing/2014/main" val="10000"/>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HFS PN</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182.45790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182.45790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182.45790</a:t>
                      </a:r>
                    </a:p>
                  </a:txBody>
                  <a:tcPr marL="63500" marR="63500" marT="0" marB="0" anchor="ctr" horzOverflow="overflow"/>
                </a:tc>
                <a:extLst>
                  <a:ext uri="{0D108BD9-81ED-4DB2-BD59-A6C34878D82A}">
                    <a16:rowId xmlns:a16="http://schemas.microsoft.com/office/drawing/2014/main" val="10001"/>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HFS FNS</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-0.94458</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-0.94458</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-0.94458</a:t>
                      </a:r>
                    </a:p>
                  </a:txBody>
                  <a:tcPr marL="63500" marR="63500" marT="0" marB="0" anchor="ctr" horzOverflow="overflow"/>
                </a:tc>
                <a:extLst>
                  <a:ext uri="{0D108BD9-81ED-4DB2-BD59-A6C34878D82A}">
                    <a16:rowId xmlns:a16="http://schemas.microsoft.com/office/drawing/2014/main" val="10002"/>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Bohr-Weisskopf</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-0.45483</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-0.37449</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-0.40288</a:t>
                      </a:r>
                    </a:p>
                  </a:txBody>
                  <a:tcPr marL="63500" marR="63500" marT="0" marB="0" anchor="ctr" horzOverflow="overflow"/>
                </a:tc>
                <a:extLst>
                  <a:ext uri="{0D108BD9-81ED-4DB2-BD59-A6C34878D82A}">
                    <a16:rowId xmlns:a16="http://schemas.microsoft.com/office/drawing/2014/main" val="10003"/>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VP11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0.36524</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0.36524</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0.36524</a:t>
                      </a:r>
                    </a:p>
                  </a:txBody>
                  <a:tcPr marL="63500" marR="63500" marT="0" marB="0" anchor="ctr" horzOverflow="overflow"/>
                </a:tc>
                <a:extLst>
                  <a:ext uri="{0D108BD9-81ED-4DB2-BD59-A6C34878D82A}">
                    <a16:rowId xmlns:a16="http://schemas.microsoft.com/office/drawing/2014/main" val="10004"/>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Hadronic VP</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0.00146</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0.00146</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0.00146</a:t>
                      </a:r>
                    </a:p>
                  </a:txBody>
                  <a:tcPr marL="63500" marR="63500" marT="0" marB="0" anchor="ctr" horzOverflow="overflow"/>
                </a:tc>
                <a:extLst>
                  <a:ext uri="{0D108BD9-81ED-4DB2-BD59-A6C34878D82A}">
                    <a16:rowId xmlns:a16="http://schemas.microsoft.com/office/drawing/2014/main" val="10005"/>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muon V11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0.00150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0.00150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0.00150</a:t>
                      </a:r>
                    </a:p>
                  </a:txBody>
                  <a:tcPr marL="63500" marR="63500" marT="0" marB="0" anchor="ctr" horzOverflow="overflow"/>
                </a:tc>
                <a:extLst>
                  <a:ext uri="{0D108BD9-81ED-4DB2-BD59-A6C34878D82A}">
                    <a16:rowId xmlns:a16="http://schemas.microsoft.com/office/drawing/2014/main" val="10006"/>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K&amp;S VP</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extLst>
                  <a:ext uri="{0D108BD9-81ED-4DB2-BD59-A6C34878D82A}">
                    <a16:rowId xmlns:a16="http://schemas.microsoft.com/office/drawing/2014/main" val="10007"/>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All order VP11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0.71923</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0.72016</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0.71983</a:t>
                      </a:r>
                    </a:p>
                  </a:txBody>
                  <a:tcPr marL="63500" marR="63500" marT="0" marB="0" anchor="ctr" horzOverflow="overflow"/>
                </a:tc>
                <a:extLst>
                  <a:ext uri="{0D108BD9-81ED-4DB2-BD59-A6C34878D82A}">
                    <a16:rowId xmlns:a16="http://schemas.microsoft.com/office/drawing/2014/main" val="10008"/>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All order VP11 µ</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0.00001</a:t>
                      </a:r>
                    </a:p>
                  </a:txBody>
                  <a:tcPr marL="63500" marR="63500" marT="0" marB="0" anchor="ctr" horzOverflow="overflow"/>
                </a:tc>
                <a:extLst>
                  <a:ext uri="{0D108BD9-81ED-4DB2-BD59-A6C34878D82A}">
                    <a16:rowId xmlns:a16="http://schemas.microsoft.com/office/drawing/2014/main" val="10009"/>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All order V13</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-0.01025</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-0.01026</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-0.01026</a:t>
                      </a:r>
                    </a:p>
                  </a:txBody>
                  <a:tcPr marL="63500" marR="63500" marT="0" marB="0" anchor="ctr" horzOverflow="overflow"/>
                </a:tc>
                <a:extLst>
                  <a:ext uri="{0D108BD9-81ED-4DB2-BD59-A6C34878D82A}">
                    <a16:rowId xmlns:a16="http://schemas.microsoft.com/office/drawing/2014/main" val="10010"/>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g-2 correction</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0.21236</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0.21245</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0.21242</a:t>
                      </a:r>
                    </a:p>
                  </a:txBody>
                  <a:tcPr marL="63500" marR="63500" marT="0" marB="0" anchor="ctr" horzOverflow="overflow"/>
                </a:tc>
                <a:extLst>
                  <a:ext uri="{0D108BD9-81ED-4DB2-BD59-A6C34878D82A}">
                    <a16:rowId xmlns:a16="http://schemas.microsoft.com/office/drawing/2014/main" val="10011"/>
                  </a:ext>
                </a:extLst>
              </a:tr>
              <a:tr h="233110">
                <a:tc>
                  <a:txBody>
                    <a:bodyPr/>
                    <a:lstStyle/>
                    <a:p>
                      <a:pPr>
                        <a:tabLst>
                          <a:tab pos="914400" algn="l"/>
                        </a:tabLst>
                        <a:defRPr sz="1800">
                          <a:uFillTx/>
                        </a:defRPr>
                      </a:pPr>
                      <a:r>
                        <a:rPr sz="1100">
                          <a:solidFill>
                            <a:schemeClr val="accent2"/>
                          </a:solidFill>
                          <a:uFill>
                            <a:solidFill>
                              <a:srgbClr val="000000"/>
                            </a:solidFill>
                          </a:uFill>
                          <a:latin typeface="+mn-lt"/>
                          <a:ea typeface="+mn-ea"/>
                          <a:cs typeface="+mn-cs"/>
                          <a:sym typeface="Tahoma"/>
                        </a:rPr>
                        <a:t>µSE with p structure</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0.00830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0.00830</a:t>
                      </a:r>
                    </a:p>
                  </a:txBody>
                  <a:tcPr marL="63500" marR="63500" marT="0" marB="0" anchor="ctr" horzOverflow="overflow"/>
                </a:tc>
                <a:tc>
                  <a:txBody>
                    <a:bodyPr/>
                    <a:lstStyle/>
                    <a:p>
                      <a:pPr algn="r">
                        <a:tabLst>
                          <a:tab pos="914400" algn="l"/>
                        </a:tabLst>
                        <a:defRPr sz="1800">
                          <a:uFillTx/>
                        </a:defRPr>
                      </a:pPr>
                      <a:r>
                        <a:rPr sz="1100">
                          <a:solidFill>
                            <a:schemeClr val="accent2"/>
                          </a:solidFill>
                          <a:uFill>
                            <a:solidFill>
                              <a:srgbClr val="000000"/>
                            </a:solidFill>
                          </a:uFill>
                          <a:latin typeface="+mn-lt"/>
                          <a:ea typeface="+mn-ea"/>
                          <a:cs typeface="+mn-cs"/>
                          <a:sym typeface="Tahoma"/>
                        </a:rPr>
                        <a:t>0.00830</a:t>
                      </a:r>
                    </a:p>
                  </a:txBody>
                  <a:tcPr marL="63500" marR="63500" marT="0" marB="0" anchor="ctr" horzOverflow="overflow"/>
                </a:tc>
                <a:extLst>
                  <a:ext uri="{0D108BD9-81ED-4DB2-BD59-A6C34878D82A}">
                    <a16:rowId xmlns:a16="http://schemas.microsoft.com/office/drawing/2014/main" val="10012"/>
                  </a:ext>
                </a:extLst>
              </a:tr>
              <a:tr h="44957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Vertex corr. With p structure</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-0.01400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-0.01400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-0.01400</a:t>
                      </a:r>
                    </a:p>
                  </a:txBody>
                  <a:tcPr marL="63500" marR="63500" marT="0" marB="0" anchor="ctr" horzOverflow="overflow"/>
                </a:tc>
                <a:extLst>
                  <a:ext uri="{0D108BD9-81ED-4DB2-BD59-A6C34878D82A}">
                    <a16:rowId xmlns:a16="http://schemas.microsoft.com/office/drawing/2014/main" val="10013"/>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Jellyfish corr.</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0.00400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0.00400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0.00400</a:t>
                      </a:r>
                    </a:p>
                  </a:txBody>
                  <a:tcPr marL="63500" marR="63500" marT="0" marB="0" anchor="ctr" horzOverflow="overflow"/>
                </a:tc>
                <a:extLst>
                  <a:ext uri="{0D108BD9-81ED-4DB2-BD59-A6C34878D82A}">
                    <a16:rowId xmlns:a16="http://schemas.microsoft.com/office/drawing/2014/main" val="10014"/>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proton polarizability</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0.08390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0.08390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0.08390</a:t>
                      </a:r>
                    </a:p>
                  </a:txBody>
                  <a:tcPr marL="63500" marR="63500" marT="0" marB="0" anchor="ctr" horzOverflow="overflow"/>
                </a:tc>
                <a:extLst>
                  <a:ext uri="{0D108BD9-81ED-4DB2-BD59-A6C34878D82A}">
                    <a16:rowId xmlns:a16="http://schemas.microsoft.com/office/drawing/2014/main" val="10015"/>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Recoil corr.</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0.17005</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0.17005</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0.17005</a:t>
                      </a:r>
                    </a:p>
                  </a:txBody>
                  <a:tcPr marL="63500" marR="63500" marT="0" marB="0" anchor="ctr" horzOverflow="overflow"/>
                </a:tc>
                <a:extLst>
                  <a:ext uri="{0D108BD9-81ED-4DB2-BD59-A6C34878D82A}">
                    <a16:rowId xmlns:a16="http://schemas.microsoft.com/office/drawing/2014/main" val="10016"/>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eVP + proton structure corr.</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-0.02080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-0.02080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-0.02080</a:t>
                      </a:r>
                    </a:p>
                  </a:txBody>
                  <a:tcPr marL="63500" marR="63500" marT="0" marB="0" anchor="ctr" horzOverflow="overflow"/>
                </a:tc>
                <a:extLst>
                  <a:ext uri="{0D108BD9-81ED-4DB2-BD59-A6C34878D82A}">
                    <a16:rowId xmlns:a16="http://schemas.microsoft.com/office/drawing/2014/main" val="10017"/>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proton structure</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-0.01360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-0.01360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-0.01360</a:t>
                      </a:r>
                    </a:p>
                  </a:txBody>
                  <a:tcPr marL="63500" marR="63500" marT="0" marB="0" anchor="ctr" horzOverflow="overflow"/>
                </a:tc>
                <a:extLst>
                  <a:ext uri="{0D108BD9-81ED-4DB2-BD59-A6C34878D82A}">
                    <a16:rowId xmlns:a16="http://schemas.microsoft.com/office/drawing/2014/main" val="10018"/>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Rel. + Radiat RC + AMM (?)</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0.01440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0.01440</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0.01440</a:t>
                      </a:r>
                    </a:p>
                  </a:txBody>
                  <a:tcPr marL="63500" marR="63500" marT="0" marB="0" anchor="ctr" horzOverflow="overflow"/>
                </a:tc>
                <a:extLst>
                  <a:ext uri="{0D108BD9-81ED-4DB2-BD59-A6C34878D82A}">
                    <a16:rowId xmlns:a16="http://schemas.microsoft.com/office/drawing/2014/main" val="10019"/>
                  </a:ext>
                </a:extLst>
              </a:tr>
              <a:tr h="233110">
                <a:tc>
                  <a:txBody>
                    <a:bodyPr/>
                    <a:lstStyle/>
                    <a:p>
                      <a:pP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Total</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182.580279</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182.661634</a:t>
                      </a:r>
                    </a:p>
                  </a:txBody>
                  <a:tcPr marL="63500" marR="63500" marT="0" marB="0" anchor="ctr" horzOverflow="overflow"/>
                </a:tc>
                <a:tc>
                  <a:txBody>
                    <a:bodyPr/>
                    <a:lstStyle/>
                    <a:p>
                      <a:pPr algn="r">
                        <a:tabLst>
                          <a:tab pos="914400" algn="l"/>
                        </a:tabLst>
                        <a:defRPr sz="1800">
                          <a:uFillTx/>
                        </a:defRPr>
                      </a:pPr>
                      <a:r>
                        <a:rPr sz="1100">
                          <a:solidFill>
                            <a:schemeClr val="accent6">
                              <a:lumOff val="-8741"/>
                            </a:schemeClr>
                          </a:solidFill>
                          <a:uFill>
                            <a:solidFill>
                              <a:srgbClr val="000000"/>
                            </a:solidFill>
                          </a:uFill>
                          <a:latin typeface="+mn-lt"/>
                          <a:ea typeface="+mn-ea"/>
                          <a:cs typeface="+mn-cs"/>
                          <a:sym typeface="Tahoma"/>
                        </a:rPr>
                        <a:t>182.632889</a:t>
                      </a:r>
                    </a:p>
                  </a:txBody>
                  <a:tcPr marL="63500" marR="63500" marT="0" marB="0" anchor="ctr" horzOverflow="overflow"/>
                </a:tc>
                <a:extLst>
                  <a:ext uri="{0D108BD9-81ED-4DB2-BD59-A6C34878D82A}">
                    <a16:rowId xmlns:a16="http://schemas.microsoft.com/office/drawing/2014/main" val="10020"/>
                  </a:ext>
                </a:extLst>
              </a:tr>
              <a:tr h="449570">
                <a:tc>
                  <a:txBody>
                    <a:bodyPr/>
                    <a:lstStyle/>
                    <a:p>
                      <a:pPr>
                        <a:tabLst>
                          <a:tab pos="914400" algn="l"/>
                        </a:tabLst>
                        <a:defRPr sz="1800">
                          <a:uFillTx/>
                        </a:defRPr>
                      </a:pPr>
                      <a:r>
                        <a:rPr sz="1100">
                          <a:uFill>
                            <a:solidFill>
                              <a:srgbClr val="000000"/>
                            </a:solidFill>
                          </a:uFill>
                          <a:latin typeface="+mn-lt"/>
                          <a:ea typeface="+mn-ea"/>
                          <a:cs typeface="+mn-cs"/>
                          <a:sym typeface="Tahoma"/>
                        </a:rPr>
                        <a:t>Martynenko (2005) with 1.045 fm</a:t>
                      </a:r>
                    </a:p>
                  </a:txBody>
                  <a:tcPr marL="63500" marR="63500" marT="0" marB="0" anchor="ctr" horzOverflow="overflow"/>
                </a:tc>
                <a:tc>
                  <a:txBody>
                    <a:bodyPr/>
                    <a:lstStyle/>
                    <a:p>
                      <a:pPr>
                        <a:tabLst>
                          <a:tab pos="914400" algn="l"/>
                        </a:tabLst>
                        <a:defRPr sz="1100">
                          <a:uFill>
                            <a:solidFill>
                              <a:srgbClr val="000000"/>
                            </a:solidFill>
                          </a:uFill>
                          <a:latin typeface="+mn-lt"/>
                          <a:ea typeface="+mn-ea"/>
                          <a:cs typeface="+mn-cs"/>
                          <a:sym typeface="Tahoma"/>
                        </a:defRPr>
                      </a:pPr>
                      <a:endParaRPr/>
                    </a:p>
                  </a:txBody>
                  <a:tcPr marL="63500" marR="63500" marT="0" marB="0" anchor="ctr" horzOverflow="overflow"/>
                </a:tc>
                <a:tc>
                  <a:txBody>
                    <a:bodyPr/>
                    <a:lstStyle/>
                    <a:p>
                      <a:pPr>
                        <a:tabLst>
                          <a:tab pos="914400" algn="l"/>
                        </a:tabLst>
                        <a:defRPr sz="1100">
                          <a:uFill>
                            <a:solidFill>
                              <a:srgbClr val="000000"/>
                            </a:solidFill>
                          </a:uFill>
                          <a:latin typeface="+mn-lt"/>
                          <a:ea typeface="+mn-ea"/>
                          <a:cs typeface="+mn-cs"/>
                          <a:sym typeface="Tahoma"/>
                        </a:defRPr>
                      </a:pPr>
                      <a:endParaRPr/>
                    </a:p>
                  </a:txBody>
                  <a:tcPr marL="63500" marR="63500" marT="0" marB="0" anchor="ctr" horzOverflow="overflow"/>
                </a:tc>
                <a:tc>
                  <a:txBody>
                    <a:bodyPr/>
                    <a:lstStyle/>
                    <a:p>
                      <a:pPr algn="r">
                        <a:tabLst>
                          <a:tab pos="914400" algn="l"/>
                        </a:tabLst>
                        <a:defRPr sz="1800">
                          <a:uFillTx/>
                        </a:defRPr>
                      </a:pPr>
                      <a:r>
                        <a:rPr sz="1100">
                          <a:uFill>
                            <a:solidFill>
                              <a:srgbClr val="000000"/>
                            </a:solidFill>
                          </a:uFill>
                          <a:latin typeface="+mn-lt"/>
                          <a:ea typeface="+mn-ea"/>
                          <a:cs typeface="+mn-cs"/>
                          <a:sym typeface="Tahoma"/>
                        </a:rPr>
                        <a:t>182.632</a:t>
                      </a:r>
                    </a:p>
                  </a:txBody>
                  <a:tcPr marL="63500" marR="63500" marT="0" marB="0" anchor="ctr" horzOverflow="overflow"/>
                </a:tc>
                <a:extLst>
                  <a:ext uri="{0D108BD9-81ED-4DB2-BD59-A6C34878D82A}">
                    <a16:rowId xmlns:a16="http://schemas.microsoft.com/office/drawing/2014/main" val="10021"/>
                  </a:ext>
                </a:extLst>
              </a:tr>
              <a:tr h="333015">
                <a:tc>
                  <a:txBody>
                    <a:bodyPr/>
                    <a:lstStyle/>
                    <a:p>
                      <a:pPr>
                        <a:tabLst>
                          <a:tab pos="914400" algn="l"/>
                        </a:tabLst>
                        <a:defRPr sz="1800">
                          <a:uFillTx/>
                        </a:defRPr>
                      </a:pPr>
                      <a:r>
                        <a:rPr sz="1100">
                          <a:uFill>
                            <a:solidFill>
                              <a:srgbClr val="000000"/>
                            </a:solidFill>
                          </a:uFill>
                          <a:latin typeface="+mn-lt"/>
                          <a:ea typeface="+mn-ea"/>
                          <a:cs typeface="+mn-cs"/>
                          <a:sym typeface="Tahoma"/>
                        </a:rPr>
                        <a:t>Borie</a:t>
                      </a:r>
                    </a:p>
                  </a:txBody>
                  <a:tcPr marL="63500" marR="63500" marT="0" marB="0" anchor="ctr" horzOverflow="overflow"/>
                </a:tc>
                <a:tc>
                  <a:txBody>
                    <a:bodyPr/>
                    <a:lstStyle/>
                    <a:p>
                      <a:pPr algn="r">
                        <a:tabLst>
                          <a:tab pos="914400" algn="l"/>
                        </a:tabLst>
                        <a:defRPr sz="1800">
                          <a:uFillTx/>
                        </a:defRPr>
                      </a:pPr>
                      <a:r>
                        <a:rPr sz="1100">
                          <a:uFill>
                            <a:solidFill>
                              <a:srgbClr val="000000"/>
                            </a:solidFill>
                          </a:uFill>
                          <a:latin typeface="+mn-lt"/>
                          <a:ea typeface="+mn-ea"/>
                          <a:cs typeface="+mn-cs"/>
                          <a:sym typeface="Tahoma"/>
                        </a:rPr>
                        <a:t>182.6547</a:t>
                      </a:r>
                    </a:p>
                  </a:txBody>
                  <a:tcPr marL="63500" marR="63500" marT="0" marB="0" anchor="ctr" horzOverflow="overflow"/>
                </a:tc>
                <a:tc>
                  <a:txBody>
                    <a:bodyPr/>
                    <a:lstStyle/>
                    <a:p>
                      <a:pPr>
                        <a:tabLst>
                          <a:tab pos="914400" algn="l"/>
                        </a:tabLst>
                        <a:defRPr sz="1100">
                          <a:uFill>
                            <a:solidFill>
                              <a:srgbClr val="000000"/>
                            </a:solidFill>
                          </a:uFill>
                          <a:latin typeface="+mn-lt"/>
                          <a:ea typeface="+mn-ea"/>
                          <a:cs typeface="+mn-cs"/>
                          <a:sym typeface="Tahoma"/>
                        </a:defRPr>
                      </a:pPr>
                      <a:endParaRPr/>
                    </a:p>
                  </a:txBody>
                  <a:tcPr marL="63500" marR="63500" marT="0" marB="0" anchor="ctr" horzOverflow="overflow"/>
                </a:tc>
                <a:tc>
                  <a:txBody>
                    <a:bodyPr/>
                    <a:lstStyle/>
                    <a:p>
                      <a:pPr>
                        <a:tabLst>
                          <a:tab pos="914400" algn="l"/>
                        </a:tabLst>
                        <a:defRPr sz="1100">
                          <a:uFill>
                            <a:solidFill>
                              <a:srgbClr val="000000"/>
                            </a:solidFill>
                          </a:uFill>
                          <a:latin typeface="+mn-lt"/>
                          <a:ea typeface="+mn-ea"/>
                          <a:cs typeface="+mn-cs"/>
                          <a:sym typeface="Tahoma"/>
                        </a:defRPr>
                      </a:pPr>
                      <a:endParaRPr/>
                    </a:p>
                  </a:txBody>
                  <a:tcPr marL="63500" marR="63500" marT="0" marB="0" anchor="ctr" horzOverflow="overflow"/>
                </a:tc>
                <a:extLst>
                  <a:ext uri="{0D108BD9-81ED-4DB2-BD59-A6C34878D82A}">
                    <a16:rowId xmlns:a16="http://schemas.microsoft.com/office/drawing/2014/main" val="10022"/>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294" name="Double-click to edit"/>
          <p:cNvSpPr txBox="1">
            <a:spLocks noGrp="1"/>
          </p:cNvSpPr>
          <p:nvPr>
            <p:ph type="title"/>
          </p:nvPr>
        </p:nvSpPr>
        <p:spPr>
          <a:prstGeom prst="rect">
            <a:avLst/>
          </a:prstGeom>
        </p:spPr>
        <p:txBody>
          <a:bodyPr/>
          <a:lstStyle/>
          <a:p>
            <a:endParaRPr/>
          </a:p>
        </p:txBody>
      </p:sp>
      <p:sp>
        <p:nvSpPr>
          <p:cNvPr id="295" name="Slide Number"/>
          <p:cNvSpPr txBox="1">
            <a:spLocks noGrp="1"/>
          </p:cNvSpPr>
          <p:nvPr>
            <p:ph type="sldNum" sz="quarter" idx="2"/>
          </p:nvPr>
        </p:nvSpPr>
        <p:spPr>
          <a:xfrm>
            <a:off x="8941804" y="6575425"/>
            <a:ext cx="22763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296"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297" name="V11-HFS-operator.pdf" descr="V11-HFS-operator.pdf"/>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91673" y="1644987"/>
            <a:ext cx="1123599" cy="1308101"/>
          </a:xfrm>
          <a:prstGeom prst="rect">
            <a:avLst/>
          </a:prstGeom>
          <a:ln w="12700">
            <a:miter lim="400000"/>
          </a:ln>
        </p:spPr>
      </p:pic>
      <p:sp>
        <p:nvSpPr>
          <p:cNvPr id="298" name="milli-charged particle pair"/>
          <p:cNvSpPr txBox="1"/>
          <p:nvPr/>
        </p:nvSpPr>
        <p:spPr>
          <a:xfrm>
            <a:off x="3106597" y="1913889"/>
            <a:ext cx="263172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milli-charged particle pair</a:t>
            </a:r>
          </a:p>
        </p:txBody>
      </p:sp>
      <p:sp>
        <p:nvSpPr>
          <p:cNvPr id="299" name="Line"/>
          <p:cNvSpPr/>
          <p:nvPr/>
        </p:nvSpPr>
        <p:spPr>
          <a:xfrm flipH="1">
            <a:off x="1915226" y="2215217"/>
            <a:ext cx="914401" cy="1"/>
          </a:xfrm>
          <a:prstGeom prst="line">
            <a:avLst/>
          </a:prstGeom>
          <a:ln w="38100">
            <a:solidFill>
              <a:schemeClr val="accent5"/>
            </a:solidFill>
            <a:miter lim="400000"/>
            <a:tailEnd type="triangle"/>
          </a:ln>
        </p:spPr>
        <p:txBody>
          <a:bodyPr lIns="0" tIns="0" rIns="0" bIns="0"/>
          <a:lstStyle/>
          <a:p>
            <a:pPr algn="ctr" defTabSz="584200">
              <a:buClr>
                <a:srgbClr val="000000"/>
              </a:buClr>
              <a:defRPr sz="40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300" name="assume a charge qmilli so that the energy shift for very low mass is…"/>
          <p:cNvSpPr txBox="1"/>
          <p:nvPr/>
        </p:nvSpPr>
        <p:spPr>
          <a:xfrm>
            <a:off x="715342" y="3009899"/>
            <a:ext cx="7713316"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chemeClr val="accent1"/>
                </a:solidFill>
              </a:defRPr>
            </a:pPr>
            <a:r>
              <a:t>assume a charge q</a:t>
            </a:r>
            <a:r>
              <a:rPr baseline="-5999"/>
              <a:t>milli</a:t>
            </a:r>
            <a:r>
              <a:t> so that the energy shift for very low mass is</a:t>
            </a:r>
          </a:p>
          <a:p>
            <a:pPr>
              <a:defRPr>
                <a:solidFill>
                  <a:schemeClr val="accent1"/>
                </a:solidFill>
              </a:defRPr>
            </a:pPr>
            <a:r>
              <a:t>equal to the muonic self-energy: 0.0015 meV (which is 1 ppm of the total energy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03" name="Could the µH HFS be sensitive to milli-charged particles"/>
          <p:cNvSpPr txBox="1">
            <a:spLocks noGrp="1"/>
          </p:cNvSpPr>
          <p:nvPr>
            <p:ph type="title"/>
          </p:nvPr>
        </p:nvSpPr>
        <p:spPr>
          <a:prstGeom prst="rect">
            <a:avLst/>
          </a:prstGeom>
        </p:spPr>
        <p:txBody>
          <a:bodyPr/>
          <a:lstStyle/>
          <a:p>
            <a:r>
              <a:t>Could the µH HFS be sensitive to milli-charged particles</a:t>
            </a:r>
          </a:p>
        </p:txBody>
      </p:sp>
      <p:sp>
        <p:nvSpPr>
          <p:cNvPr id="304" name="Slide Number"/>
          <p:cNvSpPr txBox="1">
            <a:spLocks noGrp="1"/>
          </p:cNvSpPr>
          <p:nvPr>
            <p:ph type="sldNum" sz="quarter" idx="2"/>
          </p:nvPr>
        </p:nvSpPr>
        <p:spPr>
          <a:xfrm>
            <a:off x="8941804" y="6575425"/>
            <a:ext cx="233277"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05"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306" name="muonic-H-HFS-Milli-charged-shift.pdf" descr="muonic-H-HFS-Milli-charged-shift.pdf"/>
          <p:cNvPicPr>
            <a:picLocks noChangeAspect="1"/>
          </p:cNvPicPr>
          <p:nvPr/>
        </p:nvPicPr>
        <p:blipFill>
          <a:blip r:embed="rId3"/>
          <a:stretch>
            <a:fillRect/>
          </a:stretch>
        </p:blipFill>
        <p:spPr>
          <a:xfrm>
            <a:off x="223520" y="761545"/>
            <a:ext cx="8002365" cy="5334910"/>
          </a:xfrm>
          <a:prstGeom prst="rect">
            <a:avLst/>
          </a:prstGeom>
          <a:ln w="12700">
            <a:miter lim="400000"/>
          </a:ln>
        </p:spPr>
      </p:pic>
      <p:sp>
        <p:nvSpPr>
          <p:cNvPr id="307" name="qmilli=0.0165 qe"/>
          <p:cNvSpPr txBox="1"/>
          <p:nvPr/>
        </p:nvSpPr>
        <p:spPr>
          <a:xfrm>
            <a:off x="1492130" y="2401570"/>
            <a:ext cx="123368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chemeClr val="accent1"/>
                </a:solidFill>
              </a:defRPr>
            </a:pPr>
            <a:r>
              <a:t>q</a:t>
            </a:r>
            <a:r>
              <a:rPr baseline="-5999"/>
              <a:t>milli=0.0165 </a:t>
            </a:r>
            <a:r>
              <a:t>q</a:t>
            </a:r>
            <a:r>
              <a:rPr baseline="-5999"/>
              <a:t>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10" name="Exotic atoms and QED"/>
          <p:cNvSpPr>
            <a:spLocks noGrp="1"/>
          </p:cNvSpPr>
          <p:nvPr>
            <p:ph type="title"/>
          </p:nvPr>
        </p:nvSpPr>
        <p:spPr>
          <a:xfrm>
            <a:off x="722312" y="1544637"/>
            <a:ext cx="7772401" cy="1362076"/>
          </a:xfrm>
          <a:prstGeom prst="rect">
            <a:avLst/>
          </a:prstGeom>
        </p:spPr>
        <p:txBody>
          <a:bodyPr/>
          <a:lstStyle/>
          <a:p>
            <a:r>
              <a:t>Exotic atoms and QED</a:t>
            </a:r>
          </a:p>
        </p:txBody>
      </p:sp>
      <p:sp>
        <p:nvSpPr>
          <p:cNvPr id="311" name="Nuclear effects and QED contributions"/>
          <p:cNvSpPr>
            <a:spLocks noGrp="1"/>
          </p:cNvSpPr>
          <p:nvPr>
            <p:ph type="body" sz="quarter" idx="1"/>
          </p:nvPr>
        </p:nvSpPr>
        <p:spPr>
          <a:xfrm>
            <a:off x="722312" y="2906713"/>
            <a:ext cx="7772401" cy="1500188"/>
          </a:xfrm>
          <a:prstGeom prst="rect">
            <a:avLst/>
          </a:prstGeom>
        </p:spPr>
        <p:txBody>
          <a:bodyPr/>
          <a:lstStyle/>
          <a:p>
            <a:r>
              <a:t>Nuclear effects and QED contributions</a:t>
            </a:r>
          </a:p>
        </p:txBody>
      </p:sp>
      <p:sp>
        <p:nvSpPr>
          <p:cNvPr id="312" name="Slide Number"/>
          <p:cNvSpPr>
            <a:spLocks noGrp="1"/>
          </p:cNvSpPr>
          <p:nvPr>
            <p:ph type="sldNum" sz="quarter" idx="2"/>
          </p:nvPr>
        </p:nvSpPr>
        <p:spPr>
          <a:xfrm>
            <a:off x="8941804" y="6565900"/>
            <a:ext cx="226331"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313"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LKB_biglogo.png" descr="LKB_biglogo.png"/>
          <p:cNvPicPr>
            <a:picLocks noChangeAspect="1"/>
          </p:cNvPicPr>
          <p:nvPr/>
        </p:nvPicPr>
        <p:blipFill>
          <a:blip r:embed="rId2"/>
          <a:stretch>
            <a:fillRect/>
          </a:stretch>
        </p:blipFill>
        <p:spPr>
          <a:xfrm>
            <a:off x="197843" y="334009"/>
            <a:ext cx="2602814" cy="582064"/>
          </a:xfrm>
          <a:prstGeom prst="rect">
            <a:avLst/>
          </a:prstGeom>
          <a:ln w="12700">
            <a:miter lim="400000"/>
          </a:ln>
        </p:spPr>
      </p:pic>
      <p:sp>
        <p:nvSpPr>
          <p:cNvPr id="316" name="P. Indelicato, N. Paul"/>
          <p:cNvSpPr txBox="1"/>
          <p:nvPr/>
        </p:nvSpPr>
        <p:spPr>
          <a:xfrm>
            <a:off x="2886942" y="481372"/>
            <a:ext cx="1431821" cy="287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b="1">
                <a:solidFill>
                  <a:schemeClr val="accent1"/>
                </a:solidFill>
                <a:uFillTx/>
              </a:defRPr>
            </a:lvl1pPr>
          </a:lstStyle>
          <a:p>
            <a:pPr>
              <a:defRPr b="0"/>
            </a:pPr>
            <a:r>
              <a:rPr b="1"/>
              <a:t>P. Indelicato, N. Paul</a:t>
            </a:r>
          </a:p>
        </p:txBody>
      </p:sp>
      <p:pic>
        <p:nvPicPr>
          <p:cNvPr id="317" name="riken_logo.png" descr="riken_logo.png"/>
          <p:cNvPicPr>
            <a:picLocks noChangeAspect="1"/>
          </p:cNvPicPr>
          <p:nvPr/>
        </p:nvPicPr>
        <p:blipFill>
          <a:blip r:embed="rId3"/>
          <a:stretch>
            <a:fillRect/>
          </a:stretch>
        </p:blipFill>
        <p:spPr>
          <a:xfrm>
            <a:off x="475435" y="999780"/>
            <a:ext cx="706783" cy="1203996"/>
          </a:xfrm>
          <a:prstGeom prst="rect">
            <a:avLst/>
          </a:prstGeom>
          <a:ln w="12700">
            <a:miter lim="400000"/>
          </a:ln>
        </p:spPr>
      </p:pic>
      <p:sp>
        <p:nvSpPr>
          <p:cNvPr id="318" name="T. Azuma, T. Okumura,…"/>
          <p:cNvSpPr txBox="1"/>
          <p:nvPr/>
        </p:nvSpPr>
        <p:spPr>
          <a:xfrm>
            <a:off x="1219737" y="1350159"/>
            <a:ext cx="1994204" cy="503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algn="ctr" defTabSz="410765">
              <a:buClrTx/>
              <a:defRPr sz="1400">
                <a:solidFill>
                  <a:srgbClr val="000000"/>
                </a:solidFill>
                <a:uFillTx/>
              </a:defRPr>
            </a:pPr>
            <a:r>
              <a:t>T. Azuma, T. Okumura, </a:t>
            </a:r>
          </a:p>
          <a:p>
            <a:pPr algn="ctr" defTabSz="410765">
              <a:buClrTx/>
              <a:defRPr sz="1400">
                <a:solidFill>
                  <a:srgbClr val="000000"/>
                </a:solidFill>
                <a:uFillTx/>
              </a:defRPr>
            </a:pPr>
            <a:r>
              <a:t>Y. Ueno, T. Isobe, S. Kanda</a:t>
            </a:r>
          </a:p>
        </p:txBody>
      </p:sp>
      <p:pic>
        <p:nvPicPr>
          <p:cNvPr id="319" name="Utokyo_logo.png" descr="Utokyo_logo.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311121" y="1253561"/>
            <a:ext cx="2685047" cy="696434"/>
          </a:xfrm>
          <a:prstGeom prst="rect">
            <a:avLst/>
          </a:prstGeom>
          <a:ln w="12700">
            <a:miter lim="400000"/>
          </a:ln>
        </p:spPr>
      </p:pic>
      <p:pic>
        <p:nvPicPr>
          <p:cNvPr id="320" name="jaealogo.jpeg" descr="jaealogo.jpeg"/>
          <p:cNvPicPr>
            <a:picLocks noChangeAspect="1"/>
          </p:cNvPicPr>
          <p:nvPr/>
        </p:nvPicPr>
        <p:blipFill>
          <a:blip r:embed="rId5"/>
          <a:stretch>
            <a:fillRect/>
          </a:stretch>
        </p:blipFill>
        <p:spPr>
          <a:xfrm>
            <a:off x="143113" y="3841820"/>
            <a:ext cx="1721180" cy="860590"/>
          </a:xfrm>
          <a:prstGeom prst="rect">
            <a:avLst/>
          </a:prstGeom>
          <a:ln w="12700">
            <a:miter lim="400000"/>
          </a:ln>
        </p:spPr>
      </p:pic>
      <p:pic>
        <p:nvPicPr>
          <p:cNvPr id="321" name="rikkyo_logo.png" descr="rikkyo_logo.png"/>
          <p:cNvPicPr>
            <a:picLocks noChangeAspect="1"/>
          </p:cNvPicPr>
          <p:nvPr/>
        </p:nvPicPr>
        <p:blipFill>
          <a:blip r:embed="rId6"/>
          <a:stretch>
            <a:fillRect/>
          </a:stretch>
        </p:blipFill>
        <p:spPr>
          <a:xfrm>
            <a:off x="438688" y="2594143"/>
            <a:ext cx="990598" cy="990598"/>
          </a:xfrm>
          <a:prstGeom prst="rect">
            <a:avLst/>
          </a:prstGeom>
          <a:ln w="12700">
            <a:miter lim="400000"/>
          </a:ln>
        </p:spPr>
      </p:pic>
      <p:pic>
        <p:nvPicPr>
          <p:cNvPr id="322" name="kek_logo.png" descr="kek_logo.png"/>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2379760" y="2048310"/>
            <a:ext cx="2256128" cy="696565"/>
          </a:xfrm>
          <a:prstGeom prst="rect">
            <a:avLst/>
          </a:prstGeom>
          <a:ln w="12700">
            <a:miter lim="400000"/>
          </a:ln>
        </p:spPr>
      </p:pic>
      <p:pic>
        <p:nvPicPr>
          <p:cNvPr id="323" name="tohoku_logo.png" descr="tohoku_logo.png"/>
          <p:cNvPicPr>
            <a:picLocks noChangeAspect="1"/>
          </p:cNvPicPr>
          <p:nvPr/>
        </p:nvPicPr>
        <p:blipFill>
          <a:blip r:embed="rId8"/>
          <a:stretch>
            <a:fillRect/>
          </a:stretch>
        </p:blipFill>
        <p:spPr>
          <a:xfrm>
            <a:off x="3351963" y="4839959"/>
            <a:ext cx="974312" cy="974312"/>
          </a:xfrm>
          <a:prstGeom prst="rect">
            <a:avLst/>
          </a:prstGeom>
          <a:ln w="12700">
            <a:miter lim="400000"/>
          </a:ln>
        </p:spPr>
      </p:pic>
      <p:pic>
        <p:nvPicPr>
          <p:cNvPr id="324" name="osaka_uni_logo.png" descr="osaka_uni_logo.png"/>
          <p:cNvPicPr>
            <a:picLocks noChangeAspect="1"/>
          </p:cNvPicPr>
          <p:nvPr/>
        </p:nvPicPr>
        <p:blipFill>
          <a:blip r:embed="rId9"/>
          <a:stretch>
            <a:fillRect/>
          </a:stretch>
        </p:blipFill>
        <p:spPr>
          <a:xfrm>
            <a:off x="49778" y="4854734"/>
            <a:ext cx="1574602" cy="944762"/>
          </a:xfrm>
          <a:prstGeom prst="rect">
            <a:avLst/>
          </a:prstGeom>
          <a:ln w="12700">
            <a:miter lim="400000"/>
          </a:ln>
        </p:spPr>
      </p:pic>
      <p:pic>
        <p:nvPicPr>
          <p:cNvPr id="325" name="chubu-university-kasugai-japan.jpg" descr="chubu-university-kasugai-japan.jpg"/>
          <p:cNvPicPr>
            <a:picLocks noChangeAspect="1"/>
          </p:cNvPicPr>
          <p:nvPr/>
        </p:nvPicPr>
        <p:blipFill>
          <a:blip r:embed="rId10"/>
          <a:stretch>
            <a:fillRect/>
          </a:stretch>
        </p:blipFill>
        <p:spPr>
          <a:xfrm>
            <a:off x="7093084" y="2542971"/>
            <a:ext cx="1092943" cy="1092943"/>
          </a:xfrm>
          <a:prstGeom prst="rect">
            <a:avLst/>
          </a:prstGeom>
          <a:ln w="12700">
            <a:miter lim="400000"/>
          </a:ln>
        </p:spPr>
      </p:pic>
      <p:pic>
        <p:nvPicPr>
          <p:cNvPr id="326" name="kyoto_uni_logo.png" descr="kyoto_uni_logo.png"/>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035611" y="3784959"/>
            <a:ext cx="974311" cy="974312"/>
          </a:xfrm>
          <a:prstGeom prst="rect">
            <a:avLst/>
          </a:prstGeom>
          <a:ln w="12700">
            <a:miter lim="400000"/>
          </a:ln>
        </p:spPr>
      </p:pic>
      <p:pic>
        <p:nvPicPr>
          <p:cNvPr id="327" name="NIST_logo.png" descr="NIST_logo.png"/>
          <p:cNvPicPr>
            <a:picLocks noChangeAspect="1"/>
          </p:cNvPicPr>
          <p:nvPr/>
        </p:nvPicPr>
        <p:blipFill>
          <a:blip r:embed="rId12"/>
          <a:stretch>
            <a:fillRect/>
          </a:stretch>
        </p:blipFill>
        <p:spPr>
          <a:xfrm>
            <a:off x="4405048" y="311399"/>
            <a:ext cx="1843546" cy="627285"/>
          </a:xfrm>
          <a:prstGeom prst="rect">
            <a:avLst/>
          </a:prstGeom>
          <a:ln w="12700">
            <a:miter lim="400000"/>
          </a:ln>
        </p:spPr>
      </p:pic>
      <p:pic>
        <p:nvPicPr>
          <p:cNvPr id="328" name="Jaxa_logo.png" descr="Jaxa_logo.png"/>
          <p:cNvPicPr>
            <a:picLocks noChangeAspect="1"/>
          </p:cNvPicPr>
          <p:nvPr/>
        </p:nvPicPr>
        <p:blipFill>
          <a:blip r:embed="rId13"/>
          <a:stretch>
            <a:fillRect/>
          </a:stretch>
        </p:blipFill>
        <p:spPr>
          <a:xfrm>
            <a:off x="4518269" y="5842004"/>
            <a:ext cx="1431821" cy="772060"/>
          </a:xfrm>
          <a:prstGeom prst="rect">
            <a:avLst/>
          </a:prstGeom>
          <a:ln w="12700">
            <a:miter lim="400000"/>
          </a:ln>
        </p:spPr>
      </p:pic>
      <p:pic>
        <p:nvPicPr>
          <p:cNvPr id="329" name="ICU_logo.png" descr="ICU_logo.png"/>
          <p:cNvPicPr>
            <a:picLocks noChangeAspect="1"/>
          </p:cNvPicPr>
          <p:nvPr/>
        </p:nvPicPr>
        <p:blipFill>
          <a:blip r:embed="rId14"/>
          <a:stretch>
            <a:fillRect/>
          </a:stretch>
        </p:blipFill>
        <p:spPr>
          <a:xfrm>
            <a:off x="7036843" y="5681603"/>
            <a:ext cx="1092943" cy="1092943"/>
          </a:xfrm>
          <a:prstGeom prst="rect">
            <a:avLst/>
          </a:prstGeom>
          <a:ln w="12700">
            <a:miter lim="400000"/>
          </a:ln>
        </p:spPr>
      </p:pic>
      <p:pic>
        <p:nvPicPr>
          <p:cNvPr id="330" name="tokyo_metro_uni_logo.png" descr="tokyo_metro_uni_logo.png"/>
          <p:cNvPicPr>
            <a:picLocks noChangeAspect="1"/>
          </p:cNvPicPr>
          <p:nvPr/>
        </p:nvPicPr>
        <p:blipFill>
          <a:blip r:embed="rId15" cstate="hqprint">
            <a:extLst>
              <a:ext uri="{28A0092B-C50C-407E-A947-70E740481C1C}">
                <a14:useLocalDpi xmlns:a14="http://schemas.microsoft.com/office/drawing/2010/main"/>
              </a:ext>
            </a:extLst>
          </a:blip>
          <a:srcRect l="27876" t="8253" r="27876" b="8253"/>
          <a:stretch>
            <a:fillRect/>
          </a:stretch>
        </p:blipFill>
        <p:spPr>
          <a:xfrm>
            <a:off x="6497468" y="3567506"/>
            <a:ext cx="1054961" cy="1409119"/>
          </a:xfrm>
          <a:prstGeom prst="rect">
            <a:avLst/>
          </a:prstGeom>
          <a:ln w="12700">
            <a:miter lim="400000"/>
          </a:ln>
        </p:spPr>
      </p:pic>
      <p:sp>
        <p:nvSpPr>
          <p:cNvPr id="331" name="T.  Takahasi, P. Caradonna, M. Katsuragawa, T. Minami, K. Mine, S. Nagasawa, S. Takeda, Y.  Tsuzuki,  G. Yabu"/>
          <p:cNvSpPr txBox="1"/>
          <p:nvPr/>
        </p:nvSpPr>
        <p:spPr>
          <a:xfrm>
            <a:off x="6093348" y="1242209"/>
            <a:ext cx="2949964" cy="71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T.  Takahasi, P. Caradonna, M. Katsuragawa, T. Minami, K. Mine, S. Nagasawa, S. Takeda, Y.  Tsuzuki,  G. Yabu</a:t>
            </a:r>
          </a:p>
        </p:txBody>
      </p:sp>
      <p:sp>
        <p:nvSpPr>
          <p:cNvPr id="332" name="K. Ninoyima, I. Chiu, M. Kasino, H. Noda, K. Terada"/>
          <p:cNvSpPr txBox="1"/>
          <p:nvPr/>
        </p:nvSpPr>
        <p:spPr>
          <a:xfrm>
            <a:off x="1289782" y="4967545"/>
            <a:ext cx="1431820" cy="719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K. Ninoyima, I. Chiu, M. Kasino, H. Noda, K. Terada </a:t>
            </a:r>
          </a:p>
        </p:txBody>
      </p:sp>
      <p:sp>
        <p:nvSpPr>
          <p:cNvPr id="333" name="D. A. Bennett, W. B. Dories, M. S. Durkin, J. W. Fowler, G. C. Hilton, J. D. Gard,  K.S. Morgan, G. C. O’Neil, C. D. Reintsema, D. R. Schmidt, D. S. Swetz, U. Ullom"/>
          <p:cNvSpPr txBox="1"/>
          <p:nvPr/>
        </p:nvSpPr>
        <p:spPr>
          <a:xfrm>
            <a:off x="6237055" y="157522"/>
            <a:ext cx="2750380" cy="935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D. A. Bennett, W. B. Dories, M. S. Durkin, J. W. Fowler, G. C. Hilton, J. D. Gard,  K.S. Morgan, G. C. O’Neil, C. D. Reintsema, D. R. Schmidt, D. S. Swetz, U. Ullom</a:t>
            </a:r>
          </a:p>
        </p:txBody>
      </p:sp>
      <p:sp>
        <p:nvSpPr>
          <p:cNvPr id="334" name="T. Hashimoto ,T. U. Ito,…"/>
          <p:cNvSpPr txBox="1"/>
          <p:nvPr/>
        </p:nvSpPr>
        <p:spPr>
          <a:xfrm>
            <a:off x="1855810" y="4020496"/>
            <a:ext cx="1643145" cy="5032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algn="ctr" defTabSz="410765">
              <a:buClrTx/>
              <a:defRPr sz="1400">
                <a:solidFill>
                  <a:srgbClr val="000000"/>
                </a:solidFill>
                <a:uFillTx/>
              </a:defRPr>
            </a:pPr>
            <a:r>
              <a:t>T. Hashimoto ,T. U. Ito,</a:t>
            </a:r>
          </a:p>
          <a:p>
            <a:pPr algn="ctr" defTabSz="410765">
              <a:buClrTx/>
              <a:defRPr sz="1400">
                <a:solidFill>
                  <a:srgbClr val="000000"/>
                </a:solidFill>
                <a:uFillTx/>
              </a:defRPr>
            </a:pPr>
            <a:r>
              <a:t>T. Osawa</a:t>
            </a:r>
          </a:p>
        </p:txBody>
      </p:sp>
      <p:sp>
        <p:nvSpPr>
          <p:cNvPr id="335" name="R. Hayakawa,…"/>
          <p:cNvSpPr txBox="1"/>
          <p:nvPr/>
        </p:nvSpPr>
        <p:spPr>
          <a:xfrm>
            <a:off x="7425782" y="3912546"/>
            <a:ext cx="1334791" cy="71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algn="ctr" defTabSz="410765">
              <a:buClrTx/>
              <a:defRPr sz="1400">
                <a:solidFill>
                  <a:srgbClr val="000000"/>
                </a:solidFill>
                <a:uFillTx/>
              </a:defRPr>
            </a:pPr>
            <a:r>
              <a:t>R. Hayakawa, </a:t>
            </a:r>
          </a:p>
          <a:p>
            <a:pPr algn="ctr" defTabSz="410765">
              <a:buClrTx/>
              <a:defRPr sz="1400">
                <a:solidFill>
                  <a:srgbClr val="000000"/>
                </a:solidFill>
                <a:uFillTx/>
              </a:defRPr>
            </a:pPr>
            <a:r>
              <a:t>H. Suda, </a:t>
            </a:r>
          </a:p>
          <a:p>
            <a:pPr algn="ctr" defTabSz="410765">
              <a:buClrTx/>
              <a:defRPr sz="1400">
                <a:solidFill>
                  <a:srgbClr val="000000"/>
                </a:solidFill>
                <a:uFillTx/>
              </a:defRPr>
            </a:pPr>
            <a:r>
              <a:t> H. Tatusno</a:t>
            </a:r>
          </a:p>
        </p:txBody>
      </p:sp>
      <p:sp>
        <p:nvSpPr>
          <p:cNvPr id="336" name="Y. Ichinohe. S. Yamada"/>
          <p:cNvSpPr txBox="1"/>
          <p:nvPr/>
        </p:nvSpPr>
        <p:spPr>
          <a:xfrm>
            <a:off x="1497248" y="2837823"/>
            <a:ext cx="918400" cy="50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Y. Ichinohe. S. Yamada</a:t>
            </a:r>
          </a:p>
        </p:txBody>
      </p:sp>
      <p:sp>
        <p:nvSpPr>
          <p:cNvPr id="337" name="N. Kawamura, Y. Miyake, K. Shimomura, P. Strasser, S. Tampo, B. S. Takeshita, G. Yoshida"/>
          <p:cNvSpPr txBox="1"/>
          <p:nvPr/>
        </p:nvSpPr>
        <p:spPr>
          <a:xfrm>
            <a:off x="4593256" y="2036999"/>
            <a:ext cx="2334273" cy="719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N. Kawamura, Y. Miyake, K. Shimomura, P. Strasser, S. Tampo, B. S. Takeshita, G. Yoshida</a:t>
            </a:r>
          </a:p>
        </p:txBody>
      </p:sp>
      <p:sp>
        <p:nvSpPr>
          <p:cNvPr id="338" name="Y. Kino, T. Nakamura. T. Okutsu"/>
          <p:cNvSpPr txBox="1"/>
          <p:nvPr/>
        </p:nvSpPr>
        <p:spPr>
          <a:xfrm>
            <a:off x="4624570" y="5075495"/>
            <a:ext cx="1574603" cy="50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algn="ctr" defTabSz="410765">
              <a:buClrTx/>
              <a:defRPr sz="1400">
                <a:solidFill>
                  <a:srgbClr val="000000"/>
                </a:solidFill>
                <a:uFillTx/>
              </a:defRPr>
            </a:lvl1pPr>
          </a:lstStyle>
          <a:p>
            <a:r>
              <a:t>Y. Kino, T. Nakamura. T. Okutsu</a:t>
            </a:r>
          </a:p>
        </p:txBody>
      </p:sp>
      <p:sp>
        <p:nvSpPr>
          <p:cNvPr id="339" name="K. Kubo"/>
          <p:cNvSpPr txBox="1"/>
          <p:nvPr/>
        </p:nvSpPr>
        <p:spPr>
          <a:xfrm>
            <a:off x="8156422" y="6084404"/>
            <a:ext cx="487227" cy="28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400">
                <a:solidFill>
                  <a:srgbClr val="000000"/>
                </a:solidFill>
                <a:uFillTx/>
              </a:defRPr>
            </a:lvl1pPr>
          </a:lstStyle>
          <a:p>
            <a:r>
              <a:t>K. Kubo</a:t>
            </a:r>
          </a:p>
        </p:txBody>
      </p:sp>
      <p:sp>
        <p:nvSpPr>
          <p:cNvPr id="340" name="S. Okada"/>
          <p:cNvSpPr txBox="1"/>
          <p:nvPr/>
        </p:nvSpPr>
        <p:spPr>
          <a:xfrm>
            <a:off x="8324046" y="2945773"/>
            <a:ext cx="561803" cy="28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400">
                <a:solidFill>
                  <a:srgbClr val="000000"/>
                </a:solidFill>
                <a:uFillTx/>
              </a:defRPr>
            </a:lvl1pPr>
          </a:lstStyle>
          <a:p>
            <a:r>
              <a:t>S. Okada</a:t>
            </a:r>
          </a:p>
        </p:txBody>
      </p:sp>
      <p:sp>
        <p:nvSpPr>
          <p:cNvPr id="341" name="A. Taniguchi"/>
          <p:cNvSpPr txBox="1"/>
          <p:nvPr/>
        </p:nvSpPr>
        <p:spPr>
          <a:xfrm>
            <a:off x="5149788" y="4128446"/>
            <a:ext cx="744811" cy="287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400">
                <a:solidFill>
                  <a:srgbClr val="000000"/>
                </a:solidFill>
                <a:uFillTx/>
              </a:defRPr>
            </a:lvl1pPr>
          </a:lstStyle>
          <a:p>
            <a:r>
              <a:t>A. Taniguchi</a:t>
            </a:r>
          </a:p>
        </p:txBody>
      </p:sp>
      <p:sp>
        <p:nvSpPr>
          <p:cNvPr id="342" name="S. Wantanabe"/>
          <p:cNvSpPr txBox="1"/>
          <p:nvPr/>
        </p:nvSpPr>
        <p:spPr>
          <a:xfrm>
            <a:off x="5997580" y="6084404"/>
            <a:ext cx="833450" cy="28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400">
                <a:solidFill>
                  <a:srgbClr val="000000"/>
                </a:solidFill>
                <a:uFillTx/>
              </a:defRPr>
            </a:lvl1pPr>
          </a:lstStyle>
          <a:p>
            <a:r>
              <a:t>S. Wantanabe</a:t>
            </a:r>
          </a:p>
        </p:txBody>
      </p:sp>
      <p:pic>
        <p:nvPicPr>
          <p:cNvPr id="343" name="toyota_logo.png" descr="toyota_logo.png"/>
          <p:cNvPicPr>
            <a:picLocks noChangeAspect="1"/>
          </p:cNvPicPr>
          <p:nvPr/>
        </p:nvPicPr>
        <p:blipFill>
          <a:blip r:embed="rId16" cstate="hqprint">
            <a:extLst>
              <a:ext uri="{28A0092B-C50C-407E-A947-70E740481C1C}">
                <a14:useLocalDpi xmlns:a14="http://schemas.microsoft.com/office/drawing/2010/main"/>
              </a:ext>
            </a:extLst>
          </a:blip>
          <a:srcRect/>
          <a:stretch>
            <a:fillRect/>
          </a:stretch>
        </p:blipFill>
        <p:spPr>
          <a:xfrm>
            <a:off x="278651" y="6032876"/>
            <a:ext cx="3009306" cy="390522"/>
          </a:xfrm>
          <a:prstGeom prst="rect">
            <a:avLst/>
          </a:prstGeom>
          <a:ln w="12700">
            <a:miter lim="400000"/>
          </a:ln>
        </p:spPr>
      </p:pic>
      <p:sp>
        <p:nvSpPr>
          <p:cNvPr id="344" name="I. Umegaki"/>
          <p:cNvSpPr txBox="1"/>
          <p:nvPr/>
        </p:nvSpPr>
        <p:spPr>
          <a:xfrm>
            <a:off x="3429141" y="6084404"/>
            <a:ext cx="656867" cy="28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400">
                <a:solidFill>
                  <a:srgbClr val="000000"/>
                </a:solidFill>
                <a:uFillTx/>
              </a:defRPr>
            </a:lvl1pPr>
          </a:lstStyle>
          <a:p>
            <a:r>
              <a:t>I. Umegaki</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47" name="HCI and Exotic Atoms: a complementary pair"/>
          <p:cNvSpPr txBox="1">
            <a:spLocks noGrp="1"/>
          </p:cNvSpPr>
          <p:nvPr>
            <p:ph type="title"/>
          </p:nvPr>
        </p:nvSpPr>
        <p:spPr>
          <a:xfrm>
            <a:off x="1015999" y="117474"/>
            <a:ext cx="7670801" cy="457201"/>
          </a:xfrm>
          <a:prstGeom prst="rect">
            <a:avLst/>
          </a:prstGeom>
        </p:spPr>
        <p:txBody>
          <a:bodyPr/>
          <a:lstStyle/>
          <a:p>
            <a:r>
              <a:t>HCI and Exotic Atoms: a complementary pair</a:t>
            </a:r>
          </a:p>
        </p:txBody>
      </p:sp>
      <p:sp>
        <p:nvSpPr>
          <p:cNvPr id="348" name="Slide Number"/>
          <p:cNvSpPr txBox="1">
            <a:spLocks noGrp="1"/>
          </p:cNvSpPr>
          <p:nvPr>
            <p:ph type="sldNum" sz="quarter" idx="2"/>
          </p:nvPr>
        </p:nvSpPr>
        <p:spPr>
          <a:xfrm>
            <a:off x="8941804" y="6575425"/>
            <a:ext cx="23362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49"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350" name="Self-energy is dominant in HCI, vacuum polarization is dominant in exotic atoms…"/>
          <p:cNvSpPr txBox="1"/>
          <p:nvPr/>
        </p:nvSpPr>
        <p:spPr>
          <a:xfrm>
            <a:off x="788400" y="4623189"/>
            <a:ext cx="7567200" cy="1250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defTabSz="410765">
              <a:spcBef>
                <a:spcPts val="800"/>
              </a:spcBef>
              <a:buClrTx/>
              <a:defRPr sz="1400">
                <a:solidFill>
                  <a:srgbClr val="000000"/>
                </a:solidFill>
                <a:uFillTx/>
                <a:latin typeface="Avenir Book"/>
                <a:ea typeface="Avenir Book"/>
                <a:cs typeface="Avenir Book"/>
                <a:sym typeface="Avenir Book"/>
              </a:defRPr>
            </a:pPr>
            <a:r>
              <a:t>Self-energy is dominant in HCI, vacuum polarization is dominant in exotic atoms</a:t>
            </a:r>
          </a:p>
          <a:p>
            <a:pPr defTabSz="410765">
              <a:spcBef>
                <a:spcPts val="800"/>
              </a:spcBef>
              <a:buClrTx/>
              <a:defRPr sz="1400">
                <a:solidFill>
                  <a:srgbClr val="000000"/>
                </a:solidFill>
                <a:uFillTx/>
                <a:latin typeface="Avenir Heavy"/>
                <a:ea typeface="Avenir Heavy"/>
                <a:cs typeface="Avenir Heavy"/>
                <a:sym typeface="Avenir Heavy"/>
              </a:defRPr>
            </a:pPr>
            <a:r>
              <a:t>Unique probe of vacuum polarization, </a:t>
            </a:r>
            <a:r>
              <a:rPr>
                <a:latin typeface="Avenir Book Oblique"/>
                <a:ea typeface="Avenir Book Oblique"/>
                <a:cs typeface="Avenir Book Oblique"/>
                <a:sym typeface="Avenir Book Oblique"/>
              </a:rPr>
              <a:t>« one of the most interesting phenomena predicted by contemporary quantum electrodynamics »</a:t>
            </a:r>
            <a:r>
              <a:t> </a:t>
            </a:r>
            <a:r>
              <a:rPr>
                <a:latin typeface="Avenir Book"/>
                <a:ea typeface="Avenir Book"/>
                <a:cs typeface="Avenir Book"/>
                <a:sym typeface="Avenir Book"/>
              </a:rPr>
              <a:t>(Foldy and Eriksen, Physical Review (1954))</a:t>
            </a:r>
          </a:p>
          <a:p>
            <a:pPr defTabSz="410765">
              <a:spcBef>
                <a:spcPts val="800"/>
              </a:spcBef>
              <a:buClrTx/>
              <a:defRPr sz="1400">
                <a:solidFill>
                  <a:srgbClr val="000000"/>
                </a:solidFill>
                <a:uFillTx/>
                <a:latin typeface="Avenir Heavy"/>
                <a:ea typeface="Avenir Heavy"/>
                <a:cs typeface="Avenir Heavy"/>
                <a:sym typeface="Avenir Heavy"/>
              </a:defRPr>
            </a:pPr>
            <a:r>
              <a:rPr>
                <a:latin typeface="Avenir Book"/>
                <a:ea typeface="Avenir Book"/>
                <a:cs typeface="Avenir Book"/>
                <a:sym typeface="Avenir Book"/>
              </a:rPr>
              <a:t>Complementary to vacuum studies with high-intensity lasers</a:t>
            </a:r>
          </a:p>
        </p:txBody>
      </p:sp>
      <p:pic>
        <p:nvPicPr>
          <p:cNvPr id="351" name="self-energy.pdf" descr="self-energy.pdf"/>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862732" y="1309167"/>
            <a:ext cx="1446610" cy="614809"/>
          </a:xfrm>
          <a:prstGeom prst="rect">
            <a:avLst/>
          </a:prstGeom>
          <a:ln w="12700">
            <a:miter lim="400000"/>
          </a:ln>
        </p:spPr>
      </p:pic>
      <p:pic>
        <p:nvPicPr>
          <p:cNvPr id="352" name="vacuum_pol.png" descr="vacuum_pol.png"/>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160062" y="2234250"/>
            <a:ext cx="852009" cy="1617271"/>
          </a:xfrm>
          <a:prstGeom prst="rect">
            <a:avLst/>
          </a:prstGeom>
          <a:ln w="12700">
            <a:miter lim="400000"/>
          </a:ln>
        </p:spPr>
      </p:pic>
      <p:sp>
        <p:nvSpPr>
          <p:cNvPr id="353" name="Self energy (SE)"/>
          <p:cNvSpPr txBox="1"/>
          <p:nvPr/>
        </p:nvSpPr>
        <p:spPr>
          <a:xfrm>
            <a:off x="981353" y="1029528"/>
            <a:ext cx="1154597" cy="27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410765">
              <a:buClrTx/>
              <a:defRPr sz="1200">
                <a:solidFill>
                  <a:srgbClr val="4F8F00"/>
                </a:solidFill>
                <a:uFillTx/>
                <a:latin typeface="Avenir"/>
                <a:ea typeface="Avenir"/>
                <a:cs typeface="Avenir"/>
                <a:sym typeface="Avenir Roman"/>
              </a:defRPr>
            </a:lvl1pPr>
          </a:lstStyle>
          <a:p>
            <a:r>
              <a:t>Self energy (SE)</a:t>
            </a:r>
          </a:p>
        </p:txBody>
      </p:sp>
      <p:sp>
        <p:nvSpPr>
          <p:cNvPr id="354" name="Vacuum pol. (VP)"/>
          <p:cNvSpPr txBox="1"/>
          <p:nvPr/>
        </p:nvSpPr>
        <p:spPr>
          <a:xfrm>
            <a:off x="938277" y="2015399"/>
            <a:ext cx="1236282" cy="27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410765">
              <a:buClrTx/>
              <a:defRPr sz="1200">
                <a:solidFill>
                  <a:srgbClr val="D9971A"/>
                </a:solidFill>
                <a:uFillTx/>
                <a:latin typeface="Avenir"/>
                <a:ea typeface="Avenir"/>
                <a:cs typeface="Avenir"/>
                <a:sym typeface="Avenir Roman"/>
              </a:defRPr>
            </a:lvl1pPr>
          </a:lstStyle>
          <a:p>
            <a:r>
              <a:t>Vacuum pol. (VP)</a:t>
            </a:r>
          </a:p>
        </p:txBody>
      </p:sp>
      <p:pic>
        <p:nvPicPr>
          <p:cNvPr id="355" name="se_vp_compfig.pdf" descr="se_vp_compfig.pdf"/>
          <p:cNvPicPr>
            <a:picLocks noChangeAspect="1"/>
          </p:cNvPicPr>
          <p:nvPr/>
        </p:nvPicPr>
        <p:blipFill>
          <a:blip r:embed="rId5"/>
          <a:stretch>
            <a:fillRect/>
          </a:stretch>
        </p:blipFill>
        <p:spPr>
          <a:xfrm>
            <a:off x="2918602" y="1169524"/>
            <a:ext cx="6076275" cy="2987728"/>
          </a:xfrm>
          <a:prstGeom prst="rect">
            <a:avLst/>
          </a:prstGeom>
          <a:ln w="12700">
            <a:miter lim="400000"/>
          </a:ln>
        </p:spPr>
      </p:pic>
      <p:sp>
        <p:nvSpPr>
          <p:cNvPr id="356" name="Highly charged ion: SE&gt;VP…"/>
          <p:cNvSpPr txBox="1"/>
          <p:nvPr/>
        </p:nvSpPr>
        <p:spPr>
          <a:xfrm>
            <a:off x="429250" y="3811037"/>
            <a:ext cx="2313573" cy="554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algn="ctr" defTabSz="410765">
              <a:buClrTx/>
              <a:defRPr sz="1400">
                <a:solidFill>
                  <a:srgbClr val="000000"/>
                </a:solidFill>
                <a:uFillTx/>
                <a:latin typeface="Avenir Heavy"/>
                <a:ea typeface="Avenir Heavy"/>
                <a:cs typeface="Avenir Heavy"/>
                <a:sym typeface="Avenir Heavy"/>
              </a:defRPr>
            </a:pPr>
            <a:r>
              <a:t>Highly charged ion: </a:t>
            </a:r>
            <a:r>
              <a:rPr>
                <a:solidFill>
                  <a:srgbClr val="4F8F00"/>
                </a:solidFill>
              </a:rPr>
              <a:t>SE</a:t>
            </a:r>
            <a:r>
              <a:t>&gt;</a:t>
            </a:r>
            <a:r>
              <a:rPr>
                <a:solidFill>
                  <a:srgbClr val="D9971A"/>
                </a:solidFill>
              </a:rPr>
              <a:t>VP</a:t>
            </a:r>
          </a:p>
          <a:p>
            <a:pPr algn="ctr" defTabSz="410765">
              <a:buClrTx/>
              <a:defRPr sz="1400">
                <a:solidFill>
                  <a:srgbClr val="000000"/>
                </a:solidFill>
                <a:uFillTx/>
                <a:latin typeface="Avenir Heavy"/>
                <a:ea typeface="Avenir Heavy"/>
                <a:cs typeface="Avenir Heavy"/>
                <a:sym typeface="Avenir Heavy"/>
              </a:defRPr>
            </a:pPr>
            <a:r>
              <a:t>Exotic atom:  </a:t>
            </a:r>
            <a:r>
              <a:rPr>
                <a:solidFill>
                  <a:srgbClr val="D9971A"/>
                </a:solidFill>
              </a:rPr>
              <a:t>VP</a:t>
            </a:r>
            <a:r>
              <a:t>&gt;</a:t>
            </a:r>
            <a:r>
              <a:rPr>
                <a:solidFill>
                  <a:srgbClr val="4F8F00"/>
                </a:solidFill>
              </a:rPr>
              <a:t>SE</a:t>
            </a:r>
          </a:p>
        </p:txBody>
      </p:sp>
      <p:sp>
        <p:nvSpPr>
          <p:cNvPr id="357" name="Line"/>
          <p:cNvSpPr/>
          <p:nvPr/>
        </p:nvSpPr>
        <p:spPr>
          <a:xfrm flipV="1">
            <a:off x="5369131" y="1256205"/>
            <a:ext cx="1" cy="2603704"/>
          </a:xfrm>
          <a:prstGeom prst="line">
            <a:avLst/>
          </a:prstGeom>
          <a:ln w="38100">
            <a:solidFill>
              <a:srgbClr val="000000"/>
            </a:solidFill>
            <a:miter lim="400000"/>
          </a:ln>
        </p:spPr>
        <p:txBody>
          <a:bodyPr lIns="35718" tIns="35718" rIns="35718" bIns="35718" anchor="ctr"/>
          <a:lstStyle/>
          <a:p>
            <a:pPr algn="ctr" defTabSz="410765">
              <a:buClrTx/>
              <a:defRPr>
                <a:solidFill>
                  <a:srgbClr val="535353"/>
                </a:solidFill>
                <a:uFillTx/>
                <a:latin typeface="Gill Sans Light"/>
                <a:ea typeface="Gill Sans Light"/>
                <a:cs typeface="Gill Sans Light"/>
                <a:sym typeface="Gill Sans Light"/>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image1.png" descr="image1.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60" name="Key technology : NIST Transition Edge Sensing detector"/>
          <p:cNvSpPr txBox="1">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lvl1pPr>
              <a:defRPr sz="2000"/>
            </a:lvl1pPr>
          </a:lstStyle>
          <a:p>
            <a:r>
              <a:t>Key technology : NIST Transition Edge Sensing detector</a:t>
            </a:r>
          </a:p>
        </p:txBody>
      </p:sp>
      <p:sp>
        <p:nvSpPr>
          <p:cNvPr id="361" name="Square"/>
          <p:cNvSpPr/>
          <p:nvPr/>
        </p:nvSpPr>
        <p:spPr>
          <a:xfrm>
            <a:off x="1464850" y="1027741"/>
            <a:ext cx="892970" cy="892969"/>
          </a:xfrm>
          <a:prstGeom prst="rect">
            <a:avLst/>
          </a:prstGeom>
          <a:solidFill>
            <a:srgbClr val="FFFFFF"/>
          </a:solidFill>
          <a:ln w="12700">
            <a:miter lim="400000"/>
          </a:ln>
        </p:spPr>
        <p:txBody>
          <a:bodyPr lIns="35718" tIns="35718" rIns="35718" bIns="35718" anchor="ctr"/>
          <a:lstStyle/>
          <a:p>
            <a:pPr algn="ctr" defTabSz="410765">
              <a:buClrTx/>
              <a:defRPr>
                <a:solidFill>
                  <a:srgbClr val="FFFFFF"/>
                </a:solidFill>
                <a:uFillTx/>
                <a:latin typeface="Gill Sans Light"/>
                <a:ea typeface="Gill Sans Light"/>
                <a:cs typeface="Gill Sans Light"/>
                <a:sym typeface="Gill Sans Light"/>
              </a:defRPr>
            </a:pPr>
            <a:endParaRPr/>
          </a:p>
        </p:txBody>
      </p:sp>
      <p:sp>
        <p:nvSpPr>
          <p:cNvPr id="362" name="Slide Number"/>
          <p:cNvSpPr txBox="1">
            <a:spLocks noGrp="1"/>
          </p:cNvSpPr>
          <p:nvPr>
            <p:ph type="sldNum" sz="quarter" idx="2"/>
          </p:nvPr>
        </p:nvSpPr>
        <p:spPr>
          <a:xfrm>
            <a:off x="8941804" y="6575425"/>
            <a:ext cx="222772"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28</a:t>
            </a:fld>
            <a:endParaRPr/>
          </a:p>
        </p:txBody>
      </p:sp>
      <p:sp>
        <p:nvSpPr>
          <p:cNvPr id="363"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364" name="Screenshot 2020-09-22 at 16.01.39.png" descr="Screenshot 2020-09-22 at 16.01.39.png"/>
          <p:cNvPicPr>
            <a:picLocks noChangeAspect="1"/>
          </p:cNvPicPr>
          <p:nvPr/>
        </p:nvPicPr>
        <p:blipFill>
          <a:blip r:embed="rId4"/>
          <a:stretch>
            <a:fillRect/>
          </a:stretch>
        </p:blipFill>
        <p:spPr>
          <a:xfrm>
            <a:off x="1520039" y="813535"/>
            <a:ext cx="6349720" cy="5484972"/>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image1.png" descr="image1.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69" name="First experiments with muonic atoms at J-PARC"/>
          <p:cNvSpPr txBox="1">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First experiments with muonic atoms at J-PARC</a:t>
            </a:r>
          </a:p>
        </p:txBody>
      </p:sp>
      <p:sp>
        <p:nvSpPr>
          <p:cNvPr id="370" name="Square"/>
          <p:cNvSpPr/>
          <p:nvPr/>
        </p:nvSpPr>
        <p:spPr>
          <a:xfrm>
            <a:off x="1464850" y="1027741"/>
            <a:ext cx="892970" cy="892969"/>
          </a:xfrm>
          <a:prstGeom prst="rect">
            <a:avLst/>
          </a:prstGeom>
          <a:solidFill>
            <a:srgbClr val="FFFFFF"/>
          </a:solidFill>
          <a:ln w="12700">
            <a:miter lim="400000"/>
          </a:ln>
        </p:spPr>
        <p:txBody>
          <a:bodyPr lIns="35718" tIns="35718" rIns="35718" bIns="35718" anchor="ctr"/>
          <a:lstStyle/>
          <a:p>
            <a:pPr algn="ctr" defTabSz="410765">
              <a:buClrTx/>
              <a:defRPr>
                <a:solidFill>
                  <a:srgbClr val="FFFFFF"/>
                </a:solidFill>
                <a:uFillTx/>
                <a:latin typeface="Gill Sans Light"/>
                <a:ea typeface="Gill Sans Light"/>
                <a:cs typeface="Gill Sans Light"/>
                <a:sym typeface="Gill Sans Light"/>
              </a:defRPr>
            </a:pPr>
            <a:endParaRPr/>
          </a:p>
        </p:txBody>
      </p:sp>
      <p:sp>
        <p:nvSpPr>
          <p:cNvPr id="371" name="Slide Number"/>
          <p:cNvSpPr txBox="1">
            <a:spLocks noGrp="1"/>
          </p:cNvSpPr>
          <p:nvPr>
            <p:ph type="sldNum" sz="quarter" idx="2"/>
          </p:nvPr>
        </p:nvSpPr>
        <p:spPr>
          <a:xfrm>
            <a:off x="8941804" y="6575425"/>
            <a:ext cx="234926"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29</a:t>
            </a:fld>
            <a:endParaRPr/>
          </a:p>
        </p:txBody>
      </p:sp>
      <p:sp>
        <p:nvSpPr>
          <p:cNvPr id="372"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373" name="groupphoto_heates_jan2020.png" descr="groupphoto_heates_jan2020.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79835" y="1460647"/>
            <a:ext cx="3807419" cy="2775206"/>
          </a:xfrm>
          <a:prstGeom prst="rect">
            <a:avLst/>
          </a:prstGeom>
          <a:ln w="12700">
            <a:miter lim="400000"/>
          </a:ln>
        </p:spPr>
      </p:pic>
      <p:sp>
        <p:nvSpPr>
          <p:cNvPr id="374" name="LKB @ JPARC—Jan 14, 2020"/>
          <p:cNvSpPr txBox="1"/>
          <p:nvPr/>
        </p:nvSpPr>
        <p:spPr>
          <a:xfrm>
            <a:off x="6734715" y="1442941"/>
            <a:ext cx="1951788" cy="261938"/>
          </a:xfrm>
          <a:prstGeom prst="rect">
            <a:avLst/>
          </a:prstGeom>
          <a:solidFill>
            <a:srgbClr val="FFFC7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buClrTx/>
              <a:defRPr sz="1100">
                <a:solidFill>
                  <a:srgbClr val="000000"/>
                </a:solidFill>
                <a:uFillTx/>
                <a:latin typeface="Avenir Heavy"/>
                <a:ea typeface="Avenir Heavy"/>
                <a:cs typeface="Avenir Heavy"/>
                <a:sym typeface="Avenir Heavy"/>
              </a:defRPr>
            </a:lvl1pPr>
          </a:lstStyle>
          <a:p>
            <a:r>
              <a:t>LKB @ JPARC—Jan 14, 2020</a:t>
            </a:r>
          </a:p>
        </p:txBody>
      </p:sp>
      <p:sp>
        <p:nvSpPr>
          <p:cNvPr id="375" name="Line"/>
          <p:cNvSpPr/>
          <p:nvPr/>
        </p:nvSpPr>
        <p:spPr>
          <a:xfrm>
            <a:off x="7349334" y="1801492"/>
            <a:ext cx="1" cy="657323"/>
          </a:xfrm>
          <a:prstGeom prst="line">
            <a:avLst/>
          </a:prstGeom>
          <a:ln w="25400">
            <a:solidFill>
              <a:srgbClr val="FFFC79"/>
            </a:solidFill>
            <a:miter lim="400000"/>
            <a:tailEnd type="triangle"/>
          </a:ln>
        </p:spPr>
        <p:txBody>
          <a:bodyPr lIns="35718" tIns="35718" rIns="35718" bIns="35718" anchor="ctr"/>
          <a:lstStyle/>
          <a:p>
            <a:pPr algn="ctr" defTabSz="410765">
              <a:buClrTx/>
              <a:defRPr>
                <a:solidFill>
                  <a:srgbClr val="535353"/>
                </a:solidFill>
                <a:uFillTx/>
                <a:latin typeface="Gill Sans Light"/>
                <a:ea typeface="Gill Sans Light"/>
                <a:cs typeface="Gill Sans Light"/>
                <a:sym typeface="Gill Sans Light"/>
              </a:defRPr>
            </a:pPr>
            <a:endParaRPr/>
          </a:p>
        </p:txBody>
      </p:sp>
      <p:sp>
        <p:nvSpPr>
          <p:cNvPr id="376" name="Line"/>
          <p:cNvSpPr/>
          <p:nvPr/>
        </p:nvSpPr>
        <p:spPr>
          <a:xfrm>
            <a:off x="8034189" y="1754642"/>
            <a:ext cx="209662" cy="555563"/>
          </a:xfrm>
          <a:prstGeom prst="line">
            <a:avLst/>
          </a:prstGeom>
          <a:ln w="25400">
            <a:solidFill>
              <a:srgbClr val="FFFC79"/>
            </a:solidFill>
            <a:miter lim="400000"/>
            <a:tailEnd type="triangle"/>
          </a:ln>
        </p:spPr>
        <p:txBody>
          <a:bodyPr lIns="35718" tIns="35718" rIns="35718" bIns="35718" anchor="ctr"/>
          <a:lstStyle/>
          <a:p>
            <a:pPr algn="ctr" defTabSz="410765">
              <a:buClrTx/>
              <a:defRPr>
                <a:solidFill>
                  <a:srgbClr val="535353"/>
                </a:solidFill>
                <a:uFillTx/>
                <a:latin typeface="Gill Sans Light"/>
                <a:ea typeface="Gill Sans Light"/>
                <a:cs typeface="Gill Sans Light"/>
                <a:sym typeface="Gill Sans Light"/>
              </a:defRPr>
            </a:pPr>
            <a:endParaRPr/>
          </a:p>
        </p:txBody>
      </p:sp>
      <p:grpSp>
        <p:nvGrpSpPr>
          <p:cNvPr id="379" name="Collaboration: RIKEN, JAEA, JAXA, KEK, Osaka University, Rikkyo University, Tohoku University, Tokyo Metrolopolitan University, NIST, LKB"/>
          <p:cNvGrpSpPr/>
          <p:nvPr/>
        </p:nvGrpSpPr>
        <p:grpSpPr>
          <a:xfrm>
            <a:off x="4880529" y="4202660"/>
            <a:ext cx="3806031" cy="846139"/>
            <a:chOff x="0" y="0"/>
            <a:chExt cx="3806029" cy="846137"/>
          </a:xfrm>
        </p:grpSpPr>
        <p:sp>
          <p:nvSpPr>
            <p:cNvPr id="378" name="Collaboration: RIKEN, JAEA, JAXA, KEK, Osaka University, Rikkyo University, Tohoku University, Tokyo Metrolopolitan University, NIST, LKB"/>
            <p:cNvSpPr txBox="1"/>
            <p:nvPr/>
          </p:nvSpPr>
          <p:spPr>
            <a:xfrm>
              <a:off x="12700" y="12700"/>
              <a:ext cx="3780630" cy="820738"/>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lvl="2" indent="0" defTabSz="410765">
                <a:buClrTx/>
                <a:defRPr sz="1600">
                  <a:solidFill>
                    <a:srgbClr val="000000"/>
                  </a:solidFill>
                  <a:uFillTx/>
                </a:defRPr>
              </a:pPr>
              <a:r>
                <a:rPr b="1"/>
                <a:t>Collaboration</a:t>
              </a:r>
              <a:r>
                <a:t>: RIKEN, JAEA, JAXA, KEK, Osaka University, Rikkyo University, Tohoku University, Tokyo Metrolopolitan University, NIST, LKB</a:t>
              </a:r>
            </a:p>
          </p:txBody>
        </p:sp>
        <p:pic>
          <p:nvPicPr>
            <p:cNvPr id="377" name="Collaboration: RIKEN, JAEA, JAXA, KEK, Osaka University, Rikkyo University, Tohoku University, Tokyo Metrolopolitan University, NIST, LKB Collaboration: RIKEN, JAEA, JAXA, KEK, Osaka University, Rikkyo University, Tohoku University, Tokyo Metrolopolitan " descr="Collaboration: RIKEN, JAEA, JAXA, KEK, Osaka University, Rikkyo University, Tohoku University, Tokyo Metrolopolitan University, NIST, LKB Collaboration: RIKEN, JAEA, JAXA, KEK, Osaka University, Rikkyo University, Tohoku University, Tokyo Metrolopolitan University, NIST, LKB"/>
            <p:cNvPicPr>
              <a:picLocks/>
            </p:cNvPicPr>
            <p:nvPr/>
          </p:nvPicPr>
          <p:blipFill>
            <a:blip r:embed="rId5"/>
            <a:stretch>
              <a:fillRect/>
            </a:stretch>
          </p:blipFill>
          <p:spPr>
            <a:xfrm>
              <a:off x="0" y="0"/>
              <a:ext cx="3806030" cy="846138"/>
            </a:xfrm>
            <a:prstGeom prst="rect">
              <a:avLst/>
            </a:prstGeom>
            <a:effectLst/>
          </p:spPr>
        </p:pic>
      </p:grpSp>
      <p:sp>
        <p:nvSpPr>
          <p:cNvPr id="380" name="5-year accepted scientific program at J-PARC muon facility in Japan (2020-2025)…"/>
          <p:cNvSpPr txBox="1"/>
          <p:nvPr/>
        </p:nvSpPr>
        <p:spPr>
          <a:xfrm>
            <a:off x="300872" y="1128465"/>
            <a:ext cx="4428018" cy="1456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marL="166020" indent="-166020" defTabSz="410765">
              <a:spcBef>
                <a:spcPts val="700"/>
              </a:spcBef>
              <a:buClr>
                <a:srgbClr val="535353"/>
              </a:buClr>
              <a:buSzPct val="82000"/>
              <a:buChar char="•"/>
              <a:defRPr sz="1600" b="1">
                <a:solidFill>
                  <a:srgbClr val="000000"/>
                </a:solidFill>
                <a:uFillTx/>
              </a:defRPr>
            </a:pPr>
            <a:r>
              <a:t>5-year accepted scientific program </a:t>
            </a:r>
            <a:r>
              <a:rPr b="0"/>
              <a:t>at J-PARC muon facility in Japan (2020-2025)</a:t>
            </a:r>
          </a:p>
          <a:p>
            <a:pPr marL="166020" indent="-166020" defTabSz="410765">
              <a:spcBef>
                <a:spcPts val="700"/>
              </a:spcBef>
              <a:buClr>
                <a:srgbClr val="535353"/>
              </a:buClr>
              <a:buSzPct val="82000"/>
              <a:buChar char="•"/>
              <a:defRPr sz="1600">
                <a:solidFill>
                  <a:srgbClr val="000000"/>
                </a:solidFill>
                <a:uFillTx/>
              </a:defRPr>
            </a:pPr>
            <a:r>
              <a:t>QED tests=precision x-ray spectroscopy of Rydberg states in muonic atoms</a:t>
            </a:r>
          </a:p>
        </p:txBody>
      </p:sp>
      <p:grpSp>
        <p:nvGrpSpPr>
          <p:cNvPr id="384" name="Group"/>
          <p:cNvGrpSpPr/>
          <p:nvPr/>
        </p:nvGrpSpPr>
        <p:grpSpPr>
          <a:xfrm>
            <a:off x="268214" y="2246897"/>
            <a:ext cx="3623173" cy="4206547"/>
            <a:chOff x="0" y="0"/>
            <a:chExt cx="3623171" cy="4206545"/>
          </a:xfrm>
        </p:grpSpPr>
        <p:pic>
          <p:nvPicPr>
            <p:cNvPr id="381" name="Screenshot 2020-01-28 at 14.24.57.png" descr="Screenshot 2020-01-28 at 14.24.57.png"/>
            <p:cNvPicPr>
              <a:picLocks noChangeAspect="1"/>
            </p:cNvPicPr>
            <p:nvPr/>
          </p:nvPicPr>
          <p:blipFill>
            <a:blip r:embed="rId6"/>
            <a:stretch>
              <a:fillRect/>
            </a:stretch>
          </p:blipFill>
          <p:spPr>
            <a:xfrm>
              <a:off x="0" y="0"/>
              <a:ext cx="3623172" cy="4021571"/>
            </a:xfrm>
            <a:prstGeom prst="rect">
              <a:avLst/>
            </a:prstGeom>
            <a:ln w="12700" cap="flat">
              <a:noFill/>
              <a:miter lim="400000"/>
            </a:ln>
            <a:effectLst/>
          </p:spPr>
        </p:pic>
        <p:sp>
          <p:nvSpPr>
            <p:cNvPr id="382" name="Rectangle"/>
            <p:cNvSpPr/>
            <p:nvPr/>
          </p:nvSpPr>
          <p:spPr>
            <a:xfrm>
              <a:off x="2108987" y="3040872"/>
              <a:ext cx="1504526" cy="1165674"/>
            </a:xfrm>
            <a:prstGeom prst="rect">
              <a:avLst/>
            </a:prstGeom>
            <a:solidFill>
              <a:srgbClr val="FFFFFF"/>
            </a:solidFill>
            <a:ln w="12700" cap="flat">
              <a:noFill/>
              <a:miter lim="400000"/>
            </a:ln>
            <a:effectLst/>
          </p:spPr>
          <p:txBody>
            <a:bodyPr wrap="square" lIns="35718" tIns="35718" rIns="35718" bIns="35718" numCol="1" anchor="ctr">
              <a:noAutofit/>
            </a:bodyPr>
            <a:lstStyle/>
            <a:p>
              <a:pPr algn="ctr" defTabSz="410765">
                <a:buClrTx/>
                <a:defRPr sz="1600">
                  <a:solidFill>
                    <a:srgbClr val="000000"/>
                  </a:solidFill>
                  <a:uFillTx/>
                  <a:latin typeface="Avenir Book"/>
                  <a:ea typeface="Avenir Book"/>
                  <a:cs typeface="Avenir Book"/>
                  <a:sym typeface="Avenir Book"/>
                </a:defRPr>
              </a:pPr>
              <a:endParaRPr/>
            </a:p>
          </p:txBody>
        </p:sp>
        <p:sp>
          <p:nvSpPr>
            <p:cNvPr id="383" name="X-ray tube"/>
            <p:cNvSpPr txBox="1"/>
            <p:nvPr/>
          </p:nvSpPr>
          <p:spPr>
            <a:xfrm>
              <a:off x="1873930" y="3281889"/>
              <a:ext cx="1292805" cy="4196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noAutofit/>
            </a:bodyPr>
            <a:lstStyle>
              <a:lvl1pPr algn="ctr" defTabSz="410765">
                <a:buClrTx/>
                <a:defRPr sz="1600">
                  <a:solidFill>
                    <a:srgbClr val="000000"/>
                  </a:solidFill>
                  <a:uFillTx/>
                  <a:latin typeface="Gill Sans Light"/>
                  <a:ea typeface="Gill Sans Light"/>
                  <a:cs typeface="Gill Sans Light"/>
                  <a:sym typeface="Gill Sans Light"/>
                </a:defRPr>
              </a:lvl1pPr>
            </a:lstStyle>
            <a:p>
              <a:r>
                <a:t>X-ray tube</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91" name="QED corrections"/>
          <p:cNvSpPr txBox="1">
            <a:spLocks noGrp="1"/>
          </p:cNvSpPr>
          <p:nvPr>
            <p:ph type="title"/>
          </p:nvPr>
        </p:nvSpPr>
        <p:spPr>
          <a:prstGeom prst="rect">
            <a:avLst/>
          </a:prstGeom>
        </p:spPr>
        <p:txBody>
          <a:bodyPr/>
          <a:lstStyle>
            <a:lvl1pPr>
              <a:defRPr sz="3600"/>
            </a:lvl1pPr>
          </a:lstStyle>
          <a:p>
            <a:pPr>
              <a:defRPr sz="3200"/>
            </a:pPr>
            <a:r>
              <a:rPr sz="3600"/>
              <a:t>QED corrections</a:t>
            </a:r>
          </a:p>
        </p:txBody>
      </p:sp>
      <p:sp>
        <p:nvSpPr>
          <p:cNvPr id="92" name="Main energy and HFS"/>
          <p:cNvSpPr txBox="1">
            <a:spLocks noGrp="1"/>
          </p:cNvSpPr>
          <p:nvPr>
            <p:ph type="body" sz="quarter" idx="1"/>
          </p:nvPr>
        </p:nvSpPr>
        <p:spPr>
          <a:prstGeom prst="rect">
            <a:avLst/>
          </a:prstGeom>
        </p:spPr>
        <p:txBody>
          <a:bodyPr anchor="t"/>
          <a:lstStyle>
            <a:lvl1pPr>
              <a:spcBef>
                <a:spcPts val="500"/>
              </a:spcBef>
              <a:buClr>
                <a:srgbClr val="9B9B9B"/>
              </a:buClr>
              <a:defRPr>
                <a:solidFill>
                  <a:srgbClr val="9B9B9B"/>
                </a:solidFill>
                <a:uFill>
                  <a:solidFill>
                    <a:srgbClr val="9B9B9B"/>
                  </a:solidFill>
                </a:uFill>
              </a:defRPr>
            </a:lvl1pPr>
          </a:lstStyle>
          <a:p>
            <a:pPr>
              <a:defRPr>
                <a:solidFill>
                  <a:srgbClr val="9A9A9A"/>
                </a:solidFill>
                <a:uFill>
                  <a:solidFill>
                    <a:srgbClr val="9A9A9A"/>
                  </a:solidFill>
                </a:uFill>
              </a:defRPr>
            </a:pPr>
            <a:r>
              <a:rPr>
                <a:solidFill>
                  <a:srgbClr val="9B9B9B"/>
                </a:solidFill>
                <a:uFill>
                  <a:solidFill>
                    <a:srgbClr val="9B9B9B"/>
                  </a:solidFill>
                </a:uFill>
              </a:rPr>
              <a:t>Main energy and HFS</a:t>
            </a:r>
          </a:p>
        </p:txBody>
      </p:sp>
      <p:sp>
        <p:nvSpPr>
          <p:cNvPr id="93"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94"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89" name="Experimental spectra and pressure dependence"/>
          <p:cNvSpPr>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Experimental spectra and pressure dependence</a:t>
            </a:r>
          </a:p>
        </p:txBody>
      </p:sp>
      <p:sp>
        <p:nvSpPr>
          <p:cNvPr id="390" name="Slide Number"/>
          <p:cNvSpPr>
            <a:spLocks noGrp="1"/>
          </p:cNvSpPr>
          <p:nvPr>
            <p:ph type="sldNum" sz="quarter" idx="2"/>
          </p:nvPr>
        </p:nvSpPr>
        <p:spPr>
          <a:xfrm>
            <a:off x="8941804" y="6575425"/>
            <a:ext cx="233624"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30</a:t>
            </a:fld>
            <a:endParaRPr/>
          </a:p>
        </p:txBody>
      </p:sp>
      <p:sp>
        <p:nvSpPr>
          <p:cNvPr id="391"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392" name="Fig_muNe.pdf" descr="Fig_muNe.pdf"/>
          <p:cNvPicPr>
            <a:picLocks noChangeAspect="1"/>
          </p:cNvPicPr>
          <p:nvPr/>
        </p:nvPicPr>
        <p:blipFill>
          <a:blip r:embed="rId3"/>
          <a:stretch>
            <a:fillRect/>
          </a:stretch>
        </p:blipFill>
        <p:spPr>
          <a:xfrm>
            <a:off x="562966" y="780702"/>
            <a:ext cx="2496251" cy="5936706"/>
          </a:xfrm>
          <a:prstGeom prst="rect">
            <a:avLst/>
          </a:prstGeom>
          <a:ln w="12700">
            <a:miter lim="400000"/>
          </a:ln>
        </p:spPr>
      </p:pic>
      <p:sp>
        <p:nvSpPr>
          <p:cNvPr id="393" name="shift due to presence of 1 electron: -1.25 eV"/>
          <p:cNvSpPr txBox="1"/>
          <p:nvPr/>
        </p:nvSpPr>
        <p:spPr>
          <a:xfrm>
            <a:off x="4414028" y="6285507"/>
            <a:ext cx="3890840"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sz="2200">
                <a:solidFill>
                  <a:schemeClr val="accent2"/>
                </a:solidFill>
                <a:uFill>
                  <a:solidFill>
                    <a:srgbClr val="000000"/>
                  </a:solidFill>
                </a:uFill>
              </a:defRPr>
            </a:lvl1pPr>
          </a:lstStyle>
          <a:p>
            <a:r>
              <a:t>shift due to presence of 1 electron: -1.25 eV</a:t>
            </a:r>
          </a:p>
        </p:txBody>
      </p:sp>
      <p:pic>
        <p:nvPicPr>
          <p:cNvPr id="394" name="Image" descr="Image"/>
          <p:cNvPicPr>
            <a:picLocks noChangeAspect="1"/>
          </p:cNvPicPr>
          <p:nvPr/>
        </p:nvPicPr>
        <p:blipFill>
          <a:blip r:embed="rId4"/>
          <a:stretch>
            <a:fillRect/>
          </a:stretch>
        </p:blipFill>
        <p:spPr>
          <a:xfrm>
            <a:off x="4091355" y="948531"/>
            <a:ext cx="4533901" cy="2108201"/>
          </a:xfrm>
          <a:prstGeom prst="rect">
            <a:avLst/>
          </a:prstGeom>
          <a:ln w="12700">
            <a:miter lim="400000"/>
          </a:ln>
        </p:spPr>
      </p:pic>
      <p:pic>
        <p:nvPicPr>
          <p:cNvPr id="395" name="Image" descr="Image"/>
          <p:cNvPicPr>
            <a:picLocks noChangeAspect="1"/>
          </p:cNvPicPr>
          <p:nvPr/>
        </p:nvPicPr>
        <p:blipFill>
          <a:blip r:embed="rId5"/>
          <a:stretch>
            <a:fillRect/>
          </a:stretch>
        </p:blipFill>
        <p:spPr>
          <a:xfrm>
            <a:off x="3734804" y="3428999"/>
            <a:ext cx="5207001" cy="26289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age" descr="Image"/>
          <p:cNvPicPr>
            <a:picLocks noChangeAspect="1"/>
          </p:cNvPicPr>
          <p:nvPr/>
        </p:nvPicPr>
        <p:blipFill>
          <a:blip r:embed="rId2"/>
          <a:stretch>
            <a:fillRect/>
          </a:stretch>
        </p:blipFill>
        <p:spPr>
          <a:xfrm>
            <a:off x="23114" y="681853"/>
            <a:ext cx="9144001" cy="3569221"/>
          </a:xfrm>
          <a:prstGeom prst="rect">
            <a:avLst/>
          </a:prstGeom>
          <a:ln w="12700">
            <a:miter lim="400000"/>
          </a:ln>
        </p:spPr>
      </p:pic>
      <p:pic>
        <p:nvPicPr>
          <p:cNvPr id="398" name="image1.png" descr="image1.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399" name="Comparison with theory for µNe"/>
          <p:cNvSpPr>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Comparison with theory for µNe </a:t>
            </a:r>
          </a:p>
        </p:txBody>
      </p:sp>
      <p:sp>
        <p:nvSpPr>
          <p:cNvPr id="400" name="Slide Number"/>
          <p:cNvSpPr>
            <a:spLocks noGrp="1"/>
          </p:cNvSpPr>
          <p:nvPr>
            <p:ph type="sldNum" sz="quarter" idx="2"/>
          </p:nvPr>
        </p:nvSpPr>
        <p:spPr>
          <a:xfrm>
            <a:off x="8941804" y="6575425"/>
            <a:ext cx="241090"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31</a:t>
            </a:fld>
            <a:endParaRPr/>
          </a:p>
        </p:txBody>
      </p:sp>
      <p:sp>
        <p:nvSpPr>
          <p:cNvPr id="401"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402" name="Line"/>
          <p:cNvSpPr/>
          <p:nvPr/>
        </p:nvSpPr>
        <p:spPr>
          <a:xfrm flipV="1">
            <a:off x="7741147" y="1988622"/>
            <a:ext cx="1" cy="319488"/>
          </a:xfrm>
          <a:prstGeom prst="line">
            <a:avLst/>
          </a:prstGeom>
          <a:ln w="25400">
            <a:solidFill>
              <a:srgbClr val="0433FF"/>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defRPr>
            </a:pPr>
            <a:endParaRPr/>
          </a:p>
        </p:txBody>
      </p:sp>
      <p:sp>
        <p:nvSpPr>
          <p:cNvPr id="403" name="J-PARC"/>
          <p:cNvSpPr txBox="1"/>
          <p:nvPr/>
        </p:nvSpPr>
        <p:spPr>
          <a:xfrm>
            <a:off x="7915492" y="1927109"/>
            <a:ext cx="650976"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sz="1800">
                <a:solidFill>
                  <a:srgbClr val="0433FF"/>
                </a:solidFill>
                <a:uFill>
                  <a:solidFill>
                    <a:srgbClr val="000000"/>
                  </a:solidFill>
                </a:uFill>
              </a:defRPr>
            </a:lvl1pPr>
          </a:lstStyle>
          <a:p>
            <a:r>
              <a:t>J-PARC</a:t>
            </a:r>
          </a:p>
        </p:txBody>
      </p:sp>
      <p:sp>
        <p:nvSpPr>
          <p:cNvPr id="404" name="T. Okumura, T. Azuma, D.A. Bennett, P. Caradonna, I. Chiu, W.B. Doriese, M.S. Durkin, J.W. Fowler, J.D. Gard, T. Hashimoto, R. Hayakawa, G.C. Hilton, Y. Ichinohe,…"/>
          <p:cNvSpPr txBox="1"/>
          <p:nvPr/>
        </p:nvSpPr>
        <p:spPr>
          <a:xfrm>
            <a:off x="23114" y="4839415"/>
            <a:ext cx="8923648" cy="139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sz="1400">
                <a:solidFill>
                  <a:schemeClr val="accent2">
                    <a:hueOff val="-554920"/>
                    <a:satOff val="-21482"/>
                    <a:lumOff val="-6228"/>
                  </a:schemeClr>
                </a:solidFill>
                <a:uFill>
                  <a:solidFill>
                    <a:srgbClr val="000000"/>
                  </a:solidFill>
                </a:uFill>
              </a:defRPr>
            </a:pPr>
            <a:r>
              <a:t>T. Okumura, T. Azuma, D.A. Bennett, P. Caradonna, I. Chiu, W.B. Doriese, M.S. Durkin, J.W. Fowler, J.D. Gard, T. Hashimoto, R. Hayakawa, G.C. Hilton, Y. Ichinohe, </a:t>
            </a:r>
          </a:p>
          <a:p>
            <a:pPr>
              <a:buClr>
                <a:srgbClr val="000000"/>
              </a:buClr>
              <a:defRPr sz="1400">
                <a:solidFill>
                  <a:schemeClr val="accent2">
                    <a:hueOff val="-554920"/>
                    <a:satOff val="-21482"/>
                    <a:lumOff val="-6228"/>
                  </a:schemeClr>
                </a:solidFill>
                <a:uFill>
                  <a:solidFill>
                    <a:srgbClr val="000000"/>
                  </a:solidFill>
                </a:uFill>
              </a:defRPr>
            </a:pPr>
            <a:r>
              <a:t>P. Indelicato, T. Isobe, S. Kanda, M. Katsuragawa, N. Kawamura, Y. Kino, K. Mine, Y. Miyake, K.M. Morgan, K. Ninomiya, H. Noda, G.C. O'Neil, S. Okada, </a:t>
            </a:r>
          </a:p>
          <a:p>
            <a:pPr>
              <a:buClr>
                <a:srgbClr val="000000"/>
              </a:buClr>
              <a:defRPr sz="1400">
                <a:solidFill>
                  <a:schemeClr val="accent2">
                    <a:hueOff val="-554920"/>
                    <a:satOff val="-21482"/>
                    <a:lumOff val="-6228"/>
                  </a:schemeClr>
                </a:solidFill>
                <a:uFill>
                  <a:solidFill>
                    <a:srgbClr val="000000"/>
                  </a:solidFill>
                </a:uFill>
              </a:defRPr>
            </a:pPr>
            <a:r>
              <a:t>K. Okutsu, N. Paul, C.D. Reintsema, D.R. Schmidt, K. Shimomura, P. Strasser, H. Suda, D.S. Swetz, T. Takahashi, S. Takeda, S. Takeshita, M. Tampo, </a:t>
            </a:r>
          </a:p>
          <a:p>
            <a:pPr>
              <a:buClr>
                <a:srgbClr val="000000"/>
              </a:buClr>
              <a:defRPr sz="1400">
                <a:solidFill>
                  <a:schemeClr val="accent2">
                    <a:hueOff val="-554920"/>
                    <a:satOff val="-21482"/>
                    <a:lumOff val="-6228"/>
                  </a:schemeClr>
                </a:solidFill>
                <a:uFill>
                  <a:solidFill>
                    <a:srgbClr val="000000"/>
                  </a:solidFill>
                </a:uFill>
              </a:defRPr>
            </a:pPr>
            <a:r>
              <a:t>H. Tatsuno, Y. Ueno, J.N. Ullom, S. Watanabe, S. Yamada, </a:t>
            </a:r>
            <a:r>
              <a:rPr b="1"/>
              <a:t>Testing Quantum Electrodynamics: High Precision X-ray Spectroscopy of Muonic Neon Atoms</a:t>
            </a:r>
            <a:r>
              <a:t>, </a:t>
            </a:r>
          </a:p>
          <a:p>
            <a:pPr>
              <a:buClr>
                <a:srgbClr val="000000"/>
              </a:buClr>
              <a:defRPr sz="1400">
                <a:solidFill>
                  <a:schemeClr val="accent2">
                    <a:hueOff val="-554920"/>
                    <a:satOff val="-21482"/>
                    <a:lumOff val="-6228"/>
                  </a:schemeClr>
                </a:solidFill>
                <a:uFill>
                  <a:solidFill>
                    <a:srgbClr val="000000"/>
                  </a:solidFill>
                </a:uFill>
              </a:defRPr>
            </a:pPr>
            <a:r>
              <a:t>Phys. Rev. Lett. 130, 173001 (2023).</a:t>
            </a:r>
          </a:p>
        </p:txBody>
      </p:sp>
      <p:sp>
        <p:nvSpPr>
          <p:cNvPr id="405" name="Theory-Exp.: 0.18±0.14 eV"/>
          <p:cNvSpPr txBox="1"/>
          <p:nvPr/>
        </p:nvSpPr>
        <p:spPr>
          <a:xfrm>
            <a:off x="2252708" y="4356664"/>
            <a:ext cx="2301206"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sz="2200">
                <a:uFill>
                  <a:solidFill>
                    <a:srgbClr val="000000"/>
                  </a:solidFill>
                </a:uFill>
              </a:defRPr>
            </a:lvl1pPr>
          </a:lstStyle>
          <a:p>
            <a:r>
              <a:t>Theory-Exp.: 0.18±0.14 eV</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image1.png" descr="image1.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408" name="Next step: high-energy TES"/>
          <p:cNvSpPr txBox="1">
            <a:spLocks noGrp="1"/>
          </p:cNvSpPr>
          <p:nvPr>
            <p:ph type="title"/>
          </p:nvPr>
        </p:nvSpPr>
        <p:spPr>
          <a:xfrm>
            <a:off x="1015999" y="117474"/>
            <a:ext cx="7670801" cy="457201"/>
          </a:xfrm>
          <a:prstGeom prst="rect">
            <a:avLst/>
          </a:prstGeom>
          <a:ln w="3175"/>
          <a:effectLst>
            <a:outerShdw blurRad="25400" dist="12700" dir="5400000" rotWithShape="0">
              <a:srgbClr val="000000">
                <a:alpha val="38000"/>
              </a:srgbClr>
            </a:outerShdw>
          </a:effectLst>
        </p:spPr>
        <p:txBody>
          <a:bodyPr lIns="38100" tIns="38100" rIns="38100" bIns="38100"/>
          <a:lstStyle/>
          <a:p>
            <a:r>
              <a:t>Next step: high-energy TES</a:t>
            </a:r>
          </a:p>
        </p:txBody>
      </p:sp>
      <p:grpSp>
        <p:nvGrpSpPr>
          <p:cNvPr id="412" name="Group"/>
          <p:cNvGrpSpPr/>
          <p:nvPr/>
        </p:nvGrpSpPr>
        <p:grpSpPr>
          <a:xfrm>
            <a:off x="268214" y="2246897"/>
            <a:ext cx="3623173" cy="4206547"/>
            <a:chOff x="0" y="0"/>
            <a:chExt cx="3623171" cy="4206545"/>
          </a:xfrm>
        </p:grpSpPr>
        <p:pic>
          <p:nvPicPr>
            <p:cNvPr id="409" name="Screenshot 2020-01-28 at 14.24.57.png" descr="Screenshot 2020-01-28 at 14.24.57.png"/>
            <p:cNvPicPr>
              <a:picLocks noChangeAspect="1"/>
            </p:cNvPicPr>
            <p:nvPr/>
          </p:nvPicPr>
          <p:blipFill>
            <a:blip r:embed="rId4"/>
            <a:stretch>
              <a:fillRect/>
            </a:stretch>
          </p:blipFill>
          <p:spPr>
            <a:xfrm>
              <a:off x="0" y="0"/>
              <a:ext cx="3623172" cy="4021571"/>
            </a:xfrm>
            <a:prstGeom prst="rect">
              <a:avLst/>
            </a:prstGeom>
            <a:ln w="12700" cap="flat">
              <a:noFill/>
              <a:miter lim="400000"/>
            </a:ln>
            <a:effectLst/>
          </p:spPr>
        </p:pic>
        <p:sp>
          <p:nvSpPr>
            <p:cNvPr id="410" name="Rectangle"/>
            <p:cNvSpPr/>
            <p:nvPr/>
          </p:nvSpPr>
          <p:spPr>
            <a:xfrm>
              <a:off x="2108987" y="3040872"/>
              <a:ext cx="1504526" cy="1165674"/>
            </a:xfrm>
            <a:prstGeom prst="rect">
              <a:avLst/>
            </a:prstGeom>
            <a:solidFill>
              <a:srgbClr val="FFFFFF"/>
            </a:solidFill>
            <a:ln w="12700" cap="flat">
              <a:noFill/>
              <a:miter lim="400000"/>
            </a:ln>
            <a:effectLst/>
          </p:spPr>
          <p:txBody>
            <a:bodyPr wrap="square" lIns="35718" tIns="35718" rIns="35718" bIns="35718" numCol="1" anchor="ctr">
              <a:noAutofit/>
            </a:bodyPr>
            <a:lstStyle/>
            <a:p>
              <a:pPr algn="ctr" defTabSz="410765">
                <a:buClrTx/>
                <a:defRPr sz="1600">
                  <a:solidFill>
                    <a:srgbClr val="000000"/>
                  </a:solidFill>
                  <a:uFillTx/>
                  <a:latin typeface="Avenir Book"/>
                  <a:ea typeface="Avenir Book"/>
                  <a:cs typeface="Avenir Book"/>
                  <a:sym typeface="Avenir Book"/>
                </a:defRPr>
              </a:pPr>
              <a:endParaRPr/>
            </a:p>
          </p:txBody>
        </p:sp>
        <p:sp>
          <p:nvSpPr>
            <p:cNvPr id="411" name="X-ray tube"/>
            <p:cNvSpPr txBox="1"/>
            <p:nvPr/>
          </p:nvSpPr>
          <p:spPr>
            <a:xfrm>
              <a:off x="1873930" y="3281889"/>
              <a:ext cx="1292805" cy="4196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noAutofit/>
            </a:bodyPr>
            <a:lstStyle>
              <a:lvl1pPr algn="ctr" defTabSz="410765">
                <a:buClrTx/>
                <a:defRPr sz="1600">
                  <a:solidFill>
                    <a:srgbClr val="000000"/>
                  </a:solidFill>
                  <a:uFillTx/>
                  <a:latin typeface="Gill Sans Light"/>
                  <a:ea typeface="Gill Sans Light"/>
                  <a:cs typeface="Gill Sans Light"/>
                  <a:sym typeface="Gill Sans Light"/>
                </a:defRPr>
              </a:lvl1pPr>
            </a:lstStyle>
            <a:p>
              <a:r>
                <a:t>X-ray tube</a:t>
              </a:r>
            </a:p>
          </p:txBody>
        </p:sp>
      </p:grpSp>
      <p:sp>
        <p:nvSpPr>
          <p:cNvPr id="413" name="11"/>
          <p:cNvSpPr txBox="1">
            <a:spLocks noGrp="1"/>
          </p:cNvSpPr>
          <p:nvPr>
            <p:ph type="sldNum" sz="quarter" idx="2"/>
          </p:nvPr>
        </p:nvSpPr>
        <p:spPr>
          <a:xfrm>
            <a:off x="8941804" y="6575425"/>
            <a:ext cx="161132" cy="292101"/>
          </a:xfrm>
          <a:prstGeom prst="rect">
            <a:avLst/>
          </a:prstGeom>
          <a:ln w="3175"/>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fld id="{86CB4B4D-7CA3-9044-876B-883B54F8677D}" type="slidenum">
              <a:t>32</a:t>
            </a:fld>
            <a:endParaRPr/>
          </a:p>
        </p:txBody>
      </p:sp>
      <p:sp>
        <p:nvSpPr>
          <p:cNvPr id="41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415" name="Rounded Rectangle"/>
          <p:cNvSpPr/>
          <p:nvPr/>
        </p:nvSpPr>
        <p:spPr>
          <a:xfrm>
            <a:off x="3582109" y="1261406"/>
            <a:ext cx="5481353" cy="4647727"/>
          </a:xfrm>
          <a:prstGeom prst="roundRect">
            <a:avLst>
              <a:gd name="adj" fmla="val 2542"/>
            </a:avLst>
          </a:prstGeom>
          <a:ln w="25400">
            <a:solidFill>
              <a:srgbClr val="3755AE"/>
            </a:solidFill>
            <a:miter lim="400000"/>
          </a:ln>
        </p:spPr>
        <p:txBody>
          <a:bodyPr lIns="35718" tIns="35718" rIns="35718" bIns="35718" anchor="ctr"/>
          <a:lstStyle/>
          <a:p>
            <a:pPr algn="ctr" defTabSz="410765">
              <a:buClrTx/>
              <a:defRPr>
                <a:solidFill>
                  <a:srgbClr val="FFFFFF"/>
                </a:solidFill>
                <a:uFillTx/>
                <a:latin typeface="Gill Sans Light"/>
                <a:ea typeface="Gill Sans Light"/>
                <a:cs typeface="Gill Sans Light"/>
                <a:sym typeface="Gill Sans Light"/>
              </a:defRPr>
            </a:pPr>
            <a:endParaRPr/>
          </a:p>
        </p:txBody>
      </p:sp>
      <p:grpSp>
        <p:nvGrpSpPr>
          <p:cNvPr id="418" name="Group"/>
          <p:cNvGrpSpPr/>
          <p:nvPr/>
        </p:nvGrpSpPr>
        <p:grpSpPr>
          <a:xfrm>
            <a:off x="3566350" y="1222363"/>
            <a:ext cx="5512872" cy="724102"/>
            <a:chOff x="0" y="0"/>
            <a:chExt cx="5512870" cy="724100"/>
          </a:xfrm>
        </p:grpSpPr>
        <p:sp>
          <p:nvSpPr>
            <p:cNvPr id="416" name="Rounded Rectangle"/>
            <p:cNvSpPr/>
            <p:nvPr/>
          </p:nvSpPr>
          <p:spPr>
            <a:xfrm>
              <a:off x="7160" y="0"/>
              <a:ext cx="5498551" cy="724101"/>
            </a:xfrm>
            <a:prstGeom prst="roundRect">
              <a:avLst>
                <a:gd name="adj" fmla="val 21974"/>
              </a:avLst>
            </a:prstGeom>
            <a:solidFill>
              <a:srgbClr val="3755AE"/>
            </a:solidFill>
            <a:ln w="12700" cap="flat">
              <a:noFill/>
              <a:miter lim="400000"/>
            </a:ln>
            <a:effectLst/>
          </p:spPr>
          <p:txBody>
            <a:bodyPr wrap="square" lIns="35718" tIns="35718" rIns="35718" bIns="35718" numCol="1" anchor="ctr">
              <a:noAutofit/>
            </a:bodyPr>
            <a:lstStyle/>
            <a:p>
              <a:pPr algn="ctr" defTabSz="410765">
                <a:buClrTx/>
                <a:defRPr>
                  <a:solidFill>
                    <a:srgbClr val="FFFFFF"/>
                  </a:solidFill>
                  <a:uFillTx/>
                  <a:latin typeface="Gill Sans Light"/>
                  <a:ea typeface="Gill Sans Light"/>
                  <a:cs typeface="Gill Sans Light"/>
                  <a:sym typeface="Gill Sans Light"/>
                </a:defRPr>
              </a:pPr>
              <a:endParaRPr/>
            </a:p>
          </p:txBody>
        </p:sp>
        <p:sp>
          <p:nvSpPr>
            <p:cNvPr id="417" name="Transition Edge Sensing (TES) μcalorimeter (NIST)"/>
            <p:cNvSpPr txBox="1"/>
            <p:nvPr/>
          </p:nvSpPr>
          <p:spPr>
            <a:xfrm>
              <a:off x="0" y="139294"/>
              <a:ext cx="5512871" cy="4455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noAutofit/>
            </a:bodyPr>
            <a:lstStyle/>
            <a:p>
              <a:pPr lvl="1" indent="0" algn="ctr" defTabSz="410765">
                <a:spcBef>
                  <a:spcPts val="700"/>
                </a:spcBef>
                <a:buClrTx/>
                <a:defRPr sz="1600">
                  <a:solidFill>
                    <a:srgbClr val="FFFFFF"/>
                  </a:solidFill>
                  <a:uFillTx/>
                  <a:latin typeface="Avenir"/>
                  <a:ea typeface="Avenir"/>
                  <a:cs typeface="Avenir"/>
                  <a:sym typeface="Avenir Roman"/>
                </a:defRPr>
              </a:pPr>
              <a:r>
                <a:t>Transition Edge Sensing (</a:t>
              </a:r>
              <a:r>
                <a:rPr>
                  <a:latin typeface="Avenir Heavy"/>
                  <a:ea typeface="Avenir Heavy"/>
                  <a:cs typeface="Avenir Heavy"/>
                  <a:sym typeface="Avenir Heavy"/>
                </a:rPr>
                <a:t>TES</a:t>
              </a:r>
              <a:r>
                <a:t>) μcalorimeter (NIST)</a:t>
              </a:r>
            </a:p>
          </p:txBody>
        </p:sp>
      </p:grpSp>
      <p:pic>
        <p:nvPicPr>
          <p:cNvPr id="419" name="Screenshot 2021-03-19 at 11.21.44.png" descr="Screenshot 2021-03-19 at 11.21.44.png"/>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3720339" y="2083629"/>
            <a:ext cx="5204962" cy="2891325"/>
          </a:xfrm>
          <a:prstGeom prst="rect">
            <a:avLst/>
          </a:prstGeom>
          <a:ln w="12700">
            <a:miter lim="400000"/>
          </a:ln>
        </p:spPr>
      </p:pic>
      <p:pic>
        <p:nvPicPr>
          <p:cNvPr id="420" name="Arrows-curved-arrow.png" descr="Arrows-curved-arrow.png"/>
          <p:cNvPicPr>
            <a:picLocks noChangeAspect="1"/>
          </p:cNvPicPr>
          <p:nvPr/>
        </p:nvPicPr>
        <p:blipFill>
          <a:blip r:embed="rId6"/>
          <a:stretch>
            <a:fillRect/>
          </a:stretch>
        </p:blipFill>
        <p:spPr>
          <a:xfrm rot="18769918">
            <a:off x="297419" y="2541646"/>
            <a:ext cx="3564763" cy="1559584"/>
          </a:xfrm>
          <a:prstGeom prst="rect">
            <a:avLst/>
          </a:prstGeom>
          <a:ln w="12700">
            <a:miter lim="400000"/>
          </a:ln>
        </p:spPr>
      </p:pic>
      <p:sp>
        <p:nvSpPr>
          <p:cNvPr id="421" name="Rectangle"/>
          <p:cNvSpPr/>
          <p:nvPr/>
        </p:nvSpPr>
        <p:spPr>
          <a:xfrm>
            <a:off x="5919407" y="2083629"/>
            <a:ext cx="1205333" cy="169752"/>
          </a:xfrm>
          <a:prstGeom prst="rect">
            <a:avLst/>
          </a:prstGeom>
          <a:solidFill>
            <a:srgbClr val="FFFFFF"/>
          </a:solidFill>
          <a:ln w="12700">
            <a:miter lim="400000"/>
          </a:ln>
        </p:spPr>
        <p:txBody>
          <a:bodyPr lIns="35718" tIns="35718" rIns="35718" bIns="35718" anchor="ctr"/>
          <a:lstStyle/>
          <a:p>
            <a:pPr algn="ctr" defTabSz="410765">
              <a:buClrTx/>
              <a:defRPr>
                <a:solidFill>
                  <a:srgbClr val="FFFFFF"/>
                </a:solidFill>
                <a:uFillTx/>
                <a:latin typeface="Gill Sans Light"/>
                <a:ea typeface="Gill Sans Light"/>
                <a:cs typeface="Gill Sans Light"/>
                <a:sym typeface="Gill Sans Light"/>
              </a:defRPr>
            </a:pPr>
            <a:endParaRPr/>
          </a:p>
        </p:txBody>
      </p:sp>
      <p:sp>
        <p:nvSpPr>
          <p:cNvPr id="422" name="TES μcalorimeter"/>
          <p:cNvSpPr txBox="1"/>
          <p:nvPr/>
        </p:nvSpPr>
        <p:spPr>
          <a:xfrm>
            <a:off x="4196056" y="4958778"/>
            <a:ext cx="1857843" cy="31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lvl1pPr defTabSz="410765">
              <a:spcBef>
                <a:spcPts val="700"/>
              </a:spcBef>
              <a:buClrTx/>
              <a:defRPr sz="1400">
                <a:solidFill>
                  <a:srgbClr val="3755AE"/>
                </a:solidFill>
                <a:uFillTx/>
                <a:latin typeface="Avenir Heavy"/>
                <a:ea typeface="Avenir Heavy"/>
                <a:cs typeface="Avenir Heavy"/>
                <a:sym typeface="Avenir Heavy"/>
              </a:defRPr>
            </a:lvl1pPr>
          </a:lstStyle>
          <a:p>
            <a:r>
              <a:t>TES μcalorimeter</a:t>
            </a:r>
          </a:p>
        </p:txBody>
      </p:sp>
      <p:sp>
        <p:nvSpPr>
          <p:cNvPr id="423" name="Line"/>
          <p:cNvSpPr/>
          <p:nvPr/>
        </p:nvSpPr>
        <p:spPr>
          <a:xfrm flipH="1" flipV="1">
            <a:off x="7319552" y="3963581"/>
            <a:ext cx="217412" cy="640259"/>
          </a:xfrm>
          <a:prstGeom prst="line">
            <a:avLst/>
          </a:prstGeom>
          <a:ln w="25400">
            <a:solidFill>
              <a:srgbClr val="EB3D44"/>
            </a:solidFill>
            <a:miter lim="400000"/>
            <a:tailEnd type="arrow"/>
          </a:ln>
        </p:spPr>
        <p:txBody>
          <a:bodyPr lIns="35718" tIns="35718" rIns="35718" bIns="35718" anchor="ctr"/>
          <a:lstStyle/>
          <a:p>
            <a:pPr algn="ctr" defTabSz="410765">
              <a:buClrTx/>
              <a:defRPr>
                <a:solidFill>
                  <a:srgbClr val="535353"/>
                </a:solidFill>
                <a:uFillTx/>
                <a:latin typeface="Gill Sans Light"/>
                <a:ea typeface="Gill Sans Light"/>
                <a:cs typeface="Gill Sans Light"/>
                <a:sym typeface="Gill Sans Light"/>
              </a:defRPr>
            </a:pPr>
            <a:endParaRPr/>
          </a:p>
        </p:txBody>
      </p:sp>
      <p:sp>
        <p:nvSpPr>
          <p:cNvPr id="424" name="Ge detector"/>
          <p:cNvSpPr txBox="1"/>
          <p:nvPr/>
        </p:nvSpPr>
        <p:spPr>
          <a:xfrm>
            <a:off x="6988241" y="4689046"/>
            <a:ext cx="1094932" cy="312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410765">
              <a:spcBef>
                <a:spcPts val="700"/>
              </a:spcBef>
              <a:buClrTx/>
              <a:defRPr sz="1400">
                <a:solidFill>
                  <a:srgbClr val="EB3D44"/>
                </a:solidFill>
                <a:uFillTx/>
                <a:latin typeface="Avenir Heavy"/>
                <a:ea typeface="Avenir Heavy"/>
                <a:cs typeface="Avenir Heavy"/>
                <a:sym typeface="Avenir Heavy"/>
              </a:defRPr>
            </a:lvl1pPr>
          </a:lstStyle>
          <a:p>
            <a:r>
              <a:t>Ge detector</a:t>
            </a:r>
          </a:p>
        </p:txBody>
      </p:sp>
      <p:sp>
        <p:nvSpPr>
          <p:cNvPr id="425" name="Line"/>
          <p:cNvSpPr/>
          <p:nvPr/>
        </p:nvSpPr>
        <p:spPr>
          <a:xfrm flipV="1">
            <a:off x="4893270" y="4512274"/>
            <a:ext cx="1" cy="483098"/>
          </a:xfrm>
          <a:prstGeom prst="line">
            <a:avLst/>
          </a:prstGeom>
          <a:ln w="25400">
            <a:solidFill>
              <a:srgbClr val="3755AE"/>
            </a:solidFill>
            <a:miter lim="400000"/>
            <a:tailEnd type="arrow"/>
          </a:ln>
        </p:spPr>
        <p:txBody>
          <a:bodyPr lIns="35718" tIns="35718" rIns="35718" bIns="35718" anchor="ctr"/>
          <a:lstStyle/>
          <a:p>
            <a:pPr algn="ctr" defTabSz="410765">
              <a:buClrTx/>
              <a:defRPr>
                <a:solidFill>
                  <a:srgbClr val="535353"/>
                </a:solidFill>
                <a:uFillTx/>
                <a:latin typeface="Gill Sans Light"/>
                <a:ea typeface="Gill Sans Light"/>
                <a:cs typeface="Gill Sans Light"/>
                <a:sym typeface="Gill Sans Light"/>
              </a:defRPr>
            </a:pPr>
            <a:endParaRPr/>
          </a:p>
        </p:txBody>
      </p:sp>
      <p:sp>
        <p:nvSpPr>
          <p:cNvPr id="426" name="Rev. Sci. Instrum. 83, 093113 (2012)"/>
          <p:cNvSpPr txBox="1"/>
          <p:nvPr/>
        </p:nvSpPr>
        <p:spPr>
          <a:xfrm>
            <a:off x="6917080" y="5615467"/>
            <a:ext cx="1782193" cy="249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321468">
              <a:lnSpc>
                <a:spcPts val="2400"/>
              </a:lnSpc>
              <a:spcBef>
                <a:spcPts val="800"/>
              </a:spcBef>
              <a:buClrTx/>
              <a:defRPr sz="1200">
                <a:solidFill>
                  <a:srgbClr val="000000"/>
                </a:solidFill>
                <a:uFillTx/>
              </a:defRPr>
            </a:lvl1pPr>
          </a:lstStyle>
          <a:p>
            <a:r>
              <a:t>Rev. Sci. Instrum. 83, 093113 (2012)</a:t>
            </a:r>
          </a:p>
        </p:txBody>
      </p:sp>
      <p:sp>
        <p:nvSpPr>
          <p:cNvPr id="427" name="Key technology…"/>
          <p:cNvSpPr txBox="1"/>
          <p:nvPr/>
        </p:nvSpPr>
        <p:spPr>
          <a:xfrm>
            <a:off x="125271" y="958568"/>
            <a:ext cx="3473352" cy="923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spAutoFit/>
          </a:bodyPr>
          <a:lstStyle/>
          <a:p>
            <a:pPr defTabSz="410765">
              <a:spcBef>
                <a:spcPts val="700"/>
              </a:spcBef>
              <a:buClrTx/>
              <a:defRPr sz="1600" b="1">
                <a:solidFill>
                  <a:srgbClr val="3755AE"/>
                </a:solidFill>
                <a:uFillTx/>
              </a:defRPr>
            </a:pPr>
            <a:r>
              <a:t>Key technology</a:t>
            </a:r>
          </a:p>
          <a:p>
            <a:pPr marL="695021" lvl="1" indent="-174321" defTabSz="410765">
              <a:spcBef>
                <a:spcPts val="700"/>
              </a:spcBef>
              <a:buClr>
                <a:srgbClr val="535353"/>
              </a:buClr>
              <a:buSzPct val="82000"/>
              <a:buChar char="•"/>
              <a:defRPr sz="1400">
                <a:solidFill>
                  <a:srgbClr val="000000"/>
                </a:solidFill>
                <a:uFillTx/>
              </a:defRPr>
            </a:pPr>
            <a:r>
              <a:t>High energy resolution (ΔE/E ~10</a:t>
            </a:r>
            <a:r>
              <a:rPr baseline="31999"/>
              <a:t>-4</a:t>
            </a:r>
            <a:r>
              <a:t>)</a:t>
            </a:r>
          </a:p>
          <a:p>
            <a:pPr marL="695021" lvl="1" indent="-174321" defTabSz="410765">
              <a:spcBef>
                <a:spcPts val="700"/>
              </a:spcBef>
              <a:buClr>
                <a:srgbClr val="535353"/>
              </a:buClr>
              <a:buSzPct val="82000"/>
              <a:buChar char="•"/>
              <a:defRPr sz="1400">
                <a:solidFill>
                  <a:srgbClr val="000000"/>
                </a:solidFill>
                <a:uFillTx/>
              </a:defRPr>
            </a:pPr>
            <a:r>
              <a:t>High efficiency (~10</a:t>
            </a:r>
            <a:r>
              <a:rPr baseline="31999"/>
              <a:t>-4</a:t>
            </a:r>
            <a:r>
              <a:t>)</a:t>
            </a:r>
          </a:p>
        </p:txBody>
      </p:sp>
      <p:sp>
        <p:nvSpPr>
          <p:cNvPr id="428" name="enable to do up to muonic Xe or W (using WF6 gas)…"/>
          <p:cNvSpPr txBox="1"/>
          <p:nvPr/>
        </p:nvSpPr>
        <p:spPr>
          <a:xfrm>
            <a:off x="2648583" y="5898734"/>
            <a:ext cx="5552369"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sz="2200">
                <a:solidFill>
                  <a:schemeClr val="accent6">
                    <a:lumOff val="-8741"/>
                  </a:schemeClr>
                </a:solidFill>
                <a:uFill>
                  <a:solidFill>
                    <a:srgbClr val="000000"/>
                  </a:solidFill>
                </a:uFill>
              </a:defRPr>
            </a:pPr>
            <a:r>
              <a:t>enable to do up to muonic Xe or W (using WF</a:t>
            </a:r>
            <a:r>
              <a:rPr baseline="-5999"/>
              <a:t>6</a:t>
            </a:r>
            <a:r>
              <a:t> gas)</a:t>
            </a:r>
          </a:p>
          <a:p>
            <a:pPr>
              <a:buClr>
                <a:srgbClr val="000000"/>
              </a:buClr>
              <a:defRPr sz="2200">
                <a:solidFill>
                  <a:schemeClr val="accent2"/>
                </a:solidFill>
                <a:uFill>
                  <a:solidFill>
                    <a:srgbClr val="000000"/>
                  </a:solidFill>
                </a:uFill>
              </a:defRPr>
            </a:pPr>
            <a:r>
              <a:t>should be ready and first experiment planned for march 2023</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433" name="Other measurements"/>
          <p:cNvSpPr txBox="1">
            <a:spLocks noGrp="1"/>
          </p:cNvSpPr>
          <p:nvPr>
            <p:ph type="title"/>
          </p:nvPr>
        </p:nvSpPr>
        <p:spPr>
          <a:prstGeom prst="rect">
            <a:avLst/>
          </a:prstGeom>
        </p:spPr>
        <p:txBody>
          <a:bodyPr/>
          <a:lstStyle/>
          <a:p>
            <a:r>
              <a:t>Other measurements</a:t>
            </a:r>
          </a:p>
        </p:txBody>
      </p:sp>
      <p:sp>
        <p:nvSpPr>
          <p:cNvPr id="434"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435" name="Structure of light atoms for microcalorimeters measurements"/>
          <p:cNvSpPr txBox="1">
            <a:spLocks noGrp="1"/>
          </p:cNvSpPr>
          <p:nvPr>
            <p:ph type="body" sz="quarter" idx="1"/>
          </p:nvPr>
        </p:nvSpPr>
        <p:spPr>
          <a:prstGeom prst="rect">
            <a:avLst/>
          </a:prstGeom>
        </p:spPr>
        <p:txBody>
          <a:bodyPr/>
          <a:lstStyle/>
          <a:p>
            <a:r>
              <a:t>Structure of light atoms for microcalorimeters measurements </a:t>
            </a:r>
          </a:p>
        </p:txBody>
      </p:sp>
      <p:sp>
        <p:nvSpPr>
          <p:cNvPr id="436"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439" name="muonic 6Li"/>
          <p:cNvSpPr>
            <a:spLocks noGrp="1"/>
          </p:cNvSpPr>
          <p:nvPr>
            <p:ph type="title"/>
          </p:nvPr>
        </p:nvSpPr>
        <p:spPr>
          <a:xfrm>
            <a:off x="1015999" y="117474"/>
            <a:ext cx="7670801" cy="457201"/>
          </a:xfrm>
          <a:prstGeom prst="rect">
            <a:avLst/>
          </a:prstGeom>
        </p:spPr>
        <p:txBody>
          <a:bodyPr/>
          <a:lstStyle/>
          <a:p>
            <a:r>
              <a:t>muonic </a:t>
            </a:r>
            <a:r>
              <a:rPr baseline="31999"/>
              <a:t>6</a:t>
            </a:r>
            <a:r>
              <a:t>Li</a:t>
            </a:r>
          </a:p>
        </p:txBody>
      </p:sp>
      <p:sp>
        <p:nvSpPr>
          <p:cNvPr id="440" name="Slide Number"/>
          <p:cNvSpPr>
            <a:spLocks noGrp="1"/>
          </p:cNvSpPr>
          <p:nvPr>
            <p:ph type="sldNum" sz="quarter" idx="2"/>
          </p:nvPr>
        </p:nvSpPr>
        <p:spPr>
          <a:xfrm>
            <a:off x="8941804" y="6575425"/>
            <a:ext cx="238920"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441"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442" name="Line"/>
          <p:cNvSpPr/>
          <p:nvPr/>
        </p:nvSpPr>
        <p:spPr>
          <a:xfrm>
            <a:off x="457199" y="5447109"/>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3" name="Line"/>
          <p:cNvSpPr/>
          <p:nvPr/>
        </p:nvSpPr>
        <p:spPr>
          <a:xfrm>
            <a:off x="2045677" y="5063132"/>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4" name="Line"/>
          <p:cNvSpPr/>
          <p:nvPr/>
        </p:nvSpPr>
        <p:spPr>
          <a:xfrm>
            <a:off x="2045677" y="5692973"/>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5" name="Line"/>
          <p:cNvSpPr/>
          <p:nvPr/>
        </p:nvSpPr>
        <p:spPr>
          <a:xfrm flipV="1">
            <a:off x="1720048" y="5073259"/>
            <a:ext cx="325630" cy="379209"/>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6" name="Line"/>
          <p:cNvSpPr/>
          <p:nvPr/>
        </p:nvSpPr>
        <p:spPr>
          <a:xfrm>
            <a:off x="1764666" y="5456580"/>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7" name="1s"/>
          <p:cNvSpPr txBox="1"/>
          <p:nvPr/>
        </p:nvSpPr>
        <p:spPr>
          <a:xfrm>
            <a:off x="457199" y="4978300"/>
            <a:ext cx="2856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1s</a:t>
            </a:r>
          </a:p>
        </p:txBody>
      </p:sp>
      <p:sp>
        <p:nvSpPr>
          <p:cNvPr id="448" name="Line"/>
          <p:cNvSpPr/>
          <p:nvPr/>
        </p:nvSpPr>
        <p:spPr>
          <a:xfrm>
            <a:off x="457199" y="1544835"/>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49" name="2p3/2"/>
          <p:cNvSpPr txBox="1"/>
          <p:nvPr/>
        </p:nvSpPr>
        <p:spPr>
          <a:xfrm>
            <a:off x="457199" y="994965"/>
            <a:ext cx="60092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2p</a:t>
            </a:r>
            <a:r>
              <a:rPr baseline="-5999"/>
              <a:t>3/2</a:t>
            </a:r>
          </a:p>
        </p:txBody>
      </p:sp>
      <p:sp>
        <p:nvSpPr>
          <p:cNvPr id="450" name="Line"/>
          <p:cNvSpPr/>
          <p:nvPr/>
        </p:nvSpPr>
        <p:spPr>
          <a:xfrm>
            <a:off x="2045677" y="121205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1" name="Line"/>
          <p:cNvSpPr/>
          <p:nvPr/>
        </p:nvSpPr>
        <p:spPr>
          <a:xfrm>
            <a:off x="2045677" y="184189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2" name="Line"/>
          <p:cNvSpPr/>
          <p:nvPr/>
        </p:nvSpPr>
        <p:spPr>
          <a:xfrm flipV="1">
            <a:off x="1719357" y="1222183"/>
            <a:ext cx="326321" cy="326321"/>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3" name="Line"/>
          <p:cNvSpPr/>
          <p:nvPr/>
        </p:nvSpPr>
        <p:spPr>
          <a:xfrm>
            <a:off x="1764666" y="1605504"/>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4" name="6Li nuclear spin I=1  µ=0.8220473 µN Q=-0.000808 barns"/>
          <p:cNvSpPr txBox="1"/>
          <p:nvPr/>
        </p:nvSpPr>
        <p:spPr>
          <a:xfrm>
            <a:off x="879884" y="6020593"/>
            <a:ext cx="560045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rPr baseline="31999"/>
              <a:t>6</a:t>
            </a:r>
            <a:r>
              <a:t>Li nuclear spin I=1  µ=0.8220473 µ</a:t>
            </a:r>
            <a:r>
              <a:rPr baseline="-5999"/>
              <a:t>N</a:t>
            </a:r>
            <a:r>
              <a:t> Q=-0.000808 barns</a:t>
            </a:r>
          </a:p>
        </p:txBody>
      </p:sp>
      <p:sp>
        <p:nvSpPr>
          <p:cNvPr id="455" name="Line"/>
          <p:cNvSpPr/>
          <p:nvPr/>
        </p:nvSpPr>
        <p:spPr>
          <a:xfrm>
            <a:off x="2045677" y="1666477"/>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6" name="Line"/>
          <p:cNvSpPr/>
          <p:nvPr/>
        </p:nvSpPr>
        <p:spPr>
          <a:xfrm>
            <a:off x="1764666" y="1569785"/>
            <a:ext cx="263183" cy="113785"/>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57" name="F=1/2"/>
          <p:cNvSpPr txBox="1"/>
          <p:nvPr/>
        </p:nvSpPr>
        <p:spPr>
          <a:xfrm>
            <a:off x="3464717" y="5475882"/>
            <a:ext cx="6648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F=1/2</a:t>
            </a:r>
          </a:p>
        </p:txBody>
      </p:sp>
      <p:sp>
        <p:nvSpPr>
          <p:cNvPr id="458" name="F=3/2"/>
          <p:cNvSpPr txBox="1"/>
          <p:nvPr/>
        </p:nvSpPr>
        <p:spPr>
          <a:xfrm>
            <a:off x="3464717" y="4762301"/>
            <a:ext cx="7314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F=3/2</a:t>
            </a:r>
          </a:p>
        </p:txBody>
      </p:sp>
      <p:sp>
        <p:nvSpPr>
          <p:cNvPr id="459" name="F=1/2"/>
          <p:cNvSpPr txBox="1"/>
          <p:nvPr/>
        </p:nvSpPr>
        <p:spPr>
          <a:xfrm>
            <a:off x="3385793" y="1840805"/>
            <a:ext cx="6648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F=1/2</a:t>
            </a:r>
          </a:p>
        </p:txBody>
      </p:sp>
      <p:sp>
        <p:nvSpPr>
          <p:cNvPr id="460" name="F=3/2"/>
          <p:cNvSpPr txBox="1"/>
          <p:nvPr/>
        </p:nvSpPr>
        <p:spPr>
          <a:xfrm>
            <a:off x="3385793" y="1373088"/>
            <a:ext cx="7314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F=3/2</a:t>
            </a:r>
          </a:p>
        </p:txBody>
      </p:sp>
      <p:sp>
        <p:nvSpPr>
          <p:cNvPr id="461" name="F=5/2"/>
          <p:cNvSpPr txBox="1"/>
          <p:nvPr/>
        </p:nvSpPr>
        <p:spPr>
          <a:xfrm>
            <a:off x="3385793" y="977106"/>
            <a:ext cx="72821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F=5/2</a:t>
            </a:r>
          </a:p>
        </p:txBody>
      </p:sp>
      <p:sp>
        <p:nvSpPr>
          <p:cNvPr id="462" name="Line"/>
          <p:cNvSpPr/>
          <p:nvPr/>
        </p:nvSpPr>
        <p:spPr>
          <a:xfrm flipH="1">
            <a:off x="1131486" y="1557974"/>
            <a:ext cx="1" cy="3871276"/>
          </a:xfrm>
          <a:prstGeom prst="line">
            <a:avLst/>
          </a:prstGeom>
          <a:ln w="127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63" name="18671.579 eV, EM width=0.007 eV"/>
          <p:cNvSpPr txBox="1"/>
          <p:nvPr/>
        </p:nvSpPr>
        <p:spPr>
          <a:xfrm>
            <a:off x="1272443" y="3258662"/>
            <a:ext cx="324891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18671.579 eV, EM width=0.007 eV</a:t>
            </a:r>
          </a:p>
        </p:txBody>
      </p:sp>
      <p:sp>
        <p:nvSpPr>
          <p:cNvPr id="464" name="-0.880 eV"/>
          <p:cNvSpPr txBox="1"/>
          <p:nvPr/>
        </p:nvSpPr>
        <p:spPr>
          <a:xfrm>
            <a:off x="4153863" y="5475882"/>
            <a:ext cx="107454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-0.880 eV</a:t>
            </a:r>
          </a:p>
        </p:txBody>
      </p:sp>
      <p:sp>
        <p:nvSpPr>
          <p:cNvPr id="465" name="0.440 eV"/>
          <p:cNvSpPr txBox="1"/>
          <p:nvPr/>
        </p:nvSpPr>
        <p:spPr>
          <a:xfrm>
            <a:off x="4225300" y="4762301"/>
            <a:ext cx="95518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0.440 eV</a:t>
            </a:r>
          </a:p>
        </p:txBody>
      </p:sp>
      <p:sp>
        <p:nvSpPr>
          <p:cNvPr id="466" name="-0.019 eV"/>
          <p:cNvSpPr txBox="1"/>
          <p:nvPr/>
        </p:nvSpPr>
        <p:spPr>
          <a:xfrm>
            <a:off x="4153863" y="1840805"/>
            <a:ext cx="100280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-0.019 eV</a:t>
            </a:r>
          </a:p>
        </p:txBody>
      </p:sp>
      <p:sp>
        <p:nvSpPr>
          <p:cNvPr id="467" name="-0.008 eV"/>
          <p:cNvSpPr txBox="1"/>
          <p:nvPr/>
        </p:nvSpPr>
        <p:spPr>
          <a:xfrm>
            <a:off x="4153863" y="1371128"/>
            <a:ext cx="107543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-0.008 eV</a:t>
            </a:r>
          </a:p>
        </p:txBody>
      </p:sp>
      <p:sp>
        <p:nvSpPr>
          <p:cNvPr id="468" name="0.011 eV"/>
          <p:cNvSpPr txBox="1"/>
          <p:nvPr/>
        </p:nvSpPr>
        <p:spPr>
          <a:xfrm>
            <a:off x="4234230" y="977106"/>
            <a:ext cx="84564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0.011 eV</a:t>
            </a:r>
          </a:p>
        </p:txBody>
      </p:sp>
      <p:sp>
        <p:nvSpPr>
          <p:cNvPr id="469" name="Electric Q-pole negligible"/>
          <p:cNvSpPr txBox="1"/>
          <p:nvPr/>
        </p:nvSpPr>
        <p:spPr>
          <a:xfrm>
            <a:off x="5724511" y="2417365"/>
            <a:ext cx="249882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Electric Q-pole negligible</a:t>
            </a:r>
          </a:p>
        </p:txBody>
      </p:sp>
      <p:sp>
        <p:nvSpPr>
          <p:cNvPr id="470" name="Line"/>
          <p:cNvSpPr/>
          <p:nvPr/>
        </p:nvSpPr>
        <p:spPr>
          <a:xfrm flipV="1">
            <a:off x="5810955" y="5071474"/>
            <a:ext cx="1" cy="641145"/>
          </a:xfrm>
          <a:prstGeom prst="line">
            <a:avLst/>
          </a:prstGeom>
          <a:ln w="12700">
            <a:solidFill>
              <a:schemeClr val="accent5"/>
            </a:solidFill>
            <a:miter lim="400000"/>
            <a:headEnd type="arrow"/>
            <a:tailEnd type="arrow"/>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71" name="1.346 eV"/>
          <p:cNvSpPr txBox="1"/>
          <p:nvPr/>
        </p:nvSpPr>
        <p:spPr>
          <a:xfrm>
            <a:off x="6031161" y="5062041"/>
            <a:ext cx="89356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1.346 eV</a:t>
            </a:r>
          </a:p>
        </p:txBody>
      </p:sp>
      <p:sp>
        <p:nvSpPr>
          <p:cNvPr id="472" name="N.J. Stone. Atomic Data and Nuclear Data Tables 90, 75-176 (2005)"/>
          <p:cNvSpPr txBox="1"/>
          <p:nvPr/>
        </p:nvSpPr>
        <p:spPr>
          <a:xfrm>
            <a:off x="4321677" y="6482457"/>
            <a:ext cx="437773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baseline="31999"/>
            </a:lvl1pPr>
          </a:lstStyle>
          <a:p>
            <a:pPr>
              <a:defRPr baseline="0"/>
            </a:pPr>
            <a:r>
              <a:rPr baseline="31999"/>
              <a:t>N.J. Stone. Atomic Data and Nuclear Data Tables 90, 75-176 (2005)</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475" name="muonic 7Li"/>
          <p:cNvSpPr>
            <a:spLocks noGrp="1"/>
          </p:cNvSpPr>
          <p:nvPr>
            <p:ph type="title"/>
          </p:nvPr>
        </p:nvSpPr>
        <p:spPr>
          <a:xfrm>
            <a:off x="1015999" y="117474"/>
            <a:ext cx="7670801" cy="457201"/>
          </a:xfrm>
          <a:prstGeom prst="rect">
            <a:avLst/>
          </a:prstGeom>
        </p:spPr>
        <p:txBody>
          <a:bodyPr/>
          <a:lstStyle/>
          <a:p>
            <a:r>
              <a:t>muonic </a:t>
            </a:r>
            <a:r>
              <a:rPr baseline="31999"/>
              <a:t>7</a:t>
            </a:r>
            <a:r>
              <a:t>Li</a:t>
            </a:r>
          </a:p>
        </p:txBody>
      </p:sp>
      <p:sp>
        <p:nvSpPr>
          <p:cNvPr id="476" name="Slide Number"/>
          <p:cNvSpPr>
            <a:spLocks noGrp="1"/>
          </p:cNvSpPr>
          <p:nvPr>
            <p:ph type="sldNum" sz="quarter" idx="2"/>
          </p:nvPr>
        </p:nvSpPr>
        <p:spPr>
          <a:xfrm>
            <a:off x="8941804" y="6575425"/>
            <a:ext cx="231975"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477"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478" name="Line"/>
          <p:cNvSpPr/>
          <p:nvPr/>
        </p:nvSpPr>
        <p:spPr>
          <a:xfrm>
            <a:off x="457199" y="5447109"/>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79" name="Line"/>
          <p:cNvSpPr/>
          <p:nvPr/>
        </p:nvSpPr>
        <p:spPr>
          <a:xfrm>
            <a:off x="2045677" y="5063132"/>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0" name="Line"/>
          <p:cNvSpPr/>
          <p:nvPr/>
        </p:nvSpPr>
        <p:spPr>
          <a:xfrm>
            <a:off x="2045677" y="5692973"/>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1" name="Line"/>
          <p:cNvSpPr/>
          <p:nvPr/>
        </p:nvSpPr>
        <p:spPr>
          <a:xfrm flipV="1">
            <a:off x="1720048" y="5073259"/>
            <a:ext cx="325630" cy="379209"/>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2" name="Line"/>
          <p:cNvSpPr/>
          <p:nvPr/>
        </p:nvSpPr>
        <p:spPr>
          <a:xfrm>
            <a:off x="1764666" y="5456580"/>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3" name="1s"/>
          <p:cNvSpPr txBox="1"/>
          <p:nvPr/>
        </p:nvSpPr>
        <p:spPr>
          <a:xfrm>
            <a:off x="457199" y="4978300"/>
            <a:ext cx="2856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1s</a:t>
            </a:r>
          </a:p>
        </p:txBody>
      </p:sp>
      <p:sp>
        <p:nvSpPr>
          <p:cNvPr id="484" name="Line"/>
          <p:cNvSpPr/>
          <p:nvPr/>
        </p:nvSpPr>
        <p:spPr>
          <a:xfrm>
            <a:off x="457199" y="1544835"/>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5" name="2p3/2"/>
          <p:cNvSpPr txBox="1"/>
          <p:nvPr/>
        </p:nvSpPr>
        <p:spPr>
          <a:xfrm>
            <a:off x="457199" y="994965"/>
            <a:ext cx="60092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2p</a:t>
            </a:r>
            <a:r>
              <a:rPr baseline="-5999"/>
              <a:t>3/2</a:t>
            </a:r>
          </a:p>
        </p:txBody>
      </p:sp>
      <p:sp>
        <p:nvSpPr>
          <p:cNvPr id="486" name="Line"/>
          <p:cNvSpPr/>
          <p:nvPr/>
        </p:nvSpPr>
        <p:spPr>
          <a:xfrm>
            <a:off x="2045677" y="121205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7" name="Line"/>
          <p:cNvSpPr/>
          <p:nvPr/>
        </p:nvSpPr>
        <p:spPr>
          <a:xfrm>
            <a:off x="2045677" y="184189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8" name="Line"/>
          <p:cNvSpPr/>
          <p:nvPr/>
        </p:nvSpPr>
        <p:spPr>
          <a:xfrm flipV="1">
            <a:off x="1719357" y="1222183"/>
            <a:ext cx="326321" cy="326321"/>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89" name="Line"/>
          <p:cNvSpPr/>
          <p:nvPr/>
        </p:nvSpPr>
        <p:spPr>
          <a:xfrm>
            <a:off x="1764666" y="1605504"/>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90" name="7Li nuclear spin I=3/2 µ=3.2564625 µN Q=-0.0401 barns"/>
          <p:cNvSpPr txBox="1"/>
          <p:nvPr/>
        </p:nvSpPr>
        <p:spPr>
          <a:xfrm>
            <a:off x="879884" y="6020593"/>
            <a:ext cx="549920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rPr baseline="31999"/>
              <a:t>7</a:t>
            </a:r>
            <a:r>
              <a:t>Li nuclear spin I=3/2 µ=3.2564625 µ</a:t>
            </a:r>
            <a:r>
              <a:rPr baseline="-5999"/>
              <a:t>N</a:t>
            </a:r>
            <a:r>
              <a:t> Q=-0.0401 barns</a:t>
            </a:r>
          </a:p>
        </p:txBody>
      </p:sp>
      <p:sp>
        <p:nvSpPr>
          <p:cNvPr id="491" name="Line"/>
          <p:cNvSpPr/>
          <p:nvPr/>
        </p:nvSpPr>
        <p:spPr>
          <a:xfrm>
            <a:off x="2045677" y="1666477"/>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92" name="Line"/>
          <p:cNvSpPr/>
          <p:nvPr/>
        </p:nvSpPr>
        <p:spPr>
          <a:xfrm>
            <a:off x="1764666" y="1569785"/>
            <a:ext cx="263183" cy="113785"/>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93" name="F=1"/>
          <p:cNvSpPr txBox="1"/>
          <p:nvPr/>
        </p:nvSpPr>
        <p:spPr>
          <a:xfrm>
            <a:off x="3464717" y="5475882"/>
            <a:ext cx="41419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a:t>
            </a:r>
          </a:p>
        </p:txBody>
      </p:sp>
      <p:sp>
        <p:nvSpPr>
          <p:cNvPr id="494" name="F=2"/>
          <p:cNvSpPr txBox="1"/>
          <p:nvPr/>
        </p:nvSpPr>
        <p:spPr>
          <a:xfrm>
            <a:off x="3464717" y="4762301"/>
            <a:ext cx="4711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F=2</a:t>
            </a:r>
          </a:p>
        </p:txBody>
      </p:sp>
      <p:sp>
        <p:nvSpPr>
          <p:cNvPr id="495" name="F=0"/>
          <p:cNvSpPr txBox="1"/>
          <p:nvPr/>
        </p:nvSpPr>
        <p:spPr>
          <a:xfrm>
            <a:off x="2582121" y="2181820"/>
            <a:ext cx="48458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F=0</a:t>
            </a:r>
          </a:p>
        </p:txBody>
      </p:sp>
      <p:sp>
        <p:nvSpPr>
          <p:cNvPr id="496" name="F=1"/>
          <p:cNvSpPr txBox="1"/>
          <p:nvPr/>
        </p:nvSpPr>
        <p:spPr>
          <a:xfrm>
            <a:off x="2582121" y="1709638"/>
            <a:ext cx="41419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a:t>
            </a:r>
          </a:p>
        </p:txBody>
      </p:sp>
      <p:sp>
        <p:nvSpPr>
          <p:cNvPr id="497" name="F=3"/>
          <p:cNvSpPr txBox="1"/>
          <p:nvPr/>
        </p:nvSpPr>
        <p:spPr>
          <a:xfrm>
            <a:off x="2582121" y="744456"/>
            <a:ext cx="48086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a:t>
            </a:r>
          </a:p>
        </p:txBody>
      </p:sp>
      <p:sp>
        <p:nvSpPr>
          <p:cNvPr id="498" name="Line"/>
          <p:cNvSpPr/>
          <p:nvPr/>
        </p:nvSpPr>
        <p:spPr>
          <a:xfrm flipH="1">
            <a:off x="1131486" y="1557974"/>
            <a:ext cx="1" cy="3871276"/>
          </a:xfrm>
          <a:prstGeom prst="line">
            <a:avLst/>
          </a:prstGeom>
          <a:ln w="127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499" name="18724.019 eV, EM width=0.007 eV"/>
          <p:cNvSpPr txBox="1"/>
          <p:nvPr/>
        </p:nvSpPr>
        <p:spPr>
          <a:xfrm>
            <a:off x="1272443" y="3258662"/>
            <a:ext cx="325174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18724.019 eV, EM width=0.007 eV</a:t>
            </a:r>
          </a:p>
        </p:txBody>
      </p:sp>
      <p:sp>
        <p:nvSpPr>
          <p:cNvPr id="500" name="-2.943 eV"/>
          <p:cNvSpPr txBox="1"/>
          <p:nvPr/>
        </p:nvSpPr>
        <p:spPr>
          <a:xfrm>
            <a:off x="4153863" y="5475882"/>
            <a:ext cx="104045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-2.943 eV</a:t>
            </a:r>
          </a:p>
        </p:txBody>
      </p:sp>
      <p:sp>
        <p:nvSpPr>
          <p:cNvPr id="501" name="1.766 eV"/>
          <p:cNvSpPr txBox="1"/>
          <p:nvPr/>
        </p:nvSpPr>
        <p:spPr>
          <a:xfrm>
            <a:off x="4225300" y="4762301"/>
            <a:ext cx="88805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1.766 eV</a:t>
            </a:r>
          </a:p>
        </p:txBody>
      </p:sp>
      <p:sp>
        <p:nvSpPr>
          <p:cNvPr id="502" name="-0.079 eV"/>
          <p:cNvSpPr txBox="1"/>
          <p:nvPr/>
        </p:nvSpPr>
        <p:spPr>
          <a:xfrm>
            <a:off x="3546138" y="2161728"/>
            <a:ext cx="105147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-0.079 eV</a:t>
            </a:r>
          </a:p>
        </p:txBody>
      </p:sp>
      <p:sp>
        <p:nvSpPr>
          <p:cNvPr id="503" name="-0.016 eV"/>
          <p:cNvSpPr txBox="1"/>
          <p:nvPr/>
        </p:nvSpPr>
        <p:spPr>
          <a:xfrm>
            <a:off x="3546138" y="1449387"/>
            <a:ext cx="100280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-0.016 eV</a:t>
            </a:r>
          </a:p>
        </p:txBody>
      </p:sp>
      <p:sp>
        <p:nvSpPr>
          <p:cNvPr id="504" name="0.047 eV"/>
          <p:cNvSpPr txBox="1"/>
          <p:nvPr/>
        </p:nvSpPr>
        <p:spPr>
          <a:xfrm>
            <a:off x="3660555" y="744456"/>
            <a:ext cx="94907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0.047 eV</a:t>
            </a:r>
          </a:p>
        </p:txBody>
      </p:sp>
      <p:sp>
        <p:nvSpPr>
          <p:cNvPr id="505" name="Line"/>
          <p:cNvSpPr/>
          <p:nvPr/>
        </p:nvSpPr>
        <p:spPr>
          <a:xfrm>
            <a:off x="2045677" y="2093614"/>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06" name="Line"/>
          <p:cNvSpPr/>
          <p:nvPr/>
        </p:nvSpPr>
        <p:spPr>
          <a:xfrm>
            <a:off x="1748930" y="1602904"/>
            <a:ext cx="296748" cy="472852"/>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07" name="F=2"/>
          <p:cNvSpPr txBox="1"/>
          <p:nvPr/>
        </p:nvSpPr>
        <p:spPr>
          <a:xfrm>
            <a:off x="2582121" y="1227832"/>
            <a:ext cx="4711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F=2</a:t>
            </a:r>
          </a:p>
        </p:txBody>
      </p:sp>
      <p:sp>
        <p:nvSpPr>
          <p:cNvPr id="508" name="-0.058 eV"/>
          <p:cNvSpPr txBox="1"/>
          <p:nvPr/>
        </p:nvSpPr>
        <p:spPr>
          <a:xfrm>
            <a:off x="3528070" y="1740300"/>
            <a:ext cx="106843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-0.058 eV</a:t>
            </a:r>
          </a:p>
        </p:txBody>
      </p:sp>
      <p:sp>
        <p:nvSpPr>
          <p:cNvPr id="509" name="Line"/>
          <p:cNvSpPr/>
          <p:nvPr/>
        </p:nvSpPr>
        <p:spPr>
          <a:xfrm>
            <a:off x="6041402" y="1293117"/>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0" name="Line"/>
          <p:cNvSpPr/>
          <p:nvPr/>
        </p:nvSpPr>
        <p:spPr>
          <a:xfrm>
            <a:off x="3322016" y="2091805"/>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1" name="Line"/>
          <p:cNvSpPr/>
          <p:nvPr/>
        </p:nvSpPr>
        <p:spPr>
          <a:xfrm flipV="1">
            <a:off x="5641595" y="1529898"/>
            <a:ext cx="387125" cy="133445"/>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2" name="-0.037 eV"/>
          <p:cNvSpPr txBox="1"/>
          <p:nvPr/>
        </p:nvSpPr>
        <p:spPr>
          <a:xfrm>
            <a:off x="7377201" y="842168"/>
            <a:ext cx="105087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-0.037 eV</a:t>
            </a:r>
          </a:p>
        </p:txBody>
      </p:sp>
      <p:sp>
        <p:nvSpPr>
          <p:cNvPr id="513" name="Line"/>
          <p:cNvSpPr/>
          <p:nvPr/>
        </p:nvSpPr>
        <p:spPr>
          <a:xfrm>
            <a:off x="3339183" y="1841896"/>
            <a:ext cx="2362229"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4" name="Line"/>
          <p:cNvSpPr/>
          <p:nvPr/>
        </p:nvSpPr>
        <p:spPr>
          <a:xfrm>
            <a:off x="6028518" y="2999184"/>
            <a:ext cx="1262849"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5" name="Line"/>
          <p:cNvSpPr/>
          <p:nvPr/>
        </p:nvSpPr>
        <p:spPr>
          <a:xfrm>
            <a:off x="5649247" y="1847771"/>
            <a:ext cx="388300" cy="266010"/>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6" name="-0.037 eV"/>
          <p:cNvSpPr txBox="1"/>
          <p:nvPr/>
        </p:nvSpPr>
        <p:spPr>
          <a:xfrm>
            <a:off x="7377201" y="1825475"/>
            <a:ext cx="105087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-0.037 eV</a:t>
            </a:r>
          </a:p>
        </p:txBody>
      </p:sp>
      <p:sp>
        <p:nvSpPr>
          <p:cNvPr id="517" name="Line"/>
          <p:cNvSpPr/>
          <p:nvPr/>
        </p:nvSpPr>
        <p:spPr>
          <a:xfrm>
            <a:off x="3322016" y="1216521"/>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8" name="Line"/>
          <p:cNvSpPr/>
          <p:nvPr/>
        </p:nvSpPr>
        <p:spPr>
          <a:xfrm>
            <a:off x="6028518" y="1509117"/>
            <a:ext cx="1262849"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19" name="0.111 eV"/>
          <p:cNvSpPr txBox="1"/>
          <p:nvPr/>
        </p:nvSpPr>
        <p:spPr>
          <a:xfrm>
            <a:off x="7432733" y="1256307"/>
            <a:ext cx="77524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0.111 eV</a:t>
            </a:r>
          </a:p>
        </p:txBody>
      </p:sp>
      <p:sp>
        <p:nvSpPr>
          <p:cNvPr id="520" name="Electric Q-pole"/>
          <p:cNvSpPr txBox="1"/>
          <p:nvPr/>
        </p:nvSpPr>
        <p:spPr>
          <a:xfrm>
            <a:off x="6216912" y="3136503"/>
            <a:ext cx="15339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Electric Q-pole</a:t>
            </a:r>
          </a:p>
        </p:txBody>
      </p:sp>
      <p:sp>
        <p:nvSpPr>
          <p:cNvPr id="521" name="Line"/>
          <p:cNvSpPr/>
          <p:nvPr/>
        </p:nvSpPr>
        <p:spPr>
          <a:xfrm>
            <a:off x="3308525" y="1665386"/>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22" name="Line"/>
          <p:cNvSpPr/>
          <p:nvPr/>
        </p:nvSpPr>
        <p:spPr>
          <a:xfrm>
            <a:off x="5645342" y="1217032"/>
            <a:ext cx="392035" cy="104969"/>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23" name="Line"/>
          <p:cNvSpPr/>
          <p:nvPr/>
        </p:nvSpPr>
        <p:spPr>
          <a:xfrm>
            <a:off x="6028518" y="2091805"/>
            <a:ext cx="1262849"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24" name="Line"/>
          <p:cNvSpPr/>
          <p:nvPr/>
        </p:nvSpPr>
        <p:spPr>
          <a:xfrm>
            <a:off x="5649547" y="2064122"/>
            <a:ext cx="368189" cy="917204"/>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25" name="-0.185 eV"/>
          <p:cNvSpPr txBox="1"/>
          <p:nvPr/>
        </p:nvSpPr>
        <p:spPr>
          <a:xfrm>
            <a:off x="7454955" y="2746374"/>
            <a:ext cx="99804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-0.185 eV</a:t>
            </a:r>
          </a:p>
        </p:txBody>
      </p:sp>
      <p:sp>
        <p:nvSpPr>
          <p:cNvPr id="526" name="Line"/>
          <p:cNvSpPr/>
          <p:nvPr/>
        </p:nvSpPr>
        <p:spPr>
          <a:xfrm flipV="1">
            <a:off x="5810955" y="5071474"/>
            <a:ext cx="1" cy="641145"/>
          </a:xfrm>
          <a:prstGeom prst="line">
            <a:avLst/>
          </a:prstGeom>
          <a:ln w="12700">
            <a:solidFill>
              <a:schemeClr val="accent5"/>
            </a:solidFill>
            <a:miter lim="400000"/>
            <a:headEnd type="arrow"/>
            <a:tailEnd type="arrow"/>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27" name="4.793 eV"/>
          <p:cNvSpPr txBox="1"/>
          <p:nvPr/>
        </p:nvSpPr>
        <p:spPr>
          <a:xfrm>
            <a:off x="6031161" y="5062041"/>
            <a:ext cx="94223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4.793 eV</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530" name="muonic 9Be"/>
          <p:cNvSpPr>
            <a:spLocks noGrp="1"/>
          </p:cNvSpPr>
          <p:nvPr>
            <p:ph type="title"/>
          </p:nvPr>
        </p:nvSpPr>
        <p:spPr>
          <a:xfrm>
            <a:off x="1015999" y="117474"/>
            <a:ext cx="7670801" cy="457201"/>
          </a:xfrm>
          <a:prstGeom prst="rect">
            <a:avLst/>
          </a:prstGeom>
        </p:spPr>
        <p:txBody>
          <a:bodyPr/>
          <a:lstStyle/>
          <a:p>
            <a:r>
              <a:t>muonic </a:t>
            </a:r>
            <a:r>
              <a:rPr baseline="31999"/>
              <a:t>9</a:t>
            </a:r>
            <a:r>
              <a:t>Be</a:t>
            </a:r>
          </a:p>
        </p:txBody>
      </p:sp>
      <p:sp>
        <p:nvSpPr>
          <p:cNvPr id="531" name="Slide Number"/>
          <p:cNvSpPr>
            <a:spLocks noGrp="1"/>
          </p:cNvSpPr>
          <p:nvPr>
            <p:ph type="sldNum" sz="quarter" idx="2"/>
          </p:nvPr>
        </p:nvSpPr>
        <p:spPr>
          <a:xfrm>
            <a:off x="8941804" y="6575425"/>
            <a:ext cx="237010"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532"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533" name="Line"/>
          <p:cNvSpPr/>
          <p:nvPr/>
        </p:nvSpPr>
        <p:spPr>
          <a:xfrm>
            <a:off x="457199" y="5447109"/>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34" name="Line"/>
          <p:cNvSpPr/>
          <p:nvPr/>
        </p:nvSpPr>
        <p:spPr>
          <a:xfrm>
            <a:off x="2045677" y="5063132"/>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35" name="Line"/>
          <p:cNvSpPr/>
          <p:nvPr/>
        </p:nvSpPr>
        <p:spPr>
          <a:xfrm>
            <a:off x="2045677" y="5692973"/>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36" name="Line"/>
          <p:cNvSpPr/>
          <p:nvPr/>
        </p:nvSpPr>
        <p:spPr>
          <a:xfrm flipV="1">
            <a:off x="1720048" y="5073259"/>
            <a:ext cx="325630" cy="379209"/>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37" name="Line"/>
          <p:cNvSpPr/>
          <p:nvPr/>
        </p:nvSpPr>
        <p:spPr>
          <a:xfrm>
            <a:off x="1764666" y="5456580"/>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38" name="1s"/>
          <p:cNvSpPr txBox="1"/>
          <p:nvPr/>
        </p:nvSpPr>
        <p:spPr>
          <a:xfrm>
            <a:off x="457199" y="4978300"/>
            <a:ext cx="2856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1s</a:t>
            </a:r>
          </a:p>
        </p:txBody>
      </p:sp>
      <p:sp>
        <p:nvSpPr>
          <p:cNvPr id="539" name="Line"/>
          <p:cNvSpPr/>
          <p:nvPr/>
        </p:nvSpPr>
        <p:spPr>
          <a:xfrm>
            <a:off x="457199" y="1544835"/>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0" name="2p3/2"/>
          <p:cNvSpPr txBox="1"/>
          <p:nvPr/>
        </p:nvSpPr>
        <p:spPr>
          <a:xfrm>
            <a:off x="457199" y="994965"/>
            <a:ext cx="60092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2p</a:t>
            </a:r>
            <a:r>
              <a:rPr baseline="-5999"/>
              <a:t>3/2</a:t>
            </a:r>
          </a:p>
        </p:txBody>
      </p:sp>
      <p:sp>
        <p:nvSpPr>
          <p:cNvPr id="541" name="Line"/>
          <p:cNvSpPr/>
          <p:nvPr/>
        </p:nvSpPr>
        <p:spPr>
          <a:xfrm>
            <a:off x="2045677" y="1093588"/>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2" name="Line"/>
          <p:cNvSpPr/>
          <p:nvPr/>
        </p:nvSpPr>
        <p:spPr>
          <a:xfrm>
            <a:off x="2027848" y="1509117"/>
            <a:ext cx="1262849"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3" name="Line"/>
          <p:cNvSpPr/>
          <p:nvPr/>
        </p:nvSpPr>
        <p:spPr>
          <a:xfrm flipV="1">
            <a:off x="1748786" y="1111448"/>
            <a:ext cx="279063" cy="419545"/>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4" name="Line"/>
          <p:cNvSpPr/>
          <p:nvPr/>
        </p:nvSpPr>
        <p:spPr>
          <a:xfrm flipV="1">
            <a:off x="1741471" y="1500670"/>
            <a:ext cx="322064" cy="61165"/>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5" name="9Be nuclear spin I=3/2 µ=-1.17743µN  Q=-0.05288 barns"/>
          <p:cNvSpPr txBox="1"/>
          <p:nvPr/>
        </p:nvSpPr>
        <p:spPr>
          <a:xfrm>
            <a:off x="879884" y="6020593"/>
            <a:ext cx="548198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rPr baseline="31999"/>
              <a:t>9</a:t>
            </a:r>
            <a:r>
              <a:t>Be nuclear spin I=3/2 µ=-1.17743µ</a:t>
            </a:r>
            <a:r>
              <a:rPr baseline="-5999"/>
              <a:t>N</a:t>
            </a:r>
            <a:r>
              <a:t>  Q=-0.05288 barns</a:t>
            </a:r>
          </a:p>
        </p:txBody>
      </p:sp>
      <p:sp>
        <p:nvSpPr>
          <p:cNvPr id="546" name="Line"/>
          <p:cNvSpPr/>
          <p:nvPr/>
        </p:nvSpPr>
        <p:spPr>
          <a:xfrm>
            <a:off x="2027848" y="1346696"/>
            <a:ext cx="1262849"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7" name="Line"/>
          <p:cNvSpPr/>
          <p:nvPr/>
        </p:nvSpPr>
        <p:spPr>
          <a:xfrm flipV="1">
            <a:off x="1725364" y="1363387"/>
            <a:ext cx="338171" cy="175885"/>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48" name="F=2"/>
          <p:cNvSpPr txBox="1"/>
          <p:nvPr/>
        </p:nvSpPr>
        <p:spPr>
          <a:xfrm>
            <a:off x="3352795" y="5475882"/>
            <a:ext cx="4711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F=2</a:t>
            </a:r>
          </a:p>
        </p:txBody>
      </p:sp>
      <p:sp>
        <p:nvSpPr>
          <p:cNvPr id="549" name="F=1"/>
          <p:cNvSpPr txBox="1"/>
          <p:nvPr/>
        </p:nvSpPr>
        <p:spPr>
          <a:xfrm>
            <a:off x="3352795" y="4762301"/>
            <a:ext cx="41419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F=1</a:t>
            </a:r>
          </a:p>
        </p:txBody>
      </p:sp>
      <p:sp>
        <p:nvSpPr>
          <p:cNvPr id="550" name="F=3"/>
          <p:cNvSpPr txBox="1"/>
          <p:nvPr/>
        </p:nvSpPr>
        <p:spPr>
          <a:xfrm>
            <a:off x="2647640" y="2077739"/>
            <a:ext cx="48086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a:t>
            </a:r>
          </a:p>
        </p:txBody>
      </p:sp>
      <p:sp>
        <p:nvSpPr>
          <p:cNvPr id="551" name="F=2"/>
          <p:cNvSpPr txBox="1"/>
          <p:nvPr/>
        </p:nvSpPr>
        <p:spPr>
          <a:xfrm>
            <a:off x="2647640" y="1508025"/>
            <a:ext cx="4711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F=2</a:t>
            </a:r>
          </a:p>
        </p:txBody>
      </p:sp>
      <p:sp>
        <p:nvSpPr>
          <p:cNvPr id="552" name="F=0"/>
          <p:cNvSpPr txBox="1"/>
          <p:nvPr/>
        </p:nvSpPr>
        <p:spPr>
          <a:xfrm>
            <a:off x="2647640" y="624780"/>
            <a:ext cx="48458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F=0</a:t>
            </a:r>
          </a:p>
        </p:txBody>
      </p:sp>
      <p:sp>
        <p:nvSpPr>
          <p:cNvPr id="553" name="Line"/>
          <p:cNvSpPr/>
          <p:nvPr/>
        </p:nvSpPr>
        <p:spPr>
          <a:xfrm flipH="1">
            <a:off x="1131486" y="1557974"/>
            <a:ext cx="1" cy="3871276"/>
          </a:xfrm>
          <a:prstGeom prst="line">
            <a:avLst/>
          </a:prstGeom>
          <a:ln w="127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54" name="33393.464 eV, EM width=0.022 eV"/>
          <p:cNvSpPr txBox="1"/>
          <p:nvPr/>
        </p:nvSpPr>
        <p:spPr>
          <a:xfrm>
            <a:off x="1272443" y="3258662"/>
            <a:ext cx="338985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33393.464 eV, EM width=0.022 eV</a:t>
            </a:r>
          </a:p>
        </p:txBody>
      </p:sp>
      <p:sp>
        <p:nvSpPr>
          <p:cNvPr id="555" name="-1.486 eV"/>
          <p:cNvSpPr txBox="1"/>
          <p:nvPr/>
        </p:nvSpPr>
        <p:spPr>
          <a:xfrm>
            <a:off x="4153863" y="5475882"/>
            <a:ext cx="98628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-1.486 eV</a:t>
            </a:r>
          </a:p>
        </p:txBody>
      </p:sp>
      <p:sp>
        <p:nvSpPr>
          <p:cNvPr id="556" name="2.477 eV"/>
          <p:cNvSpPr txBox="1"/>
          <p:nvPr/>
        </p:nvSpPr>
        <p:spPr>
          <a:xfrm>
            <a:off x="4225300" y="4762301"/>
            <a:ext cx="91395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2.477 eV</a:t>
            </a:r>
          </a:p>
        </p:txBody>
      </p:sp>
      <p:sp>
        <p:nvSpPr>
          <p:cNvPr id="557" name="-0.041 eV"/>
          <p:cNvSpPr txBox="1"/>
          <p:nvPr/>
        </p:nvSpPr>
        <p:spPr>
          <a:xfrm>
            <a:off x="3290696" y="2056804"/>
            <a:ext cx="99030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-0.041 eV</a:t>
            </a:r>
          </a:p>
        </p:txBody>
      </p:sp>
      <p:sp>
        <p:nvSpPr>
          <p:cNvPr id="558" name="0.050 eV"/>
          <p:cNvSpPr txBox="1"/>
          <p:nvPr/>
        </p:nvSpPr>
        <p:spPr>
          <a:xfrm>
            <a:off x="3290696" y="994965"/>
            <a:ext cx="97943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0.050 eV</a:t>
            </a:r>
          </a:p>
        </p:txBody>
      </p:sp>
      <p:sp>
        <p:nvSpPr>
          <p:cNvPr id="559" name="0.068 eV"/>
          <p:cNvSpPr txBox="1"/>
          <p:nvPr/>
        </p:nvSpPr>
        <p:spPr>
          <a:xfrm>
            <a:off x="3290696" y="624780"/>
            <a:ext cx="9824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0.068 eV</a:t>
            </a:r>
          </a:p>
        </p:txBody>
      </p:sp>
      <p:sp>
        <p:nvSpPr>
          <p:cNvPr id="560" name="Line"/>
          <p:cNvSpPr/>
          <p:nvPr/>
        </p:nvSpPr>
        <p:spPr>
          <a:xfrm>
            <a:off x="2045677" y="205789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1" name="Line"/>
          <p:cNvSpPr/>
          <p:nvPr/>
        </p:nvSpPr>
        <p:spPr>
          <a:xfrm>
            <a:off x="1748930" y="1602904"/>
            <a:ext cx="296748" cy="472852"/>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2" name="F=1"/>
          <p:cNvSpPr txBox="1"/>
          <p:nvPr/>
        </p:nvSpPr>
        <p:spPr>
          <a:xfrm>
            <a:off x="2647640" y="980430"/>
            <a:ext cx="41419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a:t>
            </a:r>
          </a:p>
        </p:txBody>
      </p:sp>
      <p:sp>
        <p:nvSpPr>
          <p:cNvPr id="563" name="0.014 eV"/>
          <p:cNvSpPr txBox="1"/>
          <p:nvPr/>
        </p:nvSpPr>
        <p:spPr>
          <a:xfrm>
            <a:off x="3290696" y="1481881"/>
            <a:ext cx="90041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0.014 eV</a:t>
            </a:r>
          </a:p>
        </p:txBody>
      </p:sp>
      <p:sp>
        <p:nvSpPr>
          <p:cNvPr id="564" name="Line"/>
          <p:cNvSpPr/>
          <p:nvPr/>
        </p:nvSpPr>
        <p:spPr>
          <a:xfrm>
            <a:off x="6034053" y="827434"/>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5" name="Line"/>
          <p:cNvSpPr/>
          <p:nvPr/>
        </p:nvSpPr>
        <p:spPr>
          <a:xfrm>
            <a:off x="3304187" y="2062360"/>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6" name="-0.585 eV"/>
          <p:cNvSpPr txBox="1"/>
          <p:nvPr/>
        </p:nvSpPr>
        <p:spPr>
          <a:xfrm>
            <a:off x="7460914" y="2618779"/>
            <a:ext cx="106144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-0.585 eV</a:t>
            </a:r>
          </a:p>
        </p:txBody>
      </p:sp>
      <p:sp>
        <p:nvSpPr>
          <p:cNvPr id="567" name="Line"/>
          <p:cNvSpPr/>
          <p:nvPr/>
        </p:nvSpPr>
        <p:spPr>
          <a:xfrm>
            <a:off x="3308526" y="1526976"/>
            <a:ext cx="2362229"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8" name="Line"/>
          <p:cNvSpPr/>
          <p:nvPr/>
        </p:nvSpPr>
        <p:spPr>
          <a:xfrm>
            <a:off x="6010688" y="2871589"/>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69" name="Line"/>
          <p:cNvSpPr/>
          <p:nvPr/>
        </p:nvSpPr>
        <p:spPr>
          <a:xfrm>
            <a:off x="5622391" y="1370793"/>
            <a:ext cx="380185" cy="611277"/>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0" name="Line"/>
          <p:cNvSpPr/>
          <p:nvPr/>
        </p:nvSpPr>
        <p:spPr>
          <a:xfrm>
            <a:off x="3304187" y="1088926"/>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1" name="Line"/>
          <p:cNvSpPr/>
          <p:nvPr/>
        </p:nvSpPr>
        <p:spPr>
          <a:xfrm>
            <a:off x="6002575" y="2420154"/>
            <a:ext cx="1262849"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2" name="0.351 eV"/>
          <p:cNvSpPr txBox="1"/>
          <p:nvPr/>
        </p:nvSpPr>
        <p:spPr>
          <a:xfrm>
            <a:off x="7534095" y="514449"/>
            <a:ext cx="90532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0.351 eV</a:t>
            </a:r>
          </a:p>
        </p:txBody>
      </p:sp>
      <p:sp>
        <p:nvSpPr>
          <p:cNvPr id="573" name="Electric Q-pole"/>
          <p:cNvSpPr txBox="1"/>
          <p:nvPr/>
        </p:nvSpPr>
        <p:spPr>
          <a:xfrm>
            <a:off x="6199082" y="3008907"/>
            <a:ext cx="153397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Electric Q-pole</a:t>
            </a:r>
          </a:p>
        </p:txBody>
      </p:sp>
      <p:sp>
        <p:nvSpPr>
          <p:cNvPr id="574" name="Line"/>
          <p:cNvSpPr/>
          <p:nvPr/>
        </p:nvSpPr>
        <p:spPr>
          <a:xfrm>
            <a:off x="3290696" y="1359743"/>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5" name="Line"/>
          <p:cNvSpPr/>
          <p:nvPr/>
        </p:nvSpPr>
        <p:spPr>
          <a:xfrm flipV="1">
            <a:off x="5610541" y="827434"/>
            <a:ext cx="404118" cy="709114"/>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6" name="Line"/>
          <p:cNvSpPr/>
          <p:nvPr/>
        </p:nvSpPr>
        <p:spPr>
          <a:xfrm>
            <a:off x="6010688" y="1964210"/>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7" name="Line"/>
          <p:cNvSpPr/>
          <p:nvPr/>
        </p:nvSpPr>
        <p:spPr>
          <a:xfrm>
            <a:off x="5636970" y="1077378"/>
            <a:ext cx="362937" cy="1776352"/>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78" name="-0.117 eV"/>
          <p:cNvSpPr txBox="1"/>
          <p:nvPr/>
        </p:nvSpPr>
        <p:spPr>
          <a:xfrm>
            <a:off x="7436580" y="1711400"/>
            <a:ext cx="91380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-0.117 eV</a:t>
            </a:r>
          </a:p>
        </p:txBody>
      </p:sp>
      <p:sp>
        <p:nvSpPr>
          <p:cNvPr id="579" name="Line"/>
          <p:cNvSpPr/>
          <p:nvPr/>
        </p:nvSpPr>
        <p:spPr>
          <a:xfrm>
            <a:off x="5675887" y="2057797"/>
            <a:ext cx="344499" cy="344498"/>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80" name="-0.117 eV"/>
          <p:cNvSpPr txBox="1"/>
          <p:nvPr/>
        </p:nvSpPr>
        <p:spPr>
          <a:xfrm>
            <a:off x="7460914" y="2167344"/>
            <a:ext cx="91380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-0.117 eV</a:t>
            </a:r>
          </a:p>
        </p:txBody>
      </p:sp>
      <p:sp>
        <p:nvSpPr>
          <p:cNvPr id="581" name="Line"/>
          <p:cNvSpPr/>
          <p:nvPr/>
        </p:nvSpPr>
        <p:spPr>
          <a:xfrm flipV="1">
            <a:off x="5810955" y="5071474"/>
            <a:ext cx="1" cy="641145"/>
          </a:xfrm>
          <a:prstGeom prst="line">
            <a:avLst/>
          </a:prstGeom>
          <a:ln w="12700">
            <a:solidFill>
              <a:schemeClr val="accent5"/>
            </a:solidFill>
            <a:miter lim="400000"/>
            <a:headEnd type="arrow"/>
            <a:tailEnd type="arrow"/>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82" name="4.064 eV"/>
          <p:cNvSpPr txBox="1"/>
          <p:nvPr/>
        </p:nvSpPr>
        <p:spPr>
          <a:xfrm>
            <a:off x="6031161" y="5062041"/>
            <a:ext cx="95205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4.064 eV</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585" name="muonic 10B"/>
          <p:cNvSpPr>
            <a:spLocks noGrp="1"/>
          </p:cNvSpPr>
          <p:nvPr>
            <p:ph type="title"/>
          </p:nvPr>
        </p:nvSpPr>
        <p:spPr>
          <a:xfrm>
            <a:off x="1015999" y="117474"/>
            <a:ext cx="7670801" cy="457201"/>
          </a:xfrm>
          <a:prstGeom prst="rect">
            <a:avLst/>
          </a:prstGeom>
        </p:spPr>
        <p:txBody>
          <a:bodyPr/>
          <a:lstStyle/>
          <a:p>
            <a:r>
              <a:t>muonic </a:t>
            </a:r>
            <a:r>
              <a:rPr baseline="31999"/>
              <a:t>10</a:t>
            </a:r>
            <a:r>
              <a:t>B</a:t>
            </a:r>
          </a:p>
        </p:txBody>
      </p:sp>
      <p:sp>
        <p:nvSpPr>
          <p:cNvPr id="586" name="Slide Number"/>
          <p:cNvSpPr>
            <a:spLocks noGrp="1"/>
          </p:cNvSpPr>
          <p:nvPr>
            <p:ph type="sldNum" sz="quarter" idx="2"/>
          </p:nvPr>
        </p:nvSpPr>
        <p:spPr>
          <a:xfrm>
            <a:off x="8941804" y="6575425"/>
            <a:ext cx="239267"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587"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588" name="Line"/>
          <p:cNvSpPr/>
          <p:nvPr/>
        </p:nvSpPr>
        <p:spPr>
          <a:xfrm>
            <a:off x="457199" y="5447109"/>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89" name="Line"/>
          <p:cNvSpPr/>
          <p:nvPr/>
        </p:nvSpPr>
        <p:spPr>
          <a:xfrm>
            <a:off x="2045677" y="5063132"/>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0" name="Line"/>
          <p:cNvSpPr/>
          <p:nvPr/>
        </p:nvSpPr>
        <p:spPr>
          <a:xfrm>
            <a:off x="2045677" y="5692973"/>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1" name="Line"/>
          <p:cNvSpPr/>
          <p:nvPr/>
        </p:nvSpPr>
        <p:spPr>
          <a:xfrm flipV="1">
            <a:off x="1720048" y="5073259"/>
            <a:ext cx="325630" cy="379209"/>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2" name="Line"/>
          <p:cNvSpPr/>
          <p:nvPr/>
        </p:nvSpPr>
        <p:spPr>
          <a:xfrm>
            <a:off x="1764666" y="5456580"/>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3" name="1s"/>
          <p:cNvSpPr txBox="1"/>
          <p:nvPr/>
        </p:nvSpPr>
        <p:spPr>
          <a:xfrm>
            <a:off x="457199" y="4978300"/>
            <a:ext cx="2856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1s</a:t>
            </a:r>
          </a:p>
        </p:txBody>
      </p:sp>
      <p:sp>
        <p:nvSpPr>
          <p:cNvPr id="594" name="Line"/>
          <p:cNvSpPr/>
          <p:nvPr/>
        </p:nvSpPr>
        <p:spPr>
          <a:xfrm>
            <a:off x="457199" y="1544835"/>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5" name="2p3/2"/>
          <p:cNvSpPr txBox="1"/>
          <p:nvPr/>
        </p:nvSpPr>
        <p:spPr>
          <a:xfrm>
            <a:off x="457199" y="994965"/>
            <a:ext cx="60092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2p</a:t>
            </a:r>
            <a:r>
              <a:rPr baseline="-5999"/>
              <a:t>3/2</a:t>
            </a:r>
          </a:p>
        </p:txBody>
      </p:sp>
      <p:sp>
        <p:nvSpPr>
          <p:cNvPr id="596" name="Line"/>
          <p:cNvSpPr/>
          <p:nvPr/>
        </p:nvSpPr>
        <p:spPr>
          <a:xfrm>
            <a:off x="2045677" y="121205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7" name="Line"/>
          <p:cNvSpPr/>
          <p:nvPr/>
        </p:nvSpPr>
        <p:spPr>
          <a:xfrm>
            <a:off x="2045677" y="184189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8" name="Line"/>
          <p:cNvSpPr/>
          <p:nvPr/>
        </p:nvSpPr>
        <p:spPr>
          <a:xfrm flipV="1">
            <a:off x="1719357" y="1222183"/>
            <a:ext cx="326321" cy="326321"/>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599" name="Line"/>
          <p:cNvSpPr/>
          <p:nvPr/>
        </p:nvSpPr>
        <p:spPr>
          <a:xfrm>
            <a:off x="1764666" y="1605504"/>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00" name="10B nuclear spin I=3  µ=1.80064478µN  Q=0.0847 barns"/>
          <p:cNvSpPr txBox="1"/>
          <p:nvPr/>
        </p:nvSpPr>
        <p:spPr>
          <a:xfrm>
            <a:off x="879884" y="6020593"/>
            <a:ext cx="536475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rPr baseline="31999"/>
              <a:t>10</a:t>
            </a:r>
            <a:r>
              <a:t>B nuclear spin I=3  µ=1.80064478µ</a:t>
            </a:r>
            <a:r>
              <a:rPr baseline="-5999"/>
              <a:t>N</a:t>
            </a:r>
            <a:r>
              <a:t>  Q=0.0847 barns</a:t>
            </a:r>
          </a:p>
        </p:txBody>
      </p:sp>
      <p:sp>
        <p:nvSpPr>
          <p:cNvPr id="601" name="Line"/>
          <p:cNvSpPr/>
          <p:nvPr/>
        </p:nvSpPr>
        <p:spPr>
          <a:xfrm>
            <a:off x="2045677" y="1562695"/>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02" name="Line"/>
          <p:cNvSpPr/>
          <p:nvPr/>
        </p:nvSpPr>
        <p:spPr>
          <a:xfrm>
            <a:off x="1748848" y="1541465"/>
            <a:ext cx="268030" cy="1"/>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03" name="F=5/2"/>
          <p:cNvSpPr txBox="1"/>
          <p:nvPr/>
        </p:nvSpPr>
        <p:spPr>
          <a:xfrm>
            <a:off x="3464717" y="5475882"/>
            <a:ext cx="72821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F=5/2</a:t>
            </a:r>
          </a:p>
        </p:txBody>
      </p:sp>
      <p:sp>
        <p:nvSpPr>
          <p:cNvPr id="604" name="F=7/2"/>
          <p:cNvSpPr txBox="1"/>
          <p:nvPr/>
        </p:nvSpPr>
        <p:spPr>
          <a:xfrm>
            <a:off x="3464717" y="4762301"/>
            <a:ext cx="71348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F=7/2</a:t>
            </a:r>
          </a:p>
        </p:txBody>
      </p:sp>
      <p:sp>
        <p:nvSpPr>
          <p:cNvPr id="605" name="F=3/2"/>
          <p:cNvSpPr txBox="1"/>
          <p:nvPr/>
        </p:nvSpPr>
        <p:spPr>
          <a:xfrm>
            <a:off x="2409873" y="2194133"/>
            <a:ext cx="7314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F=3/2</a:t>
            </a:r>
          </a:p>
        </p:txBody>
      </p:sp>
      <p:sp>
        <p:nvSpPr>
          <p:cNvPr id="606" name="F=5/2"/>
          <p:cNvSpPr txBox="1"/>
          <p:nvPr/>
        </p:nvSpPr>
        <p:spPr>
          <a:xfrm>
            <a:off x="2412942" y="1759743"/>
            <a:ext cx="72821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F=5/2</a:t>
            </a:r>
          </a:p>
        </p:txBody>
      </p:sp>
      <p:sp>
        <p:nvSpPr>
          <p:cNvPr id="607" name="F=9/2"/>
          <p:cNvSpPr txBox="1"/>
          <p:nvPr/>
        </p:nvSpPr>
        <p:spPr>
          <a:xfrm>
            <a:off x="2419849" y="778966"/>
            <a:ext cx="73208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F=9/2</a:t>
            </a:r>
          </a:p>
        </p:txBody>
      </p:sp>
      <p:sp>
        <p:nvSpPr>
          <p:cNvPr id="608" name="Line"/>
          <p:cNvSpPr/>
          <p:nvPr/>
        </p:nvSpPr>
        <p:spPr>
          <a:xfrm flipH="1">
            <a:off x="1131486" y="1557974"/>
            <a:ext cx="1" cy="3871276"/>
          </a:xfrm>
          <a:prstGeom prst="line">
            <a:avLst/>
          </a:prstGeom>
          <a:ln w="127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09" name="52223.187 eV, EM width=0.053 eV"/>
          <p:cNvSpPr txBox="1"/>
          <p:nvPr/>
        </p:nvSpPr>
        <p:spPr>
          <a:xfrm>
            <a:off x="1272443" y="3258662"/>
            <a:ext cx="33144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52223.187 eV, EM width=0.053 eV</a:t>
            </a:r>
          </a:p>
        </p:txBody>
      </p:sp>
      <p:sp>
        <p:nvSpPr>
          <p:cNvPr id="610" name="-5.813 eV"/>
          <p:cNvSpPr txBox="1"/>
          <p:nvPr/>
        </p:nvSpPr>
        <p:spPr>
          <a:xfrm>
            <a:off x="4153863" y="5475882"/>
            <a:ext cx="99432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-5.813 eV</a:t>
            </a:r>
          </a:p>
        </p:txBody>
      </p:sp>
      <p:sp>
        <p:nvSpPr>
          <p:cNvPr id="611" name="4.360 eV"/>
          <p:cNvSpPr txBox="1"/>
          <p:nvPr/>
        </p:nvSpPr>
        <p:spPr>
          <a:xfrm>
            <a:off x="4225300" y="4762301"/>
            <a:ext cx="96396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4.360 eV</a:t>
            </a:r>
          </a:p>
        </p:txBody>
      </p:sp>
      <p:sp>
        <p:nvSpPr>
          <p:cNvPr id="612" name="-0.164 eV"/>
          <p:cNvSpPr txBox="1"/>
          <p:nvPr/>
        </p:nvSpPr>
        <p:spPr>
          <a:xfrm>
            <a:off x="4115842" y="2194133"/>
            <a:ext cx="98717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-0.164 eV</a:t>
            </a:r>
          </a:p>
        </p:txBody>
      </p:sp>
      <p:sp>
        <p:nvSpPr>
          <p:cNvPr id="613" name="0.000 eV"/>
          <p:cNvSpPr txBox="1"/>
          <p:nvPr/>
        </p:nvSpPr>
        <p:spPr>
          <a:xfrm>
            <a:off x="4112563" y="1149373"/>
            <a:ext cx="104611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 0.000 eV</a:t>
            </a:r>
          </a:p>
        </p:txBody>
      </p:sp>
      <p:sp>
        <p:nvSpPr>
          <p:cNvPr id="614" name="0.123 eV"/>
          <p:cNvSpPr txBox="1"/>
          <p:nvPr/>
        </p:nvSpPr>
        <p:spPr>
          <a:xfrm>
            <a:off x="4198581" y="762315"/>
            <a:ext cx="89892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0.123 eV</a:t>
            </a:r>
          </a:p>
        </p:txBody>
      </p:sp>
      <p:sp>
        <p:nvSpPr>
          <p:cNvPr id="615" name="Line"/>
          <p:cNvSpPr/>
          <p:nvPr/>
        </p:nvSpPr>
        <p:spPr>
          <a:xfrm>
            <a:off x="2045677" y="2131639"/>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16" name="Line"/>
          <p:cNvSpPr/>
          <p:nvPr/>
        </p:nvSpPr>
        <p:spPr>
          <a:xfrm>
            <a:off x="1748930" y="1618953"/>
            <a:ext cx="296748" cy="4728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17" name="F=7/2"/>
          <p:cNvSpPr txBox="1"/>
          <p:nvPr/>
        </p:nvSpPr>
        <p:spPr>
          <a:xfrm>
            <a:off x="2419849" y="1158595"/>
            <a:ext cx="71348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F=7/2</a:t>
            </a:r>
          </a:p>
        </p:txBody>
      </p:sp>
      <p:sp>
        <p:nvSpPr>
          <p:cNvPr id="618" name="-0.096 eV"/>
          <p:cNvSpPr txBox="1"/>
          <p:nvPr/>
        </p:nvSpPr>
        <p:spPr>
          <a:xfrm>
            <a:off x="4101331" y="1759743"/>
            <a:ext cx="107007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-0.096 eV</a:t>
            </a:r>
          </a:p>
        </p:txBody>
      </p:sp>
      <p:sp>
        <p:nvSpPr>
          <p:cNvPr id="619" name="Line"/>
          <p:cNvSpPr/>
          <p:nvPr/>
        </p:nvSpPr>
        <p:spPr>
          <a:xfrm>
            <a:off x="6041402" y="763407"/>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0" name="Line"/>
          <p:cNvSpPr/>
          <p:nvPr/>
        </p:nvSpPr>
        <p:spPr>
          <a:xfrm>
            <a:off x="3322016" y="2118594"/>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1" name="Line"/>
          <p:cNvSpPr/>
          <p:nvPr/>
        </p:nvSpPr>
        <p:spPr>
          <a:xfrm flipV="1">
            <a:off x="5683752" y="780420"/>
            <a:ext cx="333547" cy="1347985"/>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2" name="0.883 eV"/>
          <p:cNvSpPr txBox="1"/>
          <p:nvPr/>
        </p:nvSpPr>
        <p:spPr>
          <a:xfrm>
            <a:off x="7407618" y="514449"/>
            <a:ext cx="98092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0.883 eV</a:t>
            </a:r>
          </a:p>
        </p:txBody>
      </p:sp>
      <p:sp>
        <p:nvSpPr>
          <p:cNvPr id="623" name="Line"/>
          <p:cNvSpPr/>
          <p:nvPr/>
        </p:nvSpPr>
        <p:spPr>
          <a:xfrm>
            <a:off x="3339183" y="1841896"/>
            <a:ext cx="2362229"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4" name="Line"/>
          <p:cNvSpPr/>
          <p:nvPr/>
        </p:nvSpPr>
        <p:spPr>
          <a:xfrm>
            <a:off x="6041402" y="2999184"/>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5" name="Line"/>
          <p:cNvSpPr/>
          <p:nvPr/>
        </p:nvSpPr>
        <p:spPr>
          <a:xfrm>
            <a:off x="5649247" y="1847771"/>
            <a:ext cx="388300" cy="266010"/>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6" name="-0.221 eV"/>
          <p:cNvSpPr txBox="1"/>
          <p:nvPr/>
        </p:nvSpPr>
        <p:spPr>
          <a:xfrm>
            <a:off x="7377201" y="1825475"/>
            <a:ext cx="97914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-0.221 eV</a:t>
            </a:r>
          </a:p>
        </p:txBody>
      </p:sp>
      <p:sp>
        <p:nvSpPr>
          <p:cNvPr id="627" name="Line"/>
          <p:cNvSpPr/>
          <p:nvPr/>
        </p:nvSpPr>
        <p:spPr>
          <a:xfrm>
            <a:off x="3322016" y="1216521"/>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8" name="Line"/>
          <p:cNvSpPr/>
          <p:nvPr/>
        </p:nvSpPr>
        <p:spPr>
          <a:xfrm>
            <a:off x="6041402" y="1107501"/>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29" name="0.368 eV"/>
          <p:cNvSpPr txBox="1"/>
          <p:nvPr/>
        </p:nvSpPr>
        <p:spPr>
          <a:xfrm>
            <a:off x="7407618" y="872551"/>
            <a:ext cx="97869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0.368 eV</a:t>
            </a:r>
          </a:p>
        </p:txBody>
      </p:sp>
      <p:sp>
        <p:nvSpPr>
          <p:cNvPr id="630" name="Electric Q-pole"/>
          <p:cNvSpPr txBox="1"/>
          <p:nvPr/>
        </p:nvSpPr>
        <p:spPr>
          <a:xfrm>
            <a:off x="6216912" y="3136503"/>
            <a:ext cx="15339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Electric Q-pole</a:t>
            </a:r>
          </a:p>
        </p:txBody>
      </p:sp>
      <p:sp>
        <p:nvSpPr>
          <p:cNvPr id="631" name="Line"/>
          <p:cNvSpPr/>
          <p:nvPr/>
        </p:nvSpPr>
        <p:spPr>
          <a:xfrm>
            <a:off x="3308525" y="1540371"/>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32" name="Line"/>
          <p:cNvSpPr/>
          <p:nvPr/>
        </p:nvSpPr>
        <p:spPr>
          <a:xfrm flipV="1">
            <a:off x="5641167" y="1118706"/>
            <a:ext cx="400236" cy="113875"/>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33" name="Line"/>
          <p:cNvSpPr/>
          <p:nvPr/>
        </p:nvSpPr>
        <p:spPr>
          <a:xfrm>
            <a:off x="6037546" y="2091805"/>
            <a:ext cx="1262849"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34" name="Line"/>
          <p:cNvSpPr/>
          <p:nvPr/>
        </p:nvSpPr>
        <p:spPr>
          <a:xfrm>
            <a:off x="5649247" y="1534382"/>
            <a:ext cx="425757" cy="1482662"/>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35" name="-0.736 eV"/>
          <p:cNvSpPr txBox="1"/>
          <p:nvPr/>
        </p:nvSpPr>
        <p:spPr>
          <a:xfrm>
            <a:off x="7454955" y="2746374"/>
            <a:ext cx="104775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-0.736 eV</a:t>
            </a:r>
          </a:p>
        </p:txBody>
      </p:sp>
      <p:sp>
        <p:nvSpPr>
          <p:cNvPr id="636" name="Line"/>
          <p:cNvSpPr/>
          <p:nvPr/>
        </p:nvSpPr>
        <p:spPr>
          <a:xfrm flipV="1">
            <a:off x="5810955" y="5071474"/>
            <a:ext cx="1" cy="641145"/>
          </a:xfrm>
          <a:prstGeom prst="line">
            <a:avLst/>
          </a:prstGeom>
          <a:ln w="12700">
            <a:solidFill>
              <a:schemeClr val="accent5"/>
            </a:solidFill>
            <a:miter lim="400000"/>
            <a:headEnd type="arrow"/>
            <a:tailEnd type="arrow"/>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37" name="10.493 eV"/>
          <p:cNvSpPr txBox="1"/>
          <p:nvPr/>
        </p:nvSpPr>
        <p:spPr>
          <a:xfrm>
            <a:off x="6031161" y="5062041"/>
            <a:ext cx="102587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10.493 eV</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9"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640" name="muonic 11B"/>
          <p:cNvSpPr>
            <a:spLocks noGrp="1"/>
          </p:cNvSpPr>
          <p:nvPr>
            <p:ph type="title"/>
          </p:nvPr>
        </p:nvSpPr>
        <p:spPr>
          <a:xfrm>
            <a:off x="1015999" y="117474"/>
            <a:ext cx="7670801" cy="457201"/>
          </a:xfrm>
          <a:prstGeom prst="rect">
            <a:avLst/>
          </a:prstGeom>
        </p:spPr>
        <p:txBody>
          <a:bodyPr/>
          <a:lstStyle/>
          <a:p>
            <a:r>
              <a:t>muonic </a:t>
            </a:r>
            <a:r>
              <a:rPr baseline="31999"/>
              <a:t>11</a:t>
            </a:r>
            <a:r>
              <a:t>B</a:t>
            </a:r>
          </a:p>
        </p:txBody>
      </p:sp>
      <p:sp>
        <p:nvSpPr>
          <p:cNvPr id="641" name="Slide Number"/>
          <p:cNvSpPr>
            <a:spLocks noGrp="1"/>
          </p:cNvSpPr>
          <p:nvPr>
            <p:ph type="sldNum" sz="quarter" idx="2"/>
          </p:nvPr>
        </p:nvSpPr>
        <p:spPr>
          <a:xfrm>
            <a:off x="8941804" y="6575425"/>
            <a:ext cx="228415"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642"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643" name="Line"/>
          <p:cNvSpPr/>
          <p:nvPr/>
        </p:nvSpPr>
        <p:spPr>
          <a:xfrm>
            <a:off x="457199" y="5447109"/>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44" name="Line"/>
          <p:cNvSpPr/>
          <p:nvPr/>
        </p:nvSpPr>
        <p:spPr>
          <a:xfrm>
            <a:off x="2045677" y="5063132"/>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45" name="Line"/>
          <p:cNvSpPr/>
          <p:nvPr/>
        </p:nvSpPr>
        <p:spPr>
          <a:xfrm>
            <a:off x="2045677" y="5692973"/>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46" name="Line"/>
          <p:cNvSpPr/>
          <p:nvPr/>
        </p:nvSpPr>
        <p:spPr>
          <a:xfrm flipV="1">
            <a:off x="1720048" y="5073259"/>
            <a:ext cx="325630" cy="379209"/>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47" name="Line"/>
          <p:cNvSpPr/>
          <p:nvPr/>
        </p:nvSpPr>
        <p:spPr>
          <a:xfrm>
            <a:off x="1764666" y="5456580"/>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48" name="1s"/>
          <p:cNvSpPr txBox="1"/>
          <p:nvPr/>
        </p:nvSpPr>
        <p:spPr>
          <a:xfrm>
            <a:off x="457199" y="4978300"/>
            <a:ext cx="2856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1s</a:t>
            </a:r>
          </a:p>
        </p:txBody>
      </p:sp>
      <p:sp>
        <p:nvSpPr>
          <p:cNvPr id="649" name="Line"/>
          <p:cNvSpPr/>
          <p:nvPr/>
        </p:nvSpPr>
        <p:spPr>
          <a:xfrm>
            <a:off x="457199" y="1544835"/>
            <a:ext cx="1262850" cy="1"/>
          </a:xfrm>
          <a:prstGeom prst="line">
            <a:avLst/>
          </a:prstGeom>
          <a:ln w="25400">
            <a:solidFill>
              <a:schemeClr val="accent1"/>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50" name="2p3/2"/>
          <p:cNvSpPr txBox="1"/>
          <p:nvPr/>
        </p:nvSpPr>
        <p:spPr>
          <a:xfrm>
            <a:off x="457199" y="994965"/>
            <a:ext cx="60092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2p</a:t>
            </a:r>
            <a:r>
              <a:rPr baseline="-5999"/>
              <a:t>3/2</a:t>
            </a:r>
          </a:p>
        </p:txBody>
      </p:sp>
      <p:sp>
        <p:nvSpPr>
          <p:cNvPr id="651" name="Line"/>
          <p:cNvSpPr/>
          <p:nvPr/>
        </p:nvSpPr>
        <p:spPr>
          <a:xfrm>
            <a:off x="2045677" y="121205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52" name="Line"/>
          <p:cNvSpPr/>
          <p:nvPr/>
        </p:nvSpPr>
        <p:spPr>
          <a:xfrm>
            <a:off x="2045677" y="1841896"/>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53" name="Line"/>
          <p:cNvSpPr/>
          <p:nvPr/>
        </p:nvSpPr>
        <p:spPr>
          <a:xfrm flipV="1">
            <a:off x="1719357" y="1222183"/>
            <a:ext cx="326321" cy="326321"/>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54" name="Line"/>
          <p:cNvSpPr/>
          <p:nvPr/>
        </p:nvSpPr>
        <p:spPr>
          <a:xfrm>
            <a:off x="1764666" y="1605504"/>
            <a:ext cx="263183" cy="254253"/>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55" name="11B nuclear spin I=1 µ=2.6886489µN  Q=0.0407 barns"/>
          <p:cNvSpPr txBox="1"/>
          <p:nvPr/>
        </p:nvSpPr>
        <p:spPr>
          <a:xfrm>
            <a:off x="879884" y="6020593"/>
            <a:ext cx="514727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rPr baseline="31999"/>
              <a:t>11</a:t>
            </a:r>
            <a:r>
              <a:t>B nuclear spin I=1 µ=2.6886489µ</a:t>
            </a:r>
            <a:r>
              <a:rPr baseline="-5999"/>
              <a:t>N</a:t>
            </a:r>
            <a:r>
              <a:t>  Q=0.0407 barns</a:t>
            </a:r>
          </a:p>
        </p:txBody>
      </p:sp>
      <p:sp>
        <p:nvSpPr>
          <p:cNvPr id="656" name="F=1/2"/>
          <p:cNvSpPr txBox="1"/>
          <p:nvPr/>
        </p:nvSpPr>
        <p:spPr>
          <a:xfrm>
            <a:off x="3464717" y="5475882"/>
            <a:ext cx="6648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F=1/2</a:t>
            </a:r>
          </a:p>
        </p:txBody>
      </p:sp>
      <p:sp>
        <p:nvSpPr>
          <p:cNvPr id="657" name="F=3/2"/>
          <p:cNvSpPr txBox="1"/>
          <p:nvPr/>
        </p:nvSpPr>
        <p:spPr>
          <a:xfrm>
            <a:off x="3464717" y="4762301"/>
            <a:ext cx="7314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F=3/2</a:t>
            </a:r>
          </a:p>
        </p:txBody>
      </p:sp>
      <p:sp>
        <p:nvSpPr>
          <p:cNvPr id="658" name="F=1/2"/>
          <p:cNvSpPr txBox="1"/>
          <p:nvPr/>
        </p:nvSpPr>
        <p:spPr>
          <a:xfrm>
            <a:off x="3385793" y="2056804"/>
            <a:ext cx="66481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F=1/2</a:t>
            </a:r>
          </a:p>
        </p:txBody>
      </p:sp>
      <p:sp>
        <p:nvSpPr>
          <p:cNvPr id="659" name="F=3/2"/>
          <p:cNvSpPr txBox="1"/>
          <p:nvPr/>
        </p:nvSpPr>
        <p:spPr>
          <a:xfrm>
            <a:off x="3365972" y="1462619"/>
            <a:ext cx="7314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F=3/2</a:t>
            </a:r>
          </a:p>
        </p:txBody>
      </p:sp>
      <p:sp>
        <p:nvSpPr>
          <p:cNvPr id="660" name="F=5/2"/>
          <p:cNvSpPr txBox="1"/>
          <p:nvPr/>
        </p:nvSpPr>
        <p:spPr>
          <a:xfrm>
            <a:off x="3385793" y="726597"/>
            <a:ext cx="72821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F=5/2</a:t>
            </a:r>
          </a:p>
        </p:txBody>
      </p:sp>
      <p:sp>
        <p:nvSpPr>
          <p:cNvPr id="661" name="Line"/>
          <p:cNvSpPr/>
          <p:nvPr/>
        </p:nvSpPr>
        <p:spPr>
          <a:xfrm flipH="1">
            <a:off x="1131486" y="1557974"/>
            <a:ext cx="1" cy="3871276"/>
          </a:xfrm>
          <a:prstGeom prst="line">
            <a:avLst/>
          </a:prstGeom>
          <a:ln w="127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62" name="52279.234 eV, EM width=0.053 eV"/>
          <p:cNvSpPr txBox="1"/>
          <p:nvPr/>
        </p:nvSpPr>
        <p:spPr>
          <a:xfrm>
            <a:off x="1209935" y="3258662"/>
            <a:ext cx="336694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52279.234 eV, EM width=0.053 eV</a:t>
            </a:r>
          </a:p>
        </p:txBody>
      </p:sp>
      <p:sp>
        <p:nvSpPr>
          <p:cNvPr id="663" name="-13.074 eV"/>
          <p:cNvSpPr txBox="1"/>
          <p:nvPr/>
        </p:nvSpPr>
        <p:spPr>
          <a:xfrm>
            <a:off x="4153863" y="5475882"/>
            <a:ext cx="109716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-13.074 eV</a:t>
            </a:r>
          </a:p>
        </p:txBody>
      </p:sp>
      <p:sp>
        <p:nvSpPr>
          <p:cNvPr id="664" name="6.537 eV"/>
          <p:cNvSpPr txBox="1"/>
          <p:nvPr/>
        </p:nvSpPr>
        <p:spPr>
          <a:xfrm>
            <a:off x="4225300" y="4762301"/>
            <a:ext cx="95086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6.537 eV</a:t>
            </a:r>
          </a:p>
        </p:txBody>
      </p:sp>
      <p:sp>
        <p:nvSpPr>
          <p:cNvPr id="665" name="-0.307 eV"/>
          <p:cNvSpPr txBox="1"/>
          <p:nvPr/>
        </p:nvSpPr>
        <p:spPr>
          <a:xfrm>
            <a:off x="4100248" y="2056804"/>
            <a:ext cx="105087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-0.307 eV</a:t>
            </a:r>
          </a:p>
        </p:txBody>
      </p:sp>
      <p:sp>
        <p:nvSpPr>
          <p:cNvPr id="666" name="0.184 eV"/>
          <p:cNvSpPr txBox="1"/>
          <p:nvPr/>
        </p:nvSpPr>
        <p:spPr>
          <a:xfrm>
            <a:off x="4209567" y="726597"/>
            <a:ext cx="89951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0.184 eV</a:t>
            </a:r>
          </a:p>
        </p:txBody>
      </p:sp>
      <p:sp>
        <p:nvSpPr>
          <p:cNvPr id="667" name="Line"/>
          <p:cNvSpPr/>
          <p:nvPr/>
        </p:nvSpPr>
        <p:spPr>
          <a:xfrm>
            <a:off x="2045677" y="2093614"/>
            <a:ext cx="1262850" cy="1"/>
          </a:xfrm>
          <a:prstGeom prst="line">
            <a:avLst/>
          </a:prstGeom>
          <a:ln w="25400">
            <a:solidFill>
              <a:schemeClr val="accent5"/>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68" name="Line"/>
          <p:cNvSpPr/>
          <p:nvPr/>
        </p:nvSpPr>
        <p:spPr>
          <a:xfrm>
            <a:off x="1748930" y="1602904"/>
            <a:ext cx="296748" cy="472852"/>
          </a:xfrm>
          <a:prstGeom prst="line">
            <a:avLst/>
          </a:prstGeom>
          <a:ln w="25400">
            <a:solidFill>
              <a:srgbClr val="000000"/>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69" name="-0.123 eV"/>
          <p:cNvSpPr txBox="1"/>
          <p:nvPr/>
        </p:nvSpPr>
        <p:spPr>
          <a:xfrm>
            <a:off x="4112563" y="1462619"/>
            <a:ext cx="98881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-0.123 eV</a:t>
            </a:r>
          </a:p>
        </p:txBody>
      </p:sp>
      <p:sp>
        <p:nvSpPr>
          <p:cNvPr id="670" name="Magnetic"/>
          <p:cNvSpPr txBox="1"/>
          <p:nvPr/>
        </p:nvSpPr>
        <p:spPr>
          <a:xfrm>
            <a:off x="4176988" y="2934743"/>
            <a:ext cx="96902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Magnetic</a:t>
            </a:r>
          </a:p>
        </p:txBody>
      </p:sp>
      <p:sp>
        <p:nvSpPr>
          <p:cNvPr id="671" name="Line"/>
          <p:cNvSpPr/>
          <p:nvPr/>
        </p:nvSpPr>
        <p:spPr>
          <a:xfrm>
            <a:off x="6041402" y="763407"/>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2" name="Line"/>
          <p:cNvSpPr/>
          <p:nvPr/>
        </p:nvSpPr>
        <p:spPr>
          <a:xfrm>
            <a:off x="3322016" y="2091805"/>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3" name="Line"/>
          <p:cNvSpPr/>
          <p:nvPr/>
        </p:nvSpPr>
        <p:spPr>
          <a:xfrm flipV="1">
            <a:off x="5702109" y="780420"/>
            <a:ext cx="315190" cy="1309064"/>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4" name="0.886 eV"/>
          <p:cNvSpPr txBox="1"/>
          <p:nvPr/>
        </p:nvSpPr>
        <p:spPr>
          <a:xfrm>
            <a:off x="7407618" y="514449"/>
            <a:ext cx="98152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0.886 eV</a:t>
            </a:r>
          </a:p>
        </p:txBody>
      </p:sp>
      <p:sp>
        <p:nvSpPr>
          <p:cNvPr id="675" name="Line"/>
          <p:cNvSpPr/>
          <p:nvPr/>
        </p:nvSpPr>
        <p:spPr>
          <a:xfrm>
            <a:off x="3339183" y="1841896"/>
            <a:ext cx="2362229"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6" name="Line"/>
          <p:cNvSpPr/>
          <p:nvPr/>
        </p:nvSpPr>
        <p:spPr>
          <a:xfrm>
            <a:off x="6041402" y="2489894"/>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7" name="Line"/>
          <p:cNvSpPr/>
          <p:nvPr/>
        </p:nvSpPr>
        <p:spPr>
          <a:xfrm>
            <a:off x="5690195" y="1833508"/>
            <a:ext cx="357674" cy="638528"/>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78" name="-0.709 eV"/>
          <p:cNvSpPr txBox="1"/>
          <p:nvPr/>
        </p:nvSpPr>
        <p:spPr>
          <a:xfrm>
            <a:off x="7407618" y="2254944"/>
            <a:ext cx="10514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-0.709 eV</a:t>
            </a:r>
          </a:p>
        </p:txBody>
      </p:sp>
      <p:sp>
        <p:nvSpPr>
          <p:cNvPr id="679" name="Line"/>
          <p:cNvSpPr/>
          <p:nvPr/>
        </p:nvSpPr>
        <p:spPr>
          <a:xfrm>
            <a:off x="3322016" y="1216521"/>
            <a:ext cx="2362230" cy="1"/>
          </a:xfrm>
          <a:prstGeom prst="line">
            <a:avLst/>
          </a:prstGeom>
          <a:ln w="25400">
            <a:solidFill>
              <a:schemeClr val="accent6">
                <a:satOff val="24555"/>
                <a:lumOff val="22232"/>
              </a:schemeClr>
            </a:solidFill>
            <a:custDash>
              <a:ds d="200000" sp="200000"/>
            </a:custDash>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80" name="Line"/>
          <p:cNvSpPr/>
          <p:nvPr/>
        </p:nvSpPr>
        <p:spPr>
          <a:xfrm flipV="1">
            <a:off x="5640321" y="1144917"/>
            <a:ext cx="401082" cy="71234"/>
          </a:xfrm>
          <a:prstGeom prst="line">
            <a:avLst/>
          </a:prstGeom>
          <a:ln w="25400">
            <a:solidFill>
              <a:schemeClr val="accent6">
                <a:satOff val="24555"/>
                <a:lumOff val="22232"/>
              </a:schemeClr>
            </a:solidFill>
            <a:custDash>
              <a:ds d="200000" sp="200000"/>
            </a:custDash>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81" name="Line"/>
          <p:cNvSpPr/>
          <p:nvPr/>
        </p:nvSpPr>
        <p:spPr>
          <a:xfrm>
            <a:off x="6041402" y="1159687"/>
            <a:ext cx="1262850" cy="1"/>
          </a:xfrm>
          <a:prstGeom prst="line">
            <a:avLst/>
          </a:prstGeom>
          <a:ln w="25400">
            <a:solidFill>
              <a:schemeClr val="accent6"/>
            </a:solidFill>
            <a:miter lim="400000"/>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82" name="0.177 eV"/>
          <p:cNvSpPr txBox="1"/>
          <p:nvPr/>
        </p:nvSpPr>
        <p:spPr>
          <a:xfrm>
            <a:off x="7407618" y="872551"/>
            <a:ext cx="87258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0.177 eV</a:t>
            </a:r>
          </a:p>
        </p:txBody>
      </p:sp>
      <p:sp>
        <p:nvSpPr>
          <p:cNvPr id="683" name="Electric Q-pole"/>
          <p:cNvSpPr txBox="1"/>
          <p:nvPr/>
        </p:nvSpPr>
        <p:spPr>
          <a:xfrm>
            <a:off x="6216912" y="3136503"/>
            <a:ext cx="15339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6"/>
                </a:solidFill>
              </a:defRPr>
            </a:lvl1pPr>
          </a:lstStyle>
          <a:p>
            <a:r>
              <a:t>Electric Q-pole</a:t>
            </a:r>
          </a:p>
        </p:txBody>
      </p:sp>
      <p:sp>
        <p:nvSpPr>
          <p:cNvPr id="684" name="Line"/>
          <p:cNvSpPr/>
          <p:nvPr/>
        </p:nvSpPr>
        <p:spPr>
          <a:xfrm flipV="1">
            <a:off x="5810955" y="5071474"/>
            <a:ext cx="1" cy="641145"/>
          </a:xfrm>
          <a:prstGeom prst="line">
            <a:avLst/>
          </a:prstGeom>
          <a:ln w="12700">
            <a:solidFill>
              <a:schemeClr val="accent5"/>
            </a:solidFill>
            <a:miter lim="400000"/>
            <a:headEnd type="arrow"/>
            <a:tailEnd type="arrow"/>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685" name="20.222 eV"/>
          <p:cNvSpPr txBox="1"/>
          <p:nvPr/>
        </p:nvSpPr>
        <p:spPr>
          <a:xfrm>
            <a:off x="6031161" y="5062041"/>
            <a:ext cx="106516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20.222 eV</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688" name="Conclusions"/>
          <p:cNvSpPr txBox="1">
            <a:spLocks noGrp="1"/>
          </p:cNvSpPr>
          <p:nvPr>
            <p:ph type="title"/>
          </p:nvPr>
        </p:nvSpPr>
        <p:spPr>
          <a:prstGeom prst="rect">
            <a:avLst/>
          </a:prstGeom>
        </p:spPr>
        <p:txBody>
          <a:bodyPr/>
          <a:lstStyle/>
          <a:p>
            <a:r>
              <a:t>Conclusions</a:t>
            </a:r>
          </a:p>
        </p:txBody>
      </p:sp>
      <p:sp>
        <p:nvSpPr>
          <p:cNvPr id="689" name="A number of all-order contributions to the HFS of the 1s level of muonic hydrogen have been evaluated…"/>
          <p:cNvSpPr txBox="1">
            <a:spLocks noGrp="1"/>
          </p:cNvSpPr>
          <p:nvPr>
            <p:ph type="body" idx="1"/>
          </p:nvPr>
        </p:nvSpPr>
        <p:spPr>
          <a:prstGeom prst="rect">
            <a:avLst/>
          </a:prstGeom>
        </p:spPr>
        <p:txBody>
          <a:bodyPr/>
          <a:lstStyle/>
          <a:p>
            <a:r>
              <a:t>A number of all-order contributions to the HFS of the 1s level of muonic hydrogen have been evaluated</a:t>
            </a:r>
          </a:p>
          <a:p>
            <a:pPr>
              <a:defRPr>
                <a:solidFill>
                  <a:srgbClr val="E32400"/>
                </a:solidFill>
                <a:uFill>
                  <a:solidFill>
                    <a:srgbClr val="E32400"/>
                  </a:solidFill>
                </a:uFill>
              </a:defRPr>
            </a:pPr>
            <a:r>
              <a:t>There is a close agreement with perturbative calculations</a:t>
            </a:r>
          </a:p>
          <a:p>
            <a:pPr>
              <a:defRPr>
                <a:solidFill>
                  <a:srgbClr val="371A94"/>
                </a:solidFill>
                <a:uFill>
                  <a:solidFill>
                    <a:srgbClr val="371A94"/>
                  </a:solidFill>
                </a:uFill>
              </a:defRPr>
            </a:pPr>
            <a:r>
              <a:t>Sensitivity to low mass millicharged particle vacuum polarization has been evaluated</a:t>
            </a:r>
          </a:p>
          <a:p>
            <a:pPr>
              <a:defRPr>
                <a:solidFill>
                  <a:srgbClr val="4F7A28"/>
                </a:solidFill>
                <a:uFill>
                  <a:solidFill>
                    <a:srgbClr val="4F7A28"/>
                  </a:solidFill>
                </a:uFill>
              </a:defRPr>
            </a:pPr>
            <a:r>
              <a:t>A new measurement with a TES microcalorimeter of muonic Ne show the potential of the method</a:t>
            </a:r>
          </a:p>
          <a:p>
            <a:pPr marL="285750" indent="-285750">
              <a:spcBef>
                <a:spcPts val="400"/>
              </a:spcBef>
              <a:defRPr>
                <a:solidFill>
                  <a:srgbClr val="FF40FF"/>
                </a:solidFill>
                <a:uFill>
                  <a:solidFill>
                    <a:srgbClr val="4F7A28"/>
                  </a:solidFill>
                </a:uFill>
              </a:defRPr>
            </a:pPr>
            <a:r>
              <a:t>Structure of the light elements to be studied by QUARTET has been evaluated following the same procedure</a:t>
            </a:r>
          </a:p>
        </p:txBody>
      </p:sp>
      <p:sp>
        <p:nvSpPr>
          <p:cNvPr id="690"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691" name="PREN 2023 &amp; µASTI, Mainz"/>
          <p:cNvSpPr txBox="1"/>
          <p:nvPr/>
        </p:nvSpPr>
        <p:spPr>
          <a:xfrm>
            <a:off x="78739" y="6561136"/>
            <a:ext cx="8247064"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pic>
        <p:nvPicPr>
          <p:cNvPr id="97" name="image12.png" descr="image12.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0781" y="2946079"/>
            <a:ext cx="6742438" cy="1511622"/>
          </a:xfrm>
          <a:prstGeom prst="rect">
            <a:avLst/>
          </a:prstGeom>
          <a:ln w="12700">
            <a:miter lim="400000"/>
          </a:ln>
        </p:spPr>
      </p:pic>
      <p:pic>
        <p:nvPicPr>
          <p:cNvPr id="98" name="image14.png" descr="image14.png"/>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667000" y="1447800"/>
            <a:ext cx="3556000" cy="1055688"/>
          </a:xfrm>
          <a:prstGeom prst="rect">
            <a:avLst/>
          </a:prstGeom>
          <a:ln w="12700">
            <a:miter lim="400000"/>
          </a:ln>
        </p:spPr>
      </p:pic>
      <p:sp>
        <p:nvSpPr>
          <p:cNvPr id="99" name="H-like “Two Photon” order α2"/>
          <p:cNvSpPr txBox="1"/>
          <p:nvPr/>
        </p:nvSpPr>
        <p:spPr>
          <a:xfrm>
            <a:off x="1016000" y="4589462"/>
            <a:ext cx="4584700" cy="431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spcBef>
                <a:spcPts val="1000"/>
              </a:spcBef>
              <a:buClr>
                <a:srgbClr val="CD665F"/>
              </a:buClr>
              <a:buFont typeface="Times New Roman"/>
            </a:pPr>
            <a:r>
              <a:rPr sz="2100" b="1">
                <a:solidFill>
                  <a:srgbClr val="CD665F"/>
                </a:solidFill>
                <a:uFill>
                  <a:solidFill>
                    <a:srgbClr val="CD665F"/>
                  </a:solidFill>
                </a:uFill>
              </a:rPr>
              <a:t>H-like </a:t>
            </a:r>
            <a:r>
              <a:rPr sz="2100" b="1">
                <a:solidFill>
                  <a:srgbClr val="FF4C00"/>
                </a:solidFill>
                <a:uFill>
                  <a:solidFill>
                    <a:srgbClr val="FF4C00"/>
                  </a:solidFill>
                </a:uFill>
              </a:rPr>
              <a:t>“Two Photon” order</a:t>
            </a:r>
            <a:r>
              <a:rPr b="1">
                <a:solidFill>
                  <a:srgbClr val="FF4C00"/>
                </a:solidFill>
                <a:uFill>
                  <a:solidFill>
                    <a:srgbClr val="FF4C00"/>
                  </a:solidFill>
                </a:uFill>
                <a:latin typeface="Times New Roman"/>
                <a:ea typeface="Times New Roman"/>
                <a:cs typeface="Times New Roman"/>
                <a:sym typeface="Times New Roman"/>
              </a:rPr>
              <a:t> </a:t>
            </a:r>
            <a:r>
              <a:rPr>
                <a:solidFill>
                  <a:srgbClr val="FF4C00"/>
                </a:solidFill>
                <a:uFill>
                  <a:solidFill>
                    <a:srgbClr val="FF4C00"/>
                  </a:solidFill>
                </a:uFill>
                <a:latin typeface="Symbol"/>
                <a:ea typeface="Symbol"/>
                <a:cs typeface="Symbol"/>
                <a:sym typeface="Symbol"/>
              </a:rPr>
              <a:t>a</a:t>
            </a:r>
            <a:r>
              <a:rPr b="1" baseline="30500">
                <a:solidFill>
                  <a:srgbClr val="FF4C00"/>
                </a:solidFill>
                <a:uFill>
                  <a:solidFill>
                    <a:srgbClr val="FF4C00"/>
                  </a:solidFill>
                </a:uFill>
                <a:latin typeface="Times New Roman"/>
                <a:ea typeface="Times New Roman"/>
                <a:cs typeface="Times New Roman"/>
                <a:sym typeface="Times New Roman"/>
              </a:rPr>
              <a:t>2</a:t>
            </a:r>
          </a:p>
        </p:txBody>
      </p:sp>
      <p:sp>
        <p:nvSpPr>
          <p:cNvPr id="100" name="H-like “One Photon” order α"/>
          <p:cNvSpPr txBox="1"/>
          <p:nvPr/>
        </p:nvSpPr>
        <p:spPr>
          <a:xfrm>
            <a:off x="2743200" y="2514600"/>
            <a:ext cx="4584700" cy="441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spcBef>
                <a:spcPts val="1000"/>
              </a:spcBef>
              <a:buClr>
                <a:srgbClr val="CD665F"/>
              </a:buClr>
              <a:buFont typeface="Times New Roman"/>
            </a:pPr>
            <a:r>
              <a:rPr sz="2200" b="1">
                <a:solidFill>
                  <a:srgbClr val="CD665F"/>
                </a:solidFill>
                <a:uFill>
                  <a:solidFill>
                    <a:srgbClr val="CD665F"/>
                  </a:solidFill>
                </a:uFill>
              </a:rPr>
              <a:t>H-like </a:t>
            </a:r>
            <a:r>
              <a:rPr sz="2200" b="1">
                <a:solidFill>
                  <a:srgbClr val="FF4C00"/>
                </a:solidFill>
                <a:uFill>
                  <a:solidFill>
                    <a:srgbClr val="FF4C00"/>
                  </a:solidFill>
                </a:uFill>
              </a:rPr>
              <a:t>“One Photon” order</a:t>
            </a:r>
            <a:r>
              <a:rPr b="1">
                <a:solidFill>
                  <a:srgbClr val="FF4C00"/>
                </a:solidFill>
                <a:uFill>
                  <a:solidFill>
                    <a:srgbClr val="FF4C00"/>
                  </a:solidFill>
                </a:uFill>
                <a:latin typeface="Times New Roman"/>
                <a:ea typeface="Times New Roman"/>
                <a:cs typeface="Times New Roman"/>
                <a:sym typeface="Times New Roman"/>
              </a:rPr>
              <a:t> </a:t>
            </a:r>
            <a:r>
              <a:rPr>
                <a:solidFill>
                  <a:srgbClr val="FF4C00"/>
                </a:solidFill>
                <a:uFill>
                  <a:solidFill>
                    <a:srgbClr val="FF4C00"/>
                  </a:solidFill>
                </a:uFill>
                <a:latin typeface="Symbol"/>
                <a:ea typeface="Symbol"/>
                <a:cs typeface="Symbol"/>
                <a:sym typeface="Symbol"/>
              </a:rPr>
              <a:t>a</a:t>
            </a:r>
          </a:p>
        </p:txBody>
      </p:sp>
      <p:sp>
        <p:nvSpPr>
          <p:cNvPr id="101" name="Self Energy"/>
          <p:cNvSpPr txBox="1"/>
          <p:nvPr/>
        </p:nvSpPr>
        <p:spPr>
          <a:xfrm>
            <a:off x="1066800" y="1676400"/>
            <a:ext cx="1536700" cy="406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spcBef>
                <a:spcPts val="1000"/>
              </a:spcBef>
              <a:buClr>
                <a:srgbClr val="F1F0E7"/>
              </a:buClr>
              <a:buFont typeface="Times New Roman"/>
              <a:defRPr>
                <a:solidFill>
                  <a:srgbClr val="F1F0E7"/>
                </a:solidFill>
                <a:uFill>
                  <a:solidFill>
                    <a:srgbClr val="F1F0E7"/>
                  </a:solidFill>
                </a:uFill>
                <a:latin typeface="Times New Roman"/>
                <a:ea typeface="Times New Roman"/>
                <a:cs typeface="Times New Roman"/>
                <a:sym typeface="Times New Roman"/>
              </a:defRPr>
            </a:lvl1pPr>
          </a:lstStyle>
          <a:p>
            <a:pPr>
              <a:defRPr>
                <a:solidFill>
                  <a:schemeClr val="accent5"/>
                </a:solidFill>
                <a:uFill>
                  <a:solidFill>
                    <a:srgbClr val="9A9A9A"/>
                  </a:solidFill>
                </a:uFill>
                <a:latin typeface="Agency FB"/>
                <a:ea typeface="Agency FB"/>
                <a:cs typeface="Agency FB"/>
                <a:sym typeface="Agency FB"/>
              </a:defRPr>
            </a:pPr>
            <a:r>
              <a:rPr>
                <a:solidFill>
                  <a:srgbClr val="F1F0E7"/>
                </a:solidFill>
                <a:uFill>
                  <a:solidFill>
                    <a:srgbClr val="F1F0E7"/>
                  </a:solidFill>
                </a:uFill>
                <a:latin typeface="Times New Roman"/>
                <a:ea typeface="Times New Roman"/>
                <a:cs typeface="Times New Roman"/>
                <a:sym typeface="Times New Roman"/>
              </a:rPr>
              <a:t>Self Energy</a:t>
            </a:r>
          </a:p>
        </p:txBody>
      </p:sp>
      <p:sp>
        <p:nvSpPr>
          <p:cNvPr id="102" name="Vacuum Polarization"/>
          <p:cNvSpPr txBox="1"/>
          <p:nvPr/>
        </p:nvSpPr>
        <p:spPr>
          <a:xfrm>
            <a:off x="6477000" y="1676400"/>
            <a:ext cx="2451100" cy="749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spcBef>
                <a:spcPts val="1000"/>
              </a:spcBef>
              <a:buClr>
                <a:srgbClr val="F1F0E7"/>
              </a:buClr>
              <a:buFont typeface="Times New Roman"/>
              <a:defRPr>
                <a:solidFill>
                  <a:srgbClr val="F1F0E7"/>
                </a:solidFill>
                <a:uFill>
                  <a:solidFill>
                    <a:srgbClr val="F1F0E7"/>
                  </a:solidFill>
                </a:uFill>
                <a:latin typeface="Times New Roman"/>
                <a:ea typeface="Times New Roman"/>
                <a:cs typeface="Times New Roman"/>
                <a:sym typeface="Times New Roman"/>
              </a:defRPr>
            </a:lvl1pPr>
          </a:lstStyle>
          <a:p>
            <a:pPr>
              <a:defRPr>
                <a:solidFill>
                  <a:schemeClr val="accent5"/>
                </a:solidFill>
                <a:uFill>
                  <a:solidFill>
                    <a:srgbClr val="9A9A9A"/>
                  </a:solidFill>
                </a:uFill>
                <a:latin typeface="Agency FB"/>
                <a:ea typeface="Agency FB"/>
                <a:cs typeface="Agency FB"/>
                <a:sym typeface="Agency FB"/>
              </a:defRPr>
            </a:pPr>
            <a:r>
              <a:rPr>
                <a:solidFill>
                  <a:srgbClr val="F1F0E7"/>
                </a:solidFill>
                <a:uFill>
                  <a:solidFill>
                    <a:srgbClr val="F1F0E7"/>
                  </a:solidFill>
                </a:uFill>
                <a:latin typeface="Times New Roman"/>
                <a:ea typeface="Times New Roman"/>
                <a:cs typeface="Times New Roman"/>
                <a:sym typeface="Times New Roman"/>
              </a:rPr>
              <a:t>Vacuum Polarization</a:t>
            </a:r>
          </a:p>
        </p:txBody>
      </p:sp>
      <p:sp>
        <p:nvSpPr>
          <p:cNvPr id="103" name="QED at order α and α2 for energy"/>
          <p:cNvSpPr txBox="1">
            <a:spLocks noGrp="1"/>
          </p:cNvSpPr>
          <p:nvPr>
            <p:ph type="title"/>
          </p:nvPr>
        </p:nvSpPr>
        <p:spPr>
          <a:prstGeom prst="rect">
            <a:avLst/>
          </a:prstGeom>
        </p:spPr>
        <p:txBody>
          <a:bodyPr/>
          <a:lstStyle/>
          <a:p>
            <a:pPr>
              <a:defRPr sz="2160"/>
            </a:pPr>
            <a:r>
              <a:t>QED at order </a:t>
            </a:r>
            <a:r>
              <a:rPr>
                <a:latin typeface="Symbol"/>
                <a:ea typeface="Symbol"/>
                <a:cs typeface="Symbol"/>
                <a:sym typeface="Symbol"/>
              </a:rPr>
              <a:t>a</a:t>
            </a:r>
            <a:r>
              <a:t> and </a:t>
            </a:r>
            <a:r>
              <a:rPr>
                <a:latin typeface="Symbol"/>
                <a:ea typeface="Symbol"/>
                <a:cs typeface="Symbol"/>
                <a:sym typeface="Symbol"/>
              </a:rPr>
              <a:t>a</a:t>
            </a:r>
            <a:r>
              <a:rPr baseline="29777"/>
              <a:t>2</a:t>
            </a:r>
            <a:r>
              <a:rPr baseline="-2222"/>
              <a:t> for energy</a:t>
            </a:r>
          </a:p>
        </p:txBody>
      </p:sp>
      <p:sp>
        <p:nvSpPr>
          <p:cNvPr id="104"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05"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pic>
        <p:nvPicPr>
          <p:cNvPr id="106" name="droppedImage.pdf" descr="droppedImage.pdf"/>
          <p:cNvPicPr>
            <a:picLocks noChangeAspect="1"/>
          </p:cNvPicPr>
          <p:nvPr/>
        </p:nvPicPr>
        <p:blipFill>
          <a:blip r:embed="rId5"/>
          <a:stretch>
            <a:fillRect/>
          </a:stretch>
        </p:blipFill>
        <p:spPr>
          <a:xfrm>
            <a:off x="736600" y="5321300"/>
            <a:ext cx="8255000" cy="762000"/>
          </a:xfrm>
          <a:prstGeom prst="rect">
            <a:avLst/>
          </a:prstGeom>
          <a:ln w="12700">
            <a:miter lim="400000"/>
          </a:ln>
        </p:spPr>
      </p:pic>
      <p:sp>
        <p:nvSpPr>
          <p:cNvPr id="107" name="Z α expansion; replace exact Coulomb propagator by expansion in number of interactions with the nucleus"/>
          <p:cNvSpPr txBox="1"/>
          <p:nvPr/>
        </p:nvSpPr>
        <p:spPr>
          <a:xfrm>
            <a:off x="76200" y="5905500"/>
            <a:ext cx="8991600" cy="748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spcBef>
                <a:spcPts val="1000"/>
              </a:spcBef>
              <a:buClr>
                <a:srgbClr val="CD665F"/>
              </a:buClr>
              <a:buFont typeface="Times New Roman"/>
            </a:pPr>
            <a:r>
              <a:rPr sz="2100" b="1">
                <a:solidFill>
                  <a:srgbClr val="CD665F"/>
                </a:solidFill>
                <a:uFill>
                  <a:solidFill>
                    <a:srgbClr val="CD665F"/>
                  </a:solidFill>
                </a:uFill>
              </a:rPr>
              <a:t>Z</a:t>
            </a:r>
            <a:r>
              <a:rPr>
                <a:solidFill>
                  <a:srgbClr val="FF4C00"/>
                </a:solidFill>
                <a:uFill>
                  <a:solidFill>
                    <a:srgbClr val="FF4C00"/>
                  </a:solidFill>
                </a:uFill>
                <a:latin typeface="Symbol"/>
                <a:ea typeface="Symbol"/>
                <a:cs typeface="Symbol"/>
                <a:sym typeface="Symbol"/>
              </a:rPr>
              <a:t> a</a:t>
            </a:r>
            <a:r>
              <a:rPr sz="2100" b="1">
                <a:solidFill>
                  <a:srgbClr val="CD665F"/>
                </a:solidFill>
                <a:uFill>
                  <a:solidFill>
                    <a:srgbClr val="CD665F"/>
                  </a:solidFill>
                </a:uFill>
              </a:rPr>
              <a:t> expansion; replace exact Coulomb propagator by expansion in number of interactions with the nucleus </a:t>
            </a: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110" name="Contributions included to all-order"/>
          <p:cNvSpPr txBox="1">
            <a:spLocks noGrp="1"/>
          </p:cNvSpPr>
          <p:nvPr>
            <p:ph type="title"/>
          </p:nvPr>
        </p:nvSpPr>
        <p:spPr>
          <a:prstGeom prst="rect">
            <a:avLst/>
          </a:prstGeom>
        </p:spPr>
        <p:txBody>
          <a:bodyPr/>
          <a:lstStyle/>
          <a:p>
            <a:r>
              <a:t>Contributions included to all-order</a:t>
            </a:r>
          </a:p>
        </p:txBody>
      </p:sp>
      <p:sp>
        <p:nvSpPr>
          <p:cNvPr id="111"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12"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113" name="All-order: the charge distribution is included exactly in the wavefunction and in the operator, when relevant. Higher order Vacuum Polarization contribution included by numerical solution of the Dirac equation"/>
          <p:cNvSpPr txBox="1"/>
          <p:nvPr/>
        </p:nvSpPr>
        <p:spPr>
          <a:xfrm>
            <a:off x="63500" y="927100"/>
            <a:ext cx="9080500" cy="118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buClr>
                <a:srgbClr val="000000"/>
              </a:buClr>
              <a:defRPr>
                <a:uFillTx/>
              </a:defRPr>
            </a:pPr>
            <a:r>
              <a:t>All-order: the charge distribution is included exactly in the wavefunction and in the operator, when relevant. Higher order Vacuum Polarization contribution included by numerical solution of the </a:t>
            </a:r>
            <a:r>
              <a:rPr>
                <a:solidFill>
                  <a:srgbClr val="E32400"/>
                </a:solidFill>
              </a:rPr>
              <a:t>Dirac equation</a:t>
            </a:r>
          </a:p>
        </p:txBody>
      </p:sp>
      <p:pic>
        <p:nvPicPr>
          <p:cNvPr id="114" name="v21-diag.pdf" descr="v21-diag.pdf"/>
          <p:cNvPicPr>
            <a:picLocks noChangeAspect="1"/>
          </p:cNvPicPr>
          <p:nvPr/>
        </p:nvPicPr>
        <p:blipFill>
          <a:blip r:embed="rId3"/>
          <a:stretch>
            <a:fillRect/>
          </a:stretch>
        </p:blipFill>
        <p:spPr>
          <a:xfrm>
            <a:off x="127000" y="4271900"/>
            <a:ext cx="4114800" cy="1641601"/>
          </a:xfrm>
          <a:prstGeom prst="rect">
            <a:avLst/>
          </a:prstGeom>
          <a:ln w="12700">
            <a:miter lim="400000"/>
          </a:ln>
        </p:spPr>
      </p:pic>
      <p:pic>
        <p:nvPicPr>
          <p:cNvPr id="115" name="v21-v11-diag.pdf" descr="v21-v11-diag.pdf"/>
          <p:cNvPicPr>
            <a:picLocks noChangeAspect="1"/>
          </p:cNvPicPr>
          <p:nvPr/>
        </p:nvPicPr>
        <p:blipFill>
          <a:blip r:embed="rId4"/>
          <a:stretch>
            <a:fillRect/>
          </a:stretch>
        </p:blipFill>
        <p:spPr>
          <a:xfrm>
            <a:off x="6049210" y="3327400"/>
            <a:ext cx="1824790" cy="3022600"/>
          </a:xfrm>
          <a:prstGeom prst="rect">
            <a:avLst/>
          </a:prstGeom>
          <a:ln w="12700">
            <a:miter lim="400000"/>
          </a:ln>
        </p:spPr>
      </p:pic>
      <p:pic>
        <p:nvPicPr>
          <p:cNvPr id="116" name="full-vp-eps-converted-to.pdf" descr="full-vp-eps-converted-to.pdf"/>
          <p:cNvPicPr>
            <a:picLocks noChangeAspect="1"/>
          </p:cNvPicPr>
          <p:nvPr/>
        </p:nvPicPr>
        <p:blipFill>
          <a:blip r:embed="rId5"/>
          <a:stretch>
            <a:fillRect/>
          </a:stretch>
        </p:blipFill>
        <p:spPr>
          <a:xfrm>
            <a:off x="1104900" y="2489200"/>
            <a:ext cx="3327400" cy="1842353"/>
          </a:xfrm>
          <a:prstGeom prst="rect">
            <a:avLst/>
          </a:prstGeom>
          <a:ln w="12700">
            <a:miter lim="400000"/>
          </a:ln>
        </p:spPr>
      </p:pic>
      <p:pic>
        <p:nvPicPr>
          <p:cNvPr id="117" name="iterated-vp.pdf" descr="iterated-vp.pdf"/>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89600" y="1803400"/>
            <a:ext cx="2527300" cy="1270456"/>
          </a:xfrm>
          <a:prstGeom prst="rect">
            <a:avLst/>
          </a:prstGeom>
          <a:ln w="12700">
            <a:miter lim="400000"/>
          </a:ln>
        </p:spPr>
      </p:pic>
      <p:sp>
        <p:nvSpPr>
          <p:cNvPr id="118" name="Nonperturbative evaluation of some QED contributions to the muonic hydrogen n=2 Lamb shift and hyperfine structure, P. Indelicato. Phys. Rev. A 87, 022501 (2013)."/>
          <p:cNvSpPr txBox="1"/>
          <p:nvPr/>
        </p:nvSpPr>
        <p:spPr>
          <a:xfrm>
            <a:off x="1917700" y="6045200"/>
            <a:ext cx="6743700" cy="685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buClrTx/>
              <a:defRPr sz="2000">
                <a:solidFill>
                  <a:srgbClr val="0042AA"/>
                </a:solidFill>
                <a:uFillTx/>
              </a:defRPr>
            </a:pPr>
            <a:r>
              <a:t>Nonperturbative evaluation of some QED contributions to the muonic hydrogen n=2 Lamb shift and hyperfine structure, P. Indelicato. Phys. Rev. A </a:t>
            </a:r>
            <a:r>
              <a:rPr b="1"/>
              <a:t>87,</a:t>
            </a:r>
            <a:r>
              <a:t> 022501 (2013).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500" fill="hold"/>
                                        <p:tgtEl>
                                          <p:spTgt spid="113"/>
                                        </p:tgtEl>
                                      </p:cBhvr>
                                    </p:animEffect>
                                    <p:set>
                                      <p:cBhvr>
                                        <p:cTn id="7" fill="hold">
                                          <p:stCondLst>
                                            <p:cond delay="14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 name="Several calculations…"/>
          <p:cNvSpPr txBox="1">
            <a:spLocks noGrp="1"/>
          </p:cNvSpPr>
          <p:nvPr>
            <p:ph type="body" idx="1"/>
          </p:nvPr>
        </p:nvSpPr>
        <p:spPr>
          <a:xfrm>
            <a:off x="457200" y="728662"/>
            <a:ext cx="8229600" cy="5727701"/>
          </a:xfrm>
          <a:prstGeom prst="rect">
            <a:avLst/>
          </a:prstGeom>
        </p:spPr>
        <p:txBody>
          <a:bodyPr/>
          <a:lstStyle/>
          <a:p>
            <a:r>
              <a:t>Several calculations</a:t>
            </a:r>
          </a:p>
          <a:p>
            <a:pPr lvl="1"/>
            <a:r>
              <a:t>Rosenfelder (1999)</a:t>
            </a:r>
          </a:p>
          <a:p>
            <a:pPr lvl="1"/>
            <a:endParaRPr/>
          </a:p>
          <a:p>
            <a:pPr lvl="1"/>
            <a:endParaRPr/>
          </a:p>
          <a:p>
            <a:pPr lvl="1"/>
            <a:r>
              <a:t>Pachucki (1999)</a:t>
            </a:r>
          </a:p>
          <a:p>
            <a:pPr lvl="1"/>
            <a:endParaRPr/>
          </a:p>
          <a:p>
            <a:pPr lvl="1"/>
            <a:r>
              <a:t>Martynenko (2006)</a:t>
            </a:r>
          </a:p>
          <a:p>
            <a:pPr lvl="1"/>
            <a:endParaRPr/>
          </a:p>
          <a:p>
            <a:pPr lvl="1"/>
            <a:endParaRPr/>
          </a:p>
          <a:p>
            <a:pPr lvl="1"/>
            <a:r>
              <a:t>Carlson and Vanderhaeghen (2011)</a:t>
            </a:r>
          </a:p>
          <a:p>
            <a:pPr lvl="1"/>
            <a:endParaRPr/>
          </a:p>
          <a:p>
            <a:pPr lvl="1"/>
            <a:endParaRPr/>
          </a:p>
          <a:p>
            <a:pPr lvl="1"/>
            <a:r>
              <a:t>Hill and Paz (2011+DPF 2011)</a:t>
            </a:r>
          </a:p>
        </p:txBody>
      </p:sp>
      <p:pic>
        <p:nvPicPr>
          <p:cNvPr id="121"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122" name="PREN 2023 &amp; µASTI, Mainz"/>
          <p:cNvSpPr txBox="1"/>
          <p:nvPr/>
        </p:nvSpPr>
        <p:spPr>
          <a:xfrm>
            <a:off x="78739" y="6561136"/>
            <a:ext cx="8247064"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123" name="Proton polarization"/>
          <p:cNvSpPr txBox="1">
            <a:spLocks noGrp="1"/>
          </p:cNvSpPr>
          <p:nvPr>
            <p:ph type="title"/>
          </p:nvPr>
        </p:nvSpPr>
        <p:spPr>
          <a:prstGeom prst="rect">
            <a:avLst/>
          </a:prstGeom>
        </p:spPr>
        <p:txBody>
          <a:bodyPr/>
          <a:lstStyle/>
          <a:p>
            <a:r>
              <a:t>Proton polarization</a:t>
            </a:r>
          </a:p>
        </p:txBody>
      </p:sp>
      <p:sp>
        <p:nvSpPr>
          <p:cNvPr id="124"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5" name="droppedImage.pdf" descr="droppedImage.pdf"/>
          <p:cNvPicPr>
            <a:picLocks noChangeAspect="1"/>
          </p:cNvPicPr>
          <p:nvPr/>
        </p:nvPicPr>
        <p:blipFill>
          <a:blip r:embed="rId3"/>
          <a:stretch>
            <a:fillRect/>
          </a:stretch>
        </p:blipFill>
        <p:spPr>
          <a:xfrm>
            <a:off x="1968500" y="1524000"/>
            <a:ext cx="4826000" cy="736600"/>
          </a:xfrm>
          <a:prstGeom prst="rect">
            <a:avLst/>
          </a:prstGeom>
          <a:ln w="12700">
            <a:miter lim="400000"/>
          </a:ln>
        </p:spPr>
      </p:pic>
      <p:pic>
        <p:nvPicPr>
          <p:cNvPr id="126" name="droppedImage.pdf" descr="droppedImage.pdf"/>
          <p:cNvPicPr>
            <a:picLocks noChangeAspect="1"/>
          </p:cNvPicPr>
          <p:nvPr/>
        </p:nvPicPr>
        <p:blipFill>
          <a:blip r:embed="rId4"/>
          <a:stretch>
            <a:fillRect/>
          </a:stretch>
        </p:blipFill>
        <p:spPr>
          <a:xfrm>
            <a:off x="2501900" y="2247900"/>
            <a:ext cx="3302000" cy="698500"/>
          </a:xfrm>
          <a:prstGeom prst="rect">
            <a:avLst/>
          </a:prstGeom>
          <a:ln w="12700">
            <a:miter lim="400000"/>
          </a:ln>
        </p:spPr>
      </p:pic>
      <p:pic>
        <p:nvPicPr>
          <p:cNvPr id="127" name="droppedImage.pdf" descr="droppedImage.pdf"/>
          <p:cNvPicPr>
            <a:picLocks noChangeAspect="1"/>
          </p:cNvPicPr>
          <p:nvPr/>
        </p:nvPicPr>
        <p:blipFill>
          <a:blip r:embed="rId5"/>
          <a:stretch>
            <a:fillRect/>
          </a:stretch>
        </p:blipFill>
        <p:spPr>
          <a:xfrm>
            <a:off x="5321300" y="596900"/>
            <a:ext cx="2997200" cy="1170918"/>
          </a:xfrm>
          <a:prstGeom prst="rect">
            <a:avLst/>
          </a:prstGeom>
          <a:ln w="12700">
            <a:miter lim="400000"/>
          </a:ln>
        </p:spPr>
      </p:pic>
      <p:pic>
        <p:nvPicPr>
          <p:cNvPr id="128" name="droppedImage.pdf" descr="droppedImage.pdf"/>
          <p:cNvPicPr>
            <a:picLocks noChangeAspect="1"/>
          </p:cNvPicPr>
          <p:nvPr/>
        </p:nvPicPr>
        <p:blipFill>
          <a:blip r:embed="rId6"/>
          <a:stretch>
            <a:fillRect/>
          </a:stretch>
        </p:blipFill>
        <p:spPr>
          <a:xfrm>
            <a:off x="2921000" y="2870200"/>
            <a:ext cx="3302000" cy="1104900"/>
          </a:xfrm>
          <a:prstGeom prst="rect">
            <a:avLst/>
          </a:prstGeom>
          <a:ln w="12700">
            <a:miter lim="400000"/>
          </a:ln>
        </p:spPr>
      </p:pic>
      <p:pic>
        <p:nvPicPr>
          <p:cNvPr id="129" name="droppedImage.pdf" descr="droppedImage.pdf"/>
          <p:cNvPicPr>
            <a:picLocks noChangeAspect="1"/>
          </p:cNvPicPr>
          <p:nvPr/>
        </p:nvPicPr>
        <p:blipFill>
          <a:blip r:embed="rId7"/>
          <a:stretch>
            <a:fillRect/>
          </a:stretch>
        </p:blipFill>
        <p:spPr>
          <a:xfrm>
            <a:off x="3937000" y="4102100"/>
            <a:ext cx="4800600" cy="1092200"/>
          </a:xfrm>
          <a:prstGeom prst="rect">
            <a:avLst/>
          </a:prstGeom>
          <a:ln w="12700">
            <a:miter lim="400000"/>
          </a:ln>
        </p:spPr>
      </p:pic>
      <p:pic>
        <p:nvPicPr>
          <p:cNvPr id="130" name="droppedImage.pdf" descr="droppedImage.pdf"/>
          <p:cNvPicPr>
            <a:picLocks noChangeAspect="1"/>
          </p:cNvPicPr>
          <p:nvPr/>
        </p:nvPicPr>
        <p:blipFill>
          <a:blip r:embed="rId8"/>
          <a:stretch>
            <a:fillRect/>
          </a:stretch>
        </p:blipFill>
        <p:spPr>
          <a:xfrm>
            <a:off x="3911600" y="5080000"/>
            <a:ext cx="4025900" cy="1134370"/>
          </a:xfrm>
          <a:prstGeom prst="rect">
            <a:avLst/>
          </a:prstGeom>
          <a:ln w="12700">
            <a:miter lim="400000"/>
          </a:ln>
        </p:spPr>
      </p:pic>
      <p:sp>
        <p:nvSpPr>
          <p:cNvPr id="131" name="Line"/>
          <p:cNvSpPr/>
          <p:nvPr/>
        </p:nvSpPr>
        <p:spPr>
          <a:xfrm flipH="1">
            <a:off x="2936239" y="5943600"/>
            <a:ext cx="1935482" cy="2"/>
          </a:xfrm>
          <a:prstGeom prst="line">
            <a:avLst/>
          </a:prstGeom>
          <a:ln w="63500">
            <a:solidFill>
              <a:srgbClr val="E32400"/>
            </a:solidFill>
            <a:miter lim="400000"/>
            <a:headEnd type="stealth"/>
          </a:ln>
        </p:spPr>
        <p:txBody>
          <a:bodyPr lIns="0" tIns="0" rIns="0" bIns="0"/>
          <a:lstStyle/>
          <a:p>
            <a:pPr>
              <a:buClrTx/>
              <a:defRPr sz="1200">
                <a:solidFill>
                  <a:srgbClr val="000000"/>
                </a:solidFill>
                <a:uFillTx/>
                <a:latin typeface="Helvetica"/>
                <a:ea typeface="Helvetica"/>
                <a:cs typeface="Helvetica"/>
                <a:sym typeface="Helvetica"/>
              </a:defRPr>
            </a:pPr>
            <a:endParaRPr/>
          </a:p>
        </p:txBody>
      </p:sp>
      <p:sp>
        <p:nvSpPr>
          <p:cNvPr id="132" name="Could be wrong by 0.04 meV"/>
          <p:cNvSpPr txBox="1"/>
          <p:nvPr/>
        </p:nvSpPr>
        <p:spPr>
          <a:xfrm>
            <a:off x="787400" y="5765800"/>
            <a:ext cx="2809776" cy="44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buClr>
                <a:srgbClr val="000000"/>
              </a:buClr>
              <a:defRPr>
                <a:solidFill>
                  <a:srgbClr val="E32400"/>
                </a:solidFill>
                <a:uFill>
                  <a:solidFill>
                    <a:srgbClr val="E32400"/>
                  </a:solidFill>
                </a:uFill>
              </a:defRPr>
            </a:lvl1pPr>
          </a:lstStyle>
          <a:p>
            <a:r>
              <a:t>Could be wrong by 0.04 meV</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sp>
        <p:nvSpPr>
          <p:cNvPr id="135" name="Hyperfine structure"/>
          <p:cNvSpPr txBox="1">
            <a:spLocks noGrp="1"/>
          </p:cNvSpPr>
          <p:nvPr>
            <p:ph type="title"/>
          </p:nvPr>
        </p:nvSpPr>
        <p:spPr>
          <a:prstGeom prst="rect">
            <a:avLst/>
          </a:prstGeom>
        </p:spPr>
        <p:txBody>
          <a:bodyPr/>
          <a:lstStyle/>
          <a:p>
            <a:r>
              <a:t>Hyperfine structure</a:t>
            </a:r>
          </a:p>
        </p:txBody>
      </p:sp>
      <p:sp>
        <p:nvSpPr>
          <p:cNvPr id="136" name="Slide Number"/>
          <p:cNvSpPr txBox="1">
            <a:spLocks noGrp="1"/>
          </p:cNvSpPr>
          <p:nvPr>
            <p:ph type="sldNum" sz="quarter" idx="2"/>
          </p:nvPr>
        </p:nvSpPr>
        <p:spPr>
          <a:xfrm>
            <a:off x="8686800" y="6448425"/>
            <a:ext cx="243384"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37" name="All order corrections"/>
          <p:cNvSpPr txBox="1">
            <a:spLocks noGrp="1"/>
          </p:cNvSpPr>
          <p:nvPr>
            <p:ph type="body" sz="quarter" idx="1"/>
          </p:nvPr>
        </p:nvSpPr>
        <p:spPr>
          <a:prstGeom prst="rect">
            <a:avLst/>
          </a:prstGeom>
        </p:spPr>
        <p:txBody>
          <a:bodyPr/>
          <a:lstStyle/>
          <a:p>
            <a:r>
              <a:t>All order corrections</a:t>
            </a:r>
          </a:p>
        </p:txBody>
      </p:sp>
      <p:sp>
        <p:nvSpPr>
          <p:cNvPr id="138" name="PREN 2023 &amp; µASTI, Mainz"/>
          <p:cNvSpPr txBox="1"/>
          <p:nvPr/>
        </p:nvSpPr>
        <p:spPr>
          <a:xfrm>
            <a:off x="0" y="6575425"/>
            <a:ext cx="7917889"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pic>
        <p:nvPicPr>
          <p:cNvPr id="141" name="Image" descr="Image"/>
          <p:cNvPicPr>
            <a:picLocks noChangeAspect="1"/>
          </p:cNvPicPr>
          <p:nvPr/>
        </p:nvPicPr>
        <p:blipFill>
          <a:blip r:embed="rId3"/>
          <a:stretch>
            <a:fillRect/>
          </a:stretch>
        </p:blipFill>
        <p:spPr>
          <a:xfrm>
            <a:off x="3204150" y="4933371"/>
            <a:ext cx="3771544" cy="1625039"/>
          </a:xfrm>
          <a:prstGeom prst="rect">
            <a:avLst/>
          </a:prstGeom>
          <a:ln w="12700">
            <a:miter lim="400000"/>
          </a:ln>
        </p:spPr>
      </p:pic>
      <p:sp>
        <p:nvSpPr>
          <p:cNvPr id="142" name="Hyperfine correction"/>
          <p:cNvSpPr>
            <a:spLocks noGrp="1"/>
          </p:cNvSpPr>
          <p:nvPr>
            <p:ph type="title"/>
          </p:nvPr>
        </p:nvSpPr>
        <p:spPr>
          <a:xfrm>
            <a:off x="1015999" y="117474"/>
            <a:ext cx="7670801" cy="457201"/>
          </a:xfrm>
          <a:prstGeom prst="rect">
            <a:avLst/>
          </a:prstGeom>
        </p:spPr>
        <p:txBody>
          <a:bodyPr/>
          <a:lstStyle/>
          <a:p>
            <a:r>
              <a:t>Hyperfine correction</a:t>
            </a:r>
          </a:p>
        </p:txBody>
      </p:sp>
      <p:sp>
        <p:nvSpPr>
          <p:cNvPr id="143" name="Slide Number"/>
          <p:cNvSpPr>
            <a:spLocks noGrp="1"/>
          </p:cNvSpPr>
          <p:nvPr>
            <p:ph type="sldNum" sz="quarter" idx="2"/>
          </p:nvPr>
        </p:nvSpPr>
        <p:spPr>
          <a:xfrm>
            <a:off x="8941804" y="6575425"/>
            <a:ext cx="153406"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4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145" name="HFS interaction"/>
          <p:cNvSpPr txBox="1"/>
          <p:nvPr/>
        </p:nvSpPr>
        <p:spPr>
          <a:xfrm>
            <a:off x="673479" y="2358032"/>
            <a:ext cx="159037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HFS interaction</a:t>
            </a:r>
          </a:p>
        </p:txBody>
      </p:sp>
      <p:sp>
        <p:nvSpPr>
          <p:cNvPr id="146" name="Bound electron in the framework of the Dirac equation"/>
          <p:cNvSpPr txBox="1"/>
          <p:nvPr/>
        </p:nvSpPr>
        <p:spPr>
          <a:xfrm>
            <a:off x="2722620" y="1262776"/>
            <a:ext cx="53415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Bound electron in the framework of the Dirac equation</a:t>
            </a:r>
          </a:p>
        </p:txBody>
      </p:sp>
      <p:pic>
        <p:nvPicPr>
          <p:cNvPr id="147" name="Image" descr="Image"/>
          <p:cNvPicPr>
            <a:picLocks noChangeAspect="1"/>
          </p:cNvPicPr>
          <p:nvPr/>
        </p:nvPicPr>
        <p:blipFill>
          <a:blip r:embed="rId4"/>
          <a:stretch>
            <a:fillRect/>
          </a:stretch>
        </p:blipFill>
        <p:spPr>
          <a:xfrm>
            <a:off x="-39188" y="3351725"/>
            <a:ext cx="4074247" cy="1600598"/>
          </a:xfrm>
          <a:prstGeom prst="rect">
            <a:avLst/>
          </a:prstGeom>
          <a:ln w="12700">
            <a:miter lim="400000"/>
          </a:ln>
        </p:spPr>
      </p:pic>
      <p:sp>
        <p:nvSpPr>
          <p:cNvPr id="148" name="Nuclear"/>
          <p:cNvSpPr txBox="1"/>
          <p:nvPr/>
        </p:nvSpPr>
        <p:spPr>
          <a:xfrm>
            <a:off x="1111543" y="4933371"/>
            <a:ext cx="85844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Nuclear</a:t>
            </a:r>
          </a:p>
        </p:txBody>
      </p:sp>
      <p:sp>
        <p:nvSpPr>
          <p:cNvPr id="149" name="Atomic"/>
          <p:cNvSpPr txBox="1"/>
          <p:nvPr/>
        </p:nvSpPr>
        <p:spPr>
          <a:xfrm>
            <a:off x="2558154" y="4933371"/>
            <a:ext cx="773609"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Atomic</a:t>
            </a:r>
          </a:p>
        </p:txBody>
      </p:sp>
      <p:pic>
        <p:nvPicPr>
          <p:cNvPr id="150" name="Image" descr="Image"/>
          <p:cNvPicPr>
            <a:picLocks noChangeAspect="1"/>
          </p:cNvPicPr>
          <p:nvPr/>
        </p:nvPicPr>
        <p:blipFill>
          <a:blip r:embed="rId5"/>
          <a:stretch>
            <a:fillRect/>
          </a:stretch>
        </p:blipFill>
        <p:spPr>
          <a:xfrm>
            <a:off x="3896261" y="3351725"/>
            <a:ext cx="5111363" cy="1012276"/>
          </a:xfrm>
          <a:prstGeom prst="rect">
            <a:avLst/>
          </a:prstGeom>
          <a:ln w="12700">
            <a:miter lim="400000"/>
          </a:ln>
        </p:spPr>
      </p:pic>
      <p:sp>
        <p:nvSpPr>
          <p:cNvPr id="151" name="Nuclear moment"/>
          <p:cNvSpPr txBox="1"/>
          <p:nvPr/>
        </p:nvSpPr>
        <p:spPr>
          <a:xfrm>
            <a:off x="5393414" y="2662131"/>
            <a:ext cx="169530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Nuclear moment</a:t>
            </a:r>
          </a:p>
        </p:txBody>
      </p:sp>
      <p:sp>
        <p:nvSpPr>
          <p:cNvPr id="152" name="Dirac WF"/>
          <p:cNvSpPr txBox="1"/>
          <p:nvPr/>
        </p:nvSpPr>
        <p:spPr>
          <a:xfrm>
            <a:off x="7088716" y="3026210"/>
            <a:ext cx="95890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Dirac WF</a:t>
            </a:r>
          </a:p>
        </p:txBody>
      </p:sp>
      <p:sp>
        <p:nvSpPr>
          <p:cNvPr id="153" name="Angular part"/>
          <p:cNvSpPr txBox="1"/>
          <p:nvPr/>
        </p:nvSpPr>
        <p:spPr>
          <a:xfrm>
            <a:off x="3912914" y="2662131"/>
            <a:ext cx="131817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Angular part</a:t>
            </a:r>
          </a:p>
        </p:txBody>
      </p:sp>
      <p:sp>
        <p:nvSpPr>
          <p:cNvPr id="154" name="Line"/>
          <p:cNvSpPr/>
          <p:nvPr/>
        </p:nvSpPr>
        <p:spPr>
          <a:xfrm>
            <a:off x="4697692" y="3138082"/>
            <a:ext cx="318582" cy="587887"/>
          </a:xfrm>
          <a:prstGeom prst="line">
            <a:avLst/>
          </a:prstGeom>
          <a:ln w="25400">
            <a:solidFill>
              <a:schemeClr val="accent5"/>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55" name="Line"/>
          <p:cNvSpPr/>
          <p:nvPr/>
        </p:nvSpPr>
        <p:spPr>
          <a:xfrm flipH="1">
            <a:off x="5393415" y="3142339"/>
            <a:ext cx="579922" cy="417431"/>
          </a:xfrm>
          <a:prstGeom prst="line">
            <a:avLst/>
          </a:prstGeom>
          <a:ln w="25400">
            <a:solidFill>
              <a:schemeClr val="accent5"/>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56" name="can be solved for finite nucleus…"/>
          <p:cNvSpPr txBox="1"/>
          <p:nvPr/>
        </p:nvSpPr>
        <p:spPr>
          <a:xfrm>
            <a:off x="5983769" y="4152023"/>
            <a:ext cx="3168998"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pPr>
            <a:r>
              <a:t>can be solved for finite nucleus </a:t>
            </a:r>
          </a:p>
          <a:p>
            <a:pPr>
              <a:buClr>
                <a:srgbClr val="000000"/>
              </a:buClr>
            </a:pPr>
            <a:r>
              <a:t>and various nuclear models</a:t>
            </a:r>
          </a:p>
        </p:txBody>
      </p:sp>
      <p:pic>
        <p:nvPicPr>
          <p:cNvPr id="157" name="HFS-operator.pdf" descr="HFS-operator.pdf"/>
          <p:cNvPicPr>
            <a:picLocks noChangeAspect="1"/>
          </p:cNvPicPr>
          <p:nvPr/>
        </p:nvPicPr>
        <p:blipFill>
          <a:blip r:embed="rId6"/>
          <a:stretch>
            <a:fillRect/>
          </a:stretch>
        </p:blipFill>
        <p:spPr>
          <a:xfrm>
            <a:off x="307361" y="965200"/>
            <a:ext cx="2095501" cy="1371600"/>
          </a:xfrm>
          <a:prstGeom prst="rect">
            <a:avLst/>
          </a:prstGeom>
          <a:ln w="12700">
            <a:miter lim="400000"/>
          </a:ln>
        </p:spPr>
      </p:pic>
      <p:sp>
        <p:nvSpPr>
          <p:cNvPr id="158" name="Line"/>
          <p:cNvSpPr/>
          <p:nvPr/>
        </p:nvSpPr>
        <p:spPr>
          <a:xfrm flipH="1" flipV="1">
            <a:off x="1969983" y="1072839"/>
            <a:ext cx="580797" cy="414258"/>
          </a:xfrm>
          <a:prstGeom prst="line">
            <a:avLst/>
          </a:prstGeom>
          <a:ln w="254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1.png" descr="image1.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204787"/>
            <a:ext cx="914400" cy="328613"/>
          </a:xfrm>
          <a:prstGeom prst="rect">
            <a:avLst/>
          </a:prstGeom>
          <a:ln w="12700">
            <a:miter lim="400000"/>
          </a:ln>
        </p:spPr>
      </p:pic>
      <p:pic>
        <p:nvPicPr>
          <p:cNvPr id="161" name="Image" descr="Image"/>
          <p:cNvPicPr>
            <a:picLocks noChangeAspect="1"/>
          </p:cNvPicPr>
          <p:nvPr/>
        </p:nvPicPr>
        <p:blipFill>
          <a:blip r:embed="rId3"/>
          <a:stretch>
            <a:fillRect/>
          </a:stretch>
        </p:blipFill>
        <p:spPr>
          <a:xfrm>
            <a:off x="3204150" y="4933371"/>
            <a:ext cx="3771544" cy="1625039"/>
          </a:xfrm>
          <a:prstGeom prst="rect">
            <a:avLst/>
          </a:prstGeom>
          <a:ln w="12700">
            <a:miter lim="400000"/>
          </a:ln>
        </p:spPr>
      </p:pic>
      <p:sp>
        <p:nvSpPr>
          <p:cNvPr id="162" name="m"/>
          <p:cNvSpPr>
            <a:spLocks noGrp="1"/>
          </p:cNvSpPr>
          <p:nvPr>
            <p:ph type="title"/>
          </p:nvPr>
        </p:nvSpPr>
        <p:spPr>
          <a:xfrm>
            <a:off x="1015999" y="117474"/>
            <a:ext cx="7670801" cy="457201"/>
          </a:xfrm>
          <a:prstGeom prst="rect">
            <a:avLst/>
          </a:prstGeom>
        </p:spPr>
        <p:txBody>
          <a:bodyPr/>
          <a:lstStyle/>
          <a:p>
            <a:r>
              <a:t>m</a:t>
            </a:r>
          </a:p>
        </p:txBody>
      </p:sp>
      <p:sp>
        <p:nvSpPr>
          <p:cNvPr id="163" name="Slide Number"/>
          <p:cNvSpPr>
            <a:spLocks noGrp="1"/>
          </p:cNvSpPr>
          <p:nvPr>
            <p:ph type="sldNum" sz="quarter" idx="2"/>
          </p:nvPr>
        </p:nvSpPr>
        <p:spPr>
          <a:xfrm>
            <a:off x="8941804" y="6575425"/>
            <a:ext cx="165560" cy="292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64" name="PREN 2023 &amp; µASTI, Mainz"/>
          <p:cNvSpPr txBox="1"/>
          <p:nvPr/>
        </p:nvSpPr>
        <p:spPr>
          <a:xfrm>
            <a:off x="88900" y="6575425"/>
            <a:ext cx="1651000" cy="292101"/>
          </a:xfrm>
          <a:prstGeom prst="rect">
            <a:avLst/>
          </a:prstGeom>
          <a:solidFill>
            <a:srgbClr val="FFFFFF"/>
          </a:solidFill>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sz="1400">
                <a:solidFill>
                  <a:srgbClr val="53585F"/>
                </a:solidFill>
              </a:defRPr>
            </a:lvl1pPr>
          </a:lstStyle>
          <a:p>
            <a:r>
              <a:t>PREN 2023 &amp; µASTI, Mainz</a:t>
            </a:r>
          </a:p>
        </p:txBody>
      </p:sp>
      <p:sp>
        <p:nvSpPr>
          <p:cNvPr id="165" name="HFS interaction"/>
          <p:cNvSpPr txBox="1"/>
          <p:nvPr/>
        </p:nvSpPr>
        <p:spPr>
          <a:xfrm>
            <a:off x="673479" y="2358032"/>
            <a:ext cx="1590378"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HFS interaction</a:t>
            </a:r>
          </a:p>
        </p:txBody>
      </p:sp>
      <p:sp>
        <p:nvSpPr>
          <p:cNvPr id="166" name="Bound electron in the framework of the Dirac equation"/>
          <p:cNvSpPr txBox="1"/>
          <p:nvPr/>
        </p:nvSpPr>
        <p:spPr>
          <a:xfrm>
            <a:off x="2722620" y="1262776"/>
            <a:ext cx="5341591"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Bound electron in the framework of the Dirac equation</a:t>
            </a:r>
          </a:p>
        </p:txBody>
      </p:sp>
      <p:sp>
        <p:nvSpPr>
          <p:cNvPr id="167" name="Nuclear"/>
          <p:cNvSpPr txBox="1"/>
          <p:nvPr/>
        </p:nvSpPr>
        <p:spPr>
          <a:xfrm>
            <a:off x="4463234" y="4583693"/>
            <a:ext cx="858442"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lvl1pPr>
          </a:lstStyle>
          <a:p>
            <a:r>
              <a:t>Nuclear</a:t>
            </a:r>
          </a:p>
        </p:txBody>
      </p:sp>
      <p:sp>
        <p:nvSpPr>
          <p:cNvPr id="168" name="Atomic"/>
          <p:cNvSpPr txBox="1"/>
          <p:nvPr/>
        </p:nvSpPr>
        <p:spPr>
          <a:xfrm>
            <a:off x="5372907" y="4583693"/>
            <a:ext cx="77361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Atomic</a:t>
            </a:r>
          </a:p>
        </p:txBody>
      </p:sp>
      <p:pic>
        <p:nvPicPr>
          <p:cNvPr id="169" name="Image" descr="Image"/>
          <p:cNvPicPr>
            <a:picLocks noChangeAspect="1"/>
          </p:cNvPicPr>
          <p:nvPr/>
        </p:nvPicPr>
        <p:blipFill>
          <a:blip r:embed="rId4"/>
          <a:stretch>
            <a:fillRect/>
          </a:stretch>
        </p:blipFill>
        <p:spPr>
          <a:xfrm>
            <a:off x="3896261" y="3351725"/>
            <a:ext cx="5111363" cy="1012276"/>
          </a:xfrm>
          <a:prstGeom prst="rect">
            <a:avLst/>
          </a:prstGeom>
          <a:ln w="12700">
            <a:miter lim="400000"/>
          </a:ln>
        </p:spPr>
      </p:pic>
      <p:sp>
        <p:nvSpPr>
          <p:cNvPr id="170" name="Dirac WF"/>
          <p:cNvSpPr txBox="1"/>
          <p:nvPr/>
        </p:nvSpPr>
        <p:spPr>
          <a:xfrm>
            <a:off x="7088716" y="3026210"/>
            <a:ext cx="958900"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buClr>
                <a:srgbClr val="000000"/>
              </a:buClr>
              <a:defRPr>
                <a:solidFill>
                  <a:schemeClr val="accent2"/>
                </a:solidFill>
              </a:defRPr>
            </a:lvl1pPr>
          </a:lstStyle>
          <a:p>
            <a:r>
              <a:t>Dirac WF</a:t>
            </a:r>
          </a:p>
        </p:txBody>
      </p:sp>
      <p:sp>
        <p:nvSpPr>
          <p:cNvPr id="171" name="Line"/>
          <p:cNvSpPr/>
          <p:nvPr/>
        </p:nvSpPr>
        <p:spPr>
          <a:xfrm>
            <a:off x="4697692" y="3138082"/>
            <a:ext cx="318582" cy="587887"/>
          </a:xfrm>
          <a:prstGeom prst="line">
            <a:avLst/>
          </a:prstGeom>
          <a:ln w="25400">
            <a:solidFill>
              <a:schemeClr val="accent1"/>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72" name="Line"/>
          <p:cNvSpPr/>
          <p:nvPr/>
        </p:nvSpPr>
        <p:spPr>
          <a:xfrm flipH="1">
            <a:off x="5535655" y="3249764"/>
            <a:ext cx="439135" cy="439135"/>
          </a:xfrm>
          <a:prstGeom prst="line">
            <a:avLst/>
          </a:prstGeom>
          <a:ln w="25400">
            <a:solidFill>
              <a:schemeClr val="accent1"/>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pic>
        <p:nvPicPr>
          <p:cNvPr id="173" name="HFS-operator.pdf" descr="HFS-operator.pdf"/>
          <p:cNvPicPr>
            <a:picLocks noChangeAspect="1"/>
          </p:cNvPicPr>
          <p:nvPr/>
        </p:nvPicPr>
        <p:blipFill>
          <a:blip r:embed="rId5"/>
          <a:stretch>
            <a:fillRect/>
          </a:stretch>
        </p:blipFill>
        <p:spPr>
          <a:xfrm>
            <a:off x="307361" y="965200"/>
            <a:ext cx="2095501" cy="1371600"/>
          </a:xfrm>
          <a:prstGeom prst="rect">
            <a:avLst/>
          </a:prstGeom>
          <a:ln w="12700">
            <a:miter lim="400000"/>
          </a:ln>
        </p:spPr>
      </p:pic>
      <p:sp>
        <p:nvSpPr>
          <p:cNvPr id="174" name="Line"/>
          <p:cNvSpPr/>
          <p:nvPr/>
        </p:nvSpPr>
        <p:spPr>
          <a:xfrm flipH="1" flipV="1">
            <a:off x="1969983" y="1072839"/>
            <a:ext cx="580797" cy="414258"/>
          </a:xfrm>
          <a:prstGeom prst="line">
            <a:avLst/>
          </a:prstGeom>
          <a:ln w="25400">
            <a:solidFill>
              <a:schemeClr val="accent2"/>
            </a:solidFill>
            <a:miter lim="400000"/>
            <a:tailEnd type="triangle"/>
          </a:ln>
        </p:spPr>
        <p:txBody>
          <a:bodyPr lIns="0" tIns="0" rIns="0" bIns="0"/>
          <a:lstStyle/>
          <a:p>
            <a:pPr algn="ctr" defTabSz="584200">
              <a:buClr>
                <a:srgbClr val="000000"/>
              </a:buClr>
              <a:defRPr sz="3800">
                <a:solidFill>
                  <a:srgbClr val="FFFFFF"/>
                </a:solidFill>
                <a:effectLst>
                  <a:outerShdw blurRad="38100" dist="12700" dir="5400000" rotWithShape="0">
                    <a:srgbClr val="000000">
                      <a:alpha val="50000"/>
                    </a:srgbClr>
                  </a:outerShdw>
                </a:effectLst>
                <a:uFillTx/>
                <a:latin typeface="Arial"/>
                <a:ea typeface="Arial"/>
                <a:cs typeface="Arial"/>
                <a:sym typeface="Arial"/>
              </a:defRPr>
            </a:pPr>
            <a:endParaRPr/>
          </a:p>
        </p:txBody>
      </p:sp>
      <p:sp>
        <p:nvSpPr>
          <p:cNvPr id="175" name="×aμ"/>
          <p:cNvSpPr txBox="1"/>
          <p:nvPr/>
        </p:nvSpPr>
        <p:spPr>
          <a:xfrm>
            <a:off x="4239942" y="2662131"/>
            <a:ext cx="44658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a:solidFill>
                  <a:schemeClr val="accent1"/>
                </a:solidFill>
              </a:defRPr>
            </a:pPr>
            <a:r>
              <a:t>×a</a:t>
            </a:r>
            <a:r>
              <a:rPr baseline="-5999"/>
              <a:t>μ</a:t>
            </a:r>
          </a:p>
        </p:txBody>
      </p:sp>
      <p:sp>
        <p:nvSpPr>
          <p:cNvPr id="176" name="×(mr/mμ)"/>
          <p:cNvSpPr txBox="1"/>
          <p:nvPr/>
        </p:nvSpPr>
        <p:spPr>
          <a:xfrm>
            <a:off x="5759711" y="2770883"/>
            <a:ext cx="1047107"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a:solidFill>
                  <a:schemeClr val="accent1"/>
                </a:solidFill>
              </a:defRPr>
            </a:pPr>
            <a:r>
              <a:t>×(m</a:t>
            </a:r>
            <a:r>
              <a:rPr baseline="-5999"/>
              <a:t>r</a:t>
            </a:r>
            <a:r>
              <a:t>/m</a:t>
            </a:r>
            <a:r>
              <a:rPr baseline="-5999"/>
              <a:t>μ</a:t>
            </a:r>
            <a:r>
              <a:t>)</a:t>
            </a:r>
          </a:p>
        </p:txBody>
      </p:sp>
      <p:sp>
        <p:nvSpPr>
          <p:cNvPr id="177" name="muon anomalous…"/>
          <p:cNvSpPr txBox="1"/>
          <p:nvPr/>
        </p:nvSpPr>
        <p:spPr>
          <a:xfrm>
            <a:off x="3345634" y="1932683"/>
            <a:ext cx="1788617"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buClr>
                <a:srgbClr val="000000"/>
              </a:buClr>
              <a:defRPr>
                <a:solidFill>
                  <a:schemeClr val="accent1"/>
                </a:solidFill>
              </a:defRPr>
            </a:pPr>
            <a:r>
              <a:t>muon anomalous </a:t>
            </a:r>
          </a:p>
          <a:p>
            <a:pPr>
              <a:buClr>
                <a:srgbClr val="000000"/>
              </a:buClr>
              <a:defRPr>
                <a:solidFill>
                  <a:schemeClr val="accent1"/>
                </a:solidFill>
              </a:defRPr>
            </a:pPr>
            <a:r>
              <a:t>mag. moment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C8250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000000"/>
          </a:buClr>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000000"/>
          </a:buClr>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
            <a:srgbClr val="9A9A9A"/>
          </a:buClr>
          <a:buSzTx/>
          <a:buFontTx/>
          <a:buNone/>
          <a:tabLst/>
          <a:defRPr kumimoji="0" sz="2400" b="0" i="0" u="none" strike="noStrike" cap="none" spc="0" normalizeH="0" baseline="0">
            <a:ln>
              <a:noFill/>
            </a:ln>
            <a:solidFill>
              <a:schemeClr val="accent5"/>
            </a:solidFill>
            <a:effectLst/>
            <a:uFill>
              <a:solidFill>
                <a:srgbClr val="9A9A9A"/>
              </a:solidFill>
            </a:uFill>
            <a:latin typeface="Agency FB"/>
            <a:ea typeface="Agency FB"/>
            <a:cs typeface="Agency FB"/>
            <a:sym typeface="Agency F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2890</Words>
  <Application>Microsoft Macintosh PowerPoint</Application>
  <PresentationFormat>On-screen Show (4:3)</PresentationFormat>
  <Paragraphs>489</Paragraphs>
  <Slides>39</Slides>
  <Notes>3</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Agency FB</vt:lpstr>
      <vt:lpstr>Arial</vt:lpstr>
      <vt:lpstr>Avenir</vt:lpstr>
      <vt:lpstr>Avenir Book</vt:lpstr>
      <vt:lpstr>Avenir Book Oblique</vt:lpstr>
      <vt:lpstr>Avenir Heavy</vt:lpstr>
      <vt:lpstr>Calibri</vt:lpstr>
      <vt:lpstr>Gill Sans Light</vt:lpstr>
      <vt:lpstr>Helvetica</vt:lpstr>
      <vt:lpstr>Helvetica Light</vt:lpstr>
      <vt:lpstr>Helvetica Neue</vt:lpstr>
      <vt:lpstr>Symbol</vt:lpstr>
      <vt:lpstr>Tahoma</vt:lpstr>
      <vt:lpstr>Times New Roman</vt:lpstr>
      <vt:lpstr>White</vt:lpstr>
      <vt:lpstr>Hyperfine structure of the lower states of light muonic atoms</vt:lpstr>
      <vt:lpstr>Outline</vt:lpstr>
      <vt:lpstr>QED corrections</vt:lpstr>
      <vt:lpstr>QED at order a and a2 for energy</vt:lpstr>
      <vt:lpstr>Contributions included to all-order</vt:lpstr>
      <vt:lpstr>Proton polarization</vt:lpstr>
      <vt:lpstr>Hyperfine structure</vt:lpstr>
      <vt:lpstr>Hyperfine correction</vt:lpstr>
      <vt:lpstr>m</vt:lpstr>
      <vt:lpstr>Hyperfine structure in Dirac Eq. </vt:lpstr>
      <vt:lpstr>Hyperfine structure QED corrections</vt:lpstr>
      <vt:lpstr>Hyperfine structure QED corrections</vt:lpstr>
      <vt:lpstr>QED corrections: Vacuum polarization order 𝛼(Z𝛼)</vt:lpstr>
      <vt:lpstr>Contributions: SCF VP</vt:lpstr>
      <vt:lpstr>Contributions: SCF VP</vt:lpstr>
      <vt:lpstr>New results: all-order self-energy with finite size</vt:lpstr>
      <vt:lpstr>New results: all-order self-energy with finite size</vt:lpstr>
      <vt:lpstr>The role of the nuclear model</vt:lpstr>
      <vt:lpstr>Dependence on the magnetic radius</vt:lpstr>
      <vt:lpstr>Nuclear magnetic radii</vt:lpstr>
      <vt:lpstr>Nuclear magnetic radii: effect on HFS</vt:lpstr>
      <vt:lpstr>Results and comparisons</vt:lpstr>
      <vt:lpstr>PowerPoint Presentation</vt:lpstr>
      <vt:lpstr>Could the µH HFS be sensitive to milli-charged particles</vt:lpstr>
      <vt:lpstr>Exotic atoms and QED</vt:lpstr>
      <vt:lpstr>PowerPoint Presentation</vt:lpstr>
      <vt:lpstr>HCI and Exotic Atoms: a complementary pair</vt:lpstr>
      <vt:lpstr>Key technology : NIST Transition Edge Sensing detector</vt:lpstr>
      <vt:lpstr>First experiments with muonic atoms at J-PARC</vt:lpstr>
      <vt:lpstr>Experimental spectra and pressure dependence</vt:lpstr>
      <vt:lpstr>Comparison with theory for µNe </vt:lpstr>
      <vt:lpstr>Next step: high-energy TES</vt:lpstr>
      <vt:lpstr>Other measurements</vt:lpstr>
      <vt:lpstr>muonic 6Li</vt:lpstr>
      <vt:lpstr>muonic 7Li</vt:lpstr>
      <vt:lpstr>muonic 9Be</vt:lpstr>
      <vt:lpstr>muonic 10B</vt:lpstr>
      <vt:lpstr>muonic 11B</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Hyperfine structure of the lower states of light muonic atoms</dc:title>
  <cp:lastModifiedBy>Paul Indelicato</cp:lastModifiedBy>
  <cp:revision>1</cp:revision>
  <dcterms:modified xsi:type="dcterms:W3CDTF">2023-06-29T08:42:06Z</dcterms:modified>
</cp:coreProperties>
</file>