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86" r:id="rId1"/>
  </p:sldMasterIdLst>
  <p:notesMasterIdLst>
    <p:notesMasterId r:id="rId50"/>
  </p:notesMasterIdLst>
  <p:handoutMasterIdLst>
    <p:handoutMasterId r:id="rId51"/>
  </p:handoutMasterIdLst>
  <p:sldIdLst>
    <p:sldId id="587" r:id="rId2"/>
    <p:sldId id="853" r:id="rId3"/>
    <p:sldId id="832" r:id="rId4"/>
    <p:sldId id="845" r:id="rId5"/>
    <p:sldId id="727" r:id="rId6"/>
    <p:sldId id="867" r:id="rId7"/>
    <p:sldId id="869" r:id="rId8"/>
    <p:sldId id="868" r:id="rId9"/>
    <p:sldId id="864" r:id="rId10"/>
    <p:sldId id="808" r:id="rId11"/>
    <p:sldId id="809" r:id="rId12"/>
    <p:sldId id="857" r:id="rId13"/>
    <p:sldId id="846" r:id="rId14"/>
    <p:sldId id="865" r:id="rId15"/>
    <p:sldId id="866" r:id="rId16"/>
    <p:sldId id="831" r:id="rId17"/>
    <p:sldId id="761" r:id="rId18"/>
    <p:sldId id="858" r:id="rId19"/>
    <p:sldId id="754" r:id="rId20"/>
    <p:sldId id="796" r:id="rId21"/>
    <p:sldId id="810" r:id="rId22"/>
    <p:sldId id="729" r:id="rId23"/>
    <p:sldId id="788" r:id="rId24"/>
    <p:sldId id="789" r:id="rId25"/>
    <p:sldId id="741" r:id="rId26"/>
    <p:sldId id="815" r:id="rId27"/>
    <p:sldId id="863" r:id="rId28"/>
    <p:sldId id="843" r:id="rId29"/>
    <p:sldId id="847" r:id="rId30"/>
    <p:sldId id="817" r:id="rId31"/>
    <p:sldId id="823" r:id="rId32"/>
    <p:sldId id="862" r:id="rId33"/>
    <p:sldId id="876" r:id="rId34"/>
    <p:sldId id="337" r:id="rId35"/>
    <p:sldId id="861" r:id="rId36"/>
    <p:sldId id="859" r:id="rId37"/>
    <p:sldId id="827" r:id="rId38"/>
    <p:sldId id="802" r:id="rId39"/>
    <p:sldId id="804" r:id="rId40"/>
    <p:sldId id="805" r:id="rId41"/>
    <p:sldId id="826" r:id="rId42"/>
    <p:sldId id="872" r:id="rId43"/>
    <p:sldId id="873" r:id="rId44"/>
    <p:sldId id="877" r:id="rId45"/>
    <p:sldId id="874" r:id="rId46"/>
    <p:sldId id="708" r:id="rId47"/>
    <p:sldId id="756" r:id="rId48"/>
    <p:sldId id="875" r:id="rId49"/>
  </p:sldIdLst>
  <p:sldSz cx="9144000" cy="6858000" type="screen4x3"/>
  <p:notesSz cx="6670675" cy="9929813"/>
  <p:embeddedFontLst>
    <p:embeddedFont>
      <p:font typeface="Arial Rounded MT Bold" panose="020F0704030504030204" pitchFamily="3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mbria Math" panose="02040503050406030204" pitchFamily="18" charset="0"/>
      <p:regular r:id="rId57"/>
    </p:embeddedFont>
    <p:embeddedFont>
      <p:font typeface="Helvetica" panose="020B0604020202020204" pitchFamily="34" charset="0"/>
      <p:regular r:id="rId58"/>
      <p:bold r:id="rId59"/>
      <p:italic r:id="rId60"/>
      <p:boldItalic r:id="rId61"/>
    </p:embeddedFont>
    <p:embeddedFont>
      <p:font typeface="Microsoft YaHei" panose="020B0503020204020204" pitchFamily="34" charset="-122"/>
      <p:regular r:id="rId62"/>
      <p:bold r:id="rId63"/>
    </p:embeddedFont>
    <p:embeddedFont>
      <p:font typeface="Trebuchet MS" panose="020B0603020202020204" pitchFamily="34" charset="0"/>
      <p:regular r:id="rId64"/>
      <p:bold r:id="rId65"/>
      <p:italic r:id="rId66"/>
      <p:boldItalic r:id="rId67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en Sturm" initials="SS" lastIdx="4" clrIdx="0">
    <p:extLst>
      <p:ext uri="{19B8F6BF-5375-455C-9EA6-DF929625EA0E}">
        <p15:presenceInfo xmlns:p15="http://schemas.microsoft.com/office/powerpoint/2012/main" userId="dcad643e29a71fbf" providerId="Windows Live"/>
      </p:ext>
    </p:extLst>
  </p:cmAuthor>
  <p:cmAuthor id="2" name="Sven Sturm" initials="SS [2]" lastIdx="2" clrIdx="1">
    <p:extLst>
      <p:ext uri="{19B8F6BF-5375-455C-9EA6-DF929625EA0E}">
        <p15:presenceInfo xmlns:p15="http://schemas.microsoft.com/office/powerpoint/2012/main" userId="Sven Stur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C00000"/>
    <a:srgbClr val="FFEBEB"/>
    <a:srgbClr val="FFCDCD"/>
    <a:srgbClr val="FFABAB"/>
    <a:srgbClr val="027E3D"/>
    <a:srgbClr val="55A87D"/>
    <a:srgbClr val="4894FA"/>
    <a:srgbClr val="7F7F7F"/>
    <a:srgbClr val="A3D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5764" autoAdjust="0"/>
  </p:normalViewPr>
  <p:slideViewPr>
    <p:cSldViewPr snapToGrid="0">
      <p:cViewPr>
        <p:scale>
          <a:sx n="67" d="100"/>
          <a:sy n="67" d="100"/>
        </p:scale>
        <p:origin x="953" y="4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222"/>
    </p:cViewPr>
  </p:sorterViewPr>
  <p:notesViewPr>
    <p:cSldViewPr snapToGrid="0">
      <p:cViewPr varScale="1">
        <p:scale>
          <a:sx n="79" d="100"/>
          <a:sy n="79" d="100"/>
        </p:scale>
        <p:origin x="4056" y="63"/>
      </p:cViewPr>
      <p:guideLst>
        <p:guide orient="horz" pos="3128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86DDB3C-3486-40C5-A98D-D1D917E343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862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5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6463"/>
            <a:ext cx="5337175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5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9E10DDA-C82B-43BA-A548-00F822940E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2521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10DDA-C82B-43BA-A548-00F822940E60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152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10DDA-C82B-43BA-A548-00F822940E60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624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Spinflip</a:t>
            </a:r>
            <a:r>
              <a:rPr lang="de-DE" dirty="0"/>
              <a:t> </a:t>
            </a:r>
            <a:r>
              <a:rPr lang="de-DE" dirty="0" err="1"/>
              <a:t>bild</a:t>
            </a:r>
            <a:r>
              <a:rPr lang="de-DE" dirty="0"/>
              <a:t> aus Sven </a:t>
            </a:r>
            <a:r>
              <a:rPr lang="de-DE" dirty="0" err="1"/>
              <a:t>PhD</a:t>
            </a:r>
            <a:r>
              <a:rPr lang="de-DE" baseline="0" dirty="0"/>
              <a:t> </a:t>
            </a:r>
            <a:r>
              <a:rPr lang="de-DE" baseline="0" dirty="0" err="1"/>
              <a:t>thesis</a:t>
            </a:r>
            <a:r>
              <a:rPr lang="de-DE" baseline="0" dirty="0"/>
              <a:t> S.96</a:t>
            </a:r>
          </a:p>
          <a:p>
            <a:endParaRPr lang="de-DE" dirty="0"/>
          </a:p>
          <a:p>
            <a:r>
              <a:rPr lang="de-DE" baseline="0" dirty="0"/>
              <a:t>B</a:t>
            </a:r>
            <a:r>
              <a:rPr lang="de-DE" baseline="-25000" dirty="0"/>
              <a:t>2</a:t>
            </a:r>
            <a:r>
              <a:rPr lang="de-DE" baseline="0" dirty="0"/>
              <a:t>:</a:t>
            </a:r>
          </a:p>
          <a:p>
            <a:r>
              <a:rPr lang="de-DE" baseline="0" dirty="0"/>
              <a:t>Mainz 10mT/mm² </a:t>
            </a:r>
          </a:p>
          <a:p>
            <a:pPr defTabSz="897301">
              <a:defRPr/>
            </a:pPr>
            <a:r>
              <a:rPr lang="de-DE" baseline="0" dirty="0"/>
              <a:t>ALPHATRAP 45mT/mm²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FE9CE-BDE4-4D66-9839-85252FC8010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445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B5C191-B051-4AE1-B105-914A0F9A96E5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423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079B7-65BD-4E6E-B7F0-53033F414E6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67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079B7-65BD-4E6E-B7F0-53033F414E6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306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079B7-65BD-4E6E-B7F0-53033F414E6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985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079B7-65BD-4E6E-B7F0-53033F414E6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25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079B7-65BD-4E6E-B7F0-53033F414E6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54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FE9CE-BDE4-4D66-9839-85252FC8010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3105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FE9CE-BDE4-4D66-9839-85252FC8010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060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FE9CE-BDE4-4D66-9839-85252FC8010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896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0.47(10) nu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E74603-82C6-4115-85D0-C456A964F55D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3223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0.47(10) nu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E74603-82C6-4115-85D0-C456A964F55D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518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0.47(10) nu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E74603-82C6-4115-85D0-C456A964F55D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406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0.47(10) nu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E74603-82C6-4115-85D0-C456A964F55D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937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10DDA-C82B-43BA-A548-00F822940E60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497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76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PIK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323528" y="6509797"/>
            <a:ext cx="2133600" cy="365125"/>
          </a:xfrm>
        </p:spPr>
        <p:txBody>
          <a:bodyPr/>
          <a:lstStyle>
            <a:lvl1pPr>
              <a:defRPr sz="1000"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31840" y="6527994"/>
            <a:ext cx="28956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/>
              <a:t>PREN 2023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88224" y="6525344"/>
            <a:ext cx="2133600" cy="365125"/>
          </a:xfrm>
        </p:spPr>
        <p:txBody>
          <a:bodyPr/>
          <a:lstStyle>
            <a:lvl1pPr>
              <a:defRPr sz="1000"/>
            </a:lvl1pPr>
          </a:lstStyle>
          <a:p>
            <a:fld id="{51D15D83-5BC4-4FF7-8407-2D41C280221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01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PREN 2023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35F8E-0EA5-4FC5-9F7D-EC6F8D6BB3D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784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PREN 2023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15D83-5BC4-4FF7-8407-2D41C28022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90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sv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3.jpeg"/><Relationship Id="rId7" Type="http://schemas.openxmlformats.org/officeDocument/2006/relationships/image" Target="../media/image7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image" Target="../media/image94.emf"/><Relationship Id="rId7" Type="http://schemas.openxmlformats.org/officeDocument/2006/relationships/image" Target="../media/image7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png"/><Relationship Id="rId7" Type="http://schemas.openxmlformats.org/officeDocument/2006/relationships/image" Target="../media/image10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png"/><Relationship Id="rId7" Type="http://schemas.openxmlformats.org/officeDocument/2006/relationships/image" Target="../media/image10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jp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png"/><Relationship Id="rId7" Type="http://schemas.openxmlformats.org/officeDocument/2006/relationships/image" Target="../media/image10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3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3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3814854" y="2113050"/>
            <a:ext cx="2045792" cy="2232638"/>
            <a:chOff x="611560" y="2348880"/>
            <a:chExt cx="2287715" cy="2557741"/>
          </a:xfrm>
        </p:grpSpPr>
        <p:pic>
          <p:nvPicPr>
            <p:cNvPr id="14" name="Picture 4" descr="U:\Dokumente\Trap design\PT_r5_final_v2_02\Proton_Präzisionsfalle_01_Schnitt.bmp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2" t="23668" r="26649" b="23898"/>
            <a:stretch/>
          </p:blipFill>
          <p:spPr bwMode="auto">
            <a:xfrm>
              <a:off x="611560" y="2348880"/>
              <a:ext cx="2287715" cy="2557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47664" y="3573016"/>
              <a:ext cx="664404" cy="424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16" y="5398316"/>
            <a:ext cx="1459684" cy="1459684"/>
          </a:xfrm>
          <a:prstGeom prst="rect">
            <a:avLst/>
          </a:prstGeom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038164" y="203291"/>
            <a:ext cx="7821747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de-DE" sz="2800" b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algn="ctr" eaLnBrk="1" hangingPunct="1"/>
            <a:r>
              <a:rPr lang="en-US" altLang="de-DE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Exploring fundamental interactions and constants with trapped ions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6489E34-896F-4D85-88C7-5053A67D1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48" y="5959804"/>
            <a:ext cx="1374212" cy="839987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D5DA74FD-943E-469A-B0A5-9334F60BE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38" y="4769215"/>
            <a:ext cx="19332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de-DE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Sven Sturm </a:t>
            </a:r>
            <a:endParaRPr lang="en-US" altLang="de-DE" sz="3000" b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algn="ctr" eaLnBrk="1" hangingPunct="1"/>
            <a:r>
              <a:rPr lang="de-DE" altLang="de-DE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altLang="de-DE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MPIK Heidelberg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4A0C1D7-0563-4693-98DF-DB7DF56271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61248"/>
            <a:ext cx="1775548" cy="99346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5C7D94B-4043-4F95-9CF9-BD5CB879DD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10" y="6020713"/>
            <a:ext cx="2045793" cy="63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2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el 1"/>
          <p:cNvSpPr txBox="1">
            <a:spLocks/>
          </p:cNvSpPr>
          <p:nvPr/>
        </p:nvSpPr>
        <p:spPr>
          <a:xfrm>
            <a:off x="547782" y="-171400"/>
            <a:ext cx="4600282" cy="901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Experimental Setup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93" y="1495435"/>
            <a:ext cx="4003727" cy="430869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0E59077-DE98-4CB1-940C-390391AA1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14" y="528097"/>
            <a:ext cx="4973684" cy="598170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0D9BBAF-AEC5-4833-AF8C-184D78DC0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978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979">
        <p:fade/>
      </p:transition>
    </mc:Choice>
    <mc:Fallback xmlns="">
      <p:transition advTm="297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1" y="419564"/>
            <a:ext cx="5037252" cy="6165386"/>
          </a:xfrm>
          <a:prstGeom prst="rect">
            <a:avLst/>
          </a:prstGeom>
        </p:spPr>
      </p:pic>
      <p:sp>
        <p:nvSpPr>
          <p:cNvPr id="41" name="Titel 1"/>
          <p:cNvSpPr txBox="1">
            <a:spLocks/>
          </p:cNvSpPr>
          <p:nvPr/>
        </p:nvSpPr>
        <p:spPr>
          <a:xfrm>
            <a:off x="547782" y="-171400"/>
            <a:ext cx="6797898" cy="901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Experimental Setup (ALPHATRAP)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6C0A9F7E-295E-4A53-85BE-CB0C8908F23A}"/>
              </a:ext>
            </a:extLst>
          </p:cNvPr>
          <p:cNvSpPr/>
          <p:nvPr/>
        </p:nvSpPr>
        <p:spPr>
          <a:xfrm rot="806611" flipH="1">
            <a:off x="6315242" y="2018111"/>
            <a:ext cx="2060877" cy="555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Ions </a:t>
            </a:r>
            <a:r>
              <a:rPr lang="de-DE" sz="1400" dirty="0" err="1"/>
              <a:t>from</a:t>
            </a:r>
            <a:r>
              <a:rPr lang="de-DE" sz="1400" dirty="0"/>
              <a:t> HD-EBIT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60DA623-2C52-4C14-B064-E2B18D036B88}"/>
              </a:ext>
            </a:extLst>
          </p:cNvPr>
          <p:cNvGrpSpPr/>
          <p:nvPr/>
        </p:nvGrpSpPr>
        <p:grpSpPr>
          <a:xfrm>
            <a:off x="84790" y="2437977"/>
            <a:ext cx="2561890" cy="3715567"/>
            <a:chOff x="84790" y="2437977"/>
            <a:chExt cx="2561890" cy="3715567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BAF12E57-BF70-4EEB-B11C-97374A1AF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9" t="11336" r="28789" b="44231"/>
            <a:stretch/>
          </p:blipFill>
          <p:spPr>
            <a:xfrm>
              <a:off x="84790" y="2437977"/>
              <a:ext cx="1449370" cy="3715567"/>
            </a:xfrm>
            <a:prstGeom prst="rect">
              <a:avLst/>
            </a:prstGeom>
          </p:spPr>
        </p:pic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72F67EA2-E310-4E1C-B00C-ADE1A2FE4FAE}"/>
                </a:ext>
              </a:extLst>
            </p:cNvPr>
            <p:cNvGrpSpPr/>
            <p:nvPr/>
          </p:nvGrpSpPr>
          <p:grpSpPr>
            <a:xfrm>
              <a:off x="1534160" y="2460194"/>
              <a:ext cx="1112520" cy="3693350"/>
              <a:chOff x="1534160" y="2460194"/>
              <a:chExt cx="1112520" cy="3693350"/>
            </a:xfrm>
          </p:grpSpPr>
          <p:sp>
            <p:nvSpPr>
              <p:cNvPr id="11" name="Rechtwinkliges Dreieck 10">
                <a:extLst>
                  <a:ext uri="{FF2B5EF4-FFF2-40B4-BE49-F238E27FC236}">
                    <a16:creationId xmlns:a16="http://schemas.microsoft.com/office/drawing/2014/main" id="{845AC042-8D17-4A6A-A104-784F240D29D8}"/>
                  </a:ext>
                </a:extLst>
              </p:cNvPr>
              <p:cNvSpPr/>
              <p:nvPr/>
            </p:nvSpPr>
            <p:spPr>
              <a:xfrm>
                <a:off x="1534160" y="2460194"/>
                <a:ext cx="1112520" cy="2533446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Rechtwinkliges Dreieck 12">
                <a:extLst>
                  <a:ext uri="{FF2B5EF4-FFF2-40B4-BE49-F238E27FC236}">
                    <a16:creationId xmlns:a16="http://schemas.microsoft.com/office/drawing/2014/main" id="{D2F2F6D4-5393-4AB9-BD2A-2A9DBED424C7}"/>
                  </a:ext>
                </a:extLst>
              </p:cNvPr>
              <p:cNvSpPr/>
              <p:nvPr/>
            </p:nvSpPr>
            <p:spPr>
              <a:xfrm flipV="1">
                <a:off x="1534160" y="5298440"/>
                <a:ext cx="1112520" cy="855104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8BB43DA2-9A9F-4B68-82BF-0C47A33E79E5}"/>
                  </a:ext>
                </a:extLst>
              </p:cNvPr>
              <p:cNvSpPr/>
              <p:nvPr/>
            </p:nvSpPr>
            <p:spPr>
              <a:xfrm>
                <a:off x="1534160" y="4990271"/>
                <a:ext cx="1112520" cy="308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48AFE3B-E149-4E68-9362-3AB9E19D7778}"/>
              </a:ext>
            </a:extLst>
          </p:cNvPr>
          <p:cNvGrpSpPr/>
          <p:nvPr/>
        </p:nvGrpSpPr>
        <p:grpSpPr>
          <a:xfrm>
            <a:off x="6518153" y="3183128"/>
            <a:ext cx="2625847" cy="2953144"/>
            <a:chOff x="6518153" y="3183128"/>
            <a:chExt cx="2625847" cy="2953144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DD42AAF-2628-4C48-84B7-33A69E1AF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7200899" y="3183128"/>
              <a:ext cx="1638764" cy="2115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feld 25">
              <a:extLst>
                <a:ext uri="{FF2B5EF4-FFF2-40B4-BE49-F238E27FC236}">
                  <a16:creationId xmlns:a16="http://schemas.microsoft.com/office/drawing/2014/main" id="{30B39DF3-C50C-4E71-BA53-5C19EDFEF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8153" y="5489941"/>
              <a:ext cx="262584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/>
                <a:t>cryogenic temperatures (</a:t>
              </a:r>
              <a:r>
                <a:rPr lang="en-US" sz="1200" b="1" dirty="0"/>
                <a:t>4.2K</a:t>
              </a:r>
              <a:r>
                <a:rPr lang="en-US" sz="1200" dirty="0"/>
                <a:t>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/>
                <a:t> Vacuum better than </a:t>
              </a:r>
              <a:r>
                <a:rPr lang="en-US" sz="1200" b="1" dirty="0"/>
                <a:t>10</a:t>
              </a:r>
              <a:r>
                <a:rPr lang="en-US" sz="1200" b="1" baseline="30000" dirty="0"/>
                <a:t>-17</a:t>
              </a:r>
              <a:r>
                <a:rPr lang="en-US" sz="1200" b="1" dirty="0"/>
                <a:t> mbar</a:t>
              </a:r>
            </a:p>
            <a:p>
              <a:pPr lvl="1">
                <a:buFont typeface="Wingdings" pitchFamily="2" charset="2"/>
                <a:buChar char="Ø"/>
              </a:pPr>
              <a:r>
                <a:rPr lang="en-US" sz="1200" dirty="0"/>
                <a:t> basically no rest gas</a:t>
              </a:r>
            </a:p>
          </p:txBody>
        </p:sp>
      </p:grp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936F7C-0335-415D-927C-8D748E8F6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34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979">
        <p:fade/>
      </p:transition>
    </mc:Choice>
    <mc:Fallback xmlns="">
      <p:transition advTm="2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B161DA9E-5464-4E26-A35F-69FA1B2EF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888" y="1150570"/>
            <a:ext cx="7772174" cy="73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Application 1: Mass measurements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4171D0-53DC-4F12-B2B1-A650D301D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1840" y="6527994"/>
            <a:ext cx="2895600" cy="365125"/>
          </a:xfrm>
        </p:spPr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0DD6F2A-EC03-4BFA-9B92-F07A16B7BAB3}"/>
              </a:ext>
            </a:extLst>
          </p:cNvPr>
          <p:cNvGrpSpPr/>
          <p:nvPr/>
        </p:nvGrpSpPr>
        <p:grpSpPr>
          <a:xfrm>
            <a:off x="2673701" y="2151913"/>
            <a:ext cx="3973589" cy="3191694"/>
            <a:chOff x="5997348" y="895927"/>
            <a:chExt cx="2844527" cy="2329206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FC36DBA-E4CE-4A19-BC2F-C87006E4D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9622" y="926566"/>
              <a:ext cx="932253" cy="1370129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7A71271-67CD-4C61-B725-2D5A583C9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7348" y="1585188"/>
              <a:ext cx="932253" cy="1370129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7F4BB5B-FA1F-47EA-8C00-9C9581C6E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403436">
              <a:off x="6312044" y="1142599"/>
              <a:ext cx="2318905" cy="325951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A3FBB25-85C6-4263-B60E-10040236C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6439" y="895927"/>
              <a:ext cx="2238911" cy="2329206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3C762E9-0370-417F-A5A7-B66BD135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685" y="1734931"/>
              <a:ext cx="574270" cy="351190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E6C921A-62A7-434E-BEA6-D8FD7F74A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9615" y="2283553"/>
              <a:ext cx="465080" cy="4650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2D92D0D-A8BA-47DF-AE2A-66C79ACD5715}"/>
                  </a:ext>
                </a:extLst>
              </p:cNvPr>
              <p:cNvSpPr txBox="1"/>
              <p:nvPr/>
            </p:nvSpPr>
            <p:spPr>
              <a:xfrm>
                <a:off x="3941636" y="5385591"/>
                <a:ext cx="1582677" cy="7378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2D92D0D-A8BA-47DF-AE2A-66C79ACD5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636" y="5385591"/>
                <a:ext cx="1582677" cy="7378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107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>
            <a:extLst>
              <a:ext uri="{FF2B5EF4-FFF2-40B4-BE49-F238E27FC236}">
                <a16:creationId xmlns:a16="http://schemas.microsoft.com/office/drawing/2014/main" id="{ED9A23B0-EE8F-41B4-A1E2-1F9E8B699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9749" y="476672"/>
            <a:ext cx="6066667" cy="60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ounded Rectangle 16">
            <a:extLst>
              <a:ext uri="{FF2B5EF4-FFF2-40B4-BE49-F238E27FC236}">
                <a16:creationId xmlns:a16="http://schemas.microsoft.com/office/drawing/2014/main" id="{CA48C003-7DE5-4AE1-9BD0-908F425C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430" y="2645908"/>
            <a:ext cx="2766522" cy="821051"/>
          </a:xfrm>
          <a:prstGeom prst="roundRect">
            <a:avLst>
              <a:gd name="adj" fmla="val 4823"/>
            </a:avLst>
          </a:prstGeom>
          <a:solidFill>
            <a:srgbClr val="FFFFFF"/>
          </a:solidFill>
          <a:ln w="38100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Objekt 69">
                <a:extLst>
                  <a:ext uri="{FF2B5EF4-FFF2-40B4-BE49-F238E27FC236}">
                    <a16:creationId xmlns:a16="http://schemas.microsoft.com/office/drawing/2014/main" id="{C33E4317-3898-4E65-AD73-DD5B5D6901DE}"/>
                  </a:ext>
                </a:extLst>
              </p:cNvPr>
              <p:cNvSpPr txBox="1"/>
              <p:nvPr/>
            </p:nvSpPr>
            <p:spPr bwMode="auto">
              <a:xfrm>
                <a:off x="850444" y="2663314"/>
                <a:ext cx="2971707" cy="7824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1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Pre>
                                <m:sPre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sPre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6+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1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>
                        <m:f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Pre>
                                <m:sPre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sPre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6+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0" name="Objekt 69">
                <a:extLst>
                  <a:ext uri="{FF2B5EF4-FFF2-40B4-BE49-F238E27FC236}">
                    <a16:creationId xmlns:a16="http://schemas.microsoft.com/office/drawing/2014/main" id="{C33E4317-3898-4E65-AD73-DD5B5D690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444" y="2663314"/>
                <a:ext cx="2971707" cy="7824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Ellipse 65">
            <a:extLst>
              <a:ext uri="{FF2B5EF4-FFF2-40B4-BE49-F238E27FC236}">
                <a16:creationId xmlns:a16="http://schemas.microsoft.com/office/drawing/2014/main" id="{7C1F5E18-018E-4FA7-AA9F-F84E999990AE}"/>
              </a:ext>
            </a:extLst>
          </p:cNvPr>
          <p:cNvSpPr/>
          <p:nvPr/>
        </p:nvSpPr>
        <p:spPr bwMode="auto">
          <a:xfrm>
            <a:off x="6876256" y="2800356"/>
            <a:ext cx="108000" cy="1080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8" name="Picture 2" descr="\\fs01\ankewag$\Dokumente\Diplomarbeit_MATS\Bilder Uni\Ion_Hlike_andereFarbe.png">
            <a:extLst>
              <a:ext uri="{FF2B5EF4-FFF2-40B4-BE49-F238E27FC236}">
                <a16:creationId xmlns:a16="http://schemas.microsoft.com/office/drawing/2014/main" id="{9E6F54DA-C7FE-4548-8F0C-E2069B43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599284"/>
            <a:ext cx="341766" cy="158066"/>
          </a:xfrm>
          <a:prstGeom prst="rect">
            <a:avLst/>
          </a:prstGeom>
          <a:noFill/>
        </p:spPr>
      </p:pic>
      <p:grpSp>
        <p:nvGrpSpPr>
          <p:cNvPr id="71" name="Gruppieren 331">
            <a:extLst>
              <a:ext uri="{FF2B5EF4-FFF2-40B4-BE49-F238E27FC236}">
                <a16:creationId xmlns:a16="http://schemas.microsoft.com/office/drawing/2014/main" id="{93EFEF91-9D02-49F7-BCB5-E41FBE1A5CC6}"/>
              </a:ext>
            </a:extLst>
          </p:cNvPr>
          <p:cNvGrpSpPr>
            <a:grpSpLocks/>
          </p:cNvGrpSpPr>
          <p:nvPr/>
        </p:nvGrpSpPr>
        <p:grpSpPr bwMode="auto">
          <a:xfrm rot="3370230" flipH="1">
            <a:off x="4006127" y="2726969"/>
            <a:ext cx="1263650" cy="1074738"/>
            <a:chOff x="8605881" y="2166062"/>
            <a:chExt cx="1607583" cy="1472196"/>
          </a:xfrm>
        </p:grpSpPr>
        <p:sp>
          <p:nvSpPr>
            <p:cNvPr id="74" name="Isosceles Triangle 28">
              <a:extLst>
                <a:ext uri="{FF2B5EF4-FFF2-40B4-BE49-F238E27FC236}">
                  <a16:creationId xmlns:a16="http://schemas.microsoft.com/office/drawing/2014/main" id="{D9723A01-2077-45B8-A1B6-082F608C04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730883" y="3481823"/>
              <a:ext cx="154841" cy="15643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8200"/>
            </a:p>
          </p:txBody>
        </p:sp>
        <p:grpSp>
          <p:nvGrpSpPr>
            <p:cNvPr id="76" name="Group 43">
              <a:extLst>
                <a:ext uri="{FF2B5EF4-FFF2-40B4-BE49-F238E27FC236}">
                  <a16:creationId xmlns:a16="http://schemas.microsoft.com/office/drawing/2014/main" id="{AF86D538-C8B8-4525-A9C9-C13D8065D9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37225" y="2329177"/>
              <a:ext cx="598067" cy="950502"/>
              <a:chOff x="3116580" y="1554480"/>
              <a:chExt cx="561340" cy="889635"/>
            </a:xfrm>
          </p:grpSpPr>
          <p:sp>
            <p:nvSpPr>
              <p:cNvPr id="88" name="Oval 31">
                <a:extLst>
                  <a:ext uri="{FF2B5EF4-FFF2-40B4-BE49-F238E27FC236}">
                    <a16:creationId xmlns:a16="http://schemas.microsoft.com/office/drawing/2014/main" id="{171FE900-73FF-4FCF-B5FA-CD5BE764E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8485" y="1554480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89" name="Oval 32">
                <a:extLst>
                  <a:ext uri="{FF2B5EF4-FFF2-40B4-BE49-F238E27FC236}">
                    <a16:creationId xmlns:a16="http://schemas.microsoft.com/office/drawing/2014/main" id="{6C91230F-9227-405A-929B-B8AA4F199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6580" y="1623060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90" name="Oval 33">
                <a:extLst>
                  <a:ext uri="{FF2B5EF4-FFF2-40B4-BE49-F238E27FC236}">
                    <a16:creationId xmlns:a16="http://schemas.microsoft.com/office/drawing/2014/main" id="{B92B350F-15BD-4688-8E3A-CADA7E703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6580" y="1691640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91" name="Oval 34">
                <a:extLst>
                  <a:ext uri="{FF2B5EF4-FFF2-40B4-BE49-F238E27FC236}">
                    <a16:creationId xmlns:a16="http://schemas.microsoft.com/office/drawing/2014/main" id="{BB407A2B-C2BA-4CC6-8A8B-F640DCFCF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8485" y="1754505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92" name="Oval 35">
                <a:extLst>
                  <a:ext uri="{FF2B5EF4-FFF2-40B4-BE49-F238E27FC236}">
                    <a16:creationId xmlns:a16="http://schemas.microsoft.com/office/drawing/2014/main" id="{810CD132-C9E3-4DBD-8C61-8DB9EC8D1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6580" y="1823085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93" name="Oval 36">
                <a:extLst>
                  <a:ext uri="{FF2B5EF4-FFF2-40B4-BE49-F238E27FC236}">
                    <a16:creationId xmlns:a16="http://schemas.microsoft.com/office/drawing/2014/main" id="{992CE029-FE02-44BB-8194-CE3158CDF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6580" y="1891665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94" name="Oval 37">
                <a:extLst>
                  <a:ext uri="{FF2B5EF4-FFF2-40B4-BE49-F238E27FC236}">
                    <a16:creationId xmlns:a16="http://schemas.microsoft.com/office/drawing/2014/main" id="{2AB1EDFD-CA43-45BA-9E3D-0F22634B8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1660" y="1954530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95" name="Oval 38">
                <a:extLst>
                  <a:ext uri="{FF2B5EF4-FFF2-40B4-BE49-F238E27FC236}">
                    <a16:creationId xmlns:a16="http://schemas.microsoft.com/office/drawing/2014/main" id="{817613C7-A75A-4DA3-9179-B8DBB64FA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9755" y="2023110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96" name="Oval 39">
                <a:extLst>
                  <a:ext uri="{FF2B5EF4-FFF2-40B4-BE49-F238E27FC236}">
                    <a16:creationId xmlns:a16="http://schemas.microsoft.com/office/drawing/2014/main" id="{900FB3A9-D05D-4488-B591-1849FB03D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9755" y="2091690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97" name="Oval 40">
                <a:extLst>
                  <a:ext uri="{FF2B5EF4-FFF2-40B4-BE49-F238E27FC236}">
                    <a16:creationId xmlns:a16="http://schemas.microsoft.com/office/drawing/2014/main" id="{9646CB7C-495B-4F16-8EF0-81BFCF1AD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1660" y="2154555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98" name="Oval 41">
                <a:extLst>
                  <a:ext uri="{FF2B5EF4-FFF2-40B4-BE49-F238E27FC236}">
                    <a16:creationId xmlns:a16="http://schemas.microsoft.com/office/drawing/2014/main" id="{2997B36A-C938-4FCE-9588-3E60C3585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9755" y="2223135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99" name="Oval 42">
                <a:extLst>
                  <a:ext uri="{FF2B5EF4-FFF2-40B4-BE49-F238E27FC236}">
                    <a16:creationId xmlns:a16="http://schemas.microsoft.com/office/drawing/2014/main" id="{F1B6CF81-84FC-4A96-9386-7FAFBDB12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9755" y="2291715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</p:grpSp>
        <p:cxnSp>
          <p:nvCxnSpPr>
            <p:cNvPr id="77" name="Shape 45">
              <a:extLst>
                <a:ext uri="{FF2B5EF4-FFF2-40B4-BE49-F238E27FC236}">
                  <a16:creationId xmlns:a16="http://schemas.microsoft.com/office/drawing/2014/main" id="{2F99B52B-63FD-4614-9683-3D3250D36B56}"/>
                </a:ext>
              </a:extLst>
            </p:cNvPr>
            <p:cNvCxnSpPr>
              <a:cxnSpLocks noChangeShapeType="1"/>
              <a:stCxn id="88" idx="0"/>
            </p:cNvCxnSpPr>
            <p:nvPr/>
          </p:nvCxnSpPr>
          <p:spPr bwMode="auto">
            <a:xfrm rot="16200000" flipV="1">
              <a:off x="8962001" y="1855595"/>
              <a:ext cx="117461" cy="829702"/>
            </a:xfrm>
            <a:prstGeom prst="bentConnector4">
              <a:avLst>
                <a:gd name="adj1" fmla="val 97787"/>
                <a:gd name="adj2" fmla="val 54556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Elbow Connector 47">
              <a:extLst>
                <a:ext uri="{FF2B5EF4-FFF2-40B4-BE49-F238E27FC236}">
                  <a16:creationId xmlns:a16="http://schemas.microsoft.com/office/drawing/2014/main" id="{AC8E72ED-122C-486E-AE51-0327327595BD}"/>
                </a:ext>
              </a:extLst>
            </p:cNvPr>
            <p:cNvCxnSpPr>
              <a:cxnSpLocks noChangeShapeType="1"/>
              <a:stCxn id="74" idx="3"/>
              <a:endCxn id="99" idx="4"/>
            </p:cNvCxnSpPr>
            <p:nvPr/>
          </p:nvCxnSpPr>
          <p:spPr bwMode="auto">
            <a:xfrm rot="16200000" flipV="1">
              <a:off x="9521547" y="3195066"/>
              <a:ext cx="202145" cy="371369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Oval 62">
              <a:extLst>
                <a:ext uri="{FF2B5EF4-FFF2-40B4-BE49-F238E27FC236}">
                  <a16:creationId xmlns:a16="http://schemas.microsoft.com/office/drawing/2014/main" id="{BE4C0093-E5FB-4A1D-84BB-6640DD1C2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5804" y="2166062"/>
              <a:ext cx="78070" cy="8738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8200"/>
            </a:p>
          </p:txBody>
        </p:sp>
        <p:sp>
          <p:nvSpPr>
            <p:cNvPr id="81" name="Rectangle 71">
              <a:extLst>
                <a:ext uri="{FF2B5EF4-FFF2-40B4-BE49-F238E27FC236}">
                  <a16:creationId xmlns:a16="http://schemas.microsoft.com/office/drawing/2014/main" id="{49FF983F-F73D-4591-AAA9-313CCC5BE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7025" y="2661244"/>
              <a:ext cx="305030" cy="610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8200"/>
            </a:p>
          </p:txBody>
        </p:sp>
        <p:sp>
          <p:nvSpPr>
            <p:cNvPr id="82" name="Rectangle 72">
              <a:extLst>
                <a:ext uri="{FF2B5EF4-FFF2-40B4-BE49-F238E27FC236}">
                  <a16:creationId xmlns:a16="http://schemas.microsoft.com/office/drawing/2014/main" id="{505966DC-6DE9-4A8C-9D9A-F6CD9E49F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8434" y="2758605"/>
              <a:ext cx="305030" cy="610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8200"/>
            </a:p>
          </p:txBody>
        </p:sp>
        <p:cxnSp>
          <p:nvCxnSpPr>
            <p:cNvPr id="83" name="Elbow Connector 74">
              <a:extLst>
                <a:ext uri="{FF2B5EF4-FFF2-40B4-BE49-F238E27FC236}">
                  <a16:creationId xmlns:a16="http://schemas.microsoft.com/office/drawing/2014/main" id="{B87FDD90-A369-450B-BAE9-8796590E2C05}"/>
                </a:ext>
              </a:extLst>
            </p:cNvPr>
            <p:cNvCxnSpPr>
              <a:cxnSpLocks noChangeShapeType="1"/>
              <a:stCxn id="74" idx="3"/>
              <a:endCxn id="82" idx="2"/>
            </p:cNvCxnSpPr>
            <p:nvPr/>
          </p:nvCxnSpPr>
          <p:spPr bwMode="auto">
            <a:xfrm rot="5400000" flipH="1" flipV="1">
              <a:off x="9603534" y="3024408"/>
              <a:ext cx="662186" cy="252647"/>
            </a:xfrm>
            <a:prstGeom prst="bentConnector3">
              <a:avLst>
                <a:gd name="adj1" fmla="val 15412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" name="Oval 77">
              <a:extLst>
                <a:ext uri="{FF2B5EF4-FFF2-40B4-BE49-F238E27FC236}">
                  <a16:creationId xmlns:a16="http://schemas.microsoft.com/office/drawing/2014/main" id="{9D5F3332-DC5F-4BFD-9802-F452A4063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8221" y="3335551"/>
              <a:ext cx="78070" cy="8738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8200"/>
            </a:p>
          </p:txBody>
        </p:sp>
        <p:cxnSp>
          <p:nvCxnSpPr>
            <p:cNvPr id="85" name="Shape 59">
              <a:extLst>
                <a:ext uri="{FF2B5EF4-FFF2-40B4-BE49-F238E27FC236}">
                  <a16:creationId xmlns:a16="http://schemas.microsoft.com/office/drawing/2014/main" id="{FF594925-B1A2-4E0B-8A6F-185DE82A547B}"/>
                </a:ext>
              </a:extLst>
            </p:cNvPr>
            <p:cNvCxnSpPr>
              <a:cxnSpLocks noChangeShapeType="1"/>
              <a:stCxn id="81" idx="0"/>
              <a:endCxn id="80" idx="6"/>
            </p:cNvCxnSpPr>
            <p:nvPr/>
          </p:nvCxnSpPr>
          <p:spPr bwMode="auto">
            <a:xfrm rot="16200000" flipV="1">
              <a:off x="9540962" y="2142665"/>
              <a:ext cx="451491" cy="585667"/>
            </a:xfrm>
            <a:prstGeom prst="bentConnector2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6" name="Oval 83">
              <a:extLst>
                <a:ext uri="{FF2B5EF4-FFF2-40B4-BE49-F238E27FC236}">
                  <a16:creationId xmlns:a16="http://schemas.microsoft.com/office/drawing/2014/main" id="{31E090F1-3899-474D-8BC7-FE999AC22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8641" y="2166062"/>
              <a:ext cx="78070" cy="8738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8200"/>
            </a:p>
          </p:txBody>
        </p: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2C4D1C92-E7B2-450E-B426-8FF4B8E0C172}"/>
              </a:ext>
            </a:extLst>
          </p:cNvPr>
          <p:cNvGrpSpPr/>
          <p:nvPr/>
        </p:nvGrpSpPr>
        <p:grpSpPr>
          <a:xfrm rot="19474318">
            <a:off x="5353693" y="1762051"/>
            <a:ext cx="1243013" cy="1106487"/>
            <a:chOff x="4419601" y="2246313"/>
            <a:chExt cx="1243013" cy="1106487"/>
          </a:xfrm>
        </p:grpSpPr>
        <p:sp>
          <p:nvSpPr>
            <p:cNvPr id="101" name="Isosceles Triangle 28">
              <a:extLst>
                <a:ext uri="{FF2B5EF4-FFF2-40B4-BE49-F238E27FC236}">
                  <a16:creationId xmlns:a16="http://schemas.microsoft.com/office/drawing/2014/main" id="{EBBC28FE-9F38-48AF-ABDC-8F79E65C29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 flipH="1" flipV="1">
              <a:off x="5543551" y="2506663"/>
              <a:ext cx="122237" cy="11588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8200"/>
            </a:p>
          </p:txBody>
        </p:sp>
        <p:grpSp>
          <p:nvGrpSpPr>
            <p:cNvPr id="102" name="Group 43">
              <a:extLst>
                <a:ext uri="{FF2B5EF4-FFF2-40B4-BE49-F238E27FC236}">
                  <a16:creationId xmlns:a16="http://schemas.microsoft.com/office/drawing/2014/main" id="{05AB325B-1601-4E21-A922-85DDF928160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 flipH="1" flipV="1">
              <a:off x="4806952" y="2503487"/>
              <a:ext cx="469900" cy="708025"/>
              <a:chOff x="3116580" y="1554480"/>
              <a:chExt cx="561340" cy="889635"/>
            </a:xfrm>
          </p:grpSpPr>
          <p:sp>
            <p:nvSpPr>
              <p:cNvPr id="113" name="Oval 31">
                <a:extLst>
                  <a:ext uri="{FF2B5EF4-FFF2-40B4-BE49-F238E27FC236}">
                    <a16:creationId xmlns:a16="http://schemas.microsoft.com/office/drawing/2014/main" id="{D68D0723-894E-43CB-9DBA-4BDDD96FB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8485" y="1554480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114" name="Oval 32">
                <a:extLst>
                  <a:ext uri="{FF2B5EF4-FFF2-40B4-BE49-F238E27FC236}">
                    <a16:creationId xmlns:a16="http://schemas.microsoft.com/office/drawing/2014/main" id="{2B440BD5-9D10-45ED-8596-5CFD7E3C2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6580" y="1623060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115" name="Oval 33">
                <a:extLst>
                  <a:ext uri="{FF2B5EF4-FFF2-40B4-BE49-F238E27FC236}">
                    <a16:creationId xmlns:a16="http://schemas.microsoft.com/office/drawing/2014/main" id="{C662BD8D-46E0-439F-BD29-156243830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6580" y="1691640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116" name="Oval 34">
                <a:extLst>
                  <a:ext uri="{FF2B5EF4-FFF2-40B4-BE49-F238E27FC236}">
                    <a16:creationId xmlns:a16="http://schemas.microsoft.com/office/drawing/2014/main" id="{889FBCC3-BAB1-4CB2-A9AE-026FE41CD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8485" y="1754505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117" name="Oval 35">
                <a:extLst>
                  <a:ext uri="{FF2B5EF4-FFF2-40B4-BE49-F238E27FC236}">
                    <a16:creationId xmlns:a16="http://schemas.microsoft.com/office/drawing/2014/main" id="{78E45C80-9E06-4CE2-8412-ADDAFADDB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6580" y="1823085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118" name="Oval 36">
                <a:extLst>
                  <a:ext uri="{FF2B5EF4-FFF2-40B4-BE49-F238E27FC236}">
                    <a16:creationId xmlns:a16="http://schemas.microsoft.com/office/drawing/2014/main" id="{666D5633-EF91-4793-80A5-C1D6CAFB4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6580" y="1891665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119" name="Oval 37">
                <a:extLst>
                  <a:ext uri="{FF2B5EF4-FFF2-40B4-BE49-F238E27FC236}">
                    <a16:creationId xmlns:a16="http://schemas.microsoft.com/office/drawing/2014/main" id="{4AB8DA92-D3AF-4CFD-AC12-788EFCE23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1660" y="1954530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120" name="Oval 38">
                <a:extLst>
                  <a:ext uri="{FF2B5EF4-FFF2-40B4-BE49-F238E27FC236}">
                    <a16:creationId xmlns:a16="http://schemas.microsoft.com/office/drawing/2014/main" id="{E6B66664-60D2-4292-BA60-99F7A035F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9755" y="2023110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121" name="Oval 39">
                <a:extLst>
                  <a:ext uri="{FF2B5EF4-FFF2-40B4-BE49-F238E27FC236}">
                    <a16:creationId xmlns:a16="http://schemas.microsoft.com/office/drawing/2014/main" id="{99DB0433-D0BB-400F-A010-77674C741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9755" y="2091690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122" name="Oval 40">
                <a:extLst>
                  <a:ext uri="{FF2B5EF4-FFF2-40B4-BE49-F238E27FC236}">
                    <a16:creationId xmlns:a16="http://schemas.microsoft.com/office/drawing/2014/main" id="{141879A8-98AE-4D5B-82E6-B51C25052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1660" y="2154555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123" name="Oval 41">
                <a:extLst>
                  <a:ext uri="{FF2B5EF4-FFF2-40B4-BE49-F238E27FC236}">
                    <a16:creationId xmlns:a16="http://schemas.microsoft.com/office/drawing/2014/main" id="{BE53F154-AB75-4E5B-A02D-5A2DCE9CF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9755" y="2223135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  <p:sp>
            <p:nvSpPr>
              <p:cNvPr id="124" name="Oval 42">
                <a:extLst>
                  <a:ext uri="{FF2B5EF4-FFF2-40B4-BE49-F238E27FC236}">
                    <a16:creationId xmlns:a16="http://schemas.microsoft.com/office/drawing/2014/main" id="{FF4CFC69-1B10-4F6E-AE67-017F0A138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9755" y="2291715"/>
                <a:ext cx="556260" cy="152400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767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 sz="8200"/>
              </a:p>
            </p:txBody>
          </p:sp>
        </p:grpSp>
        <p:cxnSp>
          <p:nvCxnSpPr>
            <p:cNvPr id="103" name="Shape 45">
              <a:extLst>
                <a:ext uri="{FF2B5EF4-FFF2-40B4-BE49-F238E27FC236}">
                  <a16:creationId xmlns:a16="http://schemas.microsoft.com/office/drawing/2014/main" id="{214980C1-B3B9-4705-8DFE-4CBD2F51D458}"/>
                </a:ext>
              </a:extLst>
            </p:cNvPr>
            <p:cNvCxnSpPr>
              <a:cxnSpLocks noChangeShapeType="1"/>
              <a:stCxn id="113" idx="0"/>
            </p:cNvCxnSpPr>
            <p:nvPr/>
          </p:nvCxnSpPr>
          <p:spPr bwMode="auto">
            <a:xfrm rot="10800000" flipV="1">
              <a:off x="4598989" y="2857500"/>
              <a:ext cx="88900" cy="495300"/>
            </a:xfrm>
            <a:prstGeom prst="bentConnector4">
              <a:avLst>
                <a:gd name="adj1" fmla="val 99116"/>
                <a:gd name="adj2" fmla="val 56120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Elbow Connector 47">
              <a:extLst>
                <a:ext uri="{FF2B5EF4-FFF2-40B4-BE49-F238E27FC236}">
                  <a16:creationId xmlns:a16="http://schemas.microsoft.com/office/drawing/2014/main" id="{C911A14F-81F3-4CE4-9D77-C8DC685BE471}"/>
                </a:ext>
              </a:extLst>
            </p:cNvPr>
            <p:cNvCxnSpPr>
              <a:cxnSpLocks noChangeShapeType="1"/>
              <a:stCxn id="101" idx="3"/>
              <a:endCxn id="124" idx="4"/>
            </p:cNvCxnSpPr>
            <p:nvPr/>
          </p:nvCxnSpPr>
          <p:spPr bwMode="auto">
            <a:xfrm flipH="1">
              <a:off x="5395914" y="2565400"/>
              <a:ext cx="150812" cy="290513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5" name="Oval 62">
              <a:extLst>
                <a:ext uri="{FF2B5EF4-FFF2-40B4-BE49-F238E27FC236}">
                  <a16:creationId xmlns:a16="http://schemas.microsoft.com/office/drawing/2014/main" id="{45DBC918-428C-4B8E-BD4A-10B4A9E37F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4568827" y="2825750"/>
              <a:ext cx="61912" cy="65087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8200"/>
            </a:p>
          </p:txBody>
        </p:sp>
        <p:sp>
          <p:nvSpPr>
            <p:cNvPr id="106" name="Rectangle 71">
              <a:extLst>
                <a:ext uri="{FF2B5EF4-FFF2-40B4-BE49-F238E27FC236}">
                  <a16:creationId xmlns:a16="http://schemas.microsoft.com/office/drawing/2014/main" id="{33E018D3-C966-41B2-B1D6-6452479D98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4838701" y="2344738"/>
              <a:ext cx="239713" cy="460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8200"/>
            </a:p>
          </p:txBody>
        </p:sp>
        <p:sp>
          <p:nvSpPr>
            <p:cNvPr id="107" name="Rectangle 72">
              <a:extLst>
                <a:ext uri="{FF2B5EF4-FFF2-40B4-BE49-F238E27FC236}">
                  <a16:creationId xmlns:a16="http://schemas.microsoft.com/office/drawing/2014/main" id="{0389B5C1-2F6D-46CC-85CB-DE05AA03D5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4910933" y="2343944"/>
              <a:ext cx="239712" cy="444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8200"/>
            </a:p>
          </p:txBody>
        </p:sp>
        <p:cxnSp>
          <p:nvCxnSpPr>
            <p:cNvPr id="108" name="Elbow Connector 74">
              <a:extLst>
                <a:ext uri="{FF2B5EF4-FFF2-40B4-BE49-F238E27FC236}">
                  <a16:creationId xmlns:a16="http://schemas.microsoft.com/office/drawing/2014/main" id="{F5F4832C-6BF2-4183-9D23-642BA84303CA}"/>
                </a:ext>
              </a:extLst>
            </p:cNvPr>
            <p:cNvCxnSpPr>
              <a:cxnSpLocks noChangeShapeType="1"/>
              <a:stCxn id="101" idx="3"/>
              <a:endCxn id="107" idx="2"/>
            </p:cNvCxnSpPr>
            <p:nvPr/>
          </p:nvCxnSpPr>
          <p:spPr bwMode="auto">
            <a:xfrm rot="10800000">
              <a:off x="5053014" y="2365375"/>
              <a:ext cx="493712" cy="200025"/>
            </a:xfrm>
            <a:prstGeom prst="bentConnector3">
              <a:avLst>
                <a:gd name="adj1" fmla="val 15412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9" name="Oval 77">
              <a:extLst>
                <a:ext uri="{FF2B5EF4-FFF2-40B4-BE49-F238E27FC236}">
                  <a16:creationId xmlns:a16="http://schemas.microsoft.com/office/drawing/2014/main" id="{27B15F3F-C6E0-4D69-B54A-5579FA80AC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5439570" y="2532857"/>
              <a:ext cx="60325" cy="65087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8200"/>
            </a:p>
          </p:txBody>
        </p:sp>
        <p:cxnSp>
          <p:nvCxnSpPr>
            <p:cNvPr id="110" name="Shape 59">
              <a:extLst>
                <a:ext uri="{FF2B5EF4-FFF2-40B4-BE49-F238E27FC236}">
                  <a16:creationId xmlns:a16="http://schemas.microsoft.com/office/drawing/2014/main" id="{D68E6617-6CC2-477A-9B89-2E7DDC1386BD}"/>
                </a:ext>
              </a:extLst>
            </p:cNvPr>
            <p:cNvCxnSpPr>
              <a:cxnSpLocks noChangeShapeType="1"/>
              <a:stCxn id="106" idx="0"/>
              <a:endCxn id="105" idx="6"/>
            </p:cNvCxnSpPr>
            <p:nvPr/>
          </p:nvCxnSpPr>
          <p:spPr bwMode="auto">
            <a:xfrm flipH="1">
              <a:off x="4598989" y="2366963"/>
              <a:ext cx="336550" cy="460375"/>
            </a:xfrm>
            <a:prstGeom prst="bentConnector2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1" name="Oval 83">
              <a:extLst>
                <a:ext uri="{FF2B5EF4-FFF2-40B4-BE49-F238E27FC236}">
                  <a16:creationId xmlns:a16="http://schemas.microsoft.com/office/drawing/2014/main" id="{EA0654B2-AF32-4342-96C0-481A7D10BE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4569620" y="2336007"/>
              <a:ext cx="60325" cy="65087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76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76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8200"/>
            </a:p>
          </p:txBody>
        </p:sp>
        <p:cxnSp>
          <p:nvCxnSpPr>
            <p:cNvPr id="112" name="Gewinkelter Verbinder 161">
              <a:extLst>
                <a:ext uri="{FF2B5EF4-FFF2-40B4-BE49-F238E27FC236}">
                  <a16:creationId xmlns:a16="http://schemas.microsoft.com/office/drawing/2014/main" id="{067A43FB-6D5E-4C04-BF37-A3D727A2F814}"/>
                </a:ext>
              </a:extLst>
            </p:cNvPr>
            <p:cNvCxnSpPr>
              <a:cxnSpLocks noChangeShapeType="1"/>
              <a:stCxn id="105" idx="0"/>
            </p:cNvCxnSpPr>
            <p:nvPr/>
          </p:nvCxnSpPr>
          <p:spPr bwMode="auto">
            <a:xfrm rot="10800000" flipV="1">
              <a:off x="4419601" y="2857500"/>
              <a:ext cx="147638" cy="495300"/>
            </a:xfrm>
            <a:prstGeom prst="bentConnector2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5" name="Rectangle 3">
            <a:extLst>
              <a:ext uri="{FF2B5EF4-FFF2-40B4-BE49-F238E27FC236}">
                <a16:creationId xmlns:a16="http://schemas.microsoft.com/office/drawing/2014/main" id="{15169788-1FED-47CD-B257-3B8070D40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+mn-cs"/>
              </a:rPr>
              <a:t>Ultra-precise q/m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hteck: abgerundete Ecken 125">
                <a:extLst>
                  <a:ext uri="{FF2B5EF4-FFF2-40B4-BE49-F238E27FC236}">
                    <a16:creationId xmlns:a16="http://schemas.microsoft.com/office/drawing/2014/main" id="{B2DC6EDD-E169-4C5F-8590-116135FCAD75}"/>
                  </a:ext>
                </a:extLst>
              </p:cNvPr>
              <p:cNvSpPr/>
              <p:nvPr/>
            </p:nvSpPr>
            <p:spPr>
              <a:xfrm>
                <a:off x="277536" y="1239692"/>
                <a:ext cx="2411856" cy="771605"/>
              </a:xfrm>
              <a:prstGeom prst="roundRect">
                <a:avLst>
                  <a:gd name="adj" fmla="val 17322"/>
                </a:avLst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7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700" b="1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𝝎</m:t>
                          </m:r>
                        </m:e>
                        <m:sub>
                          <m:r>
                            <a:rPr lang="de-DE"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e-DE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de-DE"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de-DE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  <m:e>
                              <m:r>
                                <a:rPr lang="de-DE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sPre>
                        </m:e>
                        <m:sup>
                          <m:r>
                            <a:rPr lang="de-DE"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6+</m:t>
                          </m:r>
                        </m:sup>
                      </m:sSup>
                      <m:r>
                        <a:rPr lang="de-DE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sz="1700" b="1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700" b="1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700" b="1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de-DE" sz="1700" b="1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num>
                        <m:den>
                          <m:sSub>
                            <m:sSubPr>
                              <m:ctrlPr>
                                <a:rPr lang="de-DE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Pre>
                                    <m:sPrePr>
                                      <m:ctrlPr>
                                        <a:rPr lang="de-DE" sz="17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de-DE" sz="17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p>
                                    <m:e>
                                      <m:r>
                                        <a:rPr lang="de-DE" sz="17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</m:sPre>
                                </m:e>
                                <m:sup>
                                  <m:r>
                                    <a:rPr lang="de-DE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6+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r>
                        <a:rPr lang="de-DE" sz="1700" b="1" i="1">
                          <a:solidFill>
                            <a:srgbClr val="92D050"/>
                          </a:solidFill>
                          <a:latin typeface="Cambria Math"/>
                        </a:rPr>
                        <m:t>𝑩</m:t>
                      </m:r>
                    </m:oMath>
                  </m:oMathPara>
                </a14:m>
                <a:endParaRPr lang="de-DE" sz="1700" dirty="0"/>
              </a:p>
            </p:txBody>
          </p:sp>
        </mc:Choice>
        <mc:Fallback xmlns="">
          <p:sp>
            <p:nvSpPr>
              <p:cNvPr id="126" name="Rechteck: abgerundete Ecken 125">
                <a:extLst>
                  <a:ext uri="{FF2B5EF4-FFF2-40B4-BE49-F238E27FC236}">
                    <a16:creationId xmlns:a16="http://schemas.microsoft.com/office/drawing/2014/main" id="{B2DC6EDD-E169-4C5F-8590-116135FCA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36" y="1239692"/>
                <a:ext cx="2411856" cy="771605"/>
              </a:xfrm>
              <a:prstGeom prst="roundRect">
                <a:avLst>
                  <a:gd name="adj" fmla="val 17322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hteck: abgerundete Ecken 126">
                <a:extLst>
                  <a:ext uri="{FF2B5EF4-FFF2-40B4-BE49-F238E27FC236}">
                    <a16:creationId xmlns:a16="http://schemas.microsoft.com/office/drawing/2014/main" id="{78D4A00A-8A11-41ED-9553-63D281345575}"/>
                  </a:ext>
                </a:extLst>
              </p:cNvPr>
              <p:cNvSpPr/>
              <p:nvPr/>
            </p:nvSpPr>
            <p:spPr>
              <a:xfrm>
                <a:off x="2795488" y="1242179"/>
                <a:ext cx="1645952" cy="771605"/>
              </a:xfrm>
              <a:prstGeom prst="roundRect">
                <a:avLst>
                  <a:gd name="adj" fmla="val 17322"/>
                </a:avLst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7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700" b="1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𝝎</m:t>
                          </m:r>
                        </m:e>
                        <m:sub>
                          <m:r>
                            <a:rPr lang="de-DE"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e-DE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de-DE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sz="1700" b="1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700" b="1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700" b="1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num>
                        <m:den>
                          <m:sSub>
                            <m:sSubPr>
                              <m:ctrlPr>
                                <a:rPr lang="de-DE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7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de-DE" sz="1700" b="1" i="1">
                          <a:solidFill>
                            <a:srgbClr val="92D050"/>
                          </a:solidFill>
                          <a:latin typeface="Cambria Math"/>
                        </a:rPr>
                        <m:t>𝑩</m:t>
                      </m:r>
                    </m:oMath>
                  </m:oMathPara>
                </a14:m>
                <a:endParaRPr lang="de-DE" sz="1700" dirty="0"/>
              </a:p>
            </p:txBody>
          </p:sp>
        </mc:Choice>
        <mc:Fallback xmlns="">
          <p:sp>
            <p:nvSpPr>
              <p:cNvPr id="127" name="Rechteck: abgerundete Ecken 126">
                <a:extLst>
                  <a:ext uri="{FF2B5EF4-FFF2-40B4-BE49-F238E27FC236}">
                    <a16:creationId xmlns:a16="http://schemas.microsoft.com/office/drawing/2014/main" id="{78D4A00A-8A11-41ED-9553-63D2813455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488" y="1242179"/>
                <a:ext cx="1645952" cy="771605"/>
              </a:xfrm>
              <a:prstGeom prst="roundRect">
                <a:avLst>
                  <a:gd name="adj" fmla="val 17322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B0590321-7814-462A-AF30-33F17DE99152}"/>
              </a:ext>
            </a:extLst>
          </p:cNvPr>
          <p:cNvSpPr/>
          <p:nvPr/>
        </p:nvSpPr>
        <p:spPr>
          <a:xfrm>
            <a:off x="1743635" y="2090605"/>
            <a:ext cx="346696" cy="42594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8" name="Pfeil: nach unten 127">
            <a:extLst>
              <a:ext uri="{FF2B5EF4-FFF2-40B4-BE49-F238E27FC236}">
                <a16:creationId xmlns:a16="http://schemas.microsoft.com/office/drawing/2014/main" id="{3DD1DB14-6E30-4335-9BBC-166C0BBE5517}"/>
              </a:ext>
            </a:extLst>
          </p:cNvPr>
          <p:cNvSpPr/>
          <p:nvPr/>
        </p:nvSpPr>
        <p:spPr>
          <a:xfrm>
            <a:off x="3141874" y="2090605"/>
            <a:ext cx="346696" cy="42594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CE311BB-2B5D-4EFD-9397-09DD79879A99}"/>
              </a:ext>
            </a:extLst>
          </p:cNvPr>
          <p:cNvGrpSpPr/>
          <p:nvPr/>
        </p:nvGrpSpPr>
        <p:grpSpPr>
          <a:xfrm>
            <a:off x="3042993" y="1985637"/>
            <a:ext cx="5086642" cy="4179743"/>
            <a:chOff x="3042993" y="1985637"/>
            <a:chExt cx="5086642" cy="4179743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FEC22D58-F04D-41AC-A2C7-02962C3EA4F6}"/>
                </a:ext>
              </a:extLst>
            </p:cNvPr>
            <p:cNvSpPr/>
            <p:nvPr/>
          </p:nvSpPr>
          <p:spPr>
            <a:xfrm>
              <a:off x="3042993" y="1985637"/>
              <a:ext cx="5086642" cy="4179743"/>
            </a:xfrm>
            <a:prstGeom prst="roundRect">
              <a:avLst>
                <a:gd name="adj" fmla="val 5621"/>
              </a:avLst>
            </a:prstGeom>
            <a:solidFill>
              <a:schemeClr val="bg1"/>
            </a:solidFill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9" name="Grafik 128">
              <a:extLst>
                <a:ext uri="{FF2B5EF4-FFF2-40B4-BE49-F238E27FC236}">
                  <a16:creationId xmlns:a16="http://schemas.microsoft.com/office/drawing/2014/main" id="{E5E9FC11-5480-4B4A-9F75-2889416B8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4358" y="2070236"/>
              <a:ext cx="4839796" cy="4007542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C800737-8E4C-45B3-A398-C381A7853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04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11892 0.1145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5" y="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-0.10851 0.0981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51 0.09815 L 0.00086 -0.0050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-5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92 0.11459 L 0.00018 0.0020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5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8" y="1366503"/>
            <a:ext cx="8664872" cy="3457537"/>
          </a:xfrm>
          <a:prstGeom prst="rect">
            <a:avLst/>
          </a:prstGeom>
        </p:spPr>
      </p:pic>
      <p:sp>
        <p:nvSpPr>
          <p:cNvPr id="20" name="Pfeil nach links und rechts 19"/>
          <p:cNvSpPr/>
          <p:nvPr/>
        </p:nvSpPr>
        <p:spPr>
          <a:xfrm rot="18000000">
            <a:off x="502859" y="3115142"/>
            <a:ext cx="1316383" cy="30480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396966" y="897947"/>
            <a:ext cx="358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R.S. Van </a:t>
            </a:r>
            <a:r>
              <a:rPr lang="en-GB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Dyck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UW</a:t>
            </a:r>
            <a:endParaRPr lang="en-US" sz="2000" b="1" dirty="0">
              <a:solidFill>
                <a:schemeClr val="accent6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Pfeil nach links und rechts 22"/>
          <p:cNvSpPr/>
          <p:nvPr/>
        </p:nvSpPr>
        <p:spPr>
          <a:xfrm>
            <a:off x="2688927" y="1939185"/>
            <a:ext cx="3962401" cy="30480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79162" y="6251618"/>
            <a:ext cx="44208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S. L.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Zafonte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280 (2015)</a:t>
            </a:r>
            <a:endParaRPr lang="en-US" sz="1200" dirty="0">
              <a:solidFill>
                <a:schemeClr val="bg1">
                  <a:lumMod val="50000"/>
                </a:schemeClr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79162" y="6000287"/>
            <a:ext cx="30997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[1] F. Heiße </a:t>
            </a:r>
            <a:r>
              <a:rPr lang="de-DE" altLang="de-DE" sz="12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et al.</a:t>
            </a: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PRL 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</a:rPr>
              <a:t>119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, 033001 (2017)</a:t>
            </a:r>
            <a:endParaRPr lang="de-DE" altLang="de-DE" sz="12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 rot="18000000">
            <a:off x="458724" y="2740390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[2]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4475853" y="1371600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[2]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5867400" y="6284349"/>
            <a:ext cx="42532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[5] S.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Hamzeloui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PRA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060501 (2017)</a:t>
            </a:r>
          </a:p>
        </p:txBody>
      </p:sp>
      <p:sp>
        <p:nvSpPr>
          <p:cNvPr id="46" name="Rechteck 45"/>
          <p:cNvSpPr/>
          <p:nvPr/>
        </p:nvSpPr>
        <p:spPr>
          <a:xfrm>
            <a:off x="5867400" y="6021288"/>
            <a:ext cx="42532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 Yan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PRA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062504 (2003)</a:t>
            </a:r>
          </a:p>
        </p:txBody>
      </p:sp>
      <p:sp>
        <p:nvSpPr>
          <p:cNvPr id="47" name="Rechteck 46"/>
          <p:cNvSpPr/>
          <p:nvPr/>
        </p:nvSpPr>
        <p:spPr>
          <a:xfrm>
            <a:off x="5867400" y="5769260"/>
            <a:ext cx="38779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[3] E. Myers 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et al.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, PRL 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114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, 013003 (2015)	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396966" y="1652705"/>
            <a:ext cx="936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7674125" y="1652705"/>
            <a:ext cx="1031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8224048" y="4572000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2971800" y="457200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304800" y="457200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4800600" y="4579611"/>
            <a:ext cx="925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HD</a:t>
            </a: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447675" y="-27384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+mn-cs"/>
              </a:rPr>
              <a:t>Puzzle of Light Atomic Masses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PREN 2023</a:t>
            </a:r>
            <a:endParaRPr lang="de-DE" dirty="0"/>
          </a:p>
        </p:txBody>
      </p:sp>
      <p:sp>
        <p:nvSpPr>
          <p:cNvPr id="41" name="Pfeil nach links und rechts 19">
            <a:extLst>
              <a:ext uri="{FF2B5EF4-FFF2-40B4-BE49-F238E27FC236}">
                <a16:creationId xmlns:a16="http://schemas.microsoft.com/office/drawing/2014/main" id="{EE5CEFFB-80FF-4A59-9F2D-72C537602204}"/>
              </a:ext>
            </a:extLst>
          </p:cNvPr>
          <p:cNvSpPr/>
          <p:nvPr/>
        </p:nvSpPr>
        <p:spPr>
          <a:xfrm rot="14144938">
            <a:off x="2045513" y="3131532"/>
            <a:ext cx="1316383" cy="30480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829E170-528F-46E9-9842-C7DC4780A481}"/>
              </a:ext>
            </a:extLst>
          </p:cNvPr>
          <p:cNvSpPr/>
          <p:nvPr/>
        </p:nvSpPr>
        <p:spPr>
          <a:xfrm>
            <a:off x="4475853" y="3429000"/>
            <a:ext cx="4757794" cy="197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23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8" y="1366503"/>
            <a:ext cx="8664872" cy="3457537"/>
          </a:xfrm>
          <a:prstGeom prst="rect">
            <a:avLst/>
          </a:prstGeom>
        </p:spPr>
      </p:pic>
      <p:sp>
        <p:nvSpPr>
          <p:cNvPr id="20" name="Pfeil nach links und rechts 19"/>
          <p:cNvSpPr/>
          <p:nvPr/>
        </p:nvSpPr>
        <p:spPr>
          <a:xfrm rot="18000000">
            <a:off x="502859" y="3115142"/>
            <a:ext cx="1316383" cy="30480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396966" y="897947"/>
            <a:ext cx="358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R.S. Van </a:t>
            </a:r>
            <a:r>
              <a:rPr lang="en-GB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Dyck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UW</a:t>
            </a:r>
            <a:endParaRPr lang="en-US" sz="2000" b="1" dirty="0">
              <a:solidFill>
                <a:schemeClr val="accent6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780483" y="897947"/>
            <a:ext cx="2880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E. Myers </a:t>
            </a:r>
            <a:r>
              <a:rPr lang="de-DE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et al. </a:t>
            </a:r>
            <a:r>
              <a:rPr lang="de-DE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@ FSU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feil nach links und rechts 22"/>
          <p:cNvSpPr/>
          <p:nvPr/>
        </p:nvSpPr>
        <p:spPr>
          <a:xfrm>
            <a:off x="2688927" y="1939185"/>
            <a:ext cx="3962401" cy="30480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feil nach links und rechts 23"/>
          <p:cNvSpPr/>
          <p:nvPr/>
        </p:nvSpPr>
        <p:spPr>
          <a:xfrm>
            <a:off x="6651328" y="4185903"/>
            <a:ext cx="1316383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feil nach links und rechts 25"/>
          <p:cNvSpPr/>
          <p:nvPr/>
        </p:nvSpPr>
        <p:spPr>
          <a:xfrm rot="18000000">
            <a:off x="6003288" y="2903034"/>
            <a:ext cx="1316383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1616569" y="3982199"/>
            <a:ext cx="720000" cy="720000"/>
          </a:xfrm>
          <a:prstGeom prst="mathPlus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Nach oben gekrümmter Pfeil 27"/>
          <p:cNvSpPr/>
          <p:nvPr/>
        </p:nvSpPr>
        <p:spPr>
          <a:xfrm>
            <a:off x="1840825" y="4939114"/>
            <a:ext cx="4296153" cy="1004486"/>
          </a:xfrm>
          <a:prstGeom prst="curved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2919897" y="5373987"/>
            <a:ext cx="332613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 Binding Energy [4]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79162" y="6251618"/>
            <a:ext cx="44208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S. L.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Zafonte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280 (2015)</a:t>
            </a:r>
            <a:endParaRPr lang="en-US" sz="1200" dirty="0">
              <a:solidFill>
                <a:schemeClr val="bg1">
                  <a:lumMod val="50000"/>
                </a:schemeClr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79162" y="6000287"/>
            <a:ext cx="30997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[1] F. Heiße </a:t>
            </a:r>
            <a:r>
              <a:rPr lang="de-DE" altLang="de-DE" sz="12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et al.</a:t>
            </a: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PRL 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</a:rPr>
              <a:t>119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, 033001 (2017)</a:t>
            </a:r>
            <a:endParaRPr lang="de-DE" altLang="de-DE" sz="12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 rot="18000000">
            <a:off x="458724" y="2740390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[2]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7141364" y="3883515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[3]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Rechteck 37"/>
          <p:cNvSpPr/>
          <p:nvPr/>
        </p:nvSpPr>
        <p:spPr>
          <a:xfrm rot="18000000">
            <a:off x="5987173" y="2571035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[5]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4475853" y="1371600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[2]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5867400" y="6284349"/>
            <a:ext cx="42532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[5] S.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Hamzeloui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PRA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060501 (2017)</a:t>
            </a:r>
          </a:p>
        </p:txBody>
      </p:sp>
      <p:sp>
        <p:nvSpPr>
          <p:cNvPr id="46" name="Rechteck 45"/>
          <p:cNvSpPr/>
          <p:nvPr/>
        </p:nvSpPr>
        <p:spPr>
          <a:xfrm>
            <a:off x="5867400" y="6021288"/>
            <a:ext cx="42532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 Yan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PRA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062504 (2003)</a:t>
            </a:r>
          </a:p>
        </p:txBody>
      </p:sp>
      <p:sp>
        <p:nvSpPr>
          <p:cNvPr id="47" name="Rechteck 46"/>
          <p:cNvSpPr/>
          <p:nvPr/>
        </p:nvSpPr>
        <p:spPr>
          <a:xfrm>
            <a:off x="5867400" y="5769260"/>
            <a:ext cx="38779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[3] E. Myers 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et al.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, PRL 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114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, 013003 (2015)	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hteck 47"/>
          <p:cNvSpPr/>
          <p:nvPr/>
        </p:nvSpPr>
        <p:spPr>
          <a:xfrm rot="18000000" flipH="1">
            <a:off x="5795645" y="2408888"/>
            <a:ext cx="332613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Measurement</a:t>
            </a:r>
            <a:endParaRPr lang="en-US" sz="1400" b="1" dirty="0">
              <a:solidFill>
                <a:schemeClr val="tx2">
                  <a:lumMod val="40000"/>
                  <a:lumOff val="60000"/>
                </a:schemeClr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396966" y="1652705"/>
            <a:ext cx="936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7674125" y="1652705"/>
            <a:ext cx="1031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8224048" y="4572000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2971800" y="457200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304800" y="457200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4800600" y="4579611"/>
            <a:ext cx="925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HD</a:t>
            </a: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447675" y="-27384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+mn-cs"/>
              </a:rPr>
              <a:t>Puzzle of Light Atomic Masses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PREN 2023</a:t>
            </a:r>
            <a:endParaRPr lang="de-DE" dirty="0"/>
          </a:p>
        </p:txBody>
      </p:sp>
      <p:sp>
        <p:nvSpPr>
          <p:cNvPr id="41" name="Pfeil nach links und rechts 19">
            <a:extLst>
              <a:ext uri="{FF2B5EF4-FFF2-40B4-BE49-F238E27FC236}">
                <a16:creationId xmlns:a16="http://schemas.microsoft.com/office/drawing/2014/main" id="{EE5CEFFB-80FF-4A59-9F2D-72C537602204}"/>
              </a:ext>
            </a:extLst>
          </p:cNvPr>
          <p:cNvSpPr/>
          <p:nvPr/>
        </p:nvSpPr>
        <p:spPr>
          <a:xfrm rot="14144938">
            <a:off x="2045513" y="3131532"/>
            <a:ext cx="1316383" cy="30480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8" y="1366503"/>
            <a:ext cx="8664872" cy="3457537"/>
          </a:xfrm>
          <a:prstGeom prst="rect">
            <a:avLst/>
          </a:prstGeom>
        </p:spPr>
      </p:pic>
      <p:sp>
        <p:nvSpPr>
          <p:cNvPr id="20" name="Pfeil nach links und rechts 19"/>
          <p:cNvSpPr/>
          <p:nvPr/>
        </p:nvSpPr>
        <p:spPr>
          <a:xfrm rot="18000000">
            <a:off x="502859" y="3115142"/>
            <a:ext cx="1316383" cy="30480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396966" y="897947"/>
            <a:ext cx="358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R.S. Van </a:t>
            </a:r>
            <a:r>
              <a:rPr lang="en-GB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Dyck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UW</a:t>
            </a:r>
            <a:endParaRPr lang="en-US" sz="2000" b="1" dirty="0">
              <a:solidFill>
                <a:schemeClr val="accent6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780483" y="897947"/>
            <a:ext cx="2880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E. Myers </a:t>
            </a:r>
            <a:r>
              <a:rPr lang="de-DE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et al. </a:t>
            </a:r>
            <a:r>
              <a:rPr lang="de-DE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@ FSU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feil nach links und rechts 22"/>
          <p:cNvSpPr/>
          <p:nvPr/>
        </p:nvSpPr>
        <p:spPr>
          <a:xfrm>
            <a:off x="2688927" y="1939185"/>
            <a:ext cx="3962401" cy="30480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feil nach links und rechts 23"/>
          <p:cNvSpPr/>
          <p:nvPr/>
        </p:nvSpPr>
        <p:spPr>
          <a:xfrm>
            <a:off x="6651328" y="4185903"/>
            <a:ext cx="1316383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feil nach links und rechts 25"/>
          <p:cNvSpPr/>
          <p:nvPr/>
        </p:nvSpPr>
        <p:spPr>
          <a:xfrm rot="18000000">
            <a:off x="6003288" y="2903034"/>
            <a:ext cx="1316383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1616569" y="3982199"/>
            <a:ext cx="720000" cy="720000"/>
          </a:xfrm>
          <a:prstGeom prst="mathPlus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Nach oben gekrümmter Pfeil 27"/>
          <p:cNvSpPr/>
          <p:nvPr/>
        </p:nvSpPr>
        <p:spPr>
          <a:xfrm>
            <a:off x="1840825" y="4939114"/>
            <a:ext cx="4296153" cy="1004486"/>
          </a:xfrm>
          <a:prstGeom prst="curved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2919897" y="5373987"/>
            <a:ext cx="332613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 Binding Energy [4]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79162" y="6251618"/>
            <a:ext cx="44208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S. L.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Zafonte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280 (2015)</a:t>
            </a:r>
            <a:endParaRPr lang="en-US" sz="1200" dirty="0">
              <a:solidFill>
                <a:schemeClr val="bg1">
                  <a:lumMod val="50000"/>
                </a:schemeClr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79162" y="6000287"/>
            <a:ext cx="30997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[1] F. Heiße </a:t>
            </a:r>
            <a:r>
              <a:rPr lang="de-DE" altLang="de-DE" sz="12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et al.</a:t>
            </a: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PRL 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</a:rPr>
              <a:t>119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, 033001 (2017)</a:t>
            </a:r>
            <a:endParaRPr lang="de-DE" altLang="de-DE" sz="12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 rot="18000000">
            <a:off x="458724" y="2740390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[2]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7141364" y="3883515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[3]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Rechteck 37"/>
          <p:cNvSpPr/>
          <p:nvPr/>
        </p:nvSpPr>
        <p:spPr>
          <a:xfrm rot="18000000">
            <a:off x="5987173" y="2571035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[5]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4475853" y="1371600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[2]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362190" y="1610430"/>
            <a:ext cx="61587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500" b="1" dirty="0">
                <a:solidFill>
                  <a:schemeClr val="accent2"/>
                </a:solidFill>
                <a:uFill>
                  <a:solidFill/>
                </a:u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lang="de-DE" sz="5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838200" y="2773053"/>
            <a:ext cx="61587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500" b="1" dirty="0">
                <a:solidFill>
                  <a:schemeClr val="accent2"/>
                </a:solidFill>
                <a:uFill>
                  <a:solidFill/>
                </a:u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lang="de-DE" sz="5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5867400" y="6284349"/>
            <a:ext cx="42532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[5] S.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Hamzeloui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PRA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060501 (2017)</a:t>
            </a:r>
          </a:p>
        </p:txBody>
      </p:sp>
      <p:sp>
        <p:nvSpPr>
          <p:cNvPr id="46" name="Rechteck 45"/>
          <p:cNvSpPr/>
          <p:nvPr/>
        </p:nvSpPr>
        <p:spPr>
          <a:xfrm>
            <a:off x="5867400" y="6021288"/>
            <a:ext cx="42532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 Yan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PRA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062504 (2003)</a:t>
            </a:r>
          </a:p>
        </p:txBody>
      </p:sp>
      <p:sp>
        <p:nvSpPr>
          <p:cNvPr id="47" name="Rechteck 46"/>
          <p:cNvSpPr/>
          <p:nvPr/>
        </p:nvSpPr>
        <p:spPr>
          <a:xfrm>
            <a:off x="5867400" y="5769260"/>
            <a:ext cx="38779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[3] E. Myers 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et al.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, PRL 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114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, 013003 (2015)	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hteck 47"/>
          <p:cNvSpPr/>
          <p:nvPr/>
        </p:nvSpPr>
        <p:spPr>
          <a:xfrm rot="18000000" flipH="1">
            <a:off x="5795645" y="2408888"/>
            <a:ext cx="332613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Measurement</a:t>
            </a:r>
            <a:endParaRPr lang="en-US" sz="1400" b="1" dirty="0">
              <a:solidFill>
                <a:schemeClr val="tx2">
                  <a:lumMod val="40000"/>
                  <a:lumOff val="60000"/>
                </a:schemeClr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396966" y="1652705"/>
            <a:ext cx="936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7674125" y="1652705"/>
            <a:ext cx="1031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8224048" y="4572000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2971800" y="457200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304800" y="457200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4800600" y="4579611"/>
            <a:ext cx="925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HD</a:t>
            </a: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447675" y="-27384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+mn-cs"/>
              </a:rPr>
              <a:t>Puzzle of Light Atomic Masses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PREN 2023</a:t>
            </a:r>
            <a:endParaRPr lang="de-DE" dirty="0"/>
          </a:p>
        </p:txBody>
      </p:sp>
      <p:sp>
        <p:nvSpPr>
          <p:cNvPr id="41" name="Pfeil nach links und rechts 19">
            <a:extLst>
              <a:ext uri="{FF2B5EF4-FFF2-40B4-BE49-F238E27FC236}">
                <a16:creationId xmlns:a16="http://schemas.microsoft.com/office/drawing/2014/main" id="{EE5CEFFB-80FF-4A59-9F2D-72C537602204}"/>
              </a:ext>
            </a:extLst>
          </p:cNvPr>
          <p:cNvSpPr/>
          <p:nvPr/>
        </p:nvSpPr>
        <p:spPr>
          <a:xfrm rot="14144938">
            <a:off x="2045513" y="3131532"/>
            <a:ext cx="1316383" cy="30480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D9A886B1-0C91-4AB0-A72F-875335D27100}"/>
              </a:ext>
            </a:extLst>
          </p:cNvPr>
          <p:cNvSpPr/>
          <p:nvPr/>
        </p:nvSpPr>
        <p:spPr>
          <a:xfrm>
            <a:off x="2398919" y="2819187"/>
            <a:ext cx="61587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500" b="1" dirty="0">
                <a:solidFill>
                  <a:schemeClr val="accent2"/>
                </a:solidFill>
                <a:uFill>
                  <a:solidFill/>
                </a:u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lang="de-DE" sz="5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D36DF72E-346C-4F50-A623-97C7F618EF09}"/>
              </a:ext>
            </a:extLst>
          </p:cNvPr>
          <p:cNvSpPr/>
          <p:nvPr/>
        </p:nvSpPr>
        <p:spPr>
          <a:xfrm>
            <a:off x="2187666" y="2463012"/>
            <a:ext cx="5086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dirty="0">
                <a:solidFill>
                  <a:schemeClr val="accent2"/>
                </a:solidFill>
                <a:uFill>
                  <a:solidFill/>
                </a:u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</a:t>
            </a:r>
            <a:r>
              <a:rPr lang="el-GR" sz="3600" b="1" dirty="0">
                <a:solidFill>
                  <a:schemeClr val="accent2"/>
                </a:solidFill>
                <a:uFill>
                  <a:solidFill/>
                </a:u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σ</a:t>
            </a:r>
            <a:r>
              <a:rPr lang="de-DE" sz="3600" b="1" dirty="0">
                <a:solidFill>
                  <a:schemeClr val="accent2"/>
                </a:solidFill>
                <a:uFill>
                  <a:solidFill/>
                </a:u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</a:p>
          <a:p>
            <a:pPr algn="ctr"/>
            <a:r>
              <a:rPr lang="de-DE" sz="3600" b="1" dirty="0" err="1">
                <a:solidFill>
                  <a:schemeClr val="accent2"/>
                </a:solidFill>
                <a:uFill>
                  <a:solidFill/>
                </a:u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discrepancy</a:t>
            </a:r>
            <a:endParaRPr lang="de-DE" sz="3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7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8" y="1366503"/>
            <a:ext cx="8664872" cy="3457537"/>
          </a:xfrm>
          <a:prstGeom prst="rect">
            <a:avLst/>
          </a:prstGeom>
        </p:spPr>
      </p:pic>
      <p:sp>
        <p:nvSpPr>
          <p:cNvPr id="19" name="Pfeil nach links und rechts 18"/>
          <p:cNvSpPr/>
          <p:nvPr/>
        </p:nvSpPr>
        <p:spPr>
          <a:xfrm rot="3600000">
            <a:off x="2088681" y="3168886"/>
            <a:ext cx="1316383" cy="304800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hteck 20"/>
          <p:cNvSpPr/>
          <p:nvPr/>
        </p:nvSpPr>
        <p:spPr>
          <a:xfrm>
            <a:off x="396966" y="897947"/>
            <a:ext cx="358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R.S. Van </a:t>
            </a:r>
            <a:r>
              <a:rPr lang="en-GB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Dyck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UW</a:t>
            </a:r>
            <a:endParaRPr lang="en-US" sz="2000" b="1" dirty="0">
              <a:solidFill>
                <a:schemeClr val="accent6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Pfeil nach links und rechts 22"/>
          <p:cNvSpPr/>
          <p:nvPr/>
        </p:nvSpPr>
        <p:spPr>
          <a:xfrm>
            <a:off x="2688927" y="1939185"/>
            <a:ext cx="3962401" cy="30480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feil nach links und rechts 23"/>
          <p:cNvSpPr/>
          <p:nvPr/>
        </p:nvSpPr>
        <p:spPr>
          <a:xfrm>
            <a:off x="6651328" y="4185903"/>
            <a:ext cx="1316383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feil nach links und rechts 25"/>
          <p:cNvSpPr/>
          <p:nvPr/>
        </p:nvSpPr>
        <p:spPr>
          <a:xfrm rot="18000000">
            <a:off x="6003288" y="2903034"/>
            <a:ext cx="1316383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1553667" y="4585359"/>
            <a:ext cx="720000" cy="720000"/>
          </a:xfrm>
          <a:prstGeom prst="mathPlus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Nach oben gekrümmter Pfeil 27"/>
          <p:cNvSpPr/>
          <p:nvPr/>
        </p:nvSpPr>
        <p:spPr>
          <a:xfrm>
            <a:off x="1816100" y="5272634"/>
            <a:ext cx="3939658" cy="777224"/>
          </a:xfrm>
          <a:prstGeom prst="curved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2919897" y="5373987"/>
            <a:ext cx="332613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 Binding Energy [4]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79162" y="6251618"/>
            <a:ext cx="44208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S. L.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Zafonte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280 (2015)</a:t>
            </a:r>
            <a:endParaRPr lang="en-US" sz="1200" dirty="0">
              <a:solidFill>
                <a:schemeClr val="bg1">
                  <a:lumMod val="50000"/>
                </a:schemeClr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79162" y="6000287"/>
            <a:ext cx="30997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[1] F. Heiße </a:t>
            </a:r>
            <a:r>
              <a:rPr lang="de-DE" altLang="de-DE" sz="12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et al.</a:t>
            </a: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PRL 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</a:rPr>
              <a:t>119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, 033001 (2017)</a:t>
            </a:r>
            <a:endParaRPr lang="de-DE" altLang="de-DE" sz="12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4" name="Rechteck 33"/>
          <p:cNvSpPr/>
          <p:nvPr/>
        </p:nvSpPr>
        <p:spPr>
          <a:xfrm rot="3556934">
            <a:off x="1874067" y="4089984"/>
            <a:ext cx="332613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400" b="1" cap="small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Liontrap</a:t>
            </a:r>
            <a:endParaRPr lang="en-US" sz="1400" b="1" cap="small" dirty="0">
              <a:solidFill>
                <a:schemeClr val="accent3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echteck 34"/>
          <p:cNvSpPr/>
          <p:nvPr/>
        </p:nvSpPr>
        <p:spPr>
          <a:xfrm rot="18000000">
            <a:off x="600984" y="2778862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[6]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Rechteck 35"/>
          <p:cNvSpPr/>
          <p:nvPr/>
        </p:nvSpPr>
        <p:spPr>
          <a:xfrm rot="3600000">
            <a:off x="2218106" y="3364294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[1]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7141364" y="3883515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[3]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Rechteck 37"/>
          <p:cNvSpPr/>
          <p:nvPr/>
        </p:nvSpPr>
        <p:spPr>
          <a:xfrm rot="18000000">
            <a:off x="5987173" y="2571035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[5]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4475853" y="1371600"/>
            <a:ext cx="71690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[2]</a:t>
            </a:r>
            <a:endParaRPr lang="en-US" sz="1600" b="1" dirty="0">
              <a:solidFill>
                <a:schemeClr val="tx1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362190" y="1610430"/>
            <a:ext cx="61587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500" b="1" dirty="0">
                <a:solidFill>
                  <a:schemeClr val="accent2"/>
                </a:solidFill>
                <a:uFill>
                  <a:solidFill/>
                </a:u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lang="de-DE" sz="5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5841085" y="5647345"/>
            <a:ext cx="42532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[5] S.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Hamzeloui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PRA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060501 (2017)</a:t>
            </a:r>
          </a:p>
        </p:txBody>
      </p:sp>
      <p:sp>
        <p:nvSpPr>
          <p:cNvPr id="46" name="Rechteck 45"/>
          <p:cNvSpPr/>
          <p:nvPr/>
        </p:nvSpPr>
        <p:spPr>
          <a:xfrm>
            <a:off x="5841085" y="5384284"/>
            <a:ext cx="42532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 Yan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PRA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062504 (2003)</a:t>
            </a:r>
          </a:p>
        </p:txBody>
      </p:sp>
      <p:sp>
        <p:nvSpPr>
          <p:cNvPr id="47" name="Rechteck 46"/>
          <p:cNvSpPr/>
          <p:nvPr/>
        </p:nvSpPr>
        <p:spPr>
          <a:xfrm>
            <a:off x="5841085" y="5132256"/>
            <a:ext cx="38779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[3] E. Myers 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et al.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, PRL 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114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, 013003 (2015)	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hteck 47"/>
          <p:cNvSpPr/>
          <p:nvPr/>
        </p:nvSpPr>
        <p:spPr>
          <a:xfrm rot="18000000" flipH="1">
            <a:off x="5795645" y="2408888"/>
            <a:ext cx="332613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Measurement</a:t>
            </a:r>
            <a:endParaRPr lang="en-US" sz="1400" b="1" dirty="0">
              <a:solidFill>
                <a:schemeClr val="tx2">
                  <a:lumMod val="40000"/>
                  <a:lumOff val="60000"/>
                </a:schemeClr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396966" y="1652705"/>
            <a:ext cx="936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7674125" y="1652705"/>
            <a:ext cx="1031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8224048" y="4572000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2971800" y="457200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304800" y="457200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4800600" y="4579611"/>
            <a:ext cx="925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HD</a:t>
            </a: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447675" y="-27384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+mn-cs"/>
              </a:rPr>
              <a:t>Puzzle of Light Atomic Masses</a:t>
            </a:r>
          </a:p>
        </p:txBody>
      </p:sp>
      <p:sp>
        <p:nvSpPr>
          <p:cNvPr id="4" name="Textfeld 3"/>
          <p:cNvSpPr txBox="1"/>
          <p:nvPr/>
        </p:nvSpPr>
        <p:spPr>
          <a:xfrm rot="17883889">
            <a:off x="880593" y="3229559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cap="small" dirty="0">
                <a:solidFill>
                  <a:schemeClr val="accent3"/>
                </a:solidFill>
              </a:rPr>
              <a:t>Liontrap</a:t>
            </a:r>
          </a:p>
        </p:txBody>
      </p:sp>
      <p:sp>
        <p:nvSpPr>
          <p:cNvPr id="55" name="Pfeil nach links und rechts 54"/>
          <p:cNvSpPr/>
          <p:nvPr/>
        </p:nvSpPr>
        <p:spPr>
          <a:xfrm rot="1951363">
            <a:off x="2630074" y="3067322"/>
            <a:ext cx="3133793" cy="304800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PREN 2023</a:t>
            </a:r>
            <a:endParaRPr lang="de-DE" dirty="0"/>
          </a:p>
        </p:txBody>
      </p:sp>
      <p:sp>
        <p:nvSpPr>
          <p:cNvPr id="44" name="Pfeil nach links und rechts 18">
            <a:extLst>
              <a:ext uri="{FF2B5EF4-FFF2-40B4-BE49-F238E27FC236}">
                <a16:creationId xmlns:a16="http://schemas.microsoft.com/office/drawing/2014/main" id="{0486AF3A-E4EA-4554-AB43-B5FC8CD568C1}"/>
              </a:ext>
            </a:extLst>
          </p:cNvPr>
          <p:cNvSpPr/>
          <p:nvPr/>
        </p:nvSpPr>
        <p:spPr>
          <a:xfrm rot="7112041">
            <a:off x="449098" y="3074004"/>
            <a:ext cx="1316383" cy="304800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322CAFFA-281F-4B8F-B193-FA005F8B6736}"/>
              </a:ext>
            </a:extLst>
          </p:cNvPr>
          <p:cNvSpPr/>
          <p:nvPr/>
        </p:nvSpPr>
        <p:spPr>
          <a:xfrm>
            <a:off x="2856734" y="2342239"/>
            <a:ext cx="5086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accent2"/>
                </a:solidFill>
                <a:uFill>
                  <a:solidFill/>
                </a:u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r>
              <a:rPr lang="el-GR" b="1" dirty="0">
                <a:solidFill>
                  <a:schemeClr val="accent2"/>
                </a:solidFill>
                <a:uFill>
                  <a:solidFill/>
                </a:u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σ</a:t>
            </a:r>
            <a:r>
              <a:rPr lang="de-DE" b="1" dirty="0">
                <a:solidFill>
                  <a:schemeClr val="accent2"/>
                </a:solidFill>
                <a:uFill>
                  <a:solidFill/>
                </a:u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</a:p>
          <a:p>
            <a:pPr algn="ctr"/>
            <a:r>
              <a:rPr lang="de-DE" b="1" dirty="0" err="1">
                <a:solidFill>
                  <a:schemeClr val="accent2"/>
                </a:solidFill>
                <a:uFill>
                  <a:solidFill/>
                </a:u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remain</a:t>
            </a:r>
            <a:endParaRPr lang="de-DE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FB60315D-E1C6-41C8-AD4D-6DA7732BFA1D}"/>
              </a:ext>
            </a:extLst>
          </p:cNvPr>
          <p:cNvSpPr/>
          <p:nvPr/>
        </p:nvSpPr>
        <p:spPr>
          <a:xfrm>
            <a:off x="5841085" y="5899373"/>
            <a:ext cx="42532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[6] </a:t>
            </a:r>
            <a:r>
              <a:rPr lang="da-DK" sz="1200" dirty="0">
                <a:solidFill>
                  <a:schemeClr val="bg1">
                    <a:lumMod val="50000"/>
                  </a:schemeClr>
                </a:solidFill>
              </a:rPr>
              <a:t>S. Rau et al. Nature 585, 43–47 (2020)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9CB55B7F-A863-465F-8072-941A2B751370}"/>
              </a:ext>
            </a:extLst>
          </p:cNvPr>
          <p:cNvSpPr/>
          <p:nvPr/>
        </p:nvSpPr>
        <p:spPr>
          <a:xfrm>
            <a:off x="4893942" y="1613037"/>
            <a:ext cx="332613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measured</a:t>
            </a:r>
          </a:p>
        </p:txBody>
      </p:sp>
      <p:sp>
        <p:nvSpPr>
          <p:cNvPr id="60" name="Pfeil nach links und rechts 23">
            <a:extLst>
              <a:ext uri="{FF2B5EF4-FFF2-40B4-BE49-F238E27FC236}">
                <a16:creationId xmlns:a16="http://schemas.microsoft.com/office/drawing/2014/main" id="{180DE022-6335-481E-854A-0E97D7D95A2C}"/>
              </a:ext>
            </a:extLst>
          </p:cNvPr>
          <p:cNvSpPr/>
          <p:nvPr/>
        </p:nvSpPr>
        <p:spPr>
          <a:xfrm>
            <a:off x="1269334" y="4160984"/>
            <a:ext cx="1316383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486A79FB-600F-462A-BC48-24D9EB04C3D9}"/>
              </a:ext>
            </a:extLst>
          </p:cNvPr>
          <p:cNvSpPr txBox="1"/>
          <p:nvPr/>
        </p:nvSpPr>
        <p:spPr>
          <a:xfrm>
            <a:off x="5841085" y="6162352"/>
            <a:ext cx="45779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[7] D. J. Fink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., PRL 124, 013001 (2020)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9D2F57E6-04C4-4887-BDFB-6AA6A8EF8C6D}"/>
              </a:ext>
            </a:extLst>
          </p:cNvPr>
          <p:cNvSpPr/>
          <p:nvPr/>
        </p:nvSpPr>
        <p:spPr>
          <a:xfrm rot="1937214">
            <a:off x="3738892" y="3576536"/>
            <a:ext cx="332613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49580">
              <a:spcBef>
                <a:spcPts val="1000"/>
              </a:spcBef>
              <a:defRPr sz="1800"/>
            </a:pPr>
            <a:r>
              <a:rPr lang="en-GB" sz="1400" b="1" cap="small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Liontrap</a:t>
            </a:r>
            <a:endParaRPr lang="en-US" sz="1400" b="1" cap="small" dirty="0">
              <a:solidFill>
                <a:schemeClr val="accent3"/>
              </a:solidFill>
              <a:uFill>
                <a:solidFill/>
              </a:u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50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B161DA9E-5464-4E26-A35F-69FA1B2EF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888" y="1208216"/>
            <a:ext cx="7772174" cy="73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Application 2: g-factors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4171D0-53DC-4F12-B2B1-A650D301D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345" y="6527994"/>
            <a:ext cx="2895600" cy="365125"/>
          </a:xfrm>
        </p:spPr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E7220E3-7FDE-4C0A-ACB9-EEEE62C9C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941" y="3860348"/>
            <a:ext cx="1645991" cy="1534398"/>
          </a:xfrm>
          <a:prstGeom prst="rect">
            <a:avLst/>
          </a:prstGeom>
        </p:spPr>
      </p:pic>
      <p:pic>
        <p:nvPicPr>
          <p:cNvPr id="17" name="Picture 4" descr="C:\Users\admin\Documents\Preise\SAMOP\6597542-3d-render-of-blue-ball-on-white.jpg">
            <a:extLst>
              <a:ext uri="{FF2B5EF4-FFF2-40B4-BE49-F238E27FC236}">
                <a16:creationId xmlns:a16="http://schemas.microsoft.com/office/drawing/2014/main" id="{A5A92DC0-35AD-4DF0-8645-A62810FAD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71" y="2927559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ocuments\Preise\SAMOP\dipole_field.png">
            <a:extLst>
              <a:ext uri="{FF2B5EF4-FFF2-40B4-BE49-F238E27FC236}">
                <a16:creationId xmlns:a16="http://schemas.microsoft.com/office/drawing/2014/main" id="{E76E8E56-71CF-429F-890D-2AA837BEC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6591">
            <a:off x="2142369" y="2651438"/>
            <a:ext cx="3180401" cy="23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A8508D5A-F160-4A23-AC91-56A0C23A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1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907">
            <a:off x="3502213" y="3250993"/>
            <a:ext cx="469354" cy="105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F85E042-4FA2-45F3-B936-76BC27863020}"/>
              </a:ext>
            </a:extLst>
          </p:cNvPr>
          <p:cNvGrpSpPr/>
          <p:nvPr/>
        </p:nvGrpSpPr>
        <p:grpSpPr>
          <a:xfrm>
            <a:off x="3199436" y="2835892"/>
            <a:ext cx="1153708" cy="1773866"/>
            <a:chOff x="1475565" y="3134133"/>
            <a:chExt cx="1153708" cy="1773866"/>
          </a:xfrm>
        </p:grpSpPr>
        <p:sp>
          <p:nvSpPr>
            <p:cNvPr id="28" name="Pfeil nach rechts 36">
              <a:extLst>
                <a:ext uri="{FF2B5EF4-FFF2-40B4-BE49-F238E27FC236}">
                  <a16:creationId xmlns:a16="http://schemas.microsoft.com/office/drawing/2014/main" id="{6DBD8B65-D695-4D33-B289-343D54CBA92A}"/>
                </a:ext>
              </a:extLst>
            </p:cNvPr>
            <p:cNvSpPr/>
            <p:nvPr/>
          </p:nvSpPr>
          <p:spPr>
            <a:xfrm rot="18269233">
              <a:off x="2097365" y="3207685"/>
              <a:ext cx="605460" cy="458356"/>
            </a:xfrm>
            <a:prstGeom prst="rightArrow">
              <a:avLst>
                <a:gd name="adj1" fmla="val 43104"/>
                <a:gd name="adj2" fmla="val 50000"/>
              </a:avLst>
            </a:prstGeom>
            <a:gradFill flip="none" rotWithShape="1">
              <a:gsLst>
                <a:gs pos="0">
                  <a:schemeClr val="accent4">
                    <a:lumMod val="10000"/>
                  </a:schemeClr>
                </a:gs>
                <a:gs pos="8900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9" name="Pfeil nach rechts 37">
              <a:extLst>
                <a:ext uri="{FF2B5EF4-FFF2-40B4-BE49-F238E27FC236}">
                  <a16:creationId xmlns:a16="http://schemas.microsoft.com/office/drawing/2014/main" id="{9DCFD7DF-6BF8-41D3-98E8-E7F80B2A2E63}"/>
                </a:ext>
              </a:extLst>
            </p:cNvPr>
            <p:cNvSpPr/>
            <p:nvPr/>
          </p:nvSpPr>
          <p:spPr>
            <a:xfrm rot="18269233">
              <a:off x="1338952" y="4557305"/>
              <a:ext cx="487307" cy="214082"/>
            </a:xfrm>
            <a:prstGeom prst="rightArrow">
              <a:avLst>
                <a:gd name="adj1" fmla="val 100000"/>
                <a:gd name="adj2" fmla="val 0"/>
              </a:avLst>
            </a:prstGeom>
            <a:gradFill flip="none" rotWithShape="1">
              <a:gsLst>
                <a:gs pos="0">
                  <a:schemeClr val="accent4">
                    <a:lumMod val="10000"/>
                  </a:schemeClr>
                </a:gs>
                <a:gs pos="8900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6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BFF5341-40E1-4081-9AE9-8D9BB08B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5374"/>
            <a:ext cx="4810046" cy="3680343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55650" y="-133350"/>
            <a:ext cx="7721600" cy="13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Highly</a:t>
            </a:r>
            <a:r>
              <a:rPr lang="de-D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charged</a:t>
            </a:r>
            <a:r>
              <a:rPr lang="de-D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ions</a:t>
            </a:r>
            <a:endParaRPr lang="de-DE" sz="2800" b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l="9283" r="-9283"/>
          <a:stretch/>
        </p:blipFill>
        <p:spPr>
          <a:xfrm>
            <a:off x="4641154" y="1057012"/>
            <a:ext cx="4756266" cy="4393298"/>
          </a:xfrm>
          <a:prstGeom prst="rect">
            <a:avLst/>
          </a:prstGeom>
        </p:spPr>
      </p:pic>
      <p:sp>
        <p:nvSpPr>
          <p:cNvPr id="7" name="Pfeil: nach links 6">
            <a:extLst>
              <a:ext uri="{FF2B5EF4-FFF2-40B4-BE49-F238E27FC236}">
                <a16:creationId xmlns:a16="http://schemas.microsoft.com/office/drawing/2014/main" id="{7863E9FC-6183-421C-BD94-AE89E05F8747}"/>
              </a:ext>
            </a:extLst>
          </p:cNvPr>
          <p:cNvSpPr/>
          <p:nvPr/>
        </p:nvSpPr>
        <p:spPr>
          <a:xfrm flipH="1">
            <a:off x="4945554" y="2184736"/>
            <a:ext cx="1012260" cy="674780"/>
          </a:xfrm>
          <a:prstGeom prst="leftArrow">
            <a:avLst/>
          </a:prstGeom>
          <a:solidFill>
            <a:srgbClr val="55A87D"/>
          </a:solidFill>
          <a:ln>
            <a:solidFill>
              <a:srgbClr val="027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links 8">
            <a:extLst>
              <a:ext uri="{FF2B5EF4-FFF2-40B4-BE49-F238E27FC236}">
                <a16:creationId xmlns:a16="http://schemas.microsoft.com/office/drawing/2014/main" id="{7223A4FC-1CD5-462E-A551-4BBE74600079}"/>
              </a:ext>
            </a:extLst>
          </p:cNvPr>
          <p:cNvSpPr/>
          <p:nvPr/>
        </p:nvSpPr>
        <p:spPr>
          <a:xfrm flipH="1">
            <a:off x="5873401" y="1583954"/>
            <a:ext cx="1012260" cy="674780"/>
          </a:xfrm>
          <a:prstGeom prst="leftArrow">
            <a:avLst/>
          </a:prstGeom>
          <a:solidFill>
            <a:srgbClr val="55A87D"/>
          </a:solidFill>
          <a:ln>
            <a:solidFill>
              <a:srgbClr val="027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links 9">
            <a:extLst>
              <a:ext uri="{FF2B5EF4-FFF2-40B4-BE49-F238E27FC236}">
                <a16:creationId xmlns:a16="http://schemas.microsoft.com/office/drawing/2014/main" id="{B323E71F-0558-47B7-80F7-8A777D17F7B4}"/>
              </a:ext>
            </a:extLst>
          </p:cNvPr>
          <p:cNvSpPr/>
          <p:nvPr/>
        </p:nvSpPr>
        <p:spPr>
          <a:xfrm flipH="1">
            <a:off x="5873401" y="3599810"/>
            <a:ext cx="1012260" cy="674780"/>
          </a:xfrm>
          <a:prstGeom prst="leftArrow">
            <a:avLst/>
          </a:prstGeom>
          <a:solidFill>
            <a:srgbClr val="55A87D"/>
          </a:solidFill>
          <a:ln>
            <a:solidFill>
              <a:srgbClr val="027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links 10">
            <a:extLst>
              <a:ext uri="{FF2B5EF4-FFF2-40B4-BE49-F238E27FC236}">
                <a16:creationId xmlns:a16="http://schemas.microsoft.com/office/drawing/2014/main" id="{29508D07-5F84-400A-B348-F74D90306DDB}"/>
              </a:ext>
            </a:extLst>
          </p:cNvPr>
          <p:cNvSpPr/>
          <p:nvPr/>
        </p:nvSpPr>
        <p:spPr>
          <a:xfrm flipH="1">
            <a:off x="6623150" y="2000772"/>
            <a:ext cx="1012260" cy="674780"/>
          </a:xfrm>
          <a:prstGeom prst="leftArrow">
            <a:avLst/>
          </a:prstGeom>
          <a:solidFill>
            <a:srgbClr val="55A87D"/>
          </a:solidFill>
          <a:ln>
            <a:solidFill>
              <a:srgbClr val="027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EEA9F30-7C2A-48DC-A4B0-2C3AA408B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4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49385" y="61401"/>
            <a:ext cx="8292781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How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do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precision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measurements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test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the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SM?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0F76580-1551-40D1-9A7F-E50D8FA8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7409" y="6543860"/>
            <a:ext cx="2895600" cy="365125"/>
          </a:xfrm>
        </p:spPr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A0B50BF-F6D7-43EB-A59B-7665156B5981}"/>
              </a:ext>
            </a:extLst>
          </p:cNvPr>
          <p:cNvGrpSpPr/>
          <p:nvPr/>
        </p:nvGrpSpPr>
        <p:grpSpPr>
          <a:xfrm>
            <a:off x="226584" y="1544312"/>
            <a:ext cx="2227045" cy="2304714"/>
            <a:chOff x="423509" y="2239279"/>
            <a:chExt cx="2227045" cy="2304714"/>
          </a:xfrm>
        </p:grpSpPr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0A29A72F-D0F7-42AC-94AA-727E32C16178}"/>
                </a:ext>
              </a:extLst>
            </p:cNvPr>
            <p:cNvSpPr/>
            <p:nvPr/>
          </p:nvSpPr>
          <p:spPr>
            <a:xfrm>
              <a:off x="423509" y="2239279"/>
              <a:ext cx="2227045" cy="2304714"/>
            </a:xfrm>
            <a:prstGeom prst="roundRect">
              <a:avLst>
                <a:gd name="adj" fmla="val 5718"/>
              </a:avLst>
            </a:prstGeom>
            <a:solidFill>
              <a:schemeClr val="bg1"/>
            </a:solidFill>
            <a:ln w="349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CCCB153-7BA8-4D67-96DC-34D00A0686D0}"/>
                </a:ext>
              </a:extLst>
            </p:cNvPr>
            <p:cNvGrpSpPr/>
            <p:nvPr/>
          </p:nvGrpSpPr>
          <p:grpSpPr>
            <a:xfrm>
              <a:off x="423509" y="2264567"/>
              <a:ext cx="2221597" cy="2073680"/>
              <a:chOff x="320415" y="2206296"/>
              <a:chExt cx="2221597" cy="2073680"/>
            </a:xfrm>
          </p:grpSpPr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0A9A6B63-CC21-45BD-9E70-035130F7675C}"/>
                  </a:ext>
                </a:extLst>
              </p:cNvPr>
              <p:cNvGrpSpPr/>
              <p:nvPr/>
            </p:nvGrpSpPr>
            <p:grpSpPr>
              <a:xfrm>
                <a:off x="602575" y="2659976"/>
                <a:ext cx="1939437" cy="1620000"/>
                <a:chOff x="867034" y="2261046"/>
                <a:chExt cx="1939437" cy="1620000"/>
              </a:xfrm>
            </p:grpSpPr>
            <p:pic>
              <p:nvPicPr>
                <p:cNvPr id="92" name="Grafik 91">
                  <a:extLst>
                    <a:ext uri="{FF2B5EF4-FFF2-40B4-BE49-F238E27FC236}">
                      <a16:creationId xmlns:a16="http://schemas.microsoft.com/office/drawing/2014/main" id="{53F472AC-BBB0-4E3B-A695-CD83B14DA5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8780648">
                  <a:off x="1876204" y="2753733"/>
                  <a:ext cx="250962" cy="8898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" name="Ellipse 2">
                  <a:extLst>
                    <a:ext uri="{FF2B5EF4-FFF2-40B4-BE49-F238E27FC236}">
                      <a16:creationId xmlns:a16="http://schemas.microsoft.com/office/drawing/2014/main" id="{A8A7EEAD-F308-4667-B047-288953348F6E}"/>
                    </a:ext>
                  </a:extLst>
                </p:cNvPr>
                <p:cNvSpPr/>
                <p:nvPr/>
              </p:nvSpPr>
              <p:spPr>
                <a:xfrm>
                  <a:off x="1571064" y="2967317"/>
                  <a:ext cx="211941" cy="207459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200" dirty="0"/>
                    <a:t>p</a:t>
                  </a: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6CA6DB27-E16F-425F-9199-2B8AE0708B07}"/>
                    </a:ext>
                  </a:extLst>
                </p:cNvPr>
                <p:cNvSpPr/>
                <p:nvPr/>
              </p:nvSpPr>
              <p:spPr>
                <a:xfrm>
                  <a:off x="1359830" y="2760467"/>
                  <a:ext cx="623562" cy="621157"/>
                </a:xfrm>
                <a:prstGeom prst="ellipse">
                  <a:avLst/>
                </a:prstGeom>
                <a:noFill/>
                <a:ln>
                  <a:solidFill>
                    <a:srgbClr val="4F81BD"/>
                  </a:solidFill>
                  <a:prstDash val="sysDot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CCEADB4E-FF99-4268-A2E7-D342E5F03EE2}"/>
                    </a:ext>
                  </a:extLst>
                </p:cNvPr>
                <p:cNvSpPr/>
                <p:nvPr/>
              </p:nvSpPr>
              <p:spPr>
                <a:xfrm>
                  <a:off x="867034" y="2261046"/>
                  <a:ext cx="1620000" cy="1620000"/>
                </a:xfrm>
                <a:prstGeom prst="ellipse">
                  <a:avLst/>
                </a:prstGeom>
                <a:noFill/>
                <a:ln>
                  <a:solidFill>
                    <a:srgbClr val="4F81BD"/>
                  </a:solidFill>
                  <a:prstDash val="sysDot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5DEA4BAF-4A74-4B2E-87A2-98D4427B737C}"/>
                    </a:ext>
                  </a:extLst>
                </p:cNvPr>
                <p:cNvSpPr/>
                <p:nvPr/>
              </p:nvSpPr>
              <p:spPr>
                <a:xfrm>
                  <a:off x="2228597" y="2491800"/>
                  <a:ext cx="108000" cy="10940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/>
                </a:p>
              </p:txBody>
            </p:sp>
            <p:sp>
              <p:nvSpPr>
                <p:cNvPr id="73" name="Ellipse 72">
                  <a:extLst>
                    <a:ext uri="{FF2B5EF4-FFF2-40B4-BE49-F238E27FC236}">
                      <a16:creationId xmlns:a16="http://schemas.microsoft.com/office/drawing/2014/main" id="{EE4212F8-B59C-4D05-8E3D-C8B7CE2F7BF9}"/>
                    </a:ext>
                  </a:extLst>
                </p:cNvPr>
                <p:cNvSpPr/>
                <p:nvPr/>
              </p:nvSpPr>
              <p:spPr>
                <a:xfrm>
                  <a:off x="1844942" y="2818625"/>
                  <a:ext cx="108000" cy="108000"/>
                </a:xfrm>
                <a:prstGeom prst="ellipse">
                  <a:avLst/>
                </a:prstGeom>
                <a:solidFill>
                  <a:srgbClr val="FFC000"/>
                </a:solidFill>
                <a:ln w="25400">
                  <a:solidFill>
                    <a:schemeClr val="accent6">
                      <a:lumMod val="75000"/>
                    </a:schemeClr>
                  </a:solidFill>
                  <a:prstDash val="sysDot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/>
                </a:p>
              </p:txBody>
            </p:sp>
            <p:pic>
              <p:nvPicPr>
                <p:cNvPr id="90" name="Grafik 89">
                  <a:extLst>
                    <a:ext uri="{FF2B5EF4-FFF2-40B4-BE49-F238E27FC236}">
                      <a16:creationId xmlns:a16="http://schemas.microsoft.com/office/drawing/2014/main" id="{66A22F9A-4E7E-4262-8843-0E8368C51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8780648">
                  <a:off x="2070671" y="2590935"/>
                  <a:ext cx="250962" cy="8898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91098909-1F85-427E-9B87-F2784C6DC7F5}"/>
                    </a:ext>
                  </a:extLst>
                </p:cNvPr>
                <p:cNvSpPr txBox="1"/>
                <p:nvPr/>
              </p:nvSpPr>
              <p:spPr>
                <a:xfrm>
                  <a:off x="1914328" y="2818625"/>
                  <a:ext cx="447558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rgbClr val="4F81BD"/>
                      </a:solidFill>
                      <a:latin typeface="Arial Rounded MT Bold" panose="020F0704030504030204" pitchFamily="34" charset="0"/>
                    </a:rPr>
                    <a:t>1s</a:t>
                  </a:r>
                </a:p>
              </p:txBody>
            </p:sp>
            <p:sp>
              <p:nvSpPr>
                <p:cNvPr id="93" name="Textfeld 92">
                  <a:extLst>
                    <a:ext uri="{FF2B5EF4-FFF2-40B4-BE49-F238E27FC236}">
                      <a16:creationId xmlns:a16="http://schemas.microsoft.com/office/drawing/2014/main" id="{539E5C43-7FC5-437C-A8D6-B13125489519}"/>
                    </a:ext>
                  </a:extLst>
                </p:cNvPr>
                <p:cNvSpPr txBox="1"/>
                <p:nvPr/>
              </p:nvSpPr>
              <p:spPr>
                <a:xfrm>
                  <a:off x="2358913" y="2359604"/>
                  <a:ext cx="447558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rgbClr val="4F81BD"/>
                      </a:solidFill>
                      <a:latin typeface="Arial Rounded MT Bold" panose="020F0704030504030204" pitchFamily="34" charset="0"/>
                    </a:rPr>
                    <a:t>2s</a:t>
                  </a:r>
                </a:p>
              </p:txBody>
            </p:sp>
          </p:grp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3A5565A-E087-41C5-AFA1-2DAAEAFA829C}"/>
                  </a:ext>
                </a:extLst>
              </p:cNvPr>
              <p:cNvSpPr txBox="1"/>
              <p:nvPr/>
            </p:nvSpPr>
            <p:spPr>
              <a:xfrm>
                <a:off x="320415" y="2206296"/>
                <a:ext cx="20712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Hydrogen 1s</a:t>
                </a:r>
                <a:r>
                  <a:rPr lang="de-DE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→</a:t>
                </a:r>
                <a:r>
                  <a:rPr lang="de-DE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2s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feld 106">
                <a:extLst>
                  <a:ext uri="{FF2B5EF4-FFF2-40B4-BE49-F238E27FC236}">
                    <a16:creationId xmlns:a16="http://schemas.microsoft.com/office/drawing/2014/main" id="{28871B0E-A930-4628-AE7A-3021FF38DEE6}"/>
                  </a:ext>
                </a:extLst>
              </p:cNvPr>
              <p:cNvSpPr txBox="1"/>
              <p:nvPr/>
            </p:nvSpPr>
            <p:spPr>
              <a:xfrm>
                <a:off x="2478503" y="3045513"/>
                <a:ext cx="6365150" cy="778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𝐹𝑁𝑆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</m:e>
                          </m:d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de-DE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107" name="Textfeld 106">
                <a:extLst>
                  <a:ext uri="{FF2B5EF4-FFF2-40B4-BE49-F238E27FC236}">
                    <a16:creationId xmlns:a16="http://schemas.microsoft.com/office/drawing/2014/main" id="{28871B0E-A930-4628-AE7A-3021FF38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503" y="3045513"/>
                <a:ext cx="6365150" cy="7785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29926D82-1526-4B7C-9C50-1D14BB9E751B}"/>
              </a:ext>
            </a:extLst>
          </p:cNvPr>
          <p:cNvGrpSpPr/>
          <p:nvPr/>
        </p:nvGrpSpPr>
        <p:grpSpPr>
          <a:xfrm>
            <a:off x="4671185" y="1087481"/>
            <a:ext cx="1811294" cy="2044195"/>
            <a:chOff x="2723945" y="988033"/>
            <a:chExt cx="1811294" cy="2044195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F687618F-8D79-4E11-85CF-A15D180B6F59}"/>
                </a:ext>
              </a:extLst>
            </p:cNvPr>
            <p:cNvGrpSpPr/>
            <p:nvPr/>
          </p:nvGrpSpPr>
          <p:grpSpPr>
            <a:xfrm>
              <a:off x="2723945" y="988033"/>
              <a:ext cx="1811294" cy="1421310"/>
              <a:chOff x="3766887" y="5024354"/>
              <a:chExt cx="1811294" cy="1421310"/>
            </a:xfrm>
          </p:grpSpPr>
          <p:sp>
            <p:nvSpPr>
              <p:cNvPr id="72" name="Rechteck: abgerundete Ecken 71">
                <a:extLst>
                  <a:ext uri="{FF2B5EF4-FFF2-40B4-BE49-F238E27FC236}">
                    <a16:creationId xmlns:a16="http://schemas.microsoft.com/office/drawing/2014/main" id="{9C112138-7CEA-4321-9A12-F12C2CECA182}"/>
                  </a:ext>
                </a:extLst>
              </p:cNvPr>
              <p:cNvSpPr/>
              <p:nvPr/>
            </p:nvSpPr>
            <p:spPr>
              <a:xfrm>
                <a:off x="3766887" y="5024354"/>
                <a:ext cx="1751561" cy="1421310"/>
              </a:xfrm>
              <a:prstGeom prst="roundRect">
                <a:avLst>
                  <a:gd name="adj" fmla="val 5718"/>
                </a:avLst>
              </a:prstGeom>
              <a:solidFill>
                <a:schemeClr val="bg1"/>
              </a:solidFill>
              <a:ln w="3492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111" name="Gruppieren 110">
                <a:extLst>
                  <a:ext uri="{FF2B5EF4-FFF2-40B4-BE49-F238E27FC236}">
                    <a16:creationId xmlns:a16="http://schemas.microsoft.com/office/drawing/2014/main" id="{EAEDF7AC-E428-42C2-A224-25ED143F937A}"/>
                  </a:ext>
                </a:extLst>
              </p:cNvPr>
              <p:cNvGrpSpPr/>
              <p:nvPr/>
            </p:nvGrpSpPr>
            <p:grpSpPr>
              <a:xfrm>
                <a:off x="4227820" y="5416397"/>
                <a:ext cx="919780" cy="941425"/>
                <a:chOff x="1619334" y="3140285"/>
                <a:chExt cx="1579862" cy="1766336"/>
              </a:xfrm>
            </p:grpSpPr>
            <p:pic>
              <p:nvPicPr>
                <p:cNvPr id="112" name="Picture 4" descr="U:\Dokumente\Trap design\PT_r5_final_v2_02\Proton_Präzisionsfalle_01_Schnitt.bmp">
                  <a:extLst>
                    <a:ext uri="{FF2B5EF4-FFF2-40B4-BE49-F238E27FC236}">
                      <a16:creationId xmlns:a16="http://schemas.microsoft.com/office/drawing/2014/main" id="{1C690D92-E62D-4FDD-B6E0-1EF9FDF6FE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452" t="23668" r="26649" b="23898"/>
                <a:stretch/>
              </p:blipFill>
              <p:spPr bwMode="auto">
                <a:xfrm>
                  <a:off x="1619334" y="3140285"/>
                  <a:ext cx="1579862" cy="1766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3">
                  <a:extLst>
                    <a:ext uri="{FF2B5EF4-FFF2-40B4-BE49-F238E27FC236}">
                      <a16:creationId xmlns:a16="http://schemas.microsoft.com/office/drawing/2014/main" id="{3BD3FEA2-5F6A-4667-9F79-D2C9DFBF9A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273754" y="3941614"/>
                  <a:ext cx="543218" cy="3466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14" name="Textfeld 113">
                <a:extLst>
                  <a:ext uri="{FF2B5EF4-FFF2-40B4-BE49-F238E27FC236}">
                    <a16:creationId xmlns:a16="http://schemas.microsoft.com/office/drawing/2014/main" id="{9BB9D9DA-B244-4F36-9F83-DA1D711DF13A}"/>
                  </a:ext>
                </a:extLst>
              </p:cNvPr>
              <p:cNvSpPr txBox="1"/>
              <p:nvPr/>
            </p:nvSpPr>
            <p:spPr>
              <a:xfrm>
                <a:off x="3770496" y="5039393"/>
                <a:ext cx="18076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err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Penning</a:t>
                </a:r>
                <a:r>
                  <a:rPr lang="de-DE" sz="16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 </a:t>
                </a:r>
                <a:r>
                  <a:rPr lang="de-DE" sz="1600" dirty="0" err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trap</a:t>
                </a:r>
                <a:r>
                  <a:rPr lang="de-DE" sz="16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 MS</a:t>
                </a:r>
              </a:p>
            </p:txBody>
          </p:sp>
        </p:grpSp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A99F7F3A-76ED-4549-A3D9-F9A0ACAD9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3919842" flipV="1">
              <a:off x="3293117" y="2642630"/>
              <a:ext cx="615418" cy="163777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25C7A524-E5AE-4A65-A38E-EC6974709DA7}"/>
              </a:ext>
            </a:extLst>
          </p:cNvPr>
          <p:cNvGrpSpPr/>
          <p:nvPr/>
        </p:nvGrpSpPr>
        <p:grpSpPr>
          <a:xfrm>
            <a:off x="6944682" y="1852053"/>
            <a:ext cx="1895935" cy="1416810"/>
            <a:chOff x="4860730" y="1604719"/>
            <a:chExt cx="1895935" cy="1416810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8BEF11E5-EE31-41BD-86BE-1F79747C11A8}"/>
                </a:ext>
              </a:extLst>
            </p:cNvPr>
            <p:cNvGrpSpPr/>
            <p:nvPr/>
          </p:nvGrpSpPr>
          <p:grpSpPr>
            <a:xfrm>
              <a:off x="4860730" y="1604719"/>
              <a:ext cx="1895935" cy="793623"/>
              <a:chOff x="217160" y="4049589"/>
              <a:chExt cx="1895935" cy="793623"/>
            </a:xfrm>
          </p:grpSpPr>
          <p:sp>
            <p:nvSpPr>
              <p:cNvPr id="58" name="Rechteck: abgerundete Ecken 57">
                <a:extLst>
                  <a:ext uri="{FF2B5EF4-FFF2-40B4-BE49-F238E27FC236}">
                    <a16:creationId xmlns:a16="http://schemas.microsoft.com/office/drawing/2014/main" id="{7949F30B-6480-42B3-9F7E-585147AB6516}"/>
                  </a:ext>
                </a:extLst>
              </p:cNvPr>
              <p:cNvSpPr/>
              <p:nvPr/>
            </p:nvSpPr>
            <p:spPr>
              <a:xfrm>
                <a:off x="217160" y="4049589"/>
                <a:ext cx="1895935" cy="793623"/>
              </a:xfrm>
              <a:prstGeom prst="roundRect">
                <a:avLst>
                  <a:gd name="adj" fmla="val 5718"/>
                </a:avLst>
              </a:prstGeom>
              <a:solidFill>
                <a:schemeClr val="bg1"/>
              </a:solidFill>
              <a:ln w="3492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419368B1-248B-4864-B9D4-52DE16744BA1}"/>
                  </a:ext>
                </a:extLst>
              </p:cNvPr>
              <p:cNvSpPr txBox="1"/>
              <p:nvPr/>
            </p:nvSpPr>
            <p:spPr>
              <a:xfrm>
                <a:off x="255678" y="4082728"/>
                <a:ext cx="16580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Muonic</a:t>
                </a:r>
                <a:r>
                  <a:rPr lang="de-DE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 hydrogen</a:t>
                </a:r>
              </a:p>
            </p:txBody>
          </p:sp>
          <p:grpSp>
            <p:nvGrpSpPr>
              <p:cNvPr id="10" name="Gruppieren 9">
                <a:extLst>
                  <a:ext uri="{FF2B5EF4-FFF2-40B4-BE49-F238E27FC236}">
                    <a16:creationId xmlns:a16="http://schemas.microsoft.com/office/drawing/2014/main" id="{C584B627-B058-41BA-B52B-9D2253C26C0A}"/>
                  </a:ext>
                </a:extLst>
              </p:cNvPr>
              <p:cNvGrpSpPr/>
              <p:nvPr/>
            </p:nvGrpSpPr>
            <p:grpSpPr>
              <a:xfrm>
                <a:off x="1521034" y="4182092"/>
                <a:ext cx="389133" cy="360000"/>
                <a:chOff x="914633" y="5768441"/>
                <a:chExt cx="389133" cy="360000"/>
              </a:xfrm>
            </p:grpSpPr>
            <p:grpSp>
              <p:nvGrpSpPr>
                <p:cNvPr id="95" name="Gruppieren 94">
                  <a:extLst>
                    <a:ext uri="{FF2B5EF4-FFF2-40B4-BE49-F238E27FC236}">
                      <a16:creationId xmlns:a16="http://schemas.microsoft.com/office/drawing/2014/main" id="{41E6255C-91DC-4E49-9926-B10A31E6E32B}"/>
                    </a:ext>
                  </a:extLst>
                </p:cNvPr>
                <p:cNvGrpSpPr/>
                <p:nvPr/>
              </p:nvGrpSpPr>
              <p:grpSpPr>
                <a:xfrm>
                  <a:off x="914633" y="5768441"/>
                  <a:ext cx="360000" cy="360000"/>
                  <a:chOff x="1497034" y="2891046"/>
                  <a:chExt cx="360000" cy="360000"/>
                </a:xfrm>
              </p:grpSpPr>
              <p:sp>
                <p:nvSpPr>
                  <p:cNvPr id="98" name="Ellipse 97">
                    <a:extLst>
                      <a:ext uri="{FF2B5EF4-FFF2-40B4-BE49-F238E27FC236}">
                        <a16:creationId xmlns:a16="http://schemas.microsoft.com/office/drawing/2014/main" id="{A1DD1E60-541F-437F-98F4-E6A088AFBBC0}"/>
                      </a:ext>
                    </a:extLst>
                  </p:cNvPr>
                  <p:cNvSpPr/>
                  <p:nvPr/>
                </p:nvSpPr>
                <p:spPr>
                  <a:xfrm>
                    <a:off x="1571064" y="2967317"/>
                    <a:ext cx="211941" cy="207459"/>
                  </a:xfrm>
                  <a:prstGeom prst="ellipse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sz="1200" dirty="0"/>
                      <a:t>p</a:t>
                    </a:r>
                  </a:p>
                </p:txBody>
              </p:sp>
              <p:sp>
                <p:nvSpPr>
                  <p:cNvPr id="99" name="Ellipse 98">
                    <a:extLst>
                      <a:ext uri="{FF2B5EF4-FFF2-40B4-BE49-F238E27FC236}">
                        <a16:creationId xmlns:a16="http://schemas.microsoft.com/office/drawing/2014/main" id="{1E15F100-CDA4-4D2B-B996-4D68A73AA901}"/>
                      </a:ext>
                    </a:extLst>
                  </p:cNvPr>
                  <p:cNvSpPr/>
                  <p:nvPr/>
                </p:nvSpPr>
                <p:spPr>
                  <a:xfrm>
                    <a:off x="1497034" y="2891046"/>
                    <a:ext cx="360000" cy="360000"/>
                  </a:xfrm>
                  <a:prstGeom prst="ellipse">
                    <a:avLst/>
                  </a:prstGeom>
                  <a:noFill/>
                  <a:ln>
                    <a:solidFill>
                      <a:srgbClr val="4F81BD"/>
                    </a:solidFill>
                    <a:prstDash val="sysDot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sp>
              <p:nvSpPr>
                <p:cNvPr id="106" name="Ellipse 105">
                  <a:extLst>
                    <a:ext uri="{FF2B5EF4-FFF2-40B4-BE49-F238E27FC236}">
                      <a16:creationId xmlns:a16="http://schemas.microsoft.com/office/drawing/2014/main" id="{21D90F77-86AB-4ABD-9762-52DE82229BD0}"/>
                    </a:ext>
                  </a:extLst>
                </p:cNvPr>
                <p:cNvSpPr/>
                <p:nvPr/>
              </p:nvSpPr>
              <p:spPr>
                <a:xfrm>
                  <a:off x="1195766" y="5780213"/>
                  <a:ext cx="108000" cy="10940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rgbClr val="C0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/>
                </a:p>
              </p:txBody>
            </p:sp>
          </p:grpSp>
        </p:grpSp>
        <p:pic>
          <p:nvPicPr>
            <p:cNvPr id="100" name="Grafik 99">
              <a:extLst>
                <a:ext uri="{FF2B5EF4-FFF2-40B4-BE49-F238E27FC236}">
                  <a16:creationId xmlns:a16="http://schemas.microsoft.com/office/drawing/2014/main" id="{6B137928-B09A-4F01-AE26-9F868055A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3919842" flipV="1">
              <a:off x="5058761" y="2631931"/>
              <a:ext cx="615418" cy="16377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03073C40-AE8F-4104-A021-4E12A8FA1ECC}"/>
                  </a:ext>
                </a:extLst>
              </p:cNvPr>
              <p:cNvSpPr/>
              <p:nvPr/>
            </p:nvSpPr>
            <p:spPr>
              <a:xfrm>
                <a:off x="3102283" y="4071500"/>
                <a:ext cx="2224412" cy="498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𝑅𝑏</m:t>
                            </m:r>
                          </m:sub>
                        </m:sSub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𝑅𝑏</m:t>
                            </m:r>
                          </m:sub>
                        </m:sSub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03073C40-AE8F-4104-A021-4E12A8FA1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283" y="4071500"/>
                <a:ext cx="2224412" cy="4980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102B8C-09FB-4EF6-9D38-23F7D6795A6E}"/>
              </a:ext>
            </a:extLst>
          </p:cNvPr>
          <p:cNvGrpSpPr/>
          <p:nvPr/>
        </p:nvGrpSpPr>
        <p:grpSpPr>
          <a:xfrm>
            <a:off x="2988260" y="2054174"/>
            <a:ext cx="1731519" cy="1305419"/>
            <a:chOff x="3553004" y="3511267"/>
            <a:chExt cx="1731519" cy="1305419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6B37E1BE-93A7-42BC-8060-999EEF2BAC67}"/>
                </a:ext>
              </a:extLst>
            </p:cNvPr>
            <p:cNvGrpSpPr/>
            <p:nvPr/>
          </p:nvGrpSpPr>
          <p:grpSpPr>
            <a:xfrm>
              <a:off x="3553004" y="3511267"/>
              <a:ext cx="1401792" cy="617033"/>
              <a:chOff x="168483" y="4697559"/>
              <a:chExt cx="1254943" cy="633068"/>
            </a:xfrm>
          </p:grpSpPr>
          <p:sp>
            <p:nvSpPr>
              <p:cNvPr id="77" name="Rechteck: abgerundete Ecken 76">
                <a:extLst>
                  <a:ext uri="{FF2B5EF4-FFF2-40B4-BE49-F238E27FC236}">
                    <a16:creationId xmlns:a16="http://schemas.microsoft.com/office/drawing/2014/main" id="{F8B86BAA-8185-47CA-BE68-D50074998707}"/>
                  </a:ext>
                </a:extLst>
              </p:cNvPr>
              <p:cNvSpPr/>
              <p:nvPr/>
            </p:nvSpPr>
            <p:spPr>
              <a:xfrm>
                <a:off x="168483" y="4697559"/>
                <a:ext cx="1254943" cy="633068"/>
              </a:xfrm>
              <a:prstGeom prst="roundRect">
                <a:avLst>
                  <a:gd name="adj" fmla="val 5718"/>
                </a:avLst>
              </a:prstGeom>
              <a:solidFill>
                <a:srgbClr val="FFEBEB"/>
              </a:solidFill>
              <a:ln w="3492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8" name="Textfeld 77">
                <a:extLst>
                  <a:ext uri="{FF2B5EF4-FFF2-40B4-BE49-F238E27FC236}">
                    <a16:creationId xmlns:a16="http://schemas.microsoft.com/office/drawing/2014/main" id="{3D17DD9F-7D46-40D9-A9E4-D844EF91FFA0}"/>
                  </a:ext>
                </a:extLst>
              </p:cNvPr>
              <p:cNvSpPr txBox="1"/>
              <p:nvPr/>
            </p:nvSpPr>
            <p:spPr>
              <a:xfrm>
                <a:off x="218298" y="4766640"/>
                <a:ext cx="1140329" cy="473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4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Theory</a:t>
                </a:r>
              </a:p>
            </p:txBody>
          </p:sp>
        </p:grpSp>
        <p:pic>
          <p:nvPicPr>
            <p:cNvPr id="120" name="Grafik 119">
              <a:extLst>
                <a:ext uri="{FF2B5EF4-FFF2-40B4-BE49-F238E27FC236}">
                  <a16:creationId xmlns:a16="http://schemas.microsoft.com/office/drawing/2014/main" id="{DABDFB4C-19E0-4794-AEBD-4588BF66B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805980" flipV="1">
              <a:off x="4828846" y="4361009"/>
              <a:ext cx="732103" cy="179251"/>
            </a:xfrm>
            <a:prstGeom prst="rect">
              <a:avLst/>
            </a:prstGeom>
          </p:spPr>
        </p:pic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417D008-BB01-4707-9F5D-B87461BFC4F7}"/>
              </a:ext>
            </a:extLst>
          </p:cNvPr>
          <p:cNvGrpSpPr/>
          <p:nvPr/>
        </p:nvGrpSpPr>
        <p:grpSpPr>
          <a:xfrm>
            <a:off x="7566818" y="4356990"/>
            <a:ext cx="1435942" cy="958009"/>
            <a:chOff x="148619" y="4358450"/>
            <a:chExt cx="1435942" cy="958009"/>
          </a:xfrm>
        </p:grpSpPr>
        <p:grpSp>
          <p:nvGrpSpPr>
            <p:cNvPr id="121" name="Gruppieren 120">
              <a:extLst>
                <a:ext uri="{FF2B5EF4-FFF2-40B4-BE49-F238E27FC236}">
                  <a16:creationId xmlns:a16="http://schemas.microsoft.com/office/drawing/2014/main" id="{E8CDCCC1-3343-4B03-9D7D-E278B5F7C007}"/>
                </a:ext>
              </a:extLst>
            </p:cNvPr>
            <p:cNvGrpSpPr/>
            <p:nvPr/>
          </p:nvGrpSpPr>
          <p:grpSpPr>
            <a:xfrm>
              <a:off x="238009" y="4699426"/>
              <a:ext cx="1346552" cy="617033"/>
              <a:chOff x="3615295" y="3057926"/>
              <a:chExt cx="1254943" cy="633068"/>
            </a:xfrm>
          </p:grpSpPr>
          <p:sp>
            <p:nvSpPr>
              <p:cNvPr id="122" name="Rechteck: abgerundete Ecken 121">
                <a:extLst>
                  <a:ext uri="{FF2B5EF4-FFF2-40B4-BE49-F238E27FC236}">
                    <a16:creationId xmlns:a16="http://schemas.microsoft.com/office/drawing/2014/main" id="{3E90AB23-F62C-4E84-914A-46169DA17FD7}"/>
                  </a:ext>
                </a:extLst>
              </p:cNvPr>
              <p:cNvSpPr/>
              <p:nvPr/>
            </p:nvSpPr>
            <p:spPr>
              <a:xfrm>
                <a:off x="3615295" y="3057926"/>
                <a:ext cx="1254943" cy="633068"/>
              </a:xfrm>
              <a:prstGeom prst="roundRect">
                <a:avLst>
                  <a:gd name="adj" fmla="val 5718"/>
                </a:avLst>
              </a:prstGeom>
              <a:solidFill>
                <a:srgbClr val="FFEBEB"/>
              </a:solidFill>
              <a:ln w="3492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3" name="Textfeld 122">
                <a:extLst>
                  <a:ext uri="{FF2B5EF4-FFF2-40B4-BE49-F238E27FC236}">
                    <a16:creationId xmlns:a16="http://schemas.microsoft.com/office/drawing/2014/main" id="{CAE264BF-BB1E-4E51-9A52-A23F149F9FD2}"/>
                  </a:ext>
                </a:extLst>
              </p:cNvPr>
              <p:cNvSpPr txBox="1"/>
              <p:nvPr/>
            </p:nvSpPr>
            <p:spPr>
              <a:xfrm>
                <a:off x="3672603" y="3113585"/>
                <a:ext cx="1140329" cy="473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4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Theory</a:t>
                </a:r>
              </a:p>
            </p:txBody>
          </p:sp>
        </p:grpSp>
        <p:pic>
          <p:nvPicPr>
            <p:cNvPr id="125" name="Grafik 124">
              <a:extLst>
                <a:ext uri="{FF2B5EF4-FFF2-40B4-BE49-F238E27FC236}">
                  <a16:creationId xmlns:a16="http://schemas.microsoft.com/office/drawing/2014/main" id="{B8A97001-9B8D-425A-8573-D451B4456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2774982">
              <a:off x="148619" y="4358450"/>
              <a:ext cx="732103" cy="256626"/>
            </a:xfrm>
            <a:prstGeom prst="rect">
              <a:avLst/>
            </a:prstGeom>
          </p:spPr>
        </p:pic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33CB3CA-D54B-47E2-9D1D-29C2743C1F61}"/>
              </a:ext>
            </a:extLst>
          </p:cNvPr>
          <p:cNvGrpSpPr/>
          <p:nvPr/>
        </p:nvGrpSpPr>
        <p:grpSpPr>
          <a:xfrm>
            <a:off x="3305637" y="4554846"/>
            <a:ext cx="1811294" cy="1959348"/>
            <a:chOff x="4164683" y="4528566"/>
            <a:chExt cx="1811294" cy="1959348"/>
          </a:xfrm>
        </p:grpSpPr>
        <p:pic>
          <p:nvPicPr>
            <p:cNvPr id="108" name="Grafik 107">
              <a:extLst>
                <a:ext uri="{FF2B5EF4-FFF2-40B4-BE49-F238E27FC236}">
                  <a16:creationId xmlns:a16="http://schemas.microsoft.com/office/drawing/2014/main" id="{73EDB206-8426-476B-9016-0C6402F0B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7670926">
              <a:off x="5002906" y="4758511"/>
              <a:ext cx="584445" cy="124555"/>
            </a:xfrm>
            <a:prstGeom prst="rect">
              <a:avLst/>
            </a:prstGeom>
          </p:spPr>
        </p:pic>
        <p:grpSp>
          <p:nvGrpSpPr>
            <p:cNvPr id="132" name="Gruppieren 131">
              <a:extLst>
                <a:ext uri="{FF2B5EF4-FFF2-40B4-BE49-F238E27FC236}">
                  <a16:creationId xmlns:a16="http://schemas.microsoft.com/office/drawing/2014/main" id="{8E2D9A75-61C7-48A2-8F5D-23EF8C03E98E}"/>
                </a:ext>
              </a:extLst>
            </p:cNvPr>
            <p:cNvGrpSpPr/>
            <p:nvPr/>
          </p:nvGrpSpPr>
          <p:grpSpPr>
            <a:xfrm>
              <a:off x="4164683" y="5066604"/>
              <a:ext cx="1811294" cy="1421310"/>
              <a:chOff x="3766887" y="5024354"/>
              <a:chExt cx="1811294" cy="1421310"/>
            </a:xfrm>
          </p:grpSpPr>
          <p:sp>
            <p:nvSpPr>
              <p:cNvPr id="133" name="Rechteck: abgerundete Ecken 132">
                <a:extLst>
                  <a:ext uri="{FF2B5EF4-FFF2-40B4-BE49-F238E27FC236}">
                    <a16:creationId xmlns:a16="http://schemas.microsoft.com/office/drawing/2014/main" id="{AE90AF6F-5307-4806-B532-ECD34E19670B}"/>
                  </a:ext>
                </a:extLst>
              </p:cNvPr>
              <p:cNvSpPr/>
              <p:nvPr/>
            </p:nvSpPr>
            <p:spPr>
              <a:xfrm>
                <a:off x="3766887" y="5024354"/>
                <a:ext cx="1751561" cy="1421310"/>
              </a:xfrm>
              <a:prstGeom prst="roundRect">
                <a:avLst>
                  <a:gd name="adj" fmla="val 5718"/>
                </a:avLst>
              </a:prstGeom>
              <a:solidFill>
                <a:schemeClr val="bg1"/>
              </a:solidFill>
              <a:ln w="3492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34" name="Gruppieren 133">
                <a:extLst>
                  <a:ext uri="{FF2B5EF4-FFF2-40B4-BE49-F238E27FC236}">
                    <a16:creationId xmlns:a16="http://schemas.microsoft.com/office/drawing/2014/main" id="{F5E81546-FD46-47FB-A4FC-87982604E901}"/>
                  </a:ext>
                </a:extLst>
              </p:cNvPr>
              <p:cNvGrpSpPr/>
              <p:nvPr/>
            </p:nvGrpSpPr>
            <p:grpSpPr>
              <a:xfrm>
                <a:off x="4227820" y="5416397"/>
                <a:ext cx="919780" cy="941425"/>
                <a:chOff x="1619334" y="3140285"/>
                <a:chExt cx="1579862" cy="1766336"/>
              </a:xfrm>
            </p:grpSpPr>
            <p:pic>
              <p:nvPicPr>
                <p:cNvPr id="136" name="Picture 4" descr="U:\Dokumente\Trap design\PT_r5_final_v2_02\Proton_Präzisionsfalle_01_Schnitt.bmp">
                  <a:extLst>
                    <a:ext uri="{FF2B5EF4-FFF2-40B4-BE49-F238E27FC236}">
                      <a16:creationId xmlns:a16="http://schemas.microsoft.com/office/drawing/2014/main" id="{F768A6FC-5CF3-4101-BBBE-F7E345572D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452" t="23668" r="26649" b="23898"/>
                <a:stretch/>
              </p:blipFill>
              <p:spPr bwMode="auto">
                <a:xfrm>
                  <a:off x="1619334" y="3140285"/>
                  <a:ext cx="1579862" cy="1766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3">
                  <a:extLst>
                    <a:ext uri="{FF2B5EF4-FFF2-40B4-BE49-F238E27FC236}">
                      <a16:creationId xmlns:a16="http://schemas.microsoft.com/office/drawing/2014/main" id="{99D8B632-A977-496C-9136-B21EC20CA0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273754" y="3941614"/>
                  <a:ext cx="543218" cy="3466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35" name="Textfeld 134">
                <a:extLst>
                  <a:ext uri="{FF2B5EF4-FFF2-40B4-BE49-F238E27FC236}">
                    <a16:creationId xmlns:a16="http://schemas.microsoft.com/office/drawing/2014/main" id="{1F60330B-8AB9-462B-8951-DC5E59504CFD}"/>
                  </a:ext>
                </a:extLst>
              </p:cNvPr>
              <p:cNvSpPr txBox="1"/>
              <p:nvPr/>
            </p:nvSpPr>
            <p:spPr>
              <a:xfrm>
                <a:off x="3770496" y="5039393"/>
                <a:ext cx="18076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err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Penning</a:t>
                </a:r>
                <a:r>
                  <a:rPr lang="de-DE" sz="16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 </a:t>
                </a:r>
                <a:r>
                  <a:rPr lang="de-DE" sz="1600" dirty="0" err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trap</a:t>
                </a:r>
                <a:r>
                  <a:rPr lang="de-DE" sz="16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Rounded MT Bold" panose="020F0704030504030204" pitchFamily="34" charset="0"/>
                  </a:rPr>
                  <a:t> MS</a:t>
                </a:r>
              </a:p>
            </p:txBody>
          </p:sp>
        </p:grp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5214E9A-3C25-48AE-B42B-BFA2FDB58B71}"/>
              </a:ext>
            </a:extLst>
          </p:cNvPr>
          <p:cNvGrpSpPr/>
          <p:nvPr/>
        </p:nvGrpSpPr>
        <p:grpSpPr>
          <a:xfrm>
            <a:off x="5394905" y="3496111"/>
            <a:ext cx="2221971" cy="2700127"/>
            <a:chOff x="1816577" y="3411253"/>
            <a:chExt cx="2221971" cy="2700127"/>
          </a:xfrm>
        </p:grpSpPr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1C35ACB8-7A00-4A1E-8AA3-C9545EA6D3C4}"/>
                </a:ext>
              </a:extLst>
            </p:cNvPr>
            <p:cNvGrpSpPr/>
            <p:nvPr/>
          </p:nvGrpSpPr>
          <p:grpSpPr>
            <a:xfrm>
              <a:off x="1816577" y="3411253"/>
              <a:ext cx="2221971" cy="2700127"/>
              <a:chOff x="1816577" y="3411253"/>
              <a:chExt cx="2221971" cy="2700127"/>
            </a:xfrm>
          </p:grpSpPr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E4C4A2C2-70FE-4649-A436-1A99B19850B4}"/>
                  </a:ext>
                </a:extLst>
              </p:cNvPr>
              <p:cNvGrpSpPr/>
              <p:nvPr/>
            </p:nvGrpSpPr>
            <p:grpSpPr>
              <a:xfrm>
                <a:off x="1816577" y="4041616"/>
                <a:ext cx="2221971" cy="2069764"/>
                <a:chOff x="6206104" y="4317798"/>
                <a:chExt cx="2221971" cy="2069764"/>
              </a:xfrm>
            </p:grpSpPr>
            <p:grpSp>
              <p:nvGrpSpPr>
                <p:cNvPr id="21" name="Gruppieren 20">
                  <a:extLst>
                    <a:ext uri="{FF2B5EF4-FFF2-40B4-BE49-F238E27FC236}">
                      <a16:creationId xmlns:a16="http://schemas.microsoft.com/office/drawing/2014/main" id="{2957C727-5F59-4A5F-92F3-CFAAF6B43520}"/>
                    </a:ext>
                  </a:extLst>
                </p:cNvPr>
                <p:cNvGrpSpPr/>
                <p:nvPr/>
              </p:nvGrpSpPr>
              <p:grpSpPr>
                <a:xfrm>
                  <a:off x="6206104" y="4317798"/>
                  <a:ext cx="2221971" cy="2069764"/>
                  <a:chOff x="6559309" y="4193865"/>
                  <a:chExt cx="2221971" cy="2069764"/>
                </a:xfrm>
              </p:grpSpPr>
              <p:sp>
                <p:nvSpPr>
                  <p:cNvPr id="74" name="Rechteck: abgerundete Ecken 73">
                    <a:extLst>
                      <a:ext uri="{FF2B5EF4-FFF2-40B4-BE49-F238E27FC236}">
                        <a16:creationId xmlns:a16="http://schemas.microsoft.com/office/drawing/2014/main" id="{CA2540D0-DE54-4E90-BE64-9C1B97BDC904}"/>
                      </a:ext>
                    </a:extLst>
                  </p:cNvPr>
                  <p:cNvSpPr/>
                  <p:nvPr/>
                </p:nvSpPr>
                <p:spPr>
                  <a:xfrm>
                    <a:off x="6559309" y="4193865"/>
                    <a:ext cx="2116090" cy="2069764"/>
                  </a:xfrm>
                  <a:prstGeom prst="roundRect">
                    <a:avLst>
                      <a:gd name="adj" fmla="val 5718"/>
                    </a:avLst>
                  </a:prstGeom>
                  <a:solidFill>
                    <a:schemeClr val="bg1"/>
                  </a:solidFill>
                  <a:ln w="34925"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pic>
                <p:nvPicPr>
                  <p:cNvPr id="6" name="Grafik 5">
                    <a:extLst>
                      <a:ext uri="{FF2B5EF4-FFF2-40B4-BE49-F238E27FC236}">
                        <a16:creationId xmlns:a16="http://schemas.microsoft.com/office/drawing/2014/main" id="{29B0226B-7620-4508-A7EF-EC3BBFB60E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358198" y="4524649"/>
                    <a:ext cx="1220040" cy="1716412"/>
                  </a:xfrm>
                  <a:prstGeom prst="rect">
                    <a:avLst/>
                  </a:prstGeom>
                </p:spPr>
              </p:pic>
              <p:sp>
                <p:nvSpPr>
                  <p:cNvPr id="36" name="Textfeld 35">
                    <a:extLst>
                      <a:ext uri="{FF2B5EF4-FFF2-40B4-BE49-F238E27FC236}">
                        <a16:creationId xmlns:a16="http://schemas.microsoft.com/office/drawing/2014/main" id="{A170E563-84B9-4DD5-A42F-2589331C9271}"/>
                      </a:ext>
                    </a:extLst>
                  </p:cNvPr>
                  <p:cNvSpPr txBox="1"/>
                  <p:nvPr/>
                </p:nvSpPr>
                <p:spPr>
                  <a:xfrm>
                    <a:off x="6589768" y="4219632"/>
                    <a:ext cx="21915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dirty="0" err="1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 Rounded MT Bold" panose="020F0704030504030204" pitchFamily="34" charset="0"/>
                      </a:rPr>
                      <a:t>Electron</a:t>
                    </a:r>
                    <a:r>
                      <a:rPr lang="de-DE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 Rounded MT Bold" panose="020F0704030504030204" pitchFamily="34" charset="0"/>
                      </a:rPr>
                      <a:t> </a:t>
                    </a:r>
                    <a:r>
                      <a:rPr lang="de-DE" i="1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 Rounded MT Bold" panose="020F0704030504030204" pitchFamily="34" charset="0"/>
                      </a:rPr>
                      <a:t>g</a:t>
                    </a:r>
                    <a:r>
                      <a:rPr lang="de-DE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 Rounded MT Bold" panose="020F0704030504030204" pitchFamily="34" charset="0"/>
                      </a:rPr>
                      <a:t>-</a:t>
                    </a:r>
                    <a:r>
                      <a:rPr lang="de-DE" dirty="0" err="1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 Rounded MT Bold" panose="020F0704030504030204" pitchFamily="34" charset="0"/>
                      </a:rPr>
                      <a:t>factor</a:t>
                    </a:r>
                    <a:endParaRPr lang="de-DE" dirty="0"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 Rounded MT Bold" panose="020F0704030504030204" pitchFamily="34" charset="0"/>
                    </a:endParaRPr>
                  </a:p>
                </p:txBody>
              </p:sp>
            </p:grpSp>
            <p:pic>
              <p:nvPicPr>
                <p:cNvPr id="4" name="Grafik 3">
                  <a:extLst>
                    <a:ext uri="{FF2B5EF4-FFF2-40B4-BE49-F238E27FC236}">
                      <a16:creationId xmlns:a16="http://schemas.microsoft.com/office/drawing/2014/main" id="{EA5AF25F-B2DA-488C-AF5E-CB90C3BC91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82609" y="5343505"/>
                  <a:ext cx="914381" cy="852389"/>
                </a:xfrm>
                <a:prstGeom prst="rect">
                  <a:avLst/>
                </a:prstGeom>
              </p:spPr>
            </p:pic>
          </p:grpSp>
          <p:pic>
            <p:nvPicPr>
              <p:cNvPr id="117" name="Grafik 116">
                <a:extLst>
                  <a:ext uri="{FF2B5EF4-FFF2-40B4-BE49-F238E27FC236}">
                    <a16:creationId xmlns:a16="http://schemas.microsoft.com/office/drawing/2014/main" id="{51B9CA17-66BA-4178-BD0D-92A3F166E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5137557">
                <a:off x="2214963" y="3631074"/>
                <a:ext cx="613384" cy="173742"/>
              </a:xfrm>
              <a:prstGeom prst="rect">
                <a:avLst/>
              </a:prstGeom>
            </p:spPr>
          </p:pic>
        </p:grpSp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381FE3A4-F8EF-4F67-9B83-A8E7AC97F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53200">
              <a:off x="2126194" y="4524213"/>
              <a:ext cx="383933" cy="583898"/>
            </a:xfrm>
            <a:prstGeom prst="rect">
              <a:avLst/>
            </a:prstGeom>
          </p:spPr>
        </p:pic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57B6C753-90C8-420C-9C00-950BBEB6511B}"/>
              </a:ext>
            </a:extLst>
          </p:cNvPr>
          <p:cNvSpPr txBox="1"/>
          <p:nvPr/>
        </p:nvSpPr>
        <p:spPr>
          <a:xfrm>
            <a:off x="2958772" y="2875002"/>
            <a:ext cx="4058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39" name="Grafik 138">
            <a:extLst>
              <a:ext uri="{FF2B5EF4-FFF2-40B4-BE49-F238E27FC236}">
                <a16:creationId xmlns:a16="http://schemas.microsoft.com/office/drawing/2014/main" id="{9351B7CE-48CC-479F-AD9C-6F88F4C738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52422">
            <a:off x="3303883" y="3492934"/>
            <a:ext cx="159986" cy="654169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D511E02-2D5F-4C16-9DF9-CF8AB6356912}"/>
              </a:ext>
            </a:extLst>
          </p:cNvPr>
          <p:cNvGrpSpPr/>
          <p:nvPr/>
        </p:nvGrpSpPr>
        <p:grpSpPr>
          <a:xfrm>
            <a:off x="334006" y="4748297"/>
            <a:ext cx="2521292" cy="1701601"/>
            <a:chOff x="6268990" y="1465606"/>
            <a:chExt cx="2521292" cy="1701601"/>
          </a:xfrm>
        </p:grpSpPr>
        <p:sp>
          <p:nvSpPr>
            <p:cNvPr id="75" name="Rechteck: abgerundete Ecken 74">
              <a:extLst>
                <a:ext uri="{FF2B5EF4-FFF2-40B4-BE49-F238E27FC236}">
                  <a16:creationId xmlns:a16="http://schemas.microsoft.com/office/drawing/2014/main" id="{B8E4FA47-D2D6-4E16-B1AF-48B626E98525}"/>
                </a:ext>
              </a:extLst>
            </p:cNvPr>
            <p:cNvSpPr/>
            <p:nvPr/>
          </p:nvSpPr>
          <p:spPr>
            <a:xfrm>
              <a:off x="6268990" y="1465606"/>
              <a:ext cx="2511139" cy="1701601"/>
            </a:xfrm>
            <a:prstGeom prst="roundRect">
              <a:avLst>
                <a:gd name="adj" fmla="val 5718"/>
              </a:avLst>
            </a:prstGeom>
            <a:solidFill>
              <a:schemeClr val="bg1"/>
            </a:solidFill>
            <a:ln w="349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976AA4C-37F7-4962-B4D1-9097B9540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9605" r="5186" b="18496"/>
            <a:stretch/>
          </p:blipFill>
          <p:spPr>
            <a:xfrm>
              <a:off x="6482726" y="1518353"/>
              <a:ext cx="2124000" cy="1224000"/>
            </a:xfrm>
            <a:prstGeom prst="rect">
              <a:avLst/>
            </a:prstGeom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BD4730EB-2C27-436F-BE8D-C84B4B83AFC0}"/>
                </a:ext>
              </a:extLst>
            </p:cNvPr>
            <p:cNvSpPr txBox="1"/>
            <p:nvPr/>
          </p:nvSpPr>
          <p:spPr>
            <a:xfrm>
              <a:off x="6338220" y="2716983"/>
              <a:ext cx="2452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anose="020F0704030504030204" pitchFamily="34" charset="0"/>
                </a:rPr>
                <a:t>Atom </a:t>
              </a:r>
              <a:r>
                <a:rPr lang="de-DE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anose="020F0704030504030204" pitchFamily="34" charset="0"/>
                </a:rPr>
                <a:t>interferometry</a:t>
              </a:r>
              <a:endParaRPr lang="de-D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41" name="Grafik 140">
            <a:extLst>
              <a:ext uri="{FF2B5EF4-FFF2-40B4-BE49-F238E27FC236}">
                <a16:creationId xmlns:a16="http://schemas.microsoft.com/office/drawing/2014/main" id="{4279E482-5032-4496-8437-5A206F0F2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2166867" flipV="1">
            <a:off x="4880029" y="4502813"/>
            <a:ext cx="497676" cy="139255"/>
          </a:xfrm>
          <a:prstGeom prst="rect">
            <a:avLst/>
          </a:prstGeom>
        </p:spPr>
      </p:pic>
      <p:pic>
        <p:nvPicPr>
          <p:cNvPr id="142" name="Grafik 141">
            <a:extLst>
              <a:ext uri="{FF2B5EF4-FFF2-40B4-BE49-F238E27FC236}">
                <a16:creationId xmlns:a16="http://schemas.microsoft.com/office/drawing/2014/main" id="{F18D6FEB-3AFB-41ED-B9B4-5087B0BB5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864703" flipV="1">
            <a:off x="2368889" y="2974873"/>
            <a:ext cx="615418" cy="1637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hteck 142">
                <a:extLst>
                  <a:ext uri="{FF2B5EF4-FFF2-40B4-BE49-F238E27FC236}">
                    <a16:creationId xmlns:a16="http://schemas.microsoft.com/office/drawing/2014/main" id="{91C7A68D-550E-4C3E-BE03-7419DDEEBC45}"/>
                  </a:ext>
                </a:extLst>
              </p:cNvPr>
              <p:cNvSpPr/>
              <p:nvPr/>
            </p:nvSpPr>
            <p:spPr>
              <a:xfrm>
                <a:off x="3650900" y="4073257"/>
                <a:ext cx="2224412" cy="4629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43" name="Rechteck 142">
                <a:extLst>
                  <a:ext uri="{FF2B5EF4-FFF2-40B4-BE49-F238E27FC236}">
                    <a16:creationId xmlns:a16="http://schemas.microsoft.com/office/drawing/2014/main" id="{91C7A68D-550E-4C3E-BE03-7419DDEEB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900" y="4073257"/>
                <a:ext cx="2224412" cy="462947"/>
              </a:xfrm>
              <a:prstGeom prst="rect">
                <a:avLst/>
              </a:prstGeom>
              <a:blipFill>
                <a:blip r:embed="rId1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Textfeld 143">
            <a:extLst>
              <a:ext uri="{FF2B5EF4-FFF2-40B4-BE49-F238E27FC236}">
                <a16:creationId xmlns:a16="http://schemas.microsoft.com/office/drawing/2014/main" id="{2EA33BF2-88A1-44D7-997D-4E7FDBD921C4}"/>
              </a:ext>
            </a:extLst>
          </p:cNvPr>
          <p:cNvSpPr txBox="1"/>
          <p:nvPr/>
        </p:nvSpPr>
        <p:spPr>
          <a:xfrm>
            <a:off x="3257409" y="3643280"/>
            <a:ext cx="4058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46" name="Grafik 145">
            <a:extLst>
              <a:ext uri="{FF2B5EF4-FFF2-40B4-BE49-F238E27FC236}">
                <a16:creationId xmlns:a16="http://schemas.microsoft.com/office/drawing/2014/main" id="{080CA69D-2E0E-46D7-88FD-2DF4329B69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4789456" flipV="1">
            <a:off x="3650744" y="4058736"/>
            <a:ext cx="277874" cy="1690215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9F59CB04-3537-4FAA-8F50-4C7F2113EB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4207409" flipV="1">
            <a:off x="3439958" y="4222902"/>
            <a:ext cx="258004" cy="126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3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27" grpId="0"/>
      <p:bldP spid="42" grpId="0"/>
      <p:bldP spid="143" grpId="0"/>
      <p:bldP spid="143" grpId="1"/>
      <p:bldP spid="1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92A58A0-DB5C-44C7-AF3E-A4309F169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6163"/>
            <a:ext cx="4461341" cy="34135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9A89B9A-DB60-4FDC-808A-B618080ADA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4" b="4066"/>
          <a:stretch/>
        </p:blipFill>
        <p:spPr>
          <a:xfrm>
            <a:off x="4679039" y="3264541"/>
            <a:ext cx="4461340" cy="326345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/>
          <a:srcRect l="9283" r="-9283"/>
          <a:stretch/>
        </p:blipFill>
        <p:spPr>
          <a:xfrm>
            <a:off x="5462472" y="106516"/>
            <a:ext cx="3846358" cy="355282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1" y="4127620"/>
            <a:ext cx="3886200" cy="2363724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AF48A93-14E4-4100-B1B4-4F85A82A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FBE7F03-7A7F-462A-AEB8-262562E1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-133350"/>
            <a:ext cx="7721600" cy="13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Highly</a:t>
            </a:r>
            <a:r>
              <a:rPr lang="de-D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charged</a:t>
            </a:r>
            <a:r>
              <a:rPr lang="de-D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ions</a:t>
            </a:r>
            <a:endParaRPr lang="de-DE" sz="2800" b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91456" y="173782"/>
            <a:ext cx="75562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Microsoft YaHei" panose="020B0503020204020204" pitchFamily="34" charset="-122"/>
              </a:rPr>
              <a:t>g</a:t>
            </a:r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Microsoft YaHei" panose="020B0503020204020204" pitchFamily="34" charset="-122"/>
              </a:rPr>
              <a:t>-factor measurement</a:t>
            </a:r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in a Penning trap</a:t>
            </a:r>
          </a:p>
        </p:txBody>
      </p: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EDDDAB2F-69C0-4409-9EAD-28DC2351A12B}"/>
              </a:ext>
            </a:extLst>
          </p:cNvPr>
          <p:cNvGrpSpPr/>
          <p:nvPr/>
        </p:nvGrpSpPr>
        <p:grpSpPr>
          <a:xfrm>
            <a:off x="710335" y="1201491"/>
            <a:ext cx="3688674" cy="2878495"/>
            <a:chOff x="710335" y="1201491"/>
            <a:chExt cx="3688674" cy="2878495"/>
          </a:xfrm>
        </p:grpSpPr>
        <p:sp>
          <p:nvSpPr>
            <p:cNvPr id="66" name="Rechteck: abgerundete Ecken 65">
              <a:extLst>
                <a:ext uri="{FF2B5EF4-FFF2-40B4-BE49-F238E27FC236}">
                  <a16:creationId xmlns:a16="http://schemas.microsoft.com/office/drawing/2014/main" id="{6B791DDA-77B8-4F2F-ADEC-E2422190F91E}"/>
                </a:ext>
              </a:extLst>
            </p:cNvPr>
            <p:cNvSpPr/>
            <p:nvPr/>
          </p:nvSpPr>
          <p:spPr>
            <a:xfrm>
              <a:off x="710335" y="1201491"/>
              <a:ext cx="3603566" cy="2878495"/>
            </a:xfrm>
            <a:prstGeom prst="roundRect">
              <a:avLst>
                <a:gd name="adj" fmla="val 4565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53"/>
            <p:cNvSpPr txBox="1"/>
            <p:nvPr/>
          </p:nvSpPr>
          <p:spPr>
            <a:xfrm>
              <a:off x="795443" y="3378189"/>
              <a:ext cx="360356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7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Larmor</a:t>
              </a:r>
              <a:r>
                <a:rPr lang="de-DE" sz="17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de-DE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frequency</a:t>
              </a:r>
              <a:r>
                <a:rPr lang="de-DE" sz="17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</a:p>
            <a:p>
              <a:pPr algn="ctr"/>
              <a:r>
                <a:rPr lang="de-DE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 a </a:t>
              </a:r>
              <a:r>
                <a:rPr lang="de-DE" sz="17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magnetic</a:t>
              </a:r>
              <a:r>
                <a:rPr lang="de-DE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de-DE" sz="17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field</a:t>
              </a:r>
              <a:r>
                <a:rPr lang="de-DE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B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hteck: abgerundete Ecken 55">
                  <a:extLst>
                    <a:ext uri="{FF2B5EF4-FFF2-40B4-BE49-F238E27FC236}">
                      <a16:creationId xmlns:a16="http://schemas.microsoft.com/office/drawing/2014/main" id="{5FD0C1BE-5753-4DA7-AF82-DDF424C367E5}"/>
                    </a:ext>
                  </a:extLst>
                </p:cNvPr>
                <p:cNvSpPr/>
                <p:nvPr/>
              </p:nvSpPr>
              <p:spPr>
                <a:xfrm>
                  <a:off x="1347901" y="2395023"/>
                  <a:ext cx="2243023" cy="988245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de-DE" sz="2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sub>
                        </m:sSub>
                        <m:r>
                          <a:rPr lang="de-DE" sz="26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DE" sz="2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num>
                          <m:den>
                            <m:r>
                              <a:rPr lang="de-DE" sz="2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f>
                          <m:fPr>
                            <m:ctrlPr>
                              <a:rPr lang="de-DE" sz="2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DE" sz="2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de-DE" sz="26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sub>
                            </m:sSub>
                          </m:den>
                        </m:f>
                        <m:r>
                          <a:rPr lang="de-DE" sz="2600" b="1" i="1">
                            <a:solidFill>
                              <a:srgbClr val="92D050"/>
                            </a:solidFill>
                            <a:latin typeface="Cambria Math"/>
                          </a:rPr>
                          <m:t>𝑩</m:t>
                        </m:r>
                      </m:oMath>
                    </m:oMathPara>
                  </a14:m>
                  <a:endParaRPr lang="de-DE" sz="2600" dirty="0"/>
                </a:p>
              </p:txBody>
            </p:sp>
          </mc:Choice>
          <mc:Fallback xmlns="">
            <p:sp>
              <p:nvSpPr>
                <p:cNvPr id="56" name="Rechteck: abgerundete Ecken 55">
                  <a:extLst>
                    <a:ext uri="{FF2B5EF4-FFF2-40B4-BE49-F238E27FC236}">
                      <a16:creationId xmlns:a16="http://schemas.microsoft.com/office/drawing/2014/main" id="{5FD0C1BE-5753-4DA7-AF82-DDF424C367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7901" y="2395023"/>
                  <a:ext cx="2243023" cy="988245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267A9061-8911-4B81-B0FF-23FB4D2FE04A}"/>
              </a:ext>
            </a:extLst>
          </p:cNvPr>
          <p:cNvGrpSpPr/>
          <p:nvPr/>
        </p:nvGrpSpPr>
        <p:grpSpPr>
          <a:xfrm>
            <a:off x="4727311" y="1197555"/>
            <a:ext cx="3688674" cy="2892767"/>
            <a:chOff x="4727311" y="1197555"/>
            <a:chExt cx="3688674" cy="2892767"/>
          </a:xfrm>
        </p:grpSpPr>
        <p:sp>
          <p:nvSpPr>
            <p:cNvPr id="67" name="Rechteck: abgerundete Ecken 66">
              <a:extLst>
                <a:ext uri="{FF2B5EF4-FFF2-40B4-BE49-F238E27FC236}">
                  <a16:creationId xmlns:a16="http://schemas.microsoft.com/office/drawing/2014/main" id="{FEC32E7E-B886-4445-946F-3BF04645EE87}"/>
                </a:ext>
              </a:extLst>
            </p:cNvPr>
            <p:cNvSpPr/>
            <p:nvPr/>
          </p:nvSpPr>
          <p:spPr>
            <a:xfrm>
              <a:off x="4727311" y="1211827"/>
              <a:ext cx="3603566" cy="2878495"/>
            </a:xfrm>
            <a:prstGeom prst="roundRect">
              <a:avLst>
                <a:gd name="adj" fmla="val 4565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68" name="Group 26">
              <a:extLst>
                <a:ext uri="{FF2B5EF4-FFF2-40B4-BE49-F238E27FC236}">
                  <a16:creationId xmlns:a16="http://schemas.microsoft.com/office/drawing/2014/main" id="{75C9E26B-30A9-493D-B2BA-88E324B64EA5}"/>
                </a:ext>
              </a:extLst>
            </p:cNvPr>
            <p:cNvGrpSpPr/>
            <p:nvPr/>
          </p:nvGrpSpPr>
          <p:grpSpPr>
            <a:xfrm>
              <a:off x="5717932" y="1197555"/>
              <a:ext cx="1447800" cy="1181101"/>
              <a:chOff x="4762500" y="2171700"/>
              <a:chExt cx="1447800" cy="1181101"/>
            </a:xfrm>
          </p:grpSpPr>
          <p:pic>
            <p:nvPicPr>
              <p:cNvPr id="69" name="Grafik 68" descr="wcrot.png">
                <a:extLst>
                  <a:ext uri="{FF2B5EF4-FFF2-40B4-BE49-F238E27FC236}">
                    <a16:creationId xmlns:a16="http://schemas.microsoft.com/office/drawing/2014/main" id="{79E994AB-B21F-4DF1-B29C-7566E18B8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lum bright="-5000" contrast="11000"/>
              </a:blip>
              <a:srcRect l="17226" t="30624" r="22558" b="12578"/>
              <a:stretch>
                <a:fillRect/>
              </a:stretch>
            </p:blipFill>
            <p:spPr>
              <a:xfrm flipH="1">
                <a:off x="4762500" y="2328565"/>
                <a:ext cx="1447800" cy="102423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0" name="TextBox 24">
                <a:extLst>
                  <a:ext uri="{FF2B5EF4-FFF2-40B4-BE49-F238E27FC236}">
                    <a16:creationId xmlns:a16="http://schemas.microsoft.com/office/drawing/2014/main" id="{154DA19B-58D7-4850-B01D-0A53826BBAB3}"/>
                  </a:ext>
                </a:extLst>
              </p:cNvPr>
              <p:cNvSpPr txBox="1"/>
              <p:nvPr/>
            </p:nvSpPr>
            <p:spPr>
              <a:xfrm>
                <a:off x="5435600" y="2171700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B</a:t>
                </a:r>
                <a:endParaRPr lang="en-US" dirty="0"/>
              </a:p>
            </p:txBody>
          </p:sp>
        </p:grpSp>
        <p:sp>
          <p:nvSpPr>
            <p:cNvPr id="71" name="Textfeld 53">
              <a:extLst>
                <a:ext uri="{FF2B5EF4-FFF2-40B4-BE49-F238E27FC236}">
                  <a16:creationId xmlns:a16="http://schemas.microsoft.com/office/drawing/2014/main" id="{D909639E-C9E3-4321-98F1-A2910C8C3A7A}"/>
                </a:ext>
              </a:extLst>
            </p:cNvPr>
            <p:cNvSpPr txBox="1"/>
            <p:nvPr/>
          </p:nvSpPr>
          <p:spPr>
            <a:xfrm>
              <a:off x="4812419" y="3388525"/>
              <a:ext cx="360356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7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Cyclotron</a:t>
              </a:r>
              <a:r>
                <a:rPr lang="de-DE" sz="17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de-DE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frequency</a:t>
              </a:r>
              <a:r>
                <a:rPr lang="de-DE" sz="17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</a:p>
            <a:p>
              <a:pPr algn="ctr"/>
              <a:r>
                <a:rPr lang="de-DE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 </a:t>
              </a:r>
              <a:r>
                <a:rPr lang="de-DE" sz="1700" u="sng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the</a:t>
              </a:r>
              <a:r>
                <a:rPr lang="de-DE" sz="170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same</a:t>
              </a:r>
              <a:r>
                <a:rPr lang="de-DE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de-DE" sz="17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magnetic</a:t>
              </a:r>
              <a:r>
                <a:rPr lang="de-DE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de-DE" sz="17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field</a:t>
              </a:r>
              <a:r>
                <a:rPr lang="de-DE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B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hteck: abgerundete Ecken 73">
                  <a:extLst>
                    <a:ext uri="{FF2B5EF4-FFF2-40B4-BE49-F238E27FC236}">
                      <a16:creationId xmlns:a16="http://schemas.microsoft.com/office/drawing/2014/main" id="{DC335558-21C5-46D9-B121-BB13C2C4D4AB}"/>
                    </a:ext>
                  </a:extLst>
                </p:cNvPr>
                <p:cNvSpPr/>
                <p:nvPr/>
              </p:nvSpPr>
              <p:spPr>
                <a:xfrm>
                  <a:off x="5364878" y="2405359"/>
                  <a:ext cx="2121640" cy="988245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de-DE" sz="2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de-DE" sz="26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DE" sz="2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num>
                          <m:den>
                            <m:r>
                              <a:rPr lang="de-DE" sz="2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den>
                        </m:f>
                        <m:r>
                          <a:rPr lang="de-DE" sz="2600" b="1" i="1">
                            <a:solidFill>
                              <a:srgbClr val="92D050"/>
                            </a:solidFill>
                            <a:latin typeface="Cambria Math"/>
                          </a:rPr>
                          <m:t>𝑩</m:t>
                        </m:r>
                      </m:oMath>
                    </m:oMathPara>
                  </a14:m>
                  <a:endParaRPr lang="de-DE" sz="2600" dirty="0"/>
                </a:p>
              </p:txBody>
            </p:sp>
          </mc:Choice>
          <mc:Fallback xmlns="">
            <p:sp>
              <p:nvSpPr>
                <p:cNvPr id="74" name="Rechteck: abgerundete Ecken 73">
                  <a:extLst>
                    <a:ext uri="{FF2B5EF4-FFF2-40B4-BE49-F238E27FC236}">
                      <a16:creationId xmlns:a16="http://schemas.microsoft.com/office/drawing/2014/main" id="{DC335558-21C5-46D9-B121-BB13C2C4D4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4878" y="2405359"/>
                  <a:ext cx="2121640" cy="988245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53A0B4E5-E8D5-4639-9966-B02584C8F257}"/>
              </a:ext>
            </a:extLst>
          </p:cNvPr>
          <p:cNvGrpSpPr/>
          <p:nvPr/>
        </p:nvGrpSpPr>
        <p:grpSpPr>
          <a:xfrm>
            <a:off x="2256560" y="4232914"/>
            <a:ext cx="4490494" cy="1353846"/>
            <a:chOff x="2256560" y="4232914"/>
            <a:chExt cx="4490494" cy="13538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44"/>
                <p:cNvSpPr txBox="1"/>
                <p:nvPr/>
              </p:nvSpPr>
              <p:spPr>
                <a:xfrm>
                  <a:off x="3323901" y="4741464"/>
                  <a:ext cx="2511478" cy="845296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60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de-DE" sz="2600" b="0" i="1" smtClean="0">
                            <a:latin typeface="Cambria Math"/>
                          </a:rPr>
                          <m:t>=</m:t>
                        </m:r>
                        <m:r>
                          <a:rPr lang="de-DE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f>
                          <m:fPr>
                            <m:ctrlP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2600" b="0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de-DE" sz="26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2600" b="0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de-DE" sz="2600" b="0" i="1" smtClean="0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den>
                        </m:f>
                        <m:f>
                          <m:fPr>
                            <m:ctrlPr>
                              <a:rPr lang="de-DE" sz="2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2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num>
                          <m:den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</m:oMath>
                    </m:oMathPara>
                  </a14:m>
                  <a:endParaRPr lang="de-DE" sz="2600" dirty="0"/>
                </a:p>
              </p:txBody>
            </p:sp>
          </mc:Choice>
          <mc:Fallback xmlns="">
            <p:sp>
              <p:nvSpPr>
                <p:cNvPr id="6" name="Textfeld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3901" y="4741464"/>
                  <a:ext cx="2511478" cy="84529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Pfeil: gebogen 75">
              <a:extLst>
                <a:ext uri="{FF2B5EF4-FFF2-40B4-BE49-F238E27FC236}">
                  <a16:creationId xmlns:a16="http://schemas.microsoft.com/office/drawing/2014/main" id="{46106505-AEA5-4982-BD0B-7C00C734C0FA}"/>
                </a:ext>
              </a:extLst>
            </p:cNvPr>
            <p:cNvSpPr/>
            <p:nvPr/>
          </p:nvSpPr>
          <p:spPr>
            <a:xfrm rot="10800000">
              <a:off x="6027440" y="4232914"/>
              <a:ext cx="719614" cy="1270665"/>
            </a:xfrm>
            <a:prstGeom prst="bentArrow">
              <a:avLst>
                <a:gd name="adj1" fmla="val 40693"/>
                <a:gd name="adj2" fmla="val 38451"/>
                <a:gd name="adj3" fmla="val 36209"/>
                <a:gd name="adj4" fmla="val 451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2" name="Pfeil: gebogen 81">
              <a:extLst>
                <a:ext uri="{FF2B5EF4-FFF2-40B4-BE49-F238E27FC236}">
                  <a16:creationId xmlns:a16="http://schemas.microsoft.com/office/drawing/2014/main" id="{765A25C9-3A32-4B65-AD28-1C6F7A646A6C}"/>
                </a:ext>
              </a:extLst>
            </p:cNvPr>
            <p:cNvSpPr/>
            <p:nvPr/>
          </p:nvSpPr>
          <p:spPr>
            <a:xfrm rot="10800000" flipH="1">
              <a:off x="2256560" y="4232915"/>
              <a:ext cx="814962" cy="1270665"/>
            </a:xfrm>
            <a:prstGeom prst="bentArrow">
              <a:avLst>
                <a:gd name="adj1" fmla="val 40693"/>
                <a:gd name="adj2" fmla="val 38451"/>
                <a:gd name="adj3" fmla="val 36209"/>
                <a:gd name="adj4" fmla="val 451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6BE59A5-A132-4B85-B9C7-048427BEE684}"/>
              </a:ext>
            </a:extLst>
          </p:cNvPr>
          <p:cNvGrpSpPr/>
          <p:nvPr/>
        </p:nvGrpSpPr>
        <p:grpSpPr>
          <a:xfrm>
            <a:off x="2805852" y="4562490"/>
            <a:ext cx="4120039" cy="1592232"/>
            <a:chOff x="2805852" y="4562490"/>
            <a:chExt cx="4120039" cy="1592232"/>
          </a:xfrm>
        </p:grpSpPr>
        <p:sp>
          <p:nvSpPr>
            <p:cNvPr id="86" name="Ellipse 45">
              <a:extLst>
                <a:ext uri="{FF2B5EF4-FFF2-40B4-BE49-F238E27FC236}">
                  <a16:creationId xmlns:a16="http://schemas.microsoft.com/office/drawing/2014/main" id="{F88601AA-F6FE-4B34-967E-5BE7DC1865C5}"/>
                </a:ext>
              </a:extLst>
            </p:cNvPr>
            <p:cNvSpPr/>
            <p:nvPr/>
          </p:nvSpPr>
          <p:spPr>
            <a:xfrm>
              <a:off x="4431495" y="4562490"/>
              <a:ext cx="413410" cy="1158847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168CF09E-1E8E-4EF8-BC5A-9FBCA4E76C41}"/>
                </a:ext>
              </a:extLst>
            </p:cNvPr>
            <p:cNvSpPr txBox="1"/>
            <p:nvPr/>
          </p:nvSpPr>
          <p:spPr>
            <a:xfrm>
              <a:off x="2805852" y="5785390"/>
              <a:ext cx="4120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C00000"/>
                  </a:solidFill>
                </a:rPr>
                <a:t>Larmor-to-cyclotron</a:t>
              </a:r>
              <a:r>
                <a:rPr lang="de-DE" dirty="0">
                  <a:solidFill>
                    <a:srgbClr val="C00000"/>
                  </a:solidFill>
                </a:rPr>
                <a:t> </a:t>
              </a:r>
              <a:r>
                <a:rPr lang="de-DE" dirty="0" err="1">
                  <a:solidFill>
                    <a:srgbClr val="C00000"/>
                  </a:solidFill>
                </a:rPr>
                <a:t>frequency</a:t>
              </a:r>
              <a:r>
                <a:rPr lang="de-DE" dirty="0">
                  <a:solidFill>
                    <a:srgbClr val="C00000"/>
                  </a:solidFill>
                </a:rPr>
                <a:t> </a:t>
              </a:r>
              <a:r>
                <a:rPr lang="de-DE" dirty="0" err="1">
                  <a:solidFill>
                    <a:srgbClr val="C00000"/>
                  </a:solidFill>
                </a:rPr>
                <a:t>ratio</a:t>
              </a:r>
              <a:r>
                <a:rPr lang="de-DE" dirty="0">
                  <a:solidFill>
                    <a:srgbClr val="C00000"/>
                  </a:solidFill>
                </a:rPr>
                <a:t> (</a:t>
              </a:r>
              <a:r>
                <a:rPr lang="el-GR" dirty="0">
                  <a:solidFill>
                    <a:srgbClr val="C00000"/>
                  </a:solidFill>
                </a:rPr>
                <a:t>Γ</a:t>
              </a:r>
              <a:r>
                <a:rPr lang="de-DE" dirty="0">
                  <a:solidFill>
                    <a:srgbClr val="C00000"/>
                  </a:solidFill>
                </a:rPr>
                <a:t>)</a:t>
              </a:r>
            </a:p>
          </p:txBody>
        </p:sp>
      </p:grp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3CE35AC-FFEB-46FA-A30D-5A47ED76852A}"/>
              </a:ext>
            </a:extLst>
          </p:cNvPr>
          <p:cNvCxnSpPr>
            <a:cxnSpLocks/>
          </p:cNvCxnSpPr>
          <p:nvPr/>
        </p:nvCxnSpPr>
        <p:spPr>
          <a:xfrm flipV="1">
            <a:off x="2732662" y="1377528"/>
            <a:ext cx="4099" cy="6017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4">
            <a:extLst>
              <a:ext uri="{FF2B5EF4-FFF2-40B4-BE49-F238E27FC236}">
                <a16:creationId xmlns:a16="http://schemas.microsoft.com/office/drawing/2014/main" id="{CCA4413D-D6B8-4B8C-960E-9D3BEA4913AB}"/>
              </a:ext>
            </a:extLst>
          </p:cNvPr>
          <p:cNvSpPr txBox="1"/>
          <p:nvPr/>
        </p:nvSpPr>
        <p:spPr>
          <a:xfrm>
            <a:off x="2705185" y="1283470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B</a:t>
            </a:r>
            <a:endParaRPr lang="en-US" sz="1000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90B7A417-5486-4600-819A-F755AA472B29}"/>
              </a:ext>
            </a:extLst>
          </p:cNvPr>
          <p:cNvSpPr/>
          <p:nvPr/>
        </p:nvSpPr>
        <p:spPr>
          <a:xfrm rot="18634205">
            <a:off x="2566261" y="1618413"/>
            <a:ext cx="374330" cy="183569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7E6E8CB-94C9-43EB-AACA-3BE1A9DACA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68" y="1636128"/>
            <a:ext cx="827584" cy="506102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543F80D-5C1E-4FFA-AAE2-C91424A454CA}"/>
              </a:ext>
            </a:extLst>
          </p:cNvPr>
          <p:cNvSpPr/>
          <p:nvPr/>
        </p:nvSpPr>
        <p:spPr>
          <a:xfrm>
            <a:off x="2580263" y="1549884"/>
            <a:ext cx="295275" cy="56611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3E4B5C01-B51E-433B-8225-A8FB61F2EB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87" y="1508330"/>
            <a:ext cx="827584" cy="506102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1AA5614-2CBD-4BDD-9D33-06CAB4668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5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130300" y="4942286"/>
            <a:ext cx="34862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Axial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frequency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indicates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spinflips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:</a:t>
            </a: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80" y="1162050"/>
            <a:ext cx="3207571" cy="228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feil nach rechts 12"/>
          <p:cNvSpPr/>
          <p:nvPr/>
        </p:nvSpPr>
        <p:spPr>
          <a:xfrm>
            <a:off x="3331520" y="2351625"/>
            <a:ext cx="648072" cy="68594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15816C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21639" y="1019189"/>
            <a:ext cx="2824275" cy="2882478"/>
            <a:chOff x="827584" y="1590920"/>
            <a:chExt cx="2321522" cy="2486152"/>
          </a:xfrm>
        </p:grpSpPr>
        <p:sp>
          <p:nvSpPr>
            <p:cNvPr id="15" name="Textfeld 14"/>
            <p:cNvSpPr txBox="1"/>
            <p:nvPr/>
          </p:nvSpPr>
          <p:spPr>
            <a:xfrm>
              <a:off x="878161" y="1590920"/>
              <a:ext cx="1595938" cy="318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Magnetic</a:t>
              </a:r>
              <a:r>
                <a:rPr lang="de-DE" b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bottle</a:t>
              </a:r>
              <a:r>
                <a:rPr lang="de-DE" b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904683"/>
              <a:ext cx="1408451" cy="2172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16"/>
            <p:cNvSpPr/>
            <p:nvPr/>
          </p:nvSpPr>
          <p:spPr>
            <a:xfrm>
              <a:off x="879671" y="1838451"/>
              <a:ext cx="2269435" cy="223862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15816C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997714" y="2729268"/>
              <a:ext cx="1120318" cy="504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>
                  <a:solidFill>
                    <a:srgbClr val="FF9900"/>
                  </a:solidFill>
                </a:rPr>
                <a:t>ferromagnetic</a:t>
              </a:r>
              <a:endParaRPr lang="de-DE" sz="1600" dirty="0">
                <a:solidFill>
                  <a:srgbClr val="FF9900"/>
                </a:solidFill>
              </a:endParaRPr>
            </a:p>
            <a:p>
              <a:pPr algn="ctr"/>
              <a:r>
                <a:rPr lang="de-DE" sz="1600" dirty="0">
                  <a:solidFill>
                    <a:srgbClr val="FF9900"/>
                  </a:solidFill>
                </a:rPr>
                <a:t>ring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682552" y="1838451"/>
              <a:ext cx="288829" cy="318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15816C"/>
                  </a:solidFill>
                </a:rPr>
                <a:t>B</a:t>
              </a:r>
            </a:p>
          </p:txBody>
        </p:sp>
      </p:grpSp>
      <p:sp>
        <p:nvSpPr>
          <p:cNvPr id="20" name="Ellipse 19"/>
          <p:cNvSpPr/>
          <p:nvPr/>
        </p:nvSpPr>
        <p:spPr bwMode="auto">
          <a:xfrm rot="20673762">
            <a:off x="827593" y="2479020"/>
            <a:ext cx="429273" cy="200444"/>
          </a:xfrm>
          <a:prstGeom prst="ellipse">
            <a:avLst/>
          </a:prstGeom>
          <a:noFill/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>
              <a:ln>
                <a:noFill/>
              </a:ln>
              <a:solidFill>
                <a:srgbClr val="15816C"/>
              </a:solidFill>
              <a:effectLst/>
              <a:latin typeface="Arial" pitchFamily="34" charset="0"/>
            </a:endParaRPr>
          </a:p>
        </p:txBody>
      </p:sp>
      <p:grpSp>
        <p:nvGrpSpPr>
          <p:cNvPr id="21" name="Gruppieren 20"/>
          <p:cNvGrpSpPr>
            <a:grpSpLocks noChangeAspect="1"/>
          </p:cNvGrpSpPr>
          <p:nvPr/>
        </p:nvGrpSpPr>
        <p:grpSpPr>
          <a:xfrm>
            <a:off x="788725" y="2432423"/>
            <a:ext cx="162974" cy="267487"/>
            <a:chOff x="3250119" y="1984023"/>
            <a:chExt cx="238553" cy="300627"/>
          </a:xfrm>
        </p:grpSpPr>
        <p:cxnSp>
          <p:nvCxnSpPr>
            <p:cNvPr id="22" name="Gerade Verbindung mit Pfeil 21"/>
            <p:cNvCxnSpPr/>
            <p:nvPr/>
          </p:nvCxnSpPr>
          <p:spPr bwMode="auto">
            <a:xfrm flipV="1">
              <a:off x="3324763" y="1984023"/>
              <a:ext cx="163909" cy="19345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3" name="Gerade Verbindung 22"/>
            <p:cNvCxnSpPr/>
            <p:nvPr/>
          </p:nvCxnSpPr>
          <p:spPr>
            <a:xfrm flipV="1">
              <a:off x="3250119" y="2177480"/>
              <a:ext cx="72008" cy="10717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feld 23"/>
          <p:cNvSpPr txBox="1"/>
          <p:nvPr/>
        </p:nvSpPr>
        <p:spPr>
          <a:xfrm>
            <a:off x="316722" y="3434979"/>
            <a:ext cx="1993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100" b="1" i="1" dirty="0" err="1">
              <a:solidFill>
                <a:srgbClr val="15816C"/>
              </a:solidFill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818038" y="2528144"/>
            <a:ext cx="95253" cy="102195"/>
          </a:xfrm>
          <a:prstGeom prst="ellipse">
            <a:avLst/>
          </a:prstGeom>
          <a:gradFill flip="none" rotWithShape="1">
            <a:gsLst>
              <a:gs pos="9200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64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0">
                <a:schemeClr val="tx2">
                  <a:shade val="100000"/>
                  <a:satMod val="115000"/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016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>
              <a:ln>
                <a:noFill/>
              </a:ln>
              <a:solidFill>
                <a:srgbClr val="15816C"/>
              </a:solidFill>
              <a:effectLst/>
              <a:latin typeface="Arial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39232" y="2437545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rgbClr val="15816C"/>
                </a:solidFill>
              </a:rPr>
              <a:t>e</a:t>
            </a: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74" y="2491093"/>
            <a:ext cx="145911" cy="16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Pfeil nach rechts 32"/>
          <p:cNvSpPr/>
          <p:nvPr/>
        </p:nvSpPr>
        <p:spPr>
          <a:xfrm rot="5400000">
            <a:off x="6110763" y="3519829"/>
            <a:ext cx="648072" cy="68594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15816C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30300" y="107950"/>
            <a:ext cx="8013700" cy="544513"/>
          </a:xfrm>
        </p:spPr>
        <p:txBody>
          <a:bodyPr>
            <a:noAutofit/>
          </a:bodyPr>
          <a:lstStyle/>
          <a:p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The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continuous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Stern-Gerlach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effect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4717057" y="4064463"/>
            <a:ext cx="4435329" cy="2508308"/>
            <a:chOff x="4410862" y="3930243"/>
            <a:chExt cx="4435329" cy="2508308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0862" y="3930243"/>
              <a:ext cx="4435329" cy="2508308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94938" y="4492305"/>
              <a:ext cx="2913689" cy="1244978"/>
            </a:xfrm>
            <a:prstGeom prst="rect">
              <a:avLst/>
            </a:prstGeom>
          </p:spPr>
        </p:pic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6DCE983-CA03-461E-B351-FC0410A4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45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7558" y="650319"/>
                <a:ext cx="4652492" cy="6463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Capture electrodes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Potential switching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Dynamic ion capture/storage</a:t>
                </a:r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Precision trap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18mm diameter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Homogeneous </a:t>
                </a:r>
                <a:r>
                  <a:rPr lang="en-US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B</a:t>
                </a: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-field: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𝚪</m:t>
                        </m:r>
                        <m:r>
                          <a:rPr lang="en-US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𝑳</m:t>
                        </m:r>
                      </m:sub>
                    </m:sSub>
                    <m:r>
                      <a:rPr lang="en-US" b="1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𝒄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Compensation ring for PT: improved </a:t>
                </a:r>
              </a:p>
              <a:p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      </a:t>
                </a:r>
                <a:r>
                  <a:rPr lang="en-US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B</a:t>
                </a: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-field homogeneity  </a:t>
                </a:r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Analysis trap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6mm diameter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Ferromagnetic ring electrode: spin detection</a:t>
                </a:r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Beryllium trap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Be ions storage &amp; detection</a:t>
                </a:r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 </a:t>
                </a:r>
              </a:p>
              <a:p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Microwave horn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mm – wave  coupling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Laser access</a:t>
                </a:r>
              </a:p>
              <a:p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558" y="650319"/>
                <a:ext cx="4652492" cy="6463308"/>
              </a:xfrm>
              <a:prstGeom prst="rect">
                <a:avLst/>
              </a:prstGeom>
              <a:blipFill>
                <a:blip r:embed="rId2"/>
                <a:stretch>
                  <a:fillRect l="-1048" r="-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10"/>
          <p:cNvSpPr txBox="1"/>
          <p:nvPr/>
        </p:nvSpPr>
        <p:spPr>
          <a:xfrm>
            <a:off x="2971800" y="63500"/>
            <a:ext cx="578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Double Penning trap</a:t>
            </a:r>
          </a:p>
        </p:txBody>
      </p:sp>
      <p:cxnSp>
        <p:nvCxnSpPr>
          <p:cNvPr id="8" name="Gerade Verbindung 413"/>
          <p:cNvCxnSpPr/>
          <p:nvPr/>
        </p:nvCxnSpPr>
        <p:spPr bwMode="auto">
          <a:xfrm>
            <a:off x="3412840" y="5445224"/>
            <a:ext cx="379545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413"/>
          <p:cNvCxnSpPr/>
          <p:nvPr/>
        </p:nvCxnSpPr>
        <p:spPr bwMode="auto">
          <a:xfrm flipV="1">
            <a:off x="2483768" y="5445224"/>
            <a:ext cx="929072" cy="14401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413"/>
          <p:cNvCxnSpPr/>
          <p:nvPr/>
        </p:nvCxnSpPr>
        <p:spPr bwMode="auto">
          <a:xfrm>
            <a:off x="3429490" y="3645024"/>
            <a:ext cx="379545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413"/>
          <p:cNvCxnSpPr/>
          <p:nvPr/>
        </p:nvCxnSpPr>
        <p:spPr bwMode="auto">
          <a:xfrm flipV="1">
            <a:off x="2598437" y="3645024"/>
            <a:ext cx="767181" cy="5760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413"/>
          <p:cNvCxnSpPr/>
          <p:nvPr/>
        </p:nvCxnSpPr>
        <p:spPr bwMode="auto">
          <a:xfrm>
            <a:off x="3279440" y="2024844"/>
            <a:ext cx="379545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413"/>
          <p:cNvCxnSpPr/>
          <p:nvPr/>
        </p:nvCxnSpPr>
        <p:spPr bwMode="auto">
          <a:xfrm>
            <a:off x="2598437" y="2024843"/>
            <a:ext cx="669673" cy="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413"/>
          <p:cNvCxnSpPr/>
          <p:nvPr/>
        </p:nvCxnSpPr>
        <p:spPr bwMode="auto">
          <a:xfrm>
            <a:off x="3424170" y="689671"/>
            <a:ext cx="379545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413"/>
          <p:cNvCxnSpPr/>
          <p:nvPr/>
        </p:nvCxnSpPr>
        <p:spPr bwMode="auto">
          <a:xfrm>
            <a:off x="2598437" y="366505"/>
            <a:ext cx="814403" cy="32316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9" t="11335" r="28789" b="40667"/>
          <a:stretch/>
        </p:blipFill>
        <p:spPr>
          <a:xfrm>
            <a:off x="107504" y="6404"/>
            <a:ext cx="2376264" cy="658042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22CA6F-AB13-4FB7-98DB-EE647775F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7558" y="650319"/>
                <a:ext cx="4652492" cy="6463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Capture electrodes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Potential switching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Dynamic ion capture/storage</a:t>
                </a:r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Precision trap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18mm diameter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Homogeneous </a:t>
                </a:r>
                <a:r>
                  <a:rPr lang="en-US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B</a:t>
                </a: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-field: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𝚪</m:t>
                        </m:r>
                        <m:r>
                          <a:rPr lang="en-US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𝑳</m:t>
                        </m:r>
                      </m:sub>
                    </m:sSub>
                    <m:r>
                      <a:rPr lang="en-US" b="1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𝒄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Compensation ring for PT: improved </a:t>
                </a:r>
              </a:p>
              <a:p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      </a:t>
                </a:r>
                <a:r>
                  <a:rPr lang="en-US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B</a:t>
                </a: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-field homogeneity  </a:t>
                </a:r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Analysis trap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6mm diameter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Ferromagnetic ring electrode: spin detection</a:t>
                </a:r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Beryllium trap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Be ions storage &amp; detection</a:t>
                </a:r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 </a:t>
                </a:r>
              </a:p>
              <a:p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Microwave horn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mm – wave  coupling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</a:rPr>
                  <a:t>Laser access</a:t>
                </a:r>
              </a:p>
              <a:p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558" y="650319"/>
                <a:ext cx="4652492" cy="6463308"/>
              </a:xfrm>
              <a:prstGeom prst="rect">
                <a:avLst/>
              </a:prstGeom>
              <a:blipFill>
                <a:blip r:embed="rId2"/>
                <a:stretch>
                  <a:fillRect l="-1048" r="-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10"/>
          <p:cNvSpPr txBox="1"/>
          <p:nvPr/>
        </p:nvSpPr>
        <p:spPr>
          <a:xfrm>
            <a:off x="2971800" y="63500"/>
            <a:ext cx="578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Double Penning trap</a:t>
            </a:r>
          </a:p>
        </p:txBody>
      </p:sp>
      <p:cxnSp>
        <p:nvCxnSpPr>
          <p:cNvPr id="8" name="Gerade Verbindung 413"/>
          <p:cNvCxnSpPr/>
          <p:nvPr/>
        </p:nvCxnSpPr>
        <p:spPr bwMode="auto">
          <a:xfrm>
            <a:off x="3412840" y="5445224"/>
            <a:ext cx="379545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413"/>
          <p:cNvCxnSpPr/>
          <p:nvPr/>
        </p:nvCxnSpPr>
        <p:spPr bwMode="auto">
          <a:xfrm flipV="1">
            <a:off x="2483768" y="5445224"/>
            <a:ext cx="929072" cy="14401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413"/>
          <p:cNvCxnSpPr/>
          <p:nvPr/>
        </p:nvCxnSpPr>
        <p:spPr bwMode="auto">
          <a:xfrm>
            <a:off x="3429490" y="3645024"/>
            <a:ext cx="379545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413"/>
          <p:cNvCxnSpPr/>
          <p:nvPr/>
        </p:nvCxnSpPr>
        <p:spPr bwMode="auto">
          <a:xfrm flipV="1">
            <a:off x="2598437" y="3645024"/>
            <a:ext cx="767181" cy="5760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413"/>
          <p:cNvCxnSpPr/>
          <p:nvPr/>
        </p:nvCxnSpPr>
        <p:spPr bwMode="auto">
          <a:xfrm>
            <a:off x="3279440" y="2024844"/>
            <a:ext cx="379545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413"/>
          <p:cNvCxnSpPr/>
          <p:nvPr/>
        </p:nvCxnSpPr>
        <p:spPr bwMode="auto">
          <a:xfrm>
            <a:off x="2598437" y="2024843"/>
            <a:ext cx="669673" cy="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413"/>
          <p:cNvCxnSpPr/>
          <p:nvPr/>
        </p:nvCxnSpPr>
        <p:spPr bwMode="auto">
          <a:xfrm>
            <a:off x="3424170" y="689671"/>
            <a:ext cx="379545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413"/>
          <p:cNvCxnSpPr/>
          <p:nvPr/>
        </p:nvCxnSpPr>
        <p:spPr bwMode="auto">
          <a:xfrm>
            <a:off x="2598437" y="366505"/>
            <a:ext cx="814403" cy="32316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9" t="11335" r="28789" b="40667"/>
          <a:stretch/>
        </p:blipFill>
        <p:spPr>
          <a:xfrm>
            <a:off x="107504" y="6404"/>
            <a:ext cx="2376264" cy="6580423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35099" y="1950441"/>
            <a:ext cx="5598914" cy="1952253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ieren 17"/>
          <p:cNvGrpSpPr/>
          <p:nvPr/>
        </p:nvGrpSpPr>
        <p:grpSpPr>
          <a:xfrm>
            <a:off x="822680" y="4660282"/>
            <a:ext cx="697030" cy="444839"/>
            <a:chOff x="1628019" y="3144895"/>
            <a:chExt cx="697030" cy="444839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28019" y="3144895"/>
              <a:ext cx="697030" cy="444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" name="Gruppieren 19"/>
            <p:cNvGrpSpPr/>
            <p:nvPr/>
          </p:nvGrpSpPr>
          <p:grpSpPr>
            <a:xfrm rot="18692008">
              <a:off x="1778186" y="3325153"/>
              <a:ext cx="377631" cy="62903"/>
              <a:chOff x="1609725" y="3242071"/>
              <a:chExt cx="735806" cy="57150"/>
            </a:xfrm>
          </p:grpSpPr>
          <p:sp>
            <p:nvSpPr>
              <p:cNvPr id="21" name="Rechteck 20"/>
              <p:cNvSpPr/>
              <p:nvPr/>
            </p:nvSpPr>
            <p:spPr>
              <a:xfrm>
                <a:off x="1609725" y="3242072"/>
                <a:ext cx="350044" cy="53578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1959769" y="3242071"/>
                <a:ext cx="385762" cy="571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uppieren 22"/>
          <p:cNvGrpSpPr/>
          <p:nvPr/>
        </p:nvGrpSpPr>
        <p:grpSpPr>
          <a:xfrm>
            <a:off x="783526" y="2321560"/>
            <a:ext cx="697030" cy="444839"/>
            <a:chOff x="1629310" y="1449122"/>
            <a:chExt cx="697030" cy="444839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29310" y="1449122"/>
              <a:ext cx="697030" cy="444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5" name="Gruppieren 24"/>
            <p:cNvGrpSpPr/>
            <p:nvPr/>
          </p:nvGrpSpPr>
          <p:grpSpPr>
            <a:xfrm rot="2166498">
              <a:off x="1779482" y="1629375"/>
              <a:ext cx="377628" cy="62904"/>
              <a:chOff x="1609727" y="3242072"/>
              <a:chExt cx="735799" cy="57151"/>
            </a:xfrm>
          </p:grpSpPr>
          <p:sp>
            <p:nvSpPr>
              <p:cNvPr id="26" name="Rechteck 25"/>
              <p:cNvSpPr/>
              <p:nvPr/>
            </p:nvSpPr>
            <p:spPr>
              <a:xfrm>
                <a:off x="1609727" y="3242072"/>
                <a:ext cx="350044" cy="53578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1959765" y="3242073"/>
                <a:ext cx="385761" cy="571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Freihandform 27"/>
          <p:cNvSpPr/>
          <p:nvPr/>
        </p:nvSpPr>
        <p:spPr>
          <a:xfrm>
            <a:off x="942086" y="-1471155"/>
            <a:ext cx="487038" cy="760344"/>
          </a:xfrm>
          <a:custGeom>
            <a:avLst/>
            <a:gdLst>
              <a:gd name="connsiteX0" fmla="*/ 422424 w 817683"/>
              <a:gd name="connsiteY0" fmla="*/ 1761711 h 1761711"/>
              <a:gd name="connsiteX1" fmla="*/ 84493 w 817683"/>
              <a:gd name="connsiteY1" fmla="*/ 1510748 h 1761711"/>
              <a:gd name="connsiteX2" fmla="*/ 817504 w 817683"/>
              <a:gd name="connsiteY2" fmla="*/ 1364146 h 1761711"/>
              <a:gd name="connsiteX3" fmla="*/ 7465 w 817683"/>
              <a:gd name="connsiteY3" fmla="*/ 988944 h 1761711"/>
              <a:gd name="connsiteX4" fmla="*/ 780233 w 817683"/>
              <a:gd name="connsiteY4" fmla="*/ 824948 h 1761711"/>
              <a:gd name="connsiteX5" fmla="*/ 11 w 817683"/>
              <a:gd name="connsiteY5" fmla="*/ 524289 h 1761711"/>
              <a:gd name="connsiteX6" fmla="*/ 760354 w 817683"/>
              <a:gd name="connsiteY6" fmla="*/ 231085 h 1761711"/>
              <a:gd name="connsiteX7" fmla="*/ 310609 w 817683"/>
              <a:gd name="connsiteY7" fmla="*/ 0 h 1761711"/>
              <a:gd name="connsiteX0" fmla="*/ 422424 w 817621"/>
              <a:gd name="connsiteY0" fmla="*/ 1761711 h 1761711"/>
              <a:gd name="connsiteX1" fmla="*/ 84493 w 817621"/>
              <a:gd name="connsiteY1" fmla="*/ 1510748 h 1761711"/>
              <a:gd name="connsiteX2" fmla="*/ 817504 w 817621"/>
              <a:gd name="connsiteY2" fmla="*/ 1364146 h 1761711"/>
              <a:gd name="connsiteX3" fmla="*/ 22374 w 817621"/>
              <a:gd name="connsiteY3" fmla="*/ 1023731 h 1761711"/>
              <a:gd name="connsiteX4" fmla="*/ 780233 w 817621"/>
              <a:gd name="connsiteY4" fmla="*/ 824948 h 1761711"/>
              <a:gd name="connsiteX5" fmla="*/ 11 w 817621"/>
              <a:gd name="connsiteY5" fmla="*/ 524289 h 1761711"/>
              <a:gd name="connsiteX6" fmla="*/ 760354 w 817621"/>
              <a:gd name="connsiteY6" fmla="*/ 231085 h 1761711"/>
              <a:gd name="connsiteX7" fmla="*/ 310609 w 817621"/>
              <a:gd name="connsiteY7" fmla="*/ 0 h 1761711"/>
              <a:gd name="connsiteX0" fmla="*/ 422424 w 817550"/>
              <a:gd name="connsiteY0" fmla="*/ 1761711 h 1761711"/>
              <a:gd name="connsiteX1" fmla="*/ 62130 w 817550"/>
              <a:gd name="connsiteY1" fmla="*/ 1535596 h 1761711"/>
              <a:gd name="connsiteX2" fmla="*/ 817504 w 817550"/>
              <a:gd name="connsiteY2" fmla="*/ 1364146 h 1761711"/>
              <a:gd name="connsiteX3" fmla="*/ 22374 w 817550"/>
              <a:gd name="connsiteY3" fmla="*/ 1023731 h 1761711"/>
              <a:gd name="connsiteX4" fmla="*/ 780233 w 817550"/>
              <a:gd name="connsiteY4" fmla="*/ 824948 h 1761711"/>
              <a:gd name="connsiteX5" fmla="*/ 11 w 817550"/>
              <a:gd name="connsiteY5" fmla="*/ 524289 h 1761711"/>
              <a:gd name="connsiteX6" fmla="*/ 760354 w 817550"/>
              <a:gd name="connsiteY6" fmla="*/ 231085 h 1761711"/>
              <a:gd name="connsiteX7" fmla="*/ 310609 w 817550"/>
              <a:gd name="connsiteY7" fmla="*/ 0 h 1761711"/>
              <a:gd name="connsiteX0" fmla="*/ 422424 w 817546"/>
              <a:gd name="connsiteY0" fmla="*/ 1761711 h 1761711"/>
              <a:gd name="connsiteX1" fmla="*/ 62130 w 817546"/>
              <a:gd name="connsiteY1" fmla="*/ 1535596 h 1761711"/>
              <a:gd name="connsiteX2" fmla="*/ 817504 w 817546"/>
              <a:gd name="connsiteY2" fmla="*/ 1364146 h 1761711"/>
              <a:gd name="connsiteX3" fmla="*/ 22374 w 817546"/>
              <a:gd name="connsiteY3" fmla="*/ 1023731 h 1761711"/>
              <a:gd name="connsiteX4" fmla="*/ 780233 w 817546"/>
              <a:gd name="connsiteY4" fmla="*/ 824948 h 1761711"/>
              <a:gd name="connsiteX5" fmla="*/ 11 w 817546"/>
              <a:gd name="connsiteY5" fmla="*/ 524289 h 1761711"/>
              <a:gd name="connsiteX6" fmla="*/ 760354 w 817546"/>
              <a:gd name="connsiteY6" fmla="*/ 231085 h 1761711"/>
              <a:gd name="connsiteX7" fmla="*/ 310609 w 817546"/>
              <a:gd name="connsiteY7" fmla="*/ 0 h 1761711"/>
              <a:gd name="connsiteX0" fmla="*/ 422424 w 817511"/>
              <a:gd name="connsiteY0" fmla="*/ 1761711 h 1761711"/>
              <a:gd name="connsiteX1" fmla="*/ 39767 w 817511"/>
              <a:gd name="connsiteY1" fmla="*/ 1582807 h 1761711"/>
              <a:gd name="connsiteX2" fmla="*/ 817504 w 817511"/>
              <a:gd name="connsiteY2" fmla="*/ 1364146 h 1761711"/>
              <a:gd name="connsiteX3" fmla="*/ 22374 w 817511"/>
              <a:gd name="connsiteY3" fmla="*/ 1023731 h 1761711"/>
              <a:gd name="connsiteX4" fmla="*/ 780233 w 817511"/>
              <a:gd name="connsiteY4" fmla="*/ 824948 h 1761711"/>
              <a:gd name="connsiteX5" fmla="*/ 11 w 817511"/>
              <a:gd name="connsiteY5" fmla="*/ 524289 h 1761711"/>
              <a:gd name="connsiteX6" fmla="*/ 760354 w 817511"/>
              <a:gd name="connsiteY6" fmla="*/ 231085 h 1761711"/>
              <a:gd name="connsiteX7" fmla="*/ 310609 w 817511"/>
              <a:gd name="connsiteY7" fmla="*/ 0 h 1761711"/>
              <a:gd name="connsiteX0" fmla="*/ 462181 w 817512"/>
              <a:gd name="connsiteY0" fmla="*/ 1798983 h 1798983"/>
              <a:gd name="connsiteX1" fmla="*/ 39767 w 817512"/>
              <a:gd name="connsiteY1" fmla="*/ 1582807 h 1798983"/>
              <a:gd name="connsiteX2" fmla="*/ 817504 w 817512"/>
              <a:gd name="connsiteY2" fmla="*/ 1364146 h 1798983"/>
              <a:gd name="connsiteX3" fmla="*/ 22374 w 817512"/>
              <a:gd name="connsiteY3" fmla="*/ 1023731 h 1798983"/>
              <a:gd name="connsiteX4" fmla="*/ 780233 w 817512"/>
              <a:gd name="connsiteY4" fmla="*/ 824948 h 1798983"/>
              <a:gd name="connsiteX5" fmla="*/ 11 w 817512"/>
              <a:gd name="connsiteY5" fmla="*/ 524289 h 1798983"/>
              <a:gd name="connsiteX6" fmla="*/ 760354 w 817512"/>
              <a:gd name="connsiteY6" fmla="*/ 231085 h 1798983"/>
              <a:gd name="connsiteX7" fmla="*/ 310609 w 817512"/>
              <a:gd name="connsiteY7" fmla="*/ 0 h 1798983"/>
              <a:gd name="connsiteX0" fmla="*/ 462191 w 817522"/>
              <a:gd name="connsiteY0" fmla="*/ 1798983 h 1798983"/>
              <a:gd name="connsiteX1" fmla="*/ 39777 w 817522"/>
              <a:gd name="connsiteY1" fmla="*/ 1582807 h 1798983"/>
              <a:gd name="connsiteX2" fmla="*/ 817514 w 817522"/>
              <a:gd name="connsiteY2" fmla="*/ 1364146 h 1798983"/>
              <a:gd name="connsiteX3" fmla="*/ 22384 w 817522"/>
              <a:gd name="connsiteY3" fmla="*/ 1023731 h 1798983"/>
              <a:gd name="connsiteX4" fmla="*/ 787697 w 817522"/>
              <a:gd name="connsiteY4" fmla="*/ 785192 h 1798983"/>
              <a:gd name="connsiteX5" fmla="*/ 21 w 817522"/>
              <a:gd name="connsiteY5" fmla="*/ 524289 h 1798983"/>
              <a:gd name="connsiteX6" fmla="*/ 760364 w 817522"/>
              <a:gd name="connsiteY6" fmla="*/ 231085 h 1798983"/>
              <a:gd name="connsiteX7" fmla="*/ 310619 w 817522"/>
              <a:gd name="connsiteY7" fmla="*/ 0 h 1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7522" h="1798983">
                <a:moveTo>
                  <a:pt x="462191" y="1798983"/>
                </a:moveTo>
                <a:cubicBezTo>
                  <a:pt x="260302" y="1706632"/>
                  <a:pt x="-19444" y="1655280"/>
                  <a:pt x="39777" y="1582807"/>
                </a:cubicBezTo>
                <a:cubicBezTo>
                  <a:pt x="98998" y="1510334"/>
                  <a:pt x="820413" y="1457325"/>
                  <a:pt x="817514" y="1364146"/>
                </a:cubicBezTo>
                <a:cubicBezTo>
                  <a:pt x="814615" y="1270967"/>
                  <a:pt x="27354" y="1120223"/>
                  <a:pt x="22384" y="1023731"/>
                </a:cubicBezTo>
                <a:cubicBezTo>
                  <a:pt x="17414" y="927239"/>
                  <a:pt x="791424" y="868432"/>
                  <a:pt x="787697" y="785192"/>
                </a:cubicBezTo>
                <a:cubicBezTo>
                  <a:pt x="783970" y="701952"/>
                  <a:pt x="4576" y="616640"/>
                  <a:pt x="21" y="524289"/>
                </a:cubicBezTo>
                <a:cubicBezTo>
                  <a:pt x="-4534" y="431938"/>
                  <a:pt x="708598" y="318466"/>
                  <a:pt x="760364" y="231085"/>
                </a:cubicBezTo>
                <a:cubicBezTo>
                  <a:pt x="812130" y="143703"/>
                  <a:pt x="561374" y="71851"/>
                  <a:pt x="31061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uppieren 29"/>
          <p:cNvGrpSpPr/>
          <p:nvPr/>
        </p:nvGrpSpPr>
        <p:grpSpPr>
          <a:xfrm>
            <a:off x="4240598" y="2015256"/>
            <a:ext cx="4350151" cy="3394303"/>
            <a:chOff x="3495246" y="3160177"/>
            <a:chExt cx="4350151" cy="3394303"/>
          </a:xfrm>
        </p:grpSpPr>
        <p:sp>
          <p:nvSpPr>
            <p:cNvPr id="31" name="Rounded Rectangle 16"/>
            <p:cNvSpPr>
              <a:spLocks noChangeArrowheads="1"/>
            </p:cNvSpPr>
            <p:nvPr/>
          </p:nvSpPr>
          <p:spPr bwMode="auto">
            <a:xfrm>
              <a:off x="3495246" y="3160177"/>
              <a:ext cx="4350151" cy="3394303"/>
            </a:xfrm>
            <a:prstGeom prst="roundRect">
              <a:avLst>
                <a:gd name="adj" fmla="val 4823"/>
              </a:avLst>
            </a:prstGeom>
            <a:solidFill>
              <a:srgbClr val="FFFFFF"/>
            </a:solidFill>
            <a:ln w="38100" algn="ctr">
              <a:solidFill>
                <a:srgbClr val="027E3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1767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endParaRPr>
            </a:p>
          </p:txBody>
        </p:sp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439" y="3349008"/>
              <a:ext cx="4149679" cy="314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Rechteck: obere Ecken abgeschnitten 28">
            <a:extLst>
              <a:ext uri="{FF2B5EF4-FFF2-40B4-BE49-F238E27FC236}">
                <a16:creationId xmlns:a16="http://schemas.microsoft.com/office/drawing/2014/main" id="{D03B871C-EA23-406F-A1CB-BFB6B2BC1D01}"/>
              </a:ext>
            </a:extLst>
          </p:cNvPr>
          <p:cNvSpPr/>
          <p:nvPr/>
        </p:nvSpPr>
        <p:spPr>
          <a:xfrm rot="10800000">
            <a:off x="1201647" y="7203117"/>
            <a:ext cx="108754" cy="2435175"/>
          </a:xfrm>
          <a:prstGeom prst="snip2SameRect">
            <a:avLst>
              <a:gd name="adj1" fmla="val 0"/>
              <a:gd name="adj2" fmla="val 50000"/>
            </a:avLst>
          </a:prstGeom>
          <a:solidFill>
            <a:srgbClr val="00B0F0"/>
          </a:solidFill>
          <a:ln>
            <a:noFill/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38047FD-AF21-4A58-80B9-93B0F0AF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19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046 L -0.00521 -0.346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1.24653 C 0.00382 0.83287 0.00261 0.41945 -2.22222E-6 -3.33333E-6 " pathEditMode="relative" rAng="10800000" ptsTypes="AA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6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-0.00868 -1.5236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7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0487 0.3479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16"/>
          <p:cNvSpPr>
            <a:spLocks noChangeArrowheads="1"/>
          </p:cNvSpPr>
          <p:nvPr/>
        </p:nvSpPr>
        <p:spPr bwMode="auto">
          <a:xfrm>
            <a:off x="4355977" y="3356992"/>
            <a:ext cx="4015292" cy="2970818"/>
          </a:xfrm>
          <a:prstGeom prst="roundRect">
            <a:avLst>
              <a:gd name="adj" fmla="val 4823"/>
            </a:avLst>
          </a:prstGeom>
          <a:solidFill>
            <a:srgbClr val="FFFFFF"/>
          </a:solidFill>
          <a:ln w="38100" algn="ctr">
            <a:solidFill>
              <a:srgbClr val="027E3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charset="0"/>
            </a:endParaRPr>
          </a:p>
        </p:txBody>
      </p:sp>
      <p:pic>
        <p:nvPicPr>
          <p:cNvPr id="72850" name="Picture 1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88" y="3450764"/>
            <a:ext cx="3837905" cy="26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ounded Rectangle 16"/>
          <p:cNvSpPr>
            <a:spLocks noChangeArrowheads="1"/>
          </p:cNvSpPr>
          <p:nvPr/>
        </p:nvSpPr>
        <p:spPr bwMode="auto">
          <a:xfrm>
            <a:off x="625564" y="4178098"/>
            <a:ext cx="3543278" cy="543339"/>
          </a:xfrm>
          <a:prstGeom prst="roundRect">
            <a:avLst>
              <a:gd name="adj" fmla="val 4823"/>
            </a:avLst>
          </a:prstGeom>
          <a:solidFill>
            <a:srgbClr val="FFFFFF"/>
          </a:solidFill>
          <a:ln w="38100" algn="ctr">
            <a:solidFill>
              <a:srgbClr val="027E3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604788" y="4263006"/>
            <a:ext cx="3597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cs typeface="Arial" charset="0"/>
              </a:rPr>
              <a:t>m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cs typeface="Arial" charset="0"/>
              </a:rPr>
              <a:t>e</a:t>
            </a:r>
            <a:r>
              <a:rPr 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=0.000 548 579 909 067(16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cs typeface="Arial" charset="0"/>
              </a:rPr>
              <a:t>) u</a:t>
            </a:r>
          </a:p>
        </p:txBody>
      </p:sp>
      <p:sp>
        <p:nvSpPr>
          <p:cNvPr id="60" name="Eingekerbter Pfeil nach rechts 59"/>
          <p:cNvSpPr/>
          <p:nvPr/>
        </p:nvSpPr>
        <p:spPr>
          <a:xfrm rot="5400000">
            <a:off x="1937618" y="3222273"/>
            <a:ext cx="716057" cy="691307"/>
          </a:xfrm>
          <a:prstGeom prst="notchedRightArrow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434014" y="6032217"/>
            <a:ext cx="317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Nature 506, 467-470, 2014 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521593" y="33464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+mn-cs"/>
              </a:rPr>
              <a:t>The electron mass</a:t>
            </a:r>
          </a:p>
        </p:txBody>
      </p:sp>
      <p:sp>
        <p:nvSpPr>
          <p:cNvPr id="48" name="Rounded Rectangle 16"/>
          <p:cNvSpPr>
            <a:spLocks noChangeArrowheads="1"/>
          </p:cNvSpPr>
          <p:nvPr/>
        </p:nvSpPr>
        <p:spPr bwMode="auto">
          <a:xfrm>
            <a:off x="1090594" y="1924167"/>
            <a:ext cx="3152361" cy="1159565"/>
          </a:xfrm>
          <a:prstGeom prst="roundRect">
            <a:avLst>
              <a:gd name="adj" fmla="val 4823"/>
            </a:avLst>
          </a:prstGeom>
          <a:solidFill>
            <a:srgbClr val="FFFFFF"/>
          </a:solidFill>
          <a:ln w="38100" algn="ctr">
            <a:solidFill>
              <a:srgbClr val="027E3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49" name="Rounded Rectangle 16"/>
          <p:cNvSpPr>
            <a:spLocks noChangeArrowheads="1"/>
          </p:cNvSpPr>
          <p:nvPr/>
        </p:nvSpPr>
        <p:spPr bwMode="auto">
          <a:xfrm>
            <a:off x="6045958" y="1019031"/>
            <a:ext cx="2872753" cy="1828800"/>
          </a:xfrm>
          <a:prstGeom prst="roundRect">
            <a:avLst>
              <a:gd name="adj" fmla="val 4823"/>
            </a:avLst>
          </a:prstGeom>
          <a:solidFill>
            <a:srgbClr val="FFFFFF"/>
          </a:solidFill>
          <a:ln w="38100" algn="ctr">
            <a:solidFill>
              <a:srgbClr val="027E3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>
              <a:ln>
                <a:noFill/>
              </a:ln>
              <a:solidFill>
                <a:srgbClr val="00806F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389708" y="1047906"/>
            <a:ext cx="5924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g from theory + solve for electron mass:</a:t>
            </a:r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5" b="9884"/>
          <a:stretch/>
        </p:blipFill>
        <p:spPr>
          <a:xfrm>
            <a:off x="6154406" y="1114405"/>
            <a:ext cx="2663732" cy="1584000"/>
          </a:xfrm>
          <a:prstGeom prst="rect">
            <a:avLst/>
          </a:prstGeom>
        </p:spPr>
      </p:pic>
      <p:graphicFrame>
        <p:nvGraphicFramePr>
          <p:cNvPr id="52" name="Objek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32469"/>
              </p:ext>
            </p:extLst>
          </p:nvPr>
        </p:nvGraphicFramePr>
        <p:xfrm>
          <a:off x="1196957" y="2012718"/>
          <a:ext cx="2960687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33" name="Formel" r:id="rId6" imgW="1358640" imgH="431640" progId="Equation.3">
                  <p:embed/>
                </p:oleObj>
              </mc:Choice>
              <mc:Fallback>
                <p:oleObj name="Formel" r:id="rId6" imgW="1358640" imgH="431640" progId="Equation.3">
                  <p:embed/>
                  <p:pic>
                    <p:nvPicPr>
                      <p:cNvPr id="52" name="Objek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6957" y="2012718"/>
                        <a:ext cx="2960687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PREN 2023</a:t>
            </a:r>
            <a:endParaRPr lang="de-DE" dirty="0"/>
          </a:p>
        </p:txBody>
      </p:sp>
      <p:graphicFrame>
        <p:nvGraphicFramePr>
          <p:cNvPr id="17" name="Objekt 16">
            <a:extLst>
              <a:ext uri="{FF2B5EF4-FFF2-40B4-BE49-F238E27FC236}">
                <a16:creationId xmlns:a16="http://schemas.microsoft.com/office/drawing/2014/main" id="{A8F0E4A1-B03B-4C08-86DD-A597D28D7B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362862"/>
              </p:ext>
            </p:extLst>
          </p:nvPr>
        </p:nvGraphicFramePr>
        <p:xfrm>
          <a:off x="1243969" y="1997524"/>
          <a:ext cx="2600325" cy="1040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34" name="Formel" r:id="rId8" imgW="1079280" imgH="431640" progId="Equation.3">
                  <p:embed/>
                </p:oleObj>
              </mc:Choice>
              <mc:Fallback>
                <p:oleObj name="Formel" r:id="rId8" imgW="1079280" imgH="431640" progId="Equation.3">
                  <p:embed/>
                  <p:pic>
                    <p:nvPicPr>
                      <p:cNvPr id="53" name="Objek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3969" y="1997524"/>
                        <a:ext cx="2600325" cy="1040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47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8449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559081BB-6BD9-49C9-B1F3-5F22CC072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68" y="932197"/>
            <a:ext cx="4634892" cy="3546326"/>
          </a:xfrm>
          <a:prstGeom prst="rect">
            <a:avLst/>
          </a:prstGeom>
        </p:spPr>
      </p:pic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949424" y="-78942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QED of Bound States</a:t>
            </a:r>
          </a:p>
        </p:txBody>
      </p:sp>
      <p:sp>
        <p:nvSpPr>
          <p:cNvPr id="34" name="Rechteck 33"/>
          <p:cNvSpPr/>
          <p:nvPr/>
        </p:nvSpPr>
        <p:spPr bwMode="auto">
          <a:xfrm>
            <a:off x="1179578" y="2214622"/>
            <a:ext cx="782884" cy="1684277"/>
          </a:xfrm>
          <a:prstGeom prst="rect">
            <a:avLst/>
          </a:prstGeom>
          <a:solidFill>
            <a:srgbClr val="FF000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37917" y="432102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Range accessible in the Mainz HCI experiment</a:t>
            </a:r>
          </a:p>
        </p:txBody>
      </p:sp>
      <p:sp>
        <p:nvSpPr>
          <p:cNvPr id="7" name="Textfeld 6"/>
          <p:cNvSpPr txBox="1"/>
          <p:nvPr/>
        </p:nvSpPr>
        <p:spPr>
          <a:xfrm rot="16200000">
            <a:off x="1348145" y="3059380"/>
            <a:ext cx="1460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up to IP ~ 5 </a:t>
            </a:r>
            <a:r>
              <a:rPr lang="en-US" sz="1400" dirty="0" err="1">
                <a:solidFill>
                  <a:srgbClr val="C00000"/>
                </a:solidFill>
              </a:rPr>
              <a:t>keV</a:t>
            </a:r>
            <a:endParaRPr lang="en-US" sz="1400" dirty="0">
              <a:solidFill>
                <a:srgbClr val="C00000"/>
              </a:solidFill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5303482" y="1265924"/>
            <a:ext cx="3840518" cy="4231409"/>
            <a:chOff x="5303482" y="1265924"/>
            <a:chExt cx="3840518" cy="4231409"/>
          </a:xfrm>
        </p:grpSpPr>
        <p:sp>
          <p:nvSpPr>
            <p:cNvPr id="43" name="Rechteck 42"/>
            <p:cNvSpPr/>
            <p:nvPr/>
          </p:nvSpPr>
          <p:spPr>
            <a:xfrm>
              <a:off x="5413990" y="2327234"/>
              <a:ext cx="3730010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Probe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validity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of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QED in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strongest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fields</a:t>
              </a:r>
              <a:endPara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Precision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experiment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with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heavy,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highly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charged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ions</a:t>
              </a:r>
              <a:endPara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Strongly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coupled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(Z</a:t>
              </a:r>
              <a:r>
                <a:rPr lang="el-G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α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≈1)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electron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beyond</a:t>
              </a:r>
              <a:r>
                <a: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Furry</a:t>
              </a:r>
              <a:r>
                <a: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picture</a:t>
              </a:r>
              <a:endPara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Extract nuclear structure information</a:t>
              </a:r>
              <a:endPara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4" name="Grafik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482" y="1265924"/>
              <a:ext cx="1105469" cy="1105469"/>
            </a:xfrm>
            <a:prstGeom prst="rect">
              <a:avLst/>
            </a:prstGeom>
          </p:spPr>
        </p:pic>
      </p:grpSp>
      <p:grpSp>
        <p:nvGrpSpPr>
          <p:cNvPr id="8" name="Gruppieren 7"/>
          <p:cNvGrpSpPr/>
          <p:nvPr/>
        </p:nvGrpSpPr>
        <p:grpSpPr>
          <a:xfrm>
            <a:off x="1179577" y="1340486"/>
            <a:ext cx="4459003" cy="3572398"/>
            <a:chOff x="1043608" y="1268760"/>
            <a:chExt cx="4427384" cy="3572398"/>
          </a:xfrm>
        </p:grpSpPr>
        <p:grpSp>
          <p:nvGrpSpPr>
            <p:cNvPr id="5" name="Gruppieren 4"/>
            <p:cNvGrpSpPr/>
            <p:nvPr/>
          </p:nvGrpSpPr>
          <p:grpSpPr>
            <a:xfrm>
              <a:off x="1043608" y="1268760"/>
              <a:ext cx="4427384" cy="3572398"/>
              <a:chOff x="1043608" y="1268760"/>
              <a:chExt cx="4427384" cy="3572398"/>
            </a:xfrm>
          </p:grpSpPr>
          <p:sp>
            <p:nvSpPr>
              <p:cNvPr id="37" name="Rechteck 36"/>
              <p:cNvSpPr/>
              <p:nvPr/>
            </p:nvSpPr>
            <p:spPr bwMode="auto">
              <a:xfrm>
                <a:off x="1043608" y="1268760"/>
                <a:ext cx="3528392" cy="2546177"/>
              </a:xfrm>
              <a:prstGeom prst="rect">
                <a:avLst/>
              </a:prstGeom>
              <a:solidFill>
                <a:srgbClr val="00B0F0">
                  <a:alpha val="17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3454768" y="4194827"/>
                <a:ext cx="20162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Range accessible by ALPHATRAP</a:t>
                </a:r>
              </a:p>
            </p:txBody>
          </p:sp>
          <p:sp>
            <p:nvSpPr>
              <p:cNvPr id="4" name="Pfeil nach oben 3"/>
              <p:cNvSpPr/>
              <p:nvPr/>
            </p:nvSpPr>
            <p:spPr>
              <a:xfrm>
                <a:off x="3624333" y="3278919"/>
                <a:ext cx="432048" cy="936104"/>
              </a:xfrm>
              <a:prstGeom prst="upArrow">
                <a:avLst>
                  <a:gd name="adj1" fmla="val 30583"/>
                  <a:gd name="adj2" fmla="val 7524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feld 23"/>
            <p:cNvSpPr txBox="1"/>
            <p:nvPr/>
          </p:nvSpPr>
          <p:spPr>
            <a:xfrm rot="16200000">
              <a:off x="3786263" y="2292972"/>
              <a:ext cx="1808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up to IP ~ 150 </a:t>
              </a:r>
              <a:r>
                <a:rPr lang="en-US" sz="1400" dirty="0" err="1">
                  <a:solidFill>
                    <a:srgbClr val="00B0F0"/>
                  </a:solidFill>
                </a:rPr>
                <a:t>keV</a:t>
              </a:r>
              <a:r>
                <a:rPr lang="en-US" sz="1400" dirty="0">
                  <a:solidFill>
                    <a:srgbClr val="00B0F0"/>
                  </a:solidFill>
                </a:rPr>
                <a:t> ?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7F565B8-0FC0-489A-B558-A0306F75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sp>
        <p:nvSpPr>
          <p:cNvPr id="39" name="Pfeil nach oben 38"/>
          <p:cNvSpPr/>
          <p:nvPr/>
        </p:nvSpPr>
        <p:spPr>
          <a:xfrm>
            <a:off x="1380748" y="3357235"/>
            <a:ext cx="412645" cy="857788"/>
          </a:xfrm>
          <a:prstGeom prst="upArrow">
            <a:avLst>
              <a:gd name="adj1" fmla="val 30583"/>
              <a:gd name="adj2" fmla="val 7232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2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8449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559081BB-6BD9-49C9-B1F3-5F22CC072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68" y="932197"/>
            <a:ext cx="4634892" cy="3546326"/>
          </a:xfrm>
          <a:prstGeom prst="rect">
            <a:avLst/>
          </a:prstGeom>
        </p:spPr>
      </p:pic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949424" y="-78942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QED of Bound States</a:t>
            </a:r>
          </a:p>
        </p:txBody>
      </p:sp>
      <p:sp>
        <p:nvSpPr>
          <p:cNvPr id="34" name="Rechteck 33"/>
          <p:cNvSpPr/>
          <p:nvPr/>
        </p:nvSpPr>
        <p:spPr bwMode="auto">
          <a:xfrm>
            <a:off x="1179578" y="2214622"/>
            <a:ext cx="782884" cy="1684277"/>
          </a:xfrm>
          <a:prstGeom prst="rect">
            <a:avLst/>
          </a:prstGeom>
          <a:solidFill>
            <a:srgbClr val="FF000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37917" y="432102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Range accessible in the Mainz HCI experiment</a:t>
            </a:r>
          </a:p>
        </p:txBody>
      </p:sp>
      <p:sp>
        <p:nvSpPr>
          <p:cNvPr id="7" name="Textfeld 6"/>
          <p:cNvSpPr txBox="1"/>
          <p:nvPr/>
        </p:nvSpPr>
        <p:spPr>
          <a:xfrm rot="16200000">
            <a:off x="1348145" y="3059380"/>
            <a:ext cx="1460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up to IP ~ 5 </a:t>
            </a:r>
            <a:r>
              <a:rPr lang="en-US" sz="1400" dirty="0" err="1">
                <a:solidFill>
                  <a:srgbClr val="C00000"/>
                </a:solidFill>
              </a:rPr>
              <a:t>keV</a:t>
            </a:r>
            <a:endParaRPr lang="en-US" sz="1400" dirty="0">
              <a:solidFill>
                <a:srgbClr val="C00000"/>
              </a:solidFill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5303482" y="1265924"/>
            <a:ext cx="3840518" cy="4231409"/>
            <a:chOff x="5303482" y="1265924"/>
            <a:chExt cx="3840518" cy="4231409"/>
          </a:xfrm>
        </p:grpSpPr>
        <p:sp>
          <p:nvSpPr>
            <p:cNvPr id="43" name="Rechteck 42"/>
            <p:cNvSpPr/>
            <p:nvPr/>
          </p:nvSpPr>
          <p:spPr>
            <a:xfrm>
              <a:off x="5413990" y="2327234"/>
              <a:ext cx="3730010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Probe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validity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of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QED in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strongest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fields</a:t>
              </a:r>
              <a:endPara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Precision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experiment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with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heavy,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highly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charged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ions</a:t>
              </a:r>
              <a:endPara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Strongly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coupled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(Z</a:t>
              </a:r>
              <a:r>
                <a:rPr lang="el-G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α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≈1)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electron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beyond</a:t>
              </a:r>
              <a:r>
                <a: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Furry</a:t>
              </a:r>
              <a:r>
                <a: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picture</a:t>
              </a:r>
              <a:endPara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Extract nuclear structure information</a:t>
              </a:r>
              <a:endPara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4" name="Grafik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482" y="1265924"/>
              <a:ext cx="1105469" cy="1105469"/>
            </a:xfrm>
            <a:prstGeom prst="rect">
              <a:avLst/>
            </a:prstGeom>
          </p:spPr>
        </p:pic>
      </p:grpSp>
      <p:grpSp>
        <p:nvGrpSpPr>
          <p:cNvPr id="8" name="Gruppieren 7"/>
          <p:cNvGrpSpPr/>
          <p:nvPr/>
        </p:nvGrpSpPr>
        <p:grpSpPr>
          <a:xfrm>
            <a:off x="1179577" y="1340486"/>
            <a:ext cx="4459003" cy="3572398"/>
            <a:chOff x="1043608" y="1268760"/>
            <a:chExt cx="4427384" cy="3572398"/>
          </a:xfrm>
        </p:grpSpPr>
        <p:grpSp>
          <p:nvGrpSpPr>
            <p:cNvPr id="5" name="Gruppieren 4"/>
            <p:cNvGrpSpPr/>
            <p:nvPr/>
          </p:nvGrpSpPr>
          <p:grpSpPr>
            <a:xfrm>
              <a:off x="1043608" y="1268760"/>
              <a:ext cx="4427384" cy="3572398"/>
              <a:chOff x="1043608" y="1268760"/>
              <a:chExt cx="4427384" cy="3572398"/>
            </a:xfrm>
          </p:grpSpPr>
          <p:sp>
            <p:nvSpPr>
              <p:cNvPr id="37" name="Rechteck 36"/>
              <p:cNvSpPr/>
              <p:nvPr/>
            </p:nvSpPr>
            <p:spPr bwMode="auto">
              <a:xfrm>
                <a:off x="1043608" y="1268760"/>
                <a:ext cx="3528392" cy="2546177"/>
              </a:xfrm>
              <a:prstGeom prst="rect">
                <a:avLst/>
              </a:prstGeom>
              <a:solidFill>
                <a:srgbClr val="00B0F0">
                  <a:alpha val="17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3454768" y="4194827"/>
                <a:ext cx="20162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Range accessible by ALPHATRAP</a:t>
                </a:r>
              </a:p>
            </p:txBody>
          </p:sp>
          <p:sp>
            <p:nvSpPr>
              <p:cNvPr id="4" name="Pfeil nach oben 3"/>
              <p:cNvSpPr/>
              <p:nvPr/>
            </p:nvSpPr>
            <p:spPr>
              <a:xfrm>
                <a:off x="3624333" y="3278919"/>
                <a:ext cx="432048" cy="936104"/>
              </a:xfrm>
              <a:prstGeom prst="upArrow">
                <a:avLst>
                  <a:gd name="adj1" fmla="val 30583"/>
                  <a:gd name="adj2" fmla="val 7524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feld 23"/>
            <p:cNvSpPr txBox="1"/>
            <p:nvPr/>
          </p:nvSpPr>
          <p:spPr>
            <a:xfrm rot="16200000">
              <a:off x="3786263" y="2292972"/>
              <a:ext cx="1808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up to IP ~ 150 </a:t>
              </a:r>
              <a:r>
                <a:rPr lang="en-US" sz="1400" dirty="0" err="1">
                  <a:solidFill>
                    <a:srgbClr val="00B0F0"/>
                  </a:solidFill>
                </a:rPr>
                <a:t>keV</a:t>
              </a:r>
              <a:r>
                <a:rPr lang="en-US" sz="1400" dirty="0">
                  <a:solidFill>
                    <a:srgbClr val="00B0F0"/>
                  </a:solidFill>
                </a:rPr>
                <a:t> ?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7F565B8-0FC0-489A-B558-A0306F75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23AA896-8836-4947-971D-041D5AADCB33}"/>
              </a:ext>
            </a:extLst>
          </p:cNvPr>
          <p:cNvGrpSpPr/>
          <p:nvPr/>
        </p:nvGrpSpPr>
        <p:grpSpPr>
          <a:xfrm>
            <a:off x="3078289" y="649676"/>
            <a:ext cx="1929198" cy="3246869"/>
            <a:chOff x="3078289" y="649676"/>
            <a:chExt cx="1929198" cy="3246869"/>
          </a:xfrm>
        </p:grpSpPr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88BDAD76-1E88-4A63-9CBA-4F3CADD9F8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4621" y="950410"/>
              <a:ext cx="578252" cy="605674"/>
            </a:xfrm>
            <a:prstGeom prst="straightConnector1">
              <a:avLst/>
            </a:prstGeom>
            <a:ln w="25400">
              <a:solidFill>
                <a:srgbClr val="00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77D422A6-8DEA-4384-AECA-77CE07651D6E}"/>
                </a:ext>
              </a:extLst>
            </p:cNvPr>
            <p:cNvGrpSpPr/>
            <p:nvPr/>
          </p:nvGrpSpPr>
          <p:grpSpPr>
            <a:xfrm>
              <a:off x="3078289" y="649676"/>
              <a:ext cx="1929198" cy="3246869"/>
              <a:chOff x="3078289" y="649676"/>
              <a:chExt cx="1929198" cy="3246869"/>
            </a:xfrm>
          </p:grpSpPr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BC9BCDB0-8714-49DD-A80B-693EE543DB04}"/>
                  </a:ext>
                </a:extLst>
              </p:cNvPr>
              <p:cNvGrpSpPr/>
              <p:nvPr/>
            </p:nvGrpSpPr>
            <p:grpSpPr>
              <a:xfrm>
                <a:off x="3159847" y="649676"/>
                <a:ext cx="1847640" cy="3246869"/>
                <a:chOff x="3159847" y="649676"/>
                <a:chExt cx="1847640" cy="3246869"/>
              </a:xfrm>
            </p:grpSpPr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2C009753-3A94-4889-8EA1-10AE0840F9CF}"/>
                    </a:ext>
                  </a:extLst>
                </p:cNvPr>
                <p:cNvSpPr txBox="1"/>
                <p:nvPr/>
              </p:nvSpPr>
              <p:spPr>
                <a:xfrm>
                  <a:off x="3219690" y="649676"/>
                  <a:ext cx="178779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baseline="30000" dirty="0">
                      <a:solidFill>
                        <a:srgbClr val="0066CC"/>
                      </a:solidFill>
                    </a:rPr>
                    <a:t>118</a:t>
                  </a:r>
                  <a:r>
                    <a:rPr lang="en-US" sz="1500" dirty="0">
                      <a:solidFill>
                        <a:srgbClr val="0066CC"/>
                      </a:solidFill>
                    </a:rPr>
                    <a:t>Sn</a:t>
                  </a:r>
                  <a:r>
                    <a:rPr lang="en-US" sz="1500" baseline="30000" dirty="0">
                      <a:solidFill>
                        <a:srgbClr val="0066CC"/>
                      </a:solidFill>
                    </a:rPr>
                    <a:t>49+</a:t>
                  </a:r>
                  <a:r>
                    <a:rPr lang="en-US" sz="1500" dirty="0">
                      <a:solidFill>
                        <a:srgbClr val="0066CC"/>
                      </a:solidFill>
                    </a:rPr>
                    <a:t>: (Z</a:t>
                  </a:r>
                  <a:r>
                    <a:rPr lang="el-GR" sz="1500" dirty="0">
                      <a:solidFill>
                        <a:srgbClr val="0066CC"/>
                      </a:solidFill>
                    </a:rPr>
                    <a:t>α</a:t>
                  </a:r>
                  <a:r>
                    <a:rPr lang="de-DE" sz="1500" dirty="0">
                      <a:solidFill>
                        <a:srgbClr val="0066CC"/>
                      </a:solidFill>
                    </a:rPr>
                    <a:t>)~0.36</a:t>
                  </a:r>
                  <a:endParaRPr lang="en-US" sz="1500" dirty="0">
                    <a:solidFill>
                      <a:srgbClr val="0066CC"/>
                    </a:solidFill>
                  </a:endParaRPr>
                </a:p>
              </p:txBody>
            </p:sp>
            <p:cxnSp>
              <p:nvCxnSpPr>
                <p:cNvPr id="46" name="Gerade Verbindung 27">
                  <a:extLst>
                    <a:ext uri="{FF2B5EF4-FFF2-40B4-BE49-F238E27FC236}">
                      <a16:creationId xmlns:a16="http://schemas.microsoft.com/office/drawing/2014/main" id="{4E45AB10-C343-48DA-9786-95405D94A91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159847" y="1629103"/>
                  <a:ext cx="0" cy="2267442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2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cxnSp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77E88BA0-1237-452B-B0DE-4B44AD20B3C7}"/>
                    </a:ext>
                  </a:extLst>
                </p:cNvPr>
                <p:cNvSpPr txBox="1"/>
                <p:nvPr/>
              </p:nvSpPr>
              <p:spPr>
                <a:xfrm>
                  <a:off x="3241855" y="1920086"/>
                  <a:ext cx="88146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aseline="30000" dirty="0">
                      <a:solidFill>
                        <a:schemeClr val="tx2"/>
                      </a:solidFill>
                    </a:rPr>
                    <a:t>118</a:t>
                  </a:r>
                  <a:r>
                    <a:rPr lang="de-DE" sz="1600" dirty="0">
                      <a:solidFill>
                        <a:schemeClr val="tx2"/>
                      </a:solidFill>
                    </a:rPr>
                    <a:t>Sn</a:t>
                  </a:r>
                  <a:r>
                    <a:rPr lang="de-DE" sz="1600" baseline="30000" dirty="0">
                      <a:solidFill>
                        <a:schemeClr val="tx2"/>
                      </a:solidFill>
                    </a:rPr>
                    <a:t>49+</a:t>
                  </a:r>
                </a:p>
              </p:txBody>
            </p:sp>
          </p:grpSp>
          <p:sp>
            <p:nvSpPr>
              <p:cNvPr id="9" name="Stern: 6 Zacken 8">
                <a:extLst>
                  <a:ext uri="{FF2B5EF4-FFF2-40B4-BE49-F238E27FC236}">
                    <a16:creationId xmlns:a16="http://schemas.microsoft.com/office/drawing/2014/main" id="{E5828B73-376D-4A7C-9DBF-3CC2DEE6B930}"/>
                  </a:ext>
                </a:extLst>
              </p:cNvPr>
              <p:cNvSpPr/>
              <p:nvPr/>
            </p:nvSpPr>
            <p:spPr>
              <a:xfrm>
                <a:off x="3078289" y="1527676"/>
                <a:ext cx="163865" cy="192966"/>
              </a:xfrm>
              <a:prstGeom prst="star6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9" name="Pfeil nach oben 38"/>
          <p:cNvSpPr/>
          <p:nvPr/>
        </p:nvSpPr>
        <p:spPr>
          <a:xfrm>
            <a:off x="1380748" y="3357235"/>
            <a:ext cx="412645" cy="857788"/>
          </a:xfrm>
          <a:prstGeom prst="upArrow">
            <a:avLst>
              <a:gd name="adj1" fmla="val 30583"/>
              <a:gd name="adj2" fmla="val 7232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4C137E8-EC2D-43FF-9C61-660791717A10}"/>
              </a:ext>
            </a:extLst>
          </p:cNvPr>
          <p:cNvGrpSpPr/>
          <p:nvPr/>
        </p:nvGrpSpPr>
        <p:grpSpPr>
          <a:xfrm>
            <a:off x="7793576" y="74431"/>
            <a:ext cx="1428596" cy="1517776"/>
            <a:chOff x="7793576" y="74431"/>
            <a:chExt cx="1428596" cy="1517776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2043F3EA-D05D-4AF3-9596-6F42FFD81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9786" y="74431"/>
              <a:ext cx="1094956" cy="1270221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F2A959F6-A875-4AAE-B47E-F66DAF0013B4}"/>
                </a:ext>
              </a:extLst>
            </p:cNvPr>
            <p:cNvSpPr txBox="1"/>
            <p:nvPr/>
          </p:nvSpPr>
          <p:spPr>
            <a:xfrm>
              <a:off x="7793576" y="1315208"/>
              <a:ext cx="1428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Jonathan Morgner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85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8449">
        <p:fade/>
      </p:transition>
    </mc:Choice>
    <mc:Fallback xmlns="">
      <p:transition advTm="18449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fik 69">
            <a:extLst>
              <a:ext uri="{FF2B5EF4-FFF2-40B4-BE49-F238E27FC236}">
                <a16:creationId xmlns:a16="http://schemas.microsoft.com/office/drawing/2014/main" id="{4DA8212B-914B-49B4-BDCD-4E00944FC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68" y="932197"/>
            <a:ext cx="4634892" cy="3546326"/>
          </a:xfrm>
          <a:prstGeom prst="rect">
            <a:avLst/>
          </a:prstGeom>
        </p:spPr>
      </p:pic>
      <p:sp>
        <p:nvSpPr>
          <p:cNvPr id="71" name="Rechteck 70">
            <a:extLst>
              <a:ext uri="{FF2B5EF4-FFF2-40B4-BE49-F238E27FC236}">
                <a16:creationId xmlns:a16="http://schemas.microsoft.com/office/drawing/2014/main" id="{DD7E411C-D4FF-45BA-BD9C-1C754B365BC0}"/>
              </a:ext>
            </a:extLst>
          </p:cNvPr>
          <p:cNvSpPr/>
          <p:nvPr/>
        </p:nvSpPr>
        <p:spPr bwMode="auto">
          <a:xfrm>
            <a:off x="1179577" y="2060848"/>
            <a:ext cx="819697" cy="1838052"/>
          </a:xfrm>
          <a:prstGeom prst="rect">
            <a:avLst/>
          </a:prstGeom>
          <a:solidFill>
            <a:srgbClr val="FF000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134F9627-D505-4E6F-83ED-B06F23605C1D}"/>
              </a:ext>
            </a:extLst>
          </p:cNvPr>
          <p:cNvSpPr txBox="1"/>
          <p:nvPr/>
        </p:nvSpPr>
        <p:spPr>
          <a:xfrm>
            <a:off x="737917" y="432102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Range accessible in the Mainz HCI experiment</a:t>
            </a: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3EE26F87-4A15-4365-BA5F-6DD6470C7DFD}"/>
              </a:ext>
            </a:extLst>
          </p:cNvPr>
          <p:cNvSpPr txBox="1"/>
          <p:nvPr/>
        </p:nvSpPr>
        <p:spPr>
          <a:xfrm rot="16200000">
            <a:off x="1348145" y="3059380"/>
            <a:ext cx="1460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up to IP ~ 5 </a:t>
            </a:r>
            <a:r>
              <a:rPr lang="en-US" sz="1400" dirty="0" err="1">
                <a:solidFill>
                  <a:srgbClr val="C00000"/>
                </a:solidFill>
              </a:rPr>
              <a:t>keV</a:t>
            </a:r>
            <a:endParaRPr lang="en-US" sz="1400" dirty="0">
              <a:solidFill>
                <a:srgbClr val="C00000"/>
              </a:solidFill>
            </a:endParaRPr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90C1F174-9489-440D-9558-7343F7D5D414}"/>
              </a:ext>
            </a:extLst>
          </p:cNvPr>
          <p:cNvGrpSpPr/>
          <p:nvPr/>
        </p:nvGrpSpPr>
        <p:grpSpPr>
          <a:xfrm>
            <a:off x="1179577" y="1340486"/>
            <a:ext cx="4459003" cy="3572398"/>
            <a:chOff x="1043608" y="1268760"/>
            <a:chExt cx="4427384" cy="3572398"/>
          </a:xfrm>
        </p:grpSpPr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8C05A3F7-036B-474D-98BD-07E7C8B4DFAF}"/>
                </a:ext>
              </a:extLst>
            </p:cNvPr>
            <p:cNvGrpSpPr/>
            <p:nvPr/>
          </p:nvGrpSpPr>
          <p:grpSpPr>
            <a:xfrm>
              <a:off x="1043608" y="1268760"/>
              <a:ext cx="4427384" cy="3572398"/>
              <a:chOff x="1043608" y="1268760"/>
              <a:chExt cx="4427384" cy="3572398"/>
            </a:xfrm>
          </p:grpSpPr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1C3C6EF-6097-4FC4-9E24-B5D2E98C7C3D}"/>
                  </a:ext>
                </a:extLst>
              </p:cNvPr>
              <p:cNvSpPr/>
              <p:nvPr/>
            </p:nvSpPr>
            <p:spPr bwMode="auto">
              <a:xfrm>
                <a:off x="1043608" y="1268760"/>
                <a:ext cx="3528392" cy="2546177"/>
              </a:xfrm>
              <a:prstGeom prst="rect">
                <a:avLst/>
              </a:prstGeom>
              <a:solidFill>
                <a:srgbClr val="00B0F0">
                  <a:alpha val="17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8" name="Textfeld 77">
                <a:extLst>
                  <a:ext uri="{FF2B5EF4-FFF2-40B4-BE49-F238E27FC236}">
                    <a16:creationId xmlns:a16="http://schemas.microsoft.com/office/drawing/2014/main" id="{804F8DE5-11AC-4D4E-8762-694B89D62162}"/>
                  </a:ext>
                </a:extLst>
              </p:cNvPr>
              <p:cNvSpPr txBox="1"/>
              <p:nvPr/>
            </p:nvSpPr>
            <p:spPr>
              <a:xfrm>
                <a:off x="3454768" y="4194827"/>
                <a:ext cx="20162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Range accessible by ALPHATRAP</a:t>
                </a:r>
              </a:p>
            </p:txBody>
          </p:sp>
          <p:sp>
            <p:nvSpPr>
              <p:cNvPr id="79" name="Pfeil nach oben 3">
                <a:extLst>
                  <a:ext uri="{FF2B5EF4-FFF2-40B4-BE49-F238E27FC236}">
                    <a16:creationId xmlns:a16="http://schemas.microsoft.com/office/drawing/2014/main" id="{138DBF98-E0AD-42EE-BFB2-4ACA845ED54C}"/>
                  </a:ext>
                </a:extLst>
              </p:cNvPr>
              <p:cNvSpPr/>
              <p:nvPr/>
            </p:nvSpPr>
            <p:spPr>
              <a:xfrm>
                <a:off x="3624333" y="3278919"/>
                <a:ext cx="432048" cy="936104"/>
              </a:xfrm>
              <a:prstGeom prst="upArrow">
                <a:avLst>
                  <a:gd name="adj1" fmla="val 30583"/>
                  <a:gd name="adj2" fmla="val 7524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B2FB86D1-5316-47F1-98C3-093905350799}"/>
                </a:ext>
              </a:extLst>
            </p:cNvPr>
            <p:cNvSpPr txBox="1"/>
            <p:nvPr/>
          </p:nvSpPr>
          <p:spPr>
            <a:xfrm rot="16200000">
              <a:off x="3786263" y="2292972"/>
              <a:ext cx="1808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up to IP ~ 150 </a:t>
              </a:r>
              <a:r>
                <a:rPr lang="en-US" sz="1400" dirty="0" err="1">
                  <a:solidFill>
                    <a:srgbClr val="00B0F0"/>
                  </a:solidFill>
                </a:rPr>
                <a:t>keV</a:t>
              </a:r>
              <a:r>
                <a:rPr lang="en-US" sz="1400" dirty="0">
                  <a:solidFill>
                    <a:srgbClr val="00B0F0"/>
                  </a:solidFill>
                </a:rPr>
                <a:t> ?</a:t>
              </a:r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5589A201-5F99-4BD5-AAFE-BA5D009A0383}"/>
              </a:ext>
            </a:extLst>
          </p:cNvPr>
          <p:cNvGrpSpPr/>
          <p:nvPr/>
        </p:nvGrpSpPr>
        <p:grpSpPr>
          <a:xfrm>
            <a:off x="3078289" y="649676"/>
            <a:ext cx="1929198" cy="3246869"/>
            <a:chOff x="3078289" y="649676"/>
            <a:chExt cx="1929198" cy="3246869"/>
          </a:xfrm>
        </p:grpSpPr>
        <p:cxnSp>
          <p:nvCxnSpPr>
            <p:cNvPr id="81" name="Gerade Verbindung mit Pfeil 80">
              <a:extLst>
                <a:ext uri="{FF2B5EF4-FFF2-40B4-BE49-F238E27FC236}">
                  <a16:creationId xmlns:a16="http://schemas.microsoft.com/office/drawing/2014/main" id="{9F650351-55B4-489D-ABB8-C87284D846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4621" y="950410"/>
              <a:ext cx="578252" cy="605674"/>
            </a:xfrm>
            <a:prstGeom prst="straightConnector1">
              <a:avLst/>
            </a:prstGeom>
            <a:ln w="25400">
              <a:solidFill>
                <a:srgbClr val="00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35084B05-5788-40FF-B60F-509B81AB7AE2}"/>
                </a:ext>
              </a:extLst>
            </p:cNvPr>
            <p:cNvGrpSpPr/>
            <p:nvPr/>
          </p:nvGrpSpPr>
          <p:grpSpPr>
            <a:xfrm>
              <a:off x="3078289" y="649676"/>
              <a:ext cx="1929198" cy="3246869"/>
              <a:chOff x="3078289" y="649676"/>
              <a:chExt cx="1929198" cy="3246869"/>
            </a:xfrm>
          </p:grpSpPr>
          <p:grpSp>
            <p:nvGrpSpPr>
              <p:cNvPr id="83" name="Gruppieren 82">
                <a:extLst>
                  <a:ext uri="{FF2B5EF4-FFF2-40B4-BE49-F238E27FC236}">
                    <a16:creationId xmlns:a16="http://schemas.microsoft.com/office/drawing/2014/main" id="{0703E1E6-7126-4245-ACEA-999B09338B41}"/>
                  </a:ext>
                </a:extLst>
              </p:cNvPr>
              <p:cNvGrpSpPr/>
              <p:nvPr/>
            </p:nvGrpSpPr>
            <p:grpSpPr>
              <a:xfrm>
                <a:off x="3159847" y="649676"/>
                <a:ext cx="1847640" cy="3246869"/>
                <a:chOff x="3159847" y="649676"/>
                <a:chExt cx="1847640" cy="3246869"/>
              </a:xfrm>
            </p:grpSpPr>
            <p:sp>
              <p:nvSpPr>
                <p:cNvPr id="85" name="Textfeld 84">
                  <a:extLst>
                    <a:ext uri="{FF2B5EF4-FFF2-40B4-BE49-F238E27FC236}">
                      <a16:creationId xmlns:a16="http://schemas.microsoft.com/office/drawing/2014/main" id="{CE34EFDD-C612-42D1-8714-B859D45FC213}"/>
                    </a:ext>
                  </a:extLst>
                </p:cNvPr>
                <p:cNvSpPr txBox="1"/>
                <p:nvPr/>
              </p:nvSpPr>
              <p:spPr>
                <a:xfrm>
                  <a:off x="3219690" y="649676"/>
                  <a:ext cx="178779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baseline="30000" dirty="0">
                      <a:solidFill>
                        <a:srgbClr val="0066CC"/>
                      </a:solidFill>
                    </a:rPr>
                    <a:t>118</a:t>
                  </a:r>
                  <a:r>
                    <a:rPr lang="en-US" sz="1500" dirty="0">
                      <a:solidFill>
                        <a:srgbClr val="0066CC"/>
                      </a:solidFill>
                    </a:rPr>
                    <a:t>Sn</a:t>
                  </a:r>
                  <a:r>
                    <a:rPr lang="en-US" sz="1500" baseline="30000" dirty="0">
                      <a:solidFill>
                        <a:srgbClr val="0066CC"/>
                      </a:solidFill>
                    </a:rPr>
                    <a:t>49+</a:t>
                  </a:r>
                  <a:r>
                    <a:rPr lang="en-US" sz="1500" dirty="0">
                      <a:solidFill>
                        <a:srgbClr val="0066CC"/>
                      </a:solidFill>
                    </a:rPr>
                    <a:t>: (Z</a:t>
                  </a:r>
                  <a:r>
                    <a:rPr lang="el-GR" sz="1500" dirty="0">
                      <a:solidFill>
                        <a:srgbClr val="0066CC"/>
                      </a:solidFill>
                    </a:rPr>
                    <a:t>α</a:t>
                  </a:r>
                  <a:r>
                    <a:rPr lang="de-DE" sz="1500" dirty="0">
                      <a:solidFill>
                        <a:srgbClr val="0066CC"/>
                      </a:solidFill>
                    </a:rPr>
                    <a:t>)~0.36</a:t>
                  </a:r>
                  <a:endParaRPr lang="en-US" sz="1500" dirty="0">
                    <a:solidFill>
                      <a:srgbClr val="0066CC"/>
                    </a:solidFill>
                  </a:endParaRPr>
                </a:p>
              </p:txBody>
            </p:sp>
            <p:cxnSp>
              <p:nvCxnSpPr>
                <p:cNvPr id="86" name="Gerade Verbindung 27">
                  <a:extLst>
                    <a:ext uri="{FF2B5EF4-FFF2-40B4-BE49-F238E27FC236}">
                      <a16:creationId xmlns:a16="http://schemas.microsoft.com/office/drawing/2014/main" id="{2482174E-B567-4B55-BEB1-0ECC118379E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159847" y="1629103"/>
                  <a:ext cx="0" cy="2267442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2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cxnSp>
            <p:sp>
              <p:nvSpPr>
                <p:cNvPr id="87" name="Textfeld 86">
                  <a:extLst>
                    <a:ext uri="{FF2B5EF4-FFF2-40B4-BE49-F238E27FC236}">
                      <a16:creationId xmlns:a16="http://schemas.microsoft.com/office/drawing/2014/main" id="{BBDDF161-9D14-4638-8800-C15009DC7F69}"/>
                    </a:ext>
                  </a:extLst>
                </p:cNvPr>
                <p:cNvSpPr txBox="1"/>
                <p:nvPr/>
              </p:nvSpPr>
              <p:spPr>
                <a:xfrm>
                  <a:off x="3241855" y="1920086"/>
                  <a:ext cx="88146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aseline="30000" dirty="0">
                      <a:solidFill>
                        <a:schemeClr val="tx2"/>
                      </a:solidFill>
                    </a:rPr>
                    <a:t>118</a:t>
                  </a:r>
                  <a:r>
                    <a:rPr lang="de-DE" sz="1600" dirty="0">
                      <a:solidFill>
                        <a:schemeClr val="tx2"/>
                      </a:solidFill>
                    </a:rPr>
                    <a:t>Sn</a:t>
                  </a:r>
                  <a:r>
                    <a:rPr lang="de-DE" sz="1600" baseline="30000" dirty="0">
                      <a:solidFill>
                        <a:schemeClr val="tx2"/>
                      </a:solidFill>
                    </a:rPr>
                    <a:t>49+</a:t>
                  </a:r>
                </a:p>
              </p:txBody>
            </p:sp>
          </p:grpSp>
          <p:sp>
            <p:nvSpPr>
              <p:cNvPr id="84" name="Stern: 6 Zacken 83">
                <a:extLst>
                  <a:ext uri="{FF2B5EF4-FFF2-40B4-BE49-F238E27FC236}">
                    <a16:creationId xmlns:a16="http://schemas.microsoft.com/office/drawing/2014/main" id="{08224574-CB7A-480D-9449-97CB3D8C2365}"/>
                  </a:ext>
                </a:extLst>
              </p:cNvPr>
              <p:cNvSpPr/>
              <p:nvPr/>
            </p:nvSpPr>
            <p:spPr>
              <a:xfrm>
                <a:off x="3078289" y="1527676"/>
                <a:ext cx="163865" cy="192966"/>
              </a:xfrm>
              <a:prstGeom prst="star6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88" name="Pfeil nach oben 38">
            <a:extLst>
              <a:ext uri="{FF2B5EF4-FFF2-40B4-BE49-F238E27FC236}">
                <a16:creationId xmlns:a16="http://schemas.microsoft.com/office/drawing/2014/main" id="{3CFC9086-C4E3-4B73-8213-B72FE1145CB8}"/>
              </a:ext>
            </a:extLst>
          </p:cNvPr>
          <p:cNvSpPr/>
          <p:nvPr/>
        </p:nvSpPr>
        <p:spPr>
          <a:xfrm>
            <a:off x="1380748" y="3278919"/>
            <a:ext cx="432048" cy="936104"/>
          </a:xfrm>
          <a:prstGeom prst="upArrow">
            <a:avLst>
              <a:gd name="adj1" fmla="val 30583"/>
              <a:gd name="adj2" fmla="val 7232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949424" y="-78942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QED of Bound States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5303482" y="1265924"/>
            <a:ext cx="3840518" cy="4231409"/>
            <a:chOff x="5303482" y="1265924"/>
            <a:chExt cx="3840518" cy="4231409"/>
          </a:xfrm>
        </p:grpSpPr>
        <p:sp>
          <p:nvSpPr>
            <p:cNvPr id="43" name="Rechteck 42"/>
            <p:cNvSpPr/>
            <p:nvPr/>
          </p:nvSpPr>
          <p:spPr>
            <a:xfrm>
              <a:off x="5413990" y="2327234"/>
              <a:ext cx="3730010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Probe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validity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of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QED in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strongest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fields</a:t>
              </a:r>
              <a:endPara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Precision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experiment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with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heavy,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highly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charged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ions</a:t>
              </a:r>
              <a:endPara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Strongly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coupled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(Z</a:t>
              </a:r>
              <a:r>
                <a:rPr lang="el-G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α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≈1)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electron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beyond</a:t>
              </a:r>
              <a:r>
                <a: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Furry</a:t>
              </a:r>
              <a:r>
                <a: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picture</a:t>
              </a:r>
              <a:endPara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Extract nuclear structure information</a:t>
              </a:r>
              <a:endPara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4" name="Grafik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482" y="1265924"/>
              <a:ext cx="1105469" cy="1105469"/>
            </a:xfrm>
            <a:prstGeom prst="rect">
              <a:avLst/>
            </a:prstGeom>
          </p:spPr>
        </p:pic>
      </p:grpSp>
      <p:sp>
        <p:nvSpPr>
          <p:cNvPr id="50" name="Rechteck: abgerundete Ecken 49">
            <a:extLst>
              <a:ext uri="{FF2B5EF4-FFF2-40B4-BE49-F238E27FC236}">
                <a16:creationId xmlns:a16="http://schemas.microsoft.com/office/drawing/2014/main" id="{395DA89F-6CED-4158-B2E5-22B0F4778F43}"/>
              </a:ext>
            </a:extLst>
          </p:cNvPr>
          <p:cNvSpPr/>
          <p:nvPr/>
        </p:nvSpPr>
        <p:spPr>
          <a:xfrm>
            <a:off x="3895327" y="1777933"/>
            <a:ext cx="4717901" cy="4346641"/>
          </a:xfrm>
          <a:prstGeom prst="roundRect">
            <a:avLst>
              <a:gd name="adj" fmla="val 42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D1F6F8F-1C5A-4BE9-A83B-99CBD12950AC}"/>
              </a:ext>
            </a:extLst>
          </p:cNvPr>
          <p:cNvSpPr txBox="1"/>
          <p:nvPr/>
        </p:nvSpPr>
        <p:spPr>
          <a:xfrm>
            <a:off x="4001440" y="5060351"/>
            <a:ext cx="4506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Unique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access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strong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field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QED in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few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electron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systems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Investigate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discrepancies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at high Z</a:t>
            </a:r>
            <a:r>
              <a:rPr lang="el-G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ALPHATRAP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demonstrates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HCI </a:t>
            </a:r>
            <a:r>
              <a:rPr lang="de-DE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lifetimes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&gt; </a:t>
            </a:r>
            <a:r>
              <a:rPr lang="de-DE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weeks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B8F67B1D-09E2-421B-8BF5-246C08E1DB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1" t="6656" r="8169" b="3676"/>
          <a:stretch/>
        </p:blipFill>
        <p:spPr>
          <a:xfrm>
            <a:off x="4219959" y="1824114"/>
            <a:ext cx="4082870" cy="31317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1564A3F-327B-45C6-890C-E9807563BD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8" t="5972" r="8826" b="3361"/>
          <a:stretch/>
        </p:blipFill>
        <p:spPr>
          <a:xfrm>
            <a:off x="4213190" y="1808939"/>
            <a:ext cx="4056356" cy="315863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0812619-7F12-47B5-82D9-E052D14221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68" t="6352" r="8522" b="4220"/>
          <a:stretch/>
        </p:blipFill>
        <p:spPr>
          <a:xfrm>
            <a:off x="4196592" y="1813063"/>
            <a:ext cx="4079911" cy="3113616"/>
          </a:xfrm>
          <a:prstGeom prst="rect">
            <a:avLst/>
          </a:prstGeom>
        </p:spPr>
      </p:pic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478951F3-D08B-4511-980E-EA4948A4ACA1}"/>
              </a:ext>
            </a:extLst>
          </p:cNvPr>
          <p:cNvSpPr/>
          <p:nvPr/>
        </p:nvSpPr>
        <p:spPr>
          <a:xfrm>
            <a:off x="920254" y="1718628"/>
            <a:ext cx="7772400" cy="4405946"/>
          </a:xfrm>
          <a:prstGeom prst="roundRect">
            <a:avLst>
              <a:gd name="adj" fmla="val 42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0" name="Graphic 6">
            <a:extLst>
              <a:ext uri="{FF2B5EF4-FFF2-40B4-BE49-F238E27FC236}">
                <a16:creationId xmlns:a16="http://schemas.microsoft.com/office/drawing/2014/main" id="{F245D3B0-36BB-4399-AA13-EBF8E6141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1570" y="1843088"/>
            <a:ext cx="7304624" cy="4059802"/>
          </a:xfrm>
          <a:prstGeom prst="rect">
            <a:avLst/>
          </a:prstGeom>
        </p:spPr>
      </p:pic>
      <p:sp>
        <p:nvSpPr>
          <p:cNvPr id="42" name="TextBox 8">
            <a:extLst>
              <a:ext uri="{FF2B5EF4-FFF2-40B4-BE49-F238E27FC236}">
                <a16:creationId xmlns:a16="http://schemas.microsoft.com/office/drawing/2014/main" id="{1EB152A0-35A1-4B7D-B05C-C25D7D6E811B}"/>
              </a:ext>
            </a:extLst>
          </p:cNvPr>
          <p:cNvSpPr txBox="1"/>
          <p:nvPr/>
        </p:nvSpPr>
        <p:spPr>
          <a:xfrm>
            <a:off x="4108194" y="3930568"/>
            <a:ext cx="239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Best </a:t>
            </a:r>
            <a:r>
              <a:rPr lang="de-DE" dirty="0" err="1"/>
              <a:t>test</a:t>
            </a:r>
            <a:r>
              <a:rPr lang="de-DE" dirty="0"/>
              <a:t> in </a:t>
            </a:r>
            <a:r>
              <a:rPr lang="de-DE" dirty="0" err="1"/>
              <a:t>fields</a:t>
            </a:r>
            <a:endParaRPr lang="de-DE" dirty="0"/>
          </a:p>
          <a:p>
            <a:r>
              <a:rPr lang="de-DE" dirty="0"/>
              <a:t>&gt; 10</a:t>
            </a:r>
            <a:r>
              <a:rPr lang="de-DE" baseline="30000" dirty="0"/>
              <a:t>15 </a:t>
            </a:r>
            <a:r>
              <a:rPr lang="de-DE" dirty="0"/>
              <a:t>V/cm</a:t>
            </a:r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13EB74C-9975-40F1-8E1A-457027A40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6F4645F2-CE46-4EB8-9C05-894237CE1A7E}"/>
              </a:ext>
            </a:extLst>
          </p:cNvPr>
          <p:cNvGrpSpPr/>
          <p:nvPr/>
        </p:nvGrpSpPr>
        <p:grpSpPr>
          <a:xfrm>
            <a:off x="7793576" y="74431"/>
            <a:ext cx="1428596" cy="1517776"/>
            <a:chOff x="7793576" y="74431"/>
            <a:chExt cx="1428596" cy="1517776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1C080DC3-5A70-46A6-892D-B043FFD26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79786" y="74431"/>
              <a:ext cx="1094956" cy="1270221"/>
            </a:xfrm>
            <a:prstGeom prst="rect">
              <a:avLst/>
            </a:prstGeom>
          </p:spPr>
        </p:pic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4C532C1F-8AC7-4909-A019-A014735F0443}"/>
                </a:ext>
              </a:extLst>
            </p:cNvPr>
            <p:cNvSpPr txBox="1"/>
            <p:nvPr/>
          </p:nvSpPr>
          <p:spPr>
            <a:xfrm>
              <a:off x="7793576" y="1315208"/>
              <a:ext cx="1428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Jonathan Morgner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24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8449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fik 67">
            <a:extLst>
              <a:ext uri="{FF2B5EF4-FFF2-40B4-BE49-F238E27FC236}">
                <a16:creationId xmlns:a16="http://schemas.microsoft.com/office/drawing/2014/main" id="{F699DD9D-3060-4911-B4B0-7C9740AD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68" y="932197"/>
            <a:ext cx="4634892" cy="3546326"/>
          </a:xfrm>
          <a:prstGeom prst="rect">
            <a:avLst/>
          </a:prstGeom>
        </p:spPr>
      </p:pic>
      <p:sp>
        <p:nvSpPr>
          <p:cNvPr id="69" name="Rechteck 68">
            <a:extLst>
              <a:ext uri="{FF2B5EF4-FFF2-40B4-BE49-F238E27FC236}">
                <a16:creationId xmlns:a16="http://schemas.microsoft.com/office/drawing/2014/main" id="{85499E36-0B0E-4EE2-A183-3543DEE37CB4}"/>
              </a:ext>
            </a:extLst>
          </p:cNvPr>
          <p:cNvSpPr/>
          <p:nvPr/>
        </p:nvSpPr>
        <p:spPr bwMode="auto">
          <a:xfrm>
            <a:off x="1179577" y="2060848"/>
            <a:ext cx="819697" cy="1838052"/>
          </a:xfrm>
          <a:prstGeom prst="rect">
            <a:avLst/>
          </a:prstGeom>
          <a:solidFill>
            <a:srgbClr val="FF000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66CB1AE8-F1E8-48AF-8C04-C1B7BE858D44}"/>
              </a:ext>
            </a:extLst>
          </p:cNvPr>
          <p:cNvSpPr txBox="1"/>
          <p:nvPr/>
        </p:nvSpPr>
        <p:spPr>
          <a:xfrm>
            <a:off x="737917" y="432102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Range accessible in the Mainz HCI experiment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60645132-EC5A-4403-A522-0331019868D4}"/>
              </a:ext>
            </a:extLst>
          </p:cNvPr>
          <p:cNvSpPr txBox="1"/>
          <p:nvPr/>
        </p:nvSpPr>
        <p:spPr>
          <a:xfrm rot="16200000">
            <a:off x="1348145" y="3059380"/>
            <a:ext cx="1460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up to IP ~ 5 </a:t>
            </a:r>
            <a:r>
              <a:rPr lang="en-US" sz="1400" dirty="0" err="1">
                <a:solidFill>
                  <a:srgbClr val="C00000"/>
                </a:solidFill>
              </a:rPr>
              <a:t>keV</a:t>
            </a:r>
            <a:endParaRPr lang="en-US" sz="1400" dirty="0">
              <a:solidFill>
                <a:srgbClr val="C00000"/>
              </a:solidFill>
            </a:endParaRPr>
          </a:p>
        </p:txBody>
      </p: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E5547752-B132-4E60-A393-046D8348342D}"/>
              </a:ext>
            </a:extLst>
          </p:cNvPr>
          <p:cNvGrpSpPr/>
          <p:nvPr/>
        </p:nvGrpSpPr>
        <p:grpSpPr>
          <a:xfrm>
            <a:off x="1179577" y="1340486"/>
            <a:ext cx="4459003" cy="3572398"/>
            <a:chOff x="1043608" y="1268760"/>
            <a:chExt cx="4427384" cy="3572398"/>
          </a:xfrm>
        </p:grpSpPr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2A5ED836-881E-4A24-A646-E4B4409AFEDB}"/>
                </a:ext>
              </a:extLst>
            </p:cNvPr>
            <p:cNvGrpSpPr/>
            <p:nvPr/>
          </p:nvGrpSpPr>
          <p:grpSpPr>
            <a:xfrm>
              <a:off x="1043608" y="1268760"/>
              <a:ext cx="4427384" cy="3572398"/>
              <a:chOff x="1043608" y="1268760"/>
              <a:chExt cx="4427384" cy="3572398"/>
            </a:xfrm>
          </p:grpSpPr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C6D03656-E793-4083-8262-DC514C4DF092}"/>
                  </a:ext>
                </a:extLst>
              </p:cNvPr>
              <p:cNvSpPr/>
              <p:nvPr/>
            </p:nvSpPr>
            <p:spPr bwMode="auto">
              <a:xfrm>
                <a:off x="1043608" y="1268760"/>
                <a:ext cx="3528392" cy="2546177"/>
              </a:xfrm>
              <a:prstGeom prst="rect">
                <a:avLst/>
              </a:prstGeom>
              <a:solidFill>
                <a:srgbClr val="00B0F0">
                  <a:alpha val="17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6" name="Textfeld 75">
                <a:extLst>
                  <a:ext uri="{FF2B5EF4-FFF2-40B4-BE49-F238E27FC236}">
                    <a16:creationId xmlns:a16="http://schemas.microsoft.com/office/drawing/2014/main" id="{22969E08-C6C1-43CB-A948-0098A385EC1A}"/>
                  </a:ext>
                </a:extLst>
              </p:cNvPr>
              <p:cNvSpPr txBox="1"/>
              <p:nvPr/>
            </p:nvSpPr>
            <p:spPr>
              <a:xfrm>
                <a:off x="3454768" y="4194827"/>
                <a:ext cx="20162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Range accessible by ALPHATRAP</a:t>
                </a:r>
              </a:p>
            </p:txBody>
          </p:sp>
          <p:sp>
            <p:nvSpPr>
              <p:cNvPr id="77" name="Pfeil nach oben 3">
                <a:extLst>
                  <a:ext uri="{FF2B5EF4-FFF2-40B4-BE49-F238E27FC236}">
                    <a16:creationId xmlns:a16="http://schemas.microsoft.com/office/drawing/2014/main" id="{383A1B9D-9336-4B94-B267-D99BC4298C10}"/>
                  </a:ext>
                </a:extLst>
              </p:cNvPr>
              <p:cNvSpPr/>
              <p:nvPr/>
            </p:nvSpPr>
            <p:spPr>
              <a:xfrm>
                <a:off x="3624333" y="3278919"/>
                <a:ext cx="432048" cy="936104"/>
              </a:xfrm>
              <a:prstGeom prst="upArrow">
                <a:avLst>
                  <a:gd name="adj1" fmla="val 30583"/>
                  <a:gd name="adj2" fmla="val 7524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E074B7B9-719A-43CF-9D6F-265E83A78C28}"/>
                </a:ext>
              </a:extLst>
            </p:cNvPr>
            <p:cNvSpPr txBox="1"/>
            <p:nvPr/>
          </p:nvSpPr>
          <p:spPr>
            <a:xfrm rot="16200000">
              <a:off x="3786263" y="2292972"/>
              <a:ext cx="1808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up to IP ~ 150 </a:t>
              </a:r>
              <a:r>
                <a:rPr lang="en-US" sz="1400" dirty="0" err="1">
                  <a:solidFill>
                    <a:srgbClr val="00B0F0"/>
                  </a:solidFill>
                </a:rPr>
                <a:t>keV</a:t>
              </a:r>
              <a:r>
                <a:rPr lang="en-US" sz="1400" dirty="0">
                  <a:solidFill>
                    <a:srgbClr val="00B0F0"/>
                  </a:solidFill>
                </a:rPr>
                <a:t> ?</a:t>
              </a: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9D48212E-140C-4AB8-A332-43D2ACD3DACB}"/>
              </a:ext>
            </a:extLst>
          </p:cNvPr>
          <p:cNvGrpSpPr/>
          <p:nvPr/>
        </p:nvGrpSpPr>
        <p:grpSpPr>
          <a:xfrm>
            <a:off x="3078289" y="649676"/>
            <a:ext cx="1929198" cy="3246869"/>
            <a:chOff x="3078289" y="649676"/>
            <a:chExt cx="1929198" cy="3246869"/>
          </a:xfrm>
        </p:grpSpPr>
        <p:cxnSp>
          <p:nvCxnSpPr>
            <p:cNvPr id="79" name="Gerade Verbindung mit Pfeil 78">
              <a:extLst>
                <a:ext uri="{FF2B5EF4-FFF2-40B4-BE49-F238E27FC236}">
                  <a16:creationId xmlns:a16="http://schemas.microsoft.com/office/drawing/2014/main" id="{96B79A48-1532-4FA0-AC20-0212749C18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4621" y="950410"/>
              <a:ext cx="578252" cy="605674"/>
            </a:xfrm>
            <a:prstGeom prst="straightConnector1">
              <a:avLst/>
            </a:prstGeom>
            <a:ln w="25400">
              <a:solidFill>
                <a:srgbClr val="00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3E4863E7-572B-4697-991A-DAB7500033AC}"/>
                </a:ext>
              </a:extLst>
            </p:cNvPr>
            <p:cNvGrpSpPr/>
            <p:nvPr/>
          </p:nvGrpSpPr>
          <p:grpSpPr>
            <a:xfrm>
              <a:off x="3078289" y="649676"/>
              <a:ext cx="1929198" cy="3246869"/>
              <a:chOff x="3078289" y="649676"/>
              <a:chExt cx="1929198" cy="3246869"/>
            </a:xfrm>
          </p:grpSpPr>
          <p:grpSp>
            <p:nvGrpSpPr>
              <p:cNvPr id="81" name="Gruppieren 80">
                <a:extLst>
                  <a:ext uri="{FF2B5EF4-FFF2-40B4-BE49-F238E27FC236}">
                    <a16:creationId xmlns:a16="http://schemas.microsoft.com/office/drawing/2014/main" id="{AE765C8E-7248-4C63-917A-015D5A749BD6}"/>
                  </a:ext>
                </a:extLst>
              </p:cNvPr>
              <p:cNvGrpSpPr/>
              <p:nvPr/>
            </p:nvGrpSpPr>
            <p:grpSpPr>
              <a:xfrm>
                <a:off x="3159847" y="649676"/>
                <a:ext cx="1847640" cy="3246869"/>
                <a:chOff x="3159847" y="649676"/>
                <a:chExt cx="1847640" cy="3246869"/>
              </a:xfrm>
            </p:grpSpPr>
            <p:sp>
              <p:nvSpPr>
                <p:cNvPr id="83" name="Textfeld 82">
                  <a:extLst>
                    <a:ext uri="{FF2B5EF4-FFF2-40B4-BE49-F238E27FC236}">
                      <a16:creationId xmlns:a16="http://schemas.microsoft.com/office/drawing/2014/main" id="{259C8622-8E0E-4187-9B40-907E8E87E884}"/>
                    </a:ext>
                  </a:extLst>
                </p:cNvPr>
                <p:cNvSpPr txBox="1"/>
                <p:nvPr/>
              </p:nvSpPr>
              <p:spPr>
                <a:xfrm>
                  <a:off x="3219690" y="649676"/>
                  <a:ext cx="178779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baseline="30000" dirty="0">
                      <a:solidFill>
                        <a:srgbClr val="0066CC"/>
                      </a:solidFill>
                    </a:rPr>
                    <a:t>118</a:t>
                  </a:r>
                  <a:r>
                    <a:rPr lang="en-US" sz="1500" dirty="0">
                      <a:solidFill>
                        <a:srgbClr val="0066CC"/>
                      </a:solidFill>
                    </a:rPr>
                    <a:t>Sn</a:t>
                  </a:r>
                  <a:r>
                    <a:rPr lang="en-US" sz="1500" baseline="30000" dirty="0">
                      <a:solidFill>
                        <a:srgbClr val="0066CC"/>
                      </a:solidFill>
                    </a:rPr>
                    <a:t>49+</a:t>
                  </a:r>
                  <a:r>
                    <a:rPr lang="en-US" sz="1500" dirty="0">
                      <a:solidFill>
                        <a:srgbClr val="0066CC"/>
                      </a:solidFill>
                    </a:rPr>
                    <a:t>: (Z</a:t>
                  </a:r>
                  <a:r>
                    <a:rPr lang="el-GR" sz="1500" dirty="0">
                      <a:solidFill>
                        <a:srgbClr val="0066CC"/>
                      </a:solidFill>
                    </a:rPr>
                    <a:t>α</a:t>
                  </a:r>
                  <a:r>
                    <a:rPr lang="de-DE" sz="1500" dirty="0">
                      <a:solidFill>
                        <a:srgbClr val="0066CC"/>
                      </a:solidFill>
                    </a:rPr>
                    <a:t>)~0.36</a:t>
                  </a:r>
                  <a:endParaRPr lang="en-US" sz="1500" dirty="0">
                    <a:solidFill>
                      <a:srgbClr val="0066CC"/>
                    </a:solidFill>
                  </a:endParaRPr>
                </a:p>
              </p:txBody>
            </p:sp>
            <p:cxnSp>
              <p:nvCxnSpPr>
                <p:cNvPr id="84" name="Gerade Verbindung 27">
                  <a:extLst>
                    <a:ext uri="{FF2B5EF4-FFF2-40B4-BE49-F238E27FC236}">
                      <a16:creationId xmlns:a16="http://schemas.microsoft.com/office/drawing/2014/main" id="{F6A032BE-9879-4A55-840C-50314809E2F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159847" y="1629103"/>
                  <a:ext cx="0" cy="2267442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2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cxnSp>
            <p:sp>
              <p:nvSpPr>
                <p:cNvPr id="85" name="Textfeld 84">
                  <a:extLst>
                    <a:ext uri="{FF2B5EF4-FFF2-40B4-BE49-F238E27FC236}">
                      <a16:creationId xmlns:a16="http://schemas.microsoft.com/office/drawing/2014/main" id="{0DF253FC-862E-46E5-A6AE-388E468270BD}"/>
                    </a:ext>
                  </a:extLst>
                </p:cNvPr>
                <p:cNvSpPr txBox="1"/>
                <p:nvPr/>
              </p:nvSpPr>
              <p:spPr>
                <a:xfrm>
                  <a:off x="3241855" y="1920086"/>
                  <a:ext cx="88146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aseline="30000" dirty="0">
                      <a:solidFill>
                        <a:schemeClr val="tx2"/>
                      </a:solidFill>
                    </a:rPr>
                    <a:t>118</a:t>
                  </a:r>
                  <a:r>
                    <a:rPr lang="de-DE" sz="1600" dirty="0">
                      <a:solidFill>
                        <a:schemeClr val="tx2"/>
                      </a:solidFill>
                    </a:rPr>
                    <a:t>Sn</a:t>
                  </a:r>
                  <a:r>
                    <a:rPr lang="de-DE" sz="1600" baseline="30000" dirty="0">
                      <a:solidFill>
                        <a:schemeClr val="tx2"/>
                      </a:solidFill>
                    </a:rPr>
                    <a:t>49+</a:t>
                  </a:r>
                </a:p>
              </p:txBody>
            </p:sp>
          </p:grpSp>
          <p:sp>
            <p:nvSpPr>
              <p:cNvPr id="82" name="Stern: 6 Zacken 81">
                <a:extLst>
                  <a:ext uri="{FF2B5EF4-FFF2-40B4-BE49-F238E27FC236}">
                    <a16:creationId xmlns:a16="http://schemas.microsoft.com/office/drawing/2014/main" id="{26A4CE0E-D5F3-4CF2-AA83-F9299C3781C2}"/>
                  </a:ext>
                </a:extLst>
              </p:cNvPr>
              <p:cNvSpPr/>
              <p:nvPr/>
            </p:nvSpPr>
            <p:spPr>
              <a:xfrm>
                <a:off x="3078289" y="1527676"/>
                <a:ext cx="163865" cy="192966"/>
              </a:xfrm>
              <a:prstGeom prst="star6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86" name="Pfeil nach oben 38">
            <a:extLst>
              <a:ext uri="{FF2B5EF4-FFF2-40B4-BE49-F238E27FC236}">
                <a16:creationId xmlns:a16="http://schemas.microsoft.com/office/drawing/2014/main" id="{819D3620-02CE-455C-872B-F27BD6BFC5B8}"/>
              </a:ext>
            </a:extLst>
          </p:cNvPr>
          <p:cNvSpPr/>
          <p:nvPr/>
        </p:nvSpPr>
        <p:spPr>
          <a:xfrm>
            <a:off x="1380748" y="3278919"/>
            <a:ext cx="432048" cy="936104"/>
          </a:xfrm>
          <a:prstGeom prst="upArrow">
            <a:avLst>
              <a:gd name="adj1" fmla="val 30583"/>
              <a:gd name="adj2" fmla="val 7232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949424" y="-78942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QED of Bound States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5303482" y="1265924"/>
            <a:ext cx="3840518" cy="4231409"/>
            <a:chOff x="5303482" y="1265924"/>
            <a:chExt cx="3840518" cy="4231409"/>
          </a:xfrm>
        </p:grpSpPr>
        <p:sp>
          <p:nvSpPr>
            <p:cNvPr id="43" name="Rechteck 42"/>
            <p:cNvSpPr/>
            <p:nvPr/>
          </p:nvSpPr>
          <p:spPr>
            <a:xfrm>
              <a:off x="5413990" y="2327234"/>
              <a:ext cx="3730010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Probe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validity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of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QED in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strongest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fields</a:t>
              </a:r>
              <a:endPara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Precision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experiment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with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heavy,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highly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charged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ions</a:t>
              </a:r>
              <a:endPara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Strongly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coupled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(Z</a:t>
              </a:r>
              <a:r>
                <a:rPr lang="el-G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α</a:t>
              </a:r>
              <a:r>
                <a: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≈1)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electron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beyond</a:t>
              </a:r>
              <a:r>
                <a: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Furry</a:t>
              </a:r>
              <a:r>
                <a: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picture</a:t>
              </a:r>
              <a:endPara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Extract nuclear structure information</a:t>
              </a:r>
              <a:endPara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4" name="Grafik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482" y="1265924"/>
              <a:ext cx="1105469" cy="1105469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9D1F6F8F-1C5A-4BE9-A83B-99CBD12950AC}"/>
              </a:ext>
            </a:extLst>
          </p:cNvPr>
          <p:cNvSpPr txBox="1"/>
          <p:nvPr/>
        </p:nvSpPr>
        <p:spPr>
          <a:xfrm>
            <a:off x="4001440" y="5060351"/>
            <a:ext cx="4506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Unique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access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strong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field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QED in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few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electron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systems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Investigate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discrepancies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at high Z</a:t>
            </a:r>
            <a:r>
              <a:rPr lang="el-G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ALPHATRAP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demonstrates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HCI </a:t>
            </a:r>
            <a:r>
              <a:rPr lang="de-DE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lifetimes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&gt; </a:t>
            </a:r>
            <a:r>
              <a:rPr lang="de-DE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weeks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478951F3-D08B-4511-980E-EA4948A4ACA1}"/>
              </a:ext>
            </a:extLst>
          </p:cNvPr>
          <p:cNvSpPr/>
          <p:nvPr/>
        </p:nvSpPr>
        <p:spPr>
          <a:xfrm>
            <a:off x="1532434" y="1718628"/>
            <a:ext cx="6544766" cy="4405946"/>
          </a:xfrm>
          <a:prstGeom prst="roundRect">
            <a:avLst>
              <a:gd name="adj" fmla="val 42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id="{1EB152A0-35A1-4B7D-B05C-C25D7D6E811B}"/>
              </a:ext>
            </a:extLst>
          </p:cNvPr>
          <p:cNvSpPr txBox="1"/>
          <p:nvPr/>
        </p:nvSpPr>
        <p:spPr>
          <a:xfrm>
            <a:off x="4108194" y="3930568"/>
            <a:ext cx="239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Best </a:t>
            </a:r>
            <a:r>
              <a:rPr lang="de-DE" dirty="0" err="1"/>
              <a:t>test</a:t>
            </a:r>
            <a:r>
              <a:rPr lang="de-DE" dirty="0"/>
              <a:t> in </a:t>
            </a:r>
            <a:r>
              <a:rPr lang="de-DE" dirty="0" err="1"/>
              <a:t>fields</a:t>
            </a:r>
            <a:endParaRPr lang="de-DE" dirty="0"/>
          </a:p>
          <a:p>
            <a:r>
              <a:rPr lang="de-DE" dirty="0"/>
              <a:t>&gt; 10</a:t>
            </a:r>
            <a:r>
              <a:rPr lang="de-DE" baseline="30000" dirty="0"/>
              <a:t>15 </a:t>
            </a:r>
            <a:r>
              <a:rPr lang="de-DE" dirty="0"/>
              <a:t>V/cm</a:t>
            </a:r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13EB74C-9975-40F1-8E1A-457027A40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AD759DB-EDF4-4D76-B2D7-E990532AF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11" y="1729436"/>
            <a:ext cx="6301351" cy="4218561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A7A6730-A956-4042-8A76-FF9A21572416}"/>
              </a:ext>
            </a:extLst>
          </p:cNvPr>
          <p:cNvGrpSpPr/>
          <p:nvPr/>
        </p:nvGrpSpPr>
        <p:grpSpPr>
          <a:xfrm>
            <a:off x="7793576" y="74431"/>
            <a:ext cx="1428596" cy="1517776"/>
            <a:chOff x="7793576" y="74431"/>
            <a:chExt cx="1428596" cy="151777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15B8C18-03FE-4FE3-9F2B-37D278601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79786" y="74431"/>
              <a:ext cx="1094956" cy="1270221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7CF763A-36C8-435B-9016-43CA99F18FE3}"/>
                </a:ext>
              </a:extLst>
            </p:cNvPr>
            <p:cNvSpPr txBox="1"/>
            <p:nvPr/>
          </p:nvSpPr>
          <p:spPr>
            <a:xfrm>
              <a:off x="7793576" y="1315208"/>
              <a:ext cx="1428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Jonathan Morgner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3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8449">
        <p:fade/>
      </p:transition>
    </mc:Choice>
    <mc:Fallback xmlns="">
      <p:transition advTm="1844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A32B529-03CC-469A-AE70-79B99116C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040" y="2972831"/>
            <a:ext cx="3505200" cy="264795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161DA9E-5464-4E26-A35F-69FA1B2EF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572" y="1785783"/>
            <a:ext cx="7772174" cy="73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 look into our toolbox  - the Penning trap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4171D0-53DC-4F12-B2B1-A650D301D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740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949424" y="-78942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Towards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the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highest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Z: New EBIT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736128-F2F3-44B1-B70C-C12C74C574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92201" y="1828800"/>
            <a:ext cx="5689600" cy="320040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DEB3B1D-7070-45DD-871C-A6B5ABC8C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A58E746-C719-46E7-A4A0-59F855316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859" y="1472506"/>
            <a:ext cx="5525176" cy="414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8449">
        <p:fade/>
      </p:transition>
    </mc:Choice>
    <mc:Fallback xmlns="">
      <p:transition advTm="18449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37" name="Rectangle 3"/>
              <p:cNvSpPr>
                <a:spLocks noChangeArrowheads="1"/>
              </p:cNvSpPr>
              <p:nvPr/>
            </p:nvSpPr>
            <p:spPr bwMode="auto">
              <a:xfrm>
                <a:off x="808548" y="2224282"/>
                <a:ext cx="7772400" cy="733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9" tIns="45709" rIns="91419" bIns="45709"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Application 3: </a:t>
                </a:r>
                <a:r>
                  <a:rPr lang="de-DE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Laser </a:t>
                </a:r>
                <a:r>
                  <a:rPr lang="de-DE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spectroscopy</a:t>
                </a:r>
                <a:r>
                  <a:rPr lang="de-DE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 </a:t>
                </a:r>
              </a:p>
              <a:p>
                <a:pPr algn="ctr">
                  <a:defRPr/>
                </a:pPr>
                <a:r>
                  <a:rPr lang="de-DE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of</a:t>
                </a:r>
                <a:r>
                  <a:rPr lang="de-DE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de-DE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long-lived</a:t>
                </a:r>
                <a:r>
                  <a:rPr lang="de-DE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de-DE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states</a:t>
                </a:r>
                <a:r>
                  <a:rPr lang="de-DE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 </a:t>
                </a:r>
              </a:p>
              <a:p>
                <a:pPr algn="ctr">
                  <a:defRPr/>
                </a:pPr>
                <a:r>
                  <a:rPr lang="de-DE" sz="2800" b="1" cap="small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- </a:t>
                </a:r>
                <a:r>
                  <a:rPr lang="de-DE" sz="2800" b="1" cap="small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towards</a:t>
                </a:r>
                <a:r>
                  <a:rPr lang="de-DE" sz="2800" b="1" cap="small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 a CPT </a:t>
                </a:r>
                <a:r>
                  <a:rPr lang="de-DE" sz="2800" b="1" cap="small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test</a:t>
                </a:r>
                <a:r>
                  <a:rPr lang="de-DE" sz="2800" b="1" cap="small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de-DE" sz="2800" b="1" cap="small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with</a:t>
                </a:r>
                <a:r>
                  <a:rPr lang="de-DE" sz="2800" b="1" cap="small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800" b="1" i="1" cap="small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de-DE" sz="2800" b="1" i="1" cap="small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800" b="1" i="0" cap="small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</m:acc>
                      </m:e>
                      <m:sub>
                        <m:r>
                          <a:rPr lang="de-DE" sz="2800" b="1" i="1" cap="small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de-DE" sz="2800" b="1" i="1" cap="small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de-DE" sz="2800" b="1" cap="small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53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548" y="2224282"/>
                <a:ext cx="7772400" cy="733425"/>
              </a:xfrm>
              <a:prstGeom prst="rect">
                <a:avLst/>
              </a:prstGeom>
              <a:blipFill>
                <a:blip r:embed="rId2"/>
                <a:stretch>
                  <a:fillRect t="-52500" b="-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9197498-95F3-4A6D-96B3-FAB9D777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314ABCF-8A62-4A39-8738-0C712BED6623}"/>
              </a:ext>
            </a:extLst>
          </p:cNvPr>
          <p:cNvGrpSpPr/>
          <p:nvPr/>
        </p:nvGrpSpPr>
        <p:grpSpPr>
          <a:xfrm>
            <a:off x="4074641" y="3984002"/>
            <a:ext cx="1474343" cy="944201"/>
            <a:chOff x="9504485" y="223320"/>
            <a:chExt cx="1474343" cy="944201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45542100-B8FA-4CB4-9DB8-3C6BF27BB1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79372" y="686554"/>
              <a:ext cx="428947" cy="231684"/>
            </a:xfrm>
            <a:prstGeom prst="line">
              <a:avLst/>
            </a:prstGeom>
            <a:ln>
              <a:solidFill>
                <a:schemeClr val="accent3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503E06BD-E706-49F2-AD91-392E6E8AF487}"/>
                </a:ext>
              </a:extLst>
            </p:cNvPr>
            <p:cNvSpPr/>
            <p:nvPr/>
          </p:nvSpPr>
          <p:spPr>
            <a:xfrm>
              <a:off x="10623228" y="802396"/>
              <a:ext cx="355600" cy="3651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p</a:t>
              </a:r>
            </a:p>
          </p:txBody>
        </p: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0DA07904-C2BC-459A-861C-C74C5FC4A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0124" y="707398"/>
              <a:ext cx="220190" cy="189996"/>
            </a:xfrm>
            <a:prstGeom prst="line">
              <a:avLst/>
            </a:prstGeom>
            <a:ln>
              <a:solidFill>
                <a:schemeClr val="accent3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85C7900-91C8-4A74-82F1-E0AF949C0D04}"/>
                </a:ext>
              </a:extLst>
            </p:cNvPr>
            <p:cNvSpPr/>
            <p:nvPr/>
          </p:nvSpPr>
          <p:spPr>
            <a:xfrm>
              <a:off x="10124592" y="554746"/>
              <a:ext cx="174786" cy="2032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e</a:t>
              </a:r>
              <a:endParaRPr lang="de-DE" sz="1200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B844827D-6492-4FE0-81F7-280E29618839}"/>
                </a:ext>
              </a:extLst>
            </p:cNvPr>
            <p:cNvSpPr/>
            <p:nvPr/>
          </p:nvSpPr>
          <p:spPr>
            <a:xfrm>
              <a:off x="9626600" y="802396"/>
              <a:ext cx="355600" cy="3651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p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A2198BAF-BEB0-4008-8939-ABF7ACA683BD}"/>
                </a:ext>
              </a:extLst>
            </p:cNvPr>
            <p:cNvSpPr/>
            <p:nvPr/>
          </p:nvSpPr>
          <p:spPr>
            <a:xfrm>
              <a:off x="9504485" y="223320"/>
              <a:ext cx="5405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H</a:t>
              </a:r>
              <a:r>
                <a:rPr lang="en-US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2</a:t>
              </a:r>
              <a:r>
                <a:rPr lang="en-US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+</a:t>
              </a:r>
              <a:endParaRPr lang="de-DE" dirty="0"/>
            </a:p>
          </p:txBody>
        </p:sp>
      </p:grp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336E7C1-31C8-46DD-8B5A-441E6F15508A}"/>
              </a:ext>
            </a:extLst>
          </p:cNvPr>
          <p:cNvCxnSpPr>
            <a:cxnSpLocks/>
          </p:cNvCxnSpPr>
          <p:nvPr/>
        </p:nvCxnSpPr>
        <p:spPr>
          <a:xfrm>
            <a:off x="4552356" y="4734756"/>
            <a:ext cx="641028" cy="0"/>
          </a:xfrm>
          <a:prstGeom prst="line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B214DFB-C322-42BA-9DCB-211947944459}"/>
              </a:ext>
            </a:extLst>
          </p:cNvPr>
          <p:cNvGrpSpPr/>
          <p:nvPr/>
        </p:nvGrpSpPr>
        <p:grpSpPr>
          <a:xfrm>
            <a:off x="3819712" y="5046619"/>
            <a:ext cx="1943100" cy="1048833"/>
            <a:chOff x="6657037" y="4373373"/>
            <a:chExt cx="1943100" cy="1187007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DA91D362-0BDA-4970-8CAD-80696D7B9151}"/>
                </a:ext>
              </a:extLst>
            </p:cNvPr>
            <p:cNvGrpSpPr/>
            <p:nvPr/>
          </p:nvGrpSpPr>
          <p:grpSpPr>
            <a:xfrm>
              <a:off x="6657037" y="4373373"/>
              <a:ext cx="1943100" cy="1187007"/>
              <a:chOff x="6657037" y="4373373"/>
              <a:chExt cx="1943100" cy="1187007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5C7E0A0F-BF6E-4249-A0EE-FEECD5BA26E0}"/>
                  </a:ext>
                </a:extLst>
              </p:cNvPr>
              <p:cNvGrpSpPr/>
              <p:nvPr/>
            </p:nvGrpSpPr>
            <p:grpSpPr>
              <a:xfrm>
                <a:off x="6878122" y="4373646"/>
                <a:ext cx="1602564" cy="1186734"/>
                <a:chOff x="6878122" y="3349456"/>
                <a:chExt cx="1602564" cy="1186734"/>
              </a:xfrm>
            </p:grpSpPr>
            <p:pic>
              <p:nvPicPr>
                <p:cNvPr id="19" name="Grafik 18">
                  <a:extLst>
                    <a:ext uri="{FF2B5EF4-FFF2-40B4-BE49-F238E27FC236}">
                      <a16:creationId xmlns:a16="http://schemas.microsoft.com/office/drawing/2014/main" id="{24E7F574-1073-464B-A6D0-5843247111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74797" y="3780855"/>
                  <a:ext cx="1505889" cy="755335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Rechteck 19">
                      <a:extLst>
                        <a:ext uri="{FF2B5EF4-FFF2-40B4-BE49-F238E27FC236}">
                          <a16:creationId xmlns:a16="http://schemas.microsoft.com/office/drawing/2014/main" id="{25C001F0-EED8-4AA0-BCBB-F97195A032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8122" y="3349456"/>
                      <a:ext cx="550985" cy="37176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de-DE" b="1" i="1" cap="small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de-DE" b="1" i="1" cap="small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1" cap="small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𝐇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b="1" i="1" cap="small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de-DE" b="1" i="1" cap="small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oMath>
                      </a14:m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 </a:t>
                      </a:r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20" name="Rechteck 19">
                      <a:extLst>
                        <a:ext uri="{FF2B5EF4-FFF2-40B4-BE49-F238E27FC236}">
                          <a16:creationId xmlns:a16="http://schemas.microsoft.com/office/drawing/2014/main" id="{25C001F0-EED8-4AA0-BCBB-F97195A03229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78122" y="3349456"/>
                      <a:ext cx="550985" cy="37176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AAC7A308-F2FE-4202-ADF8-39A48EAED2B6}"/>
                  </a:ext>
                </a:extLst>
              </p:cNvPr>
              <p:cNvCxnSpPr/>
              <p:nvPr/>
            </p:nvCxnSpPr>
            <p:spPr>
              <a:xfrm>
                <a:off x="6657037" y="4373373"/>
                <a:ext cx="19431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BB440F65-D3D4-4C54-A185-9133E14D8CF8}"/>
                </a:ext>
              </a:extLst>
            </p:cNvPr>
            <p:cNvCxnSpPr>
              <a:cxnSpLocks/>
            </p:cNvCxnSpPr>
            <p:nvPr/>
          </p:nvCxnSpPr>
          <p:spPr>
            <a:xfrm>
              <a:off x="7453868" y="5325113"/>
              <a:ext cx="603666" cy="0"/>
            </a:xfrm>
            <a:prstGeom prst="line">
              <a:avLst/>
            </a:prstGeom>
            <a:ln>
              <a:solidFill>
                <a:srgbClr val="0070C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22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8449">
        <p:fade/>
      </p:transition>
    </mc:Choice>
    <mc:Fallback xmlns="">
      <p:transition advTm="18449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D501FB6-986A-44FE-90FD-1E43EF66E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2" t="14502" r="10268" b="19301"/>
          <a:stretch/>
        </p:blipFill>
        <p:spPr>
          <a:xfrm>
            <a:off x="1823729" y="945946"/>
            <a:ext cx="7100216" cy="523567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7FCFBA-6966-4E88-A798-D3BE907B5579}"/>
              </a:ext>
            </a:extLst>
          </p:cNvPr>
          <p:cNvSpPr txBox="1"/>
          <p:nvPr/>
        </p:nvSpPr>
        <p:spPr>
          <a:xfrm>
            <a:off x="1525142" y="5773004"/>
            <a:ext cx="136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</a:t>
            </a:r>
            <a:r>
              <a:rPr lang="de-DE" dirty="0" err="1">
                <a:latin typeface="Arial Rounded MT Bold" panose="020F0704030504030204" pitchFamily="34" charset="0"/>
              </a:rPr>
              <a:t>N,v</a:t>
            </a:r>
            <a:r>
              <a:rPr lang="de-DE" dirty="0">
                <a:latin typeface="Arial Rounded MT Bold" panose="020F0704030504030204" pitchFamily="34" charset="0"/>
              </a:rPr>
              <a:t>)=(0,0)</a:t>
            </a:r>
          </a:p>
        </p:txBody>
      </p:sp>
      <p:pic>
        <p:nvPicPr>
          <p:cNvPr id="125" name="Grafik 124">
            <a:extLst>
              <a:ext uri="{FF2B5EF4-FFF2-40B4-BE49-F238E27FC236}">
                <a16:creationId xmlns:a16="http://schemas.microsoft.com/office/drawing/2014/main" id="{99A9C214-F653-4731-A7A1-329D306FF8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5" t="21945" r="-2093" b="21125"/>
          <a:stretch/>
        </p:blipFill>
        <p:spPr>
          <a:xfrm>
            <a:off x="1639322" y="5468970"/>
            <a:ext cx="1162715" cy="1062682"/>
          </a:xfrm>
          <a:prstGeom prst="rect">
            <a:avLst/>
          </a:prstGeom>
        </p:spPr>
      </p:pic>
      <p:sp>
        <p:nvSpPr>
          <p:cNvPr id="107" name="Rectangle 3">
            <a:extLst>
              <a:ext uri="{FF2B5EF4-FFF2-40B4-BE49-F238E27FC236}">
                <a16:creationId xmlns:a16="http://schemas.microsoft.com/office/drawing/2014/main" id="{CD02BA0C-EAD3-4B80-80FB-7FD642297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61466" y="351500"/>
            <a:ext cx="68421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+mn-cs"/>
              </a:rPr>
              <a:t>Ro-vibrational spectroscopy on HD</a:t>
            </a:r>
            <a:r>
              <a:rPr lang="en-US" sz="28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+mn-cs"/>
              </a:rPr>
              <a:t>+ </a:t>
            </a:r>
          </a:p>
        </p:txBody>
      </p: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49F242FC-9CEC-4CC4-ADA9-B556E235DB36}"/>
              </a:ext>
            </a:extLst>
          </p:cNvPr>
          <p:cNvGrpSpPr/>
          <p:nvPr/>
        </p:nvGrpSpPr>
        <p:grpSpPr>
          <a:xfrm>
            <a:off x="204535" y="3027535"/>
            <a:ext cx="1116052" cy="780728"/>
            <a:chOff x="12003589" y="248526"/>
            <a:chExt cx="1529093" cy="918995"/>
          </a:xfrm>
        </p:grpSpPr>
        <p:cxnSp>
          <p:nvCxnSpPr>
            <p:cNvPr id="111" name="Gerader Verbinder 110">
              <a:extLst>
                <a:ext uri="{FF2B5EF4-FFF2-40B4-BE49-F238E27FC236}">
                  <a16:creationId xmlns:a16="http://schemas.microsoft.com/office/drawing/2014/main" id="{ED277537-791A-4130-8A2F-248E6AE28D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33226" y="686554"/>
              <a:ext cx="428947" cy="231684"/>
            </a:xfrm>
            <a:prstGeom prst="line">
              <a:avLst/>
            </a:prstGeom>
            <a:ln>
              <a:solidFill>
                <a:schemeClr val="accent3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4FB46321-51BD-45C9-A330-DCEB2D059951}"/>
                </a:ext>
              </a:extLst>
            </p:cNvPr>
            <p:cNvSpPr/>
            <p:nvPr/>
          </p:nvSpPr>
          <p:spPr>
            <a:xfrm>
              <a:off x="13177082" y="802396"/>
              <a:ext cx="355600" cy="3651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d</a:t>
              </a:r>
            </a:p>
          </p:txBody>
        </p:sp>
        <p:cxnSp>
          <p:nvCxnSpPr>
            <p:cNvPr id="113" name="Gerader Verbinder 112">
              <a:extLst>
                <a:ext uri="{FF2B5EF4-FFF2-40B4-BE49-F238E27FC236}">
                  <a16:creationId xmlns:a16="http://schemas.microsoft.com/office/drawing/2014/main" id="{76652246-C578-45BE-89DE-A9774342C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83978" y="707398"/>
              <a:ext cx="220190" cy="189996"/>
            </a:xfrm>
            <a:prstGeom prst="line">
              <a:avLst/>
            </a:prstGeom>
            <a:ln>
              <a:solidFill>
                <a:schemeClr val="accent3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5CC91710-AADC-4ADD-BB1B-EB8F5CA9B959}"/>
                </a:ext>
              </a:extLst>
            </p:cNvPr>
            <p:cNvSpPr/>
            <p:nvPr/>
          </p:nvSpPr>
          <p:spPr>
            <a:xfrm>
              <a:off x="12678446" y="554746"/>
              <a:ext cx="174786" cy="2032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e</a:t>
              </a:r>
              <a:endParaRPr lang="de-DE" sz="1200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27665185-64DC-477E-BFC7-A027051517BA}"/>
                </a:ext>
              </a:extLst>
            </p:cNvPr>
            <p:cNvSpPr/>
            <p:nvPr/>
          </p:nvSpPr>
          <p:spPr>
            <a:xfrm>
              <a:off x="12180454" y="802396"/>
              <a:ext cx="355600" cy="3651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p</a:t>
              </a:r>
            </a:p>
          </p:txBody>
        </p:sp>
        <p:sp>
          <p:nvSpPr>
            <p:cNvPr id="116" name="Rechteck 115">
              <a:extLst>
                <a:ext uri="{FF2B5EF4-FFF2-40B4-BE49-F238E27FC236}">
                  <a16:creationId xmlns:a16="http://schemas.microsoft.com/office/drawing/2014/main" id="{098AA2A0-4ACC-43F9-9E7B-2A69EB43806B}"/>
                </a:ext>
              </a:extLst>
            </p:cNvPr>
            <p:cNvSpPr/>
            <p:nvPr/>
          </p:nvSpPr>
          <p:spPr>
            <a:xfrm>
              <a:off x="12003589" y="24852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HD</a:t>
              </a:r>
              <a:r>
                <a:rPr lang="en-US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+</a:t>
              </a:r>
              <a:endParaRPr lang="de-DE" dirty="0"/>
            </a:p>
          </p:txBody>
        </p:sp>
      </p:grp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5D2C1C-35A3-4C56-A6AA-D98524BCF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40857858-5DEB-43C1-9179-5B3F5E415E1C}"/>
              </a:ext>
            </a:extLst>
          </p:cNvPr>
          <p:cNvSpPr txBox="1"/>
          <p:nvPr/>
        </p:nvSpPr>
        <p:spPr>
          <a:xfrm>
            <a:off x="2779583" y="5789268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(1,0)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90B7BF5D-6B0E-4538-90C4-AE8334AB3962}"/>
              </a:ext>
            </a:extLst>
          </p:cNvPr>
          <p:cNvSpPr txBox="1"/>
          <p:nvPr/>
        </p:nvSpPr>
        <p:spPr>
          <a:xfrm>
            <a:off x="3699916" y="573356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(2,0)</a:t>
            </a: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EBFE5B82-8455-4F63-8598-67D77FB5AB30}"/>
              </a:ext>
            </a:extLst>
          </p:cNvPr>
          <p:cNvSpPr txBox="1"/>
          <p:nvPr/>
        </p:nvSpPr>
        <p:spPr>
          <a:xfrm>
            <a:off x="4588089" y="5690320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(3,0)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8A3A0687-C43C-4585-8316-69B6D4537641}"/>
              </a:ext>
            </a:extLst>
          </p:cNvPr>
          <p:cNvSpPr txBox="1"/>
          <p:nvPr/>
        </p:nvSpPr>
        <p:spPr>
          <a:xfrm>
            <a:off x="1839443" y="5089864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(0,1)</a:t>
            </a: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163E2A06-1A6E-45AA-9463-017FF1EDB649}"/>
              </a:ext>
            </a:extLst>
          </p:cNvPr>
          <p:cNvSpPr txBox="1"/>
          <p:nvPr/>
        </p:nvSpPr>
        <p:spPr>
          <a:xfrm>
            <a:off x="1823729" y="4445174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(0,2)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A331C862-B7EE-4C98-81FB-4704D0910977}"/>
              </a:ext>
            </a:extLst>
          </p:cNvPr>
          <p:cNvSpPr txBox="1"/>
          <p:nvPr/>
        </p:nvSpPr>
        <p:spPr>
          <a:xfrm>
            <a:off x="2715740" y="5081327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(1,1)</a:t>
            </a:r>
          </a:p>
        </p:txBody>
      </p:sp>
      <p:sp>
        <p:nvSpPr>
          <p:cNvPr id="118" name="Textfeld 117">
            <a:extLst>
              <a:ext uri="{FF2B5EF4-FFF2-40B4-BE49-F238E27FC236}">
                <a16:creationId xmlns:a16="http://schemas.microsoft.com/office/drawing/2014/main" id="{2933281C-8B5C-4BC4-863A-5C34865D3720}"/>
              </a:ext>
            </a:extLst>
          </p:cNvPr>
          <p:cNvSpPr txBox="1"/>
          <p:nvPr/>
        </p:nvSpPr>
        <p:spPr>
          <a:xfrm>
            <a:off x="3652293" y="5037334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(2,1)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D6D4BEE7-081F-4F66-B967-E196A7229E63}"/>
              </a:ext>
            </a:extLst>
          </p:cNvPr>
          <p:cNvSpPr txBox="1"/>
          <p:nvPr/>
        </p:nvSpPr>
        <p:spPr>
          <a:xfrm>
            <a:off x="2742257" y="443054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(1,2)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12E78628-9D6C-4C49-B356-228B3DDEC78B}"/>
              </a:ext>
            </a:extLst>
          </p:cNvPr>
          <p:cNvSpPr txBox="1"/>
          <p:nvPr/>
        </p:nvSpPr>
        <p:spPr>
          <a:xfrm>
            <a:off x="3639035" y="4392644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(2,2)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E430FFD-613A-4AE0-A44A-9681E1BE8B7F}"/>
              </a:ext>
            </a:extLst>
          </p:cNvPr>
          <p:cNvGrpSpPr/>
          <p:nvPr/>
        </p:nvGrpSpPr>
        <p:grpSpPr>
          <a:xfrm>
            <a:off x="1155810" y="821803"/>
            <a:ext cx="7895817" cy="5729153"/>
            <a:chOff x="524283" y="821803"/>
            <a:chExt cx="7895817" cy="5729153"/>
          </a:xfrm>
        </p:grpSpPr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E5D79246-EAE1-45F6-AE39-34297958D3F9}"/>
                </a:ext>
              </a:extLst>
            </p:cNvPr>
            <p:cNvCxnSpPr/>
            <p:nvPr/>
          </p:nvCxnSpPr>
          <p:spPr>
            <a:xfrm flipV="1">
              <a:off x="960699" y="821803"/>
              <a:ext cx="0" cy="57224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C908A311-ABD8-4182-A932-00B43C0CED0B}"/>
                </a:ext>
              </a:extLst>
            </p:cNvPr>
            <p:cNvCxnSpPr>
              <a:cxnSpLocks/>
            </p:cNvCxnSpPr>
            <p:nvPr/>
          </p:nvCxnSpPr>
          <p:spPr>
            <a:xfrm>
              <a:off x="960699" y="6544258"/>
              <a:ext cx="7459401" cy="669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D8B49BBE-EACE-4D2C-86E2-C079B3812ECB}"/>
                </a:ext>
              </a:extLst>
            </p:cNvPr>
            <p:cNvSpPr txBox="1"/>
            <p:nvPr/>
          </p:nvSpPr>
          <p:spPr>
            <a:xfrm rot="16200000">
              <a:off x="13887" y="1550169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vibration</a:t>
              </a:r>
              <a:r>
                <a:rPr lang="de-DE" dirty="0"/>
                <a:t> (</a:t>
              </a:r>
              <a:r>
                <a:rPr lang="el-GR" dirty="0"/>
                <a:t>ν</a:t>
              </a:r>
              <a:r>
                <a:rPr lang="de-DE" dirty="0"/>
                <a:t>)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88F971E0-75C3-4D00-B151-A1F6A582D259}"/>
                </a:ext>
              </a:extLst>
            </p:cNvPr>
            <p:cNvSpPr txBox="1"/>
            <p:nvPr/>
          </p:nvSpPr>
          <p:spPr>
            <a:xfrm>
              <a:off x="6953590" y="618162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rotation</a:t>
              </a:r>
              <a:r>
                <a:rPr lang="de-DE" dirty="0"/>
                <a:t> (N)</a:t>
              </a:r>
            </a:p>
          </p:txBody>
        </p:sp>
      </p:grp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7AA35DF8-539E-41C5-ABF1-995A0ADBAC64}"/>
              </a:ext>
            </a:extLst>
          </p:cNvPr>
          <p:cNvCxnSpPr>
            <a:cxnSpLocks/>
          </p:cNvCxnSpPr>
          <p:nvPr/>
        </p:nvCxnSpPr>
        <p:spPr>
          <a:xfrm flipV="1">
            <a:off x="2240782" y="3104867"/>
            <a:ext cx="843612" cy="29547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D501FB6-986A-44FE-90FD-1E43EF66E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2" t="14502" r="10268" b="19301"/>
          <a:stretch/>
        </p:blipFill>
        <p:spPr>
          <a:xfrm>
            <a:off x="1823729" y="945946"/>
            <a:ext cx="7100216" cy="523567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7FCFBA-6966-4E88-A798-D3BE907B5579}"/>
              </a:ext>
            </a:extLst>
          </p:cNvPr>
          <p:cNvSpPr txBox="1"/>
          <p:nvPr/>
        </p:nvSpPr>
        <p:spPr>
          <a:xfrm>
            <a:off x="1525142" y="5773004"/>
            <a:ext cx="136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</a:t>
            </a:r>
            <a:r>
              <a:rPr lang="de-DE" dirty="0" err="1">
                <a:latin typeface="Arial Rounded MT Bold" panose="020F0704030504030204" pitchFamily="34" charset="0"/>
              </a:rPr>
              <a:t>N,v</a:t>
            </a:r>
            <a:r>
              <a:rPr lang="de-DE" dirty="0">
                <a:latin typeface="Arial Rounded MT Bold" panose="020F0704030504030204" pitchFamily="34" charset="0"/>
              </a:rPr>
              <a:t>)=(0,0)</a:t>
            </a:r>
          </a:p>
        </p:txBody>
      </p:sp>
      <p:sp>
        <p:nvSpPr>
          <p:cNvPr id="107" name="Rectangle 3">
            <a:extLst>
              <a:ext uri="{FF2B5EF4-FFF2-40B4-BE49-F238E27FC236}">
                <a16:creationId xmlns:a16="http://schemas.microsoft.com/office/drawing/2014/main" id="{CD02BA0C-EAD3-4B80-80FB-7FD642297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61466" y="351500"/>
            <a:ext cx="68421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+mn-cs"/>
              </a:rPr>
              <a:t>Ro-vibrational spectroscopy on HD</a:t>
            </a:r>
            <a:r>
              <a:rPr lang="en-US" sz="28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+mn-cs"/>
              </a:rPr>
              <a:t>+ </a:t>
            </a:r>
          </a:p>
        </p:txBody>
      </p: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49F242FC-9CEC-4CC4-ADA9-B556E235DB36}"/>
              </a:ext>
            </a:extLst>
          </p:cNvPr>
          <p:cNvGrpSpPr/>
          <p:nvPr/>
        </p:nvGrpSpPr>
        <p:grpSpPr>
          <a:xfrm>
            <a:off x="204535" y="3027535"/>
            <a:ext cx="1116052" cy="780728"/>
            <a:chOff x="12003589" y="248526"/>
            <a:chExt cx="1529093" cy="918995"/>
          </a:xfrm>
        </p:grpSpPr>
        <p:cxnSp>
          <p:nvCxnSpPr>
            <p:cNvPr id="111" name="Gerader Verbinder 110">
              <a:extLst>
                <a:ext uri="{FF2B5EF4-FFF2-40B4-BE49-F238E27FC236}">
                  <a16:creationId xmlns:a16="http://schemas.microsoft.com/office/drawing/2014/main" id="{ED277537-791A-4130-8A2F-248E6AE28D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33226" y="686554"/>
              <a:ext cx="428947" cy="231684"/>
            </a:xfrm>
            <a:prstGeom prst="line">
              <a:avLst/>
            </a:prstGeom>
            <a:ln>
              <a:solidFill>
                <a:schemeClr val="accent3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4FB46321-51BD-45C9-A330-DCEB2D059951}"/>
                </a:ext>
              </a:extLst>
            </p:cNvPr>
            <p:cNvSpPr/>
            <p:nvPr/>
          </p:nvSpPr>
          <p:spPr>
            <a:xfrm>
              <a:off x="13177082" y="802396"/>
              <a:ext cx="355600" cy="3651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d</a:t>
              </a:r>
            </a:p>
          </p:txBody>
        </p:sp>
        <p:cxnSp>
          <p:nvCxnSpPr>
            <p:cNvPr id="113" name="Gerader Verbinder 112">
              <a:extLst>
                <a:ext uri="{FF2B5EF4-FFF2-40B4-BE49-F238E27FC236}">
                  <a16:creationId xmlns:a16="http://schemas.microsoft.com/office/drawing/2014/main" id="{76652246-C578-45BE-89DE-A9774342C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83978" y="707398"/>
              <a:ext cx="220190" cy="189996"/>
            </a:xfrm>
            <a:prstGeom prst="line">
              <a:avLst/>
            </a:prstGeom>
            <a:ln>
              <a:solidFill>
                <a:schemeClr val="accent3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5CC91710-AADC-4ADD-BB1B-EB8F5CA9B959}"/>
                </a:ext>
              </a:extLst>
            </p:cNvPr>
            <p:cNvSpPr/>
            <p:nvPr/>
          </p:nvSpPr>
          <p:spPr>
            <a:xfrm>
              <a:off x="12678446" y="554746"/>
              <a:ext cx="174786" cy="2032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e</a:t>
              </a:r>
              <a:endParaRPr lang="de-DE" sz="1200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27665185-64DC-477E-BFC7-A027051517BA}"/>
                </a:ext>
              </a:extLst>
            </p:cNvPr>
            <p:cNvSpPr/>
            <p:nvPr/>
          </p:nvSpPr>
          <p:spPr>
            <a:xfrm>
              <a:off x="12180454" y="802396"/>
              <a:ext cx="355600" cy="3651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p</a:t>
              </a:r>
            </a:p>
          </p:txBody>
        </p:sp>
        <p:sp>
          <p:nvSpPr>
            <p:cNvPr id="116" name="Rechteck 115">
              <a:extLst>
                <a:ext uri="{FF2B5EF4-FFF2-40B4-BE49-F238E27FC236}">
                  <a16:creationId xmlns:a16="http://schemas.microsoft.com/office/drawing/2014/main" id="{098AA2A0-4ACC-43F9-9E7B-2A69EB43806B}"/>
                </a:ext>
              </a:extLst>
            </p:cNvPr>
            <p:cNvSpPr/>
            <p:nvPr/>
          </p:nvSpPr>
          <p:spPr>
            <a:xfrm>
              <a:off x="12003589" y="24852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HD</a:t>
              </a:r>
              <a:r>
                <a:rPr lang="en-US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+</a:t>
              </a:r>
              <a:endParaRPr lang="de-DE" dirty="0"/>
            </a:p>
          </p:txBody>
        </p:sp>
      </p:grp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5D2C1C-35A3-4C56-A6AA-D98524BCF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40857858-5DEB-43C1-9179-5B3F5E415E1C}"/>
              </a:ext>
            </a:extLst>
          </p:cNvPr>
          <p:cNvSpPr txBox="1"/>
          <p:nvPr/>
        </p:nvSpPr>
        <p:spPr>
          <a:xfrm>
            <a:off x="2779583" y="5789268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(1,0)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90B7BF5D-6B0E-4538-90C4-AE8334AB3962}"/>
              </a:ext>
            </a:extLst>
          </p:cNvPr>
          <p:cNvSpPr txBox="1"/>
          <p:nvPr/>
        </p:nvSpPr>
        <p:spPr>
          <a:xfrm>
            <a:off x="3699916" y="573356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(2,0)</a:t>
            </a: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EBFE5B82-8455-4F63-8598-67D77FB5AB30}"/>
              </a:ext>
            </a:extLst>
          </p:cNvPr>
          <p:cNvSpPr txBox="1"/>
          <p:nvPr/>
        </p:nvSpPr>
        <p:spPr>
          <a:xfrm>
            <a:off x="4588089" y="5690320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(3,0)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8A3A0687-C43C-4585-8316-69B6D4537641}"/>
              </a:ext>
            </a:extLst>
          </p:cNvPr>
          <p:cNvSpPr txBox="1"/>
          <p:nvPr/>
        </p:nvSpPr>
        <p:spPr>
          <a:xfrm>
            <a:off x="1839443" y="5089864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(0,1)</a:t>
            </a: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163E2A06-1A6E-45AA-9463-017FF1EDB649}"/>
              </a:ext>
            </a:extLst>
          </p:cNvPr>
          <p:cNvSpPr txBox="1"/>
          <p:nvPr/>
        </p:nvSpPr>
        <p:spPr>
          <a:xfrm>
            <a:off x="1823729" y="4445174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(0,2)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A331C862-B7EE-4C98-81FB-4704D0910977}"/>
              </a:ext>
            </a:extLst>
          </p:cNvPr>
          <p:cNvSpPr txBox="1"/>
          <p:nvPr/>
        </p:nvSpPr>
        <p:spPr>
          <a:xfrm>
            <a:off x="2715740" y="5081327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(1,1)</a:t>
            </a:r>
          </a:p>
        </p:txBody>
      </p:sp>
      <p:sp>
        <p:nvSpPr>
          <p:cNvPr id="118" name="Textfeld 117">
            <a:extLst>
              <a:ext uri="{FF2B5EF4-FFF2-40B4-BE49-F238E27FC236}">
                <a16:creationId xmlns:a16="http://schemas.microsoft.com/office/drawing/2014/main" id="{2933281C-8B5C-4BC4-863A-5C34865D3720}"/>
              </a:ext>
            </a:extLst>
          </p:cNvPr>
          <p:cNvSpPr txBox="1"/>
          <p:nvPr/>
        </p:nvSpPr>
        <p:spPr>
          <a:xfrm>
            <a:off x="3652293" y="5037334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(2,1)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D6D4BEE7-081F-4F66-B967-E196A7229E63}"/>
              </a:ext>
            </a:extLst>
          </p:cNvPr>
          <p:cNvSpPr txBox="1"/>
          <p:nvPr/>
        </p:nvSpPr>
        <p:spPr>
          <a:xfrm>
            <a:off x="2742257" y="443054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(1,2)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12E78628-9D6C-4C49-B356-228B3DDEC78B}"/>
              </a:ext>
            </a:extLst>
          </p:cNvPr>
          <p:cNvSpPr txBox="1"/>
          <p:nvPr/>
        </p:nvSpPr>
        <p:spPr>
          <a:xfrm>
            <a:off x="3639035" y="4392644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(2,2)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2C8FE57-61DF-4407-910F-3C33EE840F06}"/>
              </a:ext>
            </a:extLst>
          </p:cNvPr>
          <p:cNvGrpSpPr/>
          <p:nvPr/>
        </p:nvGrpSpPr>
        <p:grpSpPr>
          <a:xfrm>
            <a:off x="2582562" y="819846"/>
            <a:ext cx="6452273" cy="5708147"/>
            <a:chOff x="2582562" y="819846"/>
            <a:chExt cx="6452273" cy="5708147"/>
          </a:xfrm>
        </p:grpSpPr>
        <p:sp>
          <p:nvSpPr>
            <p:cNvPr id="124" name="Rechteck 123">
              <a:extLst>
                <a:ext uri="{FF2B5EF4-FFF2-40B4-BE49-F238E27FC236}">
                  <a16:creationId xmlns:a16="http://schemas.microsoft.com/office/drawing/2014/main" id="{662A3347-E142-47DF-8BE7-14C1634FAAF6}"/>
                </a:ext>
              </a:extLst>
            </p:cNvPr>
            <p:cNvSpPr/>
            <p:nvPr/>
          </p:nvSpPr>
          <p:spPr>
            <a:xfrm>
              <a:off x="8028371" y="819846"/>
              <a:ext cx="1006464" cy="5706191"/>
            </a:xfrm>
            <a:prstGeom prst="rect">
              <a:avLst/>
            </a:prstGeom>
            <a:solidFill>
              <a:schemeClr val="bg1">
                <a:lumMod val="9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CB50623-8F59-439C-BD4A-9A5070C4B682}"/>
                </a:ext>
              </a:extLst>
            </p:cNvPr>
            <p:cNvSpPr/>
            <p:nvPr/>
          </p:nvSpPr>
          <p:spPr>
            <a:xfrm>
              <a:off x="2582562" y="821802"/>
              <a:ext cx="1006464" cy="5706191"/>
            </a:xfrm>
            <a:prstGeom prst="rect">
              <a:avLst/>
            </a:prstGeom>
            <a:solidFill>
              <a:schemeClr val="bg1">
                <a:lumMod val="9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Rechteck 121">
              <a:extLst>
                <a:ext uri="{FF2B5EF4-FFF2-40B4-BE49-F238E27FC236}">
                  <a16:creationId xmlns:a16="http://schemas.microsoft.com/office/drawing/2014/main" id="{ED8296B6-0DDC-4724-A698-03901BAE9EB6}"/>
                </a:ext>
              </a:extLst>
            </p:cNvPr>
            <p:cNvSpPr/>
            <p:nvPr/>
          </p:nvSpPr>
          <p:spPr>
            <a:xfrm>
              <a:off x="4397483" y="819848"/>
              <a:ext cx="1006464" cy="5706191"/>
            </a:xfrm>
            <a:prstGeom prst="rect">
              <a:avLst/>
            </a:prstGeom>
            <a:solidFill>
              <a:schemeClr val="bg1">
                <a:lumMod val="9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Rechteck 122">
              <a:extLst>
                <a:ext uri="{FF2B5EF4-FFF2-40B4-BE49-F238E27FC236}">
                  <a16:creationId xmlns:a16="http://schemas.microsoft.com/office/drawing/2014/main" id="{921C8E7B-F4C3-47DA-B0C9-36E6EDBD35D1}"/>
                </a:ext>
              </a:extLst>
            </p:cNvPr>
            <p:cNvSpPr/>
            <p:nvPr/>
          </p:nvSpPr>
          <p:spPr>
            <a:xfrm>
              <a:off x="6267284" y="819847"/>
              <a:ext cx="1006464" cy="5706191"/>
            </a:xfrm>
            <a:prstGeom prst="rect">
              <a:avLst/>
            </a:prstGeom>
            <a:solidFill>
              <a:schemeClr val="bg1">
                <a:lumMod val="9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E430FFD-613A-4AE0-A44A-9681E1BE8B7F}"/>
              </a:ext>
            </a:extLst>
          </p:cNvPr>
          <p:cNvGrpSpPr/>
          <p:nvPr/>
        </p:nvGrpSpPr>
        <p:grpSpPr>
          <a:xfrm>
            <a:off x="1155810" y="821803"/>
            <a:ext cx="7895817" cy="5729153"/>
            <a:chOff x="524283" y="821803"/>
            <a:chExt cx="7895817" cy="5729153"/>
          </a:xfrm>
        </p:grpSpPr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E5D79246-EAE1-45F6-AE39-34297958D3F9}"/>
                </a:ext>
              </a:extLst>
            </p:cNvPr>
            <p:cNvCxnSpPr/>
            <p:nvPr/>
          </p:nvCxnSpPr>
          <p:spPr>
            <a:xfrm flipV="1">
              <a:off x="960699" y="821803"/>
              <a:ext cx="0" cy="57224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C908A311-ABD8-4182-A932-00B43C0CED0B}"/>
                </a:ext>
              </a:extLst>
            </p:cNvPr>
            <p:cNvCxnSpPr>
              <a:cxnSpLocks/>
            </p:cNvCxnSpPr>
            <p:nvPr/>
          </p:nvCxnSpPr>
          <p:spPr>
            <a:xfrm>
              <a:off x="960699" y="6544258"/>
              <a:ext cx="7459401" cy="669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D8B49BBE-EACE-4D2C-86E2-C079B3812ECB}"/>
                </a:ext>
              </a:extLst>
            </p:cNvPr>
            <p:cNvSpPr txBox="1"/>
            <p:nvPr/>
          </p:nvSpPr>
          <p:spPr>
            <a:xfrm rot="16200000">
              <a:off x="13887" y="1550169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vibration</a:t>
              </a:r>
              <a:r>
                <a:rPr lang="de-DE" dirty="0"/>
                <a:t> (</a:t>
              </a:r>
              <a:r>
                <a:rPr lang="el-GR" dirty="0"/>
                <a:t>ν</a:t>
              </a:r>
              <a:r>
                <a:rPr lang="de-DE" dirty="0"/>
                <a:t>)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88F971E0-75C3-4D00-B151-A1F6A582D259}"/>
                </a:ext>
              </a:extLst>
            </p:cNvPr>
            <p:cNvSpPr txBox="1"/>
            <p:nvPr/>
          </p:nvSpPr>
          <p:spPr>
            <a:xfrm>
              <a:off x="6953590" y="618162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rotation</a:t>
              </a:r>
              <a:r>
                <a:rPr lang="de-DE" dirty="0"/>
                <a:t> (N)</a:t>
              </a:r>
            </a:p>
          </p:txBody>
        </p:sp>
      </p:grp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7AA35DF8-539E-41C5-ABF1-995A0ADBAC64}"/>
              </a:ext>
            </a:extLst>
          </p:cNvPr>
          <p:cNvCxnSpPr>
            <a:cxnSpLocks/>
          </p:cNvCxnSpPr>
          <p:nvPr/>
        </p:nvCxnSpPr>
        <p:spPr>
          <a:xfrm flipV="1">
            <a:off x="4005616" y="5447610"/>
            <a:ext cx="0" cy="6051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E89D11F0-ECE1-47E1-8FDB-B8D40E39D06B}"/>
              </a:ext>
            </a:extLst>
          </p:cNvPr>
          <p:cNvCxnSpPr>
            <a:cxnSpLocks/>
          </p:cNvCxnSpPr>
          <p:nvPr/>
        </p:nvCxnSpPr>
        <p:spPr>
          <a:xfrm flipV="1">
            <a:off x="4005616" y="5329451"/>
            <a:ext cx="1784447" cy="7461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64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69" y="814736"/>
            <a:ext cx="5848026" cy="1946563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311" y="840830"/>
            <a:ext cx="4373689" cy="8401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Rovibrational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ground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state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@B=0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57200" y="5661248"/>
            <a:ext cx="814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116656"/>
              </a:solidFill>
            </a:endParaRPr>
          </a:p>
          <a:p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3192432" y="3155096"/>
            <a:ext cx="172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 =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1400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+ s</a:t>
            </a:r>
            <a:r>
              <a:rPr lang="en-US" sz="14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 = F + I</a:t>
            </a:r>
            <a:r>
              <a:rPr lang="en-US" sz="14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ACF60C68-2FE5-4327-A319-FBA76CB00DC3}"/>
              </a:ext>
            </a:extLst>
          </p:cNvPr>
          <p:cNvSpPr txBox="1">
            <a:spLocks/>
          </p:cNvSpPr>
          <p:nvPr/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HD</a:t>
            </a:r>
            <a:r>
              <a:rPr lang="en-US" sz="32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+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hyperfine structure</a:t>
            </a:r>
            <a:endParaRPr lang="en-US" sz="32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6A80F89-244F-411C-9683-1ACF407B4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/>
          <a:p>
            <a:r>
              <a:rPr lang="en-US"/>
              <a:t>PREN 2023</a:t>
            </a:r>
            <a:endParaRPr lang="en-US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C3A5F29-C1D5-45D2-B420-C094CB2E1B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5" t="21945" r="-2093" b="21125"/>
          <a:stretch/>
        </p:blipFill>
        <p:spPr>
          <a:xfrm>
            <a:off x="539552" y="2973979"/>
            <a:ext cx="2623480" cy="307580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069C075-CAE9-4905-B488-5B25B7B33514}"/>
              </a:ext>
            </a:extLst>
          </p:cNvPr>
          <p:cNvSpPr txBox="1"/>
          <p:nvPr/>
        </p:nvSpPr>
        <p:spPr>
          <a:xfrm>
            <a:off x="7818482" y="1551049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Charlotte König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65EEA1E-239B-4500-B5D2-A4C148844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7152" y="79211"/>
            <a:ext cx="1242375" cy="147183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1F16D55-480F-4E3E-B57A-0A59B0B3B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75" y="518359"/>
            <a:ext cx="1784784" cy="148504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637759" y="1411043"/>
            <a:ext cx="82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s</a:t>
            </a:r>
            <a:r>
              <a:rPr lang="en-US" sz="1200" baseline="-25000" dirty="0">
                <a:solidFill>
                  <a:srgbClr val="0000FF"/>
                </a:solidFill>
              </a:rPr>
              <a:t>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½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I</a:t>
            </a:r>
            <a:r>
              <a:rPr lang="en-US" sz="1200" baseline="-25000" dirty="0" err="1">
                <a:solidFill>
                  <a:srgbClr val="FF0000"/>
                </a:solidFill>
              </a:rPr>
              <a:t>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½ </a:t>
            </a:r>
          </a:p>
          <a:p>
            <a:r>
              <a:rPr lang="en-US" sz="1200" dirty="0">
                <a:solidFill>
                  <a:srgbClr val="00FF00"/>
                </a:solidFill>
              </a:rPr>
              <a:t>I</a:t>
            </a:r>
            <a:r>
              <a:rPr lang="en-US" sz="1200" baseline="-25000" dirty="0">
                <a:solidFill>
                  <a:srgbClr val="00FF00"/>
                </a:solidFill>
              </a:rPr>
              <a:t>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1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72621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76B674CE-2D95-4AED-905F-084A0D4E5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 b="11651"/>
          <a:stretch/>
        </p:blipFill>
        <p:spPr>
          <a:xfrm>
            <a:off x="2597720" y="1560783"/>
            <a:ext cx="3777471" cy="252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1D49718-083E-400B-BA82-30B79575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0" b="30483"/>
          <a:stretch/>
        </p:blipFill>
        <p:spPr>
          <a:xfrm>
            <a:off x="2642088" y="1793194"/>
            <a:ext cx="3777471" cy="396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19ECB27-05E5-4755-BBAA-63622FBE55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" r="9463" b="55315"/>
          <a:stretch/>
        </p:blipFill>
        <p:spPr>
          <a:xfrm>
            <a:off x="234383" y="1265828"/>
            <a:ext cx="3420000" cy="93600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1780" y="840830"/>
            <a:ext cx="5066020" cy="8401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Rovibrational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ground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state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in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magnetic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field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: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57200" y="5661248"/>
            <a:ext cx="814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116656"/>
              </a:solidFill>
            </a:endParaRPr>
          </a:p>
          <a:p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75" y="518359"/>
            <a:ext cx="1784784" cy="1485049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CF60C68-2FE5-4327-A319-FBA76CB00DC3}"/>
              </a:ext>
            </a:extLst>
          </p:cNvPr>
          <p:cNvSpPr txBox="1">
            <a:spLocks/>
          </p:cNvSpPr>
          <p:nvPr/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HD</a:t>
            </a:r>
            <a:r>
              <a:rPr lang="en-US" sz="32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+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hyperfine structure</a:t>
            </a:r>
            <a:endParaRPr lang="en-US" sz="32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6A80F89-244F-411C-9683-1ACF407B4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/>
          <a:p>
            <a:r>
              <a:rPr lang="en-US"/>
              <a:t>PREN 2023</a:t>
            </a:r>
            <a:endParaRPr lang="en-US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0C35D6F-F67F-4DD0-AE6A-8181E4D1AF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3799" r="10505" b="4647"/>
          <a:stretch/>
        </p:blipFill>
        <p:spPr>
          <a:xfrm>
            <a:off x="611638" y="2811995"/>
            <a:ext cx="2512561" cy="3730772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54C9B87-C042-406B-9139-3066EE56805A}"/>
              </a:ext>
            </a:extLst>
          </p:cNvPr>
          <p:cNvGrpSpPr/>
          <p:nvPr/>
        </p:nvGrpSpPr>
        <p:grpSpPr>
          <a:xfrm>
            <a:off x="2426847" y="2867891"/>
            <a:ext cx="793986" cy="3644598"/>
            <a:chOff x="2426847" y="2867891"/>
            <a:chExt cx="793986" cy="3644598"/>
          </a:xfrm>
        </p:grpSpPr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BE5682FE-D737-4347-A3EC-4E74D3D29112}"/>
                </a:ext>
              </a:extLst>
            </p:cNvPr>
            <p:cNvCxnSpPr>
              <a:cxnSpLocks/>
            </p:cNvCxnSpPr>
            <p:nvPr/>
          </p:nvCxnSpPr>
          <p:spPr>
            <a:xfrm>
              <a:off x="3179618" y="2867891"/>
              <a:ext cx="41215" cy="3644598"/>
            </a:xfrm>
            <a:prstGeom prst="straightConnector1">
              <a:avLst/>
            </a:prstGeom>
            <a:ln>
              <a:solidFill>
                <a:srgbClr val="0066CC"/>
              </a:solidFill>
              <a:headEnd type="triangle"/>
              <a:tailEnd type="triangle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63D8F36E-8F42-4360-8677-304A112E740A}"/>
                </a:ext>
              </a:extLst>
            </p:cNvPr>
            <p:cNvCxnSpPr>
              <a:cxnSpLocks/>
            </p:cNvCxnSpPr>
            <p:nvPr/>
          </p:nvCxnSpPr>
          <p:spPr>
            <a:xfrm>
              <a:off x="3034668" y="3024447"/>
              <a:ext cx="41215" cy="3106189"/>
            </a:xfrm>
            <a:prstGeom prst="straightConnector1">
              <a:avLst/>
            </a:prstGeom>
            <a:ln>
              <a:solidFill>
                <a:srgbClr val="0066CC"/>
              </a:solidFill>
              <a:headEnd type="triangle"/>
              <a:tailEnd type="triangle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E34F471B-A284-4887-AE0F-8329366EC146}"/>
                </a:ext>
              </a:extLst>
            </p:cNvPr>
            <p:cNvCxnSpPr>
              <a:cxnSpLocks/>
            </p:cNvCxnSpPr>
            <p:nvPr/>
          </p:nvCxnSpPr>
          <p:spPr>
            <a:xfrm>
              <a:off x="2879799" y="3168534"/>
              <a:ext cx="38858" cy="2815879"/>
            </a:xfrm>
            <a:prstGeom prst="straightConnector1">
              <a:avLst/>
            </a:prstGeom>
            <a:ln>
              <a:solidFill>
                <a:srgbClr val="0066CC"/>
              </a:solidFill>
              <a:headEnd type="triangle"/>
              <a:tailEnd type="triangle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9371C6E2-6FA9-41CB-82C9-FBA27878F3C3}"/>
                </a:ext>
              </a:extLst>
            </p:cNvPr>
            <p:cNvCxnSpPr>
              <a:cxnSpLocks/>
            </p:cNvCxnSpPr>
            <p:nvPr/>
          </p:nvCxnSpPr>
          <p:spPr>
            <a:xfrm>
              <a:off x="2734237" y="3479764"/>
              <a:ext cx="19429" cy="1797437"/>
            </a:xfrm>
            <a:prstGeom prst="straightConnector1">
              <a:avLst/>
            </a:prstGeom>
            <a:ln>
              <a:solidFill>
                <a:srgbClr val="0066CC"/>
              </a:solidFill>
              <a:headEnd type="triangle"/>
              <a:tailEnd type="triangle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7420213F-27D1-4961-87C8-5486E4BC3FD5}"/>
                </a:ext>
              </a:extLst>
            </p:cNvPr>
            <p:cNvCxnSpPr>
              <a:cxnSpLocks/>
            </p:cNvCxnSpPr>
            <p:nvPr/>
          </p:nvCxnSpPr>
          <p:spPr>
            <a:xfrm>
              <a:off x="2588245" y="3613162"/>
              <a:ext cx="0" cy="1436261"/>
            </a:xfrm>
            <a:prstGeom prst="straightConnector1">
              <a:avLst/>
            </a:prstGeom>
            <a:ln>
              <a:solidFill>
                <a:srgbClr val="0066CC"/>
              </a:solidFill>
              <a:headEnd type="triangle"/>
              <a:tailEnd type="triangle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4254FB7E-500C-4787-83EA-46DFF06C004A}"/>
                </a:ext>
              </a:extLst>
            </p:cNvPr>
            <p:cNvCxnSpPr>
              <a:cxnSpLocks/>
            </p:cNvCxnSpPr>
            <p:nvPr/>
          </p:nvCxnSpPr>
          <p:spPr>
            <a:xfrm>
              <a:off x="2426847" y="3752065"/>
              <a:ext cx="0" cy="1052753"/>
            </a:xfrm>
            <a:prstGeom prst="straightConnector1">
              <a:avLst/>
            </a:prstGeom>
            <a:ln>
              <a:solidFill>
                <a:srgbClr val="0066CC"/>
              </a:solidFill>
              <a:headEnd type="triangle"/>
              <a:tailEnd type="triangle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0AB0893F-A7D5-478D-944E-ACCD0D62FEEB}"/>
              </a:ext>
            </a:extLst>
          </p:cNvPr>
          <p:cNvGrpSpPr/>
          <p:nvPr/>
        </p:nvGrpSpPr>
        <p:grpSpPr>
          <a:xfrm>
            <a:off x="4188255" y="2962150"/>
            <a:ext cx="4344107" cy="3282789"/>
            <a:chOff x="4188255" y="2962150"/>
            <a:chExt cx="4344107" cy="3282789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BC8E13AF-5AA2-4F32-B292-C2823B1D0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255" y="2962150"/>
              <a:ext cx="4344107" cy="2412531"/>
            </a:xfrm>
            <a:prstGeom prst="rect">
              <a:avLst/>
            </a:prstGeom>
          </p:spPr>
        </p:pic>
        <p:sp>
          <p:nvSpPr>
            <p:cNvPr id="29" name="Inhaltsplatzhalter 2">
              <a:extLst>
                <a:ext uri="{FF2B5EF4-FFF2-40B4-BE49-F238E27FC236}">
                  <a16:creationId xmlns:a16="http://schemas.microsoft.com/office/drawing/2014/main" id="{E6C4B462-C837-4332-B09F-C2FBC573D910}"/>
                </a:ext>
              </a:extLst>
            </p:cNvPr>
            <p:cNvSpPr txBox="1">
              <a:spLocks/>
            </p:cNvSpPr>
            <p:nvPr/>
          </p:nvSpPr>
          <p:spPr>
            <a:xfrm>
              <a:off x="4572000" y="5404833"/>
              <a:ext cx="3715735" cy="840106"/>
            </a:xfr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All </a:t>
              </a:r>
              <a:r>
                <a:rPr lang="de-DE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transitions</a:t>
              </a: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de-DE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measured</a:t>
              </a: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de-DE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to</a:t>
              </a: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 10-20Hz </a:t>
              </a:r>
              <a:r>
                <a:rPr lang="de-DE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precision</a:t>
              </a: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.</a:t>
              </a: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6682127" y="1397285"/>
            <a:ext cx="82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s</a:t>
            </a:r>
            <a:r>
              <a:rPr lang="en-US" sz="1200" baseline="-25000" dirty="0">
                <a:solidFill>
                  <a:srgbClr val="0000FF"/>
                </a:solidFill>
              </a:rPr>
              <a:t>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½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I</a:t>
            </a:r>
            <a:r>
              <a:rPr lang="en-US" sz="1200" baseline="-25000" dirty="0" err="1">
                <a:solidFill>
                  <a:srgbClr val="FF0000"/>
                </a:solidFill>
              </a:rPr>
              <a:t>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½ </a:t>
            </a:r>
          </a:p>
          <a:p>
            <a:r>
              <a:rPr lang="en-US" sz="1200" dirty="0">
                <a:solidFill>
                  <a:srgbClr val="00FF00"/>
                </a:solidFill>
              </a:rPr>
              <a:t>I</a:t>
            </a:r>
            <a:r>
              <a:rPr lang="en-US" sz="1200" baseline="-25000" dirty="0">
                <a:solidFill>
                  <a:srgbClr val="00FF00"/>
                </a:solidFill>
              </a:rPr>
              <a:t>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1</a:t>
            </a:r>
          </a:p>
          <a:p>
            <a:endParaRPr lang="en-US" sz="120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47BDEC6-2970-476C-83C8-B3241476F356}"/>
              </a:ext>
            </a:extLst>
          </p:cNvPr>
          <p:cNvSpPr txBox="1"/>
          <p:nvPr/>
        </p:nvSpPr>
        <p:spPr>
          <a:xfrm>
            <a:off x="7818482" y="1551049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Charlotte König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161B75-80D4-4DD4-B66A-9DE51A8AE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7152" y="79211"/>
            <a:ext cx="1242375" cy="14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0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>
            <a:extLst>
              <a:ext uri="{FF2B5EF4-FFF2-40B4-BE49-F238E27FC236}">
                <a16:creationId xmlns:a16="http://schemas.microsoft.com/office/drawing/2014/main" id="{38A0F84D-5E25-450D-8CEC-718E49FB8E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0" t="22143" r="-2141" b="20928"/>
          <a:stretch/>
        </p:blipFill>
        <p:spPr>
          <a:xfrm>
            <a:off x="1927527" y="5184000"/>
            <a:ext cx="1044000" cy="1224000"/>
          </a:xfrm>
          <a:prstGeom prst="rect">
            <a:avLst/>
          </a:prstGeom>
        </p:spPr>
      </p:pic>
      <p:sp>
        <p:nvSpPr>
          <p:cNvPr id="107" name="Rectangle 3">
            <a:extLst>
              <a:ext uri="{FF2B5EF4-FFF2-40B4-BE49-F238E27FC236}">
                <a16:creationId xmlns:a16="http://schemas.microsoft.com/office/drawing/2014/main" id="{CD02BA0C-EAD3-4B80-80FB-7FD642297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61466" y="351500"/>
            <a:ext cx="68421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+mn-cs"/>
              </a:rPr>
              <a:t>Ro-vibrational spectroscopy on HD</a:t>
            </a:r>
            <a:r>
              <a:rPr lang="en-US" sz="28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+mn-cs"/>
              </a:rPr>
              <a:t>+ </a:t>
            </a:r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28ED8A08-3C44-4DB7-BED4-54C7415E6177}"/>
              </a:ext>
            </a:extLst>
          </p:cNvPr>
          <p:cNvGrpSpPr/>
          <p:nvPr/>
        </p:nvGrpSpPr>
        <p:grpSpPr>
          <a:xfrm>
            <a:off x="1993376" y="5061500"/>
            <a:ext cx="479618" cy="380450"/>
            <a:chOff x="1361849" y="5061500"/>
            <a:chExt cx="479618" cy="380450"/>
          </a:xfrm>
        </p:grpSpPr>
        <p:cxnSp>
          <p:nvCxnSpPr>
            <p:cNvPr id="50" name="Gerade Verbindung mit Pfeil 49">
              <a:extLst>
                <a:ext uri="{FF2B5EF4-FFF2-40B4-BE49-F238E27FC236}">
                  <a16:creationId xmlns:a16="http://schemas.microsoft.com/office/drawing/2014/main" id="{D9E71068-4B1F-46AE-B9B4-144F609CEFC1}"/>
                </a:ext>
              </a:extLst>
            </p:cNvPr>
            <p:cNvCxnSpPr>
              <a:cxnSpLocks/>
            </p:cNvCxnSpPr>
            <p:nvPr/>
          </p:nvCxnSpPr>
          <p:spPr>
            <a:xfrm>
              <a:off x="1636434" y="5266610"/>
              <a:ext cx="78066" cy="1753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27BD75DB-648D-4813-B9D6-CD364E2D9EA2}"/>
                </a:ext>
              </a:extLst>
            </p:cNvPr>
            <p:cNvSpPr txBox="1"/>
            <p:nvPr/>
          </p:nvSpPr>
          <p:spPr>
            <a:xfrm>
              <a:off x="1361849" y="5061500"/>
              <a:ext cx="4796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/>
                <a:t>e</a:t>
              </a:r>
              <a:r>
                <a:rPr lang="de-DE" sz="900" baseline="30000" dirty="0"/>
                <a:t>-</a:t>
              </a:r>
              <a:r>
                <a:rPr lang="de-DE" sz="900" dirty="0"/>
                <a:t> &amp; p</a:t>
              </a:r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942C43E6-FFF7-4D75-9BA3-66DF7BFF3573}"/>
              </a:ext>
            </a:extLst>
          </p:cNvPr>
          <p:cNvGrpSpPr/>
          <p:nvPr/>
        </p:nvGrpSpPr>
        <p:grpSpPr>
          <a:xfrm>
            <a:off x="2306994" y="4769320"/>
            <a:ext cx="761747" cy="394022"/>
            <a:chOff x="1675467" y="4769320"/>
            <a:chExt cx="761747" cy="394022"/>
          </a:xfrm>
        </p:grpSpPr>
        <p:cxnSp>
          <p:nvCxnSpPr>
            <p:cNvPr id="54" name="Gerade Verbindung mit Pfeil 53">
              <a:extLst>
                <a:ext uri="{FF2B5EF4-FFF2-40B4-BE49-F238E27FC236}">
                  <a16:creationId xmlns:a16="http://schemas.microsoft.com/office/drawing/2014/main" id="{F1846F2E-9B2D-406C-84FE-42857B45D8AB}"/>
                </a:ext>
              </a:extLst>
            </p:cNvPr>
            <p:cNvCxnSpPr>
              <a:cxnSpLocks/>
            </p:cNvCxnSpPr>
            <p:nvPr/>
          </p:nvCxnSpPr>
          <p:spPr>
            <a:xfrm>
              <a:off x="2017307" y="4988002"/>
              <a:ext cx="78066" cy="1753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B5CAE183-4FBC-4DC2-BF8C-C0C81FB54B7E}"/>
                </a:ext>
              </a:extLst>
            </p:cNvPr>
            <p:cNvSpPr txBox="1"/>
            <p:nvPr/>
          </p:nvSpPr>
          <p:spPr>
            <a:xfrm>
              <a:off x="1675467" y="4769320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/>
                <a:t>(e</a:t>
              </a:r>
              <a:r>
                <a:rPr lang="de-DE" sz="900" baseline="30000" dirty="0"/>
                <a:t>-</a:t>
              </a:r>
              <a:r>
                <a:rPr lang="de-DE" sz="900" dirty="0"/>
                <a:t> &amp; p) &amp; d</a:t>
              </a:r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111EF4BE-2F27-4396-8B03-4F25A2B130D7}"/>
              </a:ext>
            </a:extLst>
          </p:cNvPr>
          <p:cNvGrpSpPr/>
          <p:nvPr/>
        </p:nvGrpSpPr>
        <p:grpSpPr>
          <a:xfrm>
            <a:off x="3453724" y="3867500"/>
            <a:ext cx="4753690" cy="2386652"/>
            <a:chOff x="2858304" y="3837500"/>
            <a:chExt cx="4753690" cy="2386652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FB4050EC-9B5B-4E2D-B4D6-95E66149CB4E}"/>
                </a:ext>
              </a:extLst>
            </p:cNvPr>
            <p:cNvGrpSpPr/>
            <p:nvPr/>
          </p:nvGrpSpPr>
          <p:grpSpPr>
            <a:xfrm>
              <a:off x="2858304" y="5000152"/>
              <a:ext cx="1044835" cy="1224000"/>
              <a:chOff x="5003165" y="3816000"/>
              <a:chExt cx="1044835" cy="1224000"/>
            </a:xfrm>
          </p:grpSpPr>
          <p:pic>
            <p:nvPicPr>
              <p:cNvPr id="60" name="Grafik 59">
                <a:extLst>
                  <a:ext uri="{FF2B5EF4-FFF2-40B4-BE49-F238E27FC236}">
                    <a16:creationId xmlns:a16="http://schemas.microsoft.com/office/drawing/2014/main" id="{392D4B69-D23C-473A-A612-EE92899DB5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5" t="21945" r="-2093" b="21125"/>
              <a:stretch/>
            </p:blipFill>
            <p:spPr>
              <a:xfrm>
                <a:off x="5004000" y="3816000"/>
                <a:ext cx="1044000" cy="1224000"/>
              </a:xfrm>
              <a:prstGeom prst="rect">
                <a:avLst/>
              </a:prstGeom>
            </p:spPr>
          </p:pic>
          <p:sp>
            <p:nvSpPr>
              <p:cNvPr id="61" name="Rechteck 60">
                <a:extLst>
                  <a:ext uri="{FF2B5EF4-FFF2-40B4-BE49-F238E27FC236}">
                    <a16:creationId xmlns:a16="http://schemas.microsoft.com/office/drawing/2014/main" id="{51ACCB71-AC36-4166-A12B-68218850DC64}"/>
                  </a:ext>
                </a:extLst>
              </p:cNvPr>
              <p:cNvSpPr/>
              <p:nvPr/>
            </p:nvSpPr>
            <p:spPr>
              <a:xfrm>
                <a:off x="5003165" y="4190404"/>
                <a:ext cx="280035" cy="273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2D2B71EB-8FF2-4D97-B850-008D6656018B}"/>
                </a:ext>
              </a:extLst>
            </p:cNvPr>
            <p:cNvGrpSpPr/>
            <p:nvPr/>
          </p:nvGrpSpPr>
          <p:grpSpPr>
            <a:xfrm>
              <a:off x="4666905" y="4551342"/>
              <a:ext cx="1044835" cy="1224000"/>
              <a:chOff x="5003165" y="3816000"/>
              <a:chExt cx="1044835" cy="1224000"/>
            </a:xfrm>
          </p:grpSpPr>
          <p:pic>
            <p:nvPicPr>
              <p:cNvPr id="63" name="Grafik 62">
                <a:extLst>
                  <a:ext uri="{FF2B5EF4-FFF2-40B4-BE49-F238E27FC236}">
                    <a16:creationId xmlns:a16="http://schemas.microsoft.com/office/drawing/2014/main" id="{6C87BF10-F50F-4033-90A0-BD36C2670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5" t="21945" r="-2093" b="21125"/>
              <a:stretch/>
            </p:blipFill>
            <p:spPr>
              <a:xfrm>
                <a:off x="5004000" y="3816000"/>
                <a:ext cx="1044000" cy="1224000"/>
              </a:xfrm>
              <a:prstGeom prst="rect">
                <a:avLst/>
              </a:prstGeom>
            </p:spPr>
          </p:pic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06433FAC-835A-4B6F-966B-82D402185D74}"/>
                  </a:ext>
                </a:extLst>
              </p:cNvPr>
              <p:cNvSpPr/>
              <p:nvPr/>
            </p:nvSpPr>
            <p:spPr>
              <a:xfrm>
                <a:off x="5003165" y="4190404"/>
                <a:ext cx="280035" cy="273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E589A80E-AC9A-475B-A3FC-169D537D7961}"/>
                </a:ext>
              </a:extLst>
            </p:cNvPr>
            <p:cNvGrpSpPr/>
            <p:nvPr/>
          </p:nvGrpSpPr>
          <p:grpSpPr>
            <a:xfrm>
              <a:off x="6567159" y="3837500"/>
              <a:ext cx="1044835" cy="1224000"/>
              <a:chOff x="5003165" y="3816000"/>
              <a:chExt cx="1044835" cy="1224000"/>
            </a:xfrm>
          </p:grpSpPr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AC4E820A-C974-484A-8594-246B24EF6B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5" t="21945" r="-2093" b="21125"/>
              <a:stretch/>
            </p:blipFill>
            <p:spPr>
              <a:xfrm>
                <a:off x="5004000" y="3816000"/>
                <a:ext cx="1044000" cy="1224000"/>
              </a:xfrm>
              <a:prstGeom prst="rect">
                <a:avLst/>
              </a:prstGeom>
            </p:spPr>
          </p:pic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956B177F-B440-40CA-A3FC-CB5624F0D009}"/>
                  </a:ext>
                </a:extLst>
              </p:cNvPr>
              <p:cNvSpPr/>
              <p:nvPr/>
            </p:nvSpPr>
            <p:spPr>
              <a:xfrm>
                <a:off x="5003165" y="4190404"/>
                <a:ext cx="280035" cy="273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83A0FE6F-9F95-4612-A7A2-99B39108882F}"/>
              </a:ext>
            </a:extLst>
          </p:cNvPr>
          <p:cNvGrpSpPr/>
          <p:nvPr/>
        </p:nvGrpSpPr>
        <p:grpSpPr>
          <a:xfrm>
            <a:off x="1927527" y="294904"/>
            <a:ext cx="6279887" cy="2527975"/>
            <a:chOff x="1296000" y="294904"/>
            <a:chExt cx="6279887" cy="2527975"/>
          </a:xfrm>
        </p:grpSpPr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5D7EB21C-3E6E-44AF-B38F-F3FDCAFA05AD}"/>
                </a:ext>
              </a:extLst>
            </p:cNvPr>
            <p:cNvGrpSpPr/>
            <p:nvPr/>
          </p:nvGrpSpPr>
          <p:grpSpPr>
            <a:xfrm>
              <a:off x="2822197" y="1457556"/>
              <a:ext cx="1044835" cy="1224000"/>
              <a:chOff x="5003165" y="3816000"/>
              <a:chExt cx="1044835" cy="1224000"/>
            </a:xfrm>
          </p:grpSpPr>
          <p:pic>
            <p:nvPicPr>
              <p:cNvPr id="73" name="Grafik 72">
                <a:extLst>
                  <a:ext uri="{FF2B5EF4-FFF2-40B4-BE49-F238E27FC236}">
                    <a16:creationId xmlns:a16="http://schemas.microsoft.com/office/drawing/2014/main" id="{655C0339-3848-4080-AAA8-31BDAFBE93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5" t="21945" r="-2093" b="21125"/>
              <a:stretch/>
            </p:blipFill>
            <p:spPr>
              <a:xfrm>
                <a:off x="5004000" y="3816000"/>
                <a:ext cx="1044000" cy="1224000"/>
              </a:xfrm>
              <a:prstGeom prst="rect">
                <a:avLst/>
              </a:prstGeom>
            </p:spPr>
          </p:pic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984616E9-F7C8-4693-B1DB-820292907599}"/>
                  </a:ext>
                </a:extLst>
              </p:cNvPr>
              <p:cNvSpPr/>
              <p:nvPr/>
            </p:nvSpPr>
            <p:spPr>
              <a:xfrm>
                <a:off x="5003165" y="4190404"/>
                <a:ext cx="280035" cy="273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4C5E3779-7772-4068-841E-9BEA5D49931A}"/>
                </a:ext>
              </a:extLst>
            </p:cNvPr>
            <p:cNvGrpSpPr/>
            <p:nvPr/>
          </p:nvGrpSpPr>
          <p:grpSpPr>
            <a:xfrm>
              <a:off x="4630798" y="1008746"/>
              <a:ext cx="1044835" cy="1224000"/>
              <a:chOff x="5003165" y="3816000"/>
              <a:chExt cx="1044835" cy="1224000"/>
            </a:xfrm>
          </p:grpSpPr>
          <p:pic>
            <p:nvPicPr>
              <p:cNvPr id="76" name="Grafik 75">
                <a:extLst>
                  <a:ext uri="{FF2B5EF4-FFF2-40B4-BE49-F238E27FC236}">
                    <a16:creationId xmlns:a16="http://schemas.microsoft.com/office/drawing/2014/main" id="{42F5F849-CD50-498E-B3E2-F2B966BAF1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5" t="21945" r="-2093" b="21125"/>
              <a:stretch/>
            </p:blipFill>
            <p:spPr>
              <a:xfrm>
                <a:off x="5004000" y="3816000"/>
                <a:ext cx="1044000" cy="1224000"/>
              </a:xfrm>
              <a:prstGeom prst="rect">
                <a:avLst/>
              </a:prstGeom>
            </p:spPr>
          </p:pic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CA2F3A1C-7015-4340-91C4-D09FF8B2C84A}"/>
                  </a:ext>
                </a:extLst>
              </p:cNvPr>
              <p:cNvSpPr/>
              <p:nvPr/>
            </p:nvSpPr>
            <p:spPr>
              <a:xfrm>
                <a:off x="5003165" y="4190404"/>
                <a:ext cx="280035" cy="273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45184CD9-976B-473F-B18E-7A077386B996}"/>
                </a:ext>
              </a:extLst>
            </p:cNvPr>
            <p:cNvGrpSpPr/>
            <p:nvPr/>
          </p:nvGrpSpPr>
          <p:grpSpPr>
            <a:xfrm>
              <a:off x="6531052" y="294904"/>
              <a:ext cx="1044835" cy="1224000"/>
              <a:chOff x="5003165" y="3816000"/>
              <a:chExt cx="1044835" cy="1224000"/>
            </a:xfrm>
          </p:grpSpPr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810AEEFD-401B-4844-898C-99830B0E8A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5" t="21945" r="-2093" b="21125"/>
              <a:stretch/>
            </p:blipFill>
            <p:spPr>
              <a:xfrm>
                <a:off x="5004000" y="3816000"/>
                <a:ext cx="1044000" cy="1224000"/>
              </a:xfrm>
              <a:prstGeom prst="rect">
                <a:avLst/>
              </a:prstGeom>
            </p:spPr>
          </p:pic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0221B00D-5224-42D0-AA1D-8D6217CA501C}"/>
                  </a:ext>
                </a:extLst>
              </p:cNvPr>
              <p:cNvSpPr/>
              <p:nvPr/>
            </p:nvSpPr>
            <p:spPr>
              <a:xfrm>
                <a:off x="5003165" y="4190404"/>
                <a:ext cx="280035" cy="273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9A557764-5205-4E55-99EA-1DD4C09A6D1C}"/>
                </a:ext>
              </a:extLst>
            </p:cNvPr>
            <p:cNvGrpSpPr/>
            <p:nvPr/>
          </p:nvGrpSpPr>
          <p:grpSpPr>
            <a:xfrm>
              <a:off x="1296000" y="1598879"/>
              <a:ext cx="1044835" cy="1224000"/>
              <a:chOff x="5003165" y="3816000"/>
              <a:chExt cx="1044835" cy="1224000"/>
            </a:xfrm>
          </p:grpSpPr>
          <p:pic>
            <p:nvPicPr>
              <p:cNvPr id="82" name="Grafik 81">
                <a:extLst>
                  <a:ext uri="{FF2B5EF4-FFF2-40B4-BE49-F238E27FC236}">
                    <a16:creationId xmlns:a16="http://schemas.microsoft.com/office/drawing/2014/main" id="{8E035853-699C-4C1A-B7C5-D6D6218698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5" t="21945" r="-2093" b="21125"/>
              <a:stretch/>
            </p:blipFill>
            <p:spPr>
              <a:xfrm>
                <a:off x="5004000" y="3816000"/>
                <a:ext cx="1044000" cy="1224000"/>
              </a:xfrm>
              <a:prstGeom prst="rect">
                <a:avLst/>
              </a:prstGeom>
            </p:spPr>
          </p:pic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96E4C124-CDCC-4CDE-B427-197F06251F90}"/>
                  </a:ext>
                </a:extLst>
              </p:cNvPr>
              <p:cNvSpPr/>
              <p:nvPr/>
            </p:nvSpPr>
            <p:spPr>
              <a:xfrm>
                <a:off x="5003165" y="4190404"/>
                <a:ext cx="280035" cy="273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CF19BA38-CA88-4278-910D-3309D6576358}"/>
              </a:ext>
            </a:extLst>
          </p:cNvPr>
          <p:cNvGrpSpPr/>
          <p:nvPr/>
        </p:nvGrpSpPr>
        <p:grpSpPr>
          <a:xfrm>
            <a:off x="2199640" y="4346224"/>
            <a:ext cx="1261884" cy="406172"/>
            <a:chOff x="1464431" y="4757170"/>
            <a:chExt cx="1261884" cy="406172"/>
          </a:xfrm>
        </p:grpSpPr>
        <p:cxnSp>
          <p:nvCxnSpPr>
            <p:cNvPr id="87" name="Gerade Verbindung mit Pfeil 86">
              <a:extLst>
                <a:ext uri="{FF2B5EF4-FFF2-40B4-BE49-F238E27FC236}">
                  <a16:creationId xmlns:a16="http://schemas.microsoft.com/office/drawing/2014/main" id="{573BEE52-9BAA-45AA-97D6-8DD73D68A5DE}"/>
                </a:ext>
              </a:extLst>
            </p:cNvPr>
            <p:cNvCxnSpPr>
              <a:cxnSpLocks/>
            </p:cNvCxnSpPr>
            <p:nvPr/>
          </p:nvCxnSpPr>
          <p:spPr>
            <a:xfrm>
              <a:off x="2017307" y="4988002"/>
              <a:ext cx="78066" cy="1753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99FB3AE0-5C27-4004-8627-AA000A9697E3}"/>
                </a:ext>
              </a:extLst>
            </p:cNvPr>
            <p:cNvSpPr txBox="1"/>
            <p:nvPr/>
          </p:nvSpPr>
          <p:spPr>
            <a:xfrm>
              <a:off x="1464431" y="4757170"/>
              <a:ext cx="12618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/>
                <a:t>Zeeman </a:t>
              </a:r>
              <a:r>
                <a:rPr lang="de-DE" sz="900" dirty="0" err="1"/>
                <a:t>splitting</a:t>
              </a:r>
              <a:r>
                <a:rPr lang="de-DE" sz="900" dirty="0"/>
                <a:t> in B</a:t>
              </a:r>
            </a:p>
          </p:txBody>
        </p: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7BDA3CE3-70D4-4C26-92B8-85A47F7E7D08}"/>
              </a:ext>
            </a:extLst>
          </p:cNvPr>
          <p:cNvGrpSpPr/>
          <p:nvPr/>
        </p:nvGrpSpPr>
        <p:grpSpPr>
          <a:xfrm>
            <a:off x="1810455" y="1489408"/>
            <a:ext cx="1351823" cy="5049851"/>
            <a:chOff x="1178928" y="1489408"/>
            <a:chExt cx="1351823" cy="5049851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402E40EA-C9A4-4F19-BCDF-D772BCDE2769}"/>
                </a:ext>
              </a:extLst>
            </p:cNvPr>
            <p:cNvGrpSpPr/>
            <p:nvPr/>
          </p:nvGrpSpPr>
          <p:grpSpPr>
            <a:xfrm>
              <a:off x="1178928" y="4769320"/>
              <a:ext cx="1278145" cy="1769939"/>
              <a:chOff x="2276561" y="2187575"/>
              <a:chExt cx="1278145" cy="1769939"/>
            </a:xfrm>
          </p:grpSpPr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EAD79DC5-0909-40BF-88AD-89843E6417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6" t="3799" r="10505" b="4647"/>
              <a:stretch/>
            </p:blipFill>
            <p:spPr>
              <a:xfrm>
                <a:off x="2276561" y="2193514"/>
                <a:ext cx="1188000" cy="1764000"/>
              </a:xfrm>
              <a:prstGeom prst="rect">
                <a:avLst/>
              </a:prstGeom>
            </p:spPr>
          </p:pic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96DB1AA9-9787-4CDD-A996-2BB448D09069}"/>
                  </a:ext>
                </a:extLst>
              </p:cNvPr>
              <p:cNvSpPr/>
              <p:nvPr/>
            </p:nvSpPr>
            <p:spPr>
              <a:xfrm>
                <a:off x="2282825" y="2711450"/>
                <a:ext cx="250825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B26D9F68-E9CB-41B1-AD3E-D8A8829C2CE3}"/>
                  </a:ext>
                </a:extLst>
              </p:cNvPr>
              <p:cNvSpPr/>
              <p:nvPr/>
            </p:nvSpPr>
            <p:spPr>
              <a:xfrm>
                <a:off x="3444876" y="2187575"/>
                <a:ext cx="109830" cy="17573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272A3209-7C01-4F79-93C0-998281930CBC}"/>
                </a:ext>
              </a:extLst>
            </p:cNvPr>
            <p:cNvGrpSpPr/>
            <p:nvPr/>
          </p:nvGrpSpPr>
          <p:grpSpPr>
            <a:xfrm>
              <a:off x="1251312" y="1489408"/>
              <a:ext cx="1279439" cy="1859462"/>
              <a:chOff x="2276561" y="2187575"/>
              <a:chExt cx="1279439" cy="1859462"/>
            </a:xfrm>
          </p:grpSpPr>
          <p:pic>
            <p:nvPicPr>
              <p:cNvPr id="90" name="Grafik 89">
                <a:extLst>
                  <a:ext uri="{FF2B5EF4-FFF2-40B4-BE49-F238E27FC236}">
                    <a16:creationId xmlns:a16="http://schemas.microsoft.com/office/drawing/2014/main" id="{2B72DD7E-95FA-49F2-B3D0-145B584A8F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6" t="3799" r="10505" b="4647"/>
              <a:stretch/>
            </p:blipFill>
            <p:spPr>
              <a:xfrm>
                <a:off x="2276561" y="2193514"/>
                <a:ext cx="1188000" cy="1764000"/>
              </a:xfrm>
              <a:prstGeom prst="rect">
                <a:avLst/>
              </a:prstGeom>
            </p:spPr>
          </p:pic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794829D2-F892-4789-B2F6-508FE0FBD086}"/>
                  </a:ext>
                </a:extLst>
              </p:cNvPr>
              <p:cNvSpPr/>
              <p:nvPr/>
            </p:nvSpPr>
            <p:spPr>
              <a:xfrm>
                <a:off x="2282825" y="2711450"/>
                <a:ext cx="250825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2" name="Rechteck 91">
                <a:extLst>
                  <a:ext uri="{FF2B5EF4-FFF2-40B4-BE49-F238E27FC236}">
                    <a16:creationId xmlns:a16="http://schemas.microsoft.com/office/drawing/2014/main" id="{3A3EA1D2-2FCF-4E12-B672-4647F8BE0232}"/>
                  </a:ext>
                </a:extLst>
              </p:cNvPr>
              <p:cNvSpPr/>
              <p:nvPr/>
            </p:nvSpPr>
            <p:spPr>
              <a:xfrm>
                <a:off x="3444875" y="2187575"/>
                <a:ext cx="111125" cy="1859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7E6555C5-33A3-47B2-B71E-ACE6194BFA6B}"/>
              </a:ext>
            </a:extLst>
          </p:cNvPr>
          <p:cNvGrpSpPr/>
          <p:nvPr/>
        </p:nvGrpSpPr>
        <p:grpSpPr>
          <a:xfrm>
            <a:off x="2963074" y="1518904"/>
            <a:ext cx="819455" cy="3250416"/>
            <a:chOff x="2331547" y="1518904"/>
            <a:chExt cx="819455" cy="3250416"/>
          </a:xfrm>
        </p:grpSpPr>
        <p:cxnSp>
          <p:nvCxnSpPr>
            <p:cNvPr id="96" name="Gerade Verbindung mit Pfeil 95">
              <a:extLst>
                <a:ext uri="{FF2B5EF4-FFF2-40B4-BE49-F238E27FC236}">
                  <a16:creationId xmlns:a16="http://schemas.microsoft.com/office/drawing/2014/main" id="{8CA6DF74-92DA-439B-ACED-E59BC6406F28}"/>
                </a:ext>
              </a:extLst>
            </p:cNvPr>
            <p:cNvCxnSpPr/>
            <p:nvPr/>
          </p:nvCxnSpPr>
          <p:spPr>
            <a:xfrm flipV="1">
              <a:off x="2340000" y="1518904"/>
              <a:ext cx="0" cy="32504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>
              <a:glow rad="63500">
                <a:srgbClr val="FF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79780A63-1F54-42CD-9B21-A4E915410F90}"/>
                </a:ext>
              </a:extLst>
            </p:cNvPr>
            <p:cNvSpPr txBox="1"/>
            <p:nvPr/>
          </p:nvSpPr>
          <p:spPr>
            <a:xfrm>
              <a:off x="2331547" y="3428845"/>
              <a:ext cx="8194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E2 (4.6</a:t>
              </a:r>
              <a:r>
                <a:rPr lang="el-GR" sz="1000" dirty="0">
                  <a:solidFill>
                    <a:srgbClr val="FF0000"/>
                  </a:solidFill>
                </a:rPr>
                <a:t>μ</a:t>
              </a:r>
              <a:r>
                <a:rPr lang="de-DE" sz="1000" dirty="0">
                  <a:solidFill>
                    <a:srgbClr val="FF0000"/>
                  </a:solidFill>
                </a:rPr>
                <a:t>m)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B24E711A-B3A7-4C9E-9341-800EA1C1C2CE}"/>
              </a:ext>
            </a:extLst>
          </p:cNvPr>
          <p:cNvGrpSpPr/>
          <p:nvPr/>
        </p:nvGrpSpPr>
        <p:grpSpPr>
          <a:xfrm>
            <a:off x="3182985" y="4815377"/>
            <a:ext cx="689612" cy="1697112"/>
            <a:chOff x="2409400" y="4815377"/>
            <a:chExt cx="689612" cy="1697112"/>
          </a:xfrm>
        </p:grpSpPr>
        <p:cxnSp>
          <p:nvCxnSpPr>
            <p:cNvPr id="100" name="Gerade Verbindung mit Pfeil 99">
              <a:extLst>
                <a:ext uri="{FF2B5EF4-FFF2-40B4-BE49-F238E27FC236}">
                  <a16:creationId xmlns:a16="http://schemas.microsoft.com/office/drawing/2014/main" id="{F5ABEA5A-FA8B-4EC5-B2BF-D334F7A3385F}"/>
                </a:ext>
              </a:extLst>
            </p:cNvPr>
            <p:cNvCxnSpPr>
              <a:cxnSpLocks/>
            </p:cNvCxnSpPr>
            <p:nvPr/>
          </p:nvCxnSpPr>
          <p:spPr>
            <a:xfrm>
              <a:off x="2436759" y="4815377"/>
              <a:ext cx="10489" cy="1697112"/>
            </a:xfrm>
            <a:prstGeom prst="straightConnector1">
              <a:avLst/>
            </a:prstGeom>
            <a:ln>
              <a:solidFill>
                <a:srgbClr val="0066CC"/>
              </a:solidFill>
              <a:headEnd type="triangle"/>
              <a:tailEnd type="triangle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748F0F09-D1C5-4E51-B9A5-CCD7868E0C2F}"/>
                </a:ext>
              </a:extLst>
            </p:cNvPr>
            <p:cNvSpPr txBox="1"/>
            <p:nvPr/>
          </p:nvSpPr>
          <p:spPr>
            <a:xfrm>
              <a:off x="2409400" y="4883018"/>
              <a:ext cx="6896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0066CC"/>
                  </a:solidFill>
                </a:rPr>
                <a:t>Probe @</a:t>
              </a:r>
            </a:p>
            <a:p>
              <a:r>
                <a:rPr lang="de-DE" sz="1000" dirty="0">
                  <a:solidFill>
                    <a:srgbClr val="0066CC"/>
                  </a:solidFill>
                </a:rPr>
                <a:t>112 GHz</a:t>
              </a: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E430FFD-613A-4AE0-A44A-9681E1BE8B7F}"/>
              </a:ext>
            </a:extLst>
          </p:cNvPr>
          <p:cNvGrpSpPr/>
          <p:nvPr/>
        </p:nvGrpSpPr>
        <p:grpSpPr>
          <a:xfrm>
            <a:off x="1155810" y="821803"/>
            <a:ext cx="7895817" cy="5729153"/>
            <a:chOff x="524283" y="821803"/>
            <a:chExt cx="7895817" cy="5729153"/>
          </a:xfrm>
        </p:grpSpPr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E5D79246-EAE1-45F6-AE39-34297958D3F9}"/>
                </a:ext>
              </a:extLst>
            </p:cNvPr>
            <p:cNvCxnSpPr/>
            <p:nvPr/>
          </p:nvCxnSpPr>
          <p:spPr>
            <a:xfrm flipV="1">
              <a:off x="960699" y="821803"/>
              <a:ext cx="0" cy="57224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C908A311-ABD8-4182-A932-00B43C0CED0B}"/>
                </a:ext>
              </a:extLst>
            </p:cNvPr>
            <p:cNvCxnSpPr>
              <a:cxnSpLocks/>
            </p:cNvCxnSpPr>
            <p:nvPr/>
          </p:nvCxnSpPr>
          <p:spPr>
            <a:xfrm>
              <a:off x="960699" y="6544258"/>
              <a:ext cx="7459401" cy="669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88F971E0-75C3-4D00-B151-A1F6A582D259}"/>
                </a:ext>
              </a:extLst>
            </p:cNvPr>
            <p:cNvSpPr txBox="1"/>
            <p:nvPr/>
          </p:nvSpPr>
          <p:spPr>
            <a:xfrm>
              <a:off x="6953590" y="618162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rotation</a:t>
              </a:r>
              <a:r>
                <a:rPr lang="de-DE" dirty="0"/>
                <a:t> (N)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D8B49BBE-EACE-4D2C-86E2-C079B3812ECB}"/>
                </a:ext>
              </a:extLst>
            </p:cNvPr>
            <p:cNvSpPr txBox="1"/>
            <p:nvPr/>
          </p:nvSpPr>
          <p:spPr>
            <a:xfrm rot="16200000">
              <a:off x="13887" y="1550169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vibration</a:t>
              </a:r>
              <a:r>
                <a:rPr lang="de-DE" dirty="0"/>
                <a:t> (</a:t>
              </a:r>
              <a:r>
                <a:rPr lang="el-GR" dirty="0"/>
                <a:t>ν</a:t>
              </a:r>
              <a:r>
                <a:rPr lang="de-DE" dirty="0"/>
                <a:t>)</a:t>
              </a:r>
            </a:p>
          </p:txBody>
        </p:sp>
      </p:grp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49F242FC-9CEC-4CC4-ADA9-B556E235DB36}"/>
              </a:ext>
            </a:extLst>
          </p:cNvPr>
          <p:cNvGrpSpPr/>
          <p:nvPr/>
        </p:nvGrpSpPr>
        <p:grpSpPr>
          <a:xfrm>
            <a:off x="204535" y="3027535"/>
            <a:ext cx="1116052" cy="780728"/>
            <a:chOff x="12003589" y="248526"/>
            <a:chExt cx="1529093" cy="918995"/>
          </a:xfrm>
        </p:grpSpPr>
        <p:cxnSp>
          <p:nvCxnSpPr>
            <p:cNvPr id="111" name="Gerader Verbinder 110">
              <a:extLst>
                <a:ext uri="{FF2B5EF4-FFF2-40B4-BE49-F238E27FC236}">
                  <a16:creationId xmlns:a16="http://schemas.microsoft.com/office/drawing/2014/main" id="{ED277537-791A-4130-8A2F-248E6AE28D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33226" y="686554"/>
              <a:ext cx="428947" cy="231684"/>
            </a:xfrm>
            <a:prstGeom prst="line">
              <a:avLst/>
            </a:prstGeom>
            <a:ln>
              <a:solidFill>
                <a:schemeClr val="accent3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4FB46321-51BD-45C9-A330-DCEB2D059951}"/>
                </a:ext>
              </a:extLst>
            </p:cNvPr>
            <p:cNvSpPr/>
            <p:nvPr/>
          </p:nvSpPr>
          <p:spPr>
            <a:xfrm>
              <a:off x="13177082" y="802396"/>
              <a:ext cx="355600" cy="3651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d</a:t>
              </a:r>
            </a:p>
          </p:txBody>
        </p:sp>
        <p:cxnSp>
          <p:nvCxnSpPr>
            <p:cNvPr id="113" name="Gerader Verbinder 112">
              <a:extLst>
                <a:ext uri="{FF2B5EF4-FFF2-40B4-BE49-F238E27FC236}">
                  <a16:creationId xmlns:a16="http://schemas.microsoft.com/office/drawing/2014/main" id="{76652246-C578-45BE-89DE-A9774342C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83978" y="707398"/>
              <a:ext cx="220190" cy="189996"/>
            </a:xfrm>
            <a:prstGeom prst="line">
              <a:avLst/>
            </a:prstGeom>
            <a:ln>
              <a:solidFill>
                <a:schemeClr val="accent3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5CC91710-AADC-4ADD-BB1B-EB8F5CA9B959}"/>
                </a:ext>
              </a:extLst>
            </p:cNvPr>
            <p:cNvSpPr/>
            <p:nvPr/>
          </p:nvSpPr>
          <p:spPr>
            <a:xfrm>
              <a:off x="12678446" y="554746"/>
              <a:ext cx="174786" cy="2032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e</a:t>
              </a:r>
              <a:endParaRPr lang="de-DE" sz="1200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27665185-64DC-477E-BFC7-A027051517BA}"/>
                </a:ext>
              </a:extLst>
            </p:cNvPr>
            <p:cNvSpPr/>
            <p:nvPr/>
          </p:nvSpPr>
          <p:spPr>
            <a:xfrm>
              <a:off x="12180454" y="802396"/>
              <a:ext cx="355600" cy="3651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p</a:t>
              </a:r>
            </a:p>
          </p:txBody>
        </p:sp>
        <p:sp>
          <p:nvSpPr>
            <p:cNvPr id="116" name="Rechteck 115">
              <a:extLst>
                <a:ext uri="{FF2B5EF4-FFF2-40B4-BE49-F238E27FC236}">
                  <a16:creationId xmlns:a16="http://schemas.microsoft.com/office/drawing/2014/main" id="{098AA2A0-4ACC-43F9-9E7B-2A69EB43806B}"/>
                </a:ext>
              </a:extLst>
            </p:cNvPr>
            <p:cNvSpPr/>
            <p:nvPr/>
          </p:nvSpPr>
          <p:spPr>
            <a:xfrm>
              <a:off x="12003589" y="24852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HD</a:t>
              </a:r>
              <a:r>
                <a:rPr lang="en-US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+</a:t>
              </a:r>
              <a:endParaRPr lang="de-DE" dirty="0"/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9D4068D5-7CDC-4C2C-A061-A618B5756254}"/>
              </a:ext>
            </a:extLst>
          </p:cNvPr>
          <p:cNvGrpSpPr/>
          <p:nvPr/>
        </p:nvGrpSpPr>
        <p:grpSpPr>
          <a:xfrm>
            <a:off x="3153114" y="1546727"/>
            <a:ext cx="926857" cy="1697112"/>
            <a:chOff x="2409400" y="4815377"/>
            <a:chExt cx="926857" cy="1697112"/>
          </a:xfrm>
        </p:grpSpPr>
        <p:cxnSp>
          <p:nvCxnSpPr>
            <p:cNvPr id="69" name="Gerade Verbindung mit Pfeil 68">
              <a:extLst>
                <a:ext uri="{FF2B5EF4-FFF2-40B4-BE49-F238E27FC236}">
                  <a16:creationId xmlns:a16="http://schemas.microsoft.com/office/drawing/2014/main" id="{92BC6200-55EB-4E2A-A0D8-BC8070BEBDC4}"/>
                </a:ext>
              </a:extLst>
            </p:cNvPr>
            <p:cNvCxnSpPr>
              <a:cxnSpLocks/>
            </p:cNvCxnSpPr>
            <p:nvPr/>
          </p:nvCxnSpPr>
          <p:spPr>
            <a:xfrm>
              <a:off x="2436759" y="4815377"/>
              <a:ext cx="10489" cy="1697112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triangle"/>
            </a:ln>
            <a:effectLst>
              <a:glow rad="635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3F420A19-DA12-42AA-BDF7-CC595F678694}"/>
                </a:ext>
              </a:extLst>
            </p:cNvPr>
            <p:cNvSpPr txBox="1"/>
            <p:nvPr/>
          </p:nvSpPr>
          <p:spPr>
            <a:xfrm>
              <a:off x="2409400" y="4883018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00B0F0"/>
                  </a:solidFill>
                </a:rPr>
                <a:t>Probe @</a:t>
              </a:r>
            </a:p>
            <a:p>
              <a:r>
                <a:rPr lang="de-DE" sz="1000" dirty="0">
                  <a:solidFill>
                    <a:srgbClr val="00B0F0"/>
                  </a:solidFill>
                </a:rPr>
                <a:t>112 GHz </a:t>
              </a:r>
              <a:r>
                <a:rPr lang="de-DE" sz="1000" b="1" dirty="0">
                  <a:solidFill>
                    <a:srgbClr val="00B0F0"/>
                  </a:solidFill>
                </a:rPr>
                <a:t>+ </a:t>
              </a:r>
              <a:r>
                <a:rPr lang="el-GR" sz="1000" b="1" dirty="0">
                  <a:solidFill>
                    <a:srgbClr val="00B0F0"/>
                  </a:solidFill>
                </a:rPr>
                <a:t>ε</a:t>
              </a:r>
              <a:r>
                <a:rPr lang="de-DE" sz="1000" dirty="0">
                  <a:solidFill>
                    <a:srgbClr val="00B0F0"/>
                  </a:solidFill>
                </a:rPr>
                <a:t> 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96552F2-649E-4C63-BF6D-225A0F7441AD}"/>
              </a:ext>
            </a:extLst>
          </p:cNvPr>
          <p:cNvGrpSpPr/>
          <p:nvPr/>
        </p:nvGrpSpPr>
        <p:grpSpPr>
          <a:xfrm>
            <a:off x="3802524" y="3132185"/>
            <a:ext cx="4906060" cy="446420"/>
            <a:chOff x="3802524" y="3132185"/>
            <a:chExt cx="4906060" cy="446420"/>
          </a:xfrm>
        </p:grpSpPr>
        <p:sp>
          <p:nvSpPr>
            <p:cNvPr id="95" name="Pfeil: nach oben 94">
              <a:extLst>
                <a:ext uri="{FF2B5EF4-FFF2-40B4-BE49-F238E27FC236}">
                  <a16:creationId xmlns:a16="http://schemas.microsoft.com/office/drawing/2014/main" id="{43CF12A4-A3EF-4A5A-ADE9-26C58EF9C1CC}"/>
                </a:ext>
              </a:extLst>
            </p:cNvPr>
            <p:cNvSpPr/>
            <p:nvPr/>
          </p:nvSpPr>
          <p:spPr>
            <a:xfrm rot="4276726">
              <a:off x="3939124" y="3111344"/>
              <a:ext cx="330661" cy="603861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Rechteck 98">
              <a:extLst>
                <a:ext uri="{FF2B5EF4-FFF2-40B4-BE49-F238E27FC236}">
                  <a16:creationId xmlns:a16="http://schemas.microsoft.com/office/drawing/2014/main" id="{B809C270-A475-43BE-B8C8-1804E15AC3CF}"/>
                </a:ext>
              </a:extLst>
            </p:cNvPr>
            <p:cNvSpPr/>
            <p:nvPr/>
          </p:nvSpPr>
          <p:spPr>
            <a:xfrm>
              <a:off x="4372444" y="3132185"/>
              <a:ext cx="43361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Collaboration with Stephan Schiller</a:t>
              </a:r>
            </a:p>
          </p:txBody>
        </p:sp>
      </p:grp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5D2C1C-35A3-4C56-A6AA-D98524BCF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740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848011" y="4340506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leap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in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precision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:</a:t>
            </a:r>
          </a:p>
          <a:p>
            <a:pPr algn="ctr">
              <a:defRPr/>
            </a:pPr>
            <a:r>
              <a:rPr lang="de-DE" sz="2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Fully </a:t>
            </a:r>
            <a:r>
              <a:rPr lang="de-DE" sz="2800" b="1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coherent</a:t>
            </a:r>
            <a:r>
              <a:rPr lang="de-DE" sz="2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simultaneous</a:t>
            </a:r>
            <a:r>
              <a:rPr lang="de-DE" sz="2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measurements</a:t>
            </a:r>
            <a:r>
              <a:rPr lang="de-DE" sz="2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D2F1686-8DAC-43C0-ACF8-E0A9AE59330D}"/>
              </a:ext>
            </a:extLst>
          </p:cNvPr>
          <p:cNvSpPr txBox="1"/>
          <p:nvPr/>
        </p:nvSpPr>
        <p:spPr>
          <a:xfrm>
            <a:off x="1284790" y="4340506"/>
            <a:ext cx="1396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endParaRPr lang="de-DE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A0AB81-8292-4285-8A40-D53B5BD87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1" y="1337838"/>
            <a:ext cx="4333877" cy="2646974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C577EFC-515C-4456-8F08-DBE0DBEBA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51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8449">
        <p:fade/>
      </p:transition>
    </mc:Choice>
    <mc:Fallback xmlns="">
      <p:transition advTm="18449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9CB9E894-41B4-4795-9650-54CAE33DA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54" t="14049" r="10096" b="14741"/>
          <a:stretch/>
        </p:blipFill>
        <p:spPr>
          <a:xfrm>
            <a:off x="3808294" y="1102184"/>
            <a:ext cx="4983082" cy="136379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E5EBE24-8577-4616-86A9-AA9C38E95D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r="-3513"/>
          <a:stretch/>
        </p:blipFill>
        <p:spPr>
          <a:xfrm>
            <a:off x="122689" y="674788"/>
            <a:ext cx="3922058" cy="4216673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7E3CCC8-70B1-4399-B9AA-6CE3BF43FEFC}"/>
              </a:ext>
            </a:extLst>
          </p:cNvPr>
          <p:cNvSpPr/>
          <p:nvPr/>
        </p:nvSpPr>
        <p:spPr>
          <a:xfrm rot="21408640">
            <a:off x="1830177" y="2418522"/>
            <a:ext cx="179050" cy="179542"/>
          </a:xfrm>
          <a:prstGeom prst="ellipse">
            <a:avLst/>
          </a:prstGeom>
          <a:gradFill flip="none" rotWithShape="1">
            <a:gsLst>
              <a:gs pos="100000">
                <a:srgbClr val="C00000"/>
              </a:gs>
              <a:gs pos="30000">
                <a:srgbClr val="FEB2B9"/>
              </a:gs>
              <a:gs pos="0">
                <a:srgbClr val="FFF7F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oben 11">
            <a:extLst>
              <a:ext uri="{FF2B5EF4-FFF2-40B4-BE49-F238E27FC236}">
                <a16:creationId xmlns:a16="http://schemas.microsoft.com/office/drawing/2014/main" id="{8F2FCDBD-CED6-42AA-B3CD-26174A3D2A96}"/>
              </a:ext>
            </a:extLst>
          </p:cNvPr>
          <p:cNvSpPr/>
          <p:nvPr/>
        </p:nvSpPr>
        <p:spPr>
          <a:xfrm rot="20393838">
            <a:off x="2018938" y="2924863"/>
            <a:ext cx="385011" cy="645694"/>
          </a:xfrm>
          <a:prstGeom prst="upArrow">
            <a:avLst>
              <a:gd name="adj1" fmla="val 50000"/>
              <a:gd name="adj2" fmla="val 5823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8E2988B-3215-43F8-B675-9E81A84F8854}"/>
              </a:ext>
            </a:extLst>
          </p:cNvPr>
          <p:cNvSpPr/>
          <p:nvPr/>
        </p:nvSpPr>
        <p:spPr>
          <a:xfrm rot="20377428">
            <a:off x="2294937" y="3429204"/>
            <a:ext cx="192286" cy="6076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495C33D-E15E-4863-A282-3D4980CD309A}"/>
              </a:ext>
            </a:extLst>
          </p:cNvPr>
          <p:cNvSpPr/>
          <p:nvPr/>
        </p:nvSpPr>
        <p:spPr>
          <a:xfrm>
            <a:off x="3661172" y="1027105"/>
            <a:ext cx="5130204" cy="153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661DBD3-6F05-4592-929F-4DDEA5F39B2A}"/>
              </a:ext>
            </a:extLst>
          </p:cNvPr>
          <p:cNvCxnSpPr/>
          <p:nvPr/>
        </p:nvCxnSpPr>
        <p:spPr>
          <a:xfrm flipV="1">
            <a:off x="3762024" y="1012800"/>
            <a:ext cx="0" cy="190854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AED0DA79-2139-4757-82AA-29AADE6348DE}"/>
              </a:ext>
            </a:extLst>
          </p:cNvPr>
          <p:cNvCxnSpPr>
            <a:cxnSpLocks/>
          </p:cNvCxnSpPr>
          <p:nvPr/>
        </p:nvCxnSpPr>
        <p:spPr>
          <a:xfrm>
            <a:off x="3762024" y="2921344"/>
            <a:ext cx="492850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EF4597DF-5756-4504-8AC7-8E88320DE38D}"/>
              </a:ext>
            </a:extLst>
          </p:cNvPr>
          <p:cNvSpPr txBox="1"/>
          <p:nvPr/>
        </p:nvSpPr>
        <p:spPr>
          <a:xfrm>
            <a:off x="8566133" y="2921344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AE83468-62BD-4877-AD6B-8F1005AD6D7D}"/>
              </a:ext>
            </a:extLst>
          </p:cNvPr>
          <p:cNvSpPr txBox="1"/>
          <p:nvPr/>
        </p:nvSpPr>
        <p:spPr>
          <a:xfrm>
            <a:off x="3395555" y="8281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</a:t>
            </a: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397D037F-33EB-4034-A0C4-D7903F1CB71E}"/>
              </a:ext>
            </a:extLst>
          </p:cNvPr>
          <p:cNvCxnSpPr/>
          <p:nvPr/>
        </p:nvCxnSpPr>
        <p:spPr>
          <a:xfrm flipV="1">
            <a:off x="3693177" y="2727066"/>
            <a:ext cx="131054" cy="1042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EC422633-4EFC-4A2F-AF66-0C1E6F161498}"/>
              </a:ext>
            </a:extLst>
          </p:cNvPr>
          <p:cNvCxnSpPr/>
          <p:nvPr/>
        </p:nvCxnSpPr>
        <p:spPr>
          <a:xfrm flipV="1">
            <a:off x="3693177" y="2674942"/>
            <a:ext cx="131054" cy="1042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D42CC088-C80A-4039-93D2-D1B24205087B}"/>
              </a:ext>
            </a:extLst>
          </p:cNvPr>
          <p:cNvSpPr txBox="1"/>
          <p:nvPr/>
        </p:nvSpPr>
        <p:spPr>
          <a:xfrm>
            <a:off x="2375810" y="328017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45C65F52-C51E-4D41-A493-FD65EFF2A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33" y="-58637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Coherent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</a:t>
            </a:r>
            <a:r>
              <a:rPr lang="de-DE" sz="2800" b="1" i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1</a:t>
            </a:r>
            <a:r>
              <a:rPr lang="de-DE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-g</a:t>
            </a:r>
            <a:r>
              <a:rPr lang="de-DE" sz="2800" b="1" i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2</a:t>
            </a:r>
            <a:r>
              <a:rPr lang="de-DE" sz="28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difference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measurement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A00E1F03-7E7E-4E9E-9949-4E836DD1C209}"/>
              </a:ext>
            </a:extLst>
          </p:cNvPr>
          <p:cNvSpPr/>
          <p:nvPr/>
        </p:nvSpPr>
        <p:spPr>
          <a:xfrm>
            <a:off x="4052473" y="3140110"/>
            <a:ext cx="5189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Magnetic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field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fluctuations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quickly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(~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render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Larmor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precession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incoherent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3836811-573D-4A17-9C20-D00C558B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359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10000" decel="1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01198 -0.043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" y="-2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0.01644 L 0.50747 0.015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8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E5EBE24-8577-4616-86A9-AA9C38E95D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r="-3513"/>
          <a:stretch/>
        </p:blipFill>
        <p:spPr>
          <a:xfrm>
            <a:off x="122689" y="672309"/>
            <a:ext cx="3922058" cy="4216673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403B131-FE62-4404-A6E1-568CDB7D4FF4}"/>
              </a:ext>
            </a:extLst>
          </p:cNvPr>
          <p:cNvSpPr/>
          <p:nvPr/>
        </p:nvSpPr>
        <p:spPr>
          <a:xfrm rot="20398155">
            <a:off x="1657727" y="2448527"/>
            <a:ext cx="569259" cy="211303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0E9527C-6C26-4815-A373-5ADC79B224CF}"/>
              </a:ext>
            </a:extLst>
          </p:cNvPr>
          <p:cNvSpPr/>
          <p:nvPr/>
        </p:nvSpPr>
        <p:spPr>
          <a:xfrm rot="21408640">
            <a:off x="1925123" y="2603118"/>
            <a:ext cx="99152" cy="88135"/>
          </a:xfrm>
          <a:prstGeom prst="ellipse">
            <a:avLst/>
          </a:prstGeom>
          <a:gradFill flip="none" rotWithShape="1">
            <a:gsLst>
              <a:gs pos="100000">
                <a:srgbClr val="0070C0"/>
              </a:gs>
              <a:gs pos="30000">
                <a:schemeClr val="accent1">
                  <a:tint val="44500"/>
                  <a:satMod val="160000"/>
                </a:schemeClr>
              </a:gs>
              <a:gs pos="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7E3CCC8-70B1-4399-B9AA-6CE3BF43FEFC}"/>
              </a:ext>
            </a:extLst>
          </p:cNvPr>
          <p:cNvSpPr/>
          <p:nvPr/>
        </p:nvSpPr>
        <p:spPr>
          <a:xfrm rot="21408640">
            <a:off x="1870125" y="2413892"/>
            <a:ext cx="99152" cy="88135"/>
          </a:xfrm>
          <a:prstGeom prst="ellipse">
            <a:avLst/>
          </a:prstGeom>
          <a:gradFill flip="none" rotWithShape="1">
            <a:gsLst>
              <a:gs pos="100000">
                <a:srgbClr val="C00000"/>
              </a:gs>
              <a:gs pos="30000">
                <a:srgbClr val="FEB2B9"/>
              </a:gs>
              <a:gs pos="0">
                <a:srgbClr val="FFF7F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oben 11">
            <a:extLst>
              <a:ext uri="{FF2B5EF4-FFF2-40B4-BE49-F238E27FC236}">
                <a16:creationId xmlns:a16="http://schemas.microsoft.com/office/drawing/2014/main" id="{8F2FCDBD-CED6-42AA-B3CD-26174A3D2A96}"/>
              </a:ext>
            </a:extLst>
          </p:cNvPr>
          <p:cNvSpPr/>
          <p:nvPr/>
        </p:nvSpPr>
        <p:spPr>
          <a:xfrm rot="20393838">
            <a:off x="2018938" y="2922384"/>
            <a:ext cx="385011" cy="645694"/>
          </a:xfrm>
          <a:prstGeom prst="upArrow">
            <a:avLst>
              <a:gd name="adj1" fmla="val 50000"/>
              <a:gd name="adj2" fmla="val 5823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8E2988B-3215-43F8-B675-9E81A84F8854}"/>
              </a:ext>
            </a:extLst>
          </p:cNvPr>
          <p:cNvSpPr/>
          <p:nvPr/>
        </p:nvSpPr>
        <p:spPr>
          <a:xfrm rot="20377428">
            <a:off x="2294937" y="3426725"/>
            <a:ext cx="192286" cy="6076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3F254B-6D45-4B1F-8BCF-BC39807C8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6" t="12687" r="9687" b="16105"/>
          <a:stretch/>
        </p:blipFill>
        <p:spPr>
          <a:xfrm>
            <a:off x="3762024" y="1258637"/>
            <a:ext cx="4928501" cy="1341791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D495C33D-E15E-4863-A282-3D4980CD309A}"/>
              </a:ext>
            </a:extLst>
          </p:cNvPr>
          <p:cNvSpPr/>
          <p:nvPr/>
        </p:nvSpPr>
        <p:spPr>
          <a:xfrm>
            <a:off x="3665287" y="1162909"/>
            <a:ext cx="5130204" cy="153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661DBD3-6F05-4592-929F-4DDEA5F39B2A}"/>
              </a:ext>
            </a:extLst>
          </p:cNvPr>
          <p:cNvCxnSpPr/>
          <p:nvPr/>
        </p:nvCxnSpPr>
        <p:spPr>
          <a:xfrm flipV="1">
            <a:off x="3762024" y="1010321"/>
            <a:ext cx="0" cy="190854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AED0DA79-2139-4757-82AA-29AADE6348DE}"/>
              </a:ext>
            </a:extLst>
          </p:cNvPr>
          <p:cNvCxnSpPr>
            <a:cxnSpLocks/>
          </p:cNvCxnSpPr>
          <p:nvPr/>
        </p:nvCxnSpPr>
        <p:spPr>
          <a:xfrm>
            <a:off x="3762024" y="2918865"/>
            <a:ext cx="492850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EF4597DF-5756-4504-8AC7-8E88320DE38D}"/>
              </a:ext>
            </a:extLst>
          </p:cNvPr>
          <p:cNvSpPr txBox="1"/>
          <p:nvPr/>
        </p:nvSpPr>
        <p:spPr>
          <a:xfrm>
            <a:off x="8566133" y="2918865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AE83468-62BD-4877-AD6B-8F1005AD6D7D}"/>
              </a:ext>
            </a:extLst>
          </p:cNvPr>
          <p:cNvSpPr txBox="1"/>
          <p:nvPr/>
        </p:nvSpPr>
        <p:spPr>
          <a:xfrm>
            <a:off x="3395555" y="82565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</a:t>
            </a: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397D037F-33EB-4034-A0C4-D7903F1CB71E}"/>
              </a:ext>
            </a:extLst>
          </p:cNvPr>
          <p:cNvCxnSpPr/>
          <p:nvPr/>
        </p:nvCxnSpPr>
        <p:spPr>
          <a:xfrm flipV="1">
            <a:off x="3693177" y="2724587"/>
            <a:ext cx="131054" cy="1042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EC422633-4EFC-4A2F-AF66-0C1E6F161498}"/>
              </a:ext>
            </a:extLst>
          </p:cNvPr>
          <p:cNvCxnSpPr/>
          <p:nvPr/>
        </p:nvCxnSpPr>
        <p:spPr>
          <a:xfrm flipV="1">
            <a:off x="3693177" y="2672463"/>
            <a:ext cx="131054" cy="1042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63BBA8D2-E3AB-4D1B-9F4B-CB5696982A33}"/>
              </a:ext>
            </a:extLst>
          </p:cNvPr>
          <p:cNvSpPr txBox="1"/>
          <p:nvPr/>
        </p:nvSpPr>
        <p:spPr>
          <a:xfrm>
            <a:off x="2375810" y="327769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6BCB07E3-8141-413D-A0FC-9F2DAAFBB7F9}"/>
              </a:ext>
            </a:extLst>
          </p:cNvPr>
          <p:cNvSpPr/>
          <p:nvPr/>
        </p:nvSpPr>
        <p:spPr>
          <a:xfrm>
            <a:off x="4052473" y="3140110"/>
            <a:ext cx="518935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Magnetic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field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fluctuations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quickly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(~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render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Larmor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precession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incoherent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Crystallized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ions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identical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field</a:t>
            </a: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phase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difference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correlation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stays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coherent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(&gt;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seconds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!)</a:t>
            </a:r>
          </a:p>
          <a:p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31EE224F-3B34-4978-83DE-27A41B360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33" y="-58637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Coherent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</a:t>
            </a:r>
            <a:r>
              <a:rPr lang="de-DE" sz="2800" b="1" i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1</a:t>
            </a:r>
            <a:r>
              <a:rPr lang="de-DE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-g</a:t>
            </a:r>
            <a:r>
              <a:rPr lang="de-DE" sz="2800" b="1" i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2</a:t>
            </a:r>
            <a:r>
              <a:rPr lang="de-DE" sz="28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difference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measurement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020202F-662D-4B0D-AEDB-DB5014D4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7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3.33333E-6 C 0.01458 -0.00787 0.02934 -0.00856 0.03229 -0.00115 C 0.03316 0.00811 0.02274 0.02107 0.00659 0.02871 C -0.01025 0.03681 -0.02414 0.03542 -0.02674 0.02755 C -0.02882 0.01991 -0.01754 0.00811 -0.00122 -3.33333E-6 Z " pathEditMode="fixed" rAng="2040000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1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046 C -0.01614 0.00694 -0.03021 0.00972 -0.03264 -0.00046 C -0.03472 -0.0088 -0.02396 -0.02107 -0.00833 -0.02847 C 0.00868 -0.03704 0.02379 -0.03495 0.02518 -0.02917 C 0.02691 -0.0206 0.01511 -0.00741 0.00104 -0.00046 Z " pathEditMode="relative" rAng="2040000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repeatCount="indefinite" accel="10000" decel="1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01198 -0.0430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" y="-215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0.01644 L 0.5934 0.012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fik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r="-3513"/>
          <a:stretch/>
        </p:blipFill>
        <p:spPr>
          <a:xfrm>
            <a:off x="731844" y="738352"/>
            <a:ext cx="2654828" cy="2854252"/>
          </a:xfrm>
          <a:prstGeom prst="rect">
            <a:avLst/>
          </a:prstGeom>
        </p:spPr>
      </p:pic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4670227" y="1695011"/>
            <a:ext cx="261577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/>
              <a:t> Reduced cyclotron </a:t>
            </a:r>
          </a:p>
          <a:p>
            <a:r>
              <a:rPr lang="en-US" sz="1600" dirty="0"/>
              <a:t>  frequency: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4670227" y="2295114"/>
            <a:ext cx="1696298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/>
              <a:t> Magnetron drift</a:t>
            </a:r>
          </a:p>
          <a:p>
            <a:r>
              <a:rPr lang="en-US" sz="1600" dirty="0"/>
              <a:t>  frequency:</a:t>
            </a: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4674990" y="2909512"/>
            <a:ext cx="1761893" cy="3385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/>
              <a:t> Axial frequency:</a:t>
            </a:r>
          </a:p>
        </p:txBody>
      </p:sp>
      <p:graphicFrame>
        <p:nvGraphicFramePr>
          <p:cNvPr id="44" name="Object 21"/>
          <p:cNvGraphicFramePr>
            <a:graphicFrameLocks noChangeAspect="1"/>
          </p:cNvGraphicFramePr>
          <p:nvPr>
            <p:extLst/>
          </p:nvPr>
        </p:nvGraphicFramePr>
        <p:xfrm>
          <a:off x="6596908" y="4547161"/>
          <a:ext cx="2319432" cy="486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0" name="Formel" r:id="rId4" imgW="1143000" imgH="241200" progId="Equation.3">
                  <p:embed/>
                </p:oleObj>
              </mc:Choice>
              <mc:Fallback>
                <p:oleObj name="Formel" r:id="rId4" imgW="1143000" imgH="241200" progId="Equation.3">
                  <p:embed/>
                  <p:pic>
                    <p:nvPicPr>
                      <p:cNvPr id="44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6908" y="4547161"/>
                        <a:ext cx="2319432" cy="4864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4463138" y="4677103"/>
            <a:ext cx="2204450" cy="2923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300" dirty="0"/>
              <a:t> Free cyclotron frequency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848757" y="1746639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>
                <a:solidFill>
                  <a:srgbClr val="0070C0"/>
                </a:solidFill>
              </a:rPr>
              <a:t>~2</a:t>
            </a:r>
            <a:r>
              <a:rPr lang="el-GR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sz="2000" i="1" dirty="0">
                <a:solidFill>
                  <a:srgbClr val="0070C0"/>
                </a:solidFill>
              </a:rPr>
              <a:t>∙ 27 MHz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829709" y="2315605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>
                <a:solidFill>
                  <a:srgbClr val="00B050"/>
                </a:solidFill>
              </a:rPr>
              <a:t>~</a:t>
            </a:r>
            <a:r>
              <a:rPr lang="de-DE" sz="2000" i="1" dirty="0">
                <a:solidFill>
                  <a:srgbClr val="0070C0"/>
                </a:solidFill>
              </a:rPr>
              <a:t> </a:t>
            </a:r>
            <a:r>
              <a:rPr lang="de-DE" sz="2000" i="1" dirty="0">
                <a:solidFill>
                  <a:srgbClr val="00B050"/>
                </a:solidFill>
              </a:rPr>
              <a:t>2</a:t>
            </a:r>
            <a:r>
              <a:rPr lang="el-GR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sz="2000" i="1" dirty="0">
                <a:solidFill>
                  <a:srgbClr val="00B050"/>
                </a:solidFill>
              </a:rPr>
              <a:t>∙ 9 kHz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831115" y="2883347"/>
            <a:ext cx="1802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i="1" dirty="0">
                <a:solidFill>
                  <a:srgbClr val="FFC000"/>
                </a:solidFill>
              </a:rPr>
              <a:t>~</a:t>
            </a:r>
            <a:r>
              <a:rPr lang="de-DE" sz="2000" i="1" dirty="0">
                <a:solidFill>
                  <a:srgbClr val="0070C0"/>
                </a:solidFill>
              </a:rPr>
              <a:t> </a:t>
            </a:r>
            <a:r>
              <a:rPr lang="de-DE" sz="2000" i="1" dirty="0">
                <a:solidFill>
                  <a:srgbClr val="FFC000"/>
                </a:solidFill>
              </a:rPr>
              <a:t>2</a:t>
            </a:r>
            <a:r>
              <a:rPr lang="el-GR" sz="2000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sz="2000" i="1" dirty="0">
                <a:solidFill>
                  <a:srgbClr val="FFC000"/>
                </a:solidFill>
              </a:rPr>
              <a:t>∙ 700 kHz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598219" y="1343820"/>
            <a:ext cx="2216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Trap </a:t>
            </a:r>
            <a:r>
              <a:rPr lang="de-DE" sz="1600" u="sng" dirty="0" err="1"/>
              <a:t>eigenfrequencies</a:t>
            </a:r>
            <a:endParaRPr lang="de-DE" sz="1600" u="sng" dirty="0"/>
          </a:p>
        </p:txBody>
      </p:sp>
      <p:sp>
        <p:nvSpPr>
          <p:cNvPr id="23" name="Rechteck 22"/>
          <p:cNvSpPr/>
          <p:nvPr/>
        </p:nvSpPr>
        <p:spPr>
          <a:xfrm>
            <a:off x="6004066" y="4994245"/>
            <a:ext cx="25667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(Brown-</a:t>
            </a:r>
            <a:r>
              <a:rPr lang="en-US" sz="1100" dirty="0" err="1"/>
              <a:t>Gabrielse</a:t>
            </a:r>
            <a:r>
              <a:rPr lang="en-US" sz="1100" dirty="0"/>
              <a:t> invariance theorem)</a:t>
            </a:r>
          </a:p>
        </p:txBody>
      </p:sp>
      <p:sp>
        <p:nvSpPr>
          <p:cNvPr id="91" name="Rechteck 90"/>
          <p:cNvSpPr/>
          <p:nvPr/>
        </p:nvSpPr>
        <p:spPr bwMode="auto">
          <a:xfrm rot="16200000">
            <a:off x="2942937" y="201268"/>
            <a:ext cx="551543" cy="13353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0" name="Rechteck 89"/>
          <p:cNvSpPr/>
          <p:nvPr/>
        </p:nvSpPr>
        <p:spPr bwMode="auto">
          <a:xfrm>
            <a:off x="163283" y="939349"/>
            <a:ext cx="551543" cy="26633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830099" y="101701"/>
            <a:ext cx="7772174" cy="73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The Penning trap</a:t>
            </a:r>
          </a:p>
        </p:txBody>
      </p:sp>
      <p:pic>
        <p:nvPicPr>
          <p:cNvPr id="57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9083" y="1959750"/>
            <a:ext cx="504969" cy="233547"/>
          </a:xfrm>
          <a:prstGeom prst="rect">
            <a:avLst/>
          </a:prstGeom>
          <a:noFill/>
        </p:spPr>
      </p:pic>
      <p:grpSp>
        <p:nvGrpSpPr>
          <p:cNvPr id="58" name="Gruppieren 57"/>
          <p:cNvGrpSpPr/>
          <p:nvPr/>
        </p:nvGrpSpPr>
        <p:grpSpPr>
          <a:xfrm rot="5400000">
            <a:off x="266634" y="2315650"/>
            <a:ext cx="4224270" cy="3799268"/>
            <a:chOff x="4165601" y="1640117"/>
            <a:chExt cx="4657724" cy="2628900"/>
          </a:xfrm>
        </p:grpSpPr>
        <p:sp>
          <p:nvSpPr>
            <p:cNvPr id="59" name="Gleichschenkliges Dreieck 58"/>
            <p:cNvSpPr/>
            <p:nvPr/>
          </p:nvSpPr>
          <p:spPr bwMode="auto">
            <a:xfrm rot="16200000">
              <a:off x="3619501" y="2186217"/>
              <a:ext cx="2628900" cy="1536700"/>
            </a:xfrm>
            <a:prstGeom prst="triangle">
              <a:avLst>
                <a:gd name="adj" fmla="val 41065"/>
              </a:avLst>
            </a:prstGeom>
            <a:solidFill>
              <a:schemeClr val="bg1">
                <a:lumMod val="75000"/>
                <a:alpha val="5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76713">
                <a:defRPr/>
              </a:pPr>
              <a:endParaRPr lang="en-US" sz="8200">
                <a:latin typeface="Arial" pitchFamily="34" charset="0"/>
              </a:endParaRPr>
            </a:p>
          </p:txBody>
        </p:sp>
        <p:sp>
          <p:nvSpPr>
            <p:cNvPr id="60" name="Rechteck 59"/>
            <p:cNvSpPr/>
            <p:nvPr/>
          </p:nvSpPr>
          <p:spPr bwMode="auto">
            <a:xfrm>
              <a:off x="5702300" y="1640118"/>
              <a:ext cx="3121025" cy="2627313"/>
            </a:xfrm>
            <a:prstGeom prst="rect">
              <a:avLst/>
            </a:prstGeom>
            <a:solidFill>
              <a:schemeClr val="bg1">
                <a:lumMod val="75000"/>
                <a:alpha val="5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76713">
                <a:defRPr/>
              </a:pPr>
              <a:endParaRPr lang="en-US" sz="8200">
                <a:latin typeface="Arial" pitchFamily="34" charset="0"/>
              </a:endParaRPr>
            </a:p>
          </p:txBody>
        </p:sp>
      </p:grpSp>
      <p:grpSp>
        <p:nvGrpSpPr>
          <p:cNvPr id="74" name="Gruppieren 73"/>
          <p:cNvGrpSpPr/>
          <p:nvPr/>
        </p:nvGrpSpPr>
        <p:grpSpPr>
          <a:xfrm rot="20439333" flipH="1">
            <a:off x="392730" y="1582223"/>
            <a:ext cx="891540" cy="1373505"/>
            <a:chOff x="5575935" y="1485900"/>
            <a:chExt cx="891540" cy="1447800"/>
          </a:xfrm>
        </p:grpSpPr>
        <p:cxnSp>
          <p:nvCxnSpPr>
            <p:cNvPr id="52" name="Gerade Verbindung 51"/>
            <p:cNvCxnSpPr/>
            <p:nvPr/>
          </p:nvCxnSpPr>
          <p:spPr bwMode="auto">
            <a:xfrm>
              <a:off x="5598795" y="1493520"/>
              <a:ext cx="868679" cy="190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5575935" y="2933700"/>
              <a:ext cx="89153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54"/>
            <p:cNvCxnSpPr/>
            <p:nvPr/>
          </p:nvCxnSpPr>
          <p:spPr bwMode="auto">
            <a:xfrm>
              <a:off x="6467475" y="1485900"/>
              <a:ext cx="0" cy="14382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5600700" y="2219325"/>
              <a:ext cx="33337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Gerade Verbindung 68"/>
            <p:cNvCxnSpPr/>
            <p:nvPr/>
          </p:nvCxnSpPr>
          <p:spPr bwMode="auto">
            <a:xfrm>
              <a:off x="6134100" y="2219325"/>
              <a:ext cx="33337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Ellipse 70"/>
            <p:cNvSpPr/>
            <p:nvPr/>
          </p:nvSpPr>
          <p:spPr bwMode="auto">
            <a:xfrm>
              <a:off x="5924550" y="2190750"/>
              <a:ext cx="47625" cy="47625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Ellipse 71"/>
            <p:cNvSpPr/>
            <p:nvPr/>
          </p:nvSpPr>
          <p:spPr bwMode="auto">
            <a:xfrm>
              <a:off x="6076950" y="2190750"/>
              <a:ext cx="47625" cy="47625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5915025" y="2190750"/>
              <a:ext cx="373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de-DE" sz="1400" i="1" baseline="-25000" dirty="0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1555581" y="738345"/>
            <a:ext cx="450605" cy="1029659"/>
            <a:chOff x="4528879" y="3784600"/>
            <a:chExt cx="450605" cy="1029659"/>
          </a:xfrm>
        </p:grpSpPr>
        <p:sp>
          <p:nvSpPr>
            <p:cNvPr id="68" name="Pfeil nach oben 67"/>
            <p:cNvSpPr/>
            <p:nvPr/>
          </p:nvSpPr>
          <p:spPr bwMode="auto">
            <a:xfrm rot="20265153">
              <a:off x="4528879" y="3950659"/>
              <a:ext cx="212758" cy="863600"/>
            </a:xfrm>
            <a:prstGeom prst="up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4572000" y="378460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</p:grp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4670227" y="3361950"/>
            <a:ext cx="1981633" cy="3385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Larmor</a:t>
            </a:r>
            <a:r>
              <a:rPr lang="en-US" sz="1600" dirty="0"/>
              <a:t> frequency: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6816827" y="3273872"/>
            <a:ext cx="1802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i="1" dirty="0"/>
              <a:t>~ 2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sz="2000" i="1" dirty="0"/>
              <a:t>∙ 110 GHz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E260C49-B2C3-4C1B-BCC4-F2B070A5A5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02" y="3575274"/>
            <a:ext cx="3291398" cy="2799421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F4AE719-6B8D-45C7-8541-49A705E484C1}"/>
              </a:ext>
            </a:extLst>
          </p:cNvPr>
          <p:cNvCxnSpPr/>
          <p:nvPr/>
        </p:nvCxnSpPr>
        <p:spPr>
          <a:xfrm>
            <a:off x="3212448" y="4912130"/>
            <a:ext cx="0" cy="1071950"/>
          </a:xfrm>
          <a:prstGeom prst="straightConnector1">
            <a:avLst/>
          </a:prstGeom>
          <a:ln w="317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DFD644D-F669-4283-AAE9-B9EB26B6CF54}"/>
              </a:ext>
            </a:extLst>
          </p:cNvPr>
          <p:cNvGrpSpPr/>
          <p:nvPr/>
        </p:nvGrpSpPr>
        <p:grpSpPr>
          <a:xfrm>
            <a:off x="2719617" y="5440878"/>
            <a:ext cx="492829" cy="226054"/>
            <a:chOff x="2746422" y="5442774"/>
            <a:chExt cx="418976" cy="141730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3750A4E7-64CA-4912-A8E6-096C1FD35718}"/>
                </a:ext>
              </a:extLst>
            </p:cNvPr>
            <p:cNvSpPr/>
            <p:nvPr/>
          </p:nvSpPr>
          <p:spPr>
            <a:xfrm>
              <a:off x="2746422" y="5442774"/>
              <a:ext cx="418976" cy="138965"/>
            </a:xfrm>
            <a:prstGeom prst="ellipse">
              <a:avLst/>
            </a:prstGeom>
            <a:noFill/>
            <a:ln w="25400">
              <a:solidFill>
                <a:srgbClr val="4894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48A89B0C-F3BA-44C1-A6C9-A0BA9B762A3E}"/>
                </a:ext>
              </a:extLst>
            </p:cNvPr>
            <p:cNvCxnSpPr>
              <a:cxnSpLocks/>
              <a:stCxn id="9" idx="4"/>
            </p:cNvCxnSpPr>
            <p:nvPr/>
          </p:nvCxnSpPr>
          <p:spPr>
            <a:xfrm flipH="1">
              <a:off x="2881846" y="5581739"/>
              <a:ext cx="74065" cy="2765"/>
            </a:xfrm>
            <a:prstGeom prst="straightConnector1">
              <a:avLst/>
            </a:prstGeom>
            <a:ln w="44450">
              <a:solidFill>
                <a:srgbClr val="4894F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Ellipse 62">
            <a:extLst>
              <a:ext uri="{FF2B5EF4-FFF2-40B4-BE49-F238E27FC236}">
                <a16:creationId xmlns:a16="http://schemas.microsoft.com/office/drawing/2014/main" id="{86607E68-EEB4-479C-8F57-588D2B7A6799}"/>
              </a:ext>
            </a:extLst>
          </p:cNvPr>
          <p:cNvSpPr/>
          <p:nvPr/>
        </p:nvSpPr>
        <p:spPr>
          <a:xfrm>
            <a:off x="886868" y="4133977"/>
            <a:ext cx="2744062" cy="1545665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DAEC5DE2-69D0-4301-B118-9760BA1B96AE}"/>
              </a:ext>
            </a:extLst>
          </p:cNvPr>
          <p:cNvCxnSpPr>
            <a:cxnSpLocks/>
            <a:stCxn id="63" idx="4"/>
          </p:cNvCxnSpPr>
          <p:nvPr/>
        </p:nvCxnSpPr>
        <p:spPr>
          <a:xfrm flipH="1">
            <a:off x="2207741" y="5679642"/>
            <a:ext cx="51158" cy="7319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38ED824-5E6E-4010-A386-AF51C428B105}"/>
              </a:ext>
            </a:extLst>
          </p:cNvPr>
          <p:cNvGrpSpPr/>
          <p:nvPr/>
        </p:nvGrpSpPr>
        <p:grpSpPr>
          <a:xfrm>
            <a:off x="3212446" y="2885844"/>
            <a:ext cx="1437614" cy="3098236"/>
            <a:chOff x="3212446" y="2885844"/>
            <a:chExt cx="1437614" cy="3098236"/>
          </a:xfrm>
        </p:grpSpPr>
        <p:sp>
          <p:nvSpPr>
            <p:cNvPr id="54" name="Pfeil: nach links 53">
              <a:extLst>
                <a:ext uri="{FF2B5EF4-FFF2-40B4-BE49-F238E27FC236}">
                  <a16:creationId xmlns:a16="http://schemas.microsoft.com/office/drawing/2014/main" id="{53904A2A-44E4-4C29-A54E-6B9A729CF938}"/>
                </a:ext>
              </a:extLst>
            </p:cNvPr>
            <p:cNvSpPr/>
            <p:nvPr/>
          </p:nvSpPr>
          <p:spPr>
            <a:xfrm flipH="1">
              <a:off x="3880488" y="2885844"/>
              <a:ext cx="769572" cy="423091"/>
            </a:xfrm>
            <a:prstGeom prst="leftArrow">
              <a:avLst/>
            </a:prstGeom>
            <a:solidFill>
              <a:srgbClr val="FFC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4D971100-EC8A-4F65-8611-BFD94024F419}"/>
                </a:ext>
              </a:extLst>
            </p:cNvPr>
            <p:cNvCxnSpPr/>
            <p:nvPr/>
          </p:nvCxnSpPr>
          <p:spPr>
            <a:xfrm>
              <a:off x="3212446" y="4912130"/>
              <a:ext cx="0" cy="1071950"/>
            </a:xfrm>
            <a:prstGeom prst="straightConnector1">
              <a:avLst/>
            </a:prstGeom>
            <a:ln w="31750">
              <a:solidFill>
                <a:srgbClr val="FFC000"/>
              </a:solidFill>
              <a:headEnd type="triangle"/>
              <a:tailEnd type="triangle"/>
            </a:ln>
            <a:effectLst>
              <a:glow rad="762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83F3C71-FE3C-48EB-A6B9-A555BBEADB26}"/>
              </a:ext>
            </a:extLst>
          </p:cNvPr>
          <p:cNvGrpSpPr/>
          <p:nvPr/>
        </p:nvGrpSpPr>
        <p:grpSpPr>
          <a:xfrm>
            <a:off x="2717585" y="1778950"/>
            <a:ext cx="1945602" cy="3890014"/>
            <a:chOff x="2717585" y="1778950"/>
            <a:chExt cx="1945602" cy="3890014"/>
          </a:xfrm>
        </p:grpSpPr>
        <p:sp>
          <p:nvSpPr>
            <p:cNvPr id="40" name="Pfeil: nach links 39">
              <a:extLst>
                <a:ext uri="{FF2B5EF4-FFF2-40B4-BE49-F238E27FC236}">
                  <a16:creationId xmlns:a16="http://schemas.microsoft.com/office/drawing/2014/main" id="{8DE484A7-E348-49D3-B028-88A43B63AC9F}"/>
                </a:ext>
              </a:extLst>
            </p:cNvPr>
            <p:cNvSpPr/>
            <p:nvPr/>
          </p:nvSpPr>
          <p:spPr>
            <a:xfrm flipH="1">
              <a:off x="3893615" y="1778950"/>
              <a:ext cx="769572" cy="437635"/>
            </a:xfrm>
            <a:prstGeom prst="leftArrow">
              <a:avLst/>
            </a:prstGeom>
            <a:solidFill>
              <a:srgbClr val="4F81BD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8C4DEA7D-01C7-45E3-9836-9311F90463BF}"/>
                </a:ext>
              </a:extLst>
            </p:cNvPr>
            <p:cNvGrpSpPr/>
            <p:nvPr/>
          </p:nvGrpSpPr>
          <p:grpSpPr>
            <a:xfrm>
              <a:off x="2717585" y="5442910"/>
              <a:ext cx="492829" cy="226054"/>
              <a:chOff x="2746422" y="5442774"/>
              <a:chExt cx="418976" cy="141730"/>
            </a:xfr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grpSpPr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1036B23A-18DB-4D05-A9FD-1793A515E820}"/>
                  </a:ext>
                </a:extLst>
              </p:cNvPr>
              <p:cNvSpPr/>
              <p:nvPr/>
            </p:nvSpPr>
            <p:spPr>
              <a:xfrm>
                <a:off x="2746422" y="5442774"/>
                <a:ext cx="418976" cy="138965"/>
              </a:xfrm>
              <a:prstGeom prst="ellipse">
                <a:avLst/>
              </a:prstGeom>
              <a:noFill/>
              <a:ln w="25400">
                <a:solidFill>
                  <a:srgbClr val="4894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0" name="Gerade Verbindung mit Pfeil 49">
                <a:extLst>
                  <a:ext uri="{FF2B5EF4-FFF2-40B4-BE49-F238E27FC236}">
                    <a16:creationId xmlns:a16="http://schemas.microsoft.com/office/drawing/2014/main" id="{F510F185-7FFF-4092-9836-FDF6C5F2D486}"/>
                  </a:ext>
                </a:extLst>
              </p:cNvPr>
              <p:cNvCxnSpPr>
                <a:cxnSpLocks/>
                <a:stCxn id="49" idx="4"/>
              </p:cNvCxnSpPr>
              <p:nvPr/>
            </p:nvCxnSpPr>
            <p:spPr>
              <a:xfrm flipH="1">
                <a:off x="2881846" y="5581739"/>
                <a:ext cx="74065" cy="2765"/>
              </a:xfrm>
              <a:prstGeom prst="straightConnector1">
                <a:avLst/>
              </a:prstGeom>
              <a:ln w="44450">
                <a:solidFill>
                  <a:srgbClr val="4894F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292ADC2-5628-4D5F-BF3A-030E8E0BD185}"/>
              </a:ext>
            </a:extLst>
          </p:cNvPr>
          <p:cNvGrpSpPr/>
          <p:nvPr/>
        </p:nvGrpSpPr>
        <p:grpSpPr>
          <a:xfrm>
            <a:off x="888900" y="2376362"/>
            <a:ext cx="3777185" cy="3297184"/>
            <a:chOff x="888900" y="2376362"/>
            <a:chExt cx="3777185" cy="3297184"/>
          </a:xfrm>
        </p:grpSpPr>
        <p:sp>
          <p:nvSpPr>
            <p:cNvPr id="48" name="Pfeil: nach links 47">
              <a:extLst>
                <a:ext uri="{FF2B5EF4-FFF2-40B4-BE49-F238E27FC236}">
                  <a16:creationId xmlns:a16="http://schemas.microsoft.com/office/drawing/2014/main" id="{1AA17E05-C36D-46B2-A62B-FF4101CE9B24}"/>
                </a:ext>
              </a:extLst>
            </p:cNvPr>
            <p:cNvSpPr/>
            <p:nvPr/>
          </p:nvSpPr>
          <p:spPr>
            <a:xfrm flipH="1">
              <a:off x="3886367" y="2376362"/>
              <a:ext cx="779718" cy="437635"/>
            </a:xfrm>
            <a:prstGeom prst="leftArrow">
              <a:avLst/>
            </a:prstGeom>
            <a:solidFill>
              <a:srgbClr val="55A87D"/>
            </a:solidFill>
            <a:ln>
              <a:solidFill>
                <a:srgbClr val="027E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64A68D13-50FA-447E-B00B-791E9F71CF71}"/>
                </a:ext>
              </a:extLst>
            </p:cNvPr>
            <p:cNvSpPr/>
            <p:nvPr/>
          </p:nvSpPr>
          <p:spPr>
            <a:xfrm>
              <a:off x="888900" y="4127881"/>
              <a:ext cx="2744062" cy="1545665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3C0C8D4-74B6-4275-9FA1-C043DAB7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hteck: abgerundete Ecken 61">
                <a:extLst>
                  <a:ext uri="{FF2B5EF4-FFF2-40B4-BE49-F238E27FC236}">
                    <a16:creationId xmlns:a16="http://schemas.microsoft.com/office/drawing/2014/main" id="{BEF84CFB-6E17-43EA-85F1-190641CFE59E}"/>
                  </a:ext>
                </a:extLst>
              </p:cNvPr>
              <p:cNvSpPr/>
              <p:nvPr/>
            </p:nvSpPr>
            <p:spPr>
              <a:xfrm>
                <a:off x="6596908" y="5339028"/>
                <a:ext cx="1355264" cy="659871"/>
              </a:xfrm>
              <a:prstGeom prst="roundRect">
                <a:avLst>
                  <a:gd name="adj" fmla="val 17322"/>
                </a:avLst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1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b="1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𝝎</m:t>
                          </m:r>
                        </m:e>
                        <m:sub>
                          <m:r>
                            <a:rPr lang="de-DE" sz="2000" b="1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de-DE" sz="2000" b="1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2000" b="1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1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num>
                        <m:den>
                          <m:r>
                            <a:rPr lang="de-DE" sz="2000" b="1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  <m:r>
                        <a:rPr lang="de-DE" sz="2000" b="1" i="1">
                          <a:solidFill>
                            <a:srgbClr val="92D050"/>
                          </a:solidFill>
                          <a:latin typeface="Cambria Math"/>
                        </a:rPr>
                        <m:t>𝑩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62" name="Rechteck: abgerundete Ecken 61">
                <a:extLst>
                  <a:ext uri="{FF2B5EF4-FFF2-40B4-BE49-F238E27FC236}">
                    <a16:creationId xmlns:a16="http://schemas.microsoft.com/office/drawing/2014/main" id="{BEF84CFB-6E17-43EA-85F1-190641CFE5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908" y="5339028"/>
                <a:ext cx="1355264" cy="659871"/>
              </a:xfrm>
              <a:prstGeom prst="roundRect">
                <a:avLst>
                  <a:gd name="adj" fmla="val 17322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39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E5EBE24-8577-4616-86A9-AA9C38E95D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r="-3513"/>
          <a:stretch/>
        </p:blipFill>
        <p:spPr>
          <a:xfrm>
            <a:off x="130415" y="674788"/>
            <a:ext cx="3922058" cy="4216673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403B131-FE62-4404-A6E1-568CDB7D4FF4}"/>
              </a:ext>
            </a:extLst>
          </p:cNvPr>
          <p:cNvSpPr/>
          <p:nvPr/>
        </p:nvSpPr>
        <p:spPr>
          <a:xfrm rot="20398155">
            <a:off x="1665453" y="2451006"/>
            <a:ext cx="569259" cy="211303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0E9527C-6C26-4815-A373-5ADC79B224CF}"/>
              </a:ext>
            </a:extLst>
          </p:cNvPr>
          <p:cNvSpPr/>
          <p:nvPr/>
        </p:nvSpPr>
        <p:spPr>
          <a:xfrm rot="21408640">
            <a:off x="1932849" y="2605597"/>
            <a:ext cx="99152" cy="88135"/>
          </a:xfrm>
          <a:prstGeom prst="ellipse">
            <a:avLst/>
          </a:prstGeom>
          <a:gradFill flip="none" rotWithShape="1">
            <a:gsLst>
              <a:gs pos="100000">
                <a:srgbClr val="0070C0"/>
              </a:gs>
              <a:gs pos="30000">
                <a:schemeClr val="accent1">
                  <a:tint val="44500"/>
                  <a:satMod val="160000"/>
                </a:schemeClr>
              </a:gs>
              <a:gs pos="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7E3CCC8-70B1-4399-B9AA-6CE3BF43FEFC}"/>
              </a:ext>
            </a:extLst>
          </p:cNvPr>
          <p:cNvSpPr/>
          <p:nvPr/>
        </p:nvSpPr>
        <p:spPr>
          <a:xfrm rot="21408640">
            <a:off x="1877851" y="2416371"/>
            <a:ext cx="99152" cy="88135"/>
          </a:xfrm>
          <a:prstGeom prst="ellipse">
            <a:avLst/>
          </a:prstGeom>
          <a:gradFill flip="none" rotWithShape="1">
            <a:gsLst>
              <a:gs pos="100000">
                <a:srgbClr val="C00000"/>
              </a:gs>
              <a:gs pos="30000">
                <a:srgbClr val="FEB2B9"/>
              </a:gs>
              <a:gs pos="0">
                <a:srgbClr val="FFF7F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oben 11">
            <a:extLst>
              <a:ext uri="{FF2B5EF4-FFF2-40B4-BE49-F238E27FC236}">
                <a16:creationId xmlns:a16="http://schemas.microsoft.com/office/drawing/2014/main" id="{8F2FCDBD-CED6-42AA-B3CD-26174A3D2A96}"/>
              </a:ext>
            </a:extLst>
          </p:cNvPr>
          <p:cNvSpPr/>
          <p:nvPr/>
        </p:nvSpPr>
        <p:spPr>
          <a:xfrm rot="20393838">
            <a:off x="2026664" y="2924863"/>
            <a:ext cx="385011" cy="645694"/>
          </a:xfrm>
          <a:prstGeom prst="upArrow">
            <a:avLst>
              <a:gd name="adj1" fmla="val 50000"/>
              <a:gd name="adj2" fmla="val 5823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8E2988B-3215-43F8-B675-9E81A84F8854}"/>
              </a:ext>
            </a:extLst>
          </p:cNvPr>
          <p:cNvSpPr/>
          <p:nvPr/>
        </p:nvSpPr>
        <p:spPr>
          <a:xfrm rot="20377428">
            <a:off x="2302663" y="3429204"/>
            <a:ext cx="192286" cy="6076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3F254B-6D45-4B1F-8BCF-BC39807C8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6" t="12687" r="9687" b="16105"/>
          <a:stretch/>
        </p:blipFill>
        <p:spPr>
          <a:xfrm>
            <a:off x="3769750" y="1261116"/>
            <a:ext cx="4928501" cy="1341791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661DBD3-6F05-4592-929F-4DDEA5F39B2A}"/>
              </a:ext>
            </a:extLst>
          </p:cNvPr>
          <p:cNvCxnSpPr/>
          <p:nvPr/>
        </p:nvCxnSpPr>
        <p:spPr>
          <a:xfrm flipV="1">
            <a:off x="3769750" y="1012800"/>
            <a:ext cx="0" cy="190854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AED0DA79-2139-4757-82AA-29AADE6348DE}"/>
              </a:ext>
            </a:extLst>
          </p:cNvPr>
          <p:cNvCxnSpPr>
            <a:cxnSpLocks/>
          </p:cNvCxnSpPr>
          <p:nvPr/>
        </p:nvCxnSpPr>
        <p:spPr>
          <a:xfrm>
            <a:off x="3769750" y="2921344"/>
            <a:ext cx="492850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EF4597DF-5756-4504-8AC7-8E88320DE38D}"/>
              </a:ext>
            </a:extLst>
          </p:cNvPr>
          <p:cNvSpPr txBox="1"/>
          <p:nvPr/>
        </p:nvSpPr>
        <p:spPr>
          <a:xfrm>
            <a:off x="8573858" y="292592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AE83468-62BD-4877-AD6B-8F1005AD6D7D}"/>
              </a:ext>
            </a:extLst>
          </p:cNvPr>
          <p:cNvSpPr txBox="1"/>
          <p:nvPr/>
        </p:nvSpPr>
        <p:spPr>
          <a:xfrm>
            <a:off x="3403281" y="8281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</a:t>
            </a: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397D037F-33EB-4034-A0C4-D7903F1CB71E}"/>
              </a:ext>
            </a:extLst>
          </p:cNvPr>
          <p:cNvCxnSpPr/>
          <p:nvPr/>
        </p:nvCxnSpPr>
        <p:spPr>
          <a:xfrm flipV="1">
            <a:off x="3700903" y="2727066"/>
            <a:ext cx="131054" cy="1042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EC422633-4EFC-4A2F-AF66-0C1E6F161498}"/>
              </a:ext>
            </a:extLst>
          </p:cNvPr>
          <p:cNvCxnSpPr/>
          <p:nvPr/>
        </p:nvCxnSpPr>
        <p:spPr>
          <a:xfrm flipV="1">
            <a:off x="3700903" y="2674942"/>
            <a:ext cx="131054" cy="1042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C90FE224-CDFB-4B96-890D-912BDC1EF769}"/>
              </a:ext>
            </a:extLst>
          </p:cNvPr>
          <p:cNvCxnSpPr/>
          <p:nvPr/>
        </p:nvCxnSpPr>
        <p:spPr>
          <a:xfrm>
            <a:off x="7742179" y="1435743"/>
            <a:ext cx="0" cy="326834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BDC43631-6A90-49D8-A508-8395C6F39FD1}"/>
              </a:ext>
            </a:extLst>
          </p:cNvPr>
          <p:cNvSpPr txBox="1"/>
          <p:nvPr/>
        </p:nvSpPr>
        <p:spPr>
          <a:xfrm>
            <a:off x="7719298" y="1414494"/>
            <a:ext cx="1303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rgbClr val="00B050"/>
                </a:solidFill>
              </a:rPr>
              <a:t>Coherent</a:t>
            </a:r>
            <a:r>
              <a:rPr lang="de-DE" sz="1000" dirty="0">
                <a:solidFill>
                  <a:srgbClr val="00B050"/>
                </a:solidFill>
              </a:rPr>
              <a:t> </a:t>
            </a:r>
            <a:r>
              <a:rPr lang="de-DE" sz="1000" dirty="0" err="1">
                <a:solidFill>
                  <a:srgbClr val="00B050"/>
                </a:solidFill>
              </a:rPr>
              <a:t>difference</a:t>
            </a:r>
            <a:endParaRPr lang="de-DE" sz="1000" dirty="0">
              <a:solidFill>
                <a:srgbClr val="00B050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BB5BCE5-3903-4BA4-956D-CF7E84418284}"/>
              </a:ext>
            </a:extLst>
          </p:cNvPr>
          <p:cNvSpPr txBox="1"/>
          <p:nvPr/>
        </p:nvSpPr>
        <p:spPr>
          <a:xfrm>
            <a:off x="2383536" y="328017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52242D01-7EED-43BA-B6DF-E92C84966E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1" t="53545" r="566" b="-709"/>
          <a:stretch/>
        </p:blipFill>
        <p:spPr>
          <a:xfrm>
            <a:off x="186627" y="4704577"/>
            <a:ext cx="2052000" cy="1872000"/>
          </a:xfrm>
          <a:prstGeom prst="rect">
            <a:avLst/>
          </a:prstGeom>
        </p:spPr>
      </p:pic>
      <p:sp>
        <p:nvSpPr>
          <p:cNvPr id="39" name="Rechteck 38">
            <a:extLst>
              <a:ext uri="{FF2B5EF4-FFF2-40B4-BE49-F238E27FC236}">
                <a16:creationId xmlns:a16="http://schemas.microsoft.com/office/drawing/2014/main" id="{5AFB1194-9E05-46A8-BF79-D4C68431AB54}"/>
              </a:ext>
            </a:extLst>
          </p:cNvPr>
          <p:cNvSpPr/>
          <p:nvPr/>
        </p:nvSpPr>
        <p:spPr>
          <a:xfrm>
            <a:off x="4052473" y="3140110"/>
            <a:ext cx="518935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Magnetic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field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fluctuations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quickly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(~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render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Larmor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precession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incoherent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Crystallized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ions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identical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field</a:t>
            </a: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phase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difference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correlation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stays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coherent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(&gt;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seconds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!)</a:t>
            </a:r>
          </a:p>
          <a:p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49667610-0B40-44B7-B6CF-46F1B289C591}"/>
                  </a:ext>
                </a:extLst>
              </p:cNvPr>
              <p:cNvSpPr txBox="1"/>
              <p:nvPr/>
            </p:nvSpPr>
            <p:spPr>
              <a:xfrm>
                <a:off x="5596636" y="5074243"/>
                <a:ext cx="3344964" cy="8796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↓↓</m:t>
                                  </m:r>
                                </m:e>
                              </m:d>
                            </m:e>
                          </m:d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↑↑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de-DE" sz="1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  <m:t>𝑟𝑓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  <m:t>𝑟𝑓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400" i="1" dirty="0">
                  <a:latin typeface="Cambria Math" panose="02040503050406030204" pitchFamily="18" charset="0"/>
                </a:endParaRPr>
              </a:p>
              <a:p>
                <a:r>
                  <a:rPr lang="de-DE" sz="1400" b="0" dirty="0"/>
                  <a:t>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1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de-DE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e>
                    </m:d>
                  </m:oMath>
                </a14:m>
                <a:endParaRPr lang="de-DE" sz="1400" dirty="0"/>
              </a:p>
            </p:txBody>
          </p:sp>
        </mc:Choice>
        <mc:Fallback xmlns="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49667610-0B40-44B7-B6CF-46F1B289C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636" y="5074243"/>
                <a:ext cx="3344964" cy="879600"/>
              </a:xfrm>
              <a:prstGeom prst="rect">
                <a:avLst/>
              </a:prstGeom>
              <a:blipFill>
                <a:blip r:embed="rId5"/>
                <a:stretch>
                  <a:fillRect l="-4189" t="-40000" r="-911" b="-34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965BE80D-1A4F-4899-AF0E-E6F2C96EBAD3}"/>
              </a:ext>
            </a:extLst>
          </p:cNvPr>
          <p:cNvGrpSpPr/>
          <p:nvPr/>
        </p:nvGrpSpPr>
        <p:grpSpPr>
          <a:xfrm>
            <a:off x="3132032" y="5106719"/>
            <a:ext cx="2488916" cy="1086212"/>
            <a:chOff x="399241" y="5247191"/>
            <a:chExt cx="2488916" cy="1086212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68DA897A-6AAF-4416-B2C5-6A79BB3E82C7}"/>
                </a:ext>
              </a:extLst>
            </p:cNvPr>
            <p:cNvGrpSpPr/>
            <p:nvPr/>
          </p:nvGrpSpPr>
          <p:grpSpPr>
            <a:xfrm>
              <a:off x="399241" y="5574864"/>
              <a:ext cx="2319181" cy="758539"/>
              <a:chOff x="4553622" y="4663562"/>
              <a:chExt cx="2793745" cy="11120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hteck 9">
                    <a:extLst>
                      <a:ext uri="{FF2B5EF4-FFF2-40B4-BE49-F238E27FC236}">
                        <a16:creationId xmlns:a16="http://schemas.microsoft.com/office/drawing/2014/main" id="{F685B680-FA46-4CA2-A45A-3A8EB17EABE8}"/>
                      </a:ext>
                    </a:extLst>
                  </p:cNvPr>
                  <p:cNvSpPr/>
                  <p:nvPr/>
                </p:nvSpPr>
                <p:spPr>
                  <a:xfrm>
                    <a:off x="4751754" y="4681415"/>
                    <a:ext cx="453292" cy="1094149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l-GR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lang="de-DE" b="1" dirty="0"/>
                  </a:p>
                </p:txBody>
              </p:sp>
            </mc:Choice>
            <mc:Fallback xmlns="">
              <p:sp>
                <p:nvSpPr>
                  <p:cNvPr id="10" name="Rechteck 9">
                    <a:extLst>
                      <a:ext uri="{FF2B5EF4-FFF2-40B4-BE49-F238E27FC236}">
                        <a16:creationId xmlns:a16="http://schemas.microsoft.com/office/drawing/2014/main" id="{F685B680-FA46-4CA2-A45A-3A8EB17EABE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1754" y="4681415"/>
                    <a:ext cx="453292" cy="10941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2700"/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Gerade Verbindung mit Pfeil 22">
                <a:extLst>
                  <a:ext uri="{FF2B5EF4-FFF2-40B4-BE49-F238E27FC236}">
                    <a16:creationId xmlns:a16="http://schemas.microsoft.com/office/drawing/2014/main" id="{6F68D090-2530-4770-A151-B189F4BCE8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53622" y="5775564"/>
                <a:ext cx="279374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hteck 26">
                    <a:extLst>
                      <a:ext uri="{FF2B5EF4-FFF2-40B4-BE49-F238E27FC236}">
                        <a16:creationId xmlns:a16="http://schemas.microsoft.com/office/drawing/2014/main" id="{03A7AD4C-8F03-4D18-968A-68B2CBDE284F}"/>
                      </a:ext>
                    </a:extLst>
                  </p:cNvPr>
                  <p:cNvSpPr/>
                  <p:nvPr/>
                </p:nvSpPr>
                <p:spPr>
                  <a:xfrm>
                    <a:off x="6448074" y="4663562"/>
                    <a:ext cx="453292" cy="1094149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l-GR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lang="de-DE" b="1" dirty="0"/>
                  </a:p>
                </p:txBody>
              </p:sp>
            </mc:Choice>
            <mc:Fallback xmlns="">
              <p:sp>
                <p:nvSpPr>
                  <p:cNvPr id="27" name="Rechteck 26">
                    <a:extLst>
                      <a:ext uri="{FF2B5EF4-FFF2-40B4-BE49-F238E27FC236}">
                        <a16:creationId xmlns:a16="http://schemas.microsoft.com/office/drawing/2014/main" id="{03A7AD4C-8F03-4D18-968A-68B2CBDE284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48074" y="4663562"/>
                    <a:ext cx="453292" cy="10941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2700"/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feld 15">
                    <a:extLst>
                      <a:ext uri="{FF2B5EF4-FFF2-40B4-BE49-F238E27FC236}">
                        <a16:creationId xmlns:a16="http://schemas.microsoft.com/office/drawing/2014/main" id="{E5EC1EAD-F8AF-4AC9-8986-4B59C76A203D}"/>
                      </a:ext>
                    </a:extLst>
                  </p:cNvPr>
                  <p:cNvSpPr txBox="1"/>
                  <p:nvPr/>
                </p:nvSpPr>
                <p:spPr>
                  <a:xfrm>
                    <a:off x="5454076" y="5108370"/>
                    <a:ext cx="76495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d>
                                    <m:d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6" name="Textfeld 15">
                    <a:extLst>
                      <a:ext uri="{FF2B5EF4-FFF2-40B4-BE49-F238E27FC236}">
                        <a16:creationId xmlns:a16="http://schemas.microsoft.com/office/drawing/2014/main" id="{E5EC1EAD-F8AF-4AC9-8986-4B59C76A20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54076" y="5108370"/>
                    <a:ext cx="764953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6190" b="-7096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E4224B0D-17B0-4C43-8E00-4093BAA8E38D}"/>
                </a:ext>
              </a:extLst>
            </p:cNvPr>
            <p:cNvSpPr/>
            <p:nvPr/>
          </p:nvSpPr>
          <p:spPr>
            <a:xfrm>
              <a:off x="404807" y="5247191"/>
              <a:ext cx="24833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Simultaneous</a:t>
              </a:r>
              <a:r>
                <a:rPr lang="de-DE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Ramsey </a:t>
              </a:r>
              <a:r>
                <a:rPr lang="de-DE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cycle</a:t>
              </a:r>
              <a:endParaRPr lang="de-DE" sz="1200" dirty="0"/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0178A11B-EC42-4755-93A6-CEA1D680A55E}"/>
              </a:ext>
            </a:extLst>
          </p:cNvPr>
          <p:cNvGrpSpPr/>
          <p:nvPr/>
        </p:nvGrpSpPr>
        <p:grpSpPr>
          <a:xfrm>
            <a:off x="6265457" y="5926764"/>
            <a:ext cx="1281569" cy="383870"/>
            <a:chOff x="6265457" y="5926764"/>
            <a:chExt cx="1281569" cy="383870"/>
          </a:xfrm>
        </p:grpSpPr>
        <p:sp>
          <p:nvSpPr>
            <p:cNvPr id="43" name="Geschweifte Klammer links 42">
              <a:extLst>
                <a:ext uri="{FF2B5EF4-FFF2-40B4-BE49-F238E27FC236}">
                  <a16:creationId xmlns:a16="http://schemas.microsoft.com/office/drawing/2014/main" id="{F49B5E42-3F20-4EB8-925D-BFF1DBBD48B7}"/>
                </a:ext>
              </a:extLst>
            </p:cNvPr>
            <p:cNvSpPr/>
            <p:nvPr/>
          </p:nvSpPr>
          <p:spPr>
            <a:xfrm rot="16200000">
              <a:off x="6770168" y="5646218"/>
              <a:ext cx="112085" cy="673178"/>
            </a:xfrm>
            <a:prstGeom prst="leftBrace">
              <a:avLst>
                <a:gd name="adj1" fmla="val 67819"/>
                <a:gd name="adj2" fmla="val 48231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491AF8D5-337B-4EF8-8B79-87E23378E27D}"/>
                </a:ext>
              </a:extLst>
            </p:cNvPr>
            <p:cNvSpPr/>
            <p:nvPr/>
          </p:nvSpPr>
          <p:spPr>
            <a:xfrm>
              <a:off x="6265457" y="6033635"/>
              <a:ext cx="12815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Small </a:t>
              </a:r>
              <a:r>
                <a:rPr lang="de-DE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difference</a:t>
              </a:r>
              <a:endParaRPr lang="de-DE" sz="1200" dirty="0"/>
            </a:p>
          </p:txBody>
        </p:sp>
      </p:grpSp>
      <p:sp>
        <p:nvSpPr>
          <p:cNvPr id="46" name="Rectangle 3">
            <a:extLst>
              <a:ext uri="{FF2B5EF4-FFF2-40B4-BE49-F238E27FC236}">
                <a16:creationId xmlns:a16="http://schemas.microsoft.com/office/drawing/2014/main" id="{84B266EB-5448-43B1-AC06-63B55AAC2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33" y="-58637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Coherent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</a:t>
            </a:r>
            <a:r>
              <a:rPr lang="de-DE" sz="2800" b="1" i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1</a:t>
            </a:r>
            <a:r>
              <a:rPr lang="de-DE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-g</a:t>
            </a:r>
            <a:r>
              <a:rPr lang="de-DE" sz="2800" b="1" i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2</a:t>
            </a:r>
            <a:r>
              <a:rPr lang="de-DE" sz="28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difference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measurement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6B6B608-946B-49CB-9AD0-264A01745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93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B0359DC-225B-45EA-882F-8EE915201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" r="23624"/>
          <a:stretch/>
        </p:blipFill>
        <p:spPr>
          <a:xfrm>
            <a:off x="362000" y="2755055"/>
            <a:ext cx="4435849" cy="3663938"/>
          </a:xfrm>
          <a:prstGeom prst="rect">
            <a:avLst/>
          </a:prstGeom>
        </p:spPr>
      </p:pic>
      <p:sp>
        <p:nvSpPr>
          <p:cNvPr id="43" name="Rectangle 3">
            <a:extLst>
              <a:ext uri="{FF2B5EF4-FFF2-40B4-BE49-F238E27FC236}">
                <a16:creationId xmlns:a16="http://schemas.microsoft.com/office/drawing/2014/main" id="{BF407C54-9C6C-44D1-BB37-DB5D0E304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33" y="-58637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Coherent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</a:t>
            </a:r>
            <a:r>
              <a:rPr lang="de-DE" sz="2800" b="1" i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1</a:t>
            </a:r>
            <a:r>
              <a:rPr lang="de-DE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-g</a:t>
            </a:r>
            <a:r>
              <a:rPr lang="de-DE" sz="2800" b="1" i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2</a:t>
            </a:r>
            <a:r>
              <a:rPr lang="de-DE" sz="28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difference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measurement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FDB58B1-37D4-470C-AA8C-FB6C76DA8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31" y="674788"/>
            <a:ext cx="5085701" cy="2090135"/>
          </a:xfrm>
          <a:prstGeom prst="rect">
            <a:avLst/>
          </a:prstGeom>
        </p:spPr>
      </p:pic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1D6C2396-B743-4AF1-BD36-0178704D5DAE}"/>
              </a:ext>
            </a:extLst>
          </p:cNvPr>
          <p:cNvSpPr/>
          <p:nvPr/>
        </p:nvSpPr>
        <p:spPr>
          <a:xfrm>
            <a:off x="420130" y="4818661"/>
            <a:ext cx="3216287" cy="1112582"/>
          </a:xfrm>
          <a:prstGeom prst="roundRect">
            <a:avLst>
              <a:gd name="adj" fmla="val 766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8E1EFCD-A21E-4C54-A25B-BE7BB0368916}"/>
              </a:ext>
            </a:extLst>
          </p:cNvPr>
          <p:cNvGrpSpPr/>
          <p:nvPr/>
        </p:nvGrpSpPr>
        <p:grpSpPr>
          <a:xfrm>
            <a:off x="5353131" y="2366030"/>
            <a:ext cx="3718505" cy="3268300"/>
            <a:chOff x="5353131" y="2366030"/>
            <a:chExt cx="3718505" cy="326830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88017D3-1FF5-4ADF-8E86-E23A68A85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3131" y="2366030"/>
              <a:ext cx="3718505" cy="2452631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3CE7583-92EB-4405-B388-89B727C4C2A7}"/>
                </a:ext>
              </a:extLst>
            </p:cNvPr>
            <p:cNvSpPr txBox="1"/>
            <p:nvPr/>
          </p:nvSpPr>
          <p:spPr>
            <a:xfrm>
              <a:off x="5894263" y="4711000"/>
              <a:ext cx="30326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Sets </a:t>
              </a:r>
              <a:r>
                <a:rPr lang="de-DE" dirty="0" err="1"/>
                <a:t>limits</a:t>
              </a:r>
              <a:r>
                <a:rPr lang="de-DE" dirty="0"/>
                <a:t> on </a:t>
              </a:r>
              <a:r>
                <a:rPr lang="de-DE" dirty="0" err="1"/>
                <a:t>scalar</a:t>
              </a:r>
              <a:r>
                <a:rPr lang="de-DE" dirty="0"/>
                <a:t> </a:t>
              </a:r>
              <a:r>
                <a:rPr lang="de-DE" dirty="0" err="1"/>
                <a:t>bosons</a:t>
              </a:r>
              <a:r>
                <a:rPr lang="de-DE" dirty="0"/>
                <a:t> </a:t>
              </a:r>
              <a:r>
                <a:rPr lang="de-DE" dirty="0" err="1"/>
                <a:t>coupling</a:t>
              </a:r>
              <a:r>
                <a:rPr lang="de-DE" dirty="0"/>
                <a:t> </a:t>
              </a:r>
              <a:r>
                <a:rPr lang="de-DE" dirty="0" err="1"/>
                <a:t>neutrons</a:t>
              </a:r>
              <a:r>
                <a:rPr lang="de-DE" dirty="0"/>
                <a:t> and </a:t>
              </a:r>
              <a:r>
                <a:rPr lang="de-DE" dirty="0" err="1"/>
                <a:t>electron</a:t>
              </a:r>
              <a:endParaRPr lang="de-DE" dirty="0"/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C183EC26-CD04-4956-A481-B54F0CC03C9F}"/>
              </a:ext>
            </a:extLst>
          </p:cNvPr>
          <p:cNvGrpSpPr/>
          <p:nvPr/>
        </p:nvGrpSpPr>
        <p:grpSpPr>
          <a:xfrm>
            <a:off x="3953808" y="6095063"/>
            <a:ext cx="4305493" cy="369332"/>
            <a:chOff x="3855720" y="6049661"/>
            <a:chExt cx="4305493" cy="369332"/>
          </a:xfrm>
        </p:grpSpPr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3678E0F2-46A4-424F-9824-BAE5698BC3C7}"/>
                </a:ext>
              </a:extLst>
            </p:cNvPr>
            <p:cNvSpPr txBox="1"/>
            <p:nvPr/>
          </p:nvSpPr>
          <p:spPr>
            <a:xfrm>
              <a:off x="5555174" y="6049661"/>
              <a:ext cx="26060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rgbClr val="FF0000"/>
                  </a:solidFill>
                </a:rPr>
                <a:t>δΔ</a:t>
              </a:r>
              <a:r>
                <a:rPr lang="de-DE" dirty="0">
                  <a:solidFill>
                    <a:srgbClr val="FF0000"/>
                  </a:solidFill>
                </a:rPr>
                <a:t>g/g=5.6 10</a:t>
              </a:r>
              <a:r>
                <a:rPr lang="de-DE" baseline="30000" dirty="0">
                  <a:solidFill>
                    <a:srgbClr val="FF0000"/>
                  </a:solidFill>
                </a:rPr>
                <a:t>-13</a:t>
              </a:r>
            </a:p>
          </p:txBody>
        </p:sp>
        <p:cxnSp>
          <p:nvCxnSpPr>
            <p:cNvPr id="47" name="Gerade Verbindung mit Pfeil 46">
              <a:extLst>
                <a:ext uri="{FF2B5EF4-FFF2-40B4-BE49-F238E27FC236}">
                  <a16:creationId xmlns:a16="http://schemas.microsoft.com/office/drawing/2014/main" id="{EF6D4D64-B43C-4ED9-8C67-ED31F21B03B8}"/>
                </a:ext>
              </a:extLst>
            </p:cNvPr>
            <p:cNvCxnSpPr>
              <a:stCxn id="45" idx="1"/>
            </p:cNvCxnSpPr>
            <p:nvPr/>
          </p:nvCxnSpPr>
          <p:spPr>
            <a:xfrm flipH="1" flipV="1">
              <a:off x="3855720" y="6191250"/>
              <a:ext cx="1699454" cy="430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747B7B2-1715-44E0-81C8-4C2F21D4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DD5629E-E3C3-4C16-A798-F3A64EB4F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103" y="656594"/>
            <a:ext cx="1245533" cy="147907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D0E7580-3A38-4EE2-B911-85B74EE8CBF7}"/>
              </a:ext>
            </a:extLst>
          </p:cNvPr>
          <p:cNvSpPr txBox="1"/>
          <p:nvPr/>
        </p:nvSpPr>
        <p:spPr>
          <a:xfrm>
            <a:off x="7895320" y="2093222"/>
            <a:ext cx="1107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Dr. Tim Sailer</a:t>
            </a:r>
          </a:p>
        </p:txBody>
      </p:sp>
    </p:spTree>
    <p:extLst>
      <p:ext uri="{BB962C8B-B14F-4D97-AF65-F5344CB8AC3E}">
        <p14:creationId xmlns:p14="http://schemas.microsoft.com/office/powerpoint/2010/main" val="6369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31ED9503-FE1C-45D5-80F0-1E9984EC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31" y="3738278"/>
            <a:ext cx="4744430" cy="227885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3971E4D-5DF9-4A18-A5F9-55E81C4E3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71" y="277906"/>
            <a:ext cx="1351966" cy="418977"/>
          </a:xfrm>
          <a:prstGeom prst="rect">
            <a:avLst/>
          </a:prstGeom>
        </p:spPr>
      </p:pic>
      <p:sp>
        <p:nvSpPr>
          <p:cNvPr id="43" name="Rectangle 3">
            <a:extLst>
              <a:ext uri="{FF2B5EF4-FFF2-40B4-BE49-F238E27FC236}">
                <a16:creationId xmlns:a16="http://schemas.microsoft.com/office/drawing/2014/main" id="{BF407C54-9C6C-44D1-BB37-DB5D0E304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75" y="140954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Lepton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Symmetry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experiment</a:t>
            </a:r>
            <a:endParaRPr lang="de-DE" sz="2800" b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747B7B2-1715-44E0-81C8-4C2F21D4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69F52AA-E8F3-4ABD-9DDF-31BD4507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8" y="1212271"/>
            <a:ext cx="1987199" cy="190745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88C81A0-9665-4216-8BA3-E49824A146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83" y="-134472"/>
            <a:ext cx="1969404" cy="1391681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D4699844-03FC-4673-8E06-7DE28C6DE36C}"/>
              </a:ext>
            </a:extLst>
          </p:cNvPr>
          <p:cNvSpPr/>
          <p:nvPr/>
        </p:nvSpPr>
        <p:spPr>
          <a:xfrm>
            <a:off x="2802528" y="1143345"/>
            <a:ext cx="45146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Compare electron and positron spin precession </a:t>
            </a:r>
            <a:r>
              <a:rPr lang="en-AU" sz="2000" dirty="0">
                <a:solidFill>
                  <a:srgbClr val="4F81BD"/>
                </a:solidFill>
              </a:rPr>
              <a:t>simultaneously </a:t>
            </a:r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the same trap </a:t>
            </a:r>
            <a:endParaRPr lang="en-AU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786A7ECA-5971-444A-8D59-1AE66DB01D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50" y="2606442"/>
            <a:ext cx="3760674" cy="2820506"/>
          </a:xfrm>
          <a:prstGeom prst="rect">
            <a:avLst/>
          </a:prstGeom>
        </p:spPr>
      </p:pic>
      <p:sp>
        <p:nvSpPr>
          <p:cNvPr id="64" name="Rechteck 63">
            <a:extLst>
              <a:ext uri="{FF2B5EF4-FFF2-40B4-BE49-F238E27FC236}">
                <a16:creationId xmlns:a16="http://schemas.microsoft.com/office/drawing/2014/main" id="{F379BCC1-8795-4DD3-9CEC-142E4A170C57}"/>
              </a:ext>
            </a:extLst>
          </p:cNvPr>
          <p:cNvSpPr/>
          <p:nvPr/>
        </p:nvSpPr>
        <p:spPr>
          <a:xfrm>
            <a:off x="5365255" y="5393607"/>
            <a:ext cx="3760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Positron has to be ground-state  cooled - sub-500mK black-body radiation in the trap !</a:t>
            </a:r>
            <a:endParaRPr lang="en-A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949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31ED9503-FE1C-45D5-80F0-1E9984EC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31" y="3738278"/>
            <a:ext cx="4744430" cy="227885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3971E4D-5DF9-4A18-A5F9-55E81C4E3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71" y="277906"/>
            <a:ext cx="1351966" cy="418977"/>
          </a:xfrm>
          <a:prstGeom prst="rect">
            <a:avLst/>
          </a:prstGeom>
        </p:spPr>
      </p:pic>
      <p:sp>
        <p:nvSpPr>
          <p:cNvPr id="43" name="Rectangle 3">
            <a:extLst>
              <a:ext uri="{FF2B5EF4-FFF2-40B4-BE49-F238E27FC236}">
                <a16:creationId xmlns:a16="http://schemas.microsoft.com/office/drawing/2014/main" id="{BF407C54-9C6C-44D1-BB37-DB5D0E304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75" y="140954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Lepton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Symmetry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experiment</a:t>
            </a:r>
            <a:endParaRPr lang="de-DE" sz="2800" b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747B7B2-1715-44E0-81C8-4C2F21D4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69F52AA-E8F3-4ABD-9DDF-31BD4507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8" y="1212271"/>
            <a:ext cx="1987199" cy="190745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88C81A0-9665-4216-8BA3-E49824A146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83" y="-134472"/>
            <a:ext cx="1969404" cy="1391681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D4699844-03FC-4673-8E06-7DE28C6DE36C}"/>
              </a:ext>
            </a:extLst>
          </p:cNvPr>
          <p:cNvSpPr/>
          <p:nvPr/>
        </p:nvSpPr>
        <p:spPr>
          <a:xfrm>
            <a:off x="2802528" y="1143345"/>
            <a:ext cx="45146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Compare electron and positron spin precession </a:t>
            </a:r>
            <a:r>
              <a:rPr lang="en-AU" sz="2000" dirty="0">
                <a:solidFill>
                  <a:srgbClr val="4F81BD"/>
                </a:solidFill>
              </a:rPr>
              <a:t>simultaneously </a:t>
            </a:r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the same trap </a:t>
            </a:r>
            <a:endParaRPr lang="en-AU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786A7ECA-5971-444A-8D59-1AE66DB01D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50" y="2606442"/>
            <a:ext cx="3760674" cy="2820506"/>
          </a:xfrm>
          <a:prstGeom prst="rect">
            <a:avLst/>
          </a:prstGeom>
        </p:spPr>
      </p:pic>
      <p:sp>
        <p:nvSpPr>
          <p:cNvPr id="64" name="Rechteck 63">
            <a:extLst>
              <a:ext uri="{FF2B5EF4-FFF2-40B4-BE49-F238E27FC236}">
                <a16:creationId xmlns:a16="http://schemas.microsoft.com/office/drawing/2014/main" id="{F379BCC1-8795-4DD3-9CEC-142E4A170C57}"/>
              </a:ext>
            </a:extLst>
          </p:cNvPr>
          <p:cNvSpPr/>
          <p:nvPr/>
        </p:nvSpPr>
        <p:spPr>
          <a:xfrm>
            <a:off x="5365255" y="5393607"/>
            <a:ext cx="3760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Positron has to be ground-state  cooled - sub-500mK black-body radiation in the trap !</a:t>
            </a:r>
            <a:endParaRPr lang="en-A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C99B7E-8915-4D16-898E-DBB81264B7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4" y="2804379"/>
            <a:ext cx="4220038" cy="338601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2D13271-477B-4CB4-8495-F832AC737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544" y="2770942"/>
            <a:ext cx="4357429" cy="35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31ED9503-FE1C-45D5-80F0-1E9984EC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31" y="3738278"/>
            <a:ext cx="4744430" cy="227885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3971E4D-5DF9-4A18-A5F9-55E81C4E3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71" y="277906"/>
            <a:ext cx="1351966" cy="418977"/>
          </a:xfrm>
          <a:prstGeom prst="rect">
            <a:avLst/>
          </a:prstGeom>
        </p:spPr>
      </p:pic>
      <p:sp>
        <p:nvSpPr>
          <p:cNvPr id="43" name="Rectangle 3">
            <a:extLst>
              <a:ext uri="{FF2B5EF4-FFF2-40B4-BE49-F238E27FC236}">
                <a16:creationId xmlns:a16="http://schemas.microsoft.com/office/drawing/2014/main" id="{BF407C54-9C6C-44D1-BB37-DB5D0E304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75" y="140954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Lepton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Symmetry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experiment</a:t>
            </a:r>
            <a:endParaRPr lang="de-DE" sz="2800" b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747B7B2-1715-44E0-81C8-4C2F21D4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69F52AA-E8F3-4ABD-9DDF-31BD4507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8" y="1212271"/>
            <a:ext cx="1987199" cy="190745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88C81A0-9665-4216-8BA3-E49824A146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83" y="-134472"/>
            <a:ext cx="1969404" cy="1391681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D4699844-03FC-4673-8E06-7DE28C6DE36C}"/>
              </a:ext>
            </a:extLst>
          </p:cNvPr>
          <p:cNvSpPr/>
          <p:nvPr/>
        </p:nvSpPr>
        <p:spPr>
          <a:xfrm>
            <a:off x="2802528" y="1143345"/>
            <a:ext cx="45146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Compare electron and positron spin precession </a:t>
            </a:r>
            <a:r>
              <a:rPr lang="en-AU" sz="2000" dirty="0">
                <a:solidFill>
                  <a:srgbClr val="4F81BD"/>
                </a:solidFill>
              </a:rPr>
              <a:t>simultaneously </a:t>
            </a:r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the same trap </a:t>
            </a:r>
            <a:endParaRPr lang="en-AU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786A7ECA-5971-444A-8D59-1AE66DB01D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50" y="2606442"/>
            <a:ext cx="3760674" cy="2820506"/>
          </a:xfrm>
          <a:prstGeom prst="rect">
            <a:avLst/>
          </a:prstGeom>
        </p:spPr>
      </p:pic>
      <p:sp>
        <p:nvSpPr>
          <p:cNvPr id="64" name="Rechteck 63">
            <a:extLst>
              <a:ext uri="{FF2B5EF4-FFF2-40B4-BE49-F238E27FC236}">
                <a16:creationId xmlns:a16="http://schemas.microsoft.com/office/drawing/2014/main" id="{F379BCC1-8795-4DD3-9CEC-142E4A170C57}"/>
              </a:ext>
            </a:extLst>
          </p:cNvPr>
          <p:cNvSpPr/>
          <p:nvPr/>
        </p:nvSpPr>
        <p:spPr>
          <a:xfrm>
            <a:off x="5365255" y="5393607"/>
            <a:ext cx="3760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Positron has to be ground-state  cooled - sub-500mK black-body radiation in the trap !</a:t>
            </a:r>
            <a:endParaRPr lang="en-A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C99B7E-8915-4D16-898E-DBB81264B7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4" y="2804379"/>
            <a:ext cx="4220038" cy="338601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2D13271-477B-4CB4-8495-F832AC737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544" y="2770942"/>
            <a:ext cx="4357429" cy="3522483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C395554-6182-45E3-A4BD-9732BF331FF4}"/>
              </a:ext>
            </a:extLst>
          </p:cNvPr>
          <p:cNvGrpSpPr/>
          <p:nvPr/>
        </p:nvGrpSpPr>
        <p:grpSpPr>
          <a:xfrm>
            <a:off x="5371361" y="2315236"/>
            <a:ext cx="3467044" cy="3369577"/>
            <a:chOff x="9279927" y="2539904"/>
            <a:chExt cx="3467044" cy="3369577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80D86D43-B821-4871-AE6F-DDDF2D7E8E6C}"/>
                </a:ext>
              </a:extLst>
            </p:cNvPr>
            <p:cNvSpPr/>
            <p:nvPr/>
          </p:nvSpPr>
          <p:spPr>
            <a:xfrm>
              <a:off x="9330441" y="2578622"/>
              <a:ext cx="3355153" cy="2737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774396E-5A37-46DF-8DBF-8E694DA14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9927" y="2539904"/>
              <a:ext cx="3467044" cy="2828370"/>
            </a:xfrm>
            <a:prstGeom prst="rect">
              <a:avLst/>
            </a:prstGeom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51F9F005-A982-419D-B879-157A3C72CED5}"/>
                </a:ext>
              </a:extLst>
            </p:cNvPr>
            <p:cNvSpPr/>
            <p:nvPr/>
          </p:nvSpPr>
          <p:spPr>
            <a:xfrm>
              <a:off x="9739437" y="2634789"/>
              <a:ext cx="281650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chemeClr val="accent5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3He 300mK stage</a:t>
              </a: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3F567869-44EE-4240-AD2F-913CEEB38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31292" y="2701564"/>
              <a:ext cx="258515" cy="296539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5993E2A5-2E52-417C-9C2B-8436D6A3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79927" y="5368274"/>
              <a:ext cx="3467044" cy="541207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71DE14F-3CAD-4E3E-B2DD-550577F0E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2733" y="2966312"/>
              <a:ext cx="2021432" cy="2354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832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31ED9503-FE1C-45D5-80F0-1E9984EC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31" y="3738278"/>
            <a:ext cx="4744430" cy="227885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3971E4D-5DF9-4A18-A5F9-55E81C4E3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71" y="277906"/>
            <a:ext cx="1351966" cy="418977"/>
          </a:xfrm>
          <a:prstGeom prst="rect">
            <a:avLst/>
          </a:prstGeom>
        </p:spPr>
      </p:pic>
      <p:sp>
        <p:nvSpPr>
          <p:cNvPr id="43" name="Rectangle 3">
            <a:extLst>
              <a:ext uri="{FF2B5EF4-FFF2-40B4-BE49-F238E27FC236}">
                <a16:creationId xmlns:a16="http://schemas.microsoft.com/office/drawing/2014/main" id="{BF407C54-9C6C-44D1-BB37-DB5D0E304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75" y="140954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Lepton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Symmetry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experiment</a:t>
            </a:r>
            <a:endParaRPr lang="de-DE" sz="2800" b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747B7B2-1715-44E0-81C8-4C2F21D4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69F52AA-E8F3-4ABD-9DDF-31BD4507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8" y="1212271"/>
            <a:ext cx="1987199" cy="190745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88C81A0-9665-4216-8BA3-E49824A146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83" y="-134472"/>
            <a:ext cx="1969404" cy="1391681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D4699844-03FC-4673-8E06-7DE28C6DE36C}"/>
              </a:ext>
            </a:extLst>
          </p:cNvPr>
          <p:cNvSpPr/>
          <p:nvPr/>
        </p:nvSpPr>
        <p:spPr>
          <a:xfrm>
            <a:off x="2802528" y="1143345"/>
            <a:ext cx="45146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Compare electron and positron spin precession </a:t>
            </a:r>
            <a:r>
              <a:rPr lang="en-AU" sz="2000" dirty="0">
                <a:solidFill>
                  <a:srgbClr val="4F81BD"/>
                </a:solidFill>
              </a:rPr>
              <a:t>simultaneously </a:t>
            </a:r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the same trap </a:t>
            </a:r>
            <a:endParaRPr lang="en-AU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F379BCC1-8795-4DD3-9CEC-142E4A170C57}"/>
              </a:ext>
            </a:extLst>
          </p:cNvPr>
          <p:cNvSpPr/>
          <p:nvPr/>
        </p:nvSpPr>
        <p:spPr>
          <a:xfrm>
            <a:off x="5365255" y="5393607"/>
            <a:ext cx="3760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Positron has to be ground-state  cooled - sub-500mK black-body radiation in the trap !</a:t>
            </a:r>
            <a:endParaRPr lang="en-A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33D04DC6-6E40-45FC-9EA1-AD7D96208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850" y="3201340"/>
            <a:ext cx="3941918" cy="30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10"/>
          <p:cNvSpPr txBox="1"/>
          <p:nvPr/>
        </p:nvSpPr>
        <p:spPr>
          <a:xfrm>
            <a:off x="1574811" y="125909"/>
            <a:ext cx="578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Summary</a:t>
            </a:r>
          </a:p>
        </p:txBody>
      </p:sp>
      <p:sp>
        <p:nvSpPr>
          <p:cNvPr id="23" name="Rechteck 22"/>
          <p:cNvSpPr/>
          <p:nvPr/>
        </p:nvSpPr>
        <p:spPr>
          <a:xfrm>
            <a:off x="172174" y="418296"/>
            <a:ext cx="8428927" cy="4724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Precision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measurements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on simple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systems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allows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testing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QED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de-DE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factor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HCI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gives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most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stringent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test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QED in </a:t>
            </a:r>
            <a:r>
              <a:rPr lang="de-DE" sz="16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strong </a:t>
            </a:r>
            <a:r>
              <a:rPr lang="de-DE" sz="1600" b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electric</a:t>
            </a:r>
            <a:r>
              <a:rPr lang="de-DE" sz="16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b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fields</a:t>
            </a:r>
            <a:endParaRPr lang="de-DE" sz="1600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800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Coherent spectroscopy of crystalized ion pairs yield a </a:t>
            </a:r>
            <a:r>
              <a:rPr lang="en-US" sz="16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leap in precision and sensitivity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Magnetic bottle enables spectroscopy of molecular (anti?-)hydrogen ions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5" y="134316"/>
            <a:ext cx="1374212" cy="839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F32-F16B-4877-B851-1174DC9700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t="15820" r="13671" b="2206"/>
          <a:stretch/>
        </p:blipFill>
        <p:spPr>
          <a:xfrm>
            <a:off x="5629599" y="4217520"/>
            <a:ext cx="3318952" cy="219977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439B8ED-D2E4-4CC6-B2A0-13CA2895F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F81EC63-D649-4697-AB7B-E89BA9E526CE}"/>
              </a:ext>
            </a:extLst>
          </p:cNvPr>
          <p:cNvSpPr txBox="1"/>
          <p:nvPr/>
        </p:nvSpPr>
        <p:spPr>
          <a:xfrm>
            <a:off x="1456851" y="2922964"/>
            <a:ext cx="452127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Thanks to my team:</a:t>
            </a:r>
          </a:p>
          <a:p>
            <a:endParaRPr lang="en-US" sz="1400" dirty="0"/>
          </a:p>
          <a:p>
            <a:r>
              <a:rPr lang="en-US" sz="1400" dirty="0"/>
              <a:t>Dr. Fabian </a:t>
            </a:r>
            <a:r>
              <a:rPr lang="en-US" sz="1400" dirty="0" err="1"/>
              <a:t>Hei</a:t>
            </a:r>
            <a:r>
              <a:rPr lang="de-DE" sz="1400" dirty="0" err="1"/>
              <a:t>ße</a:t>
            </a:r>
            <a:r>
              <a:rPr lang="de-DE" sz="1400" dirty="0"/>
              <a:t> </a:t>
            </a:r>
          </a:p>
          <a:p>
            <a:r>
              <a:rPr lang="de-DE" sz="1400" dirty="0"/>
              <a:t>Jonathan Morgner</a:t>
            </a:r>
          </a:p>
          <a:p>
            <a:r>
              <a:rPr lang="de-DE" sz="1400" dirty="0"/>
              <a:t>Charlotte König</a:t>
            </a:r>
          </a:p>
          <a:p>
            <a:r>
              <a:rPr lang="de-DE" sz="1400" dirty="0"/>
              <a:t>Dr. Tim Sailer</a:t>
            </a:r>
          </a:p>
          <a:p>
            <a:r>
              <a:rPr lang="de-DE" sz="1400" dirty="0"/>
              <a:t>Dr. </a:t>
            </a:r>
            <a:r>
              <a:rPr lang="de-DE" sz="1400" dirty="0" err="1"/>
              <a:t>Bingsheng</a:t>
            </a:r>
            <a:r>
              <a:rPr lang="de-DE" sz="1400" dirty="0"/>
              <a:t> Tu</a:t>
            </a:r>
          </a:p>
          <a:p>
            <a:endParaRPr lang="de-DE" sz="1400" dirty="0"/>
          </a:p>
          <a:p>
            <a:r>
              <a:rPr lang="de-DE" sz="1400" dirty="0" err="1"/>
              <a:t>Sangeetha</a:t>
            </a:r>
            <a:r>
              <a:rPr lang="de-DE" sz="1400" dirty="0"/>
              <a:t> Sasidharan</a:t>
            </a:r>
          </a:p>
          <a:p>
            <a:r>
              <a:rPr lang="de-DE" sz="1400" dirty="0" err="1"/>
              <a:t>Olesia</a:t>
            </a:r>
            <a:r>
              <a:rPr lang="de-DE" sz="1400" dirty="0"/>
              <a:t> </a:t>
            </a:r>
            <a:r>
              <a:rPr lang="de-DE" sz="1400" dirty="0" err="1"/>
              <a:t>Bedronova</a:t>
            </a:r>
            <a:endParaRPr lang="de-DE" sz="1400" dirty="0"/>
          </a:p>
          <a:p>
            <a:r>
              <a:rPr lang="de-DE" sz="1400" dirty="0"/>
              <a:t>Sascha Rau</a:t>
            </a:r>
          </a:p>
          <a:p>
            <a:endParaRPr lang="de-DE" sz="1400" dirty="0"/>
          </a:p>
          <a:p>
            <a:r>
              <a:rPr lang="de-DE" sz="1400" dirty="0"/>
              <a:t>Klaus </a:t>
            </a:r>
            <a:r>
              <a:rPr lang="de-DE" sz="1400" dirty="0" err="1"/>
              <a:t>Blaum</a:t>
            </a:r>
            <a:r>
              <a:rPr lang="de-DE" sz="1400" dirty="0"/>
              <a:t> (</a:t>
            </a:r>
            <a:r>
              <a:rPr lang="de-DE" sz="1400" dirty="0" err="1"/>
              <a:t>Director</a:t>
            </a:r>
            <a:r>
              <a:rPr lang="de-DE" sz="1400" dirty="0"/>
              <a:t>)</a:t>
            </a:r>
          </a:p>
          <a:p>
            <a:endParaRPr lang="de-DE" sz="1400" dirty="0"/>
          </a:p>
          <a:p>
            <a:r>
              <a:rPr lang="de-DE" sz="1400" dirty="0"/>
              <a:t>Stephan Schiller and </a:t>
            </a:r>
            <a:r>
              <a:rPr lang="de-DE" sz="1400" dirty="0" err="1"/>
              <a:t>group</a:t>
            </a:r>
            <a:r>
              <a:rPr lang="de-DE" sz="1400" dirty="0"/>
              <a:t>:</a:t>
            </a:r>
          </a:p>
          <a:p>
            <a:r>
              <a:rPr lang="de-DE" sz="1400" dirty="0"/>
              <a:t>Ivan </a:t>
            </a:r>
            <a:r>
              <a:rPr lang="de-DE" sz="1400" dirty="0" err="1"/>
              <a:t>Kortunov</a:t>
            </a:r>
            <a:r>
              <a:rPr lang="de-DE" sz="1400" dirty="0"/>
              <a:t> &amp; Victor Vogt</a:t>
            </a:r>
          </a:p>
          <a:p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3D93C14-C647-4A73-B699-9126DA1C46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9" y="3416260"/>
            <a:ext cx="1008112" cy="100811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0C6794A-9C11-4367-A1B3-9CFD4E41EE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4" y="4763180"/>
            <a:ext cx="1284677" cy="71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8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73672" y="-151678"/>
            <a:ext cx="9308679" cy="706384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F01989D-62A4-4CAC-A31C-AB8152EB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82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31ED9503-FE1C-45D5-80F0-1E9984EC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31" y="3738278"/>
            <a:ext cx="4744430" cy="227885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3971E4D-5DF9-4A18-A5F9-55E81C4E3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71" y="277906"/>
            <a:ext cx="1351966" cy="418977"/>
          </a:xfrm>
          <a:prstGeom prst="rect">
            <a:avLst/>
          </a:prstGeom>
        </p:spPr>
      </p:pic>
      <p:sp>
        <p:nvSpPr>
          <p:cNvPr id="43" name="Rectangle 3">
            <a:extLst>
              <a:ext uri="{FF2B5EF4-FFF2-40B4-BE49-F238E27FC236}">
                <a16:creationId xmlns:a16="http://schemas.microsoft.com/office/drawing/2014/main" id="{BF407C54-9C6C-44D1-BB37-DB5D0E304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75" y="140954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Lepton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Symmetry</a:t>
            </a:r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experiment</a:t>
            </a:r>
            <a:endParaRPr lang="de-DE" sz="2800" b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747B7B2-1715-44E0-81C8-4C2F21D4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69F52AA-E8F3-4ABD-9DDF-31BD4507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8" y="1212271"/>
            <a:ext cx="1987199" cy="190745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88C81A0-9665-4216-8BA3-E49824A146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83" y="-134472"/>
            <a:ext cx="1969404" cy="1391681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D4699844-03FC-4673-8E06-7DE28C6DE36C}"/>
              </a:ext>
            </a:extLst>
          </p:cNvPr>
          <p:cNvSpPr/>
          <p:nvPr/>
        </p:nvSpPr>
        <p:spPr>
          <a:xfrm>
            <a:off x="2802528" y="1143345"/>
            <a:ext cx="45146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Compare electron and positron spin precession </a:t>
            </a:r>
            <a:r>
              <a:rPr lang="en-AU" sz="2000" dirty="0">
                <a:solidFill>
                  <a:srgbClr val="4F81BD"/>
                </a:solidFill>
              </a:rPr>
              <a:t>simultaneously </a:t>
            </a:r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the same trap </a:t>
            </a:r>
            <a:endParaRPr lang="en-AU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A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786A7ECA-5971-444A-8D59-1AE66DB01D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50" y="2606442"/>
            <a:ext cx="3760674" cy="2820506"/>
          </a:xfrm>
          <a:prstGeom prst="rect">
            <a:avLst/>
          </a:prstGeom>
        </p:spPr>
      </p:pic>
      <p:sp>
        <p:nvSpPr>
          <p:cNvPr id="64" name="Rechteck 63">
            <a:extLst>
              <a:ext uri="{FF2B5EF4-FFF2-40B4-BE49-F238E27FC236}">
                <a16:creationId xmlns:a16="http://schemas.microsoft.com/office/drawing/2014/main" id="{F379BCC1-8795-4DD3-9CEC-142E4A170C57}"/>
              </a:ext>
            </a:extLst>
          </p:cNvPr>
          <p:cNvSpPr/>
          <p:nvPr/>
        </p:nvSpPr>
        <p:spPr>
          <a:xfrm>
            <a:off x="5365255" y="5393607"/>
            <a:ext cx="3760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Positron has to be ground-state  cooled - sub-500mK black-body radiation in the trap !</a:t>
            </a:r>
            <a:endParaRPr lang="en-A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C99B7E-8915-4D16-898E-DBB81264B7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4" y="2804379"/>
            <a:ext cx="4220038" cy="338601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2D13271-477B-4CB4-8495-F832AC737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544" y="2770942"/>
            <a:ext cx="4357429" cy="352248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3D04DC6-6E40-45FC-9EA1-AD7D962089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6279" y="3164773"/>
            <a:ext cx="3939496" cy="306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3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1800225" y="1140142"/>
            <a:ext cx="2238376" cy="4791075"/>
            <a:chOff x="1800225" y="1733551"/>
            <a:chExt cx="2238376" cy="4716022"/>
          </a:xfrm>
        </p:grpSpPr>
        <p:sp>
          <p:nvSpPr>
            <p:cNvPr id="87" name="Rectangle 86"/>
            <p:cNvSpPr/>
            <p:nvPr/>
          </p:nvSpPr>
          <p:spPr bwMode="auto">
            <a:xfrm>
              <a:off x="2195289" y="1733551"/>
              <a:ext cx="1843312" cy="47160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Isosceles Triangle 28"/>
            <p:cNvSpPr/>
            <p:nvPr/>
          </p:nvSpPr>
          <p:spPr bwMode="auto">
            <a:xfrm rot="10800000">
              <a:off x="3207107" y="3646113"/>
              <a:ext cx="172270" cy="169136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3" name="Group 43"/>
            <p:cNvGrpSpPr/>
            <p:nvPr/>
          </p:nvGrpSpPr>
          <p:grpSpPr>
            <a:xfrm>
              <a:off x="2546626" y="2399883"/>
              <a:ext cx="665386" cy="1027673"/>
              <a:chOff x="3116580" y="1554480"/>
              <a:chExt cx="561340" cy="889635"/>
            </a:xfrm>
          </p:grpSpPr>
          <p:sp>
            <p:nvSpPr>
              <p:cNvPr id="32" name="Oval 31"/>
              <p:cNvSpPr/>
              <p:nvPr/>
            </p:nvSpPr>
            <p:spPr bwMode="auto">
              <a:xfrm>
                <a:off x="3118485" y="155448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3116580" y="162306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3116580" y="169164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3118485" y="175450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3116580" y="182308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3116580" y="189166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3121660" y="195453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3119755" y="202311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3119755" y="209169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3121660" y="215455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3119755" y="222313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3119755" y="229171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cxnSp>
          <p:nvCxnSpPr>
            <p:cNvPr id="46" name="Shape 45"/>
            <p:cNvCxnSpPr>
              <a:stCxn id="32" idx="0"/>
            </p:cNvCxnSpPr>
            <p:nvPr/>
          </p:nvCxnSpPr>
          <p:spPr bwMode="auto">
            <a:xfrm rot="16200000" flipV="1">
              <a:off x="2274120" y="1795436"/>
              <a:ext cx="130552" cy="1078341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Elbow Connector 47"/>
            <p:cNvCxnSpPr>
              <a:stCxn id="29" idx="3"/>
              <a:endCxn id="43" idx="4"/>
            </p:cNvCxnSpPr>
            <p:nvPr/>
          </p:nvCxnSpPr>
          <p:spPr bwMode="auto">
            <a:xfrm rot="16200000" flipV="1">
              <a:off x="2977379" y="3330249"/>
              <a:ext cx="218557" cy="41317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2834311" y="222352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403076" y="2758911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3404644" y="2864176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5" name="Elbow Connector 74"/>
            <p:cNvCxnSpPr>
              <a:stCxn id="29" idx="3"/>
              <a:endCxn id="73" idx="2"/>
            </p:cNvCxnSpPr>
            <p:nvPr/>
          </p:nvCxnSpPr>
          <p:spPr bwMode="auto">
            <a:xfrm rot="5400000" flipH="1" flipV="1">
              <a:off x="3075810" y="3147597"/>
              <a:ext cx="715949" cy="281085"/>
            </a:xfrm>
            <a:prstGeom prst="bentConnector3">
              <a:avLst>
                <a:gd name="adj1" fmla="val 1541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3248648" y="348796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60" name="Shape 59"/>
          <p:cNvCxnSpPr>
            <a:stCxn id="72" idx="0"/>
            <a:endCxn id="63" idx="6"/>
          </p:cNvCxnSpPr>
          <p:nvPr/>
        </p:nvCxnSpPr>
        <p:spPr bwMode="auto">
          <a:xfrm rot="16200000" flipV="1">
            <a:off x="2999006" y="1608067"/>
            <a:ext cx="495916" cy="65159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4" name="Picture 6" descr="\\fs01\ankewag$\Dokumente\Diplomarbeit_MATS\Calcium\Setup\Zeichnungen Anke\Falle\PT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11979" y="443515"/>
            <a:ext cx="1872342" cy="2808514"/>
          </a:xfrm>
          <a:prstGeom prst="rect">
            <a:avLst/>
          </a:prstGeom>
          <a:noFill/>
        </p:spPr>
      </p:pic>
      <p:pic>
        <p:nvPicPr>
          <p:cNvPr id="166914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2374" y="1904346"/>
            <a:ext cx="341766" cy="158066"/>
          </a:xfrm>
          <a:prstGeom prst="rect">
            <a:avLst/>
          </a:prstGeom>
          <a:noFill/>
        </p:spPr>
      </p:pic>
      <p:cxnSp>
        <p:nvCxnSpPr>
          <p:cNvPr id="47" name="Gerade Verbindung mit Pfeil 46"/>
          <p:cNvCxnSpPr/>
          <p:nvPr/>
        </p:nvCxnSpPr>
        <p:spPr bwMode="auto">
          <a:xfrm flipV="1">
            <a:off x="1435100" y="1816100"/>
            <a:ext cx="0" cy="355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49" name="Textfeld 48"/>
          <p:cNvSpPr txBox="1"/>
          <p:nvPr/>
        </p:nvSpPr>
        <p:spPr>
          <a:xfrm>
            <a:off x="379379" y="5791606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Oscillating</a:t>
            </a:r>
            <a:r>
              <a:rPr lang="de-DE" sz="1200" dirty="0"/>
              <a:t> </a:t>
            </a:r>
            <a:r>
              <a:rPr lang="de-DE" sz="1200" dirty="0" err="1"/>
              <a:t>ion</a:t>
            </a:r>
            <a:r>
              <a:rPr lang="de-DE" sz="1200" dirty="0"/>
              <a:t> </a:t>
            </a:r>
          </a:p>
          <a:p>
            <a:r>
              <a:rPr lang="de-DE" sz="1200" dirty="0" err="1"/>
              <a:t>induces</a:t>
            </a:r>
            <a:r>
              <a:rPr lang="de-DE" sz="1200" dirty="0"/>
              <a:t> </a:t>
            </a:r>
            <a:r>
              <a:rPr lang="de-DE" sz="1200" dirty="0" err="1"/>
              <a:t>image</a:t>
            </a:r>
            <a:r>
              <a:rPr lang="de-DE" sz="1200" dirty="0"/>
              <a:t> </a:t>
            </a:r>
            <a:r>
              <a:rPr lang="de-DE" sz="1200" dirty="0" err="1"/>
              <a:t>charges</a:t>
            </a:r>
            <a:endParaRPr lang="de-DE" sz="1200" dirty="0"/>
          </a:p>
          <a:p>
            <a:r>
              <a:rPr lang="de-DE" sz="1200" dirty="0"/>
              <a:t>in </a:t>
            </a:r>
            <a:r>
              <a:rPr lang="de-DE" sz="1200" dirty="0" err="1"/>
              <a:t>trap</a:t>
            </a:r>
            <a:r>
              <a:rPr lang="de-DE" sz="1200" dirty="0"/>
              <a:t> </a:t>
            </a:r>
            <a:r>
              <a:rPr lang="de-DE" sz="1200" dirty="0" err="1"/>
              <a:t>electrodes</a:t>
            </a:r>
            <a:endParaRPr lang="de-DE" sz="1200" dirty="0"/>
          </a:p>
        </p:txBody>
      </p:sp>
      <p:sp>
        <p:nvSpPr>
          <p:cNvPr id="51" name="Rectangle 87"/>
          <p:cNvSpPr/>
          <p:nvPr/>
        </p:nvSpPr>
        <p:spPr bwMode="auto">
          <a:xfrm>
            <a:off x="4200525" y="1140143"/>
            <a:ext cx="1685925" cy="223535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Isosceles Triangle 13"/>
          <p:cNvSpPr/>
          <p:nvPr/>
        </p:nvSpPr>
        <p:spPr bwMode="auto">
          <a:xfrm rot="5400000">
            <a:off x="4473503" y="1261077"/>
            <a:ext cx="982535" cy="884374"/>
          </a:xfrm>
          <a:prstGeom prst="triangl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TextBox 64"/>
          <p:cNvSpPr txBox="1"/>
          <p:nvPr/>
        </p:nvSpPr>
        <p:spPr>
          <a:xfrm>
            <a:off x="4544837" y="1399718"/>
            <a:ext cx="44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</a:rPr>
              <a:t>A</a:t>
            </a:r>
            <a:endParaRPr lang="en-US" sz="3000" dirty="0">
              <a:solidFill>
                <a:schemeClr val="bg1"/>
              </a:solidFill>
            </a:endParaRPr>
          </a:p>
        </p:txBody>
      </p:sp>
      <p:cxnSp>
        <p:nvCxnSpPr>
          <p:cNvPr id="57" name="Shape 79"/>
          <p:cNvCxnSpPr/>
          <p:nvPr/>
        </p:nvCxnSpPr>
        <p:spPr bwMode="auto">
          <a:xfrm rot="5400000" flipH="1" flipV="1">
            <a:off x="3814405" y="1435071"/>
            <a:ext cx="488786" cy="972078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83"/>
          <p:cNvSpPr/>
          <p:nvPr/>
        </p:nvSpPr>
        <p:spPr bwMode="auto">
          <a:xfrm>
            <a:off x="3527255" y="1630117"/>
            <a:ext cx="86858" cy="944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4269314" y="2422140"/>
            <a:ext cx="161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Cryogenic</a:t>
            </a:r>
            <a:r>
              <a:rPr lang="de-DE" sz="1200" dirty="0"/>
              <a:t> </a:t>
            </a:r>
            <a:r>
              <a:rPr lang="de-DE" sz="1200" dirty="0" err="1"/>
              <a:t>ultra</a:t>
            </a:r>
            <a:r>
              <a:rPr lang="de-DE" sz="1200" dirty="0"/>
              <a:t> </a:t>
            </a:r>
            <a:r>
              <a:rPr lang="de-DE" sz="1200" dirty="0" err="1"/>
              <a:t>low-noise</a:t>
            </a:r>
            <a:r>
              <a:rPr lang="de-DE" sz="1200" dirty="0"/>
              <a:t> </a:t>
            </a:r>
            <a:r>
              <a:rPr lang="de-DE" sz="1200" dirty="0" err="1"/>
              <a:t>amplifier</a:t>
            </a:r>
            <a:endParaRPr lang="de-DE" sz="1200" dirty="0"/>
          </a:p>
          <a:p>
            <a:pPr algn="ctr"/>
            <a:r>
              <a:rPr lang="de-DE" sz="1200" dirty="0"/>
              <a:t>e</a:t>
            </a:r>
            <a:r>
              <a:rPr lang="de-DE" sz="1200" baseline="-25000" dirty="0"/>
              <a:t>n </a:t>
            </a:r>
            <a:r>
              <a:rPr lang="de-DE" sz="1200" dirty="0"/>
              <a:t>= 800pV/</a:t>
            </a:r>
            <a:r>
              <a:rPr lang="en-US" sz="1200" dirty="0"/>
              <a:t> √Hz</a:t>
            </a:r>
          </a:p>
          <a:p>
            <a:pPr algn="ctr"/>
            <a:r>
              <a:rPr lang="en-US" sz="1200" dirty="0"/>
              <a:t>i</a:t>
            </a:r>
            <a:r>
              <a:rPr lang="en-US" sz="1200" baseline="-25000" dirty="0"/>
              <a:t>n </a:t>
            </a:r>
            <a:r>
              <a:rPr lang="en-US" sz="1200" dirty="0"/>
              <a:t>≤ 4fA/ √Hz</a:t>
            </a:r>
          </a:p>
          <a:p>
            <a:endParaRPr lang="de-DE" sz="1200" dirty="0"/>
          </a:p>
        </p:txBody>
      </p:sp>
      <p:pic>
        <p:nvPicPr>
          <p:cNvPr id="166915" name="Picture 3" descr="\\fs01\ankewag$\Dokumente\Diplomarbeit_MATS\Calcium\Ionendetektion\Ionendetektion1.png"/>
          <p:cNvPicPr>
            <a:picLocks noChangeAspect="1" noChangeArrowheads="1"/>
          </p:cNvPicPr>
          <p:nvPr/>
        </p:nvPicPr>
        <p:blipFill>
          <a:blip r:embed="rId4" cstate="print"/>
          <a:srcRect l="84977" t="26875" b="25492"/>
          <a:stretch>
            <a:fillRect/>
          </a:stretch>
        </p:blipFill>
        <p:spPr bwMode="auto">
          <a:xfrm>
            <a:off x="6334125" y="1158875"/>
            <a:ext cx="877888" cy="1038225"/>
          </a:xfrm>
          <a:prstGeom prst="rect">
            <a:avLst/>
          </a:prstGeom>
          <a:noFill/>
        </p:spPr>
      </p:pic>
      <p:cxnSp>
        <p:nvCxnSpPr>
          <p:cNvPr id="62" name="Gerade Verbindung 61"/>
          <p:cNvCxnSpPr>
            <a:cxnSpLocks/>
            <a:stCxn id="55" idx="0"/>
          </p:cNvCxnSpPr>
          <p:nvPr/>
        </p:nvCxnSpPr>
        <p:spPr bwMode="auto">
          <a:xfrm flipV="1">
            <a:off x="5406958" y="1702594"/>
            <a:ext cx="931930" cy="6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6917" name="Picture 5" descr="\\fs01\ankewag$\Dokumente\Diplomarbeit_MATS\Mathematica\Dip_Ax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2749" y="2545418"/>
            <a:ext cx="2623930" cy="1647898"/>
          </a:xfrm>
          <a:prstGeom prst="rect">
            <a:avLst/>
          </a:prstGeom>
          <a:noFill/>
        </p:spPr>
      </p:pic>
      <p:sp>
        <p:nvSpPr>
          <p:cNvPr id="67" name="Textfeld 66"/>
          <p:cNvSpPr txBox="1"/>
          <p:nvPr/>
        </p:nvSpPr>
        <p:spPr>
          <a:xfrm>
            <a:off x="6117571" y="5814797"/>
            <a:ext cx="2380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Fast Fourier Transformation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obtain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frequency</a:t>
            </a:r>
            <a:r>
              <a:rPr lang="de-DE" sz="1200" dirty="0"/>
              <a:t> </a:t>
            </a:r>
            <a:r>
              <a:rPr lang="de-DE" sz="1200" dirty="0" err="1"/>
              <a:t>information</a:t>
            </a:r>
            <a:endParaRPr lang="de-DE" sz="1200" dirty="0"/>
          </a:p>
        </p:txBody>
      </p:sp>
      <p:sp>
        <p:nvSpPr>
          <p:cNvPr id="45" name="Textfeld 44"/>
          <p:cNvSpPr txBox="1"/>
          <p:nvPr/>
        </p:nvSpPr>
        <p:spPr>
          <a:xfrm>
            <a:off x="6299154" y="4284312"/>
            <a:ext cx="238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Ion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resistively</a:t>
            </a:r>
            <a:r>
              <a:rPr lang="de-DE" sz="1200" dirty="0"/>
              <a:t> </a:t>
            </a:r>
            <a:r>
              <a:rPr lang="de-DE" sz="1200" dirty="0" err="1"/>
              <a:t>cooled</a:t>
            </a:r>
            <a:r>
              <a:rPr lang="de-DE" sz="1200" dirty="0"/>
              <a:t> </a:t>
            </a:r>
            <a:r>
              <a:rPr lang="de-DE" sz="1200" dirty="0" err="1"/>
              <a:t>until</a:t>
            </a:r>
            <a:r>
              <a:rPr lang="de-DE" sz="1200" dirty="0"/>
              <a:t> </a:t>
            </a:r>
            <a:r>
              <a:rPr lang="de-DE" sz="1200" dirty="0" err="1"/>
              <a:t>it</a:t>
            </a:r>
            <a:r>
              <a:rPr lang="de-DE" sz="1200" dirty="0"/>
              <a:t> </a:t>
            </a:r>
            <a:r>
              <a:rPr lang="de-DE" sz="1200" dirty="0" err="1"/>
              <a:t>reaches</a:t>
            </a:r>
            <a:r>
              <a:rPr lang="de-DE" sz="1200" dirty="0"/>
              <a:t> thermal </a:t>
            </a:r>
            <a:r>
              <a:rPr lang="de-DE" sz="1200" dirty="0" err="1"/>
              <a:t>equilibrium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tank </a:t>
            </a:r>
            <a:r>
              <a:rPr lang="de-DE" sz="1200" dirty="0" err="1"/>
              <a:t>circuit</a:t>
            </a:r>
            <a:endParaRPr lang="de-DE" sz="1200" dirty="0"/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531813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en-US" sz="2800" b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j-ea"/>
              </a:rPr>
              <a:t>Eigenfrequency</a:t>
            </a:r>
            <a:r>
              <a:rPr lang="en-US" sz="28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j-ea"/>
              </a:rPr>
              <a:t> Detection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A97B9F-1BC9-4F44-B16D-33EAB5A3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7FA725-103F-477B-A2B3-2A3FB5A56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956" y="3265136"/>
            <a:ext cx="1661767" cy="198645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892A2C0-E055-4153-8DF2-AB3F7727B770}"/>
              </a:ext>
            </a:extLst>
          </p:cNvPr>
          <p:cNvSpPr/>
          <p:nvPr/>
        </p:nvSpPr>
        <p:spPr>
          <a:xfrm>
            <a:off x="800657" y="52787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dirty="0"/>
              <a:t>Q = 43000 </a:t>
            </a:r>
            <a:endParaRPr lang="en-US" dirty="0"/>
          </a:p>
          <a:p>
            <a:pPr algn="ctr"/>
            <a:r>
              <a:rPr lang="en-US" dirty="0" err="1"/>
              <a:t>R</a:t>
            </a:r>
            <a:r>
              <a:rPr lang="en-US" baseline="-25000" dirty="0" err="1"/>
              <a:t>p</a:t>
            </a:r>
            <a:r>
              <a:rPr lang="en-US" dirty="0"/>
              <a:t> = 350 M</a:t>
            </a:r>
            <a:r>
              <a:rPr lang="el-GR" dirty="0"/>
              <a:t>Ω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071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1800225" y="1140142"/>
            <a:ext cx="2238376" cy="4791075"/>
            <a:chOff x="1800225" y="1733551"/>
            <a:chExt cx="2238376" cy="4716022"/>
          </a:xfrm>
        </p:grpSpPr>
        <p:sp>
          <p:nvSpPr>
            <p:cNvPr id="87" name="Rectangle 86"/>
            <p:cNvSpPr/>
            <p:nvPr/>
          </p:nvSpPr>
          <p:spPr bwMode="auto">
            <a:xfrm>
              <a:off x="2195289" y="1733551"/>
              <a:ext cx="1843312" cy="47160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Isosceles Triangle 28"/>
            <p:cNvSpPr/>
            <p:nvPr/>
          </p:nvSpPr>
          <p:spPr bwMode="auto">
            <a:xfrm rot="10800000">
              <a:off x="3207107" y="3646113"/>
              <a:ext cx="172270" cy="169136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3" name="Group 43"/>
            <p:cNvGrpSpPr/>
            <p:nvPr/>
          </p:nvGrpSpPr>
          <p:grpSpPr>
            <a:xfrm>
              <a:off x="2546626" y="2399883"/>
              <a:ext cx="665386" cy="1027673"/>
              <a:chOff x="3116580" y="1554480"/>
              <a:chExt cx="561340" cy="889635"/>
            </a:xfrm>
          </p:grpSpPr>
          <p:sp>
            <p:nvSpPr>
              <p:cNvPr id="32" name="Oval 31"/>
              <p:cNvSpPr/>
              <p:nvPr/>
            </p:nvSpPr>
            <p:spPr bwMode="auto">
              <a:xfrm>
                <a:off x="3118485" y="155448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3116580" y="162306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3116580" y="169164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3118485" y="175450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3116580" y="182308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3116580" y="189166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3121660" y="195453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3119755" y="202311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3119755" y="209169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3121660" y="215455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3119755" y="222313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3119755" y="229171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cxnSp>
          <p:nvCxnSpPr>
            <p:cNvPr id="46" name="Shape 45"/>
            <p:cNvCxnSpPr>
              <a:stCxn id="32" idx="0"/>
            </p:cNvCxnSpPr>
            <p:nvPr/>
          </p:nvCxnSpPr>
          <p:spPr bwMode="auto">
            <a:xfrm rot="16200000" flipV="1">
              <a:off x="2274120" y="1795436"/>
              <a:ext cx="130552" cy="1078341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Elbow Connector 47"/>
            <p:cNvCxnSpPr>
              <a:stCxn id="29" idx="3"/>
              <a:endCxn id="43" idx="4"/>
            </p:cNvCxnSpPr>
            <p:nvPr/>
          </p:nvCxnSpPr>
          <p:spPr bwMode="auto">
            <a:xfrm rot="16200000" flipV="1">
              <a:off x="2977379" y="3330249"/>
              <a:ext cx="218557" cy="41317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2834311" y="222352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403076" y="2758911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3404644" y="2864176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5" name="Elbow Connector 74"/>
            <p:cNvCxnSpPr>
              <a:stCxn id="29" idx="3"/>
              <a:endCxn id="73" idx="2"/>
            </p:cNvCxnSpPr>
            <p:nvPr/>
          </p:nvCxnSpPr>
          <p:spPr bwMode="auto">
            <a:xfrm rot="5400000" flipH="1" flipV="1">
              <a:off x="3075810" y="3147597"/>
              <a:ext cx="715949" cy="281085"/>
            </a:xfrm>
            <a:prstGeom prst="bentConnector3">
              <a:avLst>
                <a:gd name="adj1" fmla="val 1541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3248648" y="348796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60" name="Shape 59"/>
          <p:cNvCxnSpPr>
            <a:stCxn id="72" idx="0"/>
            <a:endCxn id="63" idx="6"/>
          </p:cNvCxnSpPr>
          <p:nvPr/>
        </p:nvCxnSpPr>
        <p:spPr bwMode="auto">
          <a:xfrm rot="16200000" flipV="1">
            <a:off x="2999006" y="1608067"/>
            <a:ext cx="495916" cy="65159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4" name="Picture 6" descr="\\fs01\ankewag$\Dokumente\Diplomarbeit_MATS\Calcium\Setup\Zeichnungen Anke\Falle\PT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11979" y="443515"/>
            <a:ext cx="1872342" cy="2808514"/>
          </a:xfrm>
          <a:prstGeom prst="rect">
            <a:avLst/>
          </a:prstGeom>
          <a:noFill/>
        </p:spPr>
      </p:pic>
      <p:pic>
        <p:nvPicPr>
          <p:cNvPr id="166914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2374" y="1904346"/>
            <a:ext cx="341766" cy="158066"/>
          </a:xfrm>
          <a:prstGeom prst="rect">
            <a:avLst/>
          </a:prstGeom>
          <a:noFill/>
        </p:spPr>
      </p:pic>
      <p:cxnSp>
        <p:nvCxnSpPr>
          <p:cNvPr id="47" name="Gerade Verbindung mit Pfeil 46"/>
          <p:cNvCxnSpPr/>
          <p:nvPr/>
        </p:nvCxnSpPr>
        <p:spPr bwMode="auto">
          <a:xfrm flipV="1">
            <a:off x="1435100" y="1816100"/>
            <a:ext cx="0" cy="355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49" name="Textfeld 48"/>
          <p:cNvSpPr txBox="1"/>
          <p:nvPr/>
        </p:nvSpPr>
        <p:spPr>
          <a:xfrm>
            <a:off x="379379" y="5791606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Oscillating</a:t>
            </a:r>
            <a:r>
              <a:rPr lang="de-DE" sz="1200" dirty="0"/>
              <a:t> </a:t>
            </a:r>
            <a:r>
              <a:rPr lang="de-DE" sz="1200" dirty="0" err="1"/>
              <a:t>ion</a:t>
            </a:r>
            <a:r>
              <a:rPr lang="de-DE" sz="1200" dirty="0"/>
              <a:t> </a:t>
            </a:r>
          </a:p>
          <a:p>
            <a:r>
              <a:rPr lang="de-DE" sz="1200" dirty="0" err="1"/>
              <a:t>induces</a:t>
            </a:r>
            <a:r>
              <a:rPr lang="de-DE" sz="1200" dirty="0"/>
              <a:t> </a:t>
            </a:r>
            <a:r>
              <a:rPr lang="de-DE" sz="1200" dirty="0" err="1"/>
              <a:t>image</a:t>
            </a:r>
            <a:r>
              <a:rPr lang="de-DE" sz="1200" dirty="0"/>
              <a:t> </a:t>
            </a:r>
            <a:r>
              <a:rPr lang="de-DE" sz="1200" dirty="0" err="1"/>
              <a:t>charges</a:t>
            </a:r>
            <a:endParaRPr lang="de-DE" sz="1200" dirty="0"/>
          </a:p>
          <a:p>
            <a:r>
              <a:rPr lang="de-DE" sz="1200" dirty="0"/>
              <a:t>in </a:t>
            </a:r>
            <a:r>
              <a:rPr lang="de-DE" sz="1200" dirty="0" err="1"/>
              <a:t>trap</a:t>
            </a:r>
            <a:r>
              <a:rPr lang="de-DE" sz="1200" dirty="0"/>
              <a:t> </a:t>
            </a:r>
            <a:r>
              <a:rPr lang="de-DE" sz="1200" dirty="0" err="1"/>
              <a:t>electrodes</a:t>
            </a:r>
            <a:endParaRPr lang="de-DE" sz="1200" dirty="0"/>
          </a:p>
        </p:txBody>
      </p:sp>
      <p:sp>
        <p:nvSpPr>
          <p:cNvPr id="51" name="Rectangle 87"/>
          <p:cNvSpPr/>
          <p:nvPr/>
        </p:nvSpPr>
        <p:spPr bwMode="auto">
          <a:xfrm>
            <a:off x="4200525" y="1140143"/>
            <a:ext cx="1685925" cy="223535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Isosceles Triangle 13"/>
          <p:cNvSpPr/>
          <p:nvPr/>
        </p:nvSpPr>
        <p:spPr bwMode="auto">
          <a:xfrm rot="5400000">
            <a:off x="4473503" y="1261077"/>
            <a:ext cx="982535" cy="884374"/>
          </a:xfrm>
          <a:prstGeom prst="triangl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TextBox 64"/>
          <p:cNvSpPr txBox="1"/>
          <p:nvPr/>
        </p:nvSpPr>
        <p:spPr>
          <a:xfrm>
            <a:off x="4544837" y="1399718"/>
            <a:ext cx="44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</a:rPr>
              <a:t>A</a:t>
            </a:r>
            <a:endParaRPr lang="en-US" sz="3000" dirty="0">
              <a:solidFill>
                <a:schemeClr val="bg1"/>
              </a:solidFill>
            </a:endParaRPr>
          </a:p>
        </p:txBody>
      </p:sp>
      <p:cxnSp>
        <p:nvCxnSpPr>
          <p:cNvPr id="57" name="Shape 79"/>
          <p:cNvCxnSpPr/>
          <p:nvPr/>
        </p:nvCxnSpPr>
        <p:spPr bwMode="auto">
          <a:xfrm rot="5400000" flipH="1" flipV="1">
            <a:off x="3814405" y="1435071"/>
            <a:ext cx="488786" cy="972078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83"/>
          <p:cNvSpPr/>
          <p:nvPr/>
        </p:nvSpPr>
        <p:spPr bwMode="auto">
          <a:xfrm>
            <a:off x="3527255" y="1630117"/>
            <a:ext cx="86858" cy="944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4269314" y="2422140"/>
            <a:ext cx="161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Cryogenic</a:t>
            </a:r>
            <a:r>
              <a:rPr lang="de-DE" sz="1200" dirty="0"/>
              <a:t> </a:t>
            </a:r>
            <a:r>
              <a:rPr lang="de-DE" sz="1200" dirty="0" err="1"/>
              <a:t>ultra</a:t>
            </a:r>
            <a:r>
              <a:rPr lang="de-DE" sz="1200" dirty="0"/>
              <a:t> </a:t>
            </a:r>
            <a:r>
              <a:rPr lang="de-DE" sz="1200" dirty="0" err="1"/>
              <a:t>low-noise</a:t>
            </a:r>
            <a:r>
              <a:rPr lang="de-DE" sz="1200" dirty="0"/>
              <a:t> </a:t>
            </a:r>
            <a:r>
              <a:rPr lang="de-DE" sz="1200" dirty="0" err="1"/>
              <a:t>amplifier</a:t>
            </a:r>
            <a:endParaRPr lang="de-DE" sz="1200" dirty="0"/>
          </a:p>
          <a:p>
            <a:pPr algn="ctr"/>
            <a:r>
              <a:rPr lang="de-DE" sz="1200" dirty="0"/>
              <a:t>e</a:t>
            </a:r>
            <a:r>
              <a:rPr lang="de-DE" sz="1200" baseline="-25000" dirty="0"/>
              <a:t>n </a:t>
            </a:r>
            <a:r>
              <a:rPr lang="de-DE" sz="1200" dirty="0"/>
              <a:t>= 800pV/</a:t>
            </a:r>
            <a:r>
              <a:rPr lang="en-US" sz="1200" dirty="0"/>
              <a:t> √Hz</a:t>
            </a:r>
          </a:p>
          <a:p>
            <a:pPr algn="ctr"/>
            <a:r>
              <a:rPr lang="en-US" sz="1200" dirty="0"/>
              <a:t>i</a:t>
            </a:r>
            <a:r>
              <a:rPr lang="en-US" sz="1200" baseline="-25000" dirty="0"/>
              <a:t>n </a:t>
            </a:r>
            <a:r>
              <a:rPr lang="en-US" sz="1200" dirty="0"/>
              <a:t>≤ 4fA/ √Hz</a:t>
            </a:r>
          </a:p>
          <a:p>
            <a:endParaRPr lang="de-DE" sz="1200" dirty="0"/>
          </a:p>
        </p:txBody>
      </p:sp>
      <p:pic>
        <p:nvPicPr>
          <p:cNvPr id="166915" name="Picture 3" descr="\\fs01\ankewag$\Dokumente\Diplomarbeit_MATS\Calcium\Ionendetektion\Ionendetektion1.png"/>
          <p:cNvPicPr>
            <a:picLocks noChangeAspect="1" noChangeArrowheads="1"/>
          </p:cNvPicPr>
          <p:nvPr/>
        </p:nvPicPr>
        <p:blipFill>
          <a:blip r:embed="rId5" cstate="print"/>
          <a:srcRect l="84977" t="26875" b="25492"/>
          <a:stretch>
            <a:fillRect/>
          </a:stretch>
        </p:blipFill>
        <p:spPr bwMode="auto">
          <a:xfrm>
            <a:off x="6334125" y="1158875"/>
            <a:ext cx="877888" cy="1038225"/>
          </a:xfrm>
          <a:prstGeom prst="rect">
            <a:avLst/>
          </a:prstGeom>
          <a:noFill/>
        </p:spPr>
      </p:pic>
      <p:cxnSp>
        <p:nvCxnSpPr>
          <p:cNvPr id="62" name="Gerade Verbindung 61"/>
          <p:cNvCxnSpPr>
            <a:cxnSpLocks/>
            <a:stCxn id="55" idx="0"/>
          </p:cNvCxnSpPr>
          <p:nvPr/>
        </p:nvCxnSpPr>
        <p:spPr bwMode="auto">
          <a:xfrm flipV="1">
            <a:off x="5406958" y="1702594"/>
            <a:ext cx="931930" cy="6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6917" name="Picture 5" descr="\\fs01\ankewag$\Dokumente\Diplomarbeit_MATS\Mathematica\Dip_Axe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2749" y="2545418"/>
            <a:ext cx="2623930" cy="1647898"/>
          </a:xfrm>
          <a:prstGeom prst="rect">
            <a:avLst/>
          </a:prstGeom>
          <a:noFill/>
        </p:spPr>
      </p:pic>
      <p:sp>
        <p:nvSpPr>
          <p:cNvPr id="67" name="Textfeld 66"/>
          <p:cNvSpPr txBox="1"/>
          <p:nvPr/>
        </p:nvSpPr>
        <p:spPr>
          <a:xfrm>
            <a:off x="6117571" y="5814797"/>
            <a:ext cx="2380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Fast Fourier Transformation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obtain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frequency</a:t>
            </a:r>
            <a:r>
              <a:rPr lang="de-DE" sz="1200" dirty="0"/>
              <a:t> </a:t>
            </a:r>
            <a:r>
              <a:rPr lang="de-DE" sz="1200" dirty="0" err="1"/>
              <a:t>information</a:t>
            </a:r>
            <a:endParaRPr lang="de-DE" sz="1200" dirty="0"/>
          </a:p>
        </p:txBody>
      </p:sp>
      <p:sp>
        <p:nvSpPr>
          <p:cNvPr id="45" name="Textfeld 44"/>
          <p:cNvSpPr txBox="1"/>
          <p:nvPr/>
        </p:nvSpPr>
        <p:spPr>
          <a:xfrm>
            <a:off x="6299154" y="4284312"/>
            <a:ext cx="238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Ion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resistively</a:t>
            </a:r>
            <a:r>
              <a:rPr lang="de-DE" sz="1200" dirty="0"/>
              <a:t> </a:t>
            </a:r>
            <a:r>
              <a:rPr lang="de-DE" sz="1200" dirty="0" err="1"/>
              <a:t>cooled</a:t>
            </a:r>
            <a:r>
              <a:rPr lang="de-DE" sz="1200" dirty="0"/>
              <a:t> </a:t>
            </a:r>
            <a:r>
              <a:rPr lang="de-DE" sz="1200" dirty="0" err="1"/>
              <a:t>until</a:t>
            </a:r>
            <a:r>
              <a:rPr lang="de-DE" sz="1200" dirty="0"/>
              <a:t> </a:t>
            </a:r>
            <a:r>
              <a:rPr lang="de-DE" sz="1200" dirty="0" err="1"/>
              <a:t>it</a:t>
            </a:r>
            <a:r>
              <a:rPr lang="de-DE" sz="1200" dirty="0"/>
              <a:t> </a:t>
            </a:r>
            <a:r>
              <a:rPr lang="de-DE" sz="1200" dirty="0" err="1"/>
              <a:t>reaches</a:t>
            </a:r>
            <a:r>
              <a:rPr lang="de-DE" sz="1200" dirty="0"/>
              <a:t> thermal </a:t>
            </a:r>
            <a:r>
              <a:rPr lang="de-DE" sz="1200" dirty="0" err="1"/>
              <a:t>equilibrium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tank </a:t>
            </a:r>
            <a:r>
              <a:rPr lang="de-DE" sz="1200" dirty="0" err="1"/>
              <a:t>circuit</a:t>
            </a:r>
            <a:endParaRPr lang="de-DE" sz="1200" dirty="0"/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531813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en-US" sz="2800" b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j-ea"/>
              </a:rPr>
              <a:t>Eigenfrequency</a:t>
            </a:r>
            <a:r>
              <a:rPr lang="en-US" sz="28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j-ea"/>
              </a:rPr>
              <a:t> Detection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A97B9F-1BC9-4F44-B16D-33EAB5A3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7FA725-103F-477B-A2B3-2A3FB5A56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956" y="3265136"/>
            <a:ext cx="1661767" cy="198645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892A2C0-E055-4153-8DF2-AB3F7727B770}"/>
              </a:ext>
            </a:extLst>
          </p:cNvPr>
          <p:cNvSpPr/>
          <p:nvPr/>
        </p:nvSpPr>
        <p:spPr>
          <a:xfrm>
            <a:off x="800657" y="52787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dirty="0"/>
              <a:t>Q = 43000 </a:t>
            </a:r>
            <a:endParaRPr lang="en-US" dirty="0"/>
          </a:p>
          <a:p>
            <a:pPr algn="ctr"/>
            <a:r>
              <a:rPr lang="en-US" dirty="0" err="1"/>
              <a:t>R</a:t>
            </a:r>
            <a:r>
              <a:rPr lang="en-US" baseline="-25000" dirty="0" err="1"/>
              <a:t>p</a:t>
            </a:r>
            <a:r>
              <a:rPr lang="en-US" dirty="0"/>
              <a:t> = 350 M</a:t>
            </a:r>
            <a:r>
              <a:rPr lang="el-GR" dirty="0"/>
              <a:t>Ω</a:t>
            </a:r>
            <a:endParaRPr lang="de-DE" dirty="0"/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3C9BE703-A1D3-4103-BD16-104F82A99DD8}"/>
              </a:ext>
            </a:extLst>
          </p:cNvPr>
          <p:cNvGrpSpPr/>
          <p:nvPr/>
        </p:nvGrpSpPr>
        <p:grpSpPr>
          <a:xfrm>
            <a:off x="2083346" y="2666643"/>
            <a:ext cx="4452539" cy="3437943"/>
            <a:chOff x="2083346" y="2666643"/>
            <a:chExt cx="4452539" cy="3437943"/>
          </a:xfrm>
        </p:grpSpPr>
        <p:sp>
          <p:nvSpPr>
            <p:cNvPr id="52" name="Rounded Rectangle 14">
              <a:extLst>
                <a:ext uri="{FF2B5EF4-FFF2-40B4-BE49-F238E27FC236}">
                  <a16:creationId xmlns:a16="http://schemas.microsoft.com/office/drawing/2014/main" id="{82294869-5501-4144-8432-90B527101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3346" y="2754853"/>
              <a:ext cx="4452539" cy="3349733"/>
            </a:xfrm>
            <a:prstGeom prst="roundRect">
              <a:avLst>
                <a:gd name="adj" fmla="val 5241"/>
              </a:avLst>
            </a:prstGeom>
            <a:solidFill>
              <a:schemeClr val="bg1"/>
            </a:solidFill>
            <a:ln w="50800" algn="ctr">
              <a:solidFill>
                <a:srgbClr val="00806F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en-US" sz="8200"/>
            </a:p>
          </p:txBody>
        </p:sp>
        <p:graphicFrame>
          <p:nvGraphicFramePr>
            <p:cNvPr id="53" name="Objekt 52">
              <a:extLst>
                <a:ext uri="{FF2B5EF4-FFF2-40B4-BE49-F238E27FC236}">
                  <a16:creationId xmlns:a16="http://schemas.microsoft.com/office/drawing/2014/main" id="{E7B26432-013F-4508-A48D-D71296E72BF7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195132" y="2666643"/>
            <a:ext cx="4300102" cy="3309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861" name="Graph" r:id="rId8" imgW="3663696" imgH="2820010" progId="Origin50.Graph">
                    <p:embed/>
                  </p:oleObj>
                </mc:Choice>
                <mc:Fallback>
                  <p:oleObj name="Graph" r:id="rId8" imgW="3663696" imgH="2820010" progId="Origin50.Graph">
                    <p:embed/>
                    <p:pic>
                      <p:nvPicPr>
                        <p:cNvPr id="4" name="Objek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5132" y="2666643"/>
                          <a:ext cx="4300102" cy="3309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038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1800225" y="1140142"/>
            <a:ext cx="2238376" cy="4791075"/>
            <a:chOff x="1800225" y="1733551"/>
            <a:chExt cx="2238376" cy="4716022"/>
          </a:xfrm>
        </p:grpSpPr>
        <p:sp>
          <p:nvSpPr>
            <p:cNvPr id="87" name="Rectangle 86"/>
            <p:cNvSpPr/>
            <p:nvPr/>
          </p:nvSpPr>
          <p:spPr bwMode="auto">
            <a:xfrm>
              <a:off x="2195289" y="1733551"/>
              <a:ext cx="1843312" cy="47160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Isosceles Triangle 28"/>
            <p:cNvSpPr/>
            <p:nvPr/>
          </p:nvSpPr>
          <p:spPr bwMode="auto">
            <a:xfrm rot="10800000">
              <a:off x="3207107" y="3646113"/>
              <a:ext cx="172270" cy="169136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3" name="Group 43"/>
            <p:cNvGrpSpPr/>
            <p:nvPr/>
          </p:nvGrpSpPr>
          <p:grpSpPr>
            <a:xfrm>
              <a:off x="2546626" y="2399883"/>
              <a:ext cx="665386" cy="1027673"/>
              <a:chOff x="3116580" y="1554480"/>
              <a:chExt cx="561340" cy="889635"/>
            </a:xfrm>
          </p:grpSpPr>
          <p:sp>
            <p:nvSpPr>
              <p:cNvPr id="32" name="Oval 31"/>
              <p:cNvSpPr/>
              <p:nvPr/>
            </p:nvSpPr>
            <p:spPr bwMode="auto">
              <a:xfrm>
                <a:off x="3118485" y="155448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3116580" y="162306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3116580" y="169164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3118485" y="175450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3116580" y="182308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3116580" y="189166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3121660" y="195453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3119755" y="202311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3119755" y="209169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3121660" y="215455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3119755" y="222313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3119755" y="229171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cxnSp>
          <p:nvCxnSpPr>
            <p:cNvPr id="46" name="Shape 45"/>
            <p:cNvCxnSpPr>
              <a:stCxn id="32" idx="0"/>
            </p:cNvCxnSpPr>
            <p:nvPr/>
          </p:nvCxnSpPr>
          <p:spPr bwMode="auto">
            <a:xfrm rot="16200000" flipV="1">
              <a:off x="2274120" y="1795436"/>
              <a:ext cx="130552" cy="1078341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Elbow Connector 47"/>
            <p:cNvCxnSpPr>
              <a:stCxn id="29" idx="3"/>
              <a:endCxn id="43" idx="4"/>
            </p:cNvCxnSpPr>
            <p:nvPr/>
          </p:nvCxnSpPr>
          <p:spPr bwMode="auto">
            <a:xfrm rot="16200000" flipV="1">
              <a:off x="2977379" y="3330249"/>
              <a:ext cx="218557" cy="41317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2834311" y="222352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403076" y="2758911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3404644" y="2864176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5" name="Elbow Connector 74"/>
            <p:cNvCxnSpPr>
              <a:stCxn id="29" idx="3"/>
              <a:endCxn id="73" idx="2"/>
            </p:cNvCxnSpPr>
            <p:nvPr/>
          </p:nvCxnSpPr>
          <p:spPr bwMode="auto">
            <a:xfrm rot="5400000" flipH="1" flipV="1">
              <a:off x="3075810" y="3147597"/>
              <a:ext cx="715949" cy="281085"/>
            </a:xfrm>
            <a:prstGeom prst="bentConnector3">
              <a:avLst>
                <a:gd name="adj1" fmla="val 1541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3248648" y="348796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60" name="Shape 59"/>
          <p:cNvCxnSpPr>
            <a:stCxn id="72" idx="0"/>
            <a:endCxn id="63" idx="6"/>
          </p:cNvCxnSpPr>
          <p:nvPr/>
        </p:nvCxnSpPr>
        <p:spPr bwMode="auto">
          <a:xfrm rot="16200000" flipV="1">
            <a:off x="2999006" y="1608067"/>
            <a:ext cx="495916" cy="65159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4" name="Picture 6" descr="\\fs01\ankewag$\Dokumente\Diplomarbeit_MATS\Calcium\Setup\Zeichnungen Anke\Falle\PT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11979" y="443515"/>
            <a:ext cx="1872342" cy="2808514"/>
          </a:xfrm>
          <a:prstGeom prst="rect">
            <a:avLst/>
          </a:prstGeom>
          <a:noFill/>
        </p:spPr>
      </p:pic>
      <p:pic>
        <p:nvPicPr>
          <p:cNvPr id="166914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2374" y="1904346"/>
            <a:ext cx="341766" cy="158066"/>
          </a:xfrm>
          <a:prstGeom prst="rect">
            <a:avLst/>
          </a:prstGeom>
          <a:noFill/>
        </p:spPr>
      </p:pic>
      <p:cxnSp>
        <p:nvCxnSpPr>
          <p:cNvPr id="47" name="Gerade Verbindung mit Pfeil 46"/>
          <p:cNvCxnSpPr/>
          <p:nvPr/>
        </p:nvCxnSpPr>
        <p:spPr bwMode="auto">
          <a:xfrm flipV="1">
            <a:off x="1435100" y="1816100"/>
            <a:ext cx="0" cy="355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49" name="Textfeld 48"/>
          <p:cNvSpPr txBox="1"/>
          <p:nvPr/>
        </p:nvSpPr>
        <p:spPr>
          <a:xfrm>
            <a:off x="379379" y="5791606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Oscillating</a:t>
            </a:r>
            <a:r>
              <a:rPr lang="de-DE" sz="1200" dirty="0"/>
              <a:t> </a:t>
            </a:r>
            <a:r>
              <a:rPr lang="de-DE" sz="1200" dirty="0" err="1"/>
              <a:t>ion</a:t>
            </a:r>
            <a:r>
              <a:rPr lang="de-DE" sz="1200" dirty="0"/>
              <a:t> </a:t>
            </a:r>
          </a:p>
          <a:p>
            <a:r>
              <a:rPr lang="de-DE" sz="1200" dirty="0" err="1"/>
              <a:t>induces</a:t>
            </a:r>
            <a:r>
              <a:rPr lang="de-DE" sz="1200" dirty="0"/>
              <a:t> </a:t>
            </a:r>
            <a:r>
              <a:rPr lang="de-DE" sz="1200" dirty="0" err="1"/>
              <a:t>image</a:t>
            </a:r>
            <a:r>
              <a:rPr lang="de-DE" sz="1200" dirty="0"/>
              <a:t> </a:t>
            </a:r>
            <a:r>
              <a:rPr lang="de-DE" sz="1200" dirty="0" err="1"/>
              <a:t>charges</a:t>
            </a:r>
            <a:endParaRPr lang="de-DE" sz="1200" dirty="0"/>
          </a:p>
          <a:p>
            <a:r>
              <a:rPr lang="de-DE" sz="1200" dirty="0"/>
              <a:t>in </a:t>
            </a:r>
            <a:r>
              <a:rPr lang="de-DE" sz="1200" dirty="0" err="1"/>
              <a:t>trap</a:t>
            </a:r>
            <a:r>
              <a:rPr lang="de-DE" sz="1200" dirty="0"/>
              <a:t> </a:t>
            </a:r>
            <a:r>
              <a:rPr lang="de-DE" sz="1200" dirty="0" err="1"/>
              <a:t>electrodes</a:t>
            </a:r>
            <a:endParaRPr lang="de-DE" sz="1200" dirty="0"/>
          </a:p>
        </p:txBody>
      </p:sp>
      <p:sp>
        <p:nvSpPr>
          <p:cNvPr id="51" name="Rectangle 87"/>
          <p:cNvSpPr/>
          <p:nvPr/>
        </p:nvSpPr>
        <p:spPr bwMode="auto">
          <a:xfrm>
            <a:off x="4200525" y="1140143"/>
            <a:ext cx="1685925" cy="223535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Isosceles Triangle 13"/>
          <p:cNvSpPr/>
          <p:nvPr/>
        </p:nvSpPr>
        <p:spPr bwMode="auto">
          <a:xfrm rot="5400000">
            <a:off x="4473503" y="1261077"/>
            <a:ext cx="982535" cy="884374"/>
          </a:xfrm>
          <a:prstGeom prst="triangl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TextBox 64"/>
          <p:cNvSpPr txBox="1"/>
          <p:nvPr/>
        </p:nvSpPr>
        <p:spPr>
          <a:xfrm>
            <a:off x="4544837" y="1399718"/>
            <a:ext cx="44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</a:rPr>
              <a:t>A</a:t>
            </a:r>
            <a:endParaRPr lang="en-US" sz="3000" dirty="0">
              <a:solidFill>
                <a:schemeClr val="bg1"/>
              </a:solidFill>
            </a:endParaRPr>
          </a:p>
        </p:txBody>
      </p:sp>
      <p:cxnSp>
        <p:nvCxnSpPr>
          <p:cNvPr id="57" name="Shape 79"/>
          <p:cNvCxnSpPr/>
          <p:nvPr/>
        </p:nvCxnSpPr>
        <p:spPr bwMode="auto">
          <a:xfrm rot="5400000" flipH="1" flipV="1">
            <a:off x="3814405" y="1435071"/>
            <a:ext cx="488786" cy="972078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83"/>
          <p:cNvSpPr/>
          <p:nvPr/>
        </p:nvSpPr>
        <p:spPr bwMode="auto">
          <a:xfrm>
            <a:off x="3527255" y="1630117"/>
            <a:ext cx="86858" cy="944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4269314" y="2422140"/>
            <a:ext cx="161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Cryogenic</a:t>
            </a:r>
            <a:r>
              <a:rPr lang="de-DE" sz="1200" dirty="0"/>
              <a:t> </a:t>
            </a:r>
            <a:r>
              <a:rPr lang="de-DE" sz="1200" dirty="0" err="1"/>
              <a:t>ultra</a:t>
            </a:r>
            <a:r>
              <a:rPr lang="de-DE" sz="1200" dirty="0"/>
              <a:t> </a:t>
            </a:r>
            <a:r>
              <a:rPr lang="de-DE" sz="1200" dirty="0" err="1"/>
              <a:t>low-noise</a:t>
            </a:r>
            <a:r>
              <a:rPr lang="de-DE" sz="1200" dirty="0"/>
              <a:t> </a:t>
            </a:r>
            <a:r>
              <a:rPr lang="de-DE" sz="1200" dirty="0" err="1"/>
              <a:t>amplifier</a:t>
            </a:r>
            <a:endParaRPr lang="de-DE" sz="1200" dirty="0"/>
          </a:p>
          <a:p>
            <a:pPr algn="ctr"/>
            <a:r>
              <a:rPr lang="de-DE" sz="1200" dirty="0"/>
              <a:t>e</a:t>
            </a:r>
            <a:r>
              <a:rPr lang="de-DE" sz="1200" baseline="-25000" dirty="0"/>
              <a:t>n </a:t>
            </a:r>
            <a:r>
              <a:rPr lang="de-DE" sz="1200" dirty="0"/>
              <a:t>= 800pV/</a:t>
            </a:r>
            <a:r>
              <a:rPr lang="en-US" sz="1200" dirty="0"/>
              <a:t> √Hz</a:t>
            </a:r>
          </a:p>
          <a:p>
            <a:pPr algn="ctr"/>
            <a:r>
              <a:rPr lang="en-US" sz="1200" dirty="0"/>
              <a:t>i</a:t>
            </a:r>
            <a:r>
              <a:rPr lang="en-US" sz="1200" baseline="-25000" dirty="0"/>
              <a:t>n </a:t>
            </a:r>
            <a:r>
              <a:rPr lang="en-US" sz="1200" dirty="0"/>
              <a:t>≤ 4fA/ √Hz</a:t>
            </a:r>
          </a:p>
          <a:p>
            <a:endParaRPr lang="de-DE" sz="1200" dirty="0"/>
          </a:p>
        </p:txBody>
      </p:sp>
      <p:pic>
        <p:nvPicPr>
          <p:cNvPr id="166915" name="Picture 3" descr="\\fs01\ankewag$\Dokumente\Diplomarbeit_MATS\Calcium\Ionendetektion\Ionendetektion1.png"/>
          <p:cNvPicPr>
            <a:picLocks noChangeAspect="1" noChangeArrowheads="1"/>
          </p:cNvPicPr>
          <p:nvPr/>
        </p:nvPicPr>
        <p:blipFill>
          <a:blip r:embed="rId5" cstate="print"/>
          <a:srcRect l="84977" t="26875" b="25492"/>
          <a:stretch>
            <a:fillRect/>
          </a:stretch>
        </p:blipFill>
        <p:spPr bwMode="auto">
          <a:xfrm>
            <a:off x="6334125" y="1158875"/>
            <a:ext cx="877888" cy="1038225"/>
          </a:xfrm>
          <a:prstGeom prst="rect">
            <a:avLst/>
          </a:prstGeom>
          <a:noFill/>
        </p:spPr>
      </p:pic>
      <p:cxnSp>
        <p:nvCxnSpPr>
          <p:cNvPr id="62" name="Gerade Verbindung 61"/>
          <p:cNvCxnSpPr>
            <a:cxnSpLocks/>
            <a:stCxn id="55" idx="0"/>
          </p:cNvCxnSpPr>
          <p:nvPr/>
        </p:nvCxnSpPr>
        <p:spPr bwMode="auto">
          <a:xfrm flipV="1">
            <a:off x="5406958" y="1702594"/>
            <a:ext cx="931930" cy="6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6917" name="Picture 5" descr="\\fs01\ankewag$\Dokumente\Diplomarbeit_MATS\Mathematica\Dip_Axe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2749" y="2545418"/>
            <a:ext cx="2623930" cy="1647898"/>
          </a:xfrm>
          <a:prstGeom prst="rect">
            <a:avLst/>
          </a:prstGeom>
          <a:noFill/>
        </p:spPr>
      </p:pic>
      <p:sp>
        <p:nvSpPr>
          <p:cNvPr id="67" name="Textfeld 66"/>
          <p:cNvSpPr txBox="1"/>
          <p:nvPr/>
        </p:nvSpPr>
        <p:spPr>
          <a:xfrm>
            <a:off x="6117571" y="5814797"/>
            <a:ext cx="2380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Fast Fourier Transformation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obtain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frequency</a:t>
            </a:r>
            <a:r>
              <a:rPr lang="de-DE" sz="1200" dirty="0"/>
              <a:t> </a:t>
            </a:r>
            <a:r>
              <a:rPr lang="de-DE" sz="1200" dirty="0" err="1"/>
              <a:t>information</a:t>
            </a:r>
            <a:endParaRPr lang="de-DE" sz="1200" dirty="0"/>
          </a:p>
        </p:txBody>
      </p:sp>
      <p:sp>
        <p:nvSpPr>
          <p:cNvPr id="45" name="Textfeld 44"/>
          <p:cNvSpPr txBox="1"/>
          <p:nvPr/>
        </p:nvSpPr>
        <p:spPr>
          <a:xfrm>
            <a:off x="6299154" y="4284312"/>
            <a:ext cx="238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Ion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resistively</a:t>
            </a:r>
            <a:r>
              <a:rPr lang="de-DE" sz="1200" dirty="0"/>
              <a:t> </a:t>
            </a:r>
            <a:r>
              <a:rPr lang="de-DE" sz="1200" dirty="0" err="1"/>
              <a:t>cooled</a:t>
            </a:r>
            <a:r>
              <a:rPr lang="de-DE" sz="1200" dirty="0"/>
              <a:t> </a:t>
            </a:r>
            <a:r>
              <a:rPr lang="de-DE" sz="1200" dirty="0" err="1"/>
              <a:t>until</a:t>
            </a:r>
            <a:r>
              <a:rPr lang="de-DE" sz="1200" dirty="0"/>
              <a:t> </a:t>
            </a:r>
            <a:r>
              <a:rPr lang="de-DE" sz="1200" dirty="0" err="1"/>
              <a:t>it</a:t>
            </a:r>
            <a:r>
              <a:rPr lang="de-DE" sz="1200" dirty="0"/>
              <a:t> </a:t>
            </a:r>
            <a:r>
              <a:rPr lang="de-DE" sz="1200" dirty="0" err="1"/>
              <a:t>reaches</a:t>
            </a:r>
            <a:r>
              <a:rPr lang="de-DE" sz="1200" dirty="0"/>
              <a:t> thermal </a:t>
            </a:r>
            <a:r>
              <a:rPr lang="de-DE" sz="1200" dirty="0" err="1"/>
              <a:t>equilibrium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tank </a:t>
            </a:r>
            <a:r>
              <a:rPr lang="de-DE" sz="1200" dirty="0" err="1"/>
              <a:t>circuit</a:t>
            </a:r>
            <a:endParaRPr lang="de-DE" sz="1200" dirty="0"/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531813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en-US" sz="2800" b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j-ea"/>
              </a:rPr>
              <a:t>Eigenfrequency</a:t>
            </a:r>
            <a:r>
              <a:rPr lang="en-US" sz="28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j-ea"/>
              </a:rPr>
              <a:t> Detection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A97B9F-1BC9-4F44-B16D-33EAB5A3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7FA725-103F-477B-A2B3-2A3FB5A56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956" y="3265136"/>
            <a:ext cx="1661767" cy="198645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892A2C0-E055-4153-8DF2-AB3F7727B770}"/>
              </a:ext>
            </a:extLst>
          </p:cNvPr>
          <p:cNvSpPr/>
          <p:nvPr/>
        </p:nvSpPr>
        <p:spPr>
          <a:xfrm>
            <a:off x="800657" y="52787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dirty="0"/>
              <a:t>Q = 43000 </a:t>
            </a:r>
            <a:endParaRPr lang="en-US" dirty="0"/>
          </a:p>
          <a:p>
            <a:pPr algn="ctr"/>
            <a:r>
              <a:rPr lang="en-US" dirty="0" err="1"/>
              <a:t>R</a:t>
            </a:r>
            <a:r>
              <a:rPr lang="en-US" baseline="-25000" dirty="0" err="1"/>
              <a:t>p</a:t>
            </a:r>
            <a:r>
              <a:rPr lang="en-US" dirty="0"/>
              <a:t> = 350 M</a:t>
            </a:r>
            <a:r>
              <a:rPr lang="el-GR" dirty="0"/>
              <a:t>Ω</a:t>
            </a:r>
            <a:endParaRPr lang="de-DE" dirty="0"/>
          </a:p>
        </p:txBody>
      </p:sp>
      <p:sp>
        <p:nvSpPr>
          <p:cNvPr id="52" name="Rounded Rectangle 14">
            <a:extLst>
              <a:ext uri="{FF2B5EF4-FFF2-40B4-BE49-F238E27FC236}">
                <a16:creationId xmlns:a16="http://schemas.microsoft.com/office/drawing/2014/main" id="{82294869-5501-4144-8432-90B527101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3346" y="2754853"/>
            <a:ext cx="4452539" cy="3349733"/>
          </a:xfrm>
          <a:prstGeom prst="roundRect">
            <a:avLst>
              <a:gd name="adj" fmla="val 5241"/>
            </a:avLst>
          </a:prstGeom>
          <a:solidFill>
            <a:schemeClr val="bg1"/>
          </a:solidFill>
          <a:ln w="50800" algn="ctr">
            <a:solidFill>
              <a:srgbClr val="00806F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4176713"/>
            <a:endParaRPr lang="en-US" sz="8200"/>
          </a:p>
        </p:txBody>
      </p:sp>
      <p:graphicFrame>
        <p:nvGraphicFramePr>
          <p:cNvPr id="61" name="Objekt 60">
            <a:extLst>
              <a:ext uri="{FF2B5EF4-FFF2-40B4-BE49-F238E27FC236}">
                <a16:creationId xmlns:a16="http://schemas.microsoft.com/office/drawing/2014/main" id="{F3504F16-9853-4A30-B162-09F97A5536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146664"/>
              </p:ext>
            </p:extLst>
          </p:nvPr>
        </p:nvGraphicFramePr>
        <p:xfrm>
          <a:off x="2000463" y="2593975"/>
          <a:ext cx="4990887" cy="351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5" name="Graph" r:id="rId8" imgW="4276954" imgH="3024835" progId="Origin50.Graph">
                  <p:embed/>
                </p:oleObj>
              </mc:Choice>
              <mc:Fallback>
                <p:oleObj name="Graph" r:id="rId8" imgW="4276954" imgH="3024835" progId="Origin50.Graph">
                  <p:embed/>
                  <p:pic>
                    <p:nvPicPr>
                      <p:cNvPr id="53" name="Objek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463" y="2593975"/>
                        <a:ext cx="4990887" cy="351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66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1800225" y="1140142"/>
            <a:ext cx="2238376" cy="4791075"/>
            <a:chOff x="1800225" y="1733551"/>
            <a:chExt cx="2238376" cy="4716022"/>
          </a:xfrm>
        </p:grpSpPr>
        <p:sp>
          <p:nvSpPr>
            <p:cNvPr id="87" name="Rectangle 86"/>
            <p:cNvSpPr/>
            <p:nvPr/>
          </p:nvSpPr>
          <p:spPr bwMode="auto">
            <a:xfrm>
              <a:off x="2195289" y="1733551"/>
              <a:ext cx="1843312" cy="47160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Isosceles Triangle 28"/>
            <p:cNvSpPr/>
            <p:nvPr/>
          </p:nvSpPr>
          <p:spPr bwMode="auto">
            <a:xfrm rot="10800000">
              <a:off x="3207107" y="3646113"/>
              <a:ext cx="172270" cy="169136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3" name="Group 43"/>
            <p:cNvGrpSpPr/>
            <p:nvPr/>
          </p:nvGrpSpPr>
          <p:grpSpPr>
            <a:xfrm>
              <a:off x="2546626" y="2399883"/>
              <a:ext cx="665386" cy="1027673"/>
              <a:chOff x="3116580" y="1554480"/>
              <a:chExt cx="561340" cy="889635"/>
            </a:xfrm>
          </p:grpSpPr>
          <p:sp>
            <p:nvSpPr>
              <p:cNvPr id="32" name="Oval 31"/>
              <p:cNvSpPr/>
              <p:nvPr/>
            </p:nvSpPr>
            <p:spPr bwMode="auto">
              <a:xfrm>
                <a:off x="3118485" y="155448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3116580" y="162306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3116580" y="169164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3118485" y="175450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3116580" y="182308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3116580" y="189166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3121660" y="195453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3119755" y="202311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3119755" y="209169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3121660" y="215455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3119755" y="222313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3119755" y="229171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cxnSp>
          <p:nvCxnSpPr>
            <p:cNvPr id="46" name="Shape 45"/>
            <p:cNvCxnSpPr>
              <a:stCxn id="32" idx="0"/>
            </p:cNvCxnSpPr>
            <p:nvPr/>
          </p:nvCxnSpPr>
          <p:spPr bwMode="auto">
            <a:xfrm rot="16200000" flipV="1">
              <a:off x="2274120" y="1795436"/>
              <a:ext cx="130552" cy="1078341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Elbow Connector 47"/>
            <p:cNvCxnSpPr>
              <a:stCxn id="29" idx="3"/>
              <a:endCxn id="43" idx="4"/>
            </p:cNvCxnSpPr>
            <p:nvPr/>
          </p:nvCxnSpPr>
          <p:spPr bwMode="auto">
            <a:xfrm rot="16200000" flipV="1">
              <a:off x="2977379" y="3330249"/>
              <a:ext cx="218557" cy="41317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2834311" y="222352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403076" y="2758911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3404644" y="2864176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5" name="Elbow Connector 74"/>
            <p:cNvCxnSpPr>
              <a:stCxn id="29" idx="3"/>
              <a:endCxn id="73" idx="2"/>
            </p:cNvCxnSpPr>
            <p:nvPr/>
          </p:nvCxnSpPr>
          <p:spPr bwMode="auto">
            <a:xfrm rot="5400000" flipH="1" flipV="1">
              <a:off x="3075810" y="3147597"/>
              <a:ext cx="715949" cy="281085"/>
            </a:xfrm>
            <a:prstGeom prst="bentConnector3">
              <a:avLst>
                <a:gd name="adj1" fmla="val 1541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3248648" y="348796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60" name="Shape 59"/>
          <p:cNvCxnSpPr>
            <a:stCxn id="72" idx="0"/>
            <a:endCxn id="63" idx="6"/>
          </p:cNvCxnSpPr>
          <p:nvPr/>
        </p:nvCxnSpPr>
        <p:spPr bwMode="auto">
          <a:xfrm rot="16200000" flipV="1">
            <a:off x="2999006" y="1608067"/>
            <a:ext cx="495916" cy="65159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4" name="Picture 6" descr="\\fs01\ankewag$\Dokumente\Diplomarbeit_MATS\Calcium\Setup\Zeichnungen Anke\Falle\PT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11979" y="443515"/>
            <a:ext cx="1872342" cy="2808514"/>
          </a:xfrm>
          <a:prstGeom prst="rect">
            <a:avLst/>
          </a:prstGeom>
          <a:noFill/>
        </p:spPr>
      </p:pic>
      <p:pic>
        <p:nvPicPr>
          <p:cNvPr id="166914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2374" y="1904346"/>
            <a:ext cx="341766" cy="158066"/>
          </a:xfrm>
          <a:prstGeom prst="rect">
            <a:avLst/>
          </a:prstGeom>
          <a:noFill/>
        </p:spPr>
      </p:pic>
      <p:cxnSp>
        <p:nvCxnSpPr>
          <p:cNvPr id="47" name="Gerade Verbindung mit Pfeil 46"/>
          <p:cNvCxnSpPr/>
          <p:nvPr/>
        </p:nvCxnSpPr>
        <p:spPr bwMode="auto">
          <a:xfrm flipV="1">
            <a:off x="1435100" y="1816100"/>
            <a:ext cx="0" cy="355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49" name="Textfeld 48"/>
          <p:cNvSpPr txBox="1"/>
          <p:nvPr/>
        </p:nvSpPr>
        <p:spPr>
          <a:xfrm>
            <a:off x="379379" y="5791606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Oscillating</a:t>
            </a:r>
            <a:r>
              <a:rPr lang="de-DE" sz="1200" dirty="0"/>
              <a:t> </a:t>
            </a:r>
            <a:r>
              <a:rPr lang="de-DE" sz="1200" dirty="0" err="1"/>
              <a:t>ion</a:t>
            </a:r>
            <a:r>
              <a:rPr lang="de-DE" sz="1200" dirty="0"/>
              <a:t> </a:t>
            </a:r>
          </a:p>
          <a:p>
            <a:r>
              <a:rPr lang="de-DE" sz="1200" dirty="0" err="1"/>
              <a:t>induces</a:t>
            </a:r>
            <a:r>
              <a:rPr lang="de-DE" sz="1200" dirty="0"/>
              <a:t> </a:t>
            </a:r>
            <a:r>
              <a:rPr lang="de-DE" sz="1200" dirty="0" err="1"/>
              <a:t>image</a:t>
            </a:r>
            <a:r>
              <a:rPr lang="de-DE" sz="1200" dirty="0"/>
              <a:t> </a:t>
            </a:r>
            <a:r>
              <a:rPr lang="de-DE" sz="1200" dirty="0" err="1"/>
              <a:t>charges</a:t>
            </a:r>
            <a:endParaRPr lang="de-DE" sz="1200" dirty="0"/>
          </a:p>
          <a:p>
            <a:r>
              <a:rPr lang="de-DE" sz="1200" dirty="0"/>
              <a:t>in </a:t>
            </a:r>
            <a:r>
              <a:rPr lang="de-DE" sz="1200" dirty="0" err="1"/>
              <a:t>trap</a:t>
            </a:r>
            <a:r>
              <a:rPr lang="de-DE" sz="1200" dirty="0"/>
              <a:t> </a:t>
            </a:r>
            <a:r>
              <a:rPr lang="de-DE" sz="1200" dirty="0" err="1"/>
              <a:t>electrodes</a:t>
            </a:r>
            <a:endParaRPr lang="de-DE" sz="1200" dirty="0"/>
          </a:p>
        </p:txBody>
      </p:sp>
      <p:sp>
        <p:nvSpPr>
          <p:cNvPr id="51" name="Rectangle 87"/>
          <p:cNvSpPr/>
          <p:nvPr/>
        </p:nvSpPr>
        <p:spPr bwMode="auto">
          <a:xfrm>
            <a:off x="4200525" y="1140143"/>
            <a:ext cx="1685925" cy="223535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Isosceles Triangle 13"/>
          <p:cNvSpPr/>
          <p:nvPr/>
        </p:nvSpPr>
        <p:spPr bwMode="auto">
          <a:xfrm rot="5400000">
            <a:off x="4473503" y="1261077"/>
            <a:ext cx="982535" cy="884374"/>
          </a:xfrm>
          <a:prstGeom prst="triangl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TextBox 64"/>
          <p:cNvSpPr txBox="1"/>
          <p:nvPr/>
        </p:nvSpPr>
        <p:spPr>
          <a:xfrm>
            <a:off x="4544837" y="1399718"/>
            <a:ext cx="44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</a:rPr>
              <a:t>A</a:t>
            </a:r>
            <a:endParaRPr lang="en-US" sz="3000" dirty="0">
              <a:solidFill>
                <a:schemeClr val="bg1"/>
              </a:solidFill>
            </a:endParaRPr>
          </a:p>
        </p:txBody>
      </p:sp>
      <p:cxnSp>
        <p:nvCxnSpPr>
          <p:cNvPr id="57" name="Shape 79"/>
          <p:cNvCxnSpPr/>
          <p:nvPr/>
        </p:nvCxnSpPr>
        <p:spPr bwMode="auto">
          <a:xfrm rot="5400000" flipH="1" flipV="1">
            <a:off x="3814405" y="1435071"/>
            <a:ext cx="488786" cy="972078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83"/>
          <p:cNvSpPr/>
          <p:nvPr/>
        </p:nvSpPr>
        <p:spPr bwMode="auto">
          <a:xfrm>
            <a:off x="3527255" y="1630117"/>
            <a:ext cx="86858" cy="944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4269314" y="2422140"/>
            <a:ext cx="161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Cryogenic</a:t>
            </a:r>
            <a:r>
              <a:rPr lang="de-DE" sz="1200" dirty="0"/>
              <a:t> </a:t>
            </a:r>
            <a:r>
              <a:rPr lang="de-DE" sz="1200" dirty="0" err="1"/>
              <a:t>ultra</a:t>
            </a:r>
            <a:r>
              <a:rPr lang="de-DE" sz="1200" dirty="0"/>
              <a:t> </a:t>
            </a:r>
            <a:r>
              <a:rPr lang="de-DE" sz="1200" dirty="0" err="1"/>
              <a:t>low-noise</a:t>
            </a:r>
            <a:r>
              <a:rPr lang="de-DE" sz="1200" dirty="0"/>
              <a:t> </a:t>
            </a:r>
            <a:r>
              <a:rPr lang="de-DE" sz="1200" dirty="0" err="1"/>
              <a:t>amplifier</a:t>
            </a:r>
            <a:endParaRPr lang="de-DE" sz="1200" dirty="0"/>
          </a:p>
          <a:p>
            <a:pPr algn="ctr"/>
            <a:r>
              <a:rPr lang="de-DE" sz="1200" dirty="0"/>
              <a:t>e</a:t>
            </a:r>
            <a:r>
              <a:rPr lang="de-DE" sz="1200" baseline="-25000" dirty="0"/>
              <a:t>n </a:t>
            </a:r>
            <a:r>
              <a:rPr lang="de-DE" sz="1200" dirty="0"/>
              <a:t>= 800pV/</a:t>
            </a:r>
            <a:r>
              <a:rPr lang="en-US" sz="1200" dirty="0"/>
              <a:t> √Hz</a:t>
            </a:r>
          </a:p>
          <a:p>
            <a:pPr algn="ctr"/>
            <a:r>
              <a:rPr lang="en-US" sz="1200" dirty="0"/>
              <a:t>i</a:t>
            </a:r>
            <a:r>
              <a:rPr lang="en-US" sz="1200" baseline="-25000" dirty="0"/>
              <a:t>n </a:t>
            </a:r>
            <a:r>
              <a:rPr lang="en-US" sz="1200" dirty="0"/>
              <a:t>≤ 4fA/ √Hz</a:t>
            </a:r>
          </a:p>
          <a:p>
            <a:endParaRPr lang="de-DE" sz="1200" dirty="0"/>
          </a:p>
        </p:txBody>
      </p:sp>
      <p:pic>
        <p:nvPicPr>
          <p:cNvPr id="166915" name="Picture 3" descr="\\fs01\ankewag$\Dokumente\Diplomarbeit_MATS\Calcium\Ionendetektion\Ionendetektion1.png"/>
          <p:cNvPicPr>
            <a:picLocks noChangeAspect="1" noChangeArrowheads="1"/>
          </p:cNvPicPr>
          <p:nvPr/>
        </p:nvPicPr>
        <p:blipFill>
          <a:blip r:embed="rId4" cstate="print"/>
          <a:srcRect l="84977" t="26875" b="25492"/>
          <a:stretch>
            <a:fillRect/>
          </a:stretch>
        </p:blipFill>
        <p:spPr bwMode="auto">
          <a:xfrm>
            <a:off x="6334125" y="1158875"/>
            <a:ext cx="877888" cy="1038225"/>
          </a:xfrm>
          <a:prstGeom prst="rect">
            <a:avLst/>
          </a:prstGeom>
          <a:noFill/>
        </p:spPr>
      </p:pic>
      <p:cxnSp>
        <p:nvCxnSpPr>
          <p:cNvPr id="62" name="Gerade Verbindung 61"/>
          <p:cNvCxnSpPr>
            <a:cxnSpLocks/>
            <a:stCxn id="55" idx="0"/>
          </p:cNvCxnSpPr>
          <p:nvPr/>
        </p:nvCxnSpPr>
        <p:spPr bwMode="auto">
          <a:xfrm flipV="1">
            <a:off x="5406958" y="1702594"/>
            <a:ext cx="931930" cy="6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6917" name="Picture 5" descr="\\fs01\ankewag$\Dokumente\Diplomarbeit_MATS\Mathematica\Dip_Ax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2749" y="2545418"/>
            <a:ext cx="2623930" cy="1647898"/>
          </a:xfrm>
          <a:prstGeom prst="rect">
            <a:avLst/>
          </a:prstGeom>
          <a:noFill/>
        </p:spPr>
      </p:pic>
      <p:sp>
        <p:nvSpPr>
          <p:cNvPr id="67" name="Textfeld 66"/>
          <p:cNvSpPr txBox="1"/>
          <p:nvPr/>
        </p:nvSpPr>
        <p:spPr>
          <a:xfrm>
            <a:off x="6117571" y="5814797"/>
            <a:ext cx="2380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Fast Fourier Transformation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obtain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frequency</a:t>
            </a:r>
            <a:r>
              <a:rPr lang="de-DE" sz="1200" dirty="0"/>
              <a:t> </a:t>
            </a:r>
            <a:r>
              <a:rPr lang="de-DE" sz="1200" dirty="0" err="1"/>
              <a:t>information</a:t>
            </a:r>
            <a:endParaRPr lang="de-DE" sz="1200" dirty="0"/>
          </a:p>
        </p:txBody>
      </p:sp>
      <p:sp>
        <p:nvSpPr>
          <p:cNvPr id="45" name="Textfeld 44"/>
          <p:cNvSpPr txBox="1"/>
          <p:nvPr/>
        </p:nvSpPr>
        <p:spPr>
          <a:xfrm>
            <a:off x="6299154" y="4284312"/>
            <a:ext cx="238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Ion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resistively</a:t>
            </a:r>
            <a:r>
              <a:rPr lang="de-DE" sz="1200" dirty="0"/>
              <a:t> </a:t>
            </a:r>
            <a:r>
              <a:rPr lang="de-DE" sz="1200" dirty="0" err="1"/>
              <a:t>cooled</a:t>
            </a:r>
            <a:r>
              <a:rPr lang="de-DE" sz="1200" dirty="0"/>
              <a:t> </a:t>
            </a:r>
            <a:r>
              <a:rPr lang="de-DE" sz="1200" dirty="0" err="1"/>
              <a:t>until</a:t>
            </a:r>
            <a:r>
              <a:rPr lang="de-DE" sz="1200" dirty="0"/>
              <a:t> </a:t>
            </a:r>
            <a:r>
              <a:rPr lang="de-DE" sz="1200" dirty="0" err="1"/>
              <a:t>it</a:t>
            </a:r>
            <a:r>
              <a:rPr lang="de-DE" sz="1200" dirty="0"/>
              <a:t> </a:t>
            </a:r>
            <a:r>
              <a:rPr lang="de-DE" sz="1200" dirty="0" err="1"/>
              <a:t>reaches</a:t>
            </a:r>
            <a:r>
              <a:rPr lang="de-DE" sz="1200" dirty="0"/>
              <a:t> thermal </a:t>
            </a:r>
            <a:r>
              <a:rPr lang="de-DE" sz="1200" dirty="0" err="1"/>
              <a:t>equilibrium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tank </a:t>
            </a:r>
            <a:r>
              <a:rPr lang="de-DE" sz="1200" dirty="0" err="1"/>
              <a:t>circuit</a:t>
            </a:r>
            <a:endParaRPr lang="de-DE" sz="1200" dirty="0"/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531813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en-US" sz="2800" b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j-ea"/>
              </a:rPr>
              <a:t>Eigenfrequency</a:t>
            </a:r>
            <a:r>
              <a:rPr lang="en-US" sz="28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j-ea"/>
              </a:rPr>
              <a:t> Detection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A97B9F-1BC9-4F44-B16D-33EAB5A3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7FA725-103F-477B-A2B3-2A3FB5A56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956" y="3265136"/>
            <a:ext cx="1661767" cy="198645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892A2C0-E055-4153-8DF2-AB3F7727B770}"/>
              </a:ext>
            </a:extLst>
          </p:cNvPr>
          <p:cNvSpPr/>
          <p:nvPr/>
        </p:nvSpPr>
        <p:spPr>
          <a:xfrm>
            <a:off x="800657" y="52787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dirty="0"/>
              <a:t>Q = 43000 </a:t>
            </a:r>
            <a:endParaRPr lang="en-US" dirty="0"/>
          </a:p>
          <a:p>
            <a:pPr algn="ctr"/>
            <a:r>
              <a:rPr lang="en-US" dirty="0" err="1"/>
              <a:t>R</a:t>
            </a:r>
            <a:r>
              <a:rPr lang="en-US" baseline="-25000" dirty="0" err="1"/>
              <a:t>p</a:t>
            </a:r>
            <a:r>
              <a:rPr lang="en-US" dirty="0"/>
              <a:t> = 350 M</a:t>
            </a:r>
            <a:r>
              <a:rPr lang="el-GR" dirty="0"/>
              <a:t>Ω</a:t>
            </a:r>
            <a:endParaRPr lang="de-DE" dirty="0"/>
          </a:p>
        </p:txBody>
      </p:sp>
      <p:sp>
        <p:nvSpPr>
          <p:cNvPr id="61" name="Rounded Rectangle 14">
            <a:extLst>
              <a:ext uri="{FF2B5EF4-FFF2-40B4-BE49-F238E27FC236}">
                <a16:creationId xmlns:a16="http://schemas.microsoft.com/office/drawing/2014/main" id="{B1A1AF82-298B-4B00-A979-70AADA21A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2825750"/>
            <a:ext cx="5831035" cy="3035300"/>
          </a:xfrm>
          <a:prstGeom prst="roundRect">
            <a:avLst>
              <a:gd name="adj" fmla="val 5241"/>
            </a:avLst>
          </a:prstGeom>
          <a:solidFill>
            <a:schemeClr val="bg1"/>
          </a:solidFill>
          <a:ln w="50800" algn="ctr">
            <a:solidFill>
              <a:srgbClr val="00806F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4176713"/>
            <a:endParaRPr lang="en-US" sz="8200" dirty="0"/>
          </a:p>
        </p:txBody>
      </p:sp>
      <p:pic>
        <p:nvPicPr>
          <p:cNvPr id="64" name="Grafik 63" descr="phasenmessung.png">
            <a:extLst>
              <a:ext uri="{FF2B5EF4-FFF2-40B4-BE49-F238E27FC236}">
                <a16:creationId xmlns:a16="http://schemas.microsoft.com/office/drawing/2014/main" id="{73FD797F-D793-4880-9FA9-7AB37A59B4E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47850" y="2989967"/>
            <a:ext cx="5257800" cy="22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Users\egl\Documents\Masterthesis\figures to modify\magnet cryostat\magnet_final2_com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75" y="611338"/>
            <a:ext cx="3131152" cy="563532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6247827" y="4243288"/>
            <a:ext cx="2147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Trap chamber with Penning Traps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016269" y="1991837"/>
            <a:ext cx="145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Cryogenic </a:t>
            </a:r>
          </a:p>
          <a:p>
            <a:r>
              <a:rPr lang="en-US" sz="1600" dirty="0">
                <a:solidFill>
                  <a:srgbClr val="00B050"/>
                </a:solidFill>
              </a:rPr>
              <a:t>vacuum valve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092683" y="3004598"/>
            <a:ext cx="1203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Cryogenic</a:t>
            </a:r>
          </a:p>
          <a:p>
            <a:r>
              <a:rPr lang="en-US" sz="1600" dirty="0">
                <a:solidFill>
                  <a:srgbClr val="FFC000"/>
                </a:solidFill>
              </a:rPr>
              <a:t>electronics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923513" y="2391066"/>
            <a:ext cx="83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010C7"/>
                </a:solidFill>
              </a:rPr>
              <a:t>Liquid </a:t>
            </a:r>
          </a:p>
          <a:p>
            <a:r>
              <a:rPr lang="en-US" sz="1600" dirty="0">
                <a:solidFill>
                  <a:srgbClr val="E010C7"/>
                </a:solidFill>
              </a:rPr>
              <a:t>helium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891644" y="1149232"/>
            <a:ext cx="97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Liquid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nitrogen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1886529" y="4834506"/>
                <a:ext cx="1337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4 T</a:t>
                </a:r>
              </a:p>
              <a:p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magnet</a:t>
                </a:r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529" y="4834506"/>
                <a:ext cx="1337586" cy="584775"/>
              </a:xfrm>
              <a:prstGeom prst="rect">
                <a:avLst/>
              </a:prstGeom>
              <a:blipFill>
                <a:blip r:embed="rId4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Gerade Verbindung 26"/>
          <p:cNvCxnSpPr>
            <a:stCxn id="24" idx="3"/>
          </p:cNvCxnSpPr>
          <p:nvPr/>
        </p:nvCxnSpPr>
        <p:spPr>
          <a:xfrm flipV="1">
            <a:off x="2757396" y="2467303"/>
            <a:ext cx="1494810" cy="216151"/>
          </a:xfrm>
          <a:prstGeom prst="line">
            <a:avLst/>
          </a:prstGeom>
          <a:ln w="28575">
            <a:solidFill>
              <a:srgbClr val="E01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>
            <a:cxnSpLocks/>
          </p:cNvCxnSpPr>
          <p:nvPr/>
        </p:nvCxnSpPr>
        <p:spPr>
          <a:xfrm>
            <a:off x="2654216" y="1439378"/>
            <a:ext cx="934843" cy="47493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>
            <a:cxnSpLocks/>
          </p:cNvCxnSpPr>
          <p:nvPr/>
        </p:nvCxnSpPr>
        <p:spPr>
          <a:xfrm flipV="1">
            <a:off x="2617485" y="5024898"/>
            <a:ext cx="984164" cy="13277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>
            <a:cxnSpLocks/>
          </p:cNvCxnSpPr>
          <p:nvPr/>
        </p:nvCxnSpPr>
        <p:spPr>
          <a:xfrm flipV="1">
            <a:off x="4572774" y="3278235"/>
            <a:ext cx="1519909" cy="6163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>
            <a:cxnSpLocks/>
          </p:cNvCxnSpPr>
          <p:nvPr/>
        </p:nvCxnSpPr>
        <p:spPr>
          <a:xfrm>
            <a:off x="4513870" y="4640042"/>
            <a:ext cx="15471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1872971" y="651689"/>
            <a:ext cx="1063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Beamline</a:t>
            </a:r>
          </a:p>
        </p:txBody>
      </p:sp>
      <p:cxnSp>
        <p:nvCxnSpPr>
          <p:cNvPr id="33" name="Gerade Verbindung 32"/>
          <p:cNvCxnSpPr>
            <a:stCxn id="32" idx="3"/>
          </p:cNvCxnSpPr>
          <p:nvPr/>
        </p:nvCxnSpPr>
        <p:spPr>
          <a:xfrm>
            <a:off x="2936083" y="820966"/>
            <a:ext cx="1522797" cy="328266"/>
          </a:xfrm>
          <a:prstGeom prst="line">
            <a:avLst/>
          </a:prstGeom>
          <a:ln w="19050">
            <a:solidFill>
              <a:srgbClr val="2BF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>
            <a:endCxn id="22" idx="1"/>
          </p:cNvCxnSpPr>
          <p:nvPr/>
        </p:nvCxnSpPr>
        <p:spPr>
          <a:xfrm>
            <a:off x="4468151" y="1734007"/>
            <a:ext cx="1548118" cy="550218"/>
          </a:xfrm>
          <a:prstGeom prst="line">
            <a:avLst/>
          </a:prstGeom>
          <a:ln w="28575">
            <a:solidFill>
              <a:srgbClr val="2BF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4468151" y="3797134"/>
            <a:ext cx="45719" cy="4124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hteck 36"/>
          <p:cNvSpPr/>
          <p:nvPr/>
        </p:nvSpPr>
        <p:spPr>
          <a:xfrm>
            <a:off x="4319606" y="3797133"/>
            <a:ext cx="45719" cy="41243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itel 1"/>
          <p:cNvSpPr txBox="1">
            <a:spLocks/>
          </p:cNvSpPr>
          <p:nvPr/>
        </p:nvSpPr>
        <p:spPr>
          <a:xfrm>
            <a:off x="547782" y="-171400"/>
            <a:ext cx="4600282" cy="901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Experimental Setup</a:t>
            </a:r>
          </a:p>
        </p:txBody>
      </p:sp>
      <p:sp>
        <p:nvSpPr>
          <p:cNvPr id="2" name="Pfeil nach oben 1"/>
          <p:cNvSpPr/>
          <p:nvPr/>
        </p:nvSpPr>
        <p:spPr>
          <a:xfrm>
            <a:off x="4338785" y="5283851"/>
            <a:ext cx="177420" cy="655092"/>
          </a:xfrm>
          <a:prstGeom prst="upArrow">
            <a:avLst/>
          </a:prstGeom>
          <a:solidFill>
            <a:srgbClr val="66FF66"/>
          </a:solidFill>
          <a:ln w="12700"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3124134" y="5911646"/>
            <a:ext cx="29013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 err="1">
                <a:ln w="3175">
                  <a:noFill/>
                </a:ln>
                <a:solidFill>
                  <a:srgbClr val="66FF66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Cooling</a:t>
            </a:r>
            <a:r>
              <a:rPr lang="de-DE" sz="1600" dirty="0">
                <a:ln w="3175">
                  <a:noFill/>
                </a:ln>
                <a:solidFill>
                  <a:srgbClr val="66FF66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&amp; </a:t>
            </a:r>
            <a:r>
              <a:rPr lang="de-DE" sz="1600" dirty="0" err="1">
                <a:ln w="3175">
                  <a:noFill/>
                </a:ln>
                <a:solidFill>
                  <a:srgbClr val="66FF66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Spectroscopy</a:t>
            </a:r>
            <a:r>
              <a:rPr lang="de-DE" sz="1600" dirty="0">
                <a:ln w="3175">
                  <a:noFill/>
                </a:ln>
                <a:solidFill>
                  <a:srgbClr val="66FF66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sz="1600" dirty="0" err="1">
                <a:ln w="3175">
                  <a:noFill/>
                </a:ln>
                <a:solidFill>
                  <a:srgbClr val="66FF66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laser</a:t>
            </a:r>
            <a:endParaRPr lang="en-US" sz="1600" dirty="0">
              <a:ln w="3175">
                <a:noFill/>
              </a:ln>
              <a:solidFill>
                <a:srgbClr val="66FF66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2936083" y="6527717"/>
            <a:ext cx="2895600" cy="365125"/>
          </a:xfrm>
        </p:spPr>
        <p:txBody>
          <a:bodyPr/>
          <a:lstStyle/>
          <a:p>
            <a:r>
              <a:rPr lang="de-DE"/>
              <a:t>PREN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582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6"/>
    </mc:Choice>
    <mc:Fallback xmlns="">
      <p:transition spd="slow" advTm="14366"/>
    </mc:Fallback>
  </mc:AlternateContent>
</p:sld>
</file>

<file path=ppt/theme/theme1.xml><?xml version="1.0" encoding="utf-8"?>
<a:theme xmlns:a="http://schemas.openxmlformats.org/drawingml/2006/main" name="NeueFolien17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0</TotalTime>
  <Words>2320</Words>
  <Application>Microsoft Office PowerPoint</Application>
  <PresentationFormat>Bildschirmpräsentation (4:3)</PresentationFormat>
  <Paragraphs>565</Paragraphs>
  <Slides>48</Slides>
  <Notes>17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48</vt:i4>
      </vt:variant>
    </vt:vector>
  </HeadingPairs>
  <TitlesOfParts>
    <vt:vector size="61" baseType="lpstr">
      <vt:lpstr>Times New Roman</vt:lpstr>
      <vt:lpstr>Wingdings</vt:lpstr>
      <vt:lpstr>Courier New</vt:lpstr>
      <vt:lpstr>Cambria Math</vt:lpstr>
      <vt:lpstr>Arial</vt:lpstr>
      <vt:lpstr>Calibri</vt:lpstr>
      <vt:lpstr>Arial Rounded MT Bold</vt:lpstr>
      <vt:lpstr>Trebuchet MS</vt:lpstr>
      <vt:lpstr>Helvetica</vt:lpstr>
      <vt:lpstr>Microsoft YaHei</vt:lpstr>
      <vt:lpstr>NeueFolien17</vt:lpstr>
      <vt:lpstr>Formel</vt:lpstr>
      <vt:lpstr>Graph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The continuous Stern-Gerlach effect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Ro-vibrational spectroscopy on HD+ </vt:lpstr>
      <vt:lpstr>Ro-vibrational spectroscopy on HD+ </vt:lpstr>
      <vt:lpstr>PowerPoint-Präsentation</vt:lpstr>
      <vt:lpstr>PowerPoint-Präsentation</vt:lpstr>
      <vt:lpstr>Ro-vibrational spectroscopy on HD+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MPI-Kernphysik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Kolloquium</dc:title>
  <dc:creator>Sven Sturm</dc:creator>
  <cp:lastModifiedBy>Sven Sturm</cp:lastModifiedBy>
  <cp:revision>1237</cp:revision>
  <dcterms:created xsi:type="dcterms:W3CDTF">2008-02-28T14:02:57Z</dcterms:created>
  <dcterms:modified xsi:type="dcterms:W3CDTF">2023-06-28T13:29:34Z</dcterms:modified>
</cp:coreProperties>
</file>