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5" r:id="rId1"/>
    <p:sldMasterId id="2147484098" r:id="rId2"/>
    <p:sldMasterId id="2147484110" r:id="rId3"/>
  </p:sldMasterIdLst>
  <p:notesMasterIdLst>
    <p:notesMasterId r:id="rId29"/>
  </p:notesMasterIdLst>
  <p:sldIdLst>
    <p:sldId id="924" r:id="rId4"/>
    <p:sldId id="2597" r:id="rId5"/>
    <p:sldId id="2590" r:id="rId6"/>
    <p:sldId id="1086" r:id="rId7"/>
    <p:sldId id="1087" r:id="rId8"/>
    <p:sldId id="2584" r:id="rId9"/>
    <p:sldId id="2200" r:id="rId10"/>
    <p:sldId id="1097" r:id="rId11"/>
    <p:sldId id="1098" r:id="rId12"/>
    <p:sldId id="1099" r:id="rId13"/>
    <p:sldId id="2607" r:id="rId14"/>
    <p:sldId id="2604" r:id="rId15"/>
    <p:sldId id="2608" r:id="rId16"/>
    <p:sldId id="2601" r:id="rId17"/>
    <p:sldId id="2602" r:id="rId18"/>
    <p:sldId id="2582" r:id="rId19"/>
    <p:sldId id="974" r:id="rId20"/>
    <p:sldId id="977" r:id="rId21"/>
    <p:sldId id="1059" r:id="rId22"/>
    <p:sldId id="259" r:id="rId23"/>
    <p:sldId id="2612" r:id="rId24"/>
    <p:sldId id="2581" r:id="rId25"/>
    <p:sldId id="1027" r:id="rId26"/>
    <p:sldId id="2610" r:id="rId27"/>
    <p:sldId id="261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y Budker" initials="DB" lastIdx="1" clrIdx="0">
    <p:extLst>
      <p:ext uri="{19B8F6BF-5375-455C-9EA6-DF929625EA0E}">
        <p15:presenceInfo xmlns:p15="http://schemas.microsoft.com/office/powerpoint/2012/main" userId="Dmitry Budk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86"/>
    <p:restoredTop sz="89123"/>
  </p:normalViewPr>
  <p:slideViewPr>
    <p:cSldViewPr snapToGrid="0" snapToObjects="1">
      <p:cViewPr varScale="1">
        <p:scale>
          <a:sx n="89" d="100"/>
          <a:sy n="89" d="100"/>
        </p:scale>
        <p:origin x="53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F00FA-4E90-6C43-944B-2E0A6C014183}" type="datetimeFigureOut">
              <a:rPr lang="en-US" smtClean="0"/>
              <a:t>6/23/23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8D374-A4CF-364C-ABCE-EC98A9462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5.07222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0365-AED5-534F-936A-C595520F0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563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0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374-A4CF-364C-ABCE-EC98A9462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969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30365-AED5-534F-936A-C595520F05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8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8D374-A4CF-364C-ABCE-EC98A94626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9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374-A4CF-364C-ABCE-EC98A9462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76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30365-AED5-534F-936A-C595520F05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25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0365-AED5-534F-936A-C595520F0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865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arXiv:2205.07222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0365-AED5-534F-936A-C595520F0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869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0365-AED5-534F-936A-C595520F05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80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Concentrate on the electric and gradient couplings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374-A4CF-364C-ABCE-EC98A94626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636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5" y="3962400"/>
            <a:ext cx="11064647" cy="1066800"/>
          </a:xfrm>
          <a:prstGeom prst="rect">
            <a:avLst/>
          </a:prstGeom>
        </p:spPr>
        <p:txBody>
          <a:bodyPr bIns="0" anchor="ctr" anchorCtr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kumimoji="0" lang="en-US" dirty="0"/>
              <a:t>Click to add photo album title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date and other details</a:t>
            </a:r>
          </a:p>
        </p:txBody>
      </p:sp>
      <p:sp>
        <p:nvSpPr>
          <p:cNvPr id="2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242AC0F-F949-0846-AF5A-872DB7065E69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67176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384800" cy="8683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219200"/>
            <a:ext cx="5364480" cy="20269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7CF75B-619B-5E4D-B438-72307F1CB971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75925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960" y="365126"/>
            <a:ext cx="5943600" cy="10033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1600200"/>
            <a:ext cx="5943600" cy="472744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15A55C-291E-3744-9624-892312BD27F9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800465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DC537004-4355-324E-8CF5-B8A6D2B1EB52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9620982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1235765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2006ECF6-A55A-3E44-9D34-6F77EFAC0CE8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12378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203203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3132084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1"/>
          </p:nvPr>
        </p:nvSpPr>
        <p:spPr>
          <a:xfrm>
            <a:off x="6062137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2"/>
          </p:nvPr>
        </p:nvSpPr>
        <p:spPr>
          <a:xfrm>
            <a:off x="898689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6096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E125D0FC-CBC7-B041-84DE-7869EE807814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0528826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273800" cy="115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2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812800" y="1676400"/>
            <a:ext cx="6299200" cy="472744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6CE5323-6EB2-8446-8899-CF53E62C22FD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288264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4045131" y="228602"/>
            <a:ext cx="7416800" cy="417195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9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C65ACF65-07B4-524B-8317-B1C688B8C14D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67089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7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2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 descr="An empty placeholder to add an image. Click on the placeholder and select the image that you wish to add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64D872A1-FE56-F448-B35C-FA6862219025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384309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4067034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966A9FC-C25F-E040-BFFD-FC839432338B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36324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1524004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Picture Placeholder 3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6607034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2011A45-E551-9E42-884D-8101B75D7C3A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5688159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232" y="5943601"/>
            <a:ext cx="9851136" cy="334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9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1"/>
            <a:ext cx="9855200" cy="554355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21232" y="6324600"/>
            <a:ext cx="9851136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291033929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252728"/>
          </a:xfrm>
          <a:prstGeom prst="rect">
            <a:avLst/>
          </a:prstGeom>
        </p:spPr>
        <p:txBody>
          <a:bodyPr anchor="ctr" anchorCtr="0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9B8A0B1B-1283-FD49-B31C-B13AF7FD0B03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2265092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25272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1" hangingPunct="1"/>
            <a:r>
              <a:rPr lang="en-US"/>
              <a:t>Edit Master text styles</a:t>
            </a:r>
          </a:p>
          <a:p>
            <a:pPr lvl="1" eaLnBrk="1" latinLnBrk="1" hangingPunct="1"/>
            <a:r>
              <a:rPr lang="en-US"/>
              <a:t>Second level</a:t>
            </a:r>
          </a:p>
          <a:p>
            <a:pPr lvl="2" eaLnBrk="1" latinLnBrk="1" hangingPunct="1"/>
            <a:r>
              <a:rPr lang="en-US"/>
              <a:t>Third level</a:t>
            </a:r>
          </a:p>
          <a:p>
            <a:pPr lvl="3" eaLnBrk="1" latinLnBrk="1" hangingPunct="1"/>
            <a:r>
              <a:rPr lang="en-US"/>
              <a:t>Fourth level</a:t>
            </a:r>
          </a:p>
          <a:p>
            <a:pPr lvl="4" eaLnBrk="1" latinLnBrk="1" hangingPunct="1"/>
            <a:r>
              <a:rPr lang="en-US"/>
              <a:t>Fifth level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95E54-CBB8-E54A-99CD-7F35D0208D73}" type="datetime1">
              <a:rPr kumimoji="0" lang="en-US" smtClean="0"/>
              <a:t>6/23/23</a:t>
            </a:fld>
            <a:endParaRPr kumimoji="0"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03728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12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16" tIns="0" rIns="45716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6E23D-7A34-514E-9DD2-2AF350B1C46A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7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767" indent="0" algn="ctr">
              <a:buNone/>
            </a:lvl2pPr>
            <a:lvl3pPr marL="685533" indent="0" algn="ctr">
              <a:buNone/>
            </a:lvl3pPr>
            <a:lvl4pPr marL="1028300" indent="0" algn="ctr">
              <a:buNone/>
            </a:lvl4pPr>
            <a:lvl5pPr marL="1371067" indent="0" algn="ctr">
              <a:buNone/>
            </a:lvl5pPr>
            <a:lvl6pPr marL="1713833" indent="0" algn="ctr">
              <a:buNone/>
            </a:lvl6pPr>
            <a:lvl7pPr marL="2056600" indent="0" algn="ctr">
              <a:buNone/>
            </a:lvl7pPr>
            <a:lvl8pPr marL="2399352" indent="0" algn="ctr">
              <a:buNone/>
            </a:lvl8pPr>
            <a:lvl9pPr marL="274213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695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93BA5-3A78-B248-83B2-4579113ED511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7"/>
            <a:ext cx="9448800" cy="1509712"/>
          </a:xfrm>
        </p:spPr>
        <p:txBody>
          <a:bodyPr anchor="t"/>
          <a:lstStyle>
            <a:lvl1pPr marL="54860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14B8-429D-5240-9739-DCF98C86F4DC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8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90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3"/>
            <a:ext cx="53848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40C52-5604-954D-B755-0D6685213F07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52"/>
            <a:ext cx="5386917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20" y="1535152"/>
            <a:ext cx="5389033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39"/>
            <a:ext cx="5386917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362239"/>
            <a:ext cx="5389033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29A7-A110-8E47-BD36-59C48C171C16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B8F74-E0E1-C048-8F07-CEFD3EE3446A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936AB-01C7-B54C-815F-86387D524DDC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228600"/>
            <a:ext cx="4673600" cy="685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559170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2895600"/>
            <a:ext cx="4673600" cy="35052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42506F-0D14-7B44-8EBE-52B057C9406A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8483651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5"/>
            <a:ext cx="4011084" cy="1162051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10" y="1524003"/>
            <a:ext cx="4011084" cy="4602163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94BD-75FB-B846-9A8D-E850485E50E8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16" rIns="45716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9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16" tIns="45716" rIns="45716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E7EC-DE3C-B845-9F5F-2D5A47E92963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7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74DC-4B4F-7942-916D-74898061B7D7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8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D18E-85AC-C14C-9F0A-6E625A001DE2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3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Zeichnung enthält.&#10;&#10;Automatisch generierte Beschreibu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171"/>
            <a:ext cx="12192000" cy="68576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949440" y="5312541"/>
            <a:ext cx="4101315" cy="90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19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tandard headline bo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498323" y="532191"/>
            <a:ext cx="10169676" cy="943428"/>
          </a:xfrm>
        </p:spPr>
        <p:txBody>
          <a:bodyPr anchor="t" anchorCtr="0">
            <a:normAutofit/>
          </a:bodyPr>
          <a:lstStyle>
            <a:lvl1pPr algn="l">
              <a:defRPr sz="4000" b="1" cap="all">
                <a:solidFill>
                  <a:srgbClr val="C1002A"/>
                </a:solidFill>
                <a:latin typeface="Noto Sans "/>
                <a:ea typeface="Noto Sans Bold"/>
                <a:cs typeface="Noto Sans Bold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498323" y="1935238"/>
            <a:ext cx="10169676" cy="3322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3591E4F-3644-44D2-9C88-3E5CB304C029}" type="datetime1">
              <a:rPr lang="de-DE"/>
              <a:t>23.06.23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7801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17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ndard Headline dün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 bwMode="auto">
          <a:xfrm>
            <a:off x="498323" y="532191"/>
            <a:ext cx="10169676" cy="943428"/>
          </a:xfrm>
        </p:spPr>
        <p:txBody>
          <a:bodyPr anchor="t" anchorCtr="0">
            <a:normAutofit/>
          </a:bodyPr>
          <a:lstStyle>
            <a:lvl1pPr algn="l">
              <a:defRPr sz="4000" cap="all">
                <a:solidFill>
                  <a:srgbClr val="C1002A"/>
                </a:solidFill>
                <a:latin typeface="Noto Sans "/>
                <a:ea typeface="Noto Sans regular"/>
                <a:cs typeface="Noto Sans regular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 bwMode="auto">
          <a:xfrm>
            <a:off x="498323" y="1935238"/>
            <a:ext cx="10169676" cy="3322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pPr>
              <a:defRPr/>
            </a:pPr>
            <a:fld id="{D70CF079-D899-4957-9E92-FE84CCDA4B02}" type="datetime1">
              <a:rPr lang="de-DE"/>
              <a:t>23.06.23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7801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143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Aufzählung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401562" y="517676"/>
            <a:ext cx="10952238" cy="1173012"/>
          </a:xfrm>
        </p:spPr>
        <p:txBody>
          <a:bodyPr anchor="t" anchorCtr="0">
            <a:normAutofit/>
          </a:bodyPr>
          <a:lstStyle>
            <a:lvl1pPr>
              <a:defRPr sz="4000" b="1" cap="all">
                <a:latin typeface="Noto Sans "/>
                <a:ea typeface="Noto Sans Bold"/>
                <a:cs typeface="Noto Sans Bold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401562" y="1825625"/>
            <a:ext cx="10952238" cy="4351338"/>
          </a:xfrm>
        </p:spPr>
        <p:txBody>
          <a:bodyPr/>
          <a:lstStyle>
            <a:lvl1pPr marL="228600" indent="-228600">
              <a:buClr>
                <a:srgbClr val="C1002A"/>
              </a:buClr>
              <a:buFont typeface="Wingdings"/>
              <a:buChar char="§"/>
              <a:defRPr/>
            </a:lvl1pPr>
            <a:lvl2pPr marL="685800" indent="-228600">
              <a:buClr>
                <a:srgbClr val="C1002A"/>
              </a:buClr>
              <a:buFont typeface="Wingdings"/>
              <a:buChar char="§"/>
              <a:defRPr/>
            </a:lvl2pPr>
            <a:lvl3pPr marL="1143000" indent="-228600">
              <a:buClr>
                <a:srgbClr val="C1002A"/>
              </a:buClr>
              <a:buFont typeface="Wingdings"/>
              <a:buChar char="§"/>
              <a:defRPr/>
            </a:lvl3pPr>
            <a:lvl4pPr marL="1600200" indent="-228600">
              <a:buClr>
                <a:srgbClr val="C1002A"/>
              </a:buClr>
              <a:buFont typeface="Wingdings"/>
              <a:buChar char="§"/>
              <a:defRPr/>
            </a:lvl4pPr>
            <a:lvl5pPr marL="2057400" indent="-228600">
              <a:buClr>
                <a:srgbClr val="C1002A"/>
              </a:buClr>
              <a:buFont typeface="Wingdings"/>
              <a:buChar char="§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26C1E41-D388-4524-A1C5-09E19B159140}" type="datetime1">
              <a:rPr lang="de-DE"/>
              <a:t>23.06.23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6516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76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- Quadrat ro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Gebäude, sitzend, Tisch enthält.&#10;&#10;Automatisch generierte Beschreibu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0"/>
            <a:ext cx="12192000" cy="62024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747646-CE9D-4161-A2A5-505622737E84}" type="datetime1">
              <a:rPr lang="de-DE"/>
              <a:t>23.06.23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pic>
        <p:nvPicPr>
          <p:cNvPr id="12" name="Grafik 11" descr="Ein Bild, das Becher, Zeichnung enthält.&#10;&#10;Automatisch generierte Beschreibu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423911" y="6325965"/>
            <a:ext cx="554898" cy="425892"/>
          </a:xfrm>
          <a:prstGeom prst="rect">
            <a:avLst/>
          </a:prstGeom>
        </p:spPr>
      </p:pic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6516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sp>
        <p:nvSpPr>
          <p:cNvPr id="14" name="Rechteck 13"/>
          <p:cNvSpPr>
            <a:spLocks noChangeAspect="1"/>
          </p:cNvSpPr>
          <p:nvPr userDrawn="1"/>
        </p:nvSpPr>
        <p:spPr bwMode="auto">
          <a:xfrm>
            <a:off x="6540516" y="655572"/>
            <a:ext cx="5153160" cy="5153160"/>
          </a:xfrm>
          <a:prstGeom prst="rect">
            <a:avLst/>
          </a:prstGeom>
          <a:solidFill>
            <a:srgbClr val="C10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210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 bwMode="auto">
          <a:xfrm>
            <a:off x="6684844" y="990610"/>
            <a:ext cx="5016516" cy="2001459"/>
          </a:xfrm>
        </p:spPr>
        <p:txBody>
          <a:bodyPr anchor="t" anchorCtr="0">
            <a:normAutofit/>
          </a:bodyPr>
          <a:lstStyle>
            <a:lvl1pPr algn="l">
              <a:defRPr sz="3200" cap="all">
                <a:solidFill>
                  <a:schemeClr val="bg1"/>
                </a:solidFill>
                <a:latin typeface="Noto Sans "/>
                <a:ea typeface="Noto Sans regular"/>
                <a:cs typeface="Noto Sans regular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 bwMode="auto">
          <a:xfrm>
            <a:off x="6684844" y="4254500"/>
            <a:ext cx="4739067" cy="12827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408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quadratis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096000" y="0"/>
            <a:ext cx="6096000" cy="62024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8F1A95-CA41-4563-B476-D6A20CA27773}" type="datetime1">
              <a:rPr lang="de-DE"/>
              <a:t>23.06.23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6516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 bwMode="auto">
          <a:xfrm>
            <a:off x="303094" y="495311"/>
            <a:ext cx="5424606" cy="1195310"/>
          </a:xfrm>
        </p:spPr>
        <p:txBody>
          <a:bodyPr anchor="t" anchorCtr="0">
            <a:normAutofit/>
          </a:bodyPr>
          <a:lstStyle>
            <a:lvl1pPr algn="l">
              <a:defRPr sz="3200" cap="all">
                <a:solidFill>
                  <a:srgbClr val="C1002A"/>
                </a:solidFill>
                <a:latin typeface="Noto Sans "/>
                <a:ea typeface="Noto Sans regular"/>
                <a:cs typeface="Noto Sans regular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 bwMode="auto">
          <a:xfrm>
            <a:off x="303094" y="1955800"/>
            <a:ext cx="5532556" cy="398145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363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5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en-US" i="0" dirty="0"/>
              <a:t>Click icon</a:t>
            </a:r>
            <a:r>
              <a:rPr kumimoji="0" lang="en-US" i="0" baseline="0" dirty="0"/>
              <a:t> to add </a:t>
            </a:r>
            <a:r>
              <a:rPr kumimoji="0" lang="en-US" i="0" dirty="0"/>
              <a:t>full page picture</a:t>
            </a:r>
            <a:endParaRPr kumimoji="0" lang="en-US" i="0" baseline="0" dirty="0"/>
          </a:p>
          <a:p>
            <a:pPr marL="0" marR="0" indent="0"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  <a:p>
            <a:pPr algn="ctr">
              <a:buFontTx/>
              <a:buNone/>
            </a:pPr>
            <a:endParaRPr kumimoji="0" lang="en-US" i="0" dirty="0"/>
          </a:p>
        </p:txBody>
      </p:sp>
    </p:spTree>
    <p:extLst>
      <p:ext uri="{BB962C8B-B14F-4D97-AF65-F5344CB8AC3E}">
        <p14:creationId xmlns:p14="http://schemas.microsoft.com/office/powerpoint/2010/main" val="399514849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quadratisch Aufzähl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096000" y="0"/>
            <a:ext cx="6096000" cy="62024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4E5554C-D3D6-43A1-85C8-1B60B5849C9D}" type="datetime1">
              <a:rPr lang="de-DE"/>
              <a:t>23.06.23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6516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 bwMode="auto">
          <a:xfrm>
            <a:off x="303094" y="495311"/>
            <a:ext cx="5424606" cy="1195310"/>
          </a:xfrm>
        </p:spPr>
        <p:txBody>
          <a:bodyPr anchor="t" anchorCtr="0">
            <a:normAutofit/>
          </a:bodyPr>
          <a:lstStyle>
            <a:lvl1pPr algn="l">
              <a:defRPr sz="3200" cap="all">
                <a:solidFill>
                  <a:srgbClr val="C1002A"/>
                </a:solidFill>
                <a:latin typeface="Noto Sans "/>
                <a:ea typeface="Noto Sans regular"/>
                <a:cs typeface="Noto Sans regular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 bwMode="auto">
          <a:xfrm>
            <a:off x="303094" y="1955800"/>
            <a:ext cx="5532556" cy="3981450"/>
          </a:xfrm>
        </p:spPr>
        <p:txBody>
          <a:bodyPr/>
          <a:lstStyle>
            <a:lvl1pPr marL="342900" indent="-342900" algn="l">
              <a:buClr>
                <a:srgbClr val="C1002A"/>
              </a:buClr>
              <a:buFont typeface="Wingdings"/>
              <a:buChar char="§"/>
              <a:defRPr sz="2400">
                <a:solidFill>
                  <a:srgbClr val="6363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  <a:p>
            <a:pPr>
              <a:defRPr/>
            </a:pPr>
            <a:r>
              <a:rPr lang="de-DE"/>
              <a:t>Ööö</a:t>
            </a:r>
          </a:p>
          <a:p>
            <a:pPr>
              <a:defRPr/>
            </a:pPr>
            <a:r>
              <a:rPr lang="de-DE"/>
              <a:t>Ooo</a:t>
            </a:r>
          </a:p>
          <a:p>
            <a:pPr>
              <a:defRPr/>
            </a:pPr>
            <a:r>
              <a:rPr lang="de-DE"/>
              <a:t>Ppp</a:t>
            </a:r>
          </a:p>
          <a:p>
            <a:pPr>
              <a:defRPr/>
            </a:pPr>
            <a:r>
              <a:rPr lang="de-DE"/>
              <a:t>ggg</a:t>
            </a:r>
            <a:endParaRPr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03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lammer Aufzählun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83843" y="4966766"/>
            <a:ext cx="12192000" cy="8548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-24547" y="441732"/>
            <a:ext cx="6096000" cy="88389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5F96F0E-DB9A-48F9-B5CC-A924342115A0}" type="datetime1">
              <a:rPr lang="de-DE"/>
              <a:t>23.06.23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690142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 bwMode="auto">
          <a:xfrm>
            <a:off x="838198" y="1971065"/>
            <a:ext cx="4718051" cy="2912084"/>
          </a:xfrm>
        </p:spPr>
        <p:txBody>
          <a:bodyPr anchor="t" anchorCtr="0">
            <a:normAutofit/>
          </a:bodyPr>
          <a:lstStyle>
            <a:lvl1pPr algn="l">
              <a:defRPr sz="3200" cap="all">
                <a:solidFill>
                  <a:srgbClr val="C1002A"/>
                </a:solidFill>
                <a:latin typeface="Noto Sans "/>
                <a:ea typeface="Noto Sans regular"/>
                <a:cs typeface="Noto Sans regular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 bwMode="auto">
          <a:xfrm>
            <a:off x="6348294" y="1971065"/>
            <a:ext cx="5532556" cy="3140685"/>
          </a:xfrm>
        </p:spPr>
        <p:txBody>
          <a:bodyPr/>
          <a:lstStyle>
            <a:lvl1pPr marL="342900" indent="-342900" algn="l">
              <a:buClr>
                <a:srgbClr val="C1002A"/>
              </a:buClr>
              <a:buFont typeface="Wingdings"/>
              <a:buChar char="§"/>
              <a:defRPr sz="2400">
                <a:solidFill>
                  <a:srgbClr val="6363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  <a:p>
            <a:pPr>
              <a:defRPr/>
            </a:pPr>
            <a:r>
              <a:rPr lang="de-DE"/>
              <a:t>Ööö</a:t>
            </a:r>
          </a:p>
          <a:p>
            <a:pPr>
              <a:defRPr/>
            </a:pPr>
            <a:r>
              <a:rPr lang="de-DE"/>
              <a:t>Ooo</a:t>
            </a:r>
          </a:p>
          <a:p>
            <a:pPr>
              <a:defRPr/>
            </a:pPr>
            <a:r>
              <a:rPr lang="de-DE"/>
              <a:t>Ppp</a:t>
            </a:r>
          </a:p>
          <a:p>
            <a:pPr>
              <a:defRPr/>
            </a:pPr>
            <a:r>
              <a:rPr lang="de-DE"/>
              <a:t>ggg</a:t>
            </a:r>
            <a:endParaRPr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43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lamm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83843" y="4966766"/>
            <a:ext cx="12192000" cy="8548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-24547" y="441732"/>
            <a:ext cx="6096000" cy="88389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9BA5303-A24B-48D1-A807-ACCA2C888E29}" type="datetime1">
              <a:rPr lang="de-DE"/>
              <a:t>23.06.23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78019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 bwMode="auto">
          <a:xfrm>
            <a:off x="838198" y="1971065"/>
            <a:ext cx="4718051" cy="2912084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3200" cap="all">
                <a:solidFill>
                  <a:srgbClr val="636363"/>
                </a:solidFill>
                <a:latin typeface="Noto Sans "/>
                <a:ea typeface="Noto Sans regular"/>
                <a:cs typeface="Noto Sans regular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 bwMode="auto">
          <a:xfrm>
            <a:off x="6348294" y="1971065"/>
            <a:ext cx="5532556" cy="3140685"/>
          </a:xfrm>
        </p:spPr>
        <p:txBody>
          <a:bodyPr/>
          <a:lstStyle>
            <a:lvl1pPr marL="0" indent="0" algn="l">
              <a:buClr>
                <a:srgbClr val="C1002A"/>
              </a:buClr>
              <a:buFont typeface="Wingdings"/>
              <a:buNone/>
              <a:defRPr sz="2400">
                <a:solidFill>
                  <a:srgbClr val="6363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13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Aufzählung zwei Spal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175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C1002A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317500" y="1825625"/>
            <a:ext cx="5181600" cy="4351338"/>
          </a:xfrm>
        </p:spPr>
        <p:txBody>
          <a:bodyPr/>
          <a:lstStyle>
            <a:lvl1pPr marL="457200" indent="-457200">
              <a:buClr>
                <a:srgbClr val="C1002A"/>
              </a:buClr>
              <a:buFont typeface="Wingdings"/>
              <a:buChar char="§"/>
              <a:defRPr/>
            </a:lvl1pPr>
            <a:lvl2pPr marL="800100" indent="-342900">
              <a:buClr>
                <a:srgbClr val="C1002A"/>
              </a:buClr>
              <a:buFont typeface="Wingdings"/>
              <a:buChar char="§"/>
              <a:defRPr/>
            </a:lvl2pPr>
            <a:lvl3pPr marL="1257300" indent="-342900">
              <a:buClr>
                <a:srgbClr val="C1002A"/>
              </a:buClr>
              <a:buFont typeface="Wingdings"/>
              <a:buChar char="§"/>
              <a:defRPr/>
            </a:lvl3pPr>
            <a:lvl4pPr marL="1657350" indent="-285750">
              <a:buClr>
                <a:srgbClr val="C1002A"/>
              </a:buClr>
              <a:buFont typeface="Wingdings"/>
              <a:buChar char="§"/>
              <a:defRPr/>
            </a:lvl4pPr>
            <a:lvl5pPr marL="2114550" indent="-285750">
              <a:buClr>
                <a:srgbClr val="C1002A"/>
              </a:buClr>
              <a:buFont typeface="Wingdings"/>
              <a:buChar char="§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5651500" y="1825625"/>
            <a:ext cx="5181600" cy="4351338"/>
          </a:xfrm>
        </p:spPr>
        <p:txBody>
          <a:bodyPr/>
          <a:lstStyle>
            <a:lvl1pPr marL="228600" indent="-228600">
              <a:buClr>
                <a:srgbClr val="C1002A"/>
              </a:buClr>
              <a:buFont typeface="Wingdings"/>
              <a:buChar char="§"/>
              <a:defRPr/>
            </a:lvl1pPr>
            <a:lvl2pPr marL="685800" indent="-228600">
              <a:buClr>
                <a:srgbClr val="C1002A"/>
              </a:buClr>
              <a:buFont typeface="Wingdings"/>
              <a:buChar char="§"/>
              <a:defRPr/>
            </a:lvl2pPr>
            <a:lvl3pPr marL="1143000" indent="-228600">
              <a:buClr>
                <a:srgbClr val="C1002A"/>
              </a:buClr>
              <a:buFont typeface="Wingdings"/>
              <a:buChar char="§"/>
              <a:defRPr/>
            </a:lvl3pPr>
            <a:lvl4pPr marL="1600200" indent="-228600">
              <a:buClr>
                <a:srgbClr val="C1002A"/>
              </a:buClr>
              <a:buFont typeface="Wingdings"/>
              <a:buChar char="§"/>
              <a:defRPr/>
            </a:lvl4pPr>
            <a:lvl5pPr marL="2057400" indent="-228600">
              <a:buClr>
                <a:srgbClr val="C1002A"/>
              </a:buClr>
              <a:buFont typeface="Wingdings"/>
              <a:buChar char="§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07EE1E-6D6D-47F1-8931-4C500B6E8205}" type="datetime1">
              <a:rPr lang="de-DE"/>
              <a:t>23.06.23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7801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25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49250" y="365125"/>
            <a:ext cx="11004550" cy="1325563"/>
          </a:xfrm>
        </p:spPr>
        <p:txBody>
          <a:bodyPr anchor="t" anchorCtr="0">
            <a:normAutofit/>
          </a:bodyPr>
          <a:lstStyle>
            <a:lvl1pPr>
              <a:defRPr sz="4000" cap="all">
                <a:solidFill>
                  <a:srgbClr val="C1002A"/>
                </a:solidFill>
                <a:latin typeface="Noto Sans "/>
                <a:ea typeface="Noto Sans Bold"/>
                <a:cs typeface="Noto Sans Bold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88C012A-32DE-455D-92F3-B4A6F9CCAA0F}" type="datetime1">
              <a:rPr lang="de-DE"/>
              <a:t>23.06.23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7150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06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38138" y="457200"/>
            <a:ext cx="11017250" cy="1117600"/>
          </a:xfrm>
        </p:spPr>
        <p:txBody>
          <a:bodyPr anchor="t" anchorCtr="0"/>
          <a:lstStyle>
            <a:lvl1pPr>
              <a:defRPr sz="3200" cap="all">
                <a:solidFill>
                  <a:srgbClr val="C1002A"/>
                </a:solidFill>
                <a:latin typeface="Noto Sans "/>
                <a:ea typeface="Noto Sans Bold"/>
                <a:cs typeface="Noto Sans Bold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183188" y="1839912"/>
            <a:ext cx="6172200" cy="3811588"/>
          </a:xfrm>
        </p:spPr>
        <p:txBody>
          <a:bodyPr/>
          <a:lstStyle>
            <a:lvl1pPr marL="228600" indent="-228600">
              <a:buClr>
                <a:srgbClr val="C1002A"/>
              </a:buClr>
              <a:buFont typeface="Wingdings"/>
              <a:buChar char="§"/>
              <a:defRPr sz="3200"/>
            </a:lvl1pPr>
            <a:lvl2pPr marL="685800" indent="-228600">
              <a:buClr>
                <a:srgbClr val="C1002A"/>
              </a:buClr>
              <a:buFont typeface="Wingdings"/>
              <a:buChar char="§"/>
              <a:defRPr sz="2800"/>
            </a:lvl2pPr>
            <a:lvl3pPr marL="1143000" indent="-228600">
              <a:buClr>
                <a:srgbClr val="C1002A"/>
              </a:buClr>
              <a:buFont typeface="Wingdings"/>
              <a:buChar char="§"/>
              <a:defRPr sz="2400"/>
            </a:lvl3pPr>
            <a:lvl4pPr marL="1600200" indent="-228600">
              <a:buClr>
                <a:srgbClr val="C1002A"/>
              </a:buClr>
              <a:buFont typeface="Wingdings"/>
              <a:buChar char="§"/>
              <a:defRPr sz="2000"/>
            </a:lvl4pPr>
            <a:lvl5pPr marL="2057400" indent="-228600">
              <a:buClr>
                <a:srgbClr val="C1002A"/>
              </a:buClr>
              <a:buFont typeface="Wingdings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338138" y="184785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02B7B5-643B-4735-A463-A516804177E7}" type="datetime1">
              <a:rPr lang="de-DE"/>
              <a:t>23.06.23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715081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68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4489450" y="1284086"/>
            <a:ext cx="7270750" cy="45769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03C20EA-246F-44AF-AA62-6CDC5654FE65}" type="datetime1">
              <a:rPr lang="de-DE"/>
              <a:t>23.06.23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70676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338138" y="457200"/>
            <a:ext cx="11017250" cy="672965"/>
          </a:xfrm>
        </p:spPr>
        <p:txBody>
          <a:bodyPr anchor="t" anchorCtr="0"/>
          <a:lstStyle>
            <a:lvl1pPr>
              <a:defRPr sz="3200" b="1" cap="all">
                <a:solidFill>
                  <a:srgbClr val="C1002A"/>
                </a:solidFill>
                <a:latin typeface="Noto Sans "/>
                <a:ea typeface="Noto Sans Bold"/>
                <a:cs typeface="Noto Sans Bold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14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338138" y="184785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02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42900" y="365125"/>
            <a:ext cx="11480800" cy="1209675"/>
          </a:xfrm>
        </p:spPr>
        <p:txBody>
          <a:bodyPr anchor="t" anchorCtr="0">
            <a:normAutofit/>
          </a:bodyPr>
          <a:lstStyle>
            <a:lvl1pPr>
              <a:defRPr sz="4000" cap="all">
                <a:solidFill>
                  <a:srgbClr val="C1002A"/>
                </a:solidFill>
                <a:latin typeface="Noto Sans "/>
                <a:ea typeface="Noto Sans Bold"/>
                <a:cs typeface="Noto Sans Bold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 bwMode="auto">
          <a:xfrm>
            <a:off x="342900" y="1825625"/>
            <a:ext cx="11480800" cy="4351338"/>
          </a:xfrm>
        </p:spPr>
        <p:txBody>
          <a:bodyPr vert="eaVert"/>
          <a:lstStyle>
            <a:lvl1pPr marL="228600" indent="-228600">
              <a:buFont typeface="Wingdings"/>
              <a:buChar char="§"/>
              <a:defRPr/>
            </a:lvl1pPr>
            <a:lvl2pPr marL="685800" indent="-228600">
              <a:buFont typeface="Wingdings"/>
              <a:buChar char="§"/>
              <a:defRPr/>
            </a:lvl2pPr>
            <a:lvl3pPr marL="1143000" indent="-228600">
              <a:buFont typeface="Wingdings"/>
              <a:buChar char="§"/>
              <a:defRPr/>
            </a:lvl3pPr>
            <a:lvl4pPr marL="1600200" indent="-228600">
              <a:buFont typeface="Wingdings"/>
              <a:buChar char="§"/>
              <a:defRPr/>
            </a:lvl4pPr>
            <a:lvl5pPr marL="2057400" indent="-228600">
              <a:buFont typeface="Wingdings"/>
              <a:buChar char="§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88368E-DF30-4136-B901-9D6BC969486D}" type="datetime1">
              <a:rPr lang="de-DE"/>
              <a:t>23.06.23</a:t>
            </a:fld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68183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1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 bwMode="auto">
          <a:xfrm>
            <a:off x="10077450" y="365125"/>
            <a:ext cx="1708150" cy="5811838"/>
          </a:xfrm>
        </p:spPr>
        <p:txBody>
          <a:bodyPr vert="eaVert" anchor="t" anchorCtr="0">
            <a:normAutofit/>
          </a:bodyPr>
          <a:lstStyle>
            <a:lvl1pPr>
              <a:defRPr sz="3600" b="1" cap="all">
                <a:solidFill>
                  <a:srgbClr val="C1002A"/>
                </a:solidFill>
                <a:latin typeface="Noto Sans "/>
                <a:ea typeface="Noto Sans Bold"/>
                <a:cs typeface="Noto Sans Bold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8712200" cy="5811838"/>
          </a:xfrm>
        </p:spPr>
        <p:txBody>
          <a:bodyPr vert="eaVert"/>
          <a:lstStyle>
            <a:lvl1pPr marL="228600" indent="-228600">
              <a:buFont typeface="Wingdings"/>
              <a:buChar char="§"/>
              <a:defRPr/>
            </a:lvl1pPr>
            <a:lvl2pPr marL="685800" indent="-228600">
              <a:buFont typeface="Wingdings"/>
              <a:buChar char="§"/>
              <a:defRPr/>
            </a:lvl2pPr>
            <a:lvl3pPr marL="1143000" indent="-228600">
              <a:buFont typeface="Wingdings"/>
              <a:buChar char="§"/>
              <a:defRPr/>
            </a:lvl3pPr>
            <a:lvl4pPr marL="1600200" indent="-228600">
              <a:buFont typeface="Wingdings"/>
              <a:buChar char="§"/>
              <a:defRPr/>
            </a:lvl4pPr>
            <a:lvl5pPr marL="2057400" indent="-228600">
              <a:buFont typeface="Wingdings"/>
              <a:buChar char="§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68679D-5698-44A8-9A4C-2D6858510751}" type="datetime1">
              <a:rPr lang="de-DE"/>
              <a:t>23.06.23</a:t>
            </a:fld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58003" y="6356350"/>
            <a:ext cx="70676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41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808" y="4575048"/>
            <a:ext cx="10375392" cy="987552"/>
          </a:xfrm>
          <a:prstGeom prst="rect">
            <a:avLst/>
          </a:prstGeom>
        </p:spPr>
        <p:txBody>
          <a:bodyPr bIns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2" name="Rectangle 6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/>
            <a:r>
              <a:rPr kumimoji="0" lang="en-US" dirty="0"/>
              <a:t>Click to add subtitle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C9C7C92-1A61-3748-A392-8B46A41BE62E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331976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1730339" y="1625111"/>
            <a:ext cx="3861288" cy="386128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730341" y="5652342"/>
            <a:ext cx="3861289" cy="748459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0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6604004" y="1625601"/>
            <a:ext cx="3863937" cy="38639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607141" y="5652342"/>
            <a:ext cx="3861289" cy="748459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9B92605-416E-774A-966E-A97F8F7A05E5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36900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2"/>
            <a:ext cx="5384800" cy="302895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1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23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2"/>
            <a:ext cx="5384800" cy="302895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1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D1BCDBE-789F-D542-B070-BCB0E0CBBDBA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687214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 dirty="0"/>
          </a:p>
        </p:txBody>
      </p:sp>
      <p:sp>
        <p:nvSpPr>
          <p:cNvPr id="6" name="Rectangle 7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1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2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065B93F-AF32-5A45-8B4F-F86F6837B4D3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022431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0"/>
          </p:nvPr>
        </p:nvSpPr>
        <p:spPr>
          <a:xfrm>
            <a:off x="609600" y="1752600"/>
            <a:ext cx="33528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181600"/>
            <a:ext cx="33528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4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1"/>
          </p:nvPr>
        </p:nvSpPr>
        <p:spPr>
          <a:xfrm>
            <a:off x="4419600" y="1752600"/>
            <a:ext cx="33528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5181600"/>
            <a:ext cx="33528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31" name="Rectangle 8" descr="An empty placeholder to add an image. Click on the placeholder and select the image that you wish to add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752600"/>
            <a:ext cx="33528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1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5181600"/>
            <a:ext cx="3352800" cy="11430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840A2B4-02F0-4A45-AA9D-DFFEF54B55AF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461318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1" hangingPunct="1"/>
            <a:r>
              <a:rPr kumimoji="0" lang="en-US"/>
              <a:t>Edit Master text styles</a:t>
            </a:r>
          </a:p>
          <a:p>
            <a:pPr lvl="1" eaLnBrk="1" latinLnBrk="1" hangingPunct="1"/>
            <a:r>
              <a:rPr kumimoji="0" lang="en-US"/>
              <a:t>Second level</a:t>
            </a:r>
          </a:p>
          <a:p>
            <a:pPr lvl="2" eaLnBrk="1" latinLnBrk="1" hangingPunct="1"/>
            <a:r>
              <a:rPr kumimoji="0" lang="en-US"/>
              <a:t>Third level</a:t>
            </a:r>
          </a:p>
          <a:p>
            <a:pPr lvl="3" eaLnBrk="1" latinLnBrk="1" hangingPunct="1"/>
            <a:r>
              <a:rPr kumimoji="0" lang="en-US"/>
              <a:t>Fourth level</a:t>
            </a:r>
          </a:p>
          <a:p>
            <a:pPr lvl="4" eaLnBrk="1" latinLnBrk="1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2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A06EB45-E89C-6149-A3F3-62B3EA00A2F3}" type="datetime1">
              <a:rPr kumimoji="0" lang="en-US" sz="1200" smtClean="0">
                <a:solidFill>
                  <a:schemeClr val="tx2"/>
                </a:solidFill>
              </a:rPr>
              <a:t>6/23/23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2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en-US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54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 lIns="91436" tIns="45716" rIns="91436" bIns="457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3" y="6416682"/>
            <a:ext cx="2844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fld id="{EB01A49B-0F47-8543-93A9-8DEB7C720728}" type="datetime1">
              <a:rPr lang="en-US" smtClean="0">
                <a:solidFill>
                  <a:prstClr val="white">
                    <a:shade val="50000"/>
                  </a:prstClr>
                </a:solidFill>
                <a:sym typeface="Helvetica"/>
              </a:rPr>
              <a:t>6/23/23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7" y="6416682"/>
            <a:ext cx="3860800" cy="365125"/>
          </a:xfrm>
          <a:prstGeom prst="rect">
            <a:avLst/>
          </a:prstGeom>
        </p:spPr>
        <p:txBody>
          <a:bodyPr vert="horz" lIns="91436" tIns="45716" rIns="91436" bIns="45716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82"/>
            <a:ext cx="1016000" cy="365125"/>
          </a:xfrm>
          <a:prstGeom prst="rect">
            <a:avLst/>
          </a:prstGeom>
        </p:spPr>
        <p:txBody>
          <a:bodyPr vert="horz" lIns="0" tIns="45716" rIns="0" bIns="45716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defTabSz="685533"/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  <a:ea typeface="Helvetica"/>
                <a:cs typeface="Helvetica"/>
                <a:sym typeface="Helvetica"/>
              </a:rPr>
              <a:pPr defTabSz="685533"/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48713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hf hdr="0" ftr="0" dt="0"/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319" indent="-308492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244" indent="-212511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058" indent="-171383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585" indent="-137107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8545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062" indent="-137107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3891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4706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5522" indent="-13710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6202429"/>
            <a:ext cx="12192000" cy="672965"/>
          </a:xfrm>
          <a:prstGeom prst="rect">
            <a:avLst/>
          </a:prstGeom>
        </p:spPr>
      </p:pic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pPr>
              <a:defRPr/>
            </a:pPr>
            <a:fld id="{DD3A08C2-B7B3-4195-9E71-AD55D9424D39}" type="datetime1">
              <a:rPr lang="de-DE"/>
              <a:t>23.06.23</a:t>
            </a:fld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5007591" y="6356350"/>
            <a:ext cx="610623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8003" y="6356350"/>
            <a:ext cx="7801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Noto Sans "/>
              </a:defRPr>
            </a:lvl1pPr>
          </a:lstStyle>
          <a:p>
            <a:pPr>
              <a:defRPr/>
            </a:pPr>
            <a:fld id="{07240774-CFD2-4AB8-B231-46D42DA9185A}" type="slidenum">
              <a:rPr lang="de-DE"/>
              <a:t>‹#›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378128" y="6307363"/>
            <a:ext cx="464607" cy="4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4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rgbClr val="636363"/>
          </a:solidFill>
          <a:latin typeface="Noto Sans "/>
          <a:ea typeface="Noto Sans regular"/>
          <a:cs typeface="Noto Sans regular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rgbClr val="636363"/>
          </a:solidFill>
          <a:latin typeface="Noto Sans "/>
          <a:ea typeface="Noto Sans regular"/>
          <a:cs typeface="Noto Sans regular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rgbClr val="636363"/>
          </a:solidFill>
          <a:latin typeface="Noto Sans "/>
          <a:ea typeface="Noto Sans regular"/>
          <a:cs typeface="Noto Sans regular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rgbClr val="636363"/>
          </a:solidFill>
          <a:latin typeface="Noto Sans "/>
          <a:ea typeface="Noto Sans regular"/>
          <a:cs typeface="Noto Sans regular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636363"/>
          </a:solidFill>
          <a:latin typeface="Noto Sans "/>
          <a:ea typeface="Noto Sans regular"/>
          <a:cs typeface="Noto Sans regular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636363"/>
          </a:solidFill>
          <a:latin typeface="Noto Sans "/>
          <a:ea typeface="Noto Sans regular"/>
          <a:cs typeface="Noto Sans regular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him.uni-mainz.de/event/17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.org/doi/full/10.1126/sciadv.ade0353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arxiv.org/abs/2205.0722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hyperlink" Target="https://journals.aps.org/prl/abstract/10.1103/PhysRevLett.126.141802" TargetMode="Externa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g"/><Relationship Id="rId18" Type="http://schemas.openxmlformats.org/officeDocument/2006/relationships/image" Target="../media/image64.jpg"/><Relationship Id="rId3" Type="http://schemas.openxmlformats.org/officeDocument/2006/relationships/image" Target="../media/image49.png"/><Relationship Id="rId21" Type="http://schemas.openxmlformats.org/officeDocument/2006/relationships/image" Target="../media/image67.jpeg"/><Relationship Id="rId7" Type="http://schemas.openxmlformats.org/officeDocument/2006/relationships/image" Target="../media/image53.jpeg"/><Relationship Id="rId12" Type="http://schemas.openxmlformats.org/officeDocument/2006/relationships/image" Target="../media/image58.jpg"/><Relationship Id="rId17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2.jpg"/><Relationship Id="rId20" Type="http://schemas.openxmlformats.org/officeDocument/2006/relationships/image" Target="../media/image6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2.png"/><Relationship Id="rId11" Type="http://schemas.openxmlformats.org/officeDocument/2006/relationships/image" Target="../media/image57.jpg"/><Relationship Id="rId5" Type="http://schemas.openxmlformats.org/officeDocument/2006/relationships/image" Target="../media/image51.png"/><Relationship Id="rId15" Type="http://schemas.openxmlformats.org/officeDocument/2006/relationships/image" Target="../media/image61.jpeg"/><Relationship Id="rId10" Type="http://schemas.openxmlformats.org/officeDocument/2006/relationships/image" Target="../media/image56.jpg"/><Relationship Id="rId19" Type="http://schemas.openxmlformats.org/officeDocument/2006/relationships/image" Target="../media/image65.jp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jpg"/><Relationship Id="rId22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tiff"/><Relationship Id="rId3" Type="http://schemas.openxmlformats.org/officeDocument/2006/relationships/image" Target="../media/image71.png"/><Relationship Id="rId7" Type="http://schemas.openxmlformats.org/officeDocument/2006/relationships/image" Target="../media/image75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4.tiff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s://journals.aps.org/prd/abstract/10.1103/PhysRevD.107.075033" TargetMode="External"/><Relationship Id="rId7" Type="http://schemas.openxmlformats.org/officeDocument/2006/relationships/hyperlink" Target="https://arxiv.org/abs/2210.09027" TargetMode="External"/><Relationship Id="rId2" Type="http://schemas.openxmlformats.org/officeDocument/2006/relationships/hyperlink" Target="https://arxiv.org/abs/2301.10784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doi.org/10.1103/PhysRevLett.130.063201" TargetMode="External"/><Relationship Id="rId5" Type="http://schemas.openxmlformats.org/officeDocument/2006/relationships/hyperlink" Target="http://arxiv.org/abs/2212.04413" TargetMode="External"/><Relationship Id="rId4" Type="http://schemas.openxmlformats.org/officeDocument/2006/relationships/hyperlink" Target="https://arxiv.org/abs/2301.0851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arxiv.org/abs/2306.08039" TargetMode="Externa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global.oup.com/academic/product/physics-on-your-feet-9780198842378?lang=en&amp;cc=us" TargetMode="External"/><Relationship Id="rId4" Type="http://schemas.openxmlformats.org/officeDocument/2006/relationships/hyperlink" Target="http://ukcatalogue.oup.com/product/9780199681662.d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.org/doi/full/10.1126/sciadv.ade0353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arxiv.org/abs/2205.0722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science.org/doi/full/10.1126/sciadv.ade0353" TargetMode="External"/><Relationship Id="rId5" Type="http://schemas.openxmlformats.org/officeDocument/2006/relationships/hyperlink" Target="https://arxiv.org/abs/2205.07222" TargetMode="Externa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5">
            <a:extLst>
              <a:ext uri="{FF2B5EF4-FFF2-40B4-BE49-F238E27FC236}">
                <a16:creationId xmlns:a16="http://schemas.microsoft.com/office/drawing/2014/main" id="{65C7652C-AD2C-3549-9EF4-6E3C237C543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57842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i="0" dirty="0">
                <a:solidFill>
                  <a:schemeClr val="tx1"/>
                </a:solidFill>
                <a:effectLst/>
                <a:latin typeface="Liberation Sans"/>
              </a:rPr>
              <a:t>Searches for New Physics along the sensitivity frontier: </a:t>
            </a:r>
          </a:p>
          <a:p>
            <a:pPr>
              <a:spcBef>
                <a:spcPts val="0"/>
              </a:spcBef>
            </a:pPr>
            <a:r>
              <a:rPr lang="en-US" sz="3200" b="1" i="0" dirty="0">
                <a:solidFill>
                  <a:schemeClr val="tx1"/>
                </a:solidFill>
                <a:effectLst/>
                <a:latin typeface="Liberation Sans"/>
              </a:rPr>
              <a:t>a few examples</a:t>
            </a:r>
            <a:endParaRPr lang="en-US" sz="66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76ADCBFC-F9FA-FE4C-8388-1287C02645D1}"/>
              </a:ext>
            </a:extLst>
          </p:cNvPr>
          <p:cNvSpPr txBox="1">
            <a:spLocks/>
          </p:cNvSpPr>
          <p:nvPr/>
        </p:nvSpPr>
        <p:spPr>
          <a:xfrm>
            <a:off x="0" y="4978664"/>
            <a:ext cx="12192000" cy="140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18" charset="0"/>
              <a:ea typeface="+mn-ea"/>
              <a:cs typeface="Times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Dmitry Budker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Helmholtz Institute, Johannes Gutenberg University, Mainz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+mn-ea"/>
                <a:cs typeface="Times" pitchFamily="18" charset="0"/>
              </a:rPr>
              <a:t>&amp; UC Berkeley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2BCB2-DE8C-EF41-8B6B-D036B936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5FFAB850-D308-37F4-C154-6E885C81030C}"/>
              </a:ext>
            </a:extLst>
          </p:cNvPr>
          <p:cNvSpPr txBox="1">
            <a:spLocks/>
          </p:cNvSpPr>
          <p:nvPr/>
        </p:nvSpPr>
        <p:spPr>
          <a:xfrm>
            <a:off x="0" y="5990896"/>
            <a:ext cx="12192000" cy="851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de-DE" sz="3200" b="1" dirty="0">
              <a:solidFill>
                <a:srgbClr val="FFC000"/>
              </a:solidFill>
              <a:latin typeface="Times" pitchFamily="18" charset="0"/>
            </a:endParaRPr>
          </a:p>
          <a:p>
            <a:pPr marL="0" indent="0" algn="ctr">
              <a:buNone/>
              <a:defRPr/>
            </a:pPr>
            <a:r>
              <a:rPr lang="en-US" sz="3100" b="1" dirty="0">
                <a:solidFill>
                  <a:srgbClr val="FFC000"/>
                </a:solidFill>
                <a:latin typeface="Times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 &amp; </a:t>
            </a:r>
            <a:r>
              <a:rPr lang="el-GR" sz="3100" b="1" dirty="0">
                <a:solidFill>
                  <a:srgbClr val="FFC000"/>
                </a:solidFill>
                <a:latin typeface="Times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μ</a:t>
            </a:r>
            <a:r>
              <a:rPr lang="en-US" sz="3100" b="1" dirty="0">
                <a:solidFill>
                  <a:srgbClr val="FFC000"/>
                </a:solidFill>
                <a:latin typeface="Times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ASTI</a:t>
            </a:r>
            <a:r>
              <a:rPr lang="en-US" sz="3100" b="1" dirty="0">
                <a:solidFill>
                  <a:srgbClr val="FFC000"/>
                </a:solidFill>
                <a:latin typeface="Times" pitchFamily="18" charset="0"/>
              </a:rPr>
              <a:t>:  June </a:t>
            </a:r>
            <a:r>
              <a:rPr lang="en-US" sz="3200" b="1" dirty="0">
                <a:solidFill>
                  <a:srgbClr val="FFC000"/>
                </a:solidFill>
                <a:latin typeface="Times" pitchFamily="18" charset="0"/>
              </a:rPr>
              <a:t>28st,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4C60A-AC60-FCFD-9121-B8ACE0E1C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797" y="1278898"/>
            <a:ext cx="4072407" cy="3953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815CEB-BAB8-376E-DA12-FD96D791D060}"/>
              </a:ext>
            </a:extLst>
          </p:cNvPr>
          <p:cNvSpPr txBox="1"/>
          <p:nvPr/>
        </p:nvSpPr>
        <p:spPr>
          <a:xfrm>
            <a:off x="-8451273" y="-27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7E570-1EFC-2EF0-E0A6-5337C8D6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70" y="6416682"/>
            <a:ext cx="1016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37DBF-68F2-4E94-21E3-11072349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0"/>
            <a:ext cx="12192000" cy="1927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71956-CDA6-62CB-5B90-7667240DEE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494" y="2248295"/>
            <a:ext cx="5572429" cy="3657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6B9F84-B037-009D-468E-842F56E47DAF}"/>
              </a:ext>
            </a:extLst>
          </p:cNvPr>
          <p:cNvGrpSpPr/>
          <p:nvPr/>
        </p:nvGrpSpPr>
        <p:grpSpPr>
          <a:xfrm>
            <a:off x="555400" y="2248295"/>
            <a:ext cx="5224152" cy="3657600"/>
            <a:chOff x="588656" y="-38520"/>
            <a:chExt cx="5224152" cy="3657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521285-C1F3-2C50-1BBE-1715D29E3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656" y="-38520"/>
              <a:ext cx="5224152" cy="3429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DDF57E-38C2-AB8D-705C-0013D3A9C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656" y="3390480"/>
              <a:ext cx="5224152" cy="2286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49CBA6D-BCF7-A339-05B0-7804A6AF80CB}"/>
              </a:ext>
            </a:extLst>
          </p:cNvPr>
          <p:cNvSpPr txBox="1"/>
          <p:nvPr/>
        </p:nvSpPr>
        <p:spPr>
          <a:xfrm>
            <a:off x="1712421" y="6131271"/>
            <a:ext cx="304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Electron-neutron couplings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03F77E-4CE9-4350-171E-003C26955D24}"/>
              </a:ext>
            </a:extLst>
          </p:cNvPr>
          <p:cNvSpPr txBox="1"/>
          <p:nvPr/>
        </p:nvSpPr>
        <p:spPr>
          <a:xfrm>
            <a:off x="7251471" y="6131271"/>
            <a:ext cx="3042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Proton-neutron couplings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E45CA8-E1E9-EE02-F300-BB35CBF4F899}"/>
              </a:ext>
            </a:extLst>
          </p:cNvPr>
          <p:cNvSpPr/>
          <p:nvPr/>
        </p:nvSpPr>
        <p:spPr>
          <a:xfrm>
            <a:off x="10274531" y="1350815"/>
            <a:ext cx="1917469" cy="369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E4D7A"/>
                </a:solidFill>
                <a:effectLst/>
                <a:uLnTx/>
                <a:uFillTx/>
                <a:latin typeface="Arimo"/>
                <a:ea typeface="+mn-ea"/>
                <a:cs typeface="+mn-cs"/>
                <a:hlinkClick r:id="rId7"/>
              </a:rPr>
              <a:t>arXiv:2205.07222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45FBB8-269B-D2B2-1E1D-6AE1990631F2}"/>
              </a:ext>
            </a:extLst>
          </p:cNvPr>
          <p:cNvSpPr txBox="1"/>
          <p:nvPr/>
        </p:nvSpPr>
        <p:spPr>
          <a:xfrm>
            <a:off x="8662093" y="1740449"/>
            <a:ext cx="3808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solidFill>
                  <a:srgbClr val="0E4D7A"/>
                </a:solidFill>
                <a:effectLst/>
                <a:highlight>
                  <a:srgbClr val="FFFF00"/>
                </a:highlight>
                <a:latin typeface="Arimo"/>
                <a:hlinkClick r:id="rId8"/>
              </a:rPr>
              <a:t>Science Advances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 </a:t>
            </a:r>
            <a:r>
              <a:rPr lang="en-US" b="1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9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, eade0353 (2023)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93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94DC-BF1B-2DF3-8821-8A94E9DC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2857500"/>
            <a:ext cx="10972800" cy="1308100"/>
          </a:xfrm>
        </p:spPr>
        <p:txBody>
          <a:bodyPr/>
          <a:lstStyle/>
          <a:p>
            <a:r>
              <a:rPr lang="en-US" dirty="0"/>
              <a:t>In another geometry---also sensitive to</a:t>
            </a:r>
            <a:br>
              <a:rPr lang="en-US" dirty="0"/>
            </a:br>
            <a:r>
              <a:rPr lang="en-US" dirty="0">
                <a:solidFill>
                  <a:srgbClr val="92D050"/>
                </a:solidFill>
              </a:rPr>
              <a:t>parity-conserving fifth forces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3E942-1874-AADA-CFB6-4F0F5BF1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11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24E86B-6B1C-98D1-4CC5-5F655A4B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EECEF-F373-BA18-99FF-A03D1717F459}"/>
              </a:ext>
            </a:extLst>
          </p:cNvPr>
          <p:cNvGrpSpPr/>
          <p:nvPr/>
        </p:nvGrpSpPr>
        <p:grpSpPr>
          <a:xfrm>
            <a:off x="2184400" y="1"/>
            <a:ext cx="7772400" cy="1457407"/>
            <a:chOff x="2184400" y="1"/>
            <a:chExt cx="7772400" cy="14574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2409F2-FE20-C07C-1BA9-9893CD556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4400" y="1"/>
              <a:ext cx="7772400" cy="3429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2CD8E7-280E-912E-026F-DC5E4A271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4400" y="342901"/>
              <a:ext cx="7772400" cy="111450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083CE16-55B6-499A-60F4-90A7E8495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99" y="1702062"/>
            <a:ext cx="4606953" cy="4901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20C448-230C-9394-04E8-004E0132F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504" y="1702062"/>
            <a:ext cx="5254641" cy="3758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BB3A1-16FD-10CC-7529-BAF11BCC9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3504" y="5535063"/>
            <a:ext cx="4349750" cy="1246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3BAD51-5E39-193A-ED5A-9DEE0DB1F4ED}"/>
              </a:ext>
            </a:extLst>
          </p:cNvPr>
          <p:cNvSpPr txBox="1"/>
          <p:nvPr/>
        </p:nvSpPr>
        <p:spPr>
          <a:xfrm>
            <a:off x="6311900" y="4241930"/>
            <a:ext cx="420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P-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T-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even</a:t>
            </a:r>
          </a:p>
        </p:txBody>
      </p:sp>
    </p:spTree>
    <p:extLst>
      <p:ext uri="{BB962C8B-B14F-4D97-AF65-F5344CB8AC3E}">
        <p14:creationId xmlns:p14="http://schemas.microsoft.com/office/powerpoint/2010/main" val="15187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94DC-BF1B-2DF3-8821-8A94E9DC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03500"/>
            <a:ext cx="10972800" cy="1308100"/>
          </a:xfrm>
        </p:spPr>
        <p:txBody>
          <a:bodyPr/>
          <a:lstStyle/>
          <a:p>
            <a:r>
              <a:rPr lang="en-US" dirty="0"/>
              <a:t>…and</a:t>
            </a:r>
            <a:br>
              <a:rPr lang="en-US" dirty="0"/>
            </a:br>
            <a:r>
              <a:rPr lang="en-US" dirty="0">
                <a:solidFill>
                  <a:srgbClr val="92D050"/>
                </a:solidFill>
              </a:rPr>
              <a:t>velocity-dependent monopole-dipole coupling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3E942-1874-AADA-CFB6-4F0F5BF1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24E86B-6B1C-98D1-4CC5-5F655A4B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F9EF8A-2E64-7EFE-A251-76339A4124E8}"/>
              </a:ext>
            </a:extLst>
          </p:cNvPr>
          <p:cNvGrpSpPr/>
          <p:nvPr/>
        </p:nvGrpSpPr>
        <p:grpSpPr>
          <a:xfrm>
            <a:off x="2209800" y="0"/>
            <a:ext cx="7772400" cy="1352073"/>
            <a:chOff x="2209800" y="0"/>
            <a:chExt cx="7772400" cy="13520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2A273A-44D3-0614-E8EA-14FD0BB39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9800" y="0"/>
              <a:ext cx="7772400" cy="13520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3711B8-294C-A7F7-22B1-2318E56DB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2800" y="333136"/>
              <a:ext cx="3772188" cy="53046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BF54E5F-8948-308B-9583-F02A4A40A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1831982"/>
            <a:ext cx="5270500" cy="458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039AA-3AD3-2872-A990-CDCA1CCAE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900" y="1831982"/>
            <a:ext cx="5410200" cy="293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3A3B25-60B1-3E96-C919-3BCDE70A4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8141" y="5070489"/>
            <a:ext cx="4672359" cy="137795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B7D6D7-5434-F4E5-AEAE-FFA796391197}"/>
              </a:ext>
            </a:extLst>
          </p:cNvPr>
          <p:cNvSpPr txBox="1"/>
          <p:nvPr/>
        </p:nvSpPr>
        <p:spPr>
          <a:xfrm>
            <a:off x="10396191" y="5184789"/>
            <a:ext cx="182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even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T-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7E037-3A80-FE80-5071-D63ADF4968F8}"/>
              </a:ext>
            </a:extLst>
          </p:cNvPr>
          <p:cNvSpPr txBox="1"/>
          <p:nvPr/>
        </p:nvSpPr>
        <p:spPr>
          <a:xfrm>
            <a:off x="10396191" y="5845199"/>
            <a:ext cx="182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odd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T-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even</a:t>
            </a:r>
          </a:p>
        </p:txBody>
      </p:sp>
    </p:spTree>
    <p:extLst>
      <p:ext uri="{BB962C8B-B14F-4D97-AF65-F5344CB8AC3E}">
        <p14:creationId xmlns:p14="http://schemas.microsoft.com/office/powerpoint/2010/main" val="37608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24E86B-6B1C-98D1-4CC5-5F655A4B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F9EF8A-2E64-7EFE-A251-76339A4124E8}"/>
              </a:ext>
            </a:extLst>
          </p:cNvPr>
          <p:cNvGrpSpPr/>
          <p:nvPr/>
        </p:nvGrpSpPr>
        <p:grpSpPr>
          <a:xfrm>
            <a:off x="2209800" y="0"/>
            <a:ext cx="7772400" cy="1352073"/>
            <a:chOff x="2209800" y="0"/>
            <a:chExt cx="7772400" cy="13520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2A273A-44D3-0614-E8EA-14FD0BB39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9800" y="0"/>
              <a:ext cx="7772400" cy="13520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3711B8-294C-A7F7-22B1-2318E56DB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2800" y="333136"/>
              <a:ext cx="3772188" cy="53046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BF54E5F-8948-308B-9583-F02A4A40A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1831982"/>
            <a:ext cx="5270500" cy="458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AE7A3B-A53A-AFE8-7F46-E47A1A5FC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152" y="1454493"/>
            <a:ext cx="4081588" cy="53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D1C5A-B36D-9572-710C-85932464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30" y="2533745"/>
            <a:ext cx="10972800" cy="1143000"/>
          </a:xfrm>
        </p:spPr>
        <p:txBody>
          <a:bodyPr/>
          <a:lstStyle/>
          <a:p>
            <a:r>
              <a:rPr lang="en-US" dirty="0"/>
              <a:t>Direct searches for </a:t>
            </a:r>
            <a:r>
              <a:rPr lang="en-US" dirty="0">
                <a:solidFill>
                  <a:srgbClr val="92D050"/>
                </a:solidFill>
              </a:rPr>
              <a:t>pseudoscalars</a:t>
            </a:r>
            <a:r>
              <a:rPr lang="en-US" dirty="0"/>
              <a:t> (example)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0069B-DA4B-C222-8C6C-DE0DBE86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16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577" y="4414839"/>
            <a:ext cx="1547813" cy="542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264" y="4414839"/>
            <a:ext cx="1052513" cy="5429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827" y="4414839"/>
            <a:ext cx="1057275" cy="542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56320"/>
            <a:ext cx="9779000" cy="714134"/>
          </a:xfrm>
        </p:spPr>
        <p:txBody>
          <a:bodyPr>
            <a:normAutofit/>
          </a:bodyPr>
          <a:lstStyle/>
          <a:p>
            <a:r>
              <a:rPr lang="en-US" dirty="0"/>
              <a:t>How to search for </a:t>
            </a:r>
            <a:r>
              <a:rPr lang="en-US" dirty="0">
                <a:solidFill>
                  <a:srgbClr val="92D050"/>
                </a:solidFill>
              </a:rPr>
              <a:t>halo </a:t>
            </a:r>
            <a:r>
              <a:rPr lang="en-US" dirty="0"/>
              <a:t>Axions (ALPs) ?</a:t>
            </a:r>
          </a:p>
        </p:txBody>
      </p:sp>
      <p:sp>
        <p:nvSpPr>
          <p:cNvPr id="7" name="Shape 325"/>
          <p:cNvSpPr/>
          <p:nvPr/>
        </p:nvSpPr>
        <p:spPr>
          <a:xfrm>
            <a:off x="2743803" y="1323647"/>
            <a:ext cx="6677025" cy="590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575" tIns="28575" rIns="28575" bIns="28575" anchor="ctr"/>
          <a:lstStyle>
            <a:lvl1pPr algn="ctr" defTabSz="469900">
              <a:defRPr sz="4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sz="405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Axion</a:t>
            </a:r>
            <a:r>
              <a:rPr lang="en-US" sz="36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(ALP) Interactions</a:t>
            </a:r>
            <a:endParaRPr sz="3600" dirty="0">
              <a:solidFill>
                <a:prstClr val="white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Shape 326"/>
          <p:cNvSpPr/>
          <p:nvPr/>
        </p:nvSpPr>
        <p:spPr>
          <a:xfrm>
            <a:off x="5533995" y="1782434"/>
            <a:ext cx="1115690" cy="1112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algn="ctr" defTabSz="352376">
              <a:lnSpc>
                <a:spcPct val="120000"/>
              </a:lnSpc>
              <a:defRPr sz="1800"/>
            </a:pPr>
            <a:r>
              <a:rPr lang="en-US" sz="27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Gravity</a:t>
            </a:r>
          </a:p>
          <a:p>
            <a:pPr algn="ctr" defTabSz="352376">
              <a:lnSpc>
                <a:spcPct val="120000"/>
              </a:lnSpc>
              <a:defRPr sz="1800"/>
            </a:pPr>
            <a:r>
              <a:rPr lang="en-US" sz="33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sp>
        <p:nvSpPr>
          <p:cNvPr id="10" name="Shape 328"/>
          <p:cNvSpPr/>
          <p:nvPr/>
        </p:nvSpPr>
        <p:spPr>
          <a:xfrm flipV="1">
            <a:off x="4840053" y="2811607"/>
            <a:ext cx="1052645" cy="1052645"/>
          </a:xfrm>
          <a:prstGeom prst="line">
            <a:avLst/>
          </a:prstGeom>
          <a:noFill/>
          <a:ln w="88900" cap="flat">
            <a:solidFill>
              <a:schemeClr val="tx2"/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342854"/>
            <a:endParaRPr sz="1350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13" name="Shape 331"/>
          <p:cNvSpPr/>
          <p:nvPr/>
        </p:nvSpPr>
        <p:spPr>
          <a:xfrm>
            <a:off x="4104788" y="3860037"/>
            <a:ext cx="1282403" cy="3347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numCol="1" anchor="ctr">
            <a:spAutoFit/>
          </a:bodyPr>
          <a:lstStyle>
            <a:lvl1pPr algn="ctr" defTabSz="469900">
              <a:defRPr sz="3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sz="18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Gauge Fields</a:t>
            </a:r>
          </a:p>
        </p:txBody>
      </p:sp>
      <p:sp>
        <p:nvSpPr>
          <p:cNvPr id="14" name="Shape 332"/>
          <p:cNvSpPr/>
          <p:nvPr/>
        </p:nvSpPr>
        <p:spPr>
          <a:xfrm>
            <a:off x="7364092" y="3860037"/>
            <a:ext cx="929742" cy="3347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numCol="1" anchor="ctr">
            <a:spAutoFit/>
          </a:bodyPr>
          <a:lstStyle>
            <a:lvl1pPr algn="ctr" defTabSz="469900">
              <a:defRPr sz="32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defTabSz="352425">
              <a:defRPr sz="1800"/>
            </a:pPr>
            <a:r>
              <a:rPr sz="18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Fermions</a:t>
            </a:r>
          </a:p>
        </p:txBody>
      </p:sp>
      <p:sp>
        <p:nvSpPr>
          <p:cNvPr id="16" name="Shape 335"/>
          <p:cNvSpPr txBox="1">
            <a:spLocks/>
          </p:cNvSpPr>
          <p:nvPr/>
        </p:nvSpPr>
        <p:spPr>
          <a:xfrm>
            <a:off x="12669786" y="8175815"/>
            <a:ext cx="230833" cy="2654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1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82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73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64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55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46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36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26" algn="l" defTabSz="9143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7">
              <a:defRPr sz="1800"/>
            </a:pPr>
            <a:fld id="{86CB4B4D-7CA3-9044-876B-883B54F8677D}" type="slidenum">
              <a:rPr lang="en-US" sz="1350">
                <a:solidFill>
                  <a:prstClr val="white"/>
                </a:solidFill>
                <a:latin typeface="Book Antiqua"/>
              </a:rPr>
              <a:pPr defTabSz="685787">
                <a:defRPr sz="1800"/>
              </a:pPr>
              <a:t>17</a:t>
            </a:fld>
            <a:endParaRPr lang="en-US" sz="1350" dirty="0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18" name="Shape 336"/>
          <p:cNvSpPr/>
          <p:nvPr/>
        </p:nvSpPr>
        <p:spPr>
          <a:xfrm>
            <a:off x="3395966" y="4289662"/>
            <a:ext cx="1495426" cy="801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508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52376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1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" name="Shape 337"/>
          <p:cNvSpPr/>
          <p:nvPr/>
        </p:nvSpPr>
        <p:spPr>
          <a:xfrm>
            <a:off x="4747897" y="4727925"/>
            <a:ext cx="1966564" cy="11657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numCol="1" anchor="ctr">
            <a:spAutoFit/>
          </a:bodyPr>
          <a:lstStyle/>
          <a:p>
            <a:pPr algn="ctr" defTabSz="352376">
              <a:defRPr sz="1800"/>
            </a:pPr>
            <a:endParaRPr sz="2400" dirty="0">
              <a:solidFill>
                <a:prstClr val="white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ctr" defTabSz="352376">
              <a:defRPr sz="1800"/>
            </a:pPr>
            <a:r>
              <a:rPr lang="en-US" sz="2400" dirty="0" err="1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nEDM</a:t>
            </a: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HfF</a:t>
            </a:r>
            <a:r>
              <a:rPr lang="en-US" sz="2400" baseline="300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+</a:t>
            </a: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,…</a:t>
            </a:r>
          </a:p>
          <a:p>
            <a:pPr algn="ctr" defTabSz="352376">
              <a:defRPr sz="1800"/>
            </a:pP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CASPEr-</a:t>
            </a:r>
            <a:r>
              <a:rPr lang="en-US" sz="2400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endParaRPr sz="2400" dirty="0">
              <a:solidFill>
                <a:prstClr val="white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Shape 338"/>
          <p:cNvSpPr/>
          <p:nvPr/>
        </p:nvSpPr>
        <p:spPr>
          <a:xfrm>
            <a:off x="6982967" y="4751008"/>
            <a:ext cx="4956483" cy="1119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spAutoFit/>
          </a:bodyPr>
          <a:lstStyle/>
          <a:p>
            <a:pPr algn="ctr" defTabSz="352376">
              <a:defRPr sz="1800"/>
            </a:pPr>
            <a:r>
              <a:rPr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  <a:p>
            <a:pPr algn="ctr" defTabSz="352376">
              <a:defRPr sz="1800"/>
            </a:pPr>
            <a:r>
              <a:rPr lang="en-US" sz="2100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GNOME</a:t>
            </a:r>
            <a:r>
              <a:rPr lang="en-US" sz="21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 QUAX, </a:t>
            </a:r>
            <a:r>
              <a:rPr lang="en-US" sz="2100" dirty="0" err="1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nEDM</a:t>
            </a:r>
            <a:r>
              <a:rPr lang="en-US" sz="21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2100" dirty="0" err="1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comag</a:t>
            </a:r>
            <a:r>
              <a:rPr lang="en-US" sz="21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,…</a:t>
            </a:r>
          </a:p>
          <a:p>
            <a:pPr algn="ctr" defTabSz="352376">
              <a:defRPr sz="1800"/>
            </a:pP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CASPEr-</a:t>
            </a:r>
            <a:r>
              <a:rPr lang="en-US" sz="2400" dirty="0">
                <a:solidFill>
                  <a:srgbClr val="FFFF00"/>
                </a:solidFill>
                <a:latin typeface="Gill Sans"/>
                <a:ea typeface="Gill Sans"/>
                <a:cs typeface="Gill Sans"/>
                <a:sym typeface="Gill Sans"/>
              </a:rPr>
              <a:t>grad</a:t>
            </a:r>
            <a:endParaRPr sz="2400" dirty="0">
              <a:solidFill>
                <a:srgbClr val="FFFF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Shape 339"/>
          <p:cNvSpPr/>
          <p:nvPr/>
        </p:nvSpPr>
        <p:spPr>
          <a:xfrm>
            <a:off x="4881865" y="4284899"/>
            <a:ext cx="1452260" cy="810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50800" cap="flat">
            <a:solidFill>
              <a:srgbClr val="007F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52376"/>
            <a:endParaRPr sz="21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Shape 340"/>
          <p:cNvSpPr/>
          <p:nvPr/>
        </p:nvSpPr>
        <p:spPr>
          <a:xfrm>
            <a:off x="6910692" y="4279418"/>
            <a:ext cx="2243679" cy="821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50800" cap="flat">
            <a:solidFill>
              <a:srgbClr val="007F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52376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1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" name="Shape 341"/>
          <p:cNvSpPr/>
          <p:nvPr/>
        </p:nvSpPr>
        <p:spPr>
          <a:xfrm>
            <a:off x="2333626" y="5175637"/>
            <a:ext cx="2146497" cy="7963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spAutoFit/>
          </a:bodyPr>
          <a:lstStyle/>
          <a:p>
            <a:pPr algn="ctr" defTabSz="352376">
              <a:defRPr sz="1800"/>
            </a:pP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Most </a:t>
            </a:r>
            <a:r>
              <a:rPr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Searches</a:t>
            </a: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,</a:t>
            </a:r>
          </a:p>
          <a:p>
            <a:pPr algn="ctr" defTabSz="352376">
              <a:defRPr sz="1800"/>
            </a:pPr>
            <a:r>
              <a:rPr 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DM</a:t>
            </a:r>
            <a:r>
              <a:rPr lang="en-US" sz="2400" dirty="0">
                <a:solidFill>
                  <a:prstClr val="white"/>
                </a:solidFill>
                <a:latin typeface="Gill Sans"/>
                <a:ea typeface="Gill Sans"/>
                <a:cs typeface="Gill Sans"/>
                <a:sym typeface="Gill Sans"/>
              </a:rPr>
              <a:t> radio</a:t>
            </a:r>
            <a:endParaRPr sz="2400" dirty="0">
              <a:solidFill>
                <a:prstClr val="black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802B9-CA52-1D4C-A905-4FFAC52D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4" name="Shape 328">
            <a:extLst>
              <a:ext uri="{FF2B5EF4-FFF2-40B4-BE49-F238E27FC236}">
                <a16:creationId xmlns:a16="http://schemas.microsoft.com/office/drawing/2014/main" id="{72AA7CB9-31F9-8746-BCC2-3DEEABE15CEB}"/>
              </a:ext>
            </a:extLst>
          </p:cNvPr>
          <p:cNvSpPr/>
          <p:nvPr/>
        </p:nvSpPr>
        <p:spPr>
          <a:xfrm flipH="1" flipV="1">
            <a:off x="6272617" y="2811607"/>
            <a:ext cx="1052645" cy="1052645"/>
          </a:xfrm>
          <a:prstGeom prst="line">
            <a:avLst/>
          </a:prstGeom>
          <a:noFill/>
          <a:ln w="88900" cap="flat">
            <a:solidFill>
              <a:schemeClr val="tx2"/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342854"/>
            <a:endParaRPr sz="1350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5D1727-E7F0-094F-B057-D08B0D913272}"/>
              </a:ext>
            </a:extLst>
          </p:cNvPr>
          <p:cNvSpPr/>
          <p:nvPr/>
        </p:nvSpPr>
        <p:spPr>
          <a:xfrm>
            <a:off x="0" y="4199357"/>
            <a:ext cx="3095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axion field amplitude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symmetry breaking scale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9E3B1F-581F-5543-908A-5C5E81E57C48}"/>
              </a:ext>
            </a:extLst>
          </p:cNvPr>
          <p:cNvCxnSpPr>
            <a:cxnSpLocks/>
          </p:cNvCxnSpPr>
          <p:nvPr/>
        </p:nvCxnSpPr>
        <p:spPr>
          <a:xfrm>
            <a:off x="2662055" y="4414839"/>
            <a:ext cx="999930" cy="918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EBF299-98DE-DA48-8E5B-893B04E919DC}"/>
              </a:ext>
            </a:extLst>
          </p:cNvPr>
          <p:cNvCxnSpPr>
            <a:cxnSpLocks/>
          </p:cNvCxnSpPr>
          <p:nvPr/>
        </p:nvCxnSpPr>
        <p:spPr>
          <a:xfrm flipV="1">
            <a:off x="2913017" y="4831953"/>
            <a:ext cx="673671" cy="11185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113711-1DAC-D14B-9D8D-38B32EBC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18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35863-F02E-B440-96F0-53FA89869D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766" y="930154"/>
            <a:ext cx="7393577" cy="5309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75DAC0-8A6E-484D-BA6A-0AE388EBEA90}"/>
              </a:ext>
            </a:extLst>
          </p:cNvPr>
          <p:cNvSpPr txBox="1"/>
          <p:nvPr/>
        </p:nvSpPr>
        <p:spPr>
          <a:xfrm>
            <a:off x="0" y="6478738"/>
            <a:ext cx="1410789" cy="379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Sushkov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A607BA-C512-6546-92AB-62CC43F297DF}"/>
              </a:ext>
            </a:extLst>
          </p:cNvPr>
          <p:cNvSpPr txBox="1">
            <a:spLocks/>
          </p:cNvSpPr>
          <p:nvPr/>
        </p:nvSpPr>
        <p:spPr>
          <a:xfrm>
            <a:off x="2966629" y="104503"/>
            <a:ext cx="6572250" cy="7141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Nonrelativistic forms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87DAC-87E8-16C3-5490-6869B89B5599}"/>
              </a:ext>
            </a:extLst>
          </p:cNvPr>
          <p:cNvSpPr txBox="1"/>
          <p:nvPr/>
        </p:nvSpPr>
        <p:spPr>
          <a:xfrm>
            <a:off x="3931891" y="6350952"/>
            <a:ext cx="182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odd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odd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C51C8-984A-06DC-0120-CCE32B1FCF4B}"/>
              </a:ext>
            </a:extLst>
          </p:cNvPr>
          <p:cNvSpPr txBox="1"/>
          <p:nvPr/>
        </p:nvSpPr>
        <p:spPr>
          <a:xfrm>
            <a:off x="8059391" y="6294072"/>
            <a:ext cx="182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even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T-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even</a:t>
            </a:r>
          </a:p>
        </p:txBody>
      </p:sp>
    </p:spTree>
    <p:extLst>
      <p:ext uri="{BB962C8B-B14F-4D97-AF65-F5344CB8AC3E}">
        <p14:creationId xmlns:p14="http://schemas.microsoft.com/office/powerpoint/2010/main" val="41884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146;p1">
            <a:extLst>
              <a:ext uri="{FF2B5EF4-FFF2-40B4-BE49-F238E27FC236}">
                <a16:creationId xmlns:a16="http://schemas.microsoft.com/office/drawing/2014/main" id="{F11DA4D1-CA16-764D-863B-99979FD8C7B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505" y="3729169"/>
            <a:ext cx="5459270" cy="231776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" name="Google Shape;147;p1">
            <a:extLst>
              <a:ext uri="{FF2B5EF4-FFF2-40B4-BE49-F238E27FC236}">
                <a16:creationId xmlns:a16="http://schemas.microsoft.com/office/drawing/2014/main" id="{AE2319BE-5A1F-6440-8B8E-AD846D018F39}"/>
              </a:ext>
            </a:extLst>
          </p:cNvPr>
          <p:cNvSpPr txBox="1"/>
          <p:nvPr/>
        </p:nvSpPr>
        <p:spPr>
          <a:xfrm>
            <a:off x="266179" y="369646"/>
            <a:ext cx="11365227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CASPEr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cosmic axion spin-precession experiments; first physics results: 2019-21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4" name="Google Shape;148;p1">
            <a:extLst>
              <a:ext uri="{FF2B5EF4-FFF2-40B4-BE49-F238E27FC236}">
                <a16:creationId xmlns:a16="http://schemas.microsoft.com/office/drawing/2014/main" id="{47F16720-9E9B-EB4F-A834-F604225D39D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0791" y="3729170"/>
            <a:ext cx="6226704" cy="231776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Google Shape;149;p1">
            <a:extLst>
              <a:ext uri="{FF2B5EF4-FFF2-40B4-BE49-F238E27FC236}">
                <a16:creationId xmlns:a16="http://schemas.microsoft.com/office/drawing/2014/main" id="{DA3CAE2B-9FC5-9649-94A1-CE48A43F30F7}"/>
              </a:ext>
            </a:extLst>
          </p:cNvPr>
          <p:cNvSpPr/>
          <p:nvPr/>
        </p:nvSpPr>
        <p:spPr>
          <a:xfrm>
            <a:off x="438688" y="6246376"/>
            <a:ext cx="4890904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D. Aybas et al PhysRevLett.126.141802</a:t>
            </a:r>
            <a:r>
              <a:rPr kumimoji="0" lang="en-GB" sz="1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 (2021)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47;p1">
            <a:extLst>
              <a:ext uri="{FF2B5EF4-FFF2-40B4-BE49-F238E27FC236}">
                <a16:creationId xmlns:a16="http://schemas.microsoft.com/office/drawing/2014/main" id="{28DE381E-31C8-C5F6-56BA-BF46F474DB43}"/>
              </a:ext>
            </a:extLst>
          </p:cNvPr>
          <p:cNvSpPr txBox="1"/>
          <p:nvPr/>
        </p:nvSpPr>
        <p:spPr>
          <a:xfrm>
            <a:off x="7748603" y="1814654"/>
            <a:ext cx="418396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Boston and Mainz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03B3F61-490D-2B56-2784-4CE30383B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44" y="977031"/>
            <a:ext cx="49149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4D7FFE-8849-C645-1ED5-CC82A7AE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97499-179C-ED66-68A6-FCC21A9D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83" y="1477057"/>
            <a:ext cx="10002822" cy="24846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ABD48D-2224-6117-2D0A-516CD0A7AFF6}"/>
              </a:ext>
            </a:extLst>
          </p:cNvPr>
          <p:cNvSpPr txBox="1"/>
          <p:nvPr/>
        </p:nvSpPr>
        <p:spPr>
          <a:xfrm>
            <a:off x="2084294" y="5661210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FF00"/>
                </a:solidFill>
                <a:effectLst/>
                <a:latin typeface="franklin-gothic-urw-cond"/>
              </a:rPr>
              <a:t>Quantum sensors for new-physics discoveries</a:t>
            </a:r>
          </a:p>
          <a:p>
            <a:pPr algn="ctr"/>
            <a:r>
              <a:rPr lang="en-US" sz="3200" b="0" i="0" dirty="0">
                <a:effectLst/>
                <a:latin typeface="franklin-gothic-urw-cond"/>
              </a:rPr>
              <a:t>November 2022 </a:t>
            </a:r>
          </a:p>
        </p:txBody>
      </p:sp>
    </p:spTree>
    <p:extLst>
      <p:ext uri="{BB962C8B-B14F-4D97-AF65-F5344CB8AC3E}">
        <p14:creationId xmlns:p14="http://schemas.microsoft.com/office/powerpoint/2010/main" val="39004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4" descr="Diagram showing the possible explanations for the nature of dark mat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4779" y="144855"/>
            <a:ext cx="5241956" cy="4698748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 bwMode="auto">
          <a:xfrm rot="1676572">
            <a:off x="7660947" y="24835"/>
            <a:ext cx="902726" cy="1602469"/>
          </a:xfrm>
          <a:prstGeom prst="ellipse">
            <a:avLst/>
          </a:prstGeom>
          <a:noFill/>
          <a:ln w="57150">
            <a:solidFill>
              <a:srgbClr val="C10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505" y="173402"/>
            <a:ext cx="3561878" cy="2613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269191" y="3699384"/>
            <a:ext cx="1279536" cy="1585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977690" y="3079745"/>
            <a:ext cx="2248630" cy="2857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25926" y="3079745"/>
            <a:ext cx="1439540" cy="2838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949886" y="3079745"/>
            <a:ext cx="1870676" cy="28574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9752" y="426585"/>
            <a:ext cx="3026795" cy="235103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7700012" y="4982592"/>
            <a:ext cx="851535" cy="851535"/>
          </a:xfrm>
          <a:prstGeom prst="rect">
            <a:avLst/>
          </a:prstGeom>
          <a:noFill/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5938519" y="5899038"/>
            <a:ext cx="851535" cy="851535"/>
          </a:xfrm>
          <a:prstGeom prst="rect">
            <a:avLst/>
          </a:prstGeom>
          <a:noFill/>
        </p:spPr>
      </p:pic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8568803" y="5899038"/>
            <a:ext cx="851535" cy="851535"/>
          </a:xfrm>
          <a:prstGeom prst="rect">
            <a:avLst/>
          </a:prstGeom>
          <a:noFill/>
        </p:spPr>
      </p:pic>
      <p:pic>
        <p:nvPicPr>
          <p:cNvPr id="19" name="Picture 26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9445564" y="5899038"/>
            <a:ext cx="851535" cy="851535"/>
          </a:xfrm>
          <a:prstGeom prst="rect">
            <a:avLst/>
          </a:prstGeom>
          <a:noFill/>
        </p:spPr>
      </p:pic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10322323" y="5899038"/>
            <a:ext cx="851535" cy="851535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40774-CFD2-4AB8-B231-46D42DA9185A}" type="slidenum"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 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A2C68E-B305-24DC-5694-FCB3774A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2041" y="5899038"/>
            <a:ext cx="851536" cy="85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17858-0E44-D881-EC53-C82E194E134D}"/>
              </a:ext>
            </a:extLst>
          </p:cNvPr>
          <p:cNvSpPr txBox="1"/>
          <p:nvPr/>
        </p:nvSpPr>
        <p:spPr>
          <a:xfrm>
            <a:off x="583324" y="6356350"/>
            <a:ext cx="461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CASPEr-gradient-low-field  Mainz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8460937B-B030-BEC5-A7C8-266169308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8584386" y="4982592"/>
            <a:ext cx="851535" cy="851535"/>
          </a:xfrm>
          <a:prstGeom prst="rect">
            <a:avLst/>
          </a:prstGeom>
          <a:noFill/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58A45BB5-DCB2-5D03-709E-73FD14C8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tretch/>
        </p:blipFill>
        <p:spPr bwMode="auto">
          <a:xfrm>
            <a:off x="10339396" y="4982591"/>
            <a:ext cx="851535" cy="851535"/>
          </a:xfrm>
          <a:prstGeom prst="rect">
            <a:avLst/>
          </a:prstGeom>
          <a:noFill/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8960333D-E9F7-78C7-5A80-607945C45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tretch/>
        </p:blipFill>
        <p:spPr bwMode="auto">
          <a:xfrm>
            <a:off x="9470788" y="4982591"/>
            <a:ext cx="851535" cy="851535"/>
          </a:xfrm>
          <a:prstGeom prst="rect">
            <a:avLst/>
          </a:prstGeom>
          <a:noFill/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248218EC-A664-A2A6-F291-E56BDB59B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tretch/>
        </p:blipFill>
        <p:spPr bwMode="auto">
          <a:xfrm>
            <a:off x="11221402" y="4097187"/>
            <a:ext cx="851535" cy="851535"/>
          </a:xfrm>
          <a:prstGeom prst="rect">
            <a:avLst/>
          </a:prstGeom>
          <a:noFill/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2EEFF79E-758A-3D78-5E97-FCDFB7AC4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tretch/>
        </p:blipFill>
        <p:spPr bwMode="auto">
          <a:xfrm>
            <a:off x="6815280" y="5899038"/>
            <a:ext cx="851535" cy="851535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C3C756-B90B-9807-E6BC-0E60C8D68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695" y="5899038"/>
            <a:ext cx="851537" cy="85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B13DE96-8C41-196E-A394-2AB439A54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1402" y="4984693"/>
            <a:ext cx="849433" cy="8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3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414DC-67D4-9206-9B4C-83289027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1700" y="641668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21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0B5CF-A250-E706-C753-ED24B5E6A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40" y="211238"/>
            <a:ext cx="10711720" cy="643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68EF7-DD39-0F08-46C2-712ACB36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9" y="3005482"/>
            <a:ext cx="10972800" cy="1143000"/>
          </a:xfrm>
        </p:spPr>
        <p:txBody>
          <a:bodyPr/>
          <a:lstStyle/>
          <a:p>
            <a:r>
              <a:rPr lang="en-US" dirty="0"/>
              <a:t>A lot is going on in </a:t>
            </a:r>
            <a:r>
              <a:rPr lang="en-US" dirty="0">
                <a:solidFill>
                  <a:srgbClr val="FFFF00"/>
                </a:solidFill>
              </a:rPr>
              <a:t>UBDM</a:t>
            </a:r>
            <a:r>
              <a:rPr lang="en-US" dirty="0"/>
              <a:t> searches…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C96DE3-0242-9CCA-4C00-2C91F2B4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22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ACD8EF-C246-2E4F-9578-C5E36610D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55"/>
            <a:ext cx="10972800" cy="592145"/>
          </a:xfrm>
        </p:spPr>
        <p:txBody>
          <a:bodyPr/>
          <a:lstStyle/>
          <a:p>
            <a:r>
              <a:rPr lang="en-US" dirty="0"/>
              <a:t>Searching for </a:t>
            </a:r>
            <a:r>
              <a:rPr lang="en-US" dirty="0">
                <a:solidFill>
                  <a:srgbClr val="FFFF00"/>
                </a:solidFill>
              </a:rPr>
              <a:t>U</a:t>
            </a:r>
            <a:r>
              <a:rPr lang="en-US" dirty="0"/>
              <a:t>ltralight </a:t>
            </a:r>
            <a:r>
              <a:rPr lang="en-US" dirty="0">
                <a:solidFill>
                  <a:srgbClr val="FFFF00"/>
                </a:solidFill>
              </a:rPr>
              <a:t>B</a:t>
            </a:r>
            <a:r>
              <a:rPr lang="en-US" dirty="0"/>
              <a:t>osonic (and other) 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DM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FFDB1F-3C46-F048-8BEA-ECB328122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520" y="6477642"/>
            <a:ext cx="1016000" cy="365125"/>
          </a:xfrm>
        </p:spPr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23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71FD93-FAA4-EA43-B8A4-5A3CD678FEC8}"/>
              </a:ext>
            </a:extLst>
          </p:cNvPr>
          <p:cNvSpPr/>
          <p:nvPr/>
        </p:nvSpPr>
        <p:spPr>
          <a:xfrm>
            <a:off x="71120" y="372572"/>
            <a:ext cx="105664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FF00"/>
                </a:solidFill>
              </a:rPr>
              <a:t>NMR</a:t>
            </a:r>
            <a:r>
              <a:rPr lang="en-US" sz="2400" dirty="0"/>
              <a:t> (CASPEr)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Spin-based senso</a:t>
            </a:r>
            <a:r>
              <a:rPr lang="en-US" sz="2400" b="1" dirty="0"/>
              <a:t>rs for </a:t>
            </a:r>
            <a:r>
              <a:rPr lang="en-US" sz="2400" b="1" dirty="0">
                <a:solidFill>
                  <a:schemeClr val="bg1"/>
                </a:solidFill>
              </a:rPr>
              <a:t>DM</a:t>
            </a:r>
            <a:r>
              <a:rPr lang="en-US" sz="2400" b="1" dirty="0"/>
              <a:t>: </a:t>
            </a:r>
            <a:r>
              <a:rPr lang="en-US" sz="2400" dirty="0">
                <a:solidFill>
                  <a:srgbClr val="FFFF00"/>
                </a:solidFill>
              </a:rPr>
              <a:t>masers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FF00"/>
                </a:solidFill>
              </a:rPr>
              <a:t>spin amplifiers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Spin-based sensors for fifth-force searches (single </a:t>
            </a:r>
            <a:r>
              <a:rPr lang="en-US" sz="2400" dirty="0">
                <a:solidFill>
                  <a:srgbClr val="FFFF00"/>
                </a:solidFill>
              </a:rPr>
              <a:t>NV</a:t>
            </a:r>
            <a:r>
              <a:rPr lang="en-US" sz="2400" dirty="0"/>
              <a:t>, cells)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GNOME</a:t>
            </a:r>
            <a:r>
              <a:rPr lang="en-US" sz="2400" dirty="0"/>
              <a:t>, clock networks, hybrid networks</a:t>
            </a: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Gravimeters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Atomic spectroscopy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Antimatter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Levitated magnets </a:t>
            </a:r>
            <a:endParaRPr lang="en-US" sz="2400" dirty="0">
              <a:latin typeface="-webkit-standar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2FCC5-823F-4447-AE6F-48C92312A4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9943" y="723091"/>
            <a:ext cx="2869105" cy="2011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C3B46-67E4-BC48-AAF7-E727D7202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515" y="2828134"/>
            <a:ext cx="2876018" cy="1667666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C2DC08-15A1-DC49-9EE3-EBE70A497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4604403"/>
            <a:ext cx="2421168" cy="211852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D14BBC-9D13-0243-BF21-81DB7B7B9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9" y="4611206"/>
            <a:ext cx="2034540" cy="2104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8A78F4-5D34-8C4F-87F8-7F51927AC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761" y="4611206"/>
            <a:ext cx="2104917" cy="2104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B7A092-B87E-6A48-93A0-D8EE5D1E58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699" y="4614776"/>
            <a:ext cx="2561071" cy="2097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63F5B6-F732-6845-8761-1F392D1A50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695" y="2835205"/>
            <a:ext cx="3731966" cy="1667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E17CDE-1AFE-2E46-B82F-9BD9CC0BAD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0" y="4614776"/>
            <a:ext cx="2603428" cy="2097776"/>
          </a:xfrm>
          <a:prstGeom prst="rect">
            <a:avLst/>
          </a:prstGeom>
          <a:ln w="79375"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93AD111-CCF2-0CEF-6886-6D7979C7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096" y="2342325"/>
            <a:ext cx="1741674" cy="17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A26422-E9FF-BA3E-66F3-BB184350B92F}"/>
              </a:ext>
            </a:extLst>
          </p:cNvPr>
          <p:cNvSpPr txBox="1"/>
          <p:nvPr/>
        </p:nvSpPr>
        <p:spPr>
          <a:xfrm>
            <a:off x="2732699" y="4082189"/>
            <a:ext cx="2750333" cy="37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Nataniel Figueroa </a:t>
            </a:r>
            <a:r>
              <a:rPr lang="en-US" dirty="0" err="1"/>
              <a:t>Liegh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03AD-98D2-A555-46CC-8322DB4C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387"/>
            <a:ext cx="10972800" cy="828951"/>
          </a:xfrm>
        </p:spPr>
        <p:txBody>
          <a:bodyPr>
            <a:normAutofit/>
          </a:bodyPr>
          <a:lstStyle/>
          <a:p>
            <a:r>
              <a:rPr lang="en-US" sz="3600" dirty="0"/>
              <a:t>Hot off the press: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5F9E3-EBF9-3515-84C2-A87930E9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EF90F7-C1AF-5A9C-2201-69413010C448}"/>
              </a:ext>
            </a:extLst>
          </p:cNvPr>
          <p:cNvSpPr txBox="1"/>
          <p:nvPr/>
        </p:nvSpPr>
        <p:spPr>
          <a:xfrm>
            <a:off x="260130" y="778554"/>
            <a:ext cx="880504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Arimo"/>
              </a:rPr>
              <a:t>Abhishek Banerjee et al, </a:t>
            </a:r>
            <a:r>
              <a:rPr lang="en-US" sz="2800" b="0" i="0" dirty="0">
                <a:solidFill>
                  <a:srgbClr val="92D050"/>
                </a:solidFill>
                <a:effectLst/>
                <a:latin typeface="Arimo"/>
              </a:rPr>
              <a:t>Oscillating nuclear charge radii</a:t>
            </a:r>
            <a:r>
              <a:rPr lang="en-US" sz="2800" b="0" i="0" dirty="0">
                <a:effectLst/>
                <a:latin typeface="Arimo"/>
              </a:rPr>
              <a:t> as sensors for ultralight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mo"/>
              </a:rPr>
              <a:t>dark matter</a:t>
            </a:r>
            <a:r>
              <a:rPr lang="en-US" sz="2800" b="0" i="0" dirty="0">
                <a:effectLst/>
                <a:latin typeface="Arimo"/>
              </a:rPr>
              <a:t>, </a:t>
            </a:r>
            <a:r>
              <a:rPr lang="en-US" sz="2800" b="0" i="0" u="sng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m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arXiv:2301.10784</a:t>
            </a:r>
            <a:r>
              <a:rPr lang="en-US" sz="28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mo"/>
              </a:rPr>
              <a:t> </a:t>
            </a:r>
            <a:r>
              <a:rPr lang="en-US" sz="2800" b="0" i="0" dirty="0">
                <a:effectLst/>
                <a:latin typeface="Arimo"/>
              </a:rPr>
              <a:t>(2023)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2800" b="0" i="0" dirty="0">
              <a:effectLst/>
              <a:latin typeface="Arimo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Arimo"/>
              </a:rPr>
              <a:t>I.M. Bloch et al , Scalar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mo"/>
              </a:rPr>
              <a:t>dark matter</a:t>
            </a:r>
            <a:r>
              <a:rPr lang="en-US" sz="2800" b="0" i="0" dirty="0">
                <a:effectLst/>
                <a:latin typeface="Arimo"/>
              </a:rPr>
              <a:t> induced </a:t>
            </a:r>
            <a:r>
              <a:rPr lang="en-US" sz="2800" b="0" i="0" dirty="0">
                <a:solidFill>
                  <a:srgbClr val="92D050"/>
                </a:solidFill>
                <a:effectLst/>
                <a:latin typeface="Arimo"/>
              </a:rPr>
              <a:t>oscillation of permanent-magnet field</a:t>
            </a:r>
            <a:r>
              <a:rPr lang="en-US" sz="2800" b="0" i="0" dirty="0">
                <a:effectLst/>
                <a:latin typeface="Arimo"/>
              </a:rPr>
              <a:t>, </a:t>
            </a:r>
            <a:r>
              <a:rPr lang="en-US" sz="2800" dirty="0">
                <a:latin typeface="Arim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D</a:t>
            </a:r>
            <a:r>
              <a:rPr lang="en-US" sz="2800" dirty="0">
                <a:latin typeface="Arimo"/>
              </a:rPr>
              <a:t> </a:t>
            </a:r>
            <a:r>
              <a:rPr lang="en-US" sz="2800" b="1" dirty="0">
                <a:latin typeface="Arimo"/>
              </a:rPr>
              <a:t>107</a:t>
            </a:r>
            <a:r>
              <a:rPr lang="en-US" sz="2800" dirty="0">
                <a:latin typeface="Arimo"/>
              </a:rPr>
              <a:t>, 075033, </a:t>
            </a:r>
            <a:r>
              <a:rPr lang="en-US" sz="2800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arXiv:2301.08514 </a:t>
            </a:r>
            <a:r>
              <a:rPr lang="en-US" sz="2800" b="0" i="0" dirty="0">
                <a:effectLst/>
                <a:latin typeface="-apple-system"/>
              </a:rPr>
              <a:t>(2023)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2800" b="0" i="0" dirty="0">
              <a:effectLst/>
              <a:latin typeface="Arimo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  <a:latin typeface="Arimo"/>
              </a:rPr>
              <a:t>Xue</a:t>
            </a:r>
            <a:r>
              <a:rPr lang="en-US" sz="2800" b="0" i="0" dirty="0">
                <a:effectLst/>
                <a:latin typeface="Arimo"/>
              </a:rPr>
              <a:t> Zhang et al, Search for ultralight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mo"/>
              </a:rPr>
              <a:t>dark matter</a:t>
            </a:r>
            <a:r>
              <a:rPr lang="en-US" sz="2800" b="0" i="0" dirty="0">
                <a:effectLst/>
                <a:latin typeface="Arimo"/>
              </a:rPr>
              <a:t> with spectroscopy of </a:t>
            </a:r>
            <a:r>
              <a:rPr lang="en-US" sz="2800" b="0" i="0" dirty="0">
                <a:solidFill>
                  <a:srgbClr val="92D050"/>
                </a:solidFill>
                <a:effectLst/>
                <a:latin typeface="Arimo"/>
              </a:rPr>
              <a:t>radio-frequency atomic transitions</a:t>
            </a:r>
            <a:r>
              <a:rPr lang="en-US" sz="2800" b="0" i="0" dirty="0">
                <a:effectLst/>
                <a:latin typeface="Arimo"/>
              </a:rPr>
              <a:t>, </a:t>
            </a:r>
            <a:r>
              <a:rPr lang="en-US" sz="2800" dirty="0">
                <a:latin typeface="Arim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</a:t>
            </a:r>
            <a:r>
              <a:rPr lang="en-US" sz="2800" dirty="0">
                <a:latin typeface="Arimo"/>
              </a:rPr>
              <a:t>Lett. (accepted)</a:t>
            </a:r>
            <a:r>
              <a:rPr lang="en-US" sz="2800" b="0" i="0" dirty="0">
                <a:effectLst/>
                <a:latin typeface="Arimo"/>
              </a:rPr>
              <a:t> </a:t>
            </a:r>
            <a:r>
              <a:rPr lang="en-US" sz="2800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arXiv:2212.04413</a:t>
            </a:r>
            <a:r>
              <a:rPr lang="en-US" sz="2800" b="0" i="0" dirty="0">
                <a:effectLst/>
                <a:latin typeface="Arimo"/>
              </a:rPr>
              <a:t> (2022)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2800" b="0" i="0" dirty="0">
              <a:effectLst/>
              <a:latin typeface="Arimo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  <a:latin typeface="Arimo"/>
              </a:rPr>
              <a:t>Kai Wei et al , Ultrasensitive </a:t>
            </a:r>
            <a:r>
              <a:rPr lang="en-US" sz="2800" b="0" i="0" dirty="0">
                <a:solidFill>
                  <a:srgbClr val="92D050"/>
                </a:solidFill>
                <a:effectLst/>
                <a:latin typeface="Arimo"/>
              </a:rPr>
              <a:t>atomic comagnetometer </a:t>
            </a:r>
            <a:r>
              <a:rPr lang="en-US" sz="2800" b="0" i="0" dirty="0">
                <a:effectLst/>
                <a:latin typeface="Arimo"/>
              </a:rPr>
              <a:t>with enhanced nuclear spin coherence, </a:t>
            </a:r>
            <a:r>
              <a:rPr lang="en-US" sz="2800" b="0" i="0" u="sng" dirty="0">
                <a:effectLst/>
                <a:latin typeface="Arim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</a:t>
            </a:r>
            <a:r>
              <a:rPr lang="en-US" sz="2800" b="0" i="0" dirty="0">
                <a:effectLst/>
                <a:latin typeface="Arimo"/>
              </a:rPr>
              <a:t> </a:t>
            </a:r>
            <a:r>
              <a:rPr lang="en-US" sz="2800" b="1" i="0" dirty="0">
                <a:effectLst/>
                <a:latin typeface="Arimo"/>
              </a:rPr>
              <a:t>130</a:t>
            </a:r>
            <a:r>
              <a:rPr lang="en-US" sz="2800" b="0" i="0" dirty="0">
                <a:effectLst/>
                <a:latin typeface="Arimo"/>
              </a:rPr>
              <a:t>, 063201 (2023), </a:t>
            </a:r>
            <a:r>
              <a:rPr lang="en-US" sz="2800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arXiv:2210.09027</a:t>
            </a:r>
            <a:r>
              <a:rPr lang="en-US" sz="2800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/>
              </a:rPr>
              <a:t> </a:t>
            </a:r>
          </a:p>
        </p:txBody>
      </p:sp>
      <p:pic>
        <p:nvPicPr>
          <p:cNvPr id="2050" name="Picture 2" descr="Magnet – Wikipedia">
            <a:extLst>
              <a:ext uri="{FF2B5EF4-FFF2-40B4-BE49-F238E27FC236}">
                <a16:creationId xmlns:a16="http://schemas.microsoft.com/office/drawing/2014/main" id="{A11841A2-56CA-3A00-80C9-BA442F4F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6300" y="2705105"/>
            <a:ext cx="1936750" cy="145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0EBEB48-FD64-D85E-1494-B9998B79C27D}"/>
              </a:ext>
            </a:extLst>
          </p:cNvPr>
          <p:cNvSpPr/>
          <p:nvPr/>
        </p:nvSpPr>
        <p:spPr>
          <a:xfrm>
            <a:off x="10007381" y="933302"/>
            <a:ext cx="1149350" cy="1105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8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03AD-98D2-A555-46CC-8322DB4C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387"/>
            <a:ext cx="10972800" cy="828951"/>
          </a:xfrm>
        </p:spPr>
        <p:txBody>
          <a:bodyPr>
            <a:normAutofit/>
          </a:bodyPr>
          <a:lstStyle/>
          <a:p>
            <a:r>
              <a:rPr lang="en-US" sz="3600" dirty="0"/>
              <a:t>Hot off the press: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5F9E3-EBF9-3515-84C2-A87930E9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EF90F7-C1AF-5A9C-2201-69413010C448}"/>
              </a:ext>
            </a:extLst>
          </p:cNvPr>
          <p:cNvSpPr txBox="1"/>
          <p:nvPr/>
        </p:nvSpPr>
        <p:spPr>
          <a:xfrm>
            <a:off x="260130" y="778554"/>
            <a:ext cx="117958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latin typeface="Arimo"/>
              </a:rPr>
              <a:t>Kai Wei, </a:t>
            </a:r>
            <a:r>
              <a:rPr lang="en-US" sz="2800" dirty="0" err="1">
                <a:latin typeface="Arimo"/>
              </a:rPr>
              <a:t>Zitong</a:t>
            </a:r>
            <a:r>
              <a:rPr lang="en-US" sz="2800" dirty="0">
                <a:latin typeface="Arimo"/>
              </a:rPr>
              <a:t> Xu, </a:t>
            </a:r>
            <a:r>
              <a:rPr lang="en-US" sz="2800" dirty="0" err="1">
                <a:latin typeface="Arimo"/>
              </a:rPr>
              <a:t>Yuxuan</a:t>
            </a:r>
            <a:r>
              <a:rPr lang="en-US" sz="2800" dirty="0">
                <a:latin typeface="Arimo"/>
              </a:rPr>
              <a:t> He, </a:t>
            </a:r>
            <a:r>
              <a:rPr lang="en-US" sz="2800" dirty="0" err="1">
                <a:latin typeface="Arimo"/>
              </a:rPr>
              <a:t>Xiaolin</a:t>
            </a:r>
            <a:r>
              <a:rPr lang="en-US" sz="2800" dirty="0">
                <a:latin typeface="Arimo"/>
              </a:rPr>
              <a:t> Ma, Xing Heng, </a:t>
            </a:r>
            <a:r>
              <a:rPr lang="en-US" sz="2800" dirty="0" err="1">
                <a:latin typeface="Arimo"/>
              </a:rPr>
              <a:t>Xiaofei</a:t>
            </a:r>
            <a:r>
              <a:rPr lang="en-US" sz="2800" dirty="0">
                <a:latin typeface="Arimo"/>
              </a:rPr>
              <a:t> Huang, Wei Quan, Wei Ji, Jia Liu, Xiaoping Wang, </a:t>
            </a:r>
            <a:r>
              <a:rPr lang="en-US" sz="2800" dirty="0" err="1">
                <a:latin typeface="Arimo"/>
              </a:rPr>
              <a:t>Jiancheng</a:t>
            </a:r>
            <a:r>
              <a:rPr lang="en-US" sz="2800" dirty="0">
                <a:latin typeface="Arimo"/>
              </a:rPr>
              <a:t> Fang, and Dmitry Budker, </a:t>
            </a:r>
            <a:r>
              <a:rPr lang="en-US" sz="2800" dirty="0">
                <a:solidFill>
                  <a:srgbClr val="92D050"/>
                </a:solidFill>
                <a:latin typeface="Arimo"/>
              </a:rPr>
              <a:t>Dark matter search with a strongly-coupled hybrid spin system</a:t>
            </a:r>
            <a:r>
              <a:rPr lang="en-US" dirty="0"/>
              <a:t>,  </a:t>
            </a:r>
            <a:r>
              <a:rPr lang="en-US" sz="2800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arXiv:2306.08039</a:t>
            </a:r>
            <a:r>
              <a:rPr lang="en-US" sz="2800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/>
              </a:rPr>
              <a:t> </a:t>
            </a:r>
            <a:r>
              <a:rPr lang="en-US" sz="2800" dirty="0">
                <a:latin typeface="Arimo"/>
              </a:rPr>
              <a:t>(2023)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CB93C-213B-C827-4F02-7E5800C78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348" y="2669623"/>
            <a:ext cx="8704426" cy="411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2B84-20E1-58E3-C8FC-B0492335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639"/>
            <a:ext cx="10972800" cy="1143000"/>
          </a:xfr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Dark matter</a:t>
            </a:r>
            <a:r>
              <a:rPr lang="en-US" dirty="0"/>
              <a:t>: an e</a:t>
            </a:r>
            <a:r>
              <a:rPr kumimoji="0" lang="en-US" b="1" kern="1200" cap="none" baseline="0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lephant in the room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E48461-B11F-9E8C-BF56-7A2B872C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6400" y="6416682"/>
            <a:ext cx="1016000" cy="365125"/>
          </a:xfrm>
        </p:spPr>
        <p:txBody>
          <a:bodyPr vert="horz" lIns="0" tIns="45716" rIns="0" bIns="45716" anchor="b">
            <a:normAutofit/>
          </a:bodyPr>
          <a:lstStyle/>
          <a:p>
            <a:pPr>
              <a:spcAft>
                <a:spcPts val="600"/>
              </a:spcAft>
            </a:pPr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6EB67-6907-1CCA-3436-796217019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005" y="1271215"/>
            <a:ext cx="3575509" cy="452596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C5DDF8-5350-A837-DDCD-2D1CB41FF858}"/>
              </a:ext>
            </a:extLst>
          </p:cNvPr>
          <p:cNvSpPr txBox="1"/>
          <p:nvPr/>
        </p:nvSpPr>
        <p:spPr>
          <a:xfrm>
            <a:off x="4232005" y="5797178"/>
            <a:ext cx="35755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400" b="0" i="0" dirty="0">
                <a:effectLst/>
                <a:latin typeface="Arimo"/>
              </a:rPr>
              <a:t>Cover image from D. Budker and A. O. Sushkov, </a:t>
            </a:r>
            <a:r>
              <a:rPr lang="en-US" sz="1400" b="1" i="0" u="sng" dirty="0">
                <a:effectLst/>
                <a:latin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 on Your Feet</a:t>
            </a:r>
            <a:r>
              <a:rPr lang="en-US" sz="1400" b="0" i="0" dirty="0">
                <a:effectLst/>
                <a:latin typeface="Arimo"/>
              </a:rPr>
              <a:t>; </a:t>
            </a:r>
            <a:r>
              <a:rPr lang="en-US" sz="1400" b="0" i="0" u="sng" dirty="0">
                <a:effectLst/>
                <a:latin typeface="Arim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Second Edition</a:t>
            </a:r>
            <a:r>
              <a:rPr lang="en-US" sz="1400" b="0" i="0" dirty="0">
                <a:effectLst/>
                <a:latin typeface="Arimo"/>
              </a:rPr>
              <a:t>, 280 pp, OUP 2021</a:t>
            </a:r>
          </a:p>
        </p:txBody>
      </p:sp>
    </p:spTree>
    <p:extLst>
      <p:ext uri="{BB962C8B-B14F-4D97-AF65-F5344CB8AC3E}">
        <p14:creationId xmlns:p14="http://schemas.microsoft.com/office/powerpoint/2010/main" val="20490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9356"/>
            <a:ext cx="10972800" cy="768364"/>
          </a:xfrm>
        </p:spPr>
        <p:txBody>
          <a:bodyPr/>
          <a:lstStyle/>
          <a:p>
            <a:r>
              <a:rPr lang="en-US" dirty="0"/>
              <a:t>What can it be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46" y="822743"/>
            <a:ext cx="11978105" cy="5959061"/>
          </a:xfrm>
        </p:spPr>
        <p:txBody>
          <a:bodyPr>
            <a:normAutofit fontScale="77500" lnSpcReduction="20000"/>
          </a:bodyPr>
          <a:lstStyle/>
          <a:p>
            <a:pPr marL="137103" indent="0">
              <a:buNone/>
            </a:pP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Ultralight bosonic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Axions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(pseudoscalar)				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ALPs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(pseudoscalar) 				</a:t>
            </a:r>
            <a:endParaRPr lang="en-US" sz="2667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Dilatons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(scalar) 					</a:t>
            </a:r>
          </a:p>
          <a:p>
            <a:pPr lvl="1"/>
            <a:r>
              <a:rPr lang="en-US" sz="2667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  particles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584977" lvl="1" indent="0">
              <a:buNone/>
            </a:pP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Antiquark Nuggets (AQN)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/>
              <a:t>		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Millicharged particles	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even particles			</a:t>
            </a: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gross misunderstanding of gravity (MOND, </a:t>
            </a:r>
            <a:r>
              <a:rPr lang="mr-IN" sz="3200" dirty="0">
                <a:solidFill>
                  <a:srgbClr val="00B0F0"/>
                </a:solidFill>
                <a:latin typeface="Times New Roman" panose="02020603050405020304" pitchFamily="18" charset="0"/>
              </a:rPr>
              <a:t>…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???</a:t>
            </a:r>
          </a:p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Proca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MHD (finite photon mass)  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?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 holes, dark planets, interstellar gas, </a:t>
            </a:r>
            <a:r>
              <a:rPr lang="mr-IN" sz="3200" dirty="0">
                <a:latin typeface="Times New Roman" panose="02020603050405020304" pitchFamily="18" charset="0"/>
              </a:rPr>
              <a:t>…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?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WIMPS    	                          					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</a:t>
            </a:r>
          </a:p>
          <a:p>
            <a:pPr marL="137103" indent="0">
              <a:buNone/>
            </a:pPr>
            <a:r>
              <a:rPr lang="en-US" dirty="0"/>
              <a:t>				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426CF-930C-B449-A554-56484ADD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410F9-630F-C311-52D1-9B47703471C3}"/>
              </a:ext>
            </a:extLst>
          </p:cNvPr>
          <p:cNvSpPr txBox="1"/>
          <p:nvPr/>
        </p:nvSpPr>
        <p:spPr>
          <a:xfrm>
            <a:off x="4501661" y="1688123"/>
            <a:ext cx="3112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Relaxions </a:t>
            </a:r>
            <a:r>
              <a:rPr lang="en-US" sz="2800" dirty="0"/>
              <a:t>(mixed)</a:t>
            </a:r>
            <a:endParaRPr lang="en-US" sz="2800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817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4D7FFE-8849-C645-1ED5-CC82A7AE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1A93-137F-4692-843E-C8A701CFA733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6DA14D-99B7-1B48-E3AC-2A23AFB79173}"/>
              </a:ext>
            </a:extLst>
          </p:cNvPr>
          <p:cNvSpPr txBox="1">
            <a:spLocks/>
          </p:cNvSpPr>
          <p:nvPr/>
        </p:nvSpPr>
        <p:spPr>
          <a:xfrm>
            <a:off x="744415" y="14125"/>
            <a:ext cx="10972800" cy="1142999"/>
          </a:xfrm>
          <a:prstGeom prst="rect">
            <a:avLst/>
          </a:prstGeom>
        </p:spPr>
        <p:txBody>
          <a:bodyPr vert="horz" lIns="91436" tIns="45716" rIns="91436" bIns="4571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Elephant Safari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ED92B-BA94-FBE2-FBA0-1548A761D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6" y="38057"/>
            <a:ext cx="1724530" cy="2179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80A249-AEF6-BC22-3980-33617035E1D8}"/>
              </a:ext>
            </a:extLst>
          </p:cNvPr>
          <p:cNvSpPr txBox="1"/>
          <p:nvPr/>
        </p:nvSpPr>
        <p:spPr>
          <a:xfrm>
            <a:off x="4119656" y="3926832"/>
            <a:ext cx="52402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</a:rPr>
              <a:t>Spectroscopy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</a:rPr>
              <a:t>NMR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</a:rPr>
              <a:t>Antimatter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</a:rPr>
              <a:t>EDMs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/>
              <a:t>Astrophysics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800" dirty="0"/>
              <a:t>Accelerator based searches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927304-72B5-A097-1558-EE31765E18BB}"/>
              </a:ext>
            </a:extLst>
          </p:cNvPr>
          <p:cNvSpPr/>
          <p:nvPr/>
        </p:nvSpPr>
        <p:spPr>
          <a:xfrm>
            <a:off x="1776046" y="2469504"/>
            <a:ext cx="2850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FFFF00"/>
                </a:solidFill>
              </a:rPr>
              <a:t>Direct</a:t>
            </a:r>
            <a:r>
              <a:rPr lang="en-US" sz="2400" u="sng" dirty="0">
                <a:solidFill>
                  <a:srgbClr val="92D050"/>
                </a:solidFill>
              </a:rPr>
              <a:t> </a:t>
            </a:r>
            <a:r>
              <a:rPr lang="en-US" sz="2400" u="sng" dirty="0">
                <a:solidFill>
                  <a:schemeClr val="bg1"/>
                </a:solidFill>
              </a:rPr>
              <a:t>DM</a:t>
            </a:r>
            <a:r>
              <a:rPr lang="en-US" sz="2400" u="sng" dirty="0">
                <a:solidFill>
                  <a:srgbClr val="92D050"/>
                </a:solidFill>
              </a:rPr>
              <a:t> </a:t>
            </a:r>
            <a:r>
              <a:rPr lang="en-US" sz="2400" u="sng" dirty="0">
                <a:solidFill>
                  <a:srgbClr val="FFFF00"/>
                </a:solidFill>
              </a:rPr>
              <a:t>searches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710624-E0CC-161C-B7BA-F9A37E3A1E95}"/>
              </a:ext>
            </a:extLst>
          </p:cNvPr>
          <p:cNvSpPr/>
          <p:nvPr/>
        </p:nvSpPr>
        <p:spPr>
          <a:xfrm>
            <a:off x="7607411" y="2469504"/>
            <a:ext cx="3082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FFFF00"/>
                </a:solidFill>
              </a:rPr>
              <a:t>Indirect</a:t>
            </a:r>
            <a:r>
              <a:rPr lang="en-US" sz="2400" u="sng" dirty="0">
                <a:solidFill>
                  <a:srgbClr val="92D050"/>
                </a:solidFill>
              </a:rPr>
              <a:t> </a:t>
            </a:r>
            <a:r>
              <a:rPr lang="en-US" sz="2400" u="sng" dirty="0">
                <a:solidFill>
                  <a:schemeClr val="bg1"/>
                </a:solidFill>
              </a:rPr>
              <a:t>DM</a:t>
            </a:r>
            <a:r>
              <a:rPr lang="en-US" sz="2400" u="sng" dirty="0">
                <a:solidFill>
                  <a:srgbClr val="92D050"/>
                </a:solidFill>
              </a:rPr>
              <a:t> </a:t>
            </a:r>
            <a:r>
              <a:rPr lang="en-US" sz="2400" u="sng" dirty="0">
                <a:solidFill>
                  <a:srgbClr val="FFFF00"/>
                </a:solidFill>
              </a:rPr>
              <a:t>searches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72F5F8D-66B4-3DD4-56A0-27E47EF5DE66}"/>
              </a:ext>
            </a:extLst>
          </p:cNvPr>
          <p:cNvSpPr/>
          <p:nvPr/>
        </p:nvSpPr>
        <p:spPr>
          <a:xfrm rot="2807410">
            <a:off x="3942933" y="3231815"/>
            <a:ext cx="966203" cy="54945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345B0C1-207F-3885-0F6B-6C371D0FD5D4}"/>
              </a:ext>
            </a:extLst>
          </p:cNvPr>
          <p:cNvSpPr/>
          <p:nvPr/>
        </p:nvSpPr>
        <p:spPr>
          <a:xfrm rot="18792590" flipH="1">
            <a:off x="6872837" y="3231815"/>
            <a:ext cx="966203" cy="54945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D1C5A-B36D-9572-710C-85932464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30" y="2533745"/>
            <a:ext cx="10972800" cy="1143000"/>
          </a:xfrm>
        </p:spPr>
        <p:txBody>
          <a:bodyPr/>
          <a:lstStyle/>
          <a:p>
            <a:r>
              <a:rPr lang="en-US" dirty="0"/>
              <a:t>Indirect searches via </a:t>
            </a:r>
            <a:r>
              <a:rPr lang="en-US" dirty="0">
                <a:solidFill>
                  <a:srgbClr val="92D050"/>
                </a:solidFill>
              </a:rPr>
              <a:t>fifth forces</a:t>
            </a:r>
            <a:r>
              <a:rPr lang="en-US" dirty="0"/>
              <a:t> (examples)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0069B-DA4B-C222-8C6C-DE0DBE86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83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DF1B-EC66-BB42-B38E-F9823A34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655"/>
            <a:ext cx="10972800" cy="603185"/>
          </a:xfrm>
        </p:spPr>
        <p:txBody>
          <a:bodyPr/>
          <a:lstStyle/>
          <a:p>
            <a:r>
              <a:rPr lang="en-US" dirty="0"/>
              <a:t>The latest catalog of </a:t>
            </a:r>
            <a:r>
              <a:rPr lang="en-US" dirty="0">
                <a:solidFill>
                  <a:srgbClr val="FFFF00"/>
                </a:solidFill>
                <a:latin typeface="Bradley Hand" pitchFamily="2" charset="77"/>
              </a:rPr>
              <a:t>EXOTIC </a:t>
            </a:r>
            <a:r>
              <a:rPr lang="en-US" sz="2800" dirty="0">
                <a:solidFill>
                  <a:srgbClr val="FFFF00"/>
                </a:solidFill>
                <a:latin typeface="Bradley Hand" pitchFamily="2" charset="77"/>
              </a:rPr>
              <a:t>potentials</a:t>
            </a:r>
            <a:endParaRPr lang="en-US" dirty="0">
              <a:latin typeface="Bradley Hand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CA32D-A709-AB42-A94F-4FFB94E4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402" y="6416682"/>
            <a:ext cx="1016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B789C-B905-4448-86DE-052ABBEF4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5320"/>
            <a:ext cx="12192000" cy="466634"/>
          </a:xfrm>
          <a:prstGeom prst="rect">
            <a:avLst/>
          </a:prstGeom>
        </p:spPr>
      </p:pic>
      <p:pic>
        <p:nvPicPr>
          <p:cNvPr id="1026" name="Picture 2" descr="Helmholtz-Institut Mainz">
            <a:extLst>
              <a:ext uri="{FF2B5EF4-FFF2-40B4-BE49-F238E27FC236}">
                <a16:creationId xmlns:a16="http://schemas.microsoft.com/office/drawing/2014/main" id="{B0DF976E-05AB-F44C-8C45-F6688E017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52" y="4829182"/>
            <a:ext cx="1524000" cy="19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straining Exotic Interactions - Ficek - 2019 - Annalen der Physik -  Wiley Online Library">
            <a:extLst>
              <a:ext uri="{FF2B5EF4-FFF2-40B4-BE49-F238E27FC236}">
                <a16:creationId xmlns:a16="http://schemas.microsoft.com/office/drawing/2014/main" id="{58C4642D-89EA-7F47-AD03-101934E1C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928" y="4829182"/>
            <a:ext cx="15240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A32B5-1850-5C45-AEDF-BFF0F64EA8B0}"/>
              </a:ext>
            </a:extLst>
          </p:cNvPr>
          <p:cNvSpPr txBox="1"/>
          <p:nvPr/>
        </p:nvSpPr>
        <p:spPr>
          <a:xfrm>
            <a:off x="3347273" y="5398008"/>
            <a:ext cx="621792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Previous catalogs: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J. E. Moody and F.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Wilczek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Phys. Rev. D 30, 130 (1984)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B. A.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Dobrescu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and I.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Mocioiu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J. High Energy Phys. 11 (2006)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B776E4-C4CD-4544-B8C5-CB16D103DF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642360"/>
            <a:ext cx="12182878" cy="1021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684202-549B-F443-A3A9-711458F5BF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145246"/>
            <a:ext cx="12182878" cy="512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EDAFB1-E509-DE4C-9745-42C36FF5C9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7760"/>
            <a:ext cx="12192000" cy="131227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F286F3-B655-6587-00F6-E90A6A74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6378" y="4839815"/>
            <a:ext cx="1945831" cy="194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6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7E570-1EFC-2EF0-E0A6-5337C8D6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37DBF-68F2-4E94-21E3-11072349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0"/>
            <a:ext cx="12192000" cy="1927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E27F8-F337-0E78-A24F-475165D35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304" y="3573012"/>
            <a:ext cx="7245946" cy="12246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C57F021-8721-4537-D9BC-73FE16497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14" y="2101361"/>
            <a:ext cx="2010509" cy="20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C7403-7811-DCE6-B016-7A1C5EABD9A6}"/>
              </a:ext>
            </a:extLst>
          </p:cNvPr>
          <p:cNvSpPr txBox="1"/>
          <p:nvPr/>
        </p:nvSpPr>
        <p:spPr>
          <a:xfrm>
            <a:off x="30006" y="4124027"/>
            <a:ext cx="234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Dr. Min Jiang, USTC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53541-8431-946C-3800-2CF5FA585ADC}"/>
              </a:ext>
            </a:extLst>
          </p:cNvPr>
          <p:cNvSpPr txBox="1"/>
          <p:nvPr/>
        </p:nvSpPr>
        <p:spPr>
          <a:xfrm>
            <a:off x="5029200" y="5212621"/>
            <a:ext cx="553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P-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odd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, T-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even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E856970-DA0D-5BCA-444C-564B4803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14" y="4475774"/>
            <a:ext cx="2010509" cy="20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C2967F-EE51-BC3A-621B-1F78AC3E90F6}"/>
              </a:ext>
            </a:extLst>
          </p:cNvPr>
          <p:cNvSpPr txBox="1"/>
          <p:nvPr/>
        </p:nvSpPr>
        <p:spPr>
          <a:xfrm>
            <a:off x="41728" y="6474505"/>
            <a:ext cx="312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Dr. Wei Ji, HI Mainz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53F86-2F59-FFD5-CF97-2DF0A5DB2688}"/>
              </a:ext>
            </a:extLst>
          </p:cNvPr>
          <p:cNvSpPr/>
          <p:nvPr/>
        </p:nvSpPr>
        <p:spPr>
          <a:xfrm>
            <a:off x="10274531" y="1579417"/>
            <a:ext cx="1917469" cy="369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E4D7A"/>
                </a:solidFill>
                <a:effectLst/>
                <a:uLnTx/>
                <a:uFillTx/>
                <a:latin typeface="Arimo"/>
                <a:ea typeface="+mn-ea"/>
                <a:cs typeface="+mn-cs"/>
                <a:hlinkClick r:id="rId7"/>
              </a:rPr>
              <a:t>arXiv:2205.07222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59BF5-FCB4-2A70-B377-01E60FACE227}"/>
              </a:ext>
            </a:extLst>
          </p:cNvPr>
          <p:cNvSpPr txBox="1"/>
          <p:nvPr/>
        </p:nvSpPr>
        <p:spPr>
          <a:xfrm>
            <a:off x="8662093" y="2031397"/>
            <a:ext cx="3808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solidFill>
                  <a:srgbClr val="0E4D7A"/>
                </a:solidFill>
                <a:effectLst/>
                <a:highlight>
                  <a:srgbClr val="FFFF00"/>
                </a:highlight>
                <a:latin typeface="Arimo"/>
                <a:hlinkClick r:id="rId8"/>
              </a:rPr>
              <a:t>Science Advances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 </a:t>
            </a:r>
            <a:r>
              <a:rPr lang="en-US" b="1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9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, eade0353 (2023)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9943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7E570-1EFC-2EF0-E0A6-5337C8D6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770" y="6416682"/>
            <a:ext cx="1016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B1A93-137F-4692-843E-C8A701CFA73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37DBF-68F2-4E94-21E3-11072349A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20"/>
            <a:ext cx="12192000" cy="1927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F8EB5-2405-2DEC-6546-7D7C20DC0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85" y="2051965"/>
            <a:ext cx="4872245" cy="4729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FCADC9-F7BB-0536-2328-8E1918720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156" y="2051964"/>
            <a:ext cx="4230522" cy="47234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173AB3-B9DF-0F7E-34A4-0043B55F0DD2}"/>
              </a:ext>
            </a:extLst>
          </p:cNvPr>
          <p:cNvSpPr/>
          <p:nvPr/>
        </p:nvSpPr>
        <p:spPr>
          <a:xfrm>
            <a:off x="10274531" y="1350816"/>
            <a:ext cx="1917469" cy="369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E4D7A"/>
                </a:solidFill>
                <a:effectLst/>
                <a:uLnTx/>
                <a:uFillTx/>
                <a:latin typeface="Arimo"/>
                <a:ea typeface="+mn-ea"/>
                <a:cs typeface="+mn-cs"/>
                <a:hlinkClick r:id="rId5"/>
              </a:rPr>
              <a:t>arXiv:2205.07222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mo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BEC21-F3BD-6DF9-FAA0-D2E3423DE6E5}"/>
              </a:ext>
            </a:extLst>
          </p:cNvPr>
          <p:cNvSpPr txBox="1"/>
          <p:nvPr/>
        </p:nvSpPr>
        <p:spPr>
          <a:xfrm>
            <a:off x="8662093" y="1740452"/>
            <a:ext cx="3808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solidFill>
                  <a:srgbClr val="0E4D7A"/>
                </a:solidFill>
                <a:effectLst/>
                <a:highlight>
                  <a:srgbClr val="FFFF00"/>
                </a:highlight>
                <a:latin typeface="Arimo"/>
                <a:hlinkClick r:id="rId6"/>
              </a:rPr>
              <a:t>Science Advances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 </a:t>
            </a:r>
            <a:r>
              <a:rPr lang="en-US" b="1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9</a:t>
            </a:r>
            <a:r>
              <a:rPr lang="en-US" b="0" i="0" dirty="0">
                <a:solidFill>
                  <a:srgbClr val="303030"/>
                </a:solidFill>
                <a:effectLst/>
                <a:highlight>
                  <a:srgbClr val="FFFF00"/>
                </a:highlight>
                <a:latin typeface="Arimo"/>
              </a:rPr>
              <a:t>, eade0353 (2023)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2820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ippl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photo album.potx" id="{C5C75FEE-4865-402C-8743-FC0AC5EE59D0}" vid="{3B00833B-0C05-4ED7-8756-B2DDB778A5D0}"/>
    </a:ext>
  </a:extLst>
</a:theme>
</file>

<file path=ppt/theme/theme2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170595</TotalTime>
  <Words>726</Words>
  <Application>Microsoft Macintosh PowerPoint</Application>
  <PresentationFormat>Widescreen</PresentationFormat>
  <Paragraphs>146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-apple-system</vt:lpstr>
      <vt:lpstr>-webkit-standard</vt:lpstr>
      <vt:lpstr>Arial</vt:lpstr>
      <vt:lpstr>Arimo</vt:lpstr>
      <vt:lpstr>Book Antiqua</vt:lpstr>
      <vt:lpstr>Bradley Hand</vt:lpstr>
      <vt:lpstr>Calibri</vt:lpstr>
      <vt:lpstr>Century Schoolbook</vt:lpstr>
      <vt:lpstr>franklin-gothic-urw-cond</vt:lpstr>
      <vt:lpstr>Gill Sans</vt:lpstr>
      <vt:lpstr>Liberation Sans</vt:lpstr>
      <vt:lpstr>Lucida Sans</vt:lpstr>
      <vt:lpstr>Noto Sans </vt:lpstr>
      <vt:lpstr>Times</vt:lpstr>
      <vt:lpstr>Times New Roman</vt:lpstr>
      <vt:lpstr>Wingdings</vt:lpstr>
      <vt:lpstr>Wingdings 2</vt:lpstr>
      <vt:lpstr>Wingdings 3</vt:lpstr>
      <vt:lpstr>ClassicPhotoAlbum</vt:lpstr>
      <vt:lpstr>1_Apex</vt:lpstr>
      <vt:lpstr>Office</vt:lpstr>
      <vt:lpstr>PowerPoint Presentation</vt:lpstr>
      <vt:lpstr>PowerPoint Presentation</vt:lpstr>
      <vt:lpstr>Dark matter: an elephant in the room</vt:lpstr>
      <vt:lpstr>What can it be ?</vt:lpstr>
      <vt:lpstr>PowerPoint Presentation</vt:lpstr>
      <vt:lpstr>Indirect searches via fifth forces (examples)</vt:lpstr>
      <vt:lpstr>The latest catalog of EXOTIC potentials</vt:lpstr>
      <vt:lpstr>PowerPoint Presentation</vt:lpstr>
      <vt:lpstr>PowerPoint Presentation</vt:lpstr>
      <vt:lpstr>PowerPoint Presentation</vt:lpstr>
      <vt:lpstr>In another geometry---also sensitive to parity-conserving fifth forces</vt:lpstr>
      <vt:lpstr>PowerPoint Presentation</vt:lpstr>
      <vt:lpstr>…and velocity-dependent monopole-dipole coupling</vt:lpstr>
      <vt:lpstr>PowerPoint Presentation</vt:lpstr>
      <vt:lpstr>PowerPoint Presentation</vt:lpstr>
      <vt:lpstr>Direct searches for pseudoscalars (example)</vt:lpstr>
      <vt:lpstr>How to search for halo Axions (ALPs) ?</vt:lpstr>
      <vt:lpstr>PowerPoint Presentation</vt:lpstr>
      <vt:lpstr>PowerPoint Presentation</vt:lpstr>
      <vt:lpstr>PowerPoint Presentation</vt:lpstr>
      <vt:lpstr>PowerPoint Presentation</vt:lpstr>
      <vt:lpstr>A lot is going on in UBDM searches…</vt:lpstr>
      <vt:lpstr>Searching for Ultralight Bosonic (and other) DM</vt:lpstr>
      <vt:lpstr>Hot off the press:</vt:lpstr>
      <vt:lpstr>Hot off the press: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(some) Fundamental symmetry tests  with atoms (etc)</dc:title>
  <dc:creator>Dmitry Budker</dc:creator>
  <cp:lastModifiedBy>Dmitry Budker</cp:lastModifiedBy>
  <cp:revision>714</cp:revision>
  <cp:lastPrinted>2019-03-20T12:05:12Z</cp:lastPrinted>
  <dcterms:created xsi:type="dcterms:W3CDTF">2015-04-30T18:02:53Z</dcterms:created>
  <dcterms:modified xsi:type="dcterms:W3CDTF">2023-06-28T06:44:05Z</dcterms:modified>
</cp:coreProperties>
</file>