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32"/>
  </p:notesMasterIdLst>
  <p:sldIdLst>
    <p:sldId id="256" r:id="rId2"/>
    <p:sldId id="292" r:id="rId3"/>
    <p:sldId id="258" r:id="rId4"/>
    <p:sldId id="259" r:id="rId5"/>
    <p:sldId id="309" r:id="rId6"/>
    <p:sldId id="330" r:id="rId7"/>
    <p:sldId id="267" r:id="rId8"/>
    <p:sldId id="293" r:id="rId9"/>
    <p:sldId id="266" r:id="rId10"/>
    <p:sldId id="268" r:id="rId11"/>
    <p:sldId id="269" r:id="rId12"/>
    <p:sldId id="272" r:id="rId13"/>
    <p:sldId id="291" r:id="rId14"/>
    <p:sldId id="274" r:id="rId15"/>
    <p:sldId id="280" r:id="rId16"/>
    <p:sldId id="321" r:id="rId17"/>
    <p:sldId id="316" r:id="rId18"/>
    <p:sldId id="317" r:id="rId19"/>
    <p:sldId id="319" r:id="rId20"/>
    <p:sldId id="332" r:id="rId21"/>
    <p:sldId id="333" r:id="rId22"/>
    <p:sldId id="308" r:id="rId23"/>
    <p:sldId id="284" r:id="rId24"/>
    <p:sldId id="285" r:id="rId25"/>
    <p:sldId id="327" r:id="rId26"/>
    <p:sldId id="328" r:id="rId27"/>
    <p:sldId id="320" r:id="rId28"/>
    <p:sldId id="314" r:id="rId29"/>
    <p:sldId id="325" r:id="rId30"/>
    <p:sldId id="32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6139B-E391-4EF0-A85F-7633B2CDEB6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F792-A4EC-4B55-80D3-F10E4C4D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F16D68F-835E-485F-8296-461700D0F24B}" type="datetime1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2C96-7257-4572-9FF0-5C633B510419}" type="datetime1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9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03A-68EB-48CC-9A52-29AAFF624453}" type="datetime1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B622-07C0-4638-887C-D680B442E737}" type="datetime1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BD7-3F1F-4944-AA4C-F71BCA734660}" type="datetime1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3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BAB4-6355-4DC6-9132-1D3EA06E9FFB}" type="datetime1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9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751F-8CFA-41FF-8147-F241695F9559}" type="datetime1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68E-F83C-4DFA-8385-9273BBD998B4}" type="datetime1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3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325F-CCE1-48A7-8E87-23002427BF97}" type="datetime1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6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742-050A-4591-AD32-DEF3A8FB39C5}" type="datetime1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E8F1CF0-C96A-4E07-90CC-E346DDB705C7}" type="datetime1">
              <a:rPr lang="en-US" smtClean="0"/>
              <a:t>6/26/2023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7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5D4D34-2C53-4F89-9444-F67809943E6B}" type="datetime1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97A5800-2523-4600-8B4B-A1982FF7E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nature.com/articles/s41567-022-01781-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6EEA-D2DF-B3B3-ABC9-DFE697563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972943"/>
            <a:ext cx="8825658" cy="2677648"/>
          </a:xfrm>
        </p:spPr>
        <p:txBody>
          <a:bodyPr>
            <a:noAutofit/>
          </a:bodyPr>
          <a:lstStyle/>
          <a:p>
            <a:pPr algn="ctr"/>
            <a:r>
              <a:rPr lang="en-US" sz="5400" i="0" dirty="0"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Proton spin structure functions and polarizability contribution to Hyperfine Splitting in muonic hydrogen</a:t>
            </a:r>
            <a:endParaRPr lang="en-US" sz="5400" dirty="0">
              <a:solidFill>
                <a:schemeClr val="bg1"/>
              </a:solidFill>
              <a:latin typeface="Amasis MT Pro" panose="020405040500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3A6D5-5123-ECDC-3406-E3FBD950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08A9D-C3F9-0B5D-5081-7BFE23BF1914}"/>
              </a:ext>
            </a:extLst>
          </p:cNvPr>
          <p:cNvSpPr txBox="1"/>
          <p:nvPr/>
        </p:nvSpPr>
        <p:spPr>
          <a:xfrm>
            <a:off x="3883659" y="5127701"/>
            <a:ext cx="321562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masis MT Pro" panose="020B0604020202020204" pitchFamily="18" charset="0"/>
              </a:rPr>
              <a:t>David Ruth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masis MT Pro" panose="020B0604020202020204" pitchFamily="18" charset="0"/>
              </a:rPr>
              <a:t>PREN/</a:t>
            </a:r>
            <a:r>
              <a:rPr lang="el-GR" sz="2000" dirty="0">
                <a:solidFill>
                  <a:schemeClr val="bg1"/>
                </a:solidFill>
              </a:rPr>
              <a:t>μ</a:t>
            </a:r>
            <a:r>
              <a:rPr lang="en-US" dirty="0">
                <a:solidFill>
                  <a:schemeClr val="bg1"/>
                </a:solidFill>
                <a:latin typeface="Amasis MT Pro" panose="020B0604020202020204" pitchFamily="18" charset="0"/>
              </a:rPr>
              <a:t>ASTI Workshop 2023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masis MT Pro" panose="020B0604020202020204" pitchFamily="18" charset="0"/>
              </a:rPr>
              <a:t>6/27/2023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4" descr="Pin on Quick Saves">
            <a:extLst>
              <a:ext uri="{FF2B5EF4-FFF2-40B4-BE49-F238E27FC236}">
                <a16:creationId xmlns:a16="http://schemas.microsoft.com/office/drawing/2014/main" id="{714C23FA-5894-394E-EEC7-98C454F4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1" y="159120"/>
            <a:ext cx="1055584" cy="10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NL | Brand Center | Logo">
            <a:extLst>
              <a:ext uri="{FF2B5EF4-FFF2-40B4-BE49-F238E27FC236}">
                <a16:creationId xmlns:a16="http://schemas.microsoft.com/office/drawing/2014/main" id="{AAAA01AF-E395-EE84-61CA-23C4D3EA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882" y="159120"/>
            <a:ext cx="2345904" cy="5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7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435A-0F51-6F80-1360-5E994A8B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Forming polarized cross section differences 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96BB850-5E4D-AA81-C58D-97BC457D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180" y="2978983"/>
            <a:ext cx="9171849" cy="259404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Form with an asymmetry and an unpolarized cross section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Lots of unpolarized world data for the proton, so the models are very good</a:t>
            </a:r>
          </a:p>
          <a:p>
            <a:r>
              <a:rPr lang="en-US" sz="2000" dirty="0">
                <a:solidFill>
                  <a:schemeClr val="tx1"/>
                </a:solidFill>
              </a:rPr>
              <a:t>Asymmetries are easy because they cancel many quantities: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639AA-4D7F-8E70-08BB-0F319485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DC775D-8D95-8131-1BB0-646D9FA7AE27}"/>
                  </a:ext>
                </a:extLst>
              </p:cNvPr>
              <p:cNvSpPr txBox="1"/>
              <p:nvPr/>
            </p:nvSpPr>
            <p:spPr>
              <a:xfrm>
                <a:off x="1154954" y="2338424"/>
                <a:ext cx="1996444" cy="440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DC775D-8D95-8131-1BB0-646D9FA7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54" y="2338424"/>
                <a:ext cx="1996444" cy="440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F82E91-93B3-4323-6A39-571258480AE5}"/>
                  </a:ext>
                </a:extLst>
              </p:cNvPr>
              <p:cNvSpPr txBox="1"/>
              <p:nvPr/>
            </p:nvSpPr>
            <p:spPr>
              <a:xfrm>
                <a:off x="3617417" y="2338423"/>
                <a:ext cx="2121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F82E91-93B3-4323-6A39-571258480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17" y="2338423"/>
                <a:ext cx="212147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F06D9E-06C5-B9C6-D759-23693FFD606C}"/>
                  </a:ext>
                </a:extLst>
              </p:cNvPr>
              <p:cNvSpPr txBox="1"/>
              <p:nvPr/>
            </p:nvSpPr>
            <p:spPr>
              <a:xfrm>
                <a:off x="1257623" y="4627631"/>
                <a:ext cx="2305695" cy="777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F06D9E-06C5-B9C6-D759-23693FFD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23" y="4627631"/>
                <a:ext cx="2305695" cy="777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asted-image.png" descr="pasted-image.png">
            <a:extLst>
              <a:ext uri="{FF2B5EF4-FFF2-40B4-BE49-F238E27FC236}">
                <a16:creationId xmlns:a16="http://schemas.microsoft.com/office/drawing/2014/main" id="{50D96A82-2AF3-5BDE-404F-590009A1C9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046" b="32565"/>
          <a:stretch>
            <a:fillRect/>
          </a:stretch>
        </p:blipFill>
        <p:spPr>
          <a:xfrm>
            <a:off x="4325838" y="4754886"/>
            <a:ext cx="3059060" cy="1636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png" descr="pasted-image.png">
            <a:extLst>
              <a:ext uri="{FF2B5EF4-FFF2-40B4-BE49-F238E27FC236}">
                <a16:creationId xmlns:a16="http://schemas.microsoft.com/office/drawing/2014/main" id="{4B863D75-F3E6-C54F-E788-BF05D15032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886" t="65052" r="28327"/>
          <a:stretch>
            <a:fillRect/>
          </a:stretch>
        </p:blipFill>
        <p:spPr>
          <a:xfrm>
            <a:off x="7596069" y="4627631"/>
            <a:ext cx="1867535" cy="8565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382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90BD-A7A2-A6D2-BCF7-34164CD2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3AE8-BBA7-35D0-EA3B-F739A151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553" y="4766590"/>
            <a:ext cx="4439654" cy="3416300"/>
          </a:xfrm>
        </p:spPr>
        <p:txBody>
          <a:bodyPr/>
          <a:lstStyle/>
          <a:p>
            <a:r>
              <a:rPr lang="en-US" dirty="0"/>
              <a:t>LHRS and RHRS combined for better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0326E-D715-390D-C9DB-B95BFF81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11</a:t>
            </a:fld>
            <a:endParaRPr lang="en-US"/>
          </a:p>
        </p:txBody>
      </p:sp>
      <p:pic>
        <p:nvPicPr>
          <p:cNvPr id="5" name="g2p_asym_2254_5_1.pdf">
            <a:extLst>
              <a:ext uri="{FF2B5EF4-FFF2-40B4-BE49-F238E27FC236}">
                <a16:creationId xmlns:a16="http://schemas.microsoft.com/office/drawing/2014/main" id="{C7B1C94D-204B-3086-6776-7A191E7E1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70" y="1680633"/>
            <a:ext cx="3688148" cy="2816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2p_asym_2254_5_0-eps-converted-to.pdf">
            <a:extLst>
              <a:ext uri="{FF2B5EF4-FFF2-40B4-BE49-F238E27FC236}">
                <a16:creationId xmlns:a16="http://schemas.microsoft.com/office/drawing/2014/main" id="{073BEDE1-0E5E-D088-A799-A17457CB7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9" y="1507834"/>
            <a:ext cx="3688148" cy="278443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arallel">
            <a:extLst>
              <a:ext uri="{FF2B5EF4-FFF2-40B4-BE49-F238E27FC236}">
                <a16:creationId xmlns:a16="http://schemas.microsoft.com/office/drawing/2014/main" id="{0CBC1329-1541-196C-45D6-CAE51E129237}"/>
              </a:ext>
            </a:extLst>
          </p:cNvPr>
          <p:cNvSpPr txBox="1"/>
          <p:nvPr/>
        </p:nvSpPr>
        <p:spPr>
          <a:xfrm>
            <a:off x="4624407" y="3803312"/>
            <a:ext cx="182250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z="1400" dirty="0"/>
              <a:t>2.2 GeV 5T Parallel</a:t>
            </a:r>
            <a:endParaRPr sz="1400" dirty="0"/>
          </a:p>
        </p:txBody>
      </p:sp>
      <p:pic>
        <p:nvPicPr>
          <p:cNvPr id="8" name="g2p_asym_3350_5_0.pdf">
            <a:extLst>
              <a:ext uri="{FF2B5EF4-FFF2-40B4-BE49-F238E27FC236}">
                <a16:creationId xmlns:a16="http://schemas.microsoft.com/office/drawing/2014/main" id="{358B2A1B-2CBB-BA34-5095-C25C8798B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53" y="1680632"/>
            <a:ext cx="3770508" cy="281645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ransverse">
            <a:extLst>
              <a:ext uri="{FF2B5EF4-FFF2-40B4-BE49-F238E27FC236}">
                <a16:creationId xmlns:a16="http://schemas.microsoft.com/office/drawing/2014/main" id="{3E42B2E5-5398-B38D-A15C-9B1A1EAC0AD7}"/>
              </a:ext>
            </a:extLst>
          </p:cNvPr>
          <p:cNvSpPr txBox="1"/>
          <p:nvPr/>
        </p:nvSpPr>
        <p:spPr>
          <a:xfrm>
            <a:off x="840410" y="3631908"/>
            <a:ext cx="17501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z="1400" dirty="0"/>
              <a:t>2.2 GeV 5T </a:t>
            </a:r>
            <a:r>
              <a:rPr sz="1400" dirty="0"/>
              <a:t>Transverse</a:t>
            </a:r>
          </a:p>
        </p:txBody>
      </p:sp>
      <p:sp>
        <p:nvSpPr>
          <p:cNvPr id="10" name="Transverse">
            <a:extLst>
              <a:ext uri="{FF2B5EF4-FFF2-40B4-BE49-F238E27FC236}">
                <a16:creationId xmlns:a16="http://schemas.microsoft.com/office/drawing/2014/main" id="{8F581BBB-7E52-5549-6338-8EB662B0D40A}"/>
              </a:ext>
            </a:extLst>
          </p:cNvPr>
          <p:cNvSpPr txBox="1"/>
          <p:nvPr/>
        </p:nvSpPr>
        <p:spPr>
          <a:xfrm>
            <a:off x="9291756" y="3939685"/>
            <a:ext cx="212156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z="1400" dirty="0"/>
              <a:t>3.3 GeV 5T </a:t>
            </a:r>
            <a:r>
              <a:rPr sz="1400" dirty="0"/>
              <a:t>Transverse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23630-B25A-AEB0-80AC-A9FC0F1BE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1" y="4393870"/>
            <a:ext cx="3217660" cy="2429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B05CB-EFBB-B2F4-56F3-809211F161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69" y="4349593"/>
            <a:ext cx="3344542" cy="2508407"/>
          </a:xfrm>
          <a:prstGeom prst="rect">
            <a:avLst/>
          </a:prstGeom>
        </p:spPr>
      </p:pic>
      <p:sp>
        <p:nvSpPr>
          <p:cNvPr id="13" name="Transverse">
            <a:extLst>
              <a:ext uri="{FF2B5EF4-FFF2-40B4-BE49-F238E27FC236}">
                <a16:creationId xmlns:a16="http://schemas.microsoft.com/office/drawing/2014/main" id="{DABA9E3C-6C0E-C0A8-5A48-3B93ECD5855F}"/>
              </a:ext>
            </a:extLst>
          </p:cNvPr>
          <p:cNvSpPr txBox="1"/>
          <p:nvPr/>
        </p:nvSpPr>
        <p:spPr>
          <a:xfrm>
            <a:off x="999094" y="5978818"/>
            <a:ext cx="175016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z="1400" dirty="0"/>
              <a:t>2.2 GeV 2.5T </a:t>
            </a:r>
            <a:r>
              <a:rPr sz="1400" dirty="0"/>
              <a:t>Transverse</a:t>
            </a:r>
          </a:p>
        </p:txBody>
      </p:sp>
      <p:sp>
        <p:nvSpPr>
          <p:cNvPr id="14" name="Transverse">
            <a:extLst>
              <a:ext uri="{FF2B5EF4-FFF2-40B4-BE49-F238E27FC236}">
                <a16:creationId xmlns:a16="http://schemas.microsoft.com/office/drawing/2014/main" id="{CADCAE38-B8F8-CCEA-435C-B85EB1DDD2F7}"/>
              </a:ext>
            </a:extLst>
          </p:cNvPr>
          <p:cNvSpPr txBox="1"/>
          <p:nvPr/>
        </p:nvSpPr>
        <p:spPr>
          <a:xfrm>
            <a:off x="4164620" y="6054318"/>
            <a:ext cx="175016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z="1400" dirty="0"/>
              <a:t>1.7 GeV 2.5T </a:t>
            </a:r>
            <a:r>
              <a:rPr sz="1400" dirty="0"/>
              <a:t>Transverse</a:t>
            </a:r>
          </a:p>
        </p:txBody>
      </p:sp>
    </p:spTree>
    <p:extLst>
      <p:ext uri="{BB962C8B-B14F-4D97-AF65-F5344CB8AC3E}">
        <p14:creationId xmlns:p14="http://schemas.microsoft.com/office/powerpoint/2010/main" val="117503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100E0-3DB7-7C24-3638-78A45FB05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957"/>
            <a:ext cx="5433592" cy="4075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237AE-E401-00E0-2AF2-979D0747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Unpolarized Cross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16E3-C6F3-4058-4B29-415A04668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032" y="3264212"/>
            <a:ext cx="7114060" cy="3416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Acceptance issues on the edge of transverse momentum settings made the unpolarized cross section extraction challenging, with large associated systematics</a:t>
            </a:r>
          </a:p>
          <a:p>
            <a:r>
              <a:rPr lang="en-US" dirty="0"/>
              <a:t>Instead, use a model unpolarized cross section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Bosted</a:t>
            </a:r>
            <a:r>
              <a:rPr lang="en-US" dirty="0"/>
              <a:t>-Christy model used, shows good agreement with our longitudinal setting cross section in the resonance region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0C55-4893-6E9C-193C-60CA3920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68398-5519-91DA-DE00-8E3FEEE84FCC}"/>
              </a:ext>
            </a:extLst>
          </p:cNvPr>
          <p:cNvSpPr txBox="1"/>
          <p:nvPr/>
        </p:nvSpPr>
        <p:spPr>
          <a:xfrm>
            <a:off x="2380637" y="601570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6568C-DB28-8A6D-0B97-A438B376C6C5}"/>
              </a:ext>
            </a:extLst>
          </p:cNvPr>
          <p:cNvSpPr txBox="1"/>
          <p:nvPr/>
        </p:nvSpPr>
        <p:spPr>
          <a:xfrm>
            <a:off x="57851" y="403975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C13300-77E4-09A4-5A09-1E7B408038E1}"/>
                  </a:ext>
                </a:extLst>
              </p:cNvPr>
              <p:cNvSpPr txBox="1"/>
              <p:nvPr/>
            </p:nvSpPr>
            <p:spPr>
              <a:xfrm>
                <a:off x="5693586" y="2524646"/>
                <a:ext cx="326211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ΔΩΔ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C13300-77E4-09A4-5A09-1E7B40803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86" y="2524646"/>
                <a:ext cx="3262111" cy="576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51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ED45FB3D-3B44-9896-3F47-0D77F1E88266}"/>
              </a:ext>
            </a:extLst>
          </p:cNvPr>
          <p:cNvSpPr/>
          <p:nvPr/>
        </p:nvSpPr>
        <p:spPr>
          <a:xfrm>
            <a:off x="4607966" y="2933081"/>
            <a:ext cx="914060" cy="25100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DD4B80DA-864F-8D95-BCFD-7D5968F9EDFF}"/>
              </a:ext>
            </a:extLst>
          </p:cNvPr>
          <p:cNvSpPr/>
          <p:nvPr/>
        </p:nvSpPr>
        <p:spPr>
          <a:xfrm>
            <a:off x="4867551" y="2267364"/>
            <a:ext cx="886044" cy="25100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321ADAAA-E54D-0543-2E8B-C8E0FBB20BF9}"/>
              </a:ext>
            </a:extLst>
          </p:cNvPr>
          <p:cNvSpPr/>
          <p:nvPr/>
        </p:nvSpPr>
        <p:spPr>
          <a:xfrm>
            <a:off x="2414726" y="2383230"/>
            <a:ext cx="435352" cy="367655"/>
          </a:xfrm>
          <a:prstGeom prst="roundRect">
            <a:avLst>
              <a:gd name="adj" fmla="val 16667"/>
            </a:avLst>
          </a:prstGeom>
          <a:solidFill>
            <a:srgbClr val="FF5353"/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4B9EEB6A-34AA-0029-008A-60F434C76498}"/>
              </a:ext>
            </a:extLst>
          </p:cNvPr>
          <p:cNvSpPr/>
          <p:nvPr/>
        </p:nvSpPr>
        <p:spPr>
          <a:xfrm>
            <a:off x="2521692" y="3024013"/>
            <a:ext cx="435264" cy="367655"/>
          </a:xfrm>
          <a:prstGeom prst="roundRect">
            <a:avLst>
              <a:gd name="adj" fmla="val 16667"/>
            </a:avLst>
          </a:prstGeom>
          <a:solidFill>
            <a:srgbClr val="FF5353"/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BA7AA5-0071-3F5C-EDB3-95B89281E98E}"/>
                  </a:ext>
                </a:extLst>
              </p:cNvPr>
              <p:cNvSpPr txBox="1"/>
              <p:nvPr/>
            </p:nvSpPr>
            <p:spPr>
              <a:xfrm>
                <a:off x="745176" y="2220290"/>
                <a:ext cx="5660139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BA7AA5-0071-3F5C-EDB3-95B89281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76" y="2220290"/>
                <a:ext cx="5660139" cy="627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CB59A9-A89C-CC8E-D84E-8BD89C578C01}"/>
                  </a:ext>
                </a:extLst>
              </p:cNvPr>
              <p:cNvSpPr txBox="1"/>
              <p:nvPr/>
            </p:nvSpPr>
            <p:spPr>
              <a:xfrm>
                <a:off x="738029" y="2876280"/>
                <a:ext cx="5013295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CB59A9-A89C-CC8E-D84E-8BD89C57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29" y="2876280"/>
                <a:ext cx="5013295" cy="627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587796C-5B5C-0E28-4CC9-F3587C1D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of Structure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93BA-8C20-1FD7-B2A3-35BBB0C2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06" y="4098738"/>
            <a:ext cx="8825659" cy="2373381"/>
          </a:xfrm>
        </p:spPr>
        <p:txBody>
          <a:bodyPr/>
          <a:lstStyle/>
          <a:p>
            <a:r>
              <a:rPr lang="en-US" dirty="0"/>
              <a:t>CLAS Hall B model used as g</a:t>
            </a:r>
            <a:r>
              <a:rPr lang="en-US" baseline="-25000" dirty="0"/>
              <a:t>1</a:t>
            </a:r>
            <a:r>
              <a:rPr lang="en-US" dirty="0"/>
              <a:t> input for most settings</a:t>
            </a:r>
          </a:p>
          <a:p>
            <a:r>
              <a:rPr lang="en-US" dirty="0"/>
              <a:t>For 0.045 GeV</a:t>
            </a:r>
            <a:r>
              <a:rPr lang="en-US" baseline="30000" dirty="0"/>
              <a:t>2</a:t>
            </a:r>
            <a:r>
              <a:rPr lang="en-US" dirty="0"/>
              <a:t> setting, we have both polarized XS differences, so we can form g</a:t>
            </a:r>
            <a:r>
              <a:rPr lang="en-US" baseline="-25000" dirty="0"/>
              <a:t>1</a:t>
            </a:r>
            <a:r>
              <a:rPr lang="en-US" dirty="0"/>
              <a:t> and g</a:t>
            </a:r>
            <a:r>
              <a:rPr lang="en-US" baseline="-25000" dirty="0"/>
              <a:t>2</a:t>
            </a:r>
            <a:r>
              <a:rPr lang="en-US" dirty="0"/>
              <a:t> from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1413B-4F92-C3EF-7430-6258691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48FAB-C39F-7CB9-440E-9BC66A9A0556}"/>
              </a:ext>
            </a:extLst>
          </p:cNvPr>
          <p:cNvSpPr txBox="1"/>
          <p:nvPr/>
        </p:nvSpPr>
        <p:spPr>
          <a:xfrm>
            <a:off x="1158706" y="3609399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Combination of data &amp; </a:t>
            </a:r>
            <a:r>
              <a:rPr lang="en-US" dirty="0" err="1">
                <a:solidFill>
                  <a:srgbClr val="FF0000"/>
                </a:solidFill>
              </a:rPr>
              <a:t>Bosted</a:t>
            </a:r>
            <a:r>
              <a:rPr lang="en-US" dirty="0">
                <a:solidFill>
                  <a:srgbClr val="FF0000"/>
                </a:solidFill>
              </a:rPr>
              <a:t>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911EE-A13E-52A8-C067-6F2EC9E542BE}"/>
              </a:ext>
            </a:extLst>
          </p:cNvPr>
          <p:cNvSpPr txBox="1"/>
          <p:nvPr/>
        </p:nvSpPr>
        <p:spPr>
          <a:xfrm>
            <a:off x="6440678" y="2585448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Input from Hall B model</a:t>
            </a:r>
          </a:p>
        </p:txBody>
      </p:sp>
    </p:spTree>
    <p:extLst>
      <p:ext uri="{BB962C8B-B14F-4D97-AF65-F5344CB8AC3E}">
        <p14:creationId xmlns:p14="http://schemas.microsoft.com/office/powerpoint/2010/main" val="66307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3AA7-BCCA-85CD-EDBE-A3EB4510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Function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DF62-AA92-8CB8-B0D9-467ACDE8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448" y="2746118"/>
            <a:ext cx="5345550" cy="3416300"/>
          </a:xfrm>
        </p:spPr>
        <p:txBody>
          <a:bodyPr>
            <a:normAutofit/>
          </a:bodyPr>
          <a:lstStyle/>
          <a:p>
            <a:r>
              <a:rPr lang="en-US" dirty="0"/>
              <a:t>Blue stars: g</a:t>
            </a:r>
            <a:r>
              <a:rPr lang="en-US" baseline="-25000" dirty="0"/>
              <a:t>2</a:t>
            </a:r>
            <a:endParaRPr lang="en-US" baseline="30000" dirty="0"/>
          </a:p>
          <a:p>
            <a:r>
              <a:rPr lang="en-US" dirty="0"/>
              <a:t>Red stars: g</a:t>
            </a:r>
            <a:r>
              <a:rPr lang="en-US" baseline="-25000" dirty="0"/>
              <a:t>1</a:t>
            </a:r>
          </a:p>
          <a:p>
            <a:endParaRPr lang="en-US" baseline="-25000" dirty="0"/>
          </a:p>
          <a:p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data has very good statistics and goes very close to pion production threshold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89321-003B-8784-4176-703F747A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F2FFE47-9581-DB12-399A-E824BD987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6" y="2335293"/>
            <a:ext cx="5432798" cy="45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9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2D8C-1258-8EDE-83DE-82A242E0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publication released in October!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20730F-F200-4912-6704-3908C19CB1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91129" y="2515383"/>
                <a:ext cx="521290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publication released </a:t>
                </a:r>
                <a:r>
                  <a:rPr lang="en-US" u="sng" dirty="0"/>
                  <a:t>October 2022 </a:t>
                </a:r>
                <a:r>
                  <a:rPr lang="en-US" dirty="0"/>
                  <a:t>in </a:t>
                </a:r>
                <a:r>
                  <a:rPr lang="en-US" b="1" dirty="0"/>
                  <a:t>Nature Physics!</a:t>
                </a:r>
              </a:p>
              <a:p>
                <a:endParaRPr lang="en-US" dirty="0"/>
              </a:p>
              <a:p>
                <a:r>
                  <a:rPr lang="en-US" dirty="0"/>
                  <a:t>Highlights g</a:t>
                </a:r>
                <a:r>
                  <a:rPr lang="en-US" baseline="-25000" dirty="0"/>
                  <a:t>2</a:t>
                </a:r>
                <a:r>
                  <a:rPr lang="en-US" dirty="0"/>
                  <a:t> results as well as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𝛿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moments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https://www.nature.com/articles/s41567-022-01781-y</a:t>
                </a: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20730F-F200-4912-6704-3908C19CB1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1129" y="2515383"/>
                <a:ext cx="5212903" cy="3416300"/>
              </a:xfrm>
              <a:blipFill>
                <a:blip r:embed="rId3"/>
                <a:stretch>
                  <a:fillRect t="-3036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C4749-6E35-56B2-DA68-ECFF6563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22BCD-F494-43B0-2241-9A46A1DBB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66" y="1918991"/>
            <a:ext cx="6502065" cy="6012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eliminary">
            <a:extLst>
              <a:ext uri="{FF2B5EF4-FFF2-40B4-BE49-F238E27FC236}">
                <a16:creationId xmlns:a16="http://schemas.microsoft.com/office/drawing/2014/main" id="{8E67B63F-D697-86DD-DD30-EB9D717C3F57}"/>
              </a:ext>
            </a:extLst>
          </p:cNvPr>
          <p:cNvSpPr txBox="1"/>
          <p:nvPr/>
        </p:nvSpPr>
        <p:spPr>
          <a:xfrm rot="20270689">
            <a:off x="117754" y="5097079"/>
            <a:ext cx="302294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4400" dirty="0">
                <a:solidFill>
                  <a:srgbClr val="3366FF">
                    <a:alpha val="83000"/>
                  </a:srgbClr>
                </a:solidFill>
                <a:effectLst>
                  <a:glow rad="254000">
                    <a:schemeClr val="accent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Published!</a:t>
            </a:r>
            <a:endParaRPr sz="4400" dirty="0">
              <a:solidFill>
                <a:srgbClr val="3366FF">
                  <a:alpha val="83000"/>
                </a:srgbClr>
              </a:solidFill>
              <a:effectLst>
                <a:glow rad="254000">
                  <a:schemeClr val="accent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35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9A32-DE03-BEE0-11ED-9A58083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baseline="-25000" dirty="0"/>
              <a:t>1</a:t>
            </a:r>
            <a:r>
              <a:rPr lang="en-US" dirty="0"/>
              <a:t> Results (Muonic Hydrogen)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E7E-E612-09B4-BC48-7D78486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08F63-74D4-ECBD-F257-AF978AC9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35" y="1969338"/>
            <a:ext cx="5852172" cy="4389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D314A-E532-6A3D-C563-AA5048170B26}"/>
              </a:ext>
            </a:extLst>
          </p:cNvPr>
          <p:cNvSpPr txBox="1"/>
          <p:nvPr/>
        </p:nvSpPr>
        <p:spPr>
          <a:xfrm>
            <a:off x="6882063" y="3565601"/>
            <a:ext cx="4590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data from g2p and other Jefferson Lab experiments constrains </a:t>
            </a:r>
            <a:r>
              <a:rPr lang="el-GR" dirty="0"/>
              <a:t>Δ</a:t>
            </a:r>
            <a:r>
              <a:rPr lang="en-US" baseline="-25000" dirty="0"/>
              <a:t>1</a:t>
            </a:r>
            <a:r>
              <a:rPr lang="en-US" dirty="0"/>
              <a:t> above Q</a:t>
            </a:r>
            <a:r>
              <a:rPr lang="en-US" baseline="30000" dirty="0"/>
              <a:t>2</a:t>
            </a:r>
            <a:r>
              <a:rPr lang="en-US" dirty="0"/>
              <a:t> = 0.01 GeV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Preliminary">
            <a:extLst>
              <a:ext uri="{FF2B5EF4-FFF2-40B4-BE49-F238E27FC236}">
                <a16:creationId xmlns:a16="http://schemas.microsoft.com/office/drawing/2014/main" id="{65E5DFDE-127B-47DA-B050-AFDEFE52E893}"/>
              </a:ext>
            </a:extLst>
          </p:cNvPr>
          <p:cNvSpPr txBox="1"/>
          <p:nvPr/>
        </p:nvSpPr>
        <p:spPr>
          <a:xfrm>
            <a:off x="3175698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730A7-DF6D-2132-130E-294467769AA1}"/>
              </a:ext>
            </a:extLst>
          </p:cNvPr>
          <p:cNvSpPr txBox="1"/>
          <p:nvPr/>
        </p:nvSpPr>
        <p:spPr>
          <a:xfrm>
            <a:off x="1764663" y="1852468"/>
            <a:ext cx="443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Hall B Data constructed from EG4 and EG1b data from Jefferson Lab</a:t>
            </a:r>
          </a:p>
          <a:p>
            <a:r>
              <a:rPr lang="en-US" sz="1200" b="1" dirty="0"/>
              <a:t>See X. Zheng et al (Nature Physics 2021) and R. </a:t>
            </a:r>
            <a:r>
              <a:rPr lang="en-US" sz="1200" b="1" dirty="0" err="1"/>
              <a:t>Fersch</a:t>
            </a:r>
            <a:r>
              <a:rPr lang="en-US" sz="1200" b="1" dirty="0"/>
              <a:t> et al (PRC 2017)</a:t>
            </a:r>
          </a:p>
          <a:p>
            <a:r>
              <a:rPr lang="en-US" sz="1200" b="1" dirty="0"/>
              <a:t>Many thanks to Alexandre </a:t>
            </a:r>
            <a:r>
              <a:rPr lang="en-US" sz="1200" b="1" dirty="0" err="1"/>
              <a:t>Deur</a:t>
            </a:r>
            <a:r>
              <a:rPr lang="en-US" sz="1200" b="1" dirty="0"/>
              <a:t> for sharing the EG4 Data</a:t>
            </a:r>
          </a:p>
        </p:txBody>
      </p:sp>
    </p:spTree>
    <p:extLst>
      <p:ext uri="{BB962C8B-B14F-4D97-AF65-F5344CB8AC3E}">
        <p14:creationId xmlns:p14="http://schemas.microsoft.com/office/powerpoint/2010/main" val="320074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9A32-DE03-BEE0-11ED-9A58083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baseline="-25000" dirty="0"/>
              <a:t>2</a:t>
            </a:r>
            <a:r>
              <a:rPr lang="en-US" dirty="0"/>
              <a:t> Results (Muonic Hydrogen)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E7E-E612-09B4-BC48-7D78486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08F63-74D4-ECBD-F257-AF978AC9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35" y="1969338"/>
            <a:ext cx="5852172" cy="4389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D314A-E532-6A3D-C563-AA5048170B26}"/>
              </a:ext>
            </a:extLst>
          </p:cNvPr>
          <p:cNvSpPr txBox="1"/>
          <p:nvPr/>
        </p:nvSpPr>
        <p:spPr>
          <a:xfrm>
            <a:off x="6882063" y="3565601"/>
            <a:ext cx="4590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ever experimental results for this quantity!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both above and below g2p contributes strongly to </a:t>
            </a:r>
            <a:r>
              <a:rPr lang="el-GR" dirty="0"/>
              <a:t>Δ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" name="Preliminary">
            <a:extLst>
              <a:ext uri="{FF2B5EF4-FFF2-40B4-BE49-F238E27FC236}">
                <a16:creationId xmlns:a16="http://schemas.microsoft.com/office/drawing/2014/main" id="{65E5DFDE-127B-47DA-B050-AFDEFE52E893}"/>
              </a:ext>
            </a:extLst>
          </p:cNvPr>
          <p:cNvSpPr txBox="1"/>
          <p:nvPr/>
        </p:nvSpPr>
        <p:spPr>
          <a:xfrm>
            <a:off x="3175698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730A7-DF6D-2132-130E-294467769AA1}"/>
              </a:ext>
            </a:extLst>
          </p:cNvPr>
          <p:cNvSpPr txBox="1"/>
          <p:nvPr/>
        </p:nvSpPr>
        <p:spPr>
          <a:xfrm>
            <a:off x="1800225" y="2158973"/>
            <a:ext cx="4697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RSS Data constructed from F. </a:t>
            </a:r>
            <a:r>
              <a:rPr lang="en-US" sz="1200" b="1" dirty="0" err="1"/>
              <a:t>Wesselman</a:t>
            </a:r>
            <a:r>
              <a:rPr lang="en-US" sz="1200" b="1" dirty="0"/>
              <a:t>, K. </a:t>
            </a:r>
            <a:r>
              <a:rPr lang="en-US" sz="1200" b="1" dirty="0" err="1"/>
              <a:t>Slifer</a:t>
            </a:r>
            <a:r>
              <a:rPr lang="en-US" sz="1200" b="1" dirty="0"/>
              <a:t>, S. Tajima et al (PRL 2007)</a:t>
            </a:r>
          </a:p>
        </p:txBody>
      </p:sp>
    </p:spTree>
    <p:extLst>
      <p:ext uri="{BB962C8B-B14F-4D97-AF65-F5344CB8AC3E}">
        <p14:creationId xmlns:p14="http://schemas.microsoft.com/office/powerpoint/2010/main" val="3358280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C578C-CB3B-FF0A-A863-0FE01A377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1969337"/>
            <a:ext cx="5852172" cy="4389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93134-E36A-ABD0-7E79-39DBBACD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056" y="1969337"/>
            <a:ext cx="5852172" cy="4389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09A32-DE03-BEE0-11ED-9A58083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baseline="-25000" dirty="0"/>
              <a:t>1,2</a:t>
            </a:r>
            <a:r>
              <a:rPr lang="en-US" dirty="0"/>
              <a:t> Results (Fits)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E7E-E612-09B4-BC48-7D78486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18</a:t>
            </a:fld>
            <a:endParaRPr lang="en-US"/>
          </a:p>
        </p:txBody>
      </p:sp>
      <p:sp>
        <p:nvSpPr>
          <p:cNvPr id="5" name="Preliminary">
            <a:extLst>
              <a:ext uri="{FF2B5EF4-FFF2-40B4-BE49-F238E27FC236}">
                <a16:creationId xmlns:a16="http://schemas.microsoft.com/office/drawing/2014/main" id="{65E5DFDE-127B-47DA-B050-AFDEFE52E893}"/>
              </a:ext>
            </a:extLst>
          </p:cNvPr>
          <p:cNvSpPr txBox="1"/>
          <p:nvPr/>
        </p:nvSpPr>
        <p:spPr>
          <a:xfrm>
            <a:off x="3175698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reliminary">
            <a:extLst>
              <a:ext uri="{FF2B5EF4-FFF2-40B4-BE49-F238E27FC236}">
                <a16:creationId xmlns:a16="http://schemas.microsoft.com/office/drawing/2014/main" id="{662EF16A-B078-8266-ED06-BEC9274A8BB8}"/>
              </a:ext>
            </a:extLst>
          </p:cNvPr>
          <p:cNvSpPr txBox="1"/>
          <p:nvPr/>
        </p:nvSpPr>
        <p:spPr>
          <a:xfrm>
            <a:off x="8135842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10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EBB1D-8C5A-FD16-1856-CAEDB3852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274" y="2063534"/>
            <a:ext cx="5852172" cy="4389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93134-E36A-ABD0-7E79-39DBBACD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056" y="1969337"/>
            <a:ext cx="5852172" cy="4389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09A32-DE03-BEE0-11ED-9A58083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baseline="-25000" dirty="0"/>
              <a:t>1,2</a:t>
            </a:r>
            <a:r>
              <a:rPr lang="en-US" dirty="0"/>
              <a:t> Results (Fits)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E7E-E612-09B4-BC48-7D78486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19</a:t>
            </a:fld>
            <a:endParaRPr lang="en-US"/>
          </a:p>
        </p:txBody>
      </p:sp>
      <p:sp>
        <p:nvSpPr>
          <p:cNvPr id="5" name="Preliminary">
            <a:extLst>
              <a:ext uri="{FF2B5EF4-FFF2-40B4-BE49-F238E27FC236}">
                <a16:creationId xmlns:a16="http://schemas.microsoft.com/office/drawing/2014/main" id="{65E5DFDE-127B-47DA-B050-AFDEFE52E893}"/>
              </a:ext>
            </a:extLst>
          </p:cNvPr>
          <p:cNvSpPr txBox="1"/>
          <p:nvPr/>
        </p:nvSpPr>
        <p:spPr>
          <a:xfrm>
            <a:off x="3175698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reliminary">
            <a:extLst>
              <a:ext uri="{FF2B5EF4-FFF2-40B4-BE49-F238E27FC236}">
                <a16:creationId xmlns:a16="http://schemas.microsoft.com/office/drawing/2014/main" id="{662EF16A-B078-8266-ED06-BEC9274A8BB8}"/>
              </a:ext>
            </a:extLst>
          </p:cNvPr>
          <p:cNvSpPr txBox="1"/>
          <p:nvPr/>
        </p:nvSpPr>
        <p:spPr>
          <a:xfrm>
            <a:off x="8135842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CEC0F-812F-CD25-2C43-02D56B984E80}"/>
              </a:ext>
            </a:extLst>
          </p:cNvPr>
          <p:cNvSpPr txBox="1"/>
          <p:nvPr/>
        </p:nvSpPr>
        <p:spPr>
          <a:xfrm>
            <a:off x="1861364" y="520779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FEE8-35BC-976A-6802-D8180F77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big thanks to the whole g2p collaboration!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469D1-572A-9F34-F518-CD4E7F46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C0D8C-AB28-F052-A8FB-2DD9D376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28" y="2284687"/>
            <a:ext cx="10998765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0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DC52-363E-91BA-2550-F0785A67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Q</a:t>
            </a:r>
            <a:r>
              <a:rPr lang="en-US" baseline="30000" dirty="0"/>
              <a:t>2</a:t>
            </a:r>
            <a:r>
              <a:rPr lang="en-US" dirty="0"/>
              <a:t>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B3298-B5C2-E31A-0B1C-FCDBBAD2F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Franziska Hagelstein and Vladimir </a:t>
            </a:r>
            <a:r>
              <a:rPr lang="en-US" dirty="0" err="1"/>
              <a:t>Pascalutsa</a:t>
            </a:r>
            <a:r>
              <a:rPr lang="en-US" dirty="0"/>
              <a:t> working with us to determine a constraint at Q</a:t>
            </a:r>
            <a:r>
              <a:rPr lang="en-US" baseline="30000" dirty="0"/>
              <a:t>2</a:t>
            </a:r>
            <a:r>
              <a:rPr lang="en-US" dirty="0"/>
              <a:t> of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options include using static polarizability predictions to determine a value for the Deltas at Q</a:t>
            </a:r>
            <a:r>
              <a:rPr lang="en-US" baseline="30000" dirty="0"/>
              <a:t>2</a:t>
            </a:r>
            <a:r>
              <a:rPr lang="en-US" dirty="0"/>
              <a:t>=0, attempting to employ MAID’s lowest Q</a:t>
            </a:r>
            <a:r>
              <a:rPr lang="en-US" baseline="30000" dirty="0"/>
              <a:t>2</a:t>
            </a:r>
            <a:r>
              <a:rPr lang="en-US" dirty="0"/>
              <a:t> prediction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Without such a constraint, the large extrapolation error bar shown combined with 1/Q</a:t>
            </a:r>
            <a:r>
              <a:rPr lang="en-US" baseline="30000" dirty="0"/>
              <a:t>4</a:t>
            </a:r>
            <a:r>
              <a:rPr lang="en-US" dirty="0"/>
              <a:t> weighting means the error below Q</a:t>
            </a:r>
            <a:r>
              <a:rPr lang="en-US" baseline="30000" dirty="0"/>
              <a:t>2</a:t>
            </a:r>
            <a:r>
              <a:rPr lang="en-US" dirty="0"/>
              <a:t> =0.01 is impossibly large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Proceeding integrals are performed from Q</a:t>
            </a:r>
            <a:r>
              <a:rPr lang="en-US" baseline="30000" dirty="0"/>
              <a:t>2</a:t>
            </a:r>
            <a:r>
              <a:rPr lang="en-US" dirty="0"/>
              <a:t>=0.01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455EA-BB3A-45E3-9C43-54D74C43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DC52-363E-91BA-2550-F0785A67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Muonic Hydrogen</a:t>
            </a:r>
            <a:br>
              <a:rPr lang="en-US" dirty="0"/>
            </a:br>
            <a:r>
              <a:rPr lang="en-US" dirty="0"/>
              <a:t>Hyperfine Contribution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B3298-B5C2-E31A-0B1C-FCDBBAD2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2011680"/>
            <a:ext cx="6029772" cy="456725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Integrate data where possible, and MAID above the region of the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Results does NOT include integral contribution below Q</a:t>
            </a:r>
            <a:r>
              <a:rPr lang="en-US" baseline="30000" dirty="0">
                <a:latin typeface="Calibri Light" panose="020F0302020204030204" pitchFamily="34" charset="0"/>
              </a:rPr>
              <a:t>2</a:t>
            </a:r>
            <a:r>
              <a:rPr lang="en-US" dirty="0">
                <a:latin typeface="Calibri Light" panose="020F0302020204030204" pitchFamily="34" charset="0"/>
              </a:rPr>
              <a:t> = 0.01 GeV</a:t>
            </a:r>
            <a:r>
              <a:rPr lang="en-US" baseline="30000" dirty="0">
                <a:latin typeface="Calibri Light" panose="020F0302020204030204" pitchFamily="34" charset="0"/>
              </a:rPr>
              <a:t>2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br>
              <a:rPr lang="en-US" dirty="0">
                <a:latin typeface="Calibri Light" panose="020F0302020204030204" pitchFamily="34" charset="0"/>
              </a:rPr>
            </a:br>
            <a:endParaRPr lang="en-US" dirty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Calibri Light" panose="020F0302020204030204" pitchFamily="34" charset="0"/>
              </a:rPr>
              <a:t>Δ</a:t>
            </a:r>
            <a:r>
              <a:rPr lang="en-US" sz="2400" baseline="-25000" dirty="0">
                <a:latin typeface="Calibri Light" panose="020F0302020204030204" pitchFamily="34" charset="0"/>
              </a:rPr>
              <a:t>1</a:t>
            </a:r>
            <a:r>
              <a:rPr lang="en-US" sz="2400" dirty="0">
                <a:latin typeface="Calibri Light" panose="020F0302020204030204" pitchFamily="34" charset="0"/>
              </a:rPr>
              <a:t> = 12.44 ± 3.65</a:t>
            </a:r>
            <a:endParaRPr lang="el-GR" sz="2400" dirty="0">
              <a:latin typeface="MS Shell Dlg 2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Calibri Light" panose="020F0302020204030204" pitchFamily="34" charset="0"/>
              </a:rPr>
              <a:t>Δ</a:t>
            </a:r>
            <a:r>
              <a:rPr lang="en-US" sz="2400" baseline="-25000" dirty="0">
                <a:latin typeface="Calibri Light" panose="020F0302020204030204" pitchFamily="34" charset="0"/>
              </a:rPr>
              <a:t>2</a:t>
            </a:r>
            <a:r>
              <a:rPr lang="en-US" sz="2400" dirty="0">
                <a:latin typeface="Calibri Light" panose="020F0302020204030204" pitchFamily="34" charset="0"/>
              </a:rPr>
              <a:t> = -1.38 ± 0.23</a:t>
            </a:r>
            <a:endParaRPr lang="el-GR" sz="2400" dirty="0">
              <a:latin typeface="MS Shell Dlg 2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latin typeface="Calibri Light" panose="020F0302020204030204" pitchFamily="34" charset="0"/>
              </a:rPr>
              <a:t>Δ</a:t>
            </a:r>
            <a:r>
              <a:rPr lang="en-US" baseline="-25000" dirty="0">
                <a:latin typeface="Calibri Light" panose="020F0302020204030204" pitchFamily="34" charset="0"/>
              </a:rPr>
              <a:t>pol</a:t>
            </a:r>
            <a:r>
              <a:rPr lang="en-US" sz="2400" dirty="0">
                <a:latin typeface="Calibri Light" panose="020F0302020204030204" pitchFamily="34" charset="0"/>
              </a:rPr>
              <a:t> = 516.502 ± 170.92 ppm</a:t>
            </a:r>
            <a:endParaRPr lang="el-GR" sz="2400" dirty="0">
              <a:latin typeface="MS Shell Dlg 2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Previous data-driven approaches were largely based on higher Q</a:t>
            </a:r>
            <a:r>
              <a:rPr lang="en-US" baseline="30000" dirty="0"/>
              <a:t>2</a:t>
            </a:r>
            <a:r>
              <a:rPr lang="en-US" dirty="0"/>
              <a:t> data which relies on the assumption of leading twist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However, this new result is compatible within error bars of these previous approaches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Still unexplained tension with B</a:t>
            </a:r>
            <a:r>
              <a:rPr lang="el-GR" dirty="0">
                <a:latin typeface="Calibri Light" panose="020F0302020204030204" pitchFamily="34" charset="0"/>
              </a:rPr>
              <a:t>χ</a:t>
            </a:r>
            <a:r>
              <a:rPr lang="en-US" dirty="0">
                <a:latin typeface="Calibri Light" panose="020F0302020204030204" pitchFamily="34" charset="0"/>
              </a:rPr>
              <a:t>PT result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455EA-BB3A-45E3-9C43-54D74C43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28F337-8E94-316B-EE56-2AD86E426CA0}"/>
                  </a:ext>
                </a:extLst>
              </p:cNvPr>
              <p:cNvSpPr txBox="1"/>
              <p:nvPr/>
            </p:nvSpPr>
            <p:spPr>
              <a:xfrm>
                <a:off x="2204818" y="3294634"/>
                <a:ext cx="6193254" cy="582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α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28F337-8E94-316B-EE56-2AD86E426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18" y="3294634"/>
                <a:ext cx="6193254" cy="582660"/>
              </a:xfrm>
              <a:prstGeom prst="rect">
                <a:avLst/>
              </a:prstGeom>
              <a:blipFill>
                <a:blip r:embed="rId2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F8FE7A-DEA2-07AB-4C6E-ED2E47689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430" y="2157731"/>
            <a:ext cx="5338345" cy="1719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83A69-AC3C-3091-D7FB-CE6C2F686341}"/>
              </a:ext>
            </a:extLst>
          </p:cNvPr>
          <p:cNvSpPr txBox="1"/>
          <p:nvPr/>
        </p:nvSpPr>
        <p:spPr>
          <a:xfrm>
            <a:off x="8215960" y="3815929"/>
            <a:ext cx="402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A. </a:t>
            </a:r>
            <a:r>
              <a:rPr lang="en-US" sz="1200" b="1" dirty="0" err="1"/>
              <a:t>Antognini</a:t>
            </a:r>
            <a:r>
              <a:rPr lang="en-US" sz="1200" b="1" dirty="0"/>
              <a:t>, F. Hagelstein, and V. </a:t>
            </a:r>
            <a:r>
              <a:rPr lang="en-US" sz="1200" b="1" dirty="0" err="1"/>
              <a:t>Pascalutsa</a:t>
            </a:r>
            <a:r>
              <a:rPr lang="en-US" sz="1200" b="1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24084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FAE3-0835-EA01-BF38-09A9C9D8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Hyperfine Structure Publication in </a:t>
            </a:r>
            <a:r>
              <a:rPr lang="en-US" dirty="0" err="1"/>
              <a:t>preparataion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D6D0A-FB47-84AB-F28B-D1837917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41" y="2281341"/>
            <a:ext cx="11170940" cy="3766185"/>
          </a:xfrm>
        </p:spPr>
        <p:txBody>
          <a:bodyPr/>
          <a:lstStyle/>
          <a:p>
            <a:r>
              <a:rPr lang="en-US" dirty="0"/>
              <a:t>Paper is in preparation with the hope of submitting soon</a:t>
            </a:r>
          </a:p>
          <a:p>
            <a:r>
              <a:rPr lang="en-US" dirty="0"/>
              <a:t>Highlights polarizability contributions shown on previous slides</a:t>
            </a:r>
          </a:p>
          <a:p>
            <a:r>
              <a:rPr lang="en-US" dirty="0"/>
              <a:t>Any feedback or suggestions welcomed!!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F48A2-94A6-8FA2-03D1-3562A939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C4AAE-5624-AE4E-26C8-816C1E91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" y="3956319"/>
            <a:ext cx="5760238" cy="313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eliminary">
            <a:extLst>
              <a:ext uri="{FF2B5EF4-FFF2-40B4-BE49-F238E27FC236}">
                <a16:creationId xmlns:a16="http://schemas.microsoft.com/office/drawing/2014/main" id="{1A611A73-8AD8-0D78-2C05-8921E370BDE3}"/>
              </a:ext>
            </a:extLst>
          </p:cNvPr>
          <p:cNvSpPr txBox="1"/>
          <p:nvPr/>
        </p:nvSpPr>
        <p:spPr>
          <a:xfrm rot="20270689">
            <a:off x="1122055" y="4513892"/>
            <a:ext cx="376322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4400" dirty="0">
                <a:solidFill>
                  <a:srgbClr val="FFC000">
                    <a:alpha val="83000"/>
                  </a:srgbClr>
                </a:solidFill>
                <a:effectLst>
                  <a:glow rad="254000">
                    <a:srgbClr val="FF0000">
                      <a:alpha val="40000"/>
                    </a:srgb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In Preparation!</a:t>
            </a:r>
            <a:endParaRPr sz="4400" dirty="0">
              <a:solidFill>
                <a:srgbClr val="FFC000">
                  <a:alpha val="83000"/>
                </a:srgbClr>
              </a:solidFill>
              <a:effectLst>
                <a:glow rad="254000">
                  <a:srgbClr val="FF0000">
                    <a:alpha val="40000"/>
                  </a:srgb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97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38FD-E202-1E9D-45BE-B131513D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E83B-9F98-A9CD-961C-712776DC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Spokespeople:…">
            <a:extLst>
              <a:ext uri="{FF2B5EF4-FFF2-40B4-BE49-F238E27FC236}">
                <a16:creationId xmlns:a16="http://schemas.microsoft.com/office/drawing/2014/main" id="{EE2D9A4E-BC50-AE7B-9DF0-90463678ED7C}"/>
              </a:ext>
            </a:extLst>
          </p:cNvPr>
          <p:cNvSpPr txBox="1"/>
          <p:nvPr/>
        </p:nvSpPr>
        <p:spPr>
          <a:xfrm>
            <a:off x="1818196" y="2477662"/>
            <a:ext cx="2058192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rPr dirty="0"/>
              <a:t>Spokespeople:</a:t>
            </a:r>
          </a:p>
          <a:p>
            <a:r>
              <a:rPr lang="en-US" b="1" dirty="0"/>
              <a:t>J.P. Chen</a:t>
            </a:r>
          </a:p>
          <a:p>
            <a:r>
              <a:rPr lang="en-US" b="1" dirty="0"/>
              <a:t>Karl </a:t>
            </a:r>
            <a:r>
              <a:rPr lang="en-US" b="1" dirty="0" err="1"/>
              <a:t>Slifer</a:t>
            </a:r>
            <a:endParaRPr lang="en-US" b="1" baseline="30000" dirty="0"/>
          </a:p>
          <a:p>
            <a:r>
              <a:rPr dirty="0"/>
              <a:t>Alexandre </a:t>
            </a:r>
            <a:r>
              <a:rPr dirty="0" err="1"/>
              <a:t>Camsonne</a:t>
            </a:r>
            <a:endParaRPr dirty="0"/>
          </a:p>
          <a:p>
            <a:r>
              <a:rPr dirty="0"/>
              <a:t>Don Crabb</a:t>
            </a:r>
          </a:p>
        </p:txBody>
      </p:sp>
      <p:sp>
        <p:nvSpPr>
          <p:cNvPr id="6" name="Post-Docs:…">
            <a:extLst>
              <a:ext uri="{FF2B5EF4-FFF2-40B4-BE49-F238E27FC236}">
                <a16:creationId xmlns:a16="http://schemas.microsoft.com/office/drawing/2014/main" id="{C452704C-8450-63BA-9933-4CFF4937E10A}"/>
              </a:ext>
            </a:extLst>
          </p:cNvPr>
          <p:cNvSpPr txBox="1"/>
          <p:nvPr/>
        </p:nvSpPr>
        <p:spPr>
          <a:xfrm>
            <a:off x="1796810" y="4470172"/>
            <a:ext cx="1740286" cy="142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8000"/>
                </a:solidFill>
              </a:defRPr>
            </a:pPr>
            <a:r>
              <a:rPr dirty="0"/>
              <a:t>Post-Docs:</a:t>
            </a:r>
          </a:p>
          <a:p>
            <a:r>
              <a:rPr dirty="0"/>
              <a:t>Kalyan </a:t>
            </a:r>
            <a:r>
              <a:rPr dirty="0" err="1"/>
              <a:t>Allada</a:t>
            </a:r>
            <a:endParaRPr dirty="0"/>
          </a:p>
          <a:p>
            <a:r>
              <a:rPr dirty="0"/>
              <a:t>James Maxwell</a:t>
            </a:r>
          </a:p>
          <a:p>
            <a:r>
              <a:rPr dirty="0"/>
              <a:t>Vince </a:t>
            </a:r>
            <a:r>
              <a:rPr dirty="0" err="1"/>
              <a:t>Sulkosky</a:t>
            </a:r>
            <a:endParaRPr dirty="0"/>
          </a:p>
          <a:p>
            <a:r>
              <a:rPr dirty="0" err="1"/>
              <a:t>Jixie</a:t>
            </a:r>
            <a:r>
              <a:rPr dirty="0"/>
              <a:t> Zhang</a:t>
            </a:r>
          </a:p>
        </p:txBody>
      </p:sp>
      <p:sp>
        <p:nvSpPr>
          <p:cNvPr id="8" name="Fellow Graduate Students::">
            <a:extLst>
              <a:ext uri="{FF2B5EF4-FFF2-40B4-BE49-F238E27FC236}">
                <a16:creationId xmlns:a16="http://schemas.microsoft.com/office/drawing/2014/main" id="{EB344A88-F99D-0C95-BCA1-1153354A82BB}"/>
              </a:ext>
            </a:extLst>
          </p:cNvPr>
          <p:cNvSpPr txBox="1"/>
          <p:nvPr/>
        </p:nvSpPr>
        <p:spPr>
          <a:xfrm>
            <a:off x="5006288" y="2419215"/>
            <a:ext cx="1886092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66FF"/>
                </a:solidFill>
              </a:defRPr>
            </a:pPr>
            <a:r>
              <a:rPr dirty="0"/>
              <a:t>Graduate Students:</a:t>
            </a:r>
            <a:endParaRPr lang="en-US" dirty="0"/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Ryan Zielinski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Chao Gu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Toby Badman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Melissa Cummings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Min Huang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 err="1">
                <a:solidFill>
                  <a:schemeClr val="tx1"/>
                </a:solidFill>
              </a:rPr>
              <a:t>Jie</a:t>
            </a:r>
            <a:r>
              <a:rPr lang="en-US" dirty="0">
                <a:solidFill>
                  <a:schemeClr val="tx1"/>
                </a:solidFill>
              </a:rPr>
              <a:t> Liu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 err="1">
                <a:solidFill>
                  <a:schemeClr val="tx1"/>
                </a:solidFill>
              </a:rPr>
              <a:t>Pengjia</a:t>
            </a:r>
            <a:r>
              <a:rPr lang="en-US" dirty="0">
                <a:solidFill>
                  <a:schemeClr val="tx1"/>
                </a:solidFill>
              </a:rPr>
              <a:t> Zhu</a:t>
            </a:r>
          </a:p>
          <a:p>
            <a:pPr>
              <a:defRPr>
                <a:solidFill>
                  <a:srgbClr val="3366FF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6B166-1569-1F1A-4ADB-410BBCB800DB}"/>
              </a:ext>
            </a:extLst>
          </p:cNvPr>
          <p:cNvSpPr txBox="1"/>
          <p:nvPr/>
        </p:nvSpPr>
        <p:spPr>
          <a:xfrm>
            <a:off x="8075046" y="2945944"/>
            <a:ext cx="349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to Alexandre </a:t>
            </a:r>
            <a:r>
              <a:rPr lang="en-US" dirty="0" err="1"/>
              <a:t>Deur</a:t>
            </a:r>
            <a:r>
              <a:rPr lang="en-US" dirty="0"/>
              <a:t> for providing the EG4 Data!</a:t>
            </a:r>
          </a:p>
        </p:txBody>
      </p:sp>
    </p:spTree>
    <p:extLst>
      <p:ext uri="{BB962C8B-B14F-4D97-AF65-F5344CB8AC3E}">
        <p14:creationId xmlns:p14="http://schemas.microsoft.com/office/powerpoint/2010/main" val="354714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9CD9-77BF-3AC6-9FC8-15645AD7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280B-6D9A-F15B-E30A-7F2BC372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17" y="2360056"/>
            <a:ext cx="8825659" cy="3416300"/>
          </a:xfrm>
        </p:spPr>
        <p:txBody>
          <a:bodyPr>
            <a:normAutofit fontScale="47500" lnSpcReduction="20000"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</a:rPr>
              <a:t>R. Zielinski, The g2p Experiment: A Measurement of the</a:t>
            </a:r>
            <a:br>
              <a:rPr lang="en-US" dirty="0"/>
            </a:br>
            <a:r>
              <a:rPr lang="en-US" b="0" i="0" dirty="0">
                <a:effectLst/>
                <a:latin typeface="Times New Roman" panose="02020603050405020304" pitchFamily="18" charset="0"/>
              </a:rPr>
              <a:t>Proton’s Spin Structure Functions, Ph.D. thesis,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Univer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-</a:t>
            </a:r>
            <a:br>
              <a:rPr lang="en-US" dirty="0"/>
            </a:br>
            <a:r>
              <a:rPr lang="en-US" b="0" i="0" dirty="0" err="1">
                <a:effectLst/>
                <a:latin typeface="Times New Roman" panose="02020603050405020304" pitchFamily="18" charset="0"/>
              </a:rPr>
              <a:t>sity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of New Hampshire (2017), arXiv:1708.08297 [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nucl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-</a:t>
            </a:r>
            <a:br>
              <a:rPr lang="en-US" dirty="0"/>
            </a:br>
            <a:r>
              <a:rPr lang="en-US" b="0" i="0" dirty="0">
                <a:effectLst/>
                <a:latin typeface="Times New Roman" panose="02020603050405020304" pitchFamily="18" charset="0"/>
              </a:rPr>
              <a:t>ex].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Gu. The Spin Structure of the Proton at Low Q2: A Measurement of the Structure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 g2p. PhD thesis, University of Virginia, 2016.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</a:rPr>
              <a:t>X. Zheng, A.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Deur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H. Kang, et al., Nature Physics, 17,</a:t>
            </a:r>
            <a:br>
              <a:rPr lang="en-US" dirty="0"/>
            </a:br>
            <a:r>
              <a:rPr lang="en-US" b="0" i="0" dirty="0">
                <a:effectLst/>
                <a:latin typeface="Times New Roman" panose="02020603050405020304" pitchFamily="18" charset="0"/>
              </a:rPr>
              <a:t>736 (2021).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0" i="0" dirty="0">
                <a:effectLst/>
                <a:latin typeface="Times New Roman" panose="02020603050405020304" pitchFamily="18" charset="0"/>
              </a:rPr>
              <a:t>V.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Sulkosky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 C. Peng, J. Chen, et al., Nature </a:t>
            </a:r>
            <a:r>
              <a:rPr lang="fr-FR" b="0" i="0" dirty="0" err="1">
                <a:effectLst/>
                <a:latin typeface="Times New Roman" panose="02020603050405020304" pitchFamily="18" charset="0"/>
              </a:rPr>
              <a:t>Physics</a:t>
            </a:r>
            <a:r>
              <a:rPr lang="fr-FR" b="0" i="0" dirty="0">
                <a:effectLst/>
                <a:latin typeface="Times New Roman" panose="02020603050405020304" pitchFamily="18" charset="0"/>
              </a:rPr>
              <a:t>,</a:t>
            </a:r>
            <a:br>
              <a:rPr lang="fr-FR" dirty="0"/>
            </a:br>
            <a:r>
              <a:rPr lang="fr-FR" b="0" i="0" dirty="0">
                <a:effectLst/>
                <a:latin typeface="Times New Roman" panose="02020603050405020304" pitchFamily="18" charset="0"/>
              </a:rPr>
              <a:t>17, 687 (2021).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</a:rPr>
              <a:t>J. M.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Alarcón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F. Hagelstein, V.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Lensky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and V.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Pasca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-</a:t>
            </a:r>
            <a:br>
              <a:rPr lang="en-US" dirty="0"/>
            </a:br>
            <a:r>
              <a:rPr lang="en-US" b="0" i="0" dirty="0" err="1">
                <a:effectLst/>
                <a:latin typeface="Times New Roman" panose="02020603050405020304" pitchFamily="18" charset="0"/>
              </a:rPr>
              <a:t>lutsa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Phys. Rev. D, 102, 114026 (2020).</a:t>
            </a:r>
          </a:p>
          <a:p>
            <a:r>
              <a:rPr lang="de-DE" b="0" i="0" dirty="0">
                <a:effectLst/>
                <a:latin typeface="Times New Roman" panose="02020603050405020304" pitchFamily="18" charset="0"/>
              </a:rPr>
              <a:t>V. Bernard, E. Epelbaum, H. Krebs, and U.-G. Meissner,</a:t>
            </a:r>
            <a:br>
              <a:rPr lang="de-DE" dirty="0"/>
            </a:br>
            <a:r>
              <a:rPr lang="de-DE" b="0" i="0" dirty="0">
                <a:effectLst/>
                <a:latin typeface="Times New Roman" panose="02020603050405020304" pitchFamily="18" charset="0"/>
              </a:rPr>
              <a:t>Phys. Rev. D, 87, 054032 (2013).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</a:rPr>
              <a:t>M. E. Christy and P. E.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Bosted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Phys. Rev. C, 81, 055213</a:t>
            </a:r>
            <a:br>
              <a:rPr lang="en-US" dirty="0"/>
            </a:br>
            <a:r>
              <a:rPr lang="en-US" b="0" i="0" dirty="0">
                <a:effectLst/>
                <a:latin typeface="Times New Roman" panose="02020603050405020304" pitchFamily="18" charset="0"/>
              </a:rPr>
              <a:t>(2010).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Alcorn et al. Basic Instrumentation for Hall A at Jefferson Lab.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Instrum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Meth., A522:294–346, 2004.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5AC2D-537C-001E-AE0A-1C08D565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7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6E42-3A79-E52F-4359-8106285B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Slide: Gamma0</a:t>
            </a:r>
          </a:p>
        </p:txBody>
      </p:sp>
      <p:pic>
        <p:nvPicPr>
          <p:cNvPr id="6" name="Content Placeholder 5" descr="A picture containing text, screenshot, line, parallel&#10;&#10;Description automatically generated">
            <a:extLst>
              <a:ext uri="{FF2B5EF4-FFF2-40B4-BE49-F238E27FC236}">
                <a16:creationId xmlns:a16="http://schemas.microsoft.com/office/drawing/2014/main" id="{E3346EF9-8C35-0DF2-1B40-4E7B7BA9D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4" y="1622055"/>
            <a:ext cx="6315216" cy="47364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3AFB6-6587-2641-B602-D06ED0DE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25</a:t>
            </a:fld>
            <a:endParaRPr lang="en-US"/>
          </a:p>
        </p:txBody>
      </p:sp>
      <p:sp>
        <p:nvSpPr>
          <p:cNvPr id="7" name="Preliminary">
            <a:extLst>
              <a:ext uri="{FF2B5EF4-FFF2-40B4-BE49-F238E27FC236}">
                <a16:creationId xmlns:a16="http://schemas.microsoft.com/office/drawing/2014/main" id="{89AC006F-E9B4-B8AD-A47E-4CD3FEA646C0}"/>
              </a:ext>
            </a:extLst>
          </p:cNvPr>
          <p:cNvSpPr txBox="1"/>
          <p:nvPr/>
        </p:nvSpPr>
        <p:spPr>
          <a:xfrm>
            <a:off x="211042" y="2404041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5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6E42-3A79-E52F-4359-8106285B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Slide: Schwinger Sum Rule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346EF9-8C35-0DF2-1B40-4E7B7BA9D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894" y="1622055"/>
            <a:ext cx="6315216" cy="47364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3AFB6-6587-2641-B602-D06ED0DE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26</a:t>
            </a:fld>
            <a:endParaRPr lang="en-US"/>
          </a:p>
        </p:txBody>
      </p:sp>
      <p:sp>
        <p:nvSpPr>
          <p:cNvPr id="3" name="Preliminary">
            <a:extLst>
              <a:ext uri="{FF2B5EF4-FFF2-40B4-BE49-F238E27FC236}">
                <a16:creationId xmlns:a16="http://schemas.microsoft.com/office/drawing/2014/main" id="{D9118BD4-28D3-78FC-BD54-7B55244EA68F}"/>
              </a:ext>
            </a:extLst>
          </p:cNvPr>
          <p:cNvSpPr txBox="1"/>
          <p:nvPr/>
        </p:nvSpPr>
        <p:spPr>
          <a:xfrm>
            <a:off x="1761235" y="2368323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737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9A32-DE03-BEE0-11ED-9A58083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baseline="-25000" dirty="0"/>
              <a:t>1</a:t>
            </a:r>
            <a:r>
              <a:rPr lang="en-US" dirty="0"/>
              <a:t> Results (Electronic Hydrogen)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E7E-E612-09B4-BC48-7D78486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08F63-74D4-ECBD-F257-AF978AC9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35" y="1969338"/>
            <a:ext cx="5852172" cy="4389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D314A-E532-6A3D-C563-AA5048170B26}"/>
              </a:ext>
            </a:extLst>
          </p:cNvPr>
          <p:cNvSpPr txBox="1"/>
          <p:nvPr/>
        </p:nvSpPr>
        <p:spPr>
          <a:xfrm>
            <a:off x="6882063" y="3565601"/>
            <a:ext cx="4590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data from g2p and other Jefferson Lab experiments constrains </a:t>
            </a:r>
            <a:r>
              <a:rPr lang="el-GR" dirty="0"/>
              <a:t>Δ</a:t>
            </a:r>
            <a:r>
              <a:rPr lang="en-US" baseline="-25000" dirty="0"/>
              <a:t>1</a:t>
            </a:r>
            <a:r>
              <a:rPr lang="en-US" dirty="0"/>
              <a:t> above Q</a:t>
            </a:r>
            <a:r>
              <a:rPr lang="en-US" baseline="30000" dirty="0"/>
              <a:t>2</a:t>
            </a:r>
            <a:r>
              <a:rPr lang="en-US" dirty="0"/>
              <a:t> = 0.01 GeV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Preliminary">
            <a:extLst>
              <a:ext uri="{FF2B5EF4-FFF2-40B4-BE49-F238E27FC236}">
                <a16:creationId xmlns:a16="http://schemas.microsoft.com/office/drawing/2014/main" id="{65E5DFDE-127B-47DA-B050-AFDEFE52E893}"/>
              </a:ext>
            </a:extLst>
          </p:cNvPr>
          <p:cNvSpPr txBox="1"/>
          <p:nvPr/>
        </p:nvSpPr>
        <p:spPr>
          <a:xfrm>
            <a:off x="3175698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730A7-DF6D-2132-130E-294467769AA1}"/>
              </a:ext>
            </a:extLst>
          </p:cNvPr>
          <p:cNvSpPr txBox="1"/>
          <p:nvPr/>
        </p:nvSpPr>
        <p:spPr>
          <a:xfrm>
            <a:off x="1764663" y="1852468"/>
            <a:ext cx="443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Hall B Data constructed from EG4 and EG1b data from Jefferson Lab</a:t>
            </a:r>
          </a:p>
          <a:p>
            <a:r>
              <a:rPr lang="en-US" sz="1200" b="1" dirty="0"/>
              <a:t>See X. Zheng et al (Nature Physics 2021) and R. </a:t>
            </a:r>
            <a:r>
              <a:rPr lang="en-US" sz="1200" b="1" dirty="0" err="1"/>
              <a:t>Fersch</a:t>
            </a:r>
            <a:r>
              <a:rPr lang="en-US" sz="1200" b="1" dirty="0"/>
              <a:t> et al (PRC 2017)</a:t>
            </a:r>
          </a:p>
          <a:p>
            <a:r>
              <a:rPr lang="en-US" sz="1200" b="1" dirty="0"/>
              <a:t>Many thanks to Alexandre </a:t>
            </a:r>
            <a:r>
              <a:rPr lang="en-US" sz="1200" b="1" dirty="0" err="1"/>
              <a:t>Deur</a:t>
            </a:r>
            <a:r>
              <a:rPr lang="en-US" sz="1200" b="1" dirty="0"/>
              <a:t> for sharing the EG4 Data</a:t>
            </a:r>
          </a:p>
        </p:txBody>
      </p:sp>
    </p:spTree>
    <p:extLst>
      <p:ext uri="{BB962C8B-B14F-4D97-AF65-F5344CB8AC3E}">
        <p14:creationId xmlns:p14="http://schemas.microsoft.com/office/powerpoint/2010/main" val="195076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9A32-DE03-BEE0-11ED-9A58083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baseline="-25000" dirty="0"/>
              <a:t>2</a:t>
            </a:r>
            <a:r>
              <a:rPr lang="en-US" dirty="0"/>
              <a:t> Results (Electronic Hydrogen)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E7E-E612-09B4-BC48-7D78486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08F63-74D4-ECBD-F257-AF978AC9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35" y="1969338"/>
            <a:ext cx="5852172" cy="4389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D314A-E532-6A3D-C563-AA5048170B26}"/>
              </a:ext>
            </a:extLst>
          </p:cNvPr>
          <p:cNvSpPr txBox="1"/>
          <p:nvPr/>
        </p:nvSpPr>
        <p:spPr>
          <a:xfrm>
            <a:off x="6882063" y="3565601"/>
            <a:ext cx="4590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ever experimental results for this quantity!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both above and below g2p contributes strongly to </a:t>
            </a:r>
            <a:r>
              <a:rPr lang="el-GR" dirty="0"/>
              <a:t>Δ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" name="Preliminary">
            <a:extLst>
              <a:ext uri="{FF2B5EF4-FFF2-40B4-BE49-F238E27FC236}">
                <a16:creationId xmlns:a16="http://schemas.microsoft.com/office/drawing/2014/main" id="{65E5DFDE-127B-47DA-B050-AFDEFE52E893}"/>
              </a:ext>
            </a:extLst>
          </p:cNvPr>
          <p:cNvSpPr txBox="1"/>
          <p:nvPr/>
        </p:nvSpPr>
        <p:spPr>
          <a:xfrm>
            <a:off x="3175698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48841-41B6-29B7-6572-36208F69FC04}"/>
              </a:ext>
            </a:extLst>
          </p:cNvPr>
          <p:cNvSpPr txBox="1"/>
          <p:nvPr/>
        </p:nvSpPr>
        <p:spPr>
          <a:xfrm>
            <a:off x="1800225" y="2158973"/>
            <a:ext cx="4697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RSS Data constructed from F. </a:t>
            </a:r>
            <a:r>
              <a:rPr lang="en-US" sz="1200" b="1" dirty="0" err="1"/>
              <a:t>Wesselman</a:t>
            </a:r>
            <a:r>
              <a:rPr lang="en-US" sz="1200" b="1" dirty="0"/>
              <a:t>, K. </a:t>
            </a:r>
            <a:r>
              <a:rPr lang="en-US" sz="1200" b="1" dirty="0" err="1"/>
              <a:t>Slifer</a:t>
            </a:r>
            <a:r>
              <a:rPr lang="en-US" sz="1200" b="1" dirty="0"/>
              <a:t>, S. Tajima et al (PRL 2007)</a:t>
            </a:r>
          </a:p>
        </p:txBody>
      </p:sp>
    </p:spTree>
    <p:extLst>
      <p:ext uri="{BB962C8B-B14F-4D97-AF65-F5344CB8AC3E}">
        <p14:creationId xmlns:p14="http://schemas.microsoft.com/office/powerpoint/2010/main" val="103331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9A32-DE03-BEE0-11ED-9A58083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in Progress to Measure another relevant region of </a:t>
            </a:r>
            <a:r>
              <a:rPr lang="el-GR" dirty="0"/>
              <a:t>Δ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E7E-E612-09B4-BC48-7D78486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08F63-74D4-ECBD-F257-AF978AC9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35" y="1969338"/>
            <a:ext cx="5852172" cy="4389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D314A-E532-6A3D-C563-AA5048170B26}"/>
              </a:ext>
            </a:extLst>
          </p:cNvPr>
          <p:cNvSpPr txBox="1"/>
          <p:nvPr/>
        </p:nvSpPr>
        <p:spPr>
          <a:xfrm>
            <a:off x="6851465" y="2909076"/>
            <a:ext cx="4590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preparation for </a:t>
            </a:r>
            <a:r>
              <a:rPr lang="en-US" dirty="0" err="1"/>
              <a:t>JLab</a:t>
            </a:r>
            <a:r>
              <a:rPr lang="en-US" dirty="0"/>
              <a:t> PAC deadline next week with Karl </a:t>
            </a:r>
            <a:r>
              <a:rPr lang="en-US" dirty="0" err="1"/>
              <a:t>Slifer</a:t>
            </a:r>
            <a:r>
              <a:rPr lang="en-US" dirty="0"/>
              <a:t>, Jian-Ping Chen, and Nathaly </a:t>
            </a:r>
            <a:r>
              <a:rPr lang="en-US" dirty="0" err="1"/>
              <a:t>Santiesteban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Intend to propose transverse polarized target experiment in Hall C for </a:t>
            </a:r>
            <a:br>
              <a:rPr lang="en-US" dirty="0"/>
            </a:br>
            <a:r>
              <a:rPr lang="en-US" dirty="0"/>
              <a:t>0.27 GeV</a:t>
            </a:r>
            <a:r>
              <a:rPr lang="en-US" baseline="30000" dirty="0"/>
              <a:t>2</a:t>
            </a:r>
            <a:r>
              <a:rPr lang="en-US" dirty="0"/>
              <a:t> &lt; Q</a:t>
            </a:r>
            <a:r>
              <a:rPr lang="en-US" baseline="30000" dirty="0"/>
              <a:t>2</a:t>
            </a:r>
            <a:r>
              <a:rPr lang="en-US" dirty="0"/>
              <a:t> &lt; 1.1 GeV</a:t>
            </a:r>
            <a:r>
              <a:rPr lang="en-US" baseline="30000" dirty="0"/>
              <a:t>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let us know if you are interested in being part of the proposal!!</a:t>
            </a:r>
          </a:p>
        </p:txBody>
      </p:sp>
      <p:sp>
        <p:nvSpPr>
          <p:cNvPr id="5" name="Preliminary">
            <a:extLst>
              <a:ext uri="{FF2B5EF4-FFF2-40B4-BE49-F238E27FC236}">
                <a16:creationId xmlns:a16="http://schemas.microsoft.com/office/drawing/2014/main" id="{65E5DFDE-127B-47DA-B050-AFDEFE52E893}"/>
              </a:ext>
            </a:extLst>
          </p:cNvPr>
          <p:cNvSpPr txBox="1"/>
          <p:nvPr/>
        </p:nvSpPr>
        <p:spPr>
          <a:xfrm>
            <a:off x="750487" y="5190103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2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6C6098B-CF1B-C38F-C390-E29F1414D1D0}"/>
              </a:ext>
            </a:extLst>
          </p:cNvPr>
          <p:cNvSpPr/>
          <p:nvPr/>
        </p:nvSpPr>
        <p:spPr>
          <a:xfrm>
            <a:off x="8444067" y="2320324"/>
            <a:ext cx="3146747" cy="25138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8B50CB-8FD2-CACD-45D0-63E1FFFD3738}"/>
              </a:ext>
            </a:extLst>
          </p:cNvPr>
          <p:cNvGrpSpPr>
            <a:grpSpLocks/>
          </p:cNvGrpSpPr>
          <p:nvPr/>
        </p:nvGrpSpPr>
        <p:grpSpPr bwMode="auto">
          <a:xfrm rot="9526355" flipH="1">
            <a:off x="2792900" y="5734092"/>
            <a:ext cx="1882775" cy="0"/>
            <a:chOff x="1392" y="1488"/>
            <a:chExt cx="1584" cy="0"/>
          </a:xfrm>
        </p:grpSpPr>
        <p:sp>
          <p:nvSpPr>
            <p:cNvPr id="35" name="Line 16">
              <a:extLst>
                <a:ext uri="{FF2B5EF4-FFF2-40B4-BE49-F238E27FC236}">
                  <a16:creationId xmlns:a16="http://schemas.microsoft.com/office/drawing/2014/main" id="{B2A8A6A4-FBC5-2740-750B-258954289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17">
              <a:extLst>
                <a:ext uri="{FF2B5EF4-FFF2-40B4-BE49-F238E27FC236}">
                  <a16:creationId xmlns:a16="http://schemas.microsoft.com/office/drawing/2014/main" id="{A8FCCC0D-5279-98FE-CF59-6C7BCD07E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1A7C30-EB50-B1E0-D544-6F91176145A6}"/>
              </a:ext>
            </a:extLst>
          </p:cNvPr>
          <p:cNvGrpSpPr>
            <a:grpSpLocks/>
          </p:cNvGrpSpPr>
          <p:nvPr/>
        </p:nvGrpSpPr>
        <p:grpSpPr bwMode="auto">
          <a:xfrm rot="9526355" flipH="1">
            <a:off x="2872674" y="5965073"/>
            <a:ext cx="1882775" cy="0"/>
            <a:chOff x="1392" y="1488"/>
            <a:chExt cx="1584" cy="0"/>
          </a:xfrm>
        </p:grpSpPr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A14D9C13-6E88-D8E3-DBF8-43CE14E45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47F92A5E-79AB-A953-3E2D-93C260CB0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221F66-222A-232C-4AD3-81B308CBC566}"/>
              </a:ext>
            </a:extLst>
          </p:cNvPr>
          <p:cNvGrpSpPr>
            <a:grpSpLocks/>
          </p:cNvGrpSpPr>
          <p:nvPr/>
        </p:nvGrpSpPr>
        <p:grpSpPr bwMode="auto">
          <a:xfrm rot="9526355" flipH="1">
            <a:off x="2952447" y="6190431"/>
            <a:ext cx="1882775" cy="0"/>
            <a:chOff x="1392" y="1488"/>
            <a:chExt cx="1584" cy="0"/>
          </a:xfrm>
        </p:grpSpPr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5B551D15-6E82-89CC-4EE8-015C042D0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7A818415-DD52-47D7-E723-85B274509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5" name="Freeform 10">
            <a:extLst>
              <a:ext uri="{FF2B5EF4-FFF2-40B4-BE49-F238E27FC236}">
                <a16:creationId xmlns:a16="http://schemas.microsoft.com/office/drawing/2014/main" id="{2C5E3B68-31B6-F168-B29F-0EEE882EDDD6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67661" y="4064456"/>
            <a:ext cx="2065338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3CA31-30C2-36DB-C1B9-593E18FB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77519" cy="706964"/>
          </a:xfrm>
        </p:spPr>
        <p:txBody>
          <a:bodyPr>
            <a:normAutofit/>
          </a:bodyPr>
          <a:lstStyle/>
          <a:p>
            <a:r>
              <a:rPr lang="en-US" sz="3600" dirty="0"/>
              <a:t>Electron-Proton Scattering Formulation</a:t>
            </a:r>
            <a:endParaRPr lang="en-US" sz="3600" baseline="3000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EB35B1D0-C9C8-DFB0-F12E-46CA120C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69" y="2320324"/>
            <a:ext cx="2707048" cy="41447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study the proton’s spin structure and understand QCD in the regime where quark-gluon correlations are significant</a:t>
            </a:r>
          </a:p>
          <a:p>
            <a:endParaRPr lang="en-US" dirty="0"/>
          </a:p>
          <a:p>
            <a:r>
              <a:rPr lang="en-US" dirty="0"/>
              <a:t>Inclusive electron scattering measurement</a:t>
            </a:r>
          </a:p>
          <a:p>
            <a:endParaRPr lang="en-US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736D8-E689-B241-48B4-F464E5CC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551C39-ED83-D72A-756C-E1E30896BF25}"/>
              </a:ext>
            </a:extLst>
          </p:cNvPr>
          <p:cNvGrpSpPr>
            <a:grpSpLocks/>
          </p:cNvGrpSpPr>
          <p:nvPr/>
        </p:nvGrpSpPr>
        <p:grpSpPr bwMode="auto">
          <a:xfrm rot="9526355" flipH="1">
            <a:off x="5064140" y="2783138"/>
            <a:ext cx="1882775" cy="0"/>
            <a:chOff x="1392" y="1488"/>
            <a:chExt cx="1584" cy="0"/>
          </a:xfrm>
        </p:grpSpPr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CA69A269-92FC-834A-5925-1EFCECDE0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FF8C6401-F2BF-B42C-9277-31FF7CD6F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2FAD0C-A07D-AFE8-7333-764C892A0DA0}"/>
              </a:ext>
            </a:extLst>
          </p:cNvPr>
          <p:cNvGrpSpPr>
            <a:grpSpLocks/>
          </p:cNvGrpSpPr>
          <p:nvPr/>
        </p:nvGrpSpPr>
        <p:grpSpPr bwMode="auto">
          <a:xfrm rot="1200000">
            <a:off x="3339763" y="2796332"/>
            <a:ext cx="1882775" cy="0"/>
            <a:chOff x="1392" y="1488"/>
            <a:chExt cx="1584" cy="0"/>
          </a:xfrm>
        </p:grpSpPr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4193973E-2FC7-70F8-8D94-B1729546F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A2F48B92-1BD6-B78B-3273-CB44A3930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EE7273B-832F-AE6F-1479-2435810BBF8E}"/>
              </a:ext>
            </a:extLst>
          </p:cNvPr>
          <p:cNvSpPr txBox="1"/>
          <p:nvPr/>
        </p:nvSpPr>
        <p:spPr>
          <a:xfrm>
            <a:off x="2857496" y="2149901"/>
            <a:ext cx="102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masis MT Pro Medium" panose="02040604050005020304" pitchFamily="18" charset="0"/>
              </a:rPr>
              <a:t>e</a:t>
            </a:r>
            <a:r>
              <a:rPr lang="en-US" sz="3200" b="1" baseline="30000" dirty="0">
                <a:solidFill>
                  <a:srgbClr val="FFC000"/>
                </a:solidFill>
                <a:latin typeface="Amasis MT Pro Medium" panose="02040604050005020304" pitchFamily="18" charset="0"/>
              </a:rPr>
              <a:t>-</a:t>
            </a:r>
            <a:endParaRPr lang="en-US" sz="3200" b="1" dirty="0">
              <a:solidFill>
                <a:srgbClr val="FFC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5AF99B-EFDF-7FAB-256E-0A197134B1E1}"/>
              </a:ext>
            </a:extLst>
          </p:cNvPr>
          <p:cNvSpPr txBox="1"/>
          <p:nvPr/>
        </p:nvSpPr>
        <p:spPr>
          <a:xfrm>
            <a:off x="6897243" y="2081480"/>
            <a:ext cx="102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masis MT Pro Medium" panose="02040604050005020304" pitchFamily="18" charset="0"/>
              </a:rPr>
              <a:t>e</a:t>
            </a:r>
            <a:r>
              <a:rPr lang="en-US" sz="3200" b="1" baseline="30000" dirty="0">
                <a:solidFill>
                  <a:srgbClr val="FFC000"/>
                </a:solidFill>
                <a:latin typeface="Amasis MT Pro Medium" panose="02040604050005020304" pitchFamily="18" charset="0"/>
              </a:rPr>
              <a:t>-</a:t>
            </a:r>
            <a:endParaRPr lang="en-US" sz="3200" b="1" dirty="0">
              <a:solidFill>
                <a:srgbClr val="FFC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50E16-E1DE-A33F-A195-3C26662267F9}"/>
              </a:ext>
            </a:extLst>
          </p:cNvPr>
          <p:cNvSpPr txBox="1"/>
          <p:nvPr/>
        </p:nvSpPr>
        <p:spPr>
          <a:xfrm>
            <a:off x="4689551" y="3674230"/>
            <a:ext cx="102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effectLst/>
                <a:latin typeface="Times New Roman" panose="02020603050405020304" pitchFamily="18" charset="0"/>
                <a:ea typeface="Kigelia" panose="020B0502040204020203" pitchFamily="34" charset="0"/>
                <a:cs typeface="Times New Roman" panose="02020603050405020304" pitchFamily="18" charset="0"/>
              </a:rPr>
              <a:t>γ</a:t>
            </a:r>
            <a:endParaRPr lang="en-US" sz="3200" b="1" dirty="0">
              <a:latin typeface="Times New Roman" panose="02020603050405020304" pitchFamily="18" charset="0"/>
              <a:ea typeface="Kigelia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3F8CF4-8C56-1032-4285-05EF8F09982D}"/>
              </a:ext>
            </a:extLst>
          </p:cNvPr>
          <p:cNvSpPr txBox="1"/>
          <p:nvPr/>
        </p:nvSpPr>
        <p:spPr>
          <a:xfrm>
            <a:off x="2952052" y="5267644"/>
            <a:ext cx="102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masis MT Pro Medium" panose="02040604050005020304" pitchFamily="18" charset="0"/>
              </a:rPr>
              <a:t>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5491CE-B589-4A38-212A-9D716C9CA256}"/>
              </a:ext>
            </a:extLst>
          </p:cNvPr>
          <p:cNvGrpSpPr>
            <a:grpSpLocks/>
          </p:cNvGrpSpPr>
          <p:nvPr/>
        </p:nvGrpSpPr>
        <p:grpSpPr bwMode="auto">
          <a:xfrm rot="8773726" flipH="1">
            <a:off x="5454959" y="4699240"/>
            <a:ext cx="1882775" cy="0"/>
            <a:chOff x="1392" y="1488"/>
            <a:chExt cx="1584" cy="0"/>
          </a:xfrm>
        </p:grpSpPr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7A96A7B9-6A24-1C9F-E9AB-D2B7F66E2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0744C43E-C7F2-C7A7-A6CB-0BA21BC827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2F545E3-BD61-A7AC-1009-1B66455C7406}"/>
              </a:ext>
            </a:extLst>
          </p:cNvPr>
          <p:cNvGrpSpPr>
            <a:grpSpLocks/>
          </p:cNvGrpSpPr>
          <p:nvPr/>
        </p:nvGrpSpPr>
        <p:grpSpPr bwMode="auto">
          <a:xfrm rot="10398292" flipH="1">
            <a:off x="5570996" y="5250439"/>
            <a:ext cx="1882775" cy="0"/>
            <a:chOff x="1392" y="1488"/>
            <a:chExt cx="1584" cy="0"/>
          </a:xfrm>
        </p:grpSpPr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91A6CB4D-5FFE-0847-B96E-C75534F23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865740A5-8C0C-6316-74BF-09F1291A4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7D1C57-5BAD-F7BB-F24C-D0A055490109}"/>
              </a:ext>
            </a:extLst>
          </p:cNvPr>
          <p:cNvGrpSpPr>
            <a:grpSpLocks/>
          </p:cNvGrpSpPr>
          <p:nvPr/>
        </p:nvGrpSpPr>
        <p:grpSpPr bwMode="auto">
          <a:xfrm rot="11696639" flipH="1">
            <a:off x="5413773" y="5916684"/>
            <a:ext cx="1882775" cy="0"/>
            <a:chOff x="1392" y="1488"/>
            <a:chExt cx="1584" cy="0"/>
          </a:xfrm>
        </p:grpSpPr>
        <p:sp>
          <p:nvSpPr>
            <p:cNvPr id="55" name="Line 16">
              <a:extLst>
                <a:ext uri="{FF2B5EF4-FFF2-40B4-BE49-F238E27FC236}">
                  <a16:creationId xmlns:a16="http://schemas.microsoft.com/office/drawing/2014/main" id="{A0386D8D-DC0F-57C5-68A6-0251B9565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Line 17">
              <a:extLst>
                <a:ext uri="{FF2B5EF4-FFF2-40B4-BE49-F238E27FC236}">
                  <a16:creationId xmlns:a16="http://schemas.microsoft.com/office/drawing/2014/main" id="{951E865E-6098-E6A8-C5FE-AE45AF79D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1DD21B-0DA7-BB28-0F3E-04CB0870BBFF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5496309" y="5526575"/>
            <a:ext cx="1882775" cy="0"/>
            <a:chOff x="1392" y="1488"/>
            <a:chExt cx="1584" cy="0"/>
          </a:xfrm>
        </p:grpSpPr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AB4B949D-8930-5B6E-7156-D960ECA07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Line 17">
              <a:extLst>
                <a:ext uri="{FF2B5EF4-FFF2-40B4-BE49-F238E27FC236}">
                  <a16:creationId xmlns:a16="http://schemas.microsoft.com/office/drawing/2014/main" id="{A858B628-FB59-A6F4-E19D-59E94DAC9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DDD96EA4-A7FA-6DB1-75FD-36C955E5933A}"/>
              </a:ext>
            </a:extLst>
          </p:cNvPr>
          <p:cNvSpPr/>
          <p:nvPr/>
        </p:nvSpPr>
        <p:spPr>
          <a:xfrm>
            <a:off x="7379084" y="4014788"/>
            <a:ext cx="479041" cy="233056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C31A25-43C4-C3CD-DEF5-C5C2F8F96B64}"/>
              </a:ext>
            </a:extLst>
          </p:cNvPr>
          <p:cNvSpPr txBox="1"/>
          <p:nvPr/>
        </p:nvSpPr>
        <p:spPr>
          <a:xfrm>
            <a:off x="7972500" y="4887684"/>
            <a:ext cx="102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masis MT Pro Medium" panose="02040604050005020304" pitchFamily="18" charset="0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7EF733-09DC-39F8-3000-7DE0B2C50122}"/>
              </a:ext>
            </a:extLst>
          </p:cNvPr>
          <p:cNvSpPr/>
          <p:nvPr/>
        </p:nvSpPr>
        <p:spPr>
          <a:xfrm>
            <a:off x="4524499" y="4803568"/>
            <a:ext cx="1282535" cy="1282535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asted-image.pdf" descr="pasted-image.pdf">
            <a:extLst>
              <a:ext uri="{FF2B5EF4-FFF2-40B4-BE49-F238E27FC236}">
                <a16:creationId xmlns:a16="http://schemas.microsoft.com/office/drawing/2014/main" id="{744091AD-5238-D0E5-7427-D711A2F3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690" y="2459478"/>
            <a:ext cx="2807499" cy="220089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EC9560-0AFC-A3B9-5D25-2925C48433E0}"/>
              </a:ext>
            </a:extLst>
          </p:cNvPr>
          <p:cNvSpPr txBox="1"/>
          <p:nvPr/>
        </p:nvSpPr>
        <p:spPr>
          <a:xfrm>
            <a:off x="4099354" y="2167575"/>
            <a:ext cx="102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masis MT Pro Medium" panose="02040604050005020304" pitchFamily="18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3BDD9-A6D8-1032-F165-2BFDAB8E62D3}"/>
              </a:ext>
            </a:extLst>
          </p:cNvPr>
          <p:cNvSpPr txBox="1"/>
          <p:nvPr/>
        </p:nvSpPr>
        <p:spPr>
          <a:xfrm>
            <a:off x="5861197" y="2121927"/>
            <a:ext cx="102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masis MT Pro Medium" panose="02040604050005020304" pitchFamily="18" charset="0"/>
              </a:rPr>
              <a:t>E’</a:t>
            </a:r>
          </a:p>
        </p:txBody>
      </p:sp>
    </p:spTree>
    <p:extLst>
      <p:ext uri="{BB962C8B-B14F-4D97-AF65-F5344CB8AC3E}">
        <p14:creationId xmlns:p14="http://schemas.microsoft.com/office/powerpoint/2010/main" val="2048127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93134-E36A-ABD0-7E79-39DBBACD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056" y="1969337"/>
            <a:ext cx="5852172" cy="4389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09A32-DE03-BEE0-11ED-9A58083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baseline="-25000" dirty="0"/>
              <a:t>1</a:t>
            </a:r>
            <a:r>
              <a:rPr lang="en-US" dirty="0"/>
              <a:t> Results (Fits)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E7E-E612-09B4-BC48-7D78486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08F63-74D4-ECBD-F257-AF978AC97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35" y="1969338"/>
            <a:ext cx="5852172" cy="4389129"/>
          </a:xfrm>
          <a:prstGeom prst="rect">
            <a:avLst/>
          </a:prstGeom>
        </p:spPr>
      </p:pic>
      <p:sp>
        <p:nvSpPr>
          <p:cNvPr id="5" name="Preliminary">
            <a:extLst>
              <a:ext uri="{FF2B5EF4-FFF2-40B4-BE49-F238E27FC236}">
                <a16:creationId xmlns:a16="http://schemas.microsoft.com/office/drawing/2014/main" id="{65E5DFDE-127B-47DA-B050-AFDEFE52E893}"/>
              </a:ext>
            </a:extLst>
          </p:cNvPr>
          <p:cNvSpPr txBox="1"/>
          <p:nvPr/>
        </p:nvSpPr>
        <p:spPr>
          <a:xfrm>
            <a:off x="3175698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reliminary">
            <a:extLst>
              <a:ext uri="{FF2B5EF4-FFF2-40B4-BE49-F238E27FC236}">
                <a16:creationId xmlns:a16="http://schemas.microsoft.com/office/drawing/2014/main" id="{662EF16A-B078-8266-ED06-BEC9274A8BB8}"/>
              </a:ext>
            </a:extLst>
          </p:cNvPr>
          <p:cNvSpPr txBox="1"/>
          <p:nvPr/>
        </p:nvSpPr>
        <p:spPr>
          <a:xfrm>
            <a:off x="8135842" y="2639785"/>
            <a:ext cx="37632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tx1">
                    <a:alpha val="83000"/>
                  </a:schemeClr>
                </a:solidFill>
                <a:effectLst>
                  <a:glow rad="88900">
                    <a:schemeClr val="tx1">
                      <a:alpha val="40000"/>
                    </a:schemeClr>
                  </a:glow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sz="1800" dirty="0">
              <a:solidFill>
                <a:schemeClr val="tx1">
                  <a:alpha val="83000"/>
                </a:schemeClr>
              </a:solidFill>
              <a:effectLst>
                <a:glow rad="88900">
                  <a:schemeClr val="tx1">
                    <a:alpha val="40000"/>
                  </a:schemeClr>
                </a:glow>
                <a:outerShdw blurRad="38100" dist="20320" dir="18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CEC0F-812F-CD25-2C43-02D56B984E80}"/>
              </a:ext>
            </a:extLst>
          </p:cNvPr>
          <p:cNvSpPr txBox="1"/>
          <p:nvPr/>
        </p:nvSpPr>
        <p:spPr>
          <a:xfrm>
            <a:off x="1799085" y="263978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2646C-ED1C-83CF-CC5F-62D2BB6533D8}"/>
              </a:ext>
            </a:extLst>
          </p:cNvPr>
          <p:cNvSpPr txBox="1"/>
          <p:nvPr/>
        </p:nvSpPr>
        <p:spPr>
          <a:xfrm>
            <a:off x="7349672" y="248589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μ</a:t>
            </a:r>
            <a:endParaRPr lang="el-GR" sz="2800" b="1" dirty="0">
              <a:solidFill>
                <a:srgbClr val="0070C0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2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CA31-30C2-36DB-C1B9-593E18FB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77519" cy="706964"/>
          </a:xfrm>
        </p:spPr>
        <p:txBody>
          <a:bodyPr>
            <a:noAutofit/>
          </a:bodyPr>
          <a:lstStyle/>
          <a:p>
            <a:r>
              <a:rPr lang="en-US" sz="3600" dirty="0"/>
              <a:t>Cross section can be decomposed into Form Factors &amp; Structure Functions</a:t>
            </a:r>
            <a:endParaRPr lang="en-US" sz="3600" baseline="30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779651-1CB2-9153-19CD-044EDBB27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6" y="2428103"/>
            <a:ext cx="8825659" cy="42226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Elastic Scattering: target remains in ground state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Form factors G</a:t>
            </a:r>
            <a:r>
              <a:rPr lang="en-US" b="1" baseline="-25000" dirty="0"/>
              <a:t>e</a:t>
            </a:r>
            <a:r>
              <a:rPr lang="en-US" b="1" dirty="0"/>
              <a:t> and G</a:t>
            </a:r>
            <a:r>
              <a:rPr lang="en-US" b="1" baseline="-25000" dirty="0"/>
              <a:t>m</a:t>
            </a:r>
            <a:r>
              <a:rPr lang="en-US" b="1" dirty="0"/>
              <a:t> describe electric and magnetic distribution</a:t>
            </a:r>
          </a:p>
          <a:p>
            <a:r>
              <a:rPr lang="en-US" dirty="0"/>
              <a:t>Inelastic Scattering: target is excited by interaction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	Structure functions F</a:t>
            </a:r>
            <a:r>
              <a:rPr lang="en-US" b="1" baseline="-25000" dirty="0"/>
              <a:t>1</a:t>
            </a:r>
            <a:r>
              <a:rPr lang="en-US" b="1" dirty="0"/>
              <a:t> and F</a:t>
            </a:r>
            <a:r>
              <a:rPr lang="en-US" b="1" baseline="-25000" dirty="0"/>
              <a:t>2</a:t>
            </a:r>
            <a:r>
              <a:rPr lang="en-US" b="1" dirty="0"/>
              <a:t> describe quark-gluon distribution</a:t>
            </a:r>
          </a:p>
          <a:p>
            <a:r>
              <a:rPr lang="en-US" dirty="0"/>
              <a:t>Inelastic Scattering </a:t>
            </a:r>
            <a:r>
              <a:rPr lang="en-US" u="sng" dirty="0"/>
              <a:t>with polarized beam &amp; target:</a:t>
            </a:r>
          </a:p>
          <a:p>
            <a:endParaRPr lang="en-US" u="sng" dirty="0"/>
          </a:p>
          <a:p>
            <a:endParaRPr lang="en-US" u="sng" dirty="0"/>
          </a:p>
          <a:p>
            <a:pPr marL="457200" lvl="1" indent="0">
              <a:buNone/>
            </a:pP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2300" b="1" baseline="-25000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and g</a:t>
            </a:r>
            <a:r>
              <a:rPr lang="en-US" sz="2300" b="1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 describe spin distribution &amp; quark-gluon correlations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736D8-E689-B241-48B4-F464E5CC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asted-image.pdf" descr="pasted-image.pdf">
            <a:extLst>
              <a:ext uri="{FF2B5EF4-FFF2-40B4-BE49-F238E27FC236}">
                <a16:creationId xmlns:a16="http://schemas.microsoft.com/office/drawing/2014/main" id="{B928AFAA-7689-2071-4C00-4F83CDBC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4" y="2873544"/>
            <a:ext cx="4928369" cy="48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atex-image-1.pdf" descr="latex-image-1.pdf">
            <a:extLst>
              <a:ext uri="{FF2B5EF4-FFF2-40B4-BE49-F238E27FC236}">
                <a16:creationId xmlns:a16="http://schemas.microsoft.com/office/drawing/2014/main" id="{BC9D489D-1C6B-D7DF-D359-D48833C00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45" y="4287811"/>
            <a:ext cx="4405027" cy="5032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" name="latex-image-1.pdf" descr="latex-image-1.pdf">
            <a:extLst>
              <a:ext uri="{FF2B5EF4-FFF2-40B4-BE49-F238E27FC236}">
                <a16:creationId xmlns:a16="http://schemas.microsoft.com/office/drawing/2014/main" id="{1484ED37-6877-13AA-2286-F0F724ED3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50" y="5687712"/>
            <a:ext cx="6083882" cy="520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XS.pdf" descr="XS.pdf">
            <a:extLst>
              <a:ext uri="{FF2B5EF4-FFF2-40B4-BE49-F238E27FC236}">
                <a16:creationId xmlns:a16="http://schemas.microsoft.com/office/drawing/2014/main" id="{5A0E366D-99AB-B909-BCB2-189A49010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414" y="2648928"/>
            <a:ext cx="4785563" cy="41401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236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713E-A21A-142F-4F9F-3DDF0D5F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Spin Structure contributes to Hyperfine Splitting of Hydrogen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A5C5-8202-CBF8-A6C6-A34FFCE5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62" y="2396691"/>
            <a:ext cx="4791696" cy="2269781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Carl Carlson’s previous talk…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Uncertainty in theoretical calculations of Hyperfine splitting is presently dominated by proton structure term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experimental constraint from spin structure functions!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1C5E5-ED37-2B9A-2A14-24E81A79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A1F49-B48E-4CE8-204A-3D276D4D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037" y="2217849"/>
            <a:ext cx="6527334" cy="2102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D8E3A-8FF7-E734-9AEF-32B0754E3B3E}"/>
              </a:ext>
            </a:extLst>
          </p:cNvPr>
          <p:cNvSpPr txBox="1"/>
          <p:nvPr/>
        </p:nvSpPr>
        <p:spPr>
          <a:xfrm>
            <a:off x="7574579" y="4226633"/>
            <a:ext cx="3808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A. </a:t>
            </a:r>
            <a:r>
              <a:rPr lang="en-US" sz="1400" b="1" dirty="0" err="1"/>
              <a:t>Antognini</a:t>
            </a:r>
            <a:r>
              <a:rPr lang="en-US" sz="1400" b="1" dirty="0"/>
              <a:t>, F. Hagelstein, and V. </a:t>
            </a:r>
            <a:r>
              <a:rPr lang="en-US" sz="1400" b="1" dirty="0" err="1"/>
              <a:t>Pascalutsa</a:t>
            </a:r>
            <a:r>
              <a:rPr lang="en-US" sz="1400" b="1" dirty="0"/>
              <a:t> (2022)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7EE9C3-0B80-9828-AB43-58AC01DC59DE}"/>
                  </a:ext>
                </a:extLst>
              </p:cNvPr>
              <p:cNvSpPr txBox="1"/>
              <p:nvPr/>
            </p:nvSpPr>
            <p:spPr>
              <a:xfrm>
                <a:off x="-1211058" y="4882707"/>
                <a:ext cx="6193254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𝑛𝑆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h𝑓𝑠</m:t>
                          </m:r>
                        </m:sub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γ</m:t>
                          </m:r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𝑟𝑒𝑐𝑜𝑖𝑙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𝒑𝒐𝒍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7EE9C3-0B80-9828-AB43-58AC01DC5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1058" y="4882707"/>
                <a:ext cx="6193254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651A78-FFA4-4868-7C24-A3682C8671F6}"/>
                  </a:ext>
                </a:extLst>
              </p:cNvPr>
              <p:cNvSpPr txBox="1"/>
              <p:nvPr/>
            </p:nvSpPr>
            <p:spPr>
              <a:xfrm>
                <a:off x="-272213" y="5888900"/>
                <a:ext cx="6193254" cy="582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α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651A78-FFA4-4868-7C24-A3682C867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213" y="5888900"/>
                <a:ext cx="6193254" cy="582660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7E3C0B-D948-E62F-B8FD-06B2098D4025}"/>
              </a:ext>
            </a:extLst>
          </p:cNvPr>
          <p:cNvCxnSpPr>
            <a:cxnSpLocks/>
          </p:cNvCxnSpPr>
          <p:nvPr/>
        </p:nvCxnSpPr>
        <p:spPr>
          <a:xfrm flipH="1">
            <a:off x="1949116" y="5328606"/>
            <a:ext cx="1045846" cy="725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815EB-C7A1-FE74-25A5-D074D694A304}"/>
                  </a:ext>
                </a:extLst>
              </p:cNvPr>
              <p:cNvSpPr txBox="1"/>
              <p:nvPr/>
            </p:nvSpPr>
            <p:spPr>
              <a:xfrm>
                <a:off x="4925807" y="4832520"/>
                <a:ext cx="6949564" cy="745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τ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limLoc m:val="subSup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sup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sepChr m:val=",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d>
                                    <m:dPr>
                                      <m:sepChr m:val=","/>
                                      <m:ctrlPr>
                                        <a:rPr lang="en-US" sz="1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16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815EB-C7A1-FE74-25A5-D074D694A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807" y="4832520"/>
                <a:ext cx="6949564" cy="7457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27FC27-0382-ACE6-843A-30C5797B160D}"/>
                  </a:ext>
                </a:extLst>
              </p:cNvPr>
              <p:cNvSpPr txBox="1"/>
              <p:nvPr/>
            </p:nvSpPr>
            <p:spPr>
              <a:xfrm>
                <a:off x="4152612" y="5630621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=−24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27FC27-0382-ACE6-843A-30C5797B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612" y="5630621"/>
                <a:ext cx="6379744" cy="643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631578-BB52-9803-D6DD-FADC7AB65D9D}"/>
              </a:ext>
            </a:extLst>
          </p:cNvPr>
          <p:cNvCxnSpPr/>
          <p:nvPr/>
        </p:nvCxnSpPr>
        <p:spPr>
          <a:xfrm flipV="1">
            <a:off x="3868153" y="5241507"/>
            <a:ext cx="1341521" cy="9006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3F1516-0542-F107-450D-DC5BDC19B21A}"/>
              </a:ext>
            </a:extLst>
          </p:cNvPr>
          <p:cNvCxnSpPr/>
          <p:nvPr/>
        </p:nvCxnSpPr>
        <p:spPr>
          <a:xfrm flipV="1">
            <a:off x="3887165" y="6009774"/>
            <a:ext cx="1316493" cy="1485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1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1C5E5-ED37-2B9A-2A14-24E81A79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C0AE984-5379-8D4E-BA4B-EFEF6297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weighting for muonic hydrogen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58C9EB-D630-A262-4382-5BF191DD2B3C}"/>
                  </a:ext>
                </a:extLst>
              </p:cNvPr>
              <p:cNvSpPr txBox="1"/>
              <p:nvPr/>
            </p:nvSpPr>
            <p:spPr>
              <a:xfrm>
                <a:off x="501994" y="2185513"/>
                <a:ext cx="4848101" cy="4289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τ</m:t>
                                  </m:r>
                                </m:e>
                              </m:d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τ</m:t>
                                      </m:r>
                                    </m:e>
                                    <m:sub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en-US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τ</m:t>
                          </m:r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τ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=1+2</m:t>
                      </m:r>
                      <m:r>
                        <m:rPr>
                          <m:sty m:val="p"/>
                        </m:rPr>
                        <a:rPr lang="en-US" sz="18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τ</m:t>
                      </m:r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τ</m:t>
                          </m:r>
                          <m:d>
                            <m:d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58C9EB-D630-A262-4382-5BF191DD2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4" y="2185513"/>
                <a:ext cx="4848101" cy="4289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DC3147-D9BE-1E59-0D00-8016BC17C3B1}"/>
                  </a:ext>
                </a:extLst>
              </p:cNvPr>
              <p:cNvSpPr txBox="1"/>
              <p:nvPr/>
            </p:nvSpPr>
            <p:spPr>
              <a:xfrm>
                <a:off x="5852609" y="3703684"/>
                <a:ext cx="968214" cy="626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DC3147-D9BE-1E59-0D00-8016BC17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609" y="3703684"/>
                <a:ext cx="968214" cy="626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5AFF18-9F4C-7EB7-3479-85FBBB90898F}"/>
                  </a:ext>
                </a:extLst>
              </p:cNvPr>
              <p:cNvSpPr txBox="1"/>
              <p:nvPr/>
            </p:nvSpPr>
            <p:spPr>
              <a:xfrm>
                <a:off x="5969436" y="2554230"/>
                <a:ext cx="734560" cy="597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5AFF18-9F4C-7EB7-3479-85FBBB908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436" y="2554230"/>
                <a:ext cx="734560" cy="5970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16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435A-0F51-6F80-1360-5E994A8B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structure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66B339ED-E4DD-E338-2300-91B50172C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8390" y="5635556"/>
                <a:ext cx="4897231" cy="13195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Can solve for the structure functions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dominated by g</a:t>
                </a:r>
                <a:r>
                  <a:rPr lang="en-US" baseline="-25000" dirty="0"/>
                  <a:t>1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dominated by g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66B339ED-E4DD-E338-2300-91B50172C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8390" y="5635556"/>
                <a:ext cx="4897231" cy="1319564"/>
              </a:xfrm>
              <a:blipFill>
                <a:blip r:embed="rId7"/>
                <a:stretch>
                  <a:fillRect t="-967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639AA-4D7F-8E70-08BB-0F319485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F0492934-73A3-7E3E-42B4-AEA6C3A87C7E}"/>
              </a:ext>
            </a:extLst>
          </p:cNvPr>
          <p:cNvGrpSpPr/>
          <p:nvPr/>
        </p:nvGrpSpPr>
        <p:grpSpPr>
          <a:xfrm>
            <a:off x="533849" y="4301820"/>
            <a:ext cx="2723245" cy="1188071"/>
            <a:chOff x="0" y="0"/>
            <a:chExt cx="2723244" cy="1188070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BE73F89F-FF3F-FA2B-F9DE-B4EDA00003FF}"/>
                </a:ext>
              </a:extLst>
            </p:cNvPr>
            <p:cNvSpPr/>
            <p:nvPr/>
          </p:nvSpPr>
          <p:spPr>
            <a:xfrm>
              <a:off x="1243477" y="575810"/>
              <a:ext cx="297087" cy="91715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FDFDB5BD-1B03-ECFF-BC15-50C1D087D081}"/>
                </a:ext>
              </a:extLst>
            </p:cNvPr>
            <p:cNvSpPr/>
            <p:nvPr/>
          </p:nvSpPr>
          <p:spPr>
            <a:xfrm flipH="1">
              <a:off x="277726" y="157098"/>
              <a:ext cx="1" cy="72746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03D85889-751F-4F8C-604E-12F9D84B43A9}"/>
                </a:ext>
              </a:extLst>
            </p:cNvPr>
            <p:cNvSpPr/>
            <p:nvPr/>
          </p:nvSpPr>
          <p:spPr>
            <a:xfrm flipV="1">
              <a:off x="1676818" y="203985"/>
              <a:ext cx="1" cy="7274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20158EBD-787A-4275-40D5-DA3ADEF8735A}"/>
                </a:ext>
              </a:extLst>
            </p:cNvPr>
            <p:cNvSpPr/>
            <p:nvPr/>
          </p:nvSpPr>
          <p:spPr>
            <a:xfrm>
              <a:off x="1732557" y="608279"/>
              <a:ext cx="87876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Oval">
              <a:extLst>
                <a:ext uri="{FF2B5EF4-FFF2-40B4-BE49-F238E27FC236}">
                  <a16:creationId xmlns:a16="http://schemas.microsoft.com/office/drawing/2014/main" id="{72599AC0-912F-ECEB-8500-312FA6A67433}"/>
                </a:ext>
              </a:extLst>
            </p:cNvPr>
            <p:cNvSpPr/>
            <p:nvPr/>
          </p:nvSpPr>
          <p:spPr>
            <a:xfrm rot="5400000">
              <a:off x="1890385" y="397119"/>
              <a:ext cx="509239" cy="422031"/>
            </a:xfrm>
            <a:prstGeom prst="ellipse">
              <a:avLst/>
            </a:prstGeom>
            <a:solidFill>
              <a:srgbClr val="FF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" name="latex-image-1.pdf" descr="latex-image-1.pdf">
              <a:extLst>
                <a:ext uri="{FF2B5EF4-FFF2-40B4-BE49-F238E27FC236}">
                  <a16:creationId xmlns:a16="http://schemas.microsoft.com/office/drawing/2014/main" id="{BA07A779-6FEB-4C78-0FFF-7F542BCC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2068821" y="482868"/>
              <a:ext cx="183427" cy="250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062127FE-91F6-E528-3025-2D26EED29B0F}"/>
                </a:ext>
              </a:extLst>
            </p:cNvPr>
            <p:cNvSpPr/>
            <p:nvPr/>
          </p:nvSpPr>
          <p:spPr>
            <a:xfrm>
              <a:off x="-1" y="-1"/>
              <a:ext cx="2723246" cy="1188072"/>
            </a:xfrm>
            <a:prstGeom prst="rect">
              <a:avLst/>
            </a:prstGeom>
            <a:noFill/>
            <a:ln w="76200" cap="flat">
              <a:solidFill>
                <a:srgbClr val="00359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/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B387F5D4-63CB-31CD-1DF4-03262F6D992C}"/>
                </a:ext>
              </a:extLst>
            </p:cNvPr>
            <p:cNvSpPr/>
            <p:nvPr/>
          </p:nvSpPr>
          <p:spPr>
            <a:xfrm flipV="1">
              <a:off x="353970" y="621667"/>
              <a:ext cx="889509" cy="2440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Oval">
              <a:extLst>
                <a:ext uri="{FF2B5EF4-FFF2-40B4-BE49-F238E27FC236}">
                  <a16:creationId xmlns:a16="http://schemas.microsoft.com/office/drawing/2014/main" id="{0F482F7A-EAC4-8BF7-7611-B463BB26619C}"/>
                </a:ext>
              </a:extLst>
            </p:cNvPr>
            <p:cNvSpPr/>
            <p:nvPr/>
          </p:nvSpPr>
          <p:spPr>
            <a:xfrm rot="5400000">
              <a:off x="485957" y="434910"/>
              <a:ext cx="509239" cy="422031"/>
            </a:xfrm>
            <a:prstGeom prst="ellipse">
              <a:avLst/>
            </a:prstGeom>
            <a:solidFill>
              <a:srgbClr val="FF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5" name="latex-image-1.pdf" descr="latex-image-1.pdf">
              <a:extLst>
                <a:ext uri="{FF2B5EF4-FFF2-40B4-BE49-F238E27FC236}">
                  <a16:creationId xmlns:a16="http://schemas.microsoft.com/office/drawing/2014/main" id="{3882C743-39ED-6D45-B205-29FB9519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655927" y="520659"/>
              <a:ext cx="183427" cy="250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B6A733C8-06B1-8067-5B94-88C5B91CFF06}"/>
              </a:ext>
            </a:extLst>
          </p:cNvPr>
          <p:cNvGrpSpPr/>
          <p:nvPr/>
        </p:nvGrpSpPr>
        <p:grpSpPr>
          <a:xfrm>
            <a:off x="513909" y="2392534"/>
            <a:ext cx="2478859" cy="1188071"/>
            <a:chOff x="0" y="0"/>
            <a:chExt cx="2478857" cy="1188070"/>
          </a:xfrm>
        </p:grpSpPr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615E77B4-6EC8-633F-3E64-BE49AEAACA65}"/>
                </a:ext>
              </a:extLst>
            </p:cNvPr>
            <p:cNvSpPr/>
            <p:nvPr/>
          </p:nvSpPr>
          <p:spPr>
            <a:xfrm>
              <a:off x="0" y="-1"/>
              <a:ext cx="2478858" cy="1188072"/>
            </a:xfrm>
            <a:prstGeom prst="rect">
              <a:avLst/>
            </a:prstGeom>
            <a:noFill/>
            <a:ln w="76200" cap="flat">
              <a:solidFill>
                <a:srgbClr val="00359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/>
              </a:pPr>
              <a:endParaRPr/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DC20BD1A-98A4-50A6-6B11-40DA553F0BB5}"/>
                </a:ext>
              </a:extLst>
            </p:cNvPr>
            <p:cNvSpPr/>
            <p:nvPr/>
          </p:nvSpPr>
          <p:spPr>
            <a:xfrm flipH="1">
              <a:off x="367230" y="236700"/>
              <a:ext cx="1" cy="68901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Line">
              <a:extLst>
                <a:ext uri="{FF2B5EF4-FFF2-40B4-BE49-F238E27FC236}">
                  <a16:creationId xmlns:a16="http://schemas.microsoft.com/office/drawing/2014/main" id="{31724C00-967B-8138-8AAF-EF3228FA58C1}"/>
                </a:ext>
              </a:extLst>
            </p:cNvPr>
            <p:cNvSpPr/>
            <p:nvPr/>
          </p:nvSpPr>
          <p:spPr>
            <a:xfrm flipV="1">
              <a:off x="1609387" y="243221"/>
              <a:ext cx="1" cy="68901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5FE73947-F742-492E-CAF2-ADFE7DA91924}"/>
                </a:ext>
              </a:extLst>
            </p:cNvPr>
            <p:cNvSpPr/>
            <p:nvPr/>
          </p:nvSpPr>
          <p:spPr>
            <a:xfrm flipV="1">
              <a:off x="795120" y="79292"/>
              <a:ext cx="1" cy="9851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Oval">
              <a:extLst>
                <a:ext uri="{FF2B5EF4-FFF2-40B4-BE49-F238E27FC236}">
                  <a16:creationId xmlns:a16="http://schemas.microsoft.com/office/drawing/2014/main" id="{9C538BC5-C59D-2E21-C00D-52605B1F9282}"/>
                </a:ext>
              </a:extLst>
            </p:cNvPr>
            <p:cNvSpPr/>
            <p:nvPr/>
          </p:nvSpPr>
          <p:spPr>
            <a:xfrm>
              <a:off x="583986" y="400311"/>
              <a:ext cx="422031" cy="482322"/>
            </a:xfrm>
            <a:prstGeom prst="ellipse">
              <a:avLst/>
            </a:prstGeom>
            <a:solidFill>
              <a:srgbClr val="FF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2" name="latex-image-1.pdf" descr="latex-image-1.pdf">
              <a:extLst>
                <a:ext uri="{FF2B5EF4-FFF2-40B4-BE49-F238E27FC236}">
                  <a16:creationId xmlns:a16="http://schemas.microsoft.com/office/drawing/2014/main" id="{85E9D372-A889-2144-0648-02C083959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9114" y="480394"/>
              <a:ext cx="152015" cy="2866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" name="Line">
              <a:extLst>
                <a:ext uri="{FF2B5EF4-FFF2-40B4-BE49-F238E27FC236}">
                  <a16:creationId xmlns:a16="http://schemas.microsoft.com/office/drawing/2014/main" id="{AD2F8A51-EE70-A642-5AFA-04B188E81F49}"/>
                </a:ext>
              </a:extLst>
            </p:cNvPr>
            <p:cNvSpPr/>
            <p:nvPr/>
          </p:nvSpPr>
          <p:spPr>
            <a:xfrm flipV="1">
              <a:off x="1982725" y="79293"/>
              <a:ext cx="1" cy="98145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Oval">
              <a:extLst>
                <a:ext uri="{FF2B5EF4-FFF2-40B4-BE49-F238E27FC236}">
                  <a16:creationId xmlns:a16="http://schemas.microsoft.com/office/drawing/2014/main" id="{C1E7BAC9-F30F-5DBB-A203-1297E75BDDFC}"/>
                </a:ext>
              </a:extLst>
            </p:cNvPr>
            <p:cNvSpPr/>
            <p:nvPr/>
          </p:nvSpPr>
          <p:spPr>
            <a:xfrm>
              <a:off x="1771592" y="396604"/>
              <a:ext cx="422031" cy="482322"/>
            </a:xfrm>
            <a:prstGeom prst="ellipse">
              <a:avLst/>
            </a:prstGeom>
            <a:solidFill>
              <a:srgbClr val="FF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ln w="12700">
                    <a:solidFill>
                      <a:srgbClr val="000000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5" name="latex-image-1.pdf" descr="latex-image-1.pdf">
              <a:extLst>
                <a:ext uri="{FF2B5EF4-FFF2-40B4-BE49-F238E27FC236}">
                  <a16:creationId xmlns:a16="http://schemas.microsoft.com/office/drawing/2014/main" id="{3BCE6F70-E804-1423-551C-6CE5F7CA6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6719" y="476686"/>
              <a:ext cx="152015" cy="2866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E975313-3AA5-0C40-72FE-9E506EEB6B5C}"/>
                </a:ext>
              </a:extLst>
            </p:cNvPr>
            <p:cNvSpPr/>
            <p:nvPr/>
          </p:nvSpPr>
          <p:spPr>
            <a:xfrm>
              <a:off x="1156423" y="572463"/>
              <a:ext cx="297087" cy="8686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2595D955-024A-AB43-E696-12C1CB8B0C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1055" y="2833375"/>
            <a:ext cx="6036775" cy="4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BB344C6D-11DF-060F-4115-02036279A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1563" y="4643228"/>
            <a:ext cx="5900738" cy="55032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F63535-C33C-8627-0C19-5667A656C8DA}"/>
                  </a:ext>
                </a:extLst>
              </p:cNvPr>
              <p:cNvSpPr txBox="1"/>
              <p:nvPr/>
            </p:nvSpPr>
            <p:spPr>
              <a:xfrm>
                <a:off x="3257681" y="2251797"/>
                <a:ext cx="676917" cy="440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F63535-C33C-8627-0C19-5667A656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681" y="2251797"/>
                <a:ext cx="676917" cy="440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52BF46-7A7B-86FE-E401-7F4B24E027C1}"/>
                  </a:ext>
                </a:extLst>
              </p:cNvPr>
              <p:cNvSpPr txBox="1"/>
              <p:nvPr/>
            </p:nvSpPr>
            <p:spPr>
              <a:xfrm>
                <a:off x="3438957" y="3996262"/>
                <a:ext cx="7394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52BF46-7A7B-86FE-E401-7F4B24E0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57" y="3996262"/>
                <a:ext cx="73943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66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UNH_Secondary_Horiz_661.eps" descr="UNH_Secondary_Horiz_66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41" y="6406392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Rectangle"/>
          <p:cNvSpPr/>
          <p:nvPr/>
        </p:nvSpPr>
        <p:spPr>
          <a:xfrm>
            <a:off x="1523999" y="-2"/>
            <a:ext cx="9144001" cy="1091595"/>
          </a:xfrm>
          <a:prstGeom prst="rect">
            <a:avLst/>
          </a:prstGeom>
          <a:solidFill>
            <a:schemeClr val="accent1">
              <a:alpha val="90000"/>
            </a:scheme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7" name="HALL  A Experimental Set Up"/>
          <p:cNvSpPr txBox="1">
            <a:spLocks noGrp="1"/>
          </p:cNvSpPr>
          <p:nvPr>
            <p:ph type="title"/>
          </p:nvPr>
        </p:nvSpPr>
        <p:spPr>
          <a:xfrm>
            <a:off x="1981200" y="366908"/>
            <a:ext cx="7620000" cy="7246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Hall A Experimental Setup:</a:t>
            </a:r>
            <a:endParaRPr dirty="0"/>
          </a:p>
        </p:txBody>
      </p:sp>
      <p:sp>
        <p:nvSpPr>
          <p:cNvPr id="619" name="Spectrometer detectors provide trigger, tracking and particle identification…"/>
          <p:cNvSpPr txBox="1"/>
          <p:nvPr/>
        </p:nvSpPr>
        <p:spPr>
          <a:xfrm>
            <a:off x="23360668" y="29100391"/>
            <a:ext cx="1147724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rPr sz="2400"/>
              <a:t>Spectrometer detectors provide trigger, tracking and particle identification</a:t>
            </a:r>
          </a:p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rPr sz="2400"/>
              <a:t>Achieved record Hall A DAQ rate of 6-7 kHz during the run period</a:t>
            </a:r>
          </a:p>
        </p:txBody>
      </p:sp>
      <p:sp>
        <p:nvSpPr>
          <p:cNvPr id="620" name="Spectrometer detectors provide trigger, tracking and particle identification…"/>
          <p:cNvSpPr txBox="1"/>
          <p:nvPr/>
        </p:nvSpPr>
        <p:spPr>
          <a:xfrm>
            <a:off x="23513068" y="29252791"/>
            <a:ext cx="1147724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rPr sz="2400"/>
              <a:t>Spectrometer detectors provide trigger, tracking and particle identification</a:t>
            </a:r>
          </a:p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rPr sz="2400"/>
              <a:t>Achieved record Hall A DAQ rate of 6-7 kHz during the run period</a:t>
            </a:r>
          </a:p>
        </p:txBody>
      </p:sp>
      <p:sp>
        <p:nvSpPr>
          <p:cNvPr id="621" name="Spectrometer detectors provide trigger, tracking and particle identification…"/>
          <p:cNvSpPr txBox="1"/>
          <p:nvPr/>
        </p:nvSpPr>
        <p:spPr>
          <a:xfrm>
            <a:off x="23665468" y="29405191"/>
            <a:ext cx="1147724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rPr sz="2400"/>
              <a:t>Spectrometer detectors provide trigger, tracking and particle identification</a:t>
            </a:r>
          </a:p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rPr sz="2400"/>
              <a:t>Achieved record Hall A DAQ rate of 6-7 kHz during the run period</a:t>
            </a:r>
          </a:p>
        </p:txBody>
      </p:sp>
      <p:pic>
        <p:nvPicPr>
          <p:cNvPr id="623" name="Rectangle" descr="Rectangle"/>
          <p:cNvPicPr>
            <a:picLocks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824123" y="1209273"/>
            <a:ext cx="2531320" cy="2363606"/>
          </a:xfrm>
          <a:prstGeom prst="rect">
            <a:avLst/>
          </a:prstGeom>
          <a:effectLst>
            <a:outerShdw blurRad="76200" dist="508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24" name="Electron Beam…"/>
          <p:cNvSpPr txBox="1"/>
          <p:nvPr/>
        </p:nvSpPr>
        <p:spPr>
          <a:xfrm>
            <a:off x="1867518" y="1908605"/>
            <a:ext cx="250592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60421" indent="-160421" defTabSz="584200">
              <a:lnSpc>
                <a:spcPct val="150000"/>
              </a:lnSpc>
              <a:buSzPct val="100000"/>
              <a:buChar char="•"/>
              <a:defRPr sz="1600"/>
            </a:pPr>
            <a:r>
              <a:rPr sz="1400" dirty="0"/>
              <a:t>Electron Beam</a:t>
            </a:r>
          </a:p>
          <a:p>
            <a:pPr marL="160421" indent="-160421" defTabSz="584200">
              <a:lnSpc>
                <a:spcPct val="150000"/>
              </a:lnSpc>
              <a:buSzPct val="100000"/>
              <a:buChar char="•"/>
              <a:defRPr sz="1600"/>
            </a:pPr>
            <a:r>
              <a:rPr sz="1400" dirty="0"/>
              <a:t>Polarized Proton Target</a:t>
            </a:r>
          </a:p>
          <a:p>
            <a:pPr marL="160421" indent="-160421" defTabSz="584200">
              <a:lnSpc>
                <a:spcPct val="150000"/>
              </a:lnSpc>
              <a:buSzPct val="100000"/>
              <a:buChar char="•"/>
              <a:defRPr sz="1600"/>
            </a:pPr>
            <a:r>
              <a:rPr sz="1400" dirty="0"/>
              <a:t>Spectrometer/Detectors</a:t>
            </a:r>
          </a:p>
          <a:p>
            <a:pPr marL="160421" indent="-160421" defTabSz="584200">
              <a:lnSpc>
                <a:spcPct val="150000"/>
              </a:lnSpc>
              <a:buSzPct val="100000"/>
              <a:buChar char="•"/>
              <a:defRPr sz="1600"/>
            </a:pPr>
            <a:r>
              <a:rPr sz="1400" dirty="0"/>
              <a:t>Small Scattering Angle</a:t>
            </a:r>
          </a:p>
        </p:txBody>
      </p:sp>
      <p:pic>
        <p:nvPicPr>
          <p:cNvPr id="625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044" y="1326570"/>
            <a:ext cx="284529" cy="34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Beamline_DNP_2.eps" descr="Beamline_DNP_2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8" y="2313831"/>
            <a:ext cx="7924800" cy="4127501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Transverse polarized NH3 target (2.5/5.0T)…"/>
          <p:cNvSpPr txBox="1"/>
          <p:nvPr/>
        </p:nvSpPr>
        <p:spPr>
          <a:xfrm>
            <a:off x="4029337" y="1091593"/>
            <a:ext cx="5498975" cy="1531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sz="1600" dirty="0"/>
              <a:t>g2p experiment ran spring 2012 at Jefferson Lab in Hall A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</a:pPr>
            <a:r>
              <a:rPr sz="1600" dirty="0"/>
              <a:t>Transverse polarized </a:t>
            </a:r>
            <a:r>
              <a:rPr sz="1600" i="1" dirty="0"/>
              <a:t>NH</a:t>
            </a:r>
            <a:r>
              <a:rPr sz="1600" i="1" baseline="-25000" dirty="0"/>
              <a:t>3</a:t>
            </a:r>
            <a:r>
              <a:rPr sz="1600" dirty="0"/>
              <a:t> target (2.5/5.0T)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</a:pPr>
            <a:r>
              <a:rPr sz="1600" dirty="0"/>
              <a:t>Dipole chicane magnets help compensate for target field bending of beam</a:t>
            </a:r>
          </a:p>
        </p:txBody>
      </p:sp>
      <p:sp>
        <p:nvSpPr>
          <p:cNvPr id="637" name="Measuring"/>
          <p:cNvSpPr txBox="1"/>
          <p:nvPr/>
        </p:nvSpPr>
        <p:spPr>
          <a:xfrm>
            <a:off x="1751847" y="1296462"/>
            <a:ext cx="220521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2400"/>
            </a:lvl1pPr>
          </a:lstStyle>
          <a:p>
            <a:r>
              <a:rPr sz="1400" dirty="0"/>
              <a:t>Measuring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20EA-75BF-4707-1B69-98F60863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Settings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B86AD9-8279-F73C-DD0E-12D51629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428" y="2952944"/>
            <a:ext cx="5762402" cy="4222689"/>
          </a:xfrm>
        </p:spPr>
        <p:txBody>
          <a:bodyPr>
            <a:normAutofit/>
          </a:bodyPr>
          <a:lstStyle/>
          <a:p>
            <a:r>
              <a:rPr lang="en-US" dirty="0"/>
              <a:t>5 Transverse settings and 1 Longitudinal setting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1.2 GeV setting only used for radiative corrections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2.2 GeV 5T Longitudinal &amp; 2.2 GeV 2.5T Transverse fall at almost the same Q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and so can be used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31484-C1B2-0C8F-E4B9-189BB7DC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00-2523-4600-8B4B-A1982FF7E06B}" type="slidenum">
              <a:rPr lang="en-US" smtClean="0"/>
              <a:t>9</a:t>
            </a:fld>
            <a:endParaRPr lang="en-US"/>
          </a:p>
        </p:txBody>
      </p:sp>
      <p:pic>
        <p:nvPicPr>
          <p:cNvPr id="5" name="g2p_kin_scale.png" descr="g2p_kin_scale.png">
            <a:extLst>
              <a:ext uri="{FF2B5EF4-FFF2-40B4-BE49-F238E27FC236}">
                <a16:creationId xmlns:a16="http://schemas.microsoft.com/office/drawing/2014/main" id="{4176906F-D3EA-B0D4-5020-7E0BC78FD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7" y="2266692"/>
            <a:ext cx="6121744" cy="45913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115983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33593</TotalTime>
  <Words>1543</Words>
  <Application>Microsoft Office PowerPoint</Application>
  <PresentationFormat>Widescreen</PresentationFormat>
  <Paragraphs>242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Amasis MT Pro</vt:lpstr>
      <vt:lpstr>Amasis MT Pro Medium</vt:lpstr>
      <vt:lpstr>Arial</vt:lpstr>
      <vt:lpstr>Calibri</vt:lpstr>
      <vt:lpstr>Calibri Light</vt:lpstr>
      <vt:lpstr>Cambria Math</vt:lpstr>
      <vt:lpstr>MS Shell Dlg 2</vt:lpstr>
      <vt:lpstr>Times</vt:lpstr>
      <vt:lpstr>Times New Roman</vt:lpstr>
      <vt:lpstr>Metropolitan</vt:lpstr>
      <vt:lpstr>Proton spin structure functions and polarizability contribution to Hyperfine Splitting in muonic hydrogen</vt:lpstr>
      <vt:lpstr>A big thanks to the whole g2p collaboration!</vt:lpstr>
      <vt:lpstr>Electron-Proton Scattering Formulation</vt:lpstr>
      <vt:lpstr>Cross section can be decomposed into Form Factors &amp; Structure Functions</vt:lpstr>
      <vt:lpstr>Proton Spin Structure contributes to Hyperfine Splitting of Hydrogen</vt:lpstr>
      <vt:lpstr>Kinematic weighting for muonic hydrogen</vt:lpstr>
      <vt:lpstr>Extracting structure functions</vt:lpstr>
      <vt:lpstr>Hall A Experimental Setup:</vt:lpstr>
      <vt:lpstr>Kinematic Settings</vt:lpstr>
      <vt:lpstr>Forming polarized cross section differences </vt:lpstr>
      <vt:lpstr>Asymmetry Results</vt:lpstr>
      <vt:lpstr>Unpolarized Cross Section</vt:lpstr>
      <vt:lpstr>Extraction of Structure Functions</vt:lpstr>
      <vt:lpstr>Structure Function Results</vt:lpstr>
      <vt:lpstr>First publication released in October!</vt:lpstr>
      <vt:lpstr>Δ1 Results (Muonic Hydrogen)</vt:lpstr>
      <vt:lpstr>Δ2 Results (Muonic Hydrogen)</vt:lpstr>
      <vt:lpstr>Δ1,2 Results (Fits)</vt:lpstr>
      <vt:lpstr>Δ1,2 Results (Fits)</vt:lpstr>
      <vt:lpstr>Low Q2 Limit</vt:lpstr>
      <vt:lpstr>Muonic Hydrogen Hyperfine Contribution Results</vt:lpstr>
      <vt:lpstr>Hyperfine Structure Publication in preparataion</vt:lpstr>
      <vt:lpstr>Acknowledgements</vt:lpstr>
      <vt:lpstr>References</vt:lpstr>
      <vt:lpstr>Extra Slide: Gamma0</vt:lpstr>
      <vt:lpstr>Extra Slide: Schwinger Sum Rule</vt:lpstr>
      <vt:lpstr>Δ1 Results (Electronic Hydrogen)</vt:lpstr>
      <vt:lpstr>Δ2 Results (Electronic Hydrogen)</vt:lpstr>
      <vt:lpstr>Proposal in Progress to Measure another relevant region of Δ2 </vt:lpstr>
      <vt:lpstr>Δ1 Results (Fits)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Proton’s Spin Structure &amp; Polarizabilities in the Strong QCD Regime</dc:title>
  <dc:creator>David Ruth</dc:creator>
  <cp:lastModifiedBy>David Ruth</cp:lastModifiedBy>
  <cp:revision>161</cp:revision>
  <dcterms:created xsi:type="dcterms:W3CDTF">2022-09-08T17:20:34Z</dcterms:created>
  <dcterms:modified xsi:type="dcterms:W3CDTF">2023-06-27T04:38:33Z</dcterms:modified>
</cp:coreProperties>
</file>