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58" r:id="rId5"/>
    <p:sldId id="385" r:id="rId6"/>
    <p:sldId id="393" r:id="rId7"/>
    <p:sldId id="266" r:id="rId8"/>
    <p:sldId id="442" r:id="rId9"/>
    <p:sldId id="441" r:id="rId10"/>
    <p:sldId id="444" r:id="rId11"/>
    <p:sldId id="390" r:id="rId12"/>
    <p:sldId id="391" r:id="rId13"/>
    <p:sldId id="443" r:id="rId14"/>
    <p:sldId id="392" r:id="rId15"/>
    <p:sldId id="388" r:id="rId16"/>
    <p:sldId id="445" r:id="rId17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800080"/>
    <a:srgbClr val="695ACD"/>
    <a:srgbClr val="006300"/>
    <a:srgbClr val="B4C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0"/>
    <p:restoredTop sz="94629"/>
  </p:normalViewPr>
  <p:slideViewPr>
    <p:cSldViewPr snapToGrid="0" snapToObjects="1">
      <p:cViewPr>
        <p:scale>
          <a:sx n="114" d="100"/>
          <a:sy n="114" d="100"/>
        </p:scale>
        <p:origin x="840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7AA44-FA56-A041-8ABA-E1037063864B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28916-9220-DF40-B5B5-10A03A7950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0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226DDE-F97F-6143-BC10-C1FDDD3C60F7}" type="slidenum">
              <a:rPr lang="en-CH" smtClean="0"/>
              <a:t>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57686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H" dirty="0"/>
              <a:t> </a:t>
            </a:r>
            <a:r>
              <a:rPr lang="en-GB" dirty="0" err="1"/>
              <a:t>two_ion_plot.png</a:t>
            </a: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C28916-9220-DF40-B5B5-10A03A7950D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57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2412-8773-2044-BA4C-41AB09427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5E7C8-3B38-F547-9956-81608550E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D0511-0964-3A4C-AD0B-5F0D1C2AC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CDD87-AE7C-5F49-A741-F7B79BB5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A1193-961E-2B45-8A8D-8613D3FE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02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6AEA-C229-F243-AFFC-95C68793E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481CF3-17E3-3947-A207-568256581B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B7240-BFB1-9E42-B26D-945F2DD90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4B090-1943-F244-A9FC-167980E0A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C8222-0427-3549-A399-21EB4902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2308AF-FEAD-8045-8DE5-1A7BE8516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38EB4-6796-9843-9317-050A753AF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933-0DA2-6240-B6B8-ABECBCC8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5B9EE-4320-AA4C-83E5-F9A741A4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38F70-8A0A-234E-8B3F-4272B230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50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AE6A-B3CE-104C-87C0-41FEEA79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2A5A4-A37D-064A-8F99-3ADD41A2D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3AC78-D84D-1544-B1BD-3EFFF740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FF588-D243-504F-967C-0D82D38F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B994F-B25A-B146-917A-1174075B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1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6CE9-0889-1F44-9A5F-4C869E8E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56B91-9B52-1B4A-89F4-2DB9204EB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26500-EBCB-1D48-B984-52D911901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02C8-6C91-174A-AA42-5297945B7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097C1-2F61-8A48-8EF3-1D917CDA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72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E61F4-7126-AF44-B2B9-EB4925946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35C4F-7792-094C-B317-3EB83FC309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0A780-C42A-3742-ADAE-BC6A9A2A2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A22F5-081B-C641-B4B0-0C638763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6A84C-7C7D-EE4B-8185-2E8B662C7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DBFC6-D020-E249-896C-723AD9C93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0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BE8D1-282F-A648-AB11-B94D1657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8BBFF-C00A-F74A-8C63-E6CC7BB6E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4E023-19D4-F043-83F1-9BE50F5F46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43CD1B-6FFD-0444-B3F3-DDEF94ADC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323C55-03EF-4D45-B3F9-EA15EE248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B37D20-FBBE-9B4C-8121-719D998C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228DA-93EC-E04F-B5CC-7729742C3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CBBAD1-22B1-5D41-8398-3CBA50A25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6549-7D9A-D94D-9BB1-10BFEEDE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DAA78-2993-B243-B1AE-0A72BEF0A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F327E-EDC0-D440-B352-C89C5AF8D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EF929-9FBB-6D40-A3B6-7104C562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90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D790A0-8CAE-7C4A-86CE-CFC11C62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2659F-00BC-FE45-9824-46D88EA05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ABD25-A339-9D47-B899-CCAD6F062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16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26C05-9849-514B-A06D-CA6496580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ABDEF-C7A0-5B4F-9ED4-68455D2C6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57768-A51B-8844-A4C2-D1888F6FB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90473-8CC2-9E4C-A75E-722B6AA4A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F4C1C-D704-3241-ADDA-D5EC3CC70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753F9-084B-9448-A804-A8E7477B1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49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2FD1-789E-8F45-A254-75A3B4AFC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BAA9A5-100B-C24F-9575-E4509B168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CA1DBC-8E63-3346-A6B7-ACF126126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F7E1D-0999-864F-8CCB-1125A2EB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1AA4BF-5CCC-7245-97EA-5EA5275E3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00D55-E4F3-E746-8B75-700BB2EF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835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22C7B7-D89B-084C-A5A7-12FFD98F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5D6A6-CFC5-1748-9F38-FABD00E4E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E957C-0EF2-6E45-B78C-80ABB9EE60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59600-A14D-3F4B-89E2-C06DE0839C65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0D034-96FB-1247-B08C-631A08873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B1B26-4064-6745-8B8A-50A87BF5D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F4446-2760-BC49-B099-CAE4DB23A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16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7" Type="http://schemas.openxmlformats.org/officeDocument/2006/relationships/image" Target="../media/image4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7" Type="http://schemas.openxmlformats.org/officeDocument/2006/relationships/image" Target="../media/image16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FDF53-9A7B-4A44-B0D8-8B00CAA42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689" y="245845"/>
            <a:ext cx="9144000" cy="101134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Quantum logic detection of H</a:t>
            </a:r>
            <a:r>
              <a:rPr lang="en-GB" b="1" baseline="-25000" dirty="0"/>
              <a:t>2</a:t>
            </a:r>
            <a:r>
              <a:rPr lang="en-GB" b="1" baseline="30000" dirty="0"/>
              <a:t>+</a:t>
            </a: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A0B3D-2A25-1A4F-B7DC-D217A16ACC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5584" y="5581884"/>
            <a:ext cx="2003892" cy="724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C0B0FE-D318-7349-8C4C-BFCBC901F4FF}"/>
              </a:ext>
            </a:extLst>
          </p:cNvPr>
          <p:cNvSpPr txBox="1"/>
          <p:nvPr/>
        </p:nvSpPr>
        <p:spPr>
          <a:xfrm>
            <a:off x="9611158" y="6218071"/>
            <a:ext cx="2504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Daniel </a:t>
            </a:r>
            <a:r>
              <a:rPr lang="en-GB" sz="1600" dirty="0" err="1"/>
              <a:t>Kienzler</a:t>
            </a:r>
            <a:endParaRPr lang="en-GB" sz="1600" dirty="0"/>
          </a:p>
          <a:p>
            <a:pPr algn="r"/>
            <a:r>
              <a:rPr lang="en-GB" sz="1600" dirty="0"/>
              <a:t>PREN+</a:t>
            </a:r>
            <a:r>
              <a:rPr lang="el-GR" sz="1600" dirty="0"/>
              <a:t>μ</a:t>
            </a:r>
            <a:r>
              <a:rPr lang="en-GB" sz="1600" dirty="0"/>
              <a:t>ASTI, Mainz, 2023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9A83D98-EEEE-A848-9CE6-B9933E401031}"/>
              </a:ext>
            </a:extLst>
          </p:cNvPr>
          <p:cNvSpPr/>
          <p:nvPr/>
        </p:nvSpPr>
        <p:spPr>
          <a:xfrm>
            <a:off x="6539594" y="2196325"/>
            <a:ext cx="665403" cy="66540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112AD7-6CBC-4BAF-4045-1F3AA56807C7}"/>
              </a:ext>
            </a:extLst>
          </p:cNvPr>
          <p:cNvGrpSpPr/>
          <p:nvPr/>
        </p:nvGrpSpPr>
        <p:grpSpPr>
          <a:xfrm rot="19580442">
            <a:off x="4917416" y="2289332"/>
            <a:ext cx="1204398" cy="479392"/>
            <a:chOff x="4764506" y="2737048"/>
            <a:chExt cx="1204398" cy="47939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37637B7-9D34-A543-92D7-4C8719D762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3945" y="2982137"/>
              <a:ext cx="758701" cy="0"/>
            </a:xfrm>
            <a:prstGeom prst="straightConnector1">
              <a:avLst/>
            </a:prstGeom>
            <a:ln w="63500" cap="flat">
              <a:solidFill>
                <a:schemeClr val="accent2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6D6CD6-5DBF-1F46-A8F2-BD10A25895F7}"/>
                </a:ext>
              </a:extLst>
            </p:cNvPr>
            <p:cNvSpPr/>
            <p:nvPr/>
          </p:nvSpPr>
          <p:spPr>
            <a:xfrm>
              <a:off x="4764506" y="2755680"/>
              <a:ext cx="460048" cy="4600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5EA438-5C1B-2A49-8539-18DB93A9B1FA}"/>
                </a:ext>
              </a:extLst>
            </p:cNvPr>
            <p:cNvSpPr/>
            <p:nvPr/>
          </p:nvSpPr>
          <p:spPr>
            <a:xfrm>
              <a:off x="5489513" y="2737048"/>
              <a:ext cx="479391" cy="4793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5CA3B16-6BE8-7F4A-A517-136EE3824D94}"/>
              </a:ext>
            </a:extLst>
          </p:cNvPr>
          <p:cNvSpPr/>
          <p:nvPr/>
        </p:nvSpPr>
        <p:spPr>
          <a:xfrm>
            <a:off x="7244606" y="1628714"/>
            <a:ext cx="604792" cy="4267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Be</a:t>
            </a:r>
            <a:r>
              <a:rPr lang="en-US" sz="2400" baseline="30000" dirty="0"/>
              <a:t>+ </a:t>
            </a:r>
            <a:endParaRPr lang="en-GB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E7C309-1992-AC42-B7C2-C9F69D3D5CFC}"/>
              </a:ext>
            </a:extLst>
          </p:cNvPr>
          <p:cNvSpPr/>
          <p:nvPr/>
        </p:nvSpPr>
        <p:spPr>
          <a:xfrm>
            <a:off x="4659454" y="1628713"/>
            <a:ext cx="582569" cy="4267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2</a:t>
            </a:r>
            <a:r>
              <a:rPr lang="en-US" sz="2400" baseline="30000" dirty="0"/>
              <a:t>+ </a:t>
            </a:r>
            <a:endParaRPr lang="en-GB" sz="2400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C45B113D-46C3-3846-97AB-B46B726F99B7}"/>
              </a:ext>
            </a:extLst>
          </p:cNvPr>
          <p:cNvSpPr/>
          <p:nvPr/>
        </p:nvSpPr>
        <p:spPr bwMode="auto">
          <a:xfrm>
            <a:off x="3688515" y="1832450"/>
            <a:ext cx="4924060" cy="1761243"/>
          </a:xfrm>
          <a:custGeom>
            <a:avLst/>
            <a:gdLst>
              <a:gd name="connsiteX0" fmla="*/ 0 w 1550194"/>
              <a:gd name="connsiteY0" fmla="*/ 7144 h 1208485"/>
              <a:gd name="connsiteX1" fmla="*/ 742950 w 1550194"/>
              <a:gd name="connsiteY1" fmla="*/ 1207294 h 1208485"/>
              <a:gd name="connsiteX2" fmla="*/ 1550194 w 1550194"/>
              <a:gd name="connsiteY2" fmla="*/ 0 h 12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0194" h="1208485">
                <a:moveTo>
                  <a:pt x="0" y="7144"/>
                </a:moveTo>
                <a:cubicBezTo>
                  <a:pt x="242292" y="607814"/>
                  <a:pt x="484584" y="1208485"/>
                  <a:pt x="742950" y="1207294"/>
                </a:cubicBezTo>
                <a:cubicBezTo>
                  <a:pt x="1001316" y="1206103"/>
                  <a:pt x="1275755" y="603051"/>
                  <a:pt x="1550194" y="0"/>
                </a:cubicBezTo>
              </a:path>
            </a:pathLst>
          </a:cu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E09DF55-4ECC-D907-9186-726F5EBBE7F0}"/>
              </a:ext>
            </a:extLst>
          </p:cNvPr>
          <p:cNvGrpSpPr/>
          <p:nvPr/>
        </p:nvGrpSpPr>
        <p:grpSpPr>
          <a:xfrm>
            <a:off x="293060" y="4065963"/>
            <a:ext cx="3228362" cy="2559488"/>
            <a:chOff x="1999887" y="466019"/>
            <a:chExt cx="3228362" cy="25594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706569A-E1D8-5D49-50B8-559EAFE815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33"/>
            <a:stretch/>
          </p:blipFill>
          <p:spPr>
            <a:xfrm>
              <a:off x="3869892" y="878147"/>
              <a:ext cx="1358357" cy="1839102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7E44A0-3BC6-3C32-C072-37B8B03F8623}"/>
                </a:ext>
              </a:extLst>
            </p:cNvPr>
            <p:cNvSpPr/>
            <p:nvPr/>
          </p:nvSpPr>
          <p:spPr>
            <a:xfrm>
              <a:off x="3867851" y="2717248"/>
              <a:ext cx="1358357" cy="307777"/>
            </a:xfrm>
            <a:prstGeom prst="rect">
              <a:avLst/>
            </a:prstGeom>
            <a:solidFill>
              <a:srgbClr val="FFFFFF">
                <a:alpha val="74000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David Holzapfel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20360F-C285-6046-80F7-12890C2277A4}"/>
                </a:ext>
              </a:extLst>
            </p:cNvPr>
            <p:cNvSpPr/>
            <p:nvPr/>
          </p:nvSpPr>
          <p:spPr>
            <a:xfrm>
              <a:off x="1999887" y="2717730"/>
              <a:ext cx="1381777" cy="307777"/>
            </a:xfrm>
            <a:prstGeom prst="rect">
              <a:avLst/>
            </a:prstGeom>
            <a:solidFill>
              <a:srgbClr val="FFFFFF">
                <a:alpha val="74118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Nick Schwegler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65F1D2C-03B5-42EF-3AB1-070EAB89F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1926" y="878630"/>
              <a:ext cx="1379741" cy="1839101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70AA52-15A3-756C-6098-E6245EF13FC0}"/>
                </a:ext>
              </a:extLst>
            </p:cNvPr>
            <p:cNvSpPr/>
            <p:nvPr/>
          </p:nvSpPr>
          <p:spPr>
            <a:xfrm>
              <a:off x="1999887" y="466019"/>
              <a:ext cx="3226321" cy="369332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PhD students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B280D93-6C7A-9E57-EB1F-99272F3671D6}"/>
              </a:ext>
            </a:extLst>
          </p:cNvPr>
          <p:cNvGrpSpPr/>
          <p:nvPr/>
        </p:nvGrpSpPr>
        <p:grpSpPr>
          <a:xfrm>
            <a:off x="139095" y="1433333"/>
            <a:ext cx="1689706" cy="2583382"/>
            <a:chOff x="139095" y="1315281"/>
            <a:chExt cx="1689706" cy="258338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DD4B6B4-C579-430A-C8A6-4CB43A3851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2428" t="6044" r="19883" b="17176"/>
            <a:stretch/>
          </p:blipFill>
          <p:spPr>
            <a:xfrm>
              <a:off x="294820" y="1732623"/>
              <a:ext cx="1381777" cy="1839102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C936250-493C-3ECD-5EDF-200ACE59BA7E}"/>
                </a:ext>
              </a:extLst>
            </p:cNvPr>
            <p:cNvSpPr/>
            <p:nvPr/>
          </p:nvSpPr>
          <p:spPr>
            <a:xfrm>
              <a:off x="139095" y="1315281"/>
              <a:ext cx="1689706" cy="369332"/>
            </a:xfrm>
            <a:prstGeom prst="rect">
              <a:avLst/>
            </a:prstGeom>
            <a:solidFill>
              <a:schemeClr val="bg1">
                <a:alpha val="74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b="1" dirty="0"/>
                <a:t>Postdoc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ED942F1-BAFC-70B9-C87A-87383C2DD103}"/>
                </a:ext>
              </a:extLst>
            </p:cNvPr>
            <p:cNvSpPr/>
            <p:nvPr/>
          </p:nvSpPr>
          <p:spPr>
            <a:xfrm>
              <a:off x="275209" y="3590886"/>
              <a:ext cx="1381777" cy="307777"/>
            </a:xfrm>
            <a:prstGeom prst="rect">
              <a:avLst/>
            </a:prstGeom>
            <a:solidFill>
              <a:srgbClr val="FFFFFF">
                <a:alpha val="74118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</a:rPr>
                <a:t>Fabian Schmid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3AC16B3-B38E-DE06-EE29-D440808DAE80}"/>
              </a:ext>
            </a:extLst>
          </p:cNvPr>
          <p:cNvGrpSpPr/>
          <p:nvPr/>
        </p:nvGrpSpPr>
        <p:grpSpPr>
          <a:xfrm>
            <a:off x="8392777" y="2557732"/>
            <a:ext cx="2898465" cy="2897421"/>
            <a:chOff x="4478380" y="3797429"/>
            <a:chExt cx="2021203" cy="2020475"/>
          </a:xfrm>
        </p:grpSpPr>
        <p:pic>
          <p:nvPicPr>
            <p:cNvPr id="28" name="Picture 27" descr="A picture containing text, screenshot, square, pattern&#10;&#10;Description automatically generated">
              <a:extLst>
                <a:ext uri="{FF2B5EF4-FFF2-40B4-BE49-F238E27FC236}">
                  <a16:creationId xmlns:a16="http://schemas.microsoft.com/office/drawing/2014/main" id="{5BF1BC60-72CF-80D0-5238-0838D2DC6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9209" t="8262" r="17590" b="15710"/>
            <a:stretch/>
          </p:blipFill>
          <p:spPr>
            <a:xfrm flipH="1">
              <a:off x="4478380" y="3797429"/>
              <a:ext cx="2021203" cy="2020475"/>
            </a:xfrm>
            <a:prstGeom prst="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4367EDE-1C10-5A25-74F5-156DA9060AD6}"/>
                </a:ext>
              </a:extLst>
            </p:cNvPr>
            <p:cNvSpPr/>
            <p:nvPr/>
          </p:nvSpPr>
          <p:spPr>
            <a:xfrm>
              <a:off x="4594174" y="3992970"/>
              <a:ext cx="1025052" cy="1025052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01B26F6-2C80-9328-E2F1-7B7A2BE55225}"/>
                </a:ext>
              </a:extLst>
            </p:cNvPr>
            <p:cNvSpPr/>
            <p:nvPr/>
          </p:nvSpPr>
          <p:spPr>
            <a:xfrm>
              <a:off x="5393671" y="4752046"/>
              <a:ext cx="1025052" cy="1025052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33464EA-CD44-AEB1-548F-257751E95C8E}"/>
                </a:ext>
              </a:extLst>
            </p:cNvPr>
            <p:cNvSpPr/>
            <p:nvPr/>
          </p:nvSpPr>
          <p:spPr>
            <a:xfrm>
              <a:off x="4928730" y="4339736"/>
              <a:ext cx="410201" cy="321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H</a:t>
              </a:r>
              <a:r>
                <a:rPr 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sz="2400" baseline="30000" dirty="0">
                  <a:solidFill>
                    <a:schemeClr val="bg1"/>
                  </a:solidFill>
                </a:rPr>
                <a:t>+ 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7508A1C-52D6-B6F6-C3E3-100D50C4FD69}"/>
                </a:ext>
              </a:extLst>
            </p:cNvPr>
            <p:cNvSpPr/>
            <p:nvPr/>
          </p:nvSpPr>
          <p:spPr>
            <a:xfrm>
              <a:off x="5704471" y="5101372"/>
              <a:ext cx="422558" cy="321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Be</a:t>
              </a:r>
              <a:r>
                <a:rPr lang="en-US" sz="2400" baseline="30000" dirty="0">
                  <a:solidFill>
                    <a:schemeClr val="bg1"/>
                  </a:solidFill>
                </a:rPr>
                <a:t>+ 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3" name="Picture 4">
            <a:extLst>
              <a:ext uri="{FF2B5EF4-FFF2-40B4-BE49-F238E27FC236}">
                <a16:creationId xmlns:a16="http://schemas.microsoft.com/office/drawing/2014/main" id="{1AB2BEE1-F548-E344-8F26-1703DF99DC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6388" t="5580" r="18475" b="11261"/>
          <a:stretch/>
        </p:blipFill>
        <p:spPr bwMode="auto">
          <a:xfrm>
            <a:off x="4616012" y="3899820"/>
            <a:ext cx="2881613" cy="215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E35F873-6F29-D29C-2820-AD6359982B8F}"/>
              </a:ext>
            </a:extLst>
          </p:cNvPr>
          <p:cNvGrpSpPr/>
          <p:nvPr/>
        </p:nvGrpSpPr>
        <p:grpSpPr>
          <a:xfrm>
            <a:off x="5236872" y="4576310"/>
            <a:ext cx="1883881" cy="821331"/>
            <a:chOff x="8466038" y="4288077"/>
            <a:chExt cx="1310063" cy="57115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342EEA-45C3-374D-AB9E-9A837582CDA9}"/>
                </a:ext>
              </a:extLst>
            </p:cNvPr>
            <p:cNvSpPr/>
            <p:nvPr/>
          </p:nvSpPr>
          <p:spPr>
            <a:xfrm>
              <a:off x="8466038" y="4296469"/>
              <a:ext cx="551680" cy="55168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FC4F554-A480-83B4-6BAA-F7C12CDEFBAD}"/>
                </a:ext>
              </a:extLst>
            </p:cNvPr>
            <p:cNvSpPr/>
            <p:nvPr/>
          </p:nvSpPr>
          <p:spPr>
            <a:xfrm>
              <a:off x="9083234" y="4288077"/>
              <a:ext cx="551680" cy="551680"/>
            </a:xfrm>
            <a:prstGeom prst="ellipse">
              <a:avLst/>
            </a:prstGeom>
            <a:noFill/>
            <a:ln w="28575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95BADB-0F08-2634-FE9B-AE37720CF9F6}"/>
                </a:ext>
              </a:extLst>
            </p:cNvPr>
            <p:cNvSpPr/>
            <p:nvPr/>
          </p:nvSpPr>
          <p:spPr>
            <a:xfrm>
              <a:off x="9171309" y="4403541"/>
              <a:ext cx="604792" cy="426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Be</a:t>
              </a:r>
              <a:r>
                <a:rPr lang="en-US" sz="2400" baseline="30000" dirty="0"/>
                <a:t>+ </a:t>
              </a:r>
              <a:endParaRPr lang="en-GB" sz="24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6369D68-25E1-7ECF-A7EE-08124A9B9684}"/>
                </a:ext>
              </a:extLst>
            </p:cNvPr>
            <p:cNvSpPr/>
            <p:nvPr/>
          </p:nvSpPr>
          <p:spPr>
            <a:xfrm>
              <a:off x="8575461" y="4397571"/>
              <a:ext cx="6303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H</a:t>
              </a:r>
              <a:r>
                <a:rPr 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sz="2400" baseline="30000" dirty="0">
                  <a:solidFill>
                    <a:schemeClr val="bg1"/>
                  </a:solidFill>
                </a:rPr>
                <a:t>+ 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78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19EB-C2B3-F44E-81AF-4138295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21" y="-5968"/>
            <a:ext cx="11103107" cy="1325563"/>
          </a:xfrm>
        </p:spPr>
        <p:txBody>
          <a:bodyPr>
            <a:normAutofit/>
          </a:bodyPr>
          <a:lstStyle/>
          <a:p>
            <a:r>
              <a:rPr lang="en-GB" dirty="0"/>
              <a:t>Buffer-gas Cooling and Polarizability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619AE-468B-6711-9F99-7C2DAD66AD93}"/>
              </a:ext>
            </a:extLst>
          </p:cNvPr>
          <p:cNvSpPr txBox="1"/>
          <p:nvPr/>
        </p:nvSpPr>
        <p:spPr>
          <a:xfrm>
            <a:off x="-1245476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E73C98-0273-49D0-3DDF-2ED94289FB34}"/>
              </a:ext>
            </a:extLst>
          </p:cNvPr>
          <p:cNvSpPr txBox="1"/>
          <p:nvPr/>
        </p:nvSpPr>
        <p:spPr>
          <a:xfrm>
            <a:off x="6637945" y="4322219"/>
            <a:ext cx="53852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ODF: Strength proportional to polarizability</a:t>
            </a:r>
          </a:p>
          <a:p>
            <a:r>
              <a:rPr lang="en-CH" dirty="0"/>
              <a:t>Be</a:t>
            </a:r>
            <a:r>
              <a:rPr lang="en-CH" baseline="30000" dirty="0"/>
              <a:t>+</a:t>
            </a:r>
            <a:r>
              <a:rPr lang="en-CH" dirty="0"/>
              <a:t>, H</a:t>
            </a:r>
            <a:r>
              <a:rPr lang="en-CH" baseline="-25000" dirty="0"/>
              <a:t>2</a:t>
            </a:r>
            <a:r>
              <a:rPr lang="en-CH" baseline="30000" dirty="0"/>
              <a:t>+</a:t>
            </a:r>
            <a:r>
              <a:rPr lang="en-CH" dirty="0"/>
              <a:t> polarizabilities known</a:t>
            </a:r>
          </a:p>
          <a:p>
            <a:endParaRPr lang="en-CH" dirty="0"/>
          </a:p>
          <a:p>
            <a:r>
              <a:rPr lang="en-CH" dirty="0"/>
              <a:t>H</a:t>
            </a:r>
            <a:r>
              <a:rPr lang="en-CH" baseline="-25000" dirty="0"/>
              <a:t>2</a:t>
            </a:r>
            <a:r>
              <a:rPr lang="en-CH" baseline="30000" dirty="0"/>
              <a:t>+</a:t>
            </a:r>
            <a:r>
              <a:rPr lang="en-CH" dirty="0"/>
              <a:t> depends on vibration, rotation, hyperfine</a:t>
            </a:r>
          </a:p>
          <a:p>
            <a:endParaRPr lang="en-CH" dirty="0"/>
          </a:p>
          <a:p>
            <a:r>
              <a:rPr lang="en-CH" b="1" dirty="0"/>
              <a:t>ODF as probe for H</a:t>
            </a:r>
            <a:r>
              <a:rPr lang="en-CH" b="1" baseline="-25000" dirty="0"/>
              <a:t>2</a:t>
            </a:r>
            <a:r>
              <a:rPr lang="en-CH" b="1" baseline="30000" dirty="0"/>
              <a:t>+</a:t>
            </a:r>
            <a:r>
              <a:rPr lang="en-CH" b="1" dirty="0"/>
              <a:t> state, diagnose buffer gas cooling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50E8E9B-0397-D160-227C-A9BBF1F41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876"/>
          <a:stretch/>
        </p:blipFill>
        <p:spPr>
          <a:xfrm>
            <a:off x="6680167" y="1284078"/>
            <a:ext cx="4508534" cy="30038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2E294F-79F6-F2F2-6831-85D0BCEFE678}"/>
              </a:ext>
            </a:extLst>
          </p:cNvPr>
          <p:cNvSpPr/>
          <p:nvPr/>
        </p:nvSpPr>
        <p:spPr>
          <a:xfrm>
            <a:off x="2621460" y="3819117"/>
            <a:ext cx="915947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Rotation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E2F6D3-65F2-1A8B-E714-5418519A0E13}"/>
              </a:ext>
            </a:extLst>
          </p:cNvPr>
          <p:cNvGrpSpPr/>
          <p:nvPr/>
        </p:nvGrpSpPr>
        <p:grpSpPr>
          <a:xfrm>
            <a:off x="868901" y="2843120"/>
            <a:ext cx="2171964" cy="2292583"/>
            <a:chOff x="3532696" y="3480831"/>
            <a:chExt cx="2726789" cy="229258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FE21035-F086-A01E-655C-72BA48525592}"/>
                </a:ext>
              </a:extLst>
            </p:cNvPr>
            <p:cNvCxnSpPr>
              <a:cxnSpLocks/>
            </p:cNvCxnSpPr>
            <p:nvPr/>
          </p:nvCxnSpPr>
          <p:spPr>
            <a:xfrm>
              <a:off x="3814427" y="5773414"/>
              <a:ext cx="9962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A403790-B419-84D5-34B9-E79CEBB5E4BB}"/>
                </a:ext>
              </a:extLst>
            </p:cNvPr>
            <p:cNvCxnSpPr>
              <a:cxnSpLocks/>
            </p:cNvCxnSpPr>
            <p:nvPr/>
          </p:nvCxnSpPr>
          <p:spPr>
            <a:xfrm>
              <a:off x="3704598" y="5170232"/>
              <a:ext cx="13789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2850B39-241A-F2B1-2273-10F405862BB6}"/>
                </a:ext>
              </a:extLst>
            </p:cNvPr>
            <p:cNvCxnSpPr>
              <a:cxnSpLocks/>
            </p:cNvCxnSpPr>
            <p:nvPr/>
          </p:nvCxnSpPr>
          <p:spPr>
            <a:xfrm>
              <a:off x="3640859" y="4543383"/>
              <a:ext cx="17814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CE32F9-E1C9-BB9F-C0E6-99DD6D588C4C}"/>
                </a:ext>
              </a:extLst>
            </p:cNvPr>
            <p:cNvCxnSpPr>
              <a:cxnSpLocks/>
            </p:cNvCxnSpPr>
            <p:nvPr/>
          </p:nvCxnSpPr>
          <p:spPr>
            <a:xfrm>
              <a:off x="3579414" y="3982029"/>
              <a:ext cx="22533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B29B3B-3A6D-FAF8-215F-AE3E7E7F648F}"/>
                </a:ext>
              </a:extLst>
            </p:cNvPr>
            <p:cNvCxnSpPr>
              <a:cxnSpLocks/>
            </p:cNvCxnSpPr>
            <p:nvPr/>
          </p:nvCxnSpPr>
          <p:spPr>
            <a:xfrm>
              <a:off x="3532696" y="3480831"/>
              <a:ext cx="27267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9BAC976-0FBB-E7E7-5A26-3E3A5382C01F}"/>
              </a:ext>
            </a:extLst>
          </p:cNvPr>
          <p:cNvSpPr txBox="1"/>
          <p:nvPr/>
        </p:nvSpPr>
        <p:spPr>
          <a:xfrm>
            <a:off x="1139011" y="4042819"/>
            <a:ext cx="965164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Vibration</a:t>
            </a:r>
            <a:endParaRPr lang="en-CH" sz="1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C9408D-1406-04CD-F8B7-F19BA0ADD021}"/>
              </a:ext>
            </a:extLst>
          </p:cNvPr>
          <p:cNvGrpSpPr/>
          <p:nvPr/>
        </p:nvGrpSpPr>
        <p:grpSpPr>
          <a:xfrm>
            <a:off x="1564680" y="4845865"/>
            <a:ext cx="943638" cy="240262"/>
            <a:chOff x="4728213" y="5483576"/>
            <a:chExt cx="943638" cy="24026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4F2DDA1-292C-AF8D-0307-1DCEF05901E0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13" y="5723838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E6ADA40-B1F5-3327-2017-94A89023D114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13" y="5663773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BC9CA01-BF61-B032-89F7-01C12FEEA825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13" y="5603708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85F3A20-A2F7-4C48-D65B-71558A3AC381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13" y="5543642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FE26F01-C005-2C16-3DB3-C0543FD3502E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13" y="5483576"/>
              <a:ext cx="94363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F1BD99-922F-A130-30D8-219E98F31315}"/>
              </a:ext>
            </a:extLst>
          </p:cNvPr>
          <p:cNvGrpSpPr/>
          <p:nvPr/>
        </p:nvGrpSpPr>
        <p:grpSpPr>
          <a:xfrm>
            <a:off x="1224208" y="4249215"/>
            <a:ext cx="2789373" cy="886488"/>
            <a:chOff x="3734088" y="4886926"/>
            <a:chExt cx="4199506" cy="886488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2AFBEFF-4C24-5D56-2D6A-F7BFB613B11C}"/>
                </a:ext>
              </a:extLst>
            </p:cNvPr>
            <p:cNvCxnSpPr>
              <a:cxnSpLocks/>
            </p:cNvCxnSpPr>
            <p:nvPr/>
          </p:nvCxnSpPr>
          <p:spPr>
            <a:xfrm>
              <a:off x="3734088" y="5773414"/>
              <a:ext cx="325586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41E60C7-A8A4-8476-4E5D-668EE6D116CC}"/>
                </a:ext>
              </a:extLst>
            </p:cNvPr>
            <p:cNvCxnSpPr>
              <a:cxnSpLocks/>
            </p:cNvCxnSpPr>
            <p:nvPr/>
          </p:nvCxnSpPr>
          <p:spPr>
            <a:xfrm>
              <a:off x="6046318" y="5588866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F83C695-ED38-769F-FC90-98451AACF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790" y="5238680"/>
              <a:ext cx="243580" cy="24101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88B87A-AE9D-AFA0-947F-DBAA5A0392F5}"/>
                </a:ext>
              </a:extLst>
            </p:cNvPr>
            <p:cNvCxnSpPr>
              <a:cxnSpLocks/>
            </p:cNvCxnSpPr>
            <p:nvPr/>
          </p:nvCxnSpPr>
          <p:spPr>
            <a:xfrm>
              <a:off x="6989956" y="5714521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3C7A226-007B-0CBC-1966-DE2CDAA5D77A}"/>
                </a:ext>
              </a:extLst>
            </p:cNvPr>
            <p:cNvCxnSpPr>
              <a:cxnSpLocks/>
            </p:cNvCxnSpPr>
            <p:nvPr/>
          </p:nvCxnSpPr>
          <p:spPr>
            <a:xfrm>
              <a:off x="6046318" y="5165207"/>
              <a:ext cx="94363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9A61484-316B-2DD6-6933-88FDCA62D133}"/>
                </a:ext>
              </a:extLst>
            </p:cNvPr>
            <p:cNvCxnSpPr>
              <a:cxnSpLocks/>
            </p:cNvCxnSpPr>
            <p:nvPr/>
          </p:nvCxnSpPr>
          <p:spPr>
            <a:xfrm>
              <a:off x="6989956" y="5409998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618DE71-6B60-E9A9-39BE-E136C2E00285}"/>
                </a:ext>
              </a:extLst>
            </p:cNvPr>
            <p:cNvCxnSpPr>
              <a:cxnSpLocks/>
            </p:cNvCxnSpPr>
            <p:nvPr/>
          </p:nvCxnSpPr>
          <p:spPr>
            <a:xfrm>
              <a:off x="6989956" y="4886926"/>
              <a:ext cx="94363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2BB39F-6213-6005-945E-8938C8859F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790" y="5385038"/>
              <a:ext cx="247264" cy="162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AF3CE52-76DD-CFD6-D400-3755524007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790" y="5536681"/>
              <a:ext cx="247264" cy="681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2EA8B08-D6C5-21D3-F9AC-FFE6C449F6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790" y="5639964"/>
              <a:ext cx="247583" cy="261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49D0DD8-BAAF-989A-2926-0D626F463C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790" y="5716714"/>
              <a:ext cx="252319" cy="6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>
            <a:extLst>
              <a:ext uri="{FF2B5EF4-FFF2-40B4-BE49-F238E27FC236}">
                <a16:creationId xmlns:a16="http://schemas.microsoft.com/office/drawing/2014/main" id="{BFA6FECE-EC18-AFC0-A6F8-2BC381147A83}"/>
              </a:ext>
            </a:extLst>
          </p:cNvPr>
          <p:cNvSpPr/>
          <p:nvPr/>
        </p:nvSpPr>
        <p:spPr>
          <a:xfrm>
            <a:off x="845779" y="1851334"/>
            <a:ext cx="3913872" cy="3985213"/>
          </a:xfrm>
          <a:custGeom>
            <a:avLst/>
            <a:gdLst>
              <a:gd name="connsiteX0" fmla="*/ 0 w 4223657"/>
              <a:gd name="connsiteY0" fmla="*/ 0 h 2024192"/>
              <a:gd name="connsiteX1" fmla="*/ 1455575 w 4223657"/>
              <a:gd name="connsiteY1" fmla="*/ 2021632 h 2024192"/>
              <a:gd name="connsiteX2" fmla="*/ 2618792 w 4223657"/>
              <a:gd name="connsiteY2" fmla="*/ 416767 h 2024192"/>
              <a:gd name="connsiteX3" fmla="*/ 4223657 w 4223657"/>
              <a:gd name="connsiteY3" fmla="*/ 161730 h 2024192"/>
              <a:gd name="connsiteX0" fmla="*/ 0 w 4223657"/>
              <a:gd name="connsiteY0" fmla="*/ 0 h 2040529"/>
              <a:gd name="connsiteX1" fmla="*/ 1455575 w 4223657"/>
              <a:gd name="connsiteY1" fmla="*/ 2021632 h 2040529"/>
              <a:gd name="connsiteX2" fmla="*/ 2369976 w 4223657"/>
              <a:gd name="connsiteY2" fmla="*/ 964163 h 2040529"/>
              <a:gd name="connsiteX3" fmla="*/ 4223657 w 4223657"/>
              <a:gd name="connsiteY3" fmla="*/ 161730 h 2040529"/>
              <a:gd name="connsiteX0" fmla="*/ 0 w 4223657"/>
              <a:gd name="connsiteY0" fmla="*/ 0 h 2041097"/>
              <a:gd name="connsiteX1" fmla="*/ 1455575 w 4223657"/>
              <a:gd name="connsiteY1" fmla="*/ 2021632 h 2041097"/>
              <a:gd name="connsiteX2" fmla="*/ 2369976 w 4223657"/>
              <a:gd name="connsiteY2" fmla="*/ 964163 h 2041097"/>
              <a:gd name="connsiteX3" fmla="*/ 4223657 w 4223657"/>
              <a:gd name="connsiteY3" fmla="*/ 161730 h 2041097"/>
              <a:gd name="connsiteX0" fmla="*/ 0 w 4136571"/>
              <a:gd name="connsiteY0" fmla="*/ 0 h 2039256"/>
              <a:gd name="connsiteX1" fmla="*/ 1455575 w 4136571"/>
              <a:gd name="connsiteY1" fmla="*/ 2021632 h 2039256"/>
              <a:gd name="connsiteX2" fmla="*/ 2369976 w 4136571"/>
              <a:gd name="connsiteY2" fmla="*/ 964163 h 2039256"/>
              <a:gd name="connsiteX3" fmla="*/ 4136571 w 4136571"/>
              <a:gd name="connsiteY3" fmla="*/ 622040 h 2039256"/>
              <a:gd name="connsiteX0" fmla="*/ 0 w 3383901"/>
              <a:gd name="connsiteY0" fmla="*/ 0 h 1968693"/>
              <a:gd name="connsiteX1" fmla="*/ 702905 w 3383901"/>
              <a:gd name="connsiteY1" fmla="*/ 1953207 h 1968693"/>
              <a:gd name="connsiteX2" fmla="*/ 1617306 w 3383901"/>
              <a:gd name="connsiteY2" fmla="*/ 895738 h 1968693"/>
              <a:gd name="connsiteX3" fmla="*/ 3383901 w 3383901"/>
              <a:gd name="connsiteY3" fmla="*/ 553615 h 1968693"/>
              <a:gd name="connsiteX0" fmla="*/ 0 w 3383901"/>
              <a:gd name="connsiteY0" fmla="*/ 0 h 1968693"/>
              <a:gd name="connsiteX1" fmla="*/ 702905 w 3383901"/>
              <a:gd name="connsiteY1" fmla="*/ 1953207 h 1968693"/>
              <a:gd name="connsiteX2" fmla="*/ 1617306 w 3383901"/>
              <a:gd name="connsiteY2" fmla="*/ 895738 h 1968693"/>
              <a:gd name="connsiteX3" fmla="*/ 3383901 w 3383901"/>
              <a:gd name="connsiteY3" fmla="*/ 553615 h 1968693"/>
              <a:gd name="connsiteX0" fmla="*/ 0 w 3383901"/>
              <a:gd name="connsiteY0" fmla="*/ 0 h 1969137"/>
              <a:gd name="connsiteX1" fmla="*/ 702905 w 3383901"/>
              <a:gd name="connsiteY1" fmla="*/ 1953207 h 1969137"/>
              <a:gd name="connsiteX2" fmla="*/ 1617306 w 3383901"/>
              <a:gd name="connsiteY2" fmla="*/ 895738 h 1969137"/>
              <a:gd name="connsiteX3" fmla="*/ 3383901 w 3383901"/>
              <a:gd name="connsiteY3" fmla="*/ 553615 h 1969137"/>
              <a:gd name="connsiteX0" fmla="*/ 0 w 3383901"/>
              <a:gd name="connsiteY0" fmla="*/ 0 h 1953332"/>
              <a:gd name="connsiteX1" fmla="*/ 702905 w 3383901"/>
              <a:gd name="connsiteY1" fmla="*/ 1953207 h 1953332"/>
              <a:gd name="connsiteX2" fmla="*/ 1617306 w 3383901"/>
              <a:gd name="connsiteY2" fmla="*/ 895738 h 1953332"/>
              <a:gd name="connsiteX3" fmla="*/ 3383901 w 3383901"/>
              <a:gd name="connsiteY3" fmla="*/ 553615 h 1953332"/>
              <a:gd name="connsiteX0" fmla="*/ 0 w 3383901"/>
              <a:gd name="connsiteY0" fmla="*/ 0 h 1953332"/>
              <a:gd name="connsiteX1" fmla="*/ 702905 w 3383901"/>
              <a:gd name="connsiteY1" fmla="*/ 1953207 h 1953332"/>
              <a:gd name="connsiteX2" fmla="*/ 1617306 w 3383901"/>
              <a:gd name="connsiteY2" fmla="*/ 895738 h 1953332"/>
              <a:gd name="connsiteX3" fmla="*/ 3383901 w 3383901"/>
              <a:gd name="connsiteY3" fmla="*/ 553615 h 1953332"/>
              <a:gd name="connsiteX0" fmla="*/ 0 w 2531705"/>
              <a:gd name="connsiteY0" fmla="*/ 0 h 1953332"/>
              <a:gd name="connsiteX1" fmla="*/ 702905 w 2531705"/>
              <a:gd name="connsiteY1" fmla="*/ 1953207 h 1953332"/>
              <a:gd name="connsiteX2" fmla="*/ 1617306 w 2531705"/>
              <a:gd name="connsiteY2" fmla="*/ 895738 h 1953332"/>
              <a:gd name="connsiteX3" fmla="*/ 2531705 w 2531705"/>
              <a:gd name="connsiteY3" fmla="*/ 572276 h 1953332"/>
              <a:gd name="connsiteX0" fmla="*/ 0 w 2531705"/>
              <a:gd name="connsiteY0" fmla="*/ 0 h 1953332"/>
              <a:gd name="connsiteX1" fmla="*/ 702905 w 2531705"/>
              <a:gd name="connsiteY1" fmla="*/ 1953207 h 1953332"/>
              <a:gd name="connsiteX2" fmla="*/ 1617306 w 2531705"/>
              <a:gd name="connsiteY2" fmla="*/ 895738 h 1953332"/>
              <a:gd name="connsiteX3" fmla="*/ 2531705 w 2531705"/>
              <a:gd name="connsiteY3" fmla="*/ 572276 h 1953332"/>
              <a:gd name="connsiteX0" fmla="*/ 0 w 2531705"/>
              <a:gd name="connsiteY0" fmla="*/ 0 h 1970383"/>
              <a:gd name="connsiteX1" fmla="*/ 702905 w 2531705"/>
              <a:gd name="connsiteY1" fmla="*/ 1953207 h 1970383"/>
              <a:gd name="connsiteX2" fmla="*/ 1586204 w 2531705"/>
              <a:gd name="connsiteY2" fmla="*/ 933060 h 1970383"/>
              <a:gd name="connsiteX3" fmla="*/ 2531705 w 2531705"/>
              <a:gd name="connsiteY3" fmla="*/ 572276 h 1970383"/>
              <a:gd name="connsiteX0" fmla="*/ 0 w 2531705"/>
              <a:gd name="connsiteY0" fmla="*/ 0 h 1968234"/>
              <a:gd name="connsiteX1" fmla="*/ 702905 w 2531705"/>
              <a:gd name="connsiteY1" fmla="*/ 1953207 h 1968234"/>
              <a:gd name="connsiteX2" fmla="*/ 1586204 w 2531705"/>
              <a:gd name="connsiteY2" fmla="*/ 933060 h 1968234"/>
              <a:gd name="connsiteX3" fmla="*/ 2531705 w 2531705"/>
              <a:gd name="connsiteY3" fmla="*/ 572276 h 1968234"/>
              <a:gd name="connsiteX0" fmla="*/ 0 w 2531705"/>
              <a:gd name="connsiteY0" fmla="*/ 0 h 1969028"/>
              <a:gd name="connsiteX1" fmla="*/ 702905 w 2531705"/>
              <a:gd name="connsiteY1" fmla="*/ 1953207 h 1969028"/>
              <a:gd name="connsiteX2" fmla="*/ 1586204 w 2531705"/>
              <a:gd name="connsiteY2" fmla="*/ 933060 h 1969028"/>
              <a:gd name="connsiteX3" fmla="*/ 2531705 w 2531705"/>
              <a:gd name="connsiteY3" fmla="*/ 572276 h 1969028"/>
              <a:gd name="connsiteX0" fmla="*/ 0 w 2531705"/>
              <a:gd name="connsiteY0" fmla="*/ 0 h 1971309"/>
              <a:gd name="connsiteX1" fmla="*/ 702905 w 2531705"/>
              <a:gd name="connsiteY1" fmla="*/ 1953207 h 1971309"/>
              <a:gd name="connsiteX2" fmla="*/ 1586204 w 2531705"/>
              <a:gd name="connsiteY2" fmla="*/ 933060 h 1971309"/>
              <a:gd name="connsiteX3" fmla="*/ 2531705 w 2531705"/>
              <a:gd name="connsiteY3" fmla="*/ 572276 h 1971309"/>
              <a:gd name="connsiteX0" fmla="*/ 0 w 2531705"/>
              <a:gd name="connsiteY0" fmla="*/ 0 h 1986599"/>
              <a:gd name="connsiteX1" fmla="*/ 476607 w 2531705"/>
              <a:gd name="connsiteY1" fmla="*/ 1969642 h 1986599"/>
              <a:gd name="connsiteX2" fmla="*/ 1586204 w 2531705"/>
              <a:gd name="connsiteY2" fmla="*/ 933060 h 1986599"/>
              <a:gd name="connsiteX3" fmla="*/ 2531705 w 2531705"/>
              <a:gd name="connsiteY3" fmla="*/ 572276 h 1986599"/>
              <a:gd name="connsiteX0" fmla="*/ 0 w 2531705"/>
              <a:gd name="connsiteY0" fmla="*/ 0 h 1969642"/>
              <a:gd name="connsiteX1" fmla="*/ 476607 w 2531705"/>
              <a:gd name="connsiteY1" fmla="*/ 1969642 h 1969642"/>
              <a:gd name="connsiteX2" fmla="*/ 1586204 w 2531705"/>
              <a:gd name="connsiteY2" fmla="*/ 933060 h 1969642"/>
              <a:gd name="connsiteX3" fmla="*/ 2531705 w 2531705"/>
              <a:gd name="connsiteY3" fmla="*/ 572276 h 1969642"/>
              <a:gd name="connsiteX0" fmla="*/ 0 w 2531705"/>
              <a:gd name="connsiteY0" fmla="*/ 0 h 1969642"/>
              <a:gd name="connsiteX1" fmla="*/ 476607 w 2531705"/>
              <a:gd name="connsiteY1" fmla="*/ 1969642 h 1969642"/>
              <a:gd name="connsiteX2" fmla="*/ 1586204 w 2531705"/>
              <a:gd name="connsiteY2" fmla="*/ 933060 h 1969642"/>
              <a:gd name="connsiteX3" fmla="*/ 2531705 w 2531705"/>
              <a:gd name="connsiteY3" fmla="*/ 572276 h 1969642"/>
              <a:gd name="connsiteX0" fmla="*/ 0 w 2531705"/>
              <a:gd name="connsiteY0" fmla="*/ 0 h 1970339"/>
              <a:gd name="connsiteX1" fmla="*/ 476607 w 2531705"/>
              <a:gd name="connsiteY1" fmla="*/ 1969642 h 1970339"/>
              <a:gd name="connsiteX2" fmla="*/ 1586204 w 2531705"/>
              <a:gd name="connsiteY2" fmla="*/ 933060 h 1970339"/>
              <a:gd name="connsiteX3" fmla="*/ 2531705 w 2531705"/>
              <a:gd name="connsiteY3" fmla="*/ 572276 h 1970339"/>
              <a:gd name="connsiteX0" fmla="*/ 0 w 2531705"/>
              <a:gd name="connsiteY0" fmla="*/ 0 h 1986020"/>
              <a:gd name="connsiteX1" fmla="*/ 476607 w 2531705"/>
              <a:gd name="connsiteY1" fmla="*/ 1969642 h 1986020"/>
              <a:gd name="connsiteX2" fmla="*/ 1543774 w 2531705"/>
              <a:gd name="connsiteY2" fmla="*/ 920734 h 1986020"/>
              <a:gd name="connsiteX3" fmla="*/ 2531705 w 2531705"/>
              <a:gd name="connsiteY3" fmla="*/ 572276 h 1986020"/>
              <a:gd name="connsiteX0" fmla="*/ 0 w 3076234"/>
              <a:gd name="connsiteY0" fmla="*/ 0 h 1986464"/>
              <a:gd name="connsiteX1" fmla="*/ 476607 w 3076234"/>
              <a:gd name="connsiteY1" fmla="*/ 1969642 h 1986464"/>
              <a:gd name="connsiteX2" fmla="*/ 1543774 w 3076234"/>
              <a:gd name="connsiteY2" fmla="*/ 920734 h 1986464"/>
              <a:gd name="connsiteX3" fmla="*/ 3076234 w 3076234"/>
              <a:gd name="connsiteY3" fmla="*/ 395603 h 1986464"/>
              <a:gd name="connsiteX0" fmla="*/ 0 w 3076234"/>
              <a:gd name="connsiteY0" fmla="*/ 0 h 1986464"/>
              <a:gd name="connsiteX1" fmla="*/ 476607 w 3076234"/>
              <a:gd name="connsiteY1" fmla="*/ 1969642 h 1986464"/>
              <a:gd name="connsiteX2" fmla="*/ 1543774 w 3076234"/>
              <a:gd name="connsiteY2" fmla="*/ 920734 h 1986464"/>
              <a:gd name="connsiteX3" fmla="*/ 3076234 w 3076234"/>
              <a:gd name="connsiteY3" fmla="*/ 395603 h 1986464"/>
              <a:gd name="connsiteX0" fmla="*/ 0 w 3076234"/>
              <a:gd name="connsiteY0" fmla="*/ 0 h 1971523"/>
              <a:gd name="connsiteX1" fmla="*/ 476607 w 3076234"/>
              <a:gd name="connsiteY1" fmla="*/ 1969642 h 1971523"/>
              <a:gd name="connsiteX2" fmla="*/ 1543774 w 3076234"/>
              <a:gd name="connsiteY2" fmla="*/ 920734 h 1971523"/>
              <a:gd name="connsiteX3" fmla="*/ 3076234 w 3076234"/>
              <a:gd name="connsiteY3" fmla="*/ 395603 h 1971523"/>
              <a:gd name="connsiteX0" fmla="*/ 0 w 3076234"/>
              <a:gd name="connsiteY0" fmla="*/ 0 h 1971541"/>
              <a:gd name="connsiteX1" fmla="*/ 476607 w 3076234"/>
              <a:gd name="connsiteY1" fmla="*/ 1969642 h 1971541"/>
              <a:gd name="connsiteX2" fmla="*/ 1543774 w 3076234"/>
              <a:gd name="connsiteY2" fmla="*/ 920734 h 1971541"/>
              <a:gd name="connsiteX3" fmla="*/ 3076234 w 3076234"/>
              <a:gd name="connsiteY3" fmla="*/ 395603 h 1971541"/>
              <a:gd name="connsiteX0" fmla="*/ 0 w 3076234"/>
              <a:gd name="connsiteY0" fmla="*/ 0 h 1987300"/>
              <a:gd name="connsiteX1" fmla="*/ 476607 w 3076234"/>
              <a:gd name="connsiteY1" fmla="*/ 1969642 h 1987300"/>
              <a:gd name="connsiteX2" fmla="*/ 1543774 w 3076234"/>
              <a:gd name="connsiteY2" fmla="*/ 935152 h 1987300"/>
              <a:gd name="connsiteX3" fmla="*/ 3076234 w 3076234"/>
              <a:gd name="connsiteY3" fmla="*/ 395603 h 1987300"/>
              <a:gd name="connsiteX0" fmla="*/ 0 w 3076234"/>
              <a:gd name="connsiteY0" fmla="*/ 0 h 1988173"/>
              <a:gd name="connsiteX1" fmla="*/ 476607 w 3076234"/>
              <a:gd name="connsiteY1" fmla="*/ 1969642 h 1988173"/>
              <a:gd name="connsiteX2" fmla="*/ 1543774 w 3076234"/>
              <a:gd name="connsiteY2" fmla="*/ 935152 h 1988173"/>
              <a:gd name="connsiteX3" fmla="*/ 3076234 w 3076234"/>
              <a:gd name="connsiteY3" fmla="*/ 395603 h 1988173"/>
              <a:gd name="connsiteX0" fmla="*/ 0 w 3076234"/>
              <a:gd name="connsiteY0" fmla="*/ 0 h 1999312"/>
              <a:gd name="connsiteX1" fmla="*/ 476607 w 3076234"/>
              <a:gd name="connsiteY1" fmla="*/ 1969642 h 1999312"/>
              <a:gd name="connsiteX2" fmla="*/ 1382473 w 3076234"/>
              <a:gd name="connsiteY2" fmla="*/ 1108165 h 1999312"/>
              <a:gd name="connsiteX3" fmla="*/ 3076234 w 3076234"/>
              <a:gd name="connsiteY3" fmla="*/ 395603 h 1999312"/>
              <a:gd name="connsiteX0" fmla="*/ 0 w 3076234"/>
              <a:gd name="connsiteY0" fmla="*/ 0 h 2001039"/>
              <a:gd name="connsiteX1" fmla="*/ 476607 w 3076234"/>
              <a:gd name="connsiteY1" fmla="*/ 1969642 h 2001039"/>
              <a:gd name="connsiteX2" fmla="*/ 1382473 w 3076234"/>
              <a:gd name="connsiteY2" fmla="*/ 1108165 h 2001039"/>
              <a:gd name="connsiteX3" fmla="*/ 3076234 w 3076234"/>
              <a:gd name="connsiteY3" fmla="*/ 395603 h 2001039"/>
              <a:gd name="connsiteX0" fmla="*/ 0 w 3076234"/>
              <a:gd name="connsiteY0" fmla="*/ 0 h 2004473"/>
              <a:gd name="connsiteX1" fmla="*/ 476607 w 3076234"/>
              <a:gd name="connsiteY1" fmla="*/ 1969642 h 2004473"/>
              <a:gd name="connsiteX2" fmla="*/ 1382473 w 3076234"/>
              <a:gd name="connsiteY2" fmla="*/ 1108165 h 2004473"/>
              <a:gd name="connsiteX3" fmla="*/ 3076234 w 3076234"/>
              <a:gd name="connsiteY3" fmla="*/ 395603 h 2004473"/>
              <a:gd name="connsiteX0" fmla="*/ 0 w 3076234"/>
              <a:gd name="connsiteY0" fmla="*/ 0 h 1998851"/>
              <a:gd name="connsiteX1" fmla="*/ 476607 w 3076234"/>
              <a:gd name="connsiteY1" fmla="*/ 1969642 h 1998851"/>
              <a:gd name="connsiteX2" fmla="*/ 1382473 w 3076234"/>
              <a:gd name="connsiteY2" fmla="*/ 1108165 h 1998851"/>
              <a:gd name="connsiteX3" fmla="*/ 3076234 w 3076234"/>
              <a:gd name="connsiteY3" fmla="*/ 395603 h 1998851"/>
              <a:gd name="connsiteX0" fmla="*/ 0 w 3076234"/>
              <a:gd name="connsiteY0" fmla="*/ 0 h 2021192"/>
              <a:gd name="connsiteX1" fmla="*/ 476607 w 3076234"/>
              <a:gd name="connsiteY1" fmla="*/ 1969642 h 2021192"/>
              <a:gd name="connsiteX2" fmla="*/ 1090982 w 3076234"/>
              <a:gd name="connsiteY2" fmla="*/ 1417799 h 2021192"/>
              <a:gd name="connsiteX3" fmla="*/ 1382473 w 3076234"/>
              <a:gd name="connsiteY3" fmla="*/ 1108165 h 2021192"/>
              <a:gd name="connsiteX4" fmla="*/ 3076234 w 3076234"/>
              <a:gd name="connsiteY4" fmla="*/ 395603 h 2021192"/>
              <a:gd name="connsiteX0" fmla="*/ 0 w 3076234"/>
              <a:gd name="connsiteY0" fmla="*/ 0 h 2021193"/>
              <a:gd name="connsiteX1" fmla="*/ 476607 w 3076234"/>
              <a:gd name="connsiteY1" fmla="*/ 1969642 h 2021193"/>
              <a:gd name="connsiteX2" fmla="*/ 1090982 w 3076234"/>
              <a:gd name="connsiteY2" fmla="*/ 1417799 h 2021193"/>
              <a:gd name="connsiteX3" fmla="*/ 1382473 w 3076234"/>
              <a:gd name="connsiteY3" fmla="*/ 1108165 h 2021193"/>
              <a:gd name="connsiteX4" fmla="*/ 2120832 w 3076234"/>
              <a:gd name="connsiteY4" fmla="*/ 639240 h 2021193"/>
              <a:gd name="connsiteX5" fmla="*/ 3076234 w 3076234"/>
              <a:gd name="connsiteY5" fmla="*/ 395603 h 2021193"/>
              <a:gd name="connsiteX0" fmla="*/ 0 w 2986954"/>
              <a:gd name="connsiteY0" fmla="*/ 0 h 1962295"/>
              <a:gd name="connsiteX1" fmla="*/ 387327 w 2986954"/>
              <a:gd name="connsiteY1" fmla="*/ 1913780 h 1962295"/>
              <a:gd name="connsiteX2" fmla="*/ 1001702 w 2986954"/>
              <a:gd name="connsiteY2" fmla="*/ 1361937 h 1962295"/>
              <a:gd name="connsiteX3" fmla="*/ 1293193 w 2986954"/>
              <a:gd name="connsiteY3" fmla="*/ 1052303 h 1962295"/>
              <a:gd name="connsiteX4" fmla="*/ 2031552 w 2986954"/>
              <a:gd name="connsiteY4" fmla="*/ 583378 h 1962295"/>
              <a:gd name="connsiteX5" fmla="*/ 2986954 w 2986954"/>
              <a:gd name="connsiteY5" fmla="*/ 339741 h 1962295"/>
              <a:gd name="connsiteX0" fmla="*/ 0 w 2986954"/>
              <a:gd name="connsiteY0" fmla="*/ 0 h 1969800"/>
              <a:gd name="connsiteX1" fmla="*/ 387327 w 2986954"/>
              <a:gd name="connsiteY1" fmla="*/ 1921760 h 1969800"/>
              <a:gd name="connsiteX2" fmla="*/ 1001702 w 2986954"/>
              <a:gd name="connsiteY2" fmla="*/ 1361937 h 1969800"/>
              <a:gd name="connsiteX3" fmla="*/ 1293193 w 2986954"/>
              <a:gd name="connsiteY3" fmla="*/ 1052303 h 1969800"/>
              <a:gd name="connsiteX4" fmla="*/ 2031552 w 2986954"/>
              <a:gd name="connsiteY4" fmla="*/ 583378 h 1969800"/>
              <a:gd name="connsiteX5" fmla="*/ 2986954 w 2986954"/>
              <a:gd name="connsiteY5" fmla="*/ 339741 h 1969800"/>
              <a:gd name="connsiteX0" fmla="*/ 0 w 2986954"/>
              <a:gd name="connsiteY0" fmla="*/ 0 h 1932368"/>
              <a:gd name="connsiteX1" fmla="*/ 373591 w 2986954"/>
              <a:gd name="connsiteY1" fmla="*/ 1881859 h 1932368"/>
              <a:gd name="connsiteX2" fmla="*/ 1001702 w 2986954"/>
              <a:gd name="connsiteY2" fmla="*/ 1361937 h 1932368"/>
              <a:gd name="connsiteX3" fmla="*/ 1293193 w 2986954"/>
              <a:gd name="connsiteY3" fmla="*/ 1052303 h 1932368"/>
              <a:gd name="connsiteX4" fmla="*/ 2031552 w 2986954"/>
              <a:gd name="connsiteY4" fmla="*/ 583378 h 1932368"/>
              <a:gd name="connsiteX5" fmla="*/ 2986954 w 2986954"/>
              <a:gd name="connsiteY5" fmla="*/ 339741 h 1932368"/>
              <a:gd name="connsiteX0" fmla="*/ 0 w 2993822"/>
              <a:gd name="connsiteY0" fmla="*/ 0 h 1932368"/>
              <a:gd name="connsiteX1" fmla="*/ 373591 w 2993822"/>
              <a:gd name="connsiteY1" fmla="*/ 1881859 h 1932368"/>
              <a:gd name="connsiteX2" fmla="*/ 1001702 w 2993822"/>
              <a:gd name="connsiteY2" fmla="*/ 1361937 h 1932368"/>
              <a:gd name="connsiteX3" fmla="*/ 1293193 w 2993822"/>
              <a:gd name="connsiteY3" fmla="*/ 1052303 h 1932368"/>
              <a:gd name="connsiteX4" fmla="*/ 2031552 w 2993822"/>
              <a:gd name="connsiteY4" fmla="*/ 583378 h 1932368"/>
              <a:gd name="connsiteX5" fmla="*/ 2993822 w 2993822"/>
              <a:gd name="connsiteY5" fmla="*/ 375651 h 1932368"/>
              <a:gd name="connsiteX0" fmla="*/ 0 w 2993822"/>
              <a:gd name="connsiteY0" fmla="*/ 0 h 1932368"/>
              <a:gd name="connsiteX1" fmla="*/ 373591 w 2993822"/>
              <a:gd name="connsiteY1" fmla="*/ 1881859 h 1932368"/>
              <a:gd name="connsiteX2" fmla="*/ 1001702 w 2993822"/>
              <a:gd name="connsiteY2" fmla="*/ 1361937 h 1932368"/>
              <a:gd name="connsiteX3" fmla="*/ 1293193 w 2993822"/>
              <a:gd name="connsiteY3" fmla="*/ 1052303 h 1932368"/>
              <a:gd name="connsiteX4" fmla="*/ 2031552 w 2993822"/>
              <a:gd name="connsiteY4" fmla="*/ 583378 h 1932368"/>
              <a:gd name="connsiteX5" fmla="*/ 2993822 w 2993822"/>
              <a:gd name="connsiteY5" fmla="*/ 375651 h 1932368"/>
              <a:gd name="connsiteX0" fmla="*/ 0 w 2993822"/>
              <a:gd name="connsiteY0" fmla="*/ 0 h 1932368"/>
              <a:gd name="connsiteX1" fmla="*/ 373591 w 2993822"/>
              <a:gd name="connsiteY1" fmla="*/ 1881859 h 1932368"/>
              <a:gd name="connsiteX2" fmla="*/ 1001702 w 2993822"/>
              <a:gd name="connsiteY2" fmla="*/ 1361937 h 1932368"/>
              <a:gd name="connsiteX3" fmla="*/ 1409943 w 2993822"/>
              <a:gd name="connsiteY3" fmla="*/ 968511 h 1932368"/>
              <a:gd name="connsiteX4" fmla="*/ 2031552 w 2993822"/>
              <a:gd name="connsiteY4" fmla="*/ 583378 h 1932368"/>
              <a:gd name="connsiteX5" fmla="*/ 2993822 w 2993822"/>
              <a:gd name="connsiteY5" fmla="*/ 375651 h 1932368"/>
              <a:gd name="connsiteX0" fmla="*/ 0 w 2993822"/>
              <a:gd name="connsiteY0" fmla="*/ 0 h 1938997"/>
              <a:gd name="connsiteX1" fmla="*/ 373591 w 2993822"/>
              <a:gd name="connsiteY1" fmla="*/ 1881859 h 1938997"/>
              <a:gd name="connsiteX2" fmla="*/ 994833 w 2993822"/>
              <a:gd name="connsiteY2" fmla="*/ 1413808 h 1938997"/>
              <a:gd name="connsiteX3" fmla="*/ 1409943 w 2993822"/>
              <a:gd name="connsiteY3" fmla="*/ 968511 h 1938997"/>
              <a:gd name="connsiteX4" fmla="*/ 2031552 w 2993822"/>
              <a:gd name="connsiteY4" fmla="*/ 583378 h 1938997"/>
              <a:gd name="connsiteX5" fmla="*/ 2993822 w 2993822"/>
              <a:gd name="connsiteY5" fmla="*/ 375651 h 1938997"/>
              <a:gd name="connsiteX0" fmla="*/ 0 w 2993822"/>
              <a:gd name="connsiteY0" fmla="*/ 0 h 1916959"/>
              <a:gd name="connsiteX1" fmla="*/ 366723 w 2993822"/>
              <a:gd name="connsiteY1" fmla="*/ 1857918 h 1916959"/>
              <a:gd name="connsiteX2" fmla="*/ 994833 w 2993822"/>
              <a:gd name="connsiteY2" fmla="*/ 1413808 h 1916959"/>
              <a:gd name="connsiteX3" fmla="*/ 1409943 w 2993822"/>
              <a:gd name="connsiteY3" fmla="*/ 968511 h 1916959"/>
              <a:gd name="connsiteX4" fmla="*/ 2031552 w 2993822"/>
              <a:gd name="connsiteY4" fmla="*/ 583378 h 1916959"/>
              <a:gd name="connsiteX5" fmla="*/ 2993822 w 2993822"/>
              <a:gd name="connsiteY5" fmla="*/ 375651 h 1916959"/>
              <a:gd name="connsiteX0" fmla="*/ 0 w 2993822"/>
              <a:gd name="connsiteY0" fmla="*/ 0 h 1916959"/>
              <a:gd name="connsiteX1" fmla="*/ 366723 w 2993822"/>
              <a:gd name="connsiteY1" fmla="*/ 1857918 h 1916959"/>
              <a:gd name="connsiteX2" fmla="*/ 994833 w 2993822"/>
              <a:gd name="connsiteY2" fmla="*/ 1413808 h 1916959"/>
              <a:gd name="connsiteX3" fmla="*/ 1409943 w 2993822"/>
              <a:gd name="connsiteY3" fmla="*/ 968511 h 1916959"/>
              <a:gd name="connsiteX4" fmla="*/ 2031552 w 2993822"/>
              <a:gd name="connsiteY4" fmla="*/ 583378 h 1916959"/>
              <a:gd name="connsiteX5" fmla="*/ 2993822 w 2993822"/>
              <a:gd name="connsiteY5" fmla="*/ 375651 h 1916959"/>
              <a:gd name="connsiteX0" fmla="*/ 0 w 2993822"/>
              <a:gd name="connsiteY0" fmla="*/ 0 h 1918845"/>
              <a:gd name="connsiteX1" fmla="*/ 366723 w 2993822"/>
              <a:gd name="connsiteY1" fmla="*/ 1857918 h 1918845"/>
              <a:gd name="connsiteX2" fmla="*/ 994833 w 2993822"/>
              <a:gd name="connsiteY2" fmla="*/ 1413808 h 1918845"/>
              <a:gd name="connsiteX3" fmla="*/ 1409943 w 2993822"/>
              <a:gd name="connsiteY3" fmla="*/ 968511 h 1918845"/>
              <a:gd name="connsiteX4" fmla="*/ 2031552 w 2993822"/>
              <a:gd name="connsiteY4" fmla="*/ 583378 h 1918845"/>
              <a:gd name="connsiteX5" fmla="*/ 2993822 w 2993822"/>
              <a:gd name="connsiteY5" fmla="*/ 375651 h 1918845"/>
              <a:gd name="connsiteX0" fmla="*/ 0 w 2993822"/>
              <a:gd name="connsiteY0" fmla="*/ 0 h 1918845"/>
              <a:gd name="connsiteX1" fmla="*/ 366723 w 2993822"/>
              <a:gd name="connsiteY1" fmla="*/ 1857918 h 1918845"/>
              <a:gd name="connsiteX2" fmla="*/ 994833 w 2993822"/>
              <a:gd name="connsiteY2" fmla="*/ 1413808 h 1918845"/>
              <a:gd name="connsiteX3" fmla="*/ 1409943 w 2993822"/>
              <a:gd name="connsiteY3" fmla="*/ 968511 h 1918845"/>
              <a:gd name="connsiteX4" fmla="*/ 2031552 w 2993822"/>
              <a:gd name="connsiteY4" fmla="*/ 583378 h 1918845"/>
              <a:gd name="connsiteX5" fmla="*/ 2993822 w 2993822"/>
              <a:gd name="connsiteY5" fmla="*/ 375651 h 1918845"/>
              <a:gd name="connsiteX0" fmla="*/ 0 w 2930141"/>
              <a:gd name="connsiteY0" fmla="*/ 113439 h 1515015"/>
              <a:gd name="connsiteX1" fmla="*/ 303042 w 2930141"/>
              <a:gd name="connsiteY1" fmla="*/ 1482267 h 1515015"/>
              <a:gd name="connsiteX2" fmla="*/ 931152 w 2930141"/>
              <a:gd name="connsiteY2" fmla="*/ 1038157 h 1515015"/>
              <a:gd name="connsiteX3" fmla="*/ 1346262 w 2930141"/>
              <a:gd name="connsiteY3" fmla="*/ 592860 h 1515015"/>
              <a:gd name="connsiteX4" fmla="*/ 1967871 w 2930141"/>
              <a:gd name="connsiteY4" fmla="*/ 207727 h 1515015"/>
              <a:gd name="connsiteX5" fmla="*/ 2930141 w 2930141"/>
              <a:gd name="connsiteY5" fmla="*/ 0 h 1515015"/>
              <a:gd name="connsiteX0" fmla="*/ 0 w 2930141"/>
              <a:gd name="connsiteY0" fmla="*/ 113439 h 1515015"/>
              <a:gd name="connsiteX1" fmla="*/ 303042 w 2930141"/>
              <a:gd name="connsiteY1" fmla="*/ 1482267 h 1515015"/>
              <a:gd name="connsiteX2" fmla="*/ 931152 w 2930141"/>
              <a:gd name="connsiteY2" fmla="*/ 1038157 h 1515015"/>
              <a:gd name="connsiteX3" fmla="*/ 1346262 w 2930141"/>
              <a:gd name="connsiteY3" fmla="*/ 592860 h 1515015"/>
              <a:gd name="connsiteX4" fmla="*/ 1967871 w 2930141"/>
              <a:gd name="connsiteY4" fmla="*/ 207727 h 1515015"/>
              <a:gd name="connsiteX5" fmla="*/ 2930141 w 2930141"/>
              <a:gd name="connsiteY5" fmla="*/ 0 h 1515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0141" h="1515015">
                <a:moveTo>
                  <a:pt x="0" y="113439"/>
                </a:moveTo>
                <a:cubicBezTo>
                  <a:pt x="122747" y="1135408"/>
                  <a:pt x="147850" y="1328147"/>
                  <a:pt x="303042" y="1482267"/>
                </a:cubicBezTo>
                <a:cubicBezTo>
                  <a:pt x="458234" y="1636387"/>
                  <a:pt x="787043" y="1205676"/>
                  <a:pt x="931152" y="1038157"/>
                </a:cubicBezTo>
                <a:cubicBezTo>
                  <a:pt x="1054659" y="874627"/>
                  <a:pt x="1180344" y="735256"/>
                  <a:pt x="1346262" y="592860"/>
                </a:cubicBezTo>
                <a:cubicBezTo>
                  <a:pt x="1512180" y="450464"/>
                  <a:pt x="1685578" y="326487"/>
                  <a:pt x="1967871" y="207727"/>
                </a:cubicBezTo>
                <a:cubicBezTo>
                  <a:pt x="2250164" y="88967"/>
                  <a:pt x="2695363" y="24646"/>
                  <a:pt x="2930141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89FF1B-20B4-5145-54E2-8C7FBCF3950C}"/>
              </a:ext>
            </a:extLst>
          </p:cNvPr>
          <p:cNvGrpSpPr/>
          <p:nvPr/>
        </p:nvGrpSpPr>
        <p:grpSpPr>
          <a:xfrm>
            <a:off x="2541983" y="5126179"/>
            <a:ext cx="1743974" cy="307777"/>
            <a:chOff x="6477389" y="5828472"/>
            <a:chExt cx="1743974" cy="30777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EA9466C-8BED-E43C-A136-79061DF952CE}"/>
                </a:ext>
              </a:extLst>
            </p:cNvPr>
            <p:cNvSpPr/>
            <p:nvPr/>
          </p:nvSpPr>
          <p:spPr>
            <a:xfrm>
              <a:off x="6477389" y="5828472"/>
              <a:ext cx="100829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 Light" panose="020F0302020204030204" pitchFamily="34" charset="0"/>
                </a:rPr>
                <a:t>Para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6C153AB-AE62-5FFE-065C-14C44E0427BD}"/>
                </a:ext>
              </a:extLst>
            </p:cNvPr>
            <p:cNvSpPr/>
            <p:nvPr/>
          </p:nvSpPr>
          <p:spPr>
            <a:xfrm>
              <a:off x="7071116" y="5828472"/>
              <a:ext cx="115024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 Light" panose="020F0302020204030204" pitchFamily="34" charset="0"/>
                </a:rPr>
                <a:t>Ortho</a:t>
              </a:r>
            </a:p>
          </p:txBody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329CA410-6665-9664-4D08-C4A5E695A9AB}"/>
              </a:ext>
            </a:extLst>
          </p:cNvPr>
          <p:cNvSpPr/>
          <p:nvPr/>
        </p:nvSpPr>
        <p:spPr>
          <a:xfrm>
            <a:off x="685652" y="1762669"/>
            <a:ext cx="4138324" cy="968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ED5548F-6068-B2BA-F8B1-17195D1132D6}"/>
              </a:ext>
            </a:extLst>
          </p:cNvPr>
          <p:cNvGrpSpPr/>
          <p:nvPr/>
        </p:nvGrpSpPr>
        <p:grpSpPr>
          <a:xfrm>
            <a:off x="896385" y="996430"/>
            <a:ext cx="3357562" cy="1720850"/>
            <a:chOff x="553485" y="844030"/>
            <a:chExt cx="3357562" cy="1720850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6280879-0A88-C2AF-9A30-4A54AE30F41D}"/>
                </a:ext>
              </a:extLst>
            </p:cNvPr>
            <p:cNvGrpSpPr/>
            <p:nvPr/>
          </p:nvGrpSpPr>
          <p:grpSpPr>
            <a:xfrm>
              <a:off x="553485" y="844030"/>
              <a:ext cx="3357562" cy="1706918"/>
              <a:chOff x="7477597" y="637773"/>
              <a:chExt cx="4180751" cy="2125410"/>
            </a:xfrm>
          </p:grpSpPr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94994FDE-EAF5-B6B1-FEE6-65A12453BC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50134" y="1056735"/>
                <a:ext cx="53326" cy="36823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53658F1-B0F1-C54D-346E-49C0CB12D747}"/>
                  </a:ext>
                </a:extLst>
              </p:cNvPr>
              <p:cNvSpPr/>
              <p:nvPr/>
            </p:nvSpPr>
            <p:spPr>
              <a:xfrm>
                <a:off x="7477597" y="1177184"/>
                <a:ext cx="527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H</a:t>
                </a:r>
                <a:r>
                  <a:rPr lang="en-US" sz="2400" baseline="-25000" dirty="0"/>
                  <a:t>2</a:t>
                </a:r>
                <a:r>
                  <a:rPr lang="en-US" sz="2400" baseline="30000" dirty="0"/>
                  <a:t> </a:t>
                </a:r>
                <a:endParaRPr lang="en-GB" sz="2400" dirty="0"/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E9E409A-2E45-B40C-AA80-A0E766008F37}"/>
                  </a:ext>
                </a:extLst>
              </p:cNvPr>
              <p:cNvGrpSpPr/>
              <p:nvPr/>
            </p:nvGrpSpPr>
            <p:grpSpPr>
              <a:xfrm rot="19580442">
                <a:off x="7763818" y="1644883"/>
                <a:ext cx="852263" cy="339230"/>
                <a:chOff x="4764506" y="2737048"/>
                <a:chExt cx="1204398" cy="479392"/>
              </a:xfrm>
            </p:grpSpPr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1BD470A3-DF79-4479-34EA-65F5BEA911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73945" y="2982137"/>
                  <a:ext cx="758701" cy="0"/>
                </a:xfrm>
                <a:prstGeom prst="straightConnector1">
                  <a:avLst/>
                </a:prstGeom>
                <a:ln w="63500" cap="flat">
                  <a:solidFill>
                    <a:schemeClr val="accent2">
                      <a:lumMod val="50000"/>
                    </a:schemeClr>
                  </a:solidFill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2510D030-DD4A-2127-BADB-192A3FA33CFA}"/>
                    </a:ext>
                  </a:extLst>
                </p:cNvPr>
                <p:cNvSpPr/>
                <p:nvPr/>
              </p:nvSpPr>
              <p:spPr>
                <a:xfrm>
                  <a:off x="4764506" y="2755680"/>
                  <a:ext cx="460048" cy="460051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B438565-29E0-A2D4-63B3-2EA46AA9AD2D}"/>
                    </a:ext>
                  </a:extLst>
                </p:cNvPr>
                <p:cNvSpPr/>
                <p:nvPr/>
              </p:nvSpPr>
              <p:spPr>
                <a:xfrm>
                  <a:off x="5489513" y="2737048"/>
                  <a:ext cx="479391" cy="47939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6DB90290-E551-A026-4621-D6DF3193C50D}"/>
                  </a:ext>
                </a:extLst>
              </p:cNvPr>
              <p:cNvSpPr/>
              <p:nvPr/>
            </p:nvSpPr>
            <p:spPr>
              <a:xfrm>
                <a:off x="10044705" y="1176766"/>
                <a:ext cx="414147" cy="3033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H</a:t>
                </a:r>
                <a:r>
                  <a:rPr lang="en-US" sz="2400" baseline="-25000" dirty="0"/>
                  <a:t>2</a:t>
                </a:r>
                <a:r>
                  <a:rPr lang="en-US" sz="2400" baseline="30000" dirty="0"/>
                  <a:t>+ </a:t>
                </a:r>
                <a:endParaRPr lang="en-GB" sz="2400" dirty="0"/>
              </a:p>
            </p:txBody>
          </p: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105FA1A8-2E33-401E-A384-5A76D259E26C}"/>
                  </a:ext>
                </a:extLst>
              </p:cNvPr>
              <p:cNvGrpSpPr/>
              <p:nvPr/>
            </p:nvGrpSpPr>
            <p:grpSpPr>
              <a:xfrm rot="19580442">
                <a:off x="10330926" y="1644465"/>
                <a:ext cx="852263" cy="339230"/>
                <a:chOff x="4764506" y="2737048"/>
                <a:chExt cx="1204398" cy="479392"/>
              </a:xfrm>
            </p:grpSpPr>
            <p:cxnSp>
              <p:nvCxnSpPr>
                <p:cNvPr id="74" name="Straight Arrow Connector 73">
                  <a:extLst>
                    <a:ext uri="{FF2B5EF4-FFF2-40B4-BE49-F238E27FC236}">
                      <a16:creationId xmlns:a16="http://schemas.microsoft.com/office/drawing/2014/main" id="{210BDEB4-AB98-A064-BF76-0D102750B0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73945" y="2982137"/>
                  <a:ext cx="758701" cy="0"/>
                </a:xfrm>
                <a:prstGeom prst="straightConnector1">
                  <a:avLst/>
                </a:prstGeom>
                <a:ln w="63500" cap="flat">
                  <a:solidFill>
                    <a:schemeClr val="accent2"/>
                  </a:solidFill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E4C75CE0-92B4-C163-A139-3B284D560B51}"/>
                    </a:ext>
                  </a:extLst>
                </p:cNvPr>
                <p:cNvSpPr/>
                <p:nvPr/>
              </p:nvSpPr>
              <p:spPr>
                <a:xfrm>
                  <a:off x="4764506" y="2755680"/>
                  <a:ext cx="460048" cy="46005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34D0ECBB-DF76-6B03-EC09-E069993D4133}"/>
                    </a:ext>
                  </a:extLst>
                </p:cNvPr>
                <p:cNvSpPr/>
                <p:nvPr/>
              </p:nvSpPr>
              <p:spPr>
                <a:xfrm>
                  <a:off x="5489513" y="2737048"/>
                  <a:ext cx="479391" cy="4793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B8F41F82-3B6E-971A-9F7C-3DD13A7F7FD6}"/>
                  </a:ext>
                </a:extLst>
              </p:cNvPr>
              <p:cNvSpPr txBox="1"/>
              <p:nvPr/>
            </p:nvSpPr>
            <p:spPr>
              <a:xfrm>
                <a:off x="8273932" y="637773"/>
                <a:ext cx="550931" cy="574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e</a:t>
                </a:r>
                <a:r>
                  <a:rPr lang="en-CH" sz="2400" baseline="30000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C5554075-B779-201A-B63A-F1424A4439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55100" y="1835296"/>
                <a:ext cx="749300" cy="0"/>
              </a:xfrm>
              <a:prstGeom prst="straightConnector1">
                <a:avLst/>
              </a:prstGeom>
              <a:ln w="47625">
                <a:solidFill>
                  <a:schemeClr val="bg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499C7ED9-7D3B-D7A4-8287-A1BC5D2F76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635252" y="2059074"/>
                <a:ext cx="53326" cy="36823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48ADC19-5F81-5202-7F39-DC41AF388832}"/>
                  </a:ext>
                </a:extLst>
              </p:cNvPr>
              <p:cNvSpPr txBox="1"/>
              <p:nvPr/>
            </p:nvSpPr>
            <p:spPr>
              <a:xfrm>
                <a:off x="11019826" y="2301518"/>
                <a:ext cx="63852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>
                    <a:solidFill>
                      <a:srgbClr val="FF0000"/>
                    </a:solidFill>
                  </a:rPr>
                  <a:t>e</a:t>
                </a:r>
                <a:r>
                  <a:rPr lang="en-CH" sz="2400" baseline="30000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2AAD9964-5830-7B12-A8E2-F924FE92C4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69094" y="2004500"/>
                <a:ext cx="235140" cy="37585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9E484A82-CD69-DCC1-C1C4-D1CB2F6D0E9E}"/>
                </a:ext>
              </a:extLst>
            </p:cNvPr>
            <p:cNvSpPr txBox="1"/>
            <p:nvPr/>
          </p:nvSpPr>
          <p:spPr>
            <a:xfrm>
              <a:off x="2821128" y="2194117"/>
              <a:ext cx="512797" cy="3707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</a:rPr>
                <a:t>e</a:t>
              </a:r>
              <a:r>
                <a:rPr lang="en-CH" sz="2400" baseline="30000" dirty="0">
                  <a:solidFill>
                    <a:srgbClr val="FF0000"/>
                  </a:solidFill>
                </a:rPr>
                <a:t>-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B0A2675-7813-EE3F-726D-42CD746BA6C0}"/>
              </a:ext>
            </a:extLst>
          </p:cNvPr>
          <p:cNvGrpSpPr/>
          <p:nvPr/>
        </p:nvGrpSpPr>
        <p:grpSpPr>
          <a:xfrm>
            <a:off x="4063561" y="1485756"/>
            <a:ext cx="821407" cy="800945"/>
            <a:chOff x="2102180" y="1729920"/>
            <a:chExt cx="821407" cy="800945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AFCBF25-1522-390C-58D4-1885A575592F}"/>
                </a:ext>
              </a:extLst>
            </p:cNvPr>
            <p:cNvSpPr/>
            <p:nvPr/>
          </p:nvSpPr>
          <p:spPr>
            <a:xfrm>
              <a:off x="2421713" y="1729920"/>
              <a:ext cx="292445" cy="2924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246533B8-62F4-62F1-42B5-8B610921E2BA}"/>
                </a:ext>
              </a:extLst>
            </p:cNvPr>
            <p:cNvSpPr/>
            <p:nvPr/>
          </p:nvSpPr>
          <p:spPr>
            <a:xfrm>
              <a:off x="2392672" y="2069200"/>
              <a:ext cx="5309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He</a:t>
              </a:r>
              <a:endParaRPr lang="en-GB" sz="2400" dirty="0"/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47547E4-3309-7177-0D90-04A3DB43F7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2180" y="1868263"/>
              <a:ext cx="474951" cy="129529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0B3BFD5-AFEE-05BB-42D1-380D5DE1BF61}"/>
              </a:ext>
            </a:extLst>
          </p:cNvPr>
          <p:cNvSpPr/>
          <p:nvPr/>
        </p:nvSpPr>
        <p:spPr>
          <a:xfrm>
            <a:off x="2749660" y="5000524"/>
            <a:ext cx="1289420" cy="202501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FDD323A-81D5-ECA9-51D2-B78214C6864E}"/>
              </a:ext>
            </a:extLst>
          </p:cNvPr>
          <p:cNvSpPr txBox="1"/>
          <p:nvPr/>
        </p:nvSpPr>
        <p:spPr>
          <a:xfrm>
            <a:off x="3383834" y="5369553"/>
            <a:ext cx="69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 = 1</a:t>
            </a:r>
            <a:endParaRPr lang="en-CH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3E45E1A-7266-F1D1-392E-9C8239C1B065}"/>
              </a:ext>
            </a:extLst>
          </p:cNvPr>
          <p:cNvSpPr txBox="1"/>
          <p:nvPr/>
        </p:nvSpPr>
        <p:spPr>
          <a:xfrm>
            <a:off x="2693615" y="5369553"/>
            <a:ext cx="694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 = 0</a:t>
            </a:r>
            <a:endParaRPr lang="en-CH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591120C3-D521-001F-3401-7CFE0516D388}"/>
              </a:ext>
            </a:extLst>
          </p:cNvPr>
          <p:cNvSpPr txBox="1"/>
          <p:nvPr/>
        </p:nvSpPr>
        <p:spPr>
          <a:xfrm>
            <a:off x="8226641" y="6212700"/>
            <a:ext cx="38606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 err="1"/>
              <a:t>MgH</a:t>
            </a:r>
            <a:r>
              <a:rPr lang="en-US" sz="1400" baseline="30000" dirty="0"/>
              <a:t>+</a:t>
            </a:r>
            <a:r>
              <a:rPr lang="en-US" sz="1400" dirty="0"/>
              <a:t> - F. Wolf et al.  Nature 530, 457-460 (2016)</a:t>
            </a:r>
          </a:p>
          <a:p>
            <a:pPr algn="r"/>
            <a:r>
              <a:rPr lang="en-US" sz="1400" dirty="0"/>
              <a:t>N</a:t>
            </a:r>
            <a:r>
              <a:rPr lang="en-US" sz="1400" baseline="-25000" dirty="0"/>
              <a:t>2</a:t>
            </a:r>
            <a:r>
              <a:rPr lang="en-US" sz="1400" baseline="30000" dirty="0"/>
              <a:t>+</a:t>
            </a:r>
            <a:r>
              <a:rPr lang="en-US" sz="1400" dirty="0"/>
              <a:t> - M. </a:t>
            </a:r>
            <a:r>
              <a:rPr lang="en-US" sz="1400" dirty="0" err="1"/>
              <a:t>Sinhal</a:t>
            </a:r>
            <a:r>
              <a:rPr lang="en-US" sz="1400" dirty="0"/>
              <a:t> et al.  Science 367, 6483 (2020)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782BDCA8-4D16-04ED-698A-8269CCF75824}"/>
              </a:ext>
            </a:extLst>
          </p:cNvPr>
          <p:cNvSpPr/>
          <p:nvPr/>
        </p:nvSpPr>
        <p:spPr>
          <a:xfrm>
            <a:off x="104681" y="5997256"/>
            <a:ext cx="47192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S. Schiller et al. Phys. Rev. A 95, 043411 (2017)</a:t>
            </a:r>
          </a:p>
          <a:p>
            <a:r>
              <a:rPr lang="en-US" sz="1400" dirty="0"/>
              <a:t>M. Hernández Vera et al. J. Chem. Phys. 146, 124310 (2017)</a:t>
            </a:r>
          </a:p>
          <a:p>
            <a:r>
              <a:rPr lang="en-US" sz="1400" dirty="0"/>
              <a:t>M. Hernández Vera et al. Eur. Phys. J. D 71, 106 (2017)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039315E-89DA-72A8-1DAA-C985B453DEC7}"/>
              </a:ext>
            </a:extLst>
          </p:cNvPr>
          <p:cNvSpPr/>
          <p:nvPr/>
        </p:nvSpPr>
        <p:spPr>
          <a:xfrm>
            <a:off x="354122" y="1862778"/>
            <a:ext cx="4235190" cy="4235190"/>
          </a:xfrm>
          <a:prstGeom prst="ellipse">
            <a:avLst/>
          </a:prstGeom>
          <a:solidFill>
            <a:srgbClr val="FF0000">
              <a:alpha val="51268"/>
            </a:srgbClr>
          </a:solidFill>
          <a:ln>
            <a:noFill/>
          </a:ln>
          <a:effectLst>
            <a:softEdge rad="463594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6929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103" grpId="0" animBg="1"/>
      <p:bldP spid="107" grpId="0"/>
      <p:bldP spid="121" grpId="0"/>
      <p:bldP spid="123" grpId="0"/>
      <p:bldP spid="126" grpId="0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19EB-C2B3-F44E-81AF-4138295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21" y="-5968"/>
            <a:ext cx="11103107" cy="1325563"/>
          </a:xfrm>
        </p:spPr>
        <p:txBody>
          <a:bodyPr>
            <a:normAutofit/>
          </a:bodyPr>
          <a:lstStyle/>
          <a:p>
            <a:r>
              <a:rPr lang="en-GB" dirty="0"/>
              <a:t>Vibrational states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619AE-468B-6711-9F99-7C2DAD66AD93}"/>
              </a:ext>
            </a:extLst>
          </p:cNvPr>
          <p:cNvSpPr txBox="1"/>
          <p:nvPr/>
        </p:nvSpPr>
        <p:spPr>
          <a:xfrm>
            <a:off x="-1245476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E18426B-C19B-6AAE-D1C1-0C9B3F659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0" y="1419847"/>
            <a:ext cx="5264610" cy="3808068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9FA87D55-6AF9-5B37-6207-3B8768F04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3162" y="2770203"/>
            <a:ext cx="6436926" cy="3092684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F7A2B816-48DF-F780-2E50-28B4F26369CC}"/>
              </a:ext>
            </a:extLst>
          </p:cNvPr>
          <p:cNvSpPr txBox="1"/>
          <p:nvPr/>
        </p:nvSpPr>
        <p:spPr>
          <a:xfrm>
            <a:off x="6140782" y="1335760"/>
            <a:ext cx="536168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 pressure finite -&gt; can’t observe signal without He</a:t>
            </a:r>
            <a:endParaRPr lang="en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Drifts after loading -&gt; can’t observe ODF signal right after loading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BE101-26C9-50A7-6A4E-4A57A608D43B}"/>
              </a:ext>
            </a:extLst>
          </p:cNvPr>
          <p:cNvSpPr txBox="1"/>
          <p:nvPr/>
        </p:nvSpPr>
        <p:spPr>
          <a:xfrm>
            <a:off x="554593" y="5209554"/>
            <a:ext cx="43739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</a:rPr>
              <a:t>J. P Karr et al. </a:t>
            </a:r>
            <a:r>
              <a:rPr lang="en-GB" sz="1600" dirty="0" err="1">
                <a:effectLst/>
              </a:rPr>
              <a:t>Appl</a:t>
            </a:r>
            <a:r>
              <a:rPr lang="en-GB" sz="1600" dirty="0">
                <a:effectLst/>
              </a:rPr>
              <a:t> Phys B  107:1043–1052 (2012) </a:t>
            </a:r>
          </a:p>
          <a:p>
            <a:r>
              <a:rPr lang="en-GB" sz="1600" dirty="0">
                <a:effectLst/>
              </a:rPr>
              <a:t>S. </a:t>
            </a:r>
            <a:r>
              <a:rPr lang="en-GB" sz="1600" dirty="0"/>
              <a:t>Sc</a:t>
            </a:r>
            <a:r>
              <a:rPr lang="en-GB" sz="1600" dirty="0">
                <a:effectLst/>
              </a:rPr>
              <a:t>hiller et al. PRA </a:t>
            </a:r>
            <a:r>
              <a:rPr lang="en-GB" sz="1600" b="1" dirty="0">
                <a:effectLst/>
              </a:rPr>
              <a:t>89</a:t>
            </a:r>
            <a:r>
              <a:rPr lang="en-GB" sz="1600" dirty="0">
                <a:effectLst/>
              </a:rPr>
              <a:t>, 052521 (2014)</a:t>
            </a:r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12686D-4EC1-1D9D-47D2-8F96D01870D9}"/>
              </a:ext>
            </a:extLst>
          </p:cNvPr>
          <p:cNvSpPr txBox="1"/>
          <p:nvPr/>
        </p:nvSpPr>
        <p:spPr>
          <a:xfrm>
            <a:off x="305121" y="1486791"/>
            <a:ext cx="45081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effectLst/>
              </a:rPr>
              <a:t>Vibrational</a:t>
            </a:r>
            <a:r>
              <a:rPr lang="en-GB" sz="1600" dirty="0"/>
              <a:t> state probabilities after electron impact ionization and corresponding polarizabilities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B1806B-E6F0-6F8F-5082-09655210BCA8}"/>
              </a:ext>
            </a:extLst>
          </p:cNvPr>
          <p:cNvSpPr txBox="1"/>
          <p:nvPr/>
        </p:nvSpPr>
        <p:spPr>
          <a:xfrm>
            <a:off x="4813300" y="303257"/>
            <a:ext cx="3197767" cy="707886"/>
          </a:xfrm>
          <a:prstGeom prst="rect">
            <a:avLst/>
          </a:prstGeom>
          <a:noFill/>
          <a:ln w="50800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Preliminary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3E914-82EF-679F-C2B5-C3CAF6CD0675}"/>
              </a:ext>
            </a:extLst>
          </p:cNvPr>
          <p:cNvSpPr txBox="1"/>
          <p:nvPr/>
        </p:nvSpPr>
        <p:spPr>
          <a:xfrm>
            <a:off x="6738058" y="5908412"/>
            <a:ext cx="254601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</a:rPr>
              <a:t>Vibrational</a:t>
            </a:r>
            <a:r>
              <a:rPr lang="en-GB" sz="1800" dirty="0"/>
              <a:t> state cooled. In ground state?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0798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4" grpId="0"/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E3C8258B-ED65-A345-2942-E30C00235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22"/>
          <a:stretch/>
        </p:blipFill>
        <p:spPr>
          <a:xfrm>
            <a:off x="395702" y="1268231"/>
            <a:ext cx="4630533" cy="29827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2619EB-C2B3-F44E-81AF-4138295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21" y="-5968"/>
            <a:ext cx="11103107" cy="1325563"/>
          </a:xfrm>
        </p:spPr>
        <p:txBody>
          <a:bodyPr>
            <a:normAutofit/>
          </a:bodyPr>
          <a:lstStyle/>
          <a:p>
            <a:r>
              <a:rPr lang="en-GB" dirty="0"/>
              <a:t>Fluctuations of H</a:t>
            </a:r>
            <a:r>
              <a:rPr lang="en-GB" baseline="-25000" dirty="0"/>
              <a:t>2</a:t>
            </a:r>
            <a:r>
              <a:rPr lang="en-GB" baseline="30000" dirty="0"/>
              <a:t>+</a:t>
            </a:r>
            <a:r>
              <a:rPr lang="en-GB" dirty="0"/>
              <a:t> Signal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619AE-468B-6711-9F99-7C2DAD66AD93}"/>
              </a:ext>
            </a:extLst>
          </p:cNvPr>
          <p:cNvSpPr txBox="1"/>
          <p:nvPr/>
        </p:nvSpPr>
        <p:spPr>
          <a:xfrm>
            <a:off x="-1245476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49A5F3-276E-DFE6-38FF-EDB9153D8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498" y="2269963"/>
            <a:ext cx="7972789" cy="33898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AA68F37-F80A-045D-14A8-559B823AA049}"/>
              </a:ext>
            </a:extLst>
          </p:cNvPr>
          <p:cNvCxnSpPr>
            <a:cxnSpLocks/>
          </p:cNvCxnSpPr>
          <p:nvPr/>
        </p:nvCxnSpPr>
        <p:spPr>
          <a:xfrm>
            <a:off x="2972305" y="1816876"/>
            <a:ext cx="0" cy="167640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4DFA0904-FC55-577D-8AA1-42E1C8EEE0E9}"/>
              </a:ext>
            </a:extLst>
          </p:cNvPr>
          <p:cNvSpPr txBox="1"/>
          <p:nvPr/>
        </p:nvSpPr>
        <p:spPr>
          <a:xfrm>
            <a:off x="6514268" y="1585641"/>
            <a:ext cx="3448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H</a:t>
            </a:r>
            <a:r>
              <a:rPr lang="en-GB" sz="2800" baseline="-25000" dirty="0"/>
              <a:t>2</a:t>
            </a:r>
            <a:r>
              <a:rPr lang="en-GB" sz="2800" baseline="30000" dirty="0"/>
              <a:t>+</a:t>
            </a:r>
            <a:r>
              <a:rPr lang="en-GB" sz="2800" dirty="0"/>
              <a:t> Quantum jumps?</a:t>
            </a:r>
            <a:endParaRPr lang="en-CH" sz="2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D07635-3756-B70A-F4E3-06A041E8B38B}"/>
              </a:ext>
            </a:extLst>
          </p:cNvPr>
          <p:cNvSpPr txBox="1"/>
          <p:nvPr/>
        </p:nvSpPr>
        <p:spPr>
          <a:xfrm>
            <a:off x="1052587" y="4393557"/>
            <a:ext cx="2798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Record signal with fixed probe duration over time</a:t>
            </a:r>
            <a:endParaRPr lang="en-CH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50272D-B83B-9EAD-3BC2-7613842F02E3}"/>
              </a:ext>
            </a:extLst>
          </p:cNvPr>
          <p:cNvSpPr txBox="1"/>
          <p:nvPr/>
        </p:nvSpPr>
        <p:spPr>
          <a:xfrm>
            <a:off x="6353352" y="5824264"/>
            <a:ext cx="442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Increase and decrease of polarizability over time points to Hyperfine structure (possibly combined with rotational state change)</a:t>
            </a:r>
            <a:endParaRPr lang="en-CH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F71B4E8-A4B3-4066-F47D-9B45CCD340C4}"/>
              </a:ext>
            </a:extLst>
          </p:cNvPr>
          <p:cNvSpPr txBox="1"/>
          <p:nvPr/>
        </p:nvSpPr>
        <p:spPr>
          <a:xfrm>
            <a:off x="2029519" y="5787365"/>
            <a:ext cx="36439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At </a:t>
            </a:r>
            <a:r>
              <a:rPr lang="en-GB" dirty="0" err="1"/>
              <a:t>cryo</a:t>
            </a:r>
            <a:r>
              <a:rPr lang="en-GB" dirty="0"/>
              <a:t> temperature (~15K) would expect polarizability to only drop when vibration gets cooled</a:t>
            </a:r>
            <a:endParaRPr lang="en-C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1DDEDC-C52D-F3EC-017D-E891E5DE87DA}"/>
              </a:ext>
            </a:extLst>
          </p:cNvPr>
          <p:cNvSpPr txBox="1"/>
          <p:nvPr/>
        </p:nvSpPr>
        <p:spPr>
          <a:xfrm>
            <a:off x="6639801" y="285805"/>
            <a:ext cx="3197767" cy="707886"/>
          </a:xfrm>
          <a:prstGeom prst="rect">
            <a:avLst/>
          </a:prstGeom>
          <a:noFill/>
          <a:ln w="50800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Preliminary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82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95F1FF-EBF3-664E-A631-B3656B213EB4}"/>
              </a:ext>
            </a:extLst>
          </p:cNvPr>
          <p:cNvGrpSpPr/>
          <p:nvPr/>
        </p:nvGrpSpPr>
        <p:grpSpPr>
          <a:xfrm>
            <a:off x="1" y="1319595"/>
            <a:ext cx="7110248" cy="5371825"/>
            <a:chOff x="1" y="1319595"/>
            <a:chExt cx="7110248" cy="537182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9B62678-1B21-BCB6-8301-0942D1C9E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650" r="41923"/>
            <a:stretch/>
          </p:blipFill>
          <p:spPr>
            <a:xfrm>
              <a:off x="1" y="1319595"/>
              <a:ext cx="7110248" cy="53718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56CAF1-1A22-D338-FA5F-3E1F1BC98FBC}"/>
                </a:ext>
              </a:extLst>
            </p:cNvPr>
            <p:cNvSpPr txBox="1"/>
            <p:nvPr/>
          </p:nvSpPr>
          <p:spPr>
            <a:xfrm>
              <a:off x="1307483" y="3157047"/>
              <a:ext cx="6028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/>
                <a:t>H</a:t>
              </a:r>
              <a:r>
                <a:rPr lang="en-GB" sz="2400" baseline="-25000" dirty="0"/>
                <a:t>2</a:t>
              </a:r>
              <a:r>
                <a:rPr lang="en-GB" sz="2400" baseline="30000" dirty="0"/>
                <a:t>+</a:t>
              </a:r>
              <a:endParaRPr lang="en-CH" sz="24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F1A1C8-B69E-CA01-EF74-7416ED0A25E8}"/>
                </a:ext>
              </a:extLst>
            </p:cNvPr>
            <p:cNvSpPr txBox="1"/>
            <p:nvPr/>
          </p:nvSpPr>
          <p:spPr>
            <a:xfrm>
              <a:off x="1320145" y="1560084"/>
              <a:ext cx="60281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400" dirty="0"/>
                <a:t>Be</a:t>
              </a:r>
              <a:r>
                <a:rPr lang="en-GB" sz="2400" baseline="30000" dirty="0"/>
                <a:t>+</a:t>
              </a:r>
              <a:endParaRPr lang="en-CH" sz="2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2619EB-C2B3-F44E-81AF-4138295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21" y="-5968"/>
            <a:ext cx="11103107" cy="1325563"/>
          </a:xfrm>
        </p:spPr>
        <p:txBody>
          <a:bodyPr>
            <a:normAutofit/>
          </a:bodyPr>
          <a:lstStyle/>
          <a:p>
            <a:r>
              <a:rPr lang="en-GB" dirty="0"/>
              <a:t>Hyperfine structure and rotational cooling?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619AE-468B-6711-9F99-7C2DAD66AD93}"/>
              </a:ext>
            </a:extLst>
          </p:cNvPr>
          <p:cNvSpPr txBox="1"/>
          <p:nvPr/>
        </p:nvSpPr>
        <p:spPr>
          <a:xfrm>
            <a:off x="-1245476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E29C7B-14BA-6F66-553A-3C984453F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63" t="1650"/>
          <a:stretch/>
        </p:blipFill>
        <p:spPr>
          <a:xfrm>
            <a:off x="7110248" y="1330869"/>
            <a:ext cx="5121899" cy="53718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5D49E4-E3E4-2411-DCAD-5B53F257B181}"/>
              </a:ext>
            </a:extLst>
          </p:cNvPr>
          <p:cNvSpPr txBox="1"/>
          <p:nvPr/>
        </p:nvSpPr>
        <p:spPr>
          <a:xfrm>
            <a:off x="4594788" y="3135858"/>
            <a:ext cx="973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L=1?</a:t>
            </a:r>
            <a:endParaRPr lang="en-CH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E076D8-2F11-DF23-EAF9-90FDB105E8DE}"/>
              </a:ext>
            </a:extLst>
          </p:cNvPr>
          <p:cNvSpPr txBox="1"/>
          <p:nvPr/>
        </p:nvSpPr>
        <p:spPr>
          <a:xfrm>
            <a:off x="7394049" y="3135858"/>
            <a:ext cx="973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L=2?</a:t>
            </a:r>
            <a:endParaRPr lang="en-CH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7DBA2A-6FA2-6693-7659-B20C5C6CD429}"/>
              </a:ext>
            </a:extLst>
          </p:cNvPr>
          <p:cNvSpPr txBox="1"/>
          <p:nvPr/>
        </p:nvSpPr>
        <p:spPr>
          <a:xfrm>
            <a:off x="8651779" y="3482287"/>
            <a:ext cx="9739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L=0?</a:t>
            </a:r>
            <a:endParaRPr lang="en-CH" sz="28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F54DC8-5895-4C7B-A97A-BB99A331B127}"/>
              </a:ext>
            </a:extLst>
          </p:cNvPr>
          <p:cNvCxnSpPr/>
          <p:nvPr/>
        </p:nvCxnSpPr>
        <p:spPr>
          <a:xfrm flipV="1">
            <a:off x="8399511" y="3365936"/>
            <a:ext cx="0" cy="213622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709967E-0FB0-1FD9-D65F-43E9E8FAAE70}"/>
              </a:ext>
            </a:extLst>
          </p:cNvPr>
          <p:cNvSpPr txBox="1"/>
          <p:nvPr/>
        </p:nvSpPr>
        <p:spPr>
          <a:xfrm>
            <a:off x="8862301" y="989626"/>
            <a:ext cx="3197767" cy="707886"/>
          </a:xfrm>
          <a:prstGeom prst="rect">
            <a:avLst/>
          </a:prstGeom>
          <a:noFill/>
          <a:ln w="50800">
            <a:solidFill>
              <a:srgbClr val="C00000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Preliminary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19EB-C2B3-F44E-81AF-4138295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21" y="-5968"/>
            <a:ext cx="11103107" cy="1325563"/>
          </a:xfrm>
        </p:spPr>
        <p:txBody>
          <a:bodyPr>
            <a:normAutofit/>
          </a:bodyPr>
          <a:lstStyle/>
          <a:p>
            <a:r>
              <a:rPr lang="en-GB" dirty="0"/>
              <a:t>Outlook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619AE-468B-6711-9F99-7C2DAD66AD93}"/>
              </a:ext>
            </a:extLst>
          </p:cNvPr>
          <p:cNvSpPr txBox="1"/>
          <p:nvPr/>
        </p:nvSpPr>
        <p:spPr>
          <a:xfrm>
            <a:off x="-1245476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71EA49-AAAE-03A0-933E-5A34001FF23D}"/>
              </a:ext>
            </a:extLst>
          </p:cNvPr>
          <p:cNvSpPr/>
          <p:nvPr/>
        </p:nvSpPr>
        <p:spPr>
          <a:xfrm>
            <a:off x="3884630" y="3239734"/>
            <a:ext cx="943638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Rotation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753D38-2B30-EE33-EDFF-8902AF6E2E96}"/>
              </a:ext>
            </a:extLst>
          </p:cNvPr>
          <p:cNvGrpSpPr/>
          <p:nvPr/>
        </p:nvGrpSpPr>
        <p:grpSpPr>
          <a:xfrm>
            <a:off x="857038" y="2359432"/>
            <a:ext cx="2726789" cy="2292583"/>
            <a:chOff x="3532696" y="3480831"/>
            <a:chExt cx="2726789" cy="2292583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1F1FCAB-1293-A9AF-52DD-D0F5C120F681}"/>
                </a:ext>
              </a:extLst>
            </p:cNvPr>
            <p:cNvCxnSpPr>
              <a:cxnSpLocks/>
            </p:cNvCxnSpPr>
            <p:nvPr/>
          </p:nvCxnSpPr>
          <p:spPr>
            <a:xfrm>
              <a:off x="3814427" y="5773414"/>
              <a:ext cx="99629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BC16BF-BF27-587E-722E-EEDAAB98550E}"/>
                </a:ext>
              </a:extLst>
            </p:cNvPr>
            <p:cNvCxnSpPr>
              <a:cxnSpLocks/>
            </p:cNvCxnSpPr>
            <p:nvPr/>
          </p:nvCxnSpPr>
          <p:spPr>
            <a:xfrm>
              <a:off x="3704598" y="5170232"/>
              <a:ext cx="13789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F8BD4CE-A63C-C034-D9D9-158065269BE6}"/>
                </a:ext>
              </a:extLst>
            </p:cNvPr>
            <p:cNvCxnSpPr>
              <a:cxnSpLocks/>
            </p:cNvCxnSpPr>
            <p:nvPr/>
          </p:nvCxnSpPr>
          <p:spPr>
            <a:xfrm>
              <a:off x="3640859" y="4543383"/>
              <a:ext cx="17814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F37B63-9C1A-8061-400B-0B63459D8497}"/>
                </a:ext>
              </a:extLst>
            </p:cNvPr>
            <p:cNvCxnSpPr>
              <a:cxnSpLocks/>
            </p:cNvCxnSpPr>
            <p:nvPr/>
          </p:nvCxnSpPr>
          <p:spPr>
            <a:xfrm>
              <a:off x="3579414" y="3982029"/>
              <a:ext cx="225334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9A9BDB6-9310-8D0D-637B-EE4C92AB4AB1}"/>
                </a:ext>
              </a:extLst>
            </p:cNvPr>
            <p:cNvCxnSpPr>
              <a:cxnSpLocks/>
            </p:cNvCxnSpPr>
            <p:nvPr/>
          </p:nvCxnSpPr>
          <p:spPr>
            <a:xfrm>
              <a:off x="3532696" y="3480831"/>
              <a:ext cx="272678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242C289-826D-7F94-AB13-AAAB11DF37F8}"/>
              </a:ext>
            </a:extLst>
          </p:cNvPr>
          <p:cNvSpPr txBox="1"/>
          <p:nvPr/>
        </p:nvSpPr>
        <p:spPr>
          <a:xfrm>
            <a:off x="1033748" y="2986281"/>
            <a:ext cx="97396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/>
              <a:t>Vibration</a:t>
            </a:r>
            <a:endParaRPr lang="en-CH" sz="16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44D966-09B2-1A11-4061-E03B4E476B01}"/>
              </a:ext>
            </a:extLst>
          </p:cNvPr>
          <p:cNvGrpSpPr/>
          <p:nvPr/>
        </p:nvGrpSpPr>
        <p:grpSpPr>
          <a:xfrm>
            <a:off x="2052555" y="4362177"/>
            <a:ext cx="943638" cy="240262"/>
            <a:chOff x="4728213" y="5483576"/>
            <a:chExt cx="943638" cy="240262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FC8AA5C-6C1B-1F00-BD1C-A6FEFEE6C826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13" y="5723838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09C8BE7-86EA-04AC-D482-A057C96480C4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13" y="5663773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26E5C3-C19D-8248-ED9D-5933328D8FF0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13" y="5603708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4658124-80DC-FA05-F3EA-20C414BCD801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13" y="5543642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D0BC495-2D9C-CB44-78F9-1186D61287BE}"/>
                </a:ext>
              </a:extLst>
            </p:cNvPr>
            <p:cNvCxnSpPr>
              <a:cxnSpLocks/>
            </p:cNvCxnSpPr>
            <p:nvPr/>
          </p:nvCxnSpPr>
          <p:spPr>
            <a:xfrm>
              <a:off x="4728213" y="5483576"/>
              <a:ext cx="943638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50EEDF-C490-59AE-6CE2-8D6159306225}"/>
              </a:ext>
            </a:extLst>
          </p:cNvPr>
          <p:cNvGrpSpPr/>
          <p:nvPr/>
        </p:nvGrpSpPr>
        <p:grpSpPr>
          <a:xfrm>
            <a:off x="1999900" y="3765527"/>
            <a:ext cx="3258036" cy="886488"/>
            <a:chOff x="4675558" y="4886926"/>
            <a:chExt cx="3258036" cy="88648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9A23EEE-E238-77C9-29E3-2A43E749ED70}"/>
                </a:ext>
              </a:extLst>
            </p:cNvPr>
            <p:cNvCxnSpPr>
              <a:cxnSpLocks/>
            </p:cNvCxnSpPr>
            <p:nvPr/>
          </p:nvCxnSpPr>
          <p:spPr>
            <a:xfrm>
              <a:off x="4675558" y="5773414"/>
              <a:ext cx="23143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0E66648-18D0-D7AF-BDC7-DFCE8E79B371}"/>
                </a:ext>
              </a:extLst>
            </p:cNvPr>
            <p:cNvCxnSpPr>
              <a:cxnSpLocks/>
            </p:cNvCxnSpPr>
            <p:nvPr/>
          </p:nvCxnSpPr>
          <p:spPr>
            <a:xfrm>
              <a:off x="6046318" y="5588866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403EE87-24CB-7EFA-B621-451A904E7F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790" y="5238680"/>
              <a:ext cx="243580" cy="24101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941A30A-7868-FAA6-4CCB-728C3CF71614}"/>
                </a:ext>
              </a:extLst>
            </p:cNvPr>
            <p:cNvCxnSpPr>
              <a:cxnSpLocks/>
            </p:cNvCxnSpPr>
            <p:nvPr/>
          </p:nvCxnSpPr>
          <p:spPr>
            <a:xfrm>
              <a:off x="6989956" y="5714521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C330B7-9414-2D75-2F79-EC7D2C798D57}"/>
                </a:ext>
              </a:extLst>
            </p:cNvPr>
            <p:cNvCxnSpPr>
              <a:cxnSpLocks/>
            </p:cNvCxnSpPr>
            <p:nvPr/>
          </p:nvCxnSpPr>
          <p:spPr>
            <a:xfrm>
              <a:off x="6046318" y="5165207"/>
              <a:ext cx="94363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0BDD5DB-20E5-1FC0-C278-F04F7E029F36}"/>
                </a:ext>
              </a:extLst>
            </p:cNvPr>
            <p:cNvCxnSpPr>
              <a:cxnSpLocks/>
            </p:cNvCxnSpPr>
            <p:nvPr/>
          </p:nvCxnSpPr>
          <p:spPr>
            <a:xfrm>
              <a:off x="6989956" y="5409998"/>
              <a:ext cx="9436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54A26BC-DF47-7FA7-9609-80679245B98F}"/>
                </a:ext>
              </a:extLst>
            </p:cNvPr>
            <p:cNvCxnSpPr>
              <a:cxnSpLocks/>
            </p:cNvCxnSpPr>
            <p:nvPr/>
          </p:nvCxnSpPr>
          <p:spPr>
            <a:xfrm>
              <a:off x="6989956" y="4886926"/>
              <a:ext cx="94363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11655CA-3403-2AB5-E8E1-2323D9D073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790" y="5385038"/>
              <a:ext cx="247264" cy="16224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01135C3-CFFB-7B15-A595-64E79F5067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790" y="5536681"/>
              <a:ext cx="247264" cy="681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F4B4F63-F4A2-A06D-FB3E-AC8ED6FD57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790" y="5639964"/>
              <a:ext cx="247583" cy="261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CBD9A9-0099-A825-517A-7449491331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790" y="5716714"/>
              <a:ext cx="252319" cy="697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90437F-5072-11EB-684B-CEAC025CB3F9}"/>
              </a:ext>
            </a:extLst>
          </p:cNvPr>
          <p:cNvGrpSpPr/>
          <p:nvPr/>
        </p:nvGrpSpPr>
        <p:grpSpPr>
          <a:xfrm>
            <a:off x="4060398" y="3762805"/>
            <a:ext cx="490102" cy="885300"/>
            <a:chOff x="6736056" y="4884204"/>
            <a:chExt cx="490102" cy="88530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CB93BC61-FBD4-F8B0-0DF2-3FE8AEB3E6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6056" y="5589504"/>
              <a:ext cx="0" cy="180000"/>
            </a:xfrm>
            <a:prstGeom prst="straightConnector1">
              <a:avLst/>
            </a:prstGeom>
            <a:ln w="19050" cmpd="sng">
              <a:solidFill>
                <a:schemeClr val="accent4">
                  <a:lumMod val="75000"/>
                </a:schemeClr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78B17635-A0F3-828E-E586-F8D5C8EC24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64816" y="5409804"/>
              <a:ext cx="0" cy="298800"/>
            </a:xfrm>
            <a:prstGeom prst="straightConnector1">
              <a:avLst/>
            </a:prstGeom>
            <a:ln w="19050" cmpd="sng">
              <a:solidFill>
                <a:schemeClr val="accent4">
                  <a:lumMod val="75000"/>
                </a:schemeClr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75E3DD9-53B3-9674-8969-EB746ECD3D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18213" y="5166321"/>
              <a:ext cx="0" cy="413999"/>
            </a:xfrm>
            <a:prstGeom prst="straightConnector1">
              <a:avLst/>
            </a:prstGeom>
            <a:ln w="19050" cmpd="sng">
              <a:solidFill>
                <a:schemeClr val="accent4">
                  <a:lumMod val="75000"/>
                </a:schemeClr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B33ABFC-87AB-0B4F-07C1-E1DAA1FB7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26158" y="4884204"/>
              <a:ext cx="0" cy="525600"/>
            </a:xfrm>
            <a:prstGeom prst="straightConnector1">
              <a:avLst/>
            </a:prstGeom>
            <a:ln w="19050" cmpd="sng">
              <a:solidFill>
                <a:schemeClr val="accent4">
                  <a:lumMod val="75000"/>
                </a:schemeClr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reeform 51">
            <a:extLst>
              <a:ext uri="{FF2B5EF4-FFF2-40B4-BE49-F238E27FC236}">
                <a16:creationId xmlns:a16="http://schemas.microsoft.com/office/drawing/2014/main" id="{65881BF2-4630-E820-A306-03C2719D636C}"/>
              </a:ext>
            </a:extLst>
          </p:cNvPr>
          <p:cNvSpPr/>
          <p:nvPr/>
        </p:nvSpPr>
        <p:spPr>
          <a:xfrm>
            <a:off x="784589" y="1367646"/>
            <a:ext cx="5034871" cy="3995772"/>
          </a:xfrm>
          <a:custGeom>
            <a:avLst/>
            <a:gdLst>
              <a:gd name="connsiteX0" fmla="*/ 0 w 4223657"/>
              <a:gd name="connsiteY0" fmla="*/ 0 h 2024192"/>
              <a:gd name="connsiteX1" fmla="*/ 1455575 w 4223657"/>
              <a:gd name="connsiteY1" fmla="*/ 2021632 h 2024192"/>
              <a:gd name="connsiteX2" fmla="*/ 2618792 w 4223657"/>
              <a:gd name="connsiteY2" fmla="*/ 416767 h 2024192"/>
              <a:gd name="connsiteX3" fmla="*/ 4223657 w 4223657"/>
              <a:gd name="connsiteY3" fmla="*/ 161730 h 2024192"/>
              <a:gd name="connsiteX0" fmla="*/ 0 w 4223657"/>
              <a:gd name="connsiteY0" fmla="*/ 0 h 2040529"/>
              <a:gd name="connsiteX1" fmla="*/ 1455575 w 4223657"/>
              <a:gd name="connsiteY1" fmla="*/ 2021632 h 2040529"/>
              <a:gd name="connsiteX2" fmla="*/ 2369976 w 4223657"/>
              <a:gd name="connsiteY2" fmla="*/ 964163 h 2040529"/>
              <a:gd name="connsiteX3" fmla="*/ 4223657 w 4223657"/>
              <a:gd name="connsiteY3" fmla="*/ 161730 h 2040529"/>
              <a:gd name="connsiteX0" fmla="*/ 0 w 4223657"/>
              <a:gd name="connsiteY0" fmla="*/ 0 h 2041097"/>
              <a:gd name="connsiteX1" fmla="*/ 1455575 w 4223657"/>
              <a:gd name="connsiteY1" fmla="*/ 2021632 h 2041097"/>
              <a:gd name="connsiteX2" fmla="*/ 2369976 w 4223657"/>
              <a:gd name="connsiteY2" fmla="*/ 964163 h 2041097"/>
              <a:gd name="connsiteX3" fmla="*/ 4223657 w 4223657"/>
              <a:gd name="connsiteY3" fmla="*/ 161730 h 2041097"/>
              <a:gd name="connsiteX0" fmla="*/ 0 w 4136571"/>
              <a:gd name="connsiteY0" fmla="*/ 0 h 2039256"/>
              <a:gd name="connsiteX1" fmla="*/ 1455575 w 4136571"/>
              <a:gd name="connsiteY1" fmla="*/ 2021632 h 2039256"/>
              <a:gd name="connsiteX2" fmla="*/ 2369976 w 4136571"/>
              <a:gd name="connsiteY2" fmla="*/ 964163 h 2039256"/>
              <a:gd name="connsiteX3" fmla="*/ 4136571 w 4136571"/>
              <a:gd name="connsiteY3" fmla="*/ 622040 h 2039256"/>
              <a:gd name="connsiteX0" fmla="*/ 0 w 3383901"/>
              <a:gd name="connsiteY0" fmla="*/ 0 h 1968693"/>
              <a:gd name="connsiteX1" fmla="*/ 702905 w 3383901"/>
              <a:gd name="connsiteY1" fmla="*/ 1953207 h 1968693"/>
              <a:gd name="connsiteX2" fmla="*/ 1617306 w 3383901"/>
              <a:gd name="connsiteY2" fmla="*/ 895738 h 1968693"/>
              <a:gd name="connsiteX3" fmla="*/ 3383901 w 3383901"/>
              <a:gd name="connsiteY3" fmla="*/ 553615 h 1968693"/>
              <a:gd name="connsiteX0" fmla="*/ 0 w 3383901"/>
              <a:gd name="connsiteY0" fmla="*/ 0 h 1968693"/>
              <a:gd name="connsiteX1" fmla="*/ 702905 w 3383901"/>
              <a:gd name="connsiteY1" fmla="*/ 1953207 h 1968693"/>
              <a:gd name="connsiteX2" fmla="*/ 1617306 w 3383901"/>
              <a:gd name="connsiteY2" fmla="*/ 895738 h 1968693"/>
              <a:gd name="connsiteX3" fmla="*/ 3383901 w 3383901"/>
              <a:gd name="connsiteY3" fmla="*/ 553615 h 1968693"/>
              <a:gd name="connsiteX0" fmla="*/ 0 w 3383901"/>
              <a:gd name="connsiteY0" fmla="*/ 0 h 1969137"/>
              <a:gd name="connsiteX1" fmla="*/ 702905 w 3383901"/>
              <a:gd name="connsiteY1" fmla="*/ 1953207 h 1969137"/>
              <a:gd name="connsiteX2" fmla="*/ 1617306 w 3383901"/>
              <a:gd name="connsiteY2" fmla="*/ 895738 h 1969137"/>
              <a:gd name="connsiteX3" fmla="*/ 3383901 w 3383901"/>
              <a:gd name="connsiteY3" fmla="*/ 553615 h 1969137"/>
              <a:gd name="connsiteX0" fmla="*/ 0 w 3383901"/>
              <a:gd name="connsiteY0" fmla="*/ 0 h 1953332"/>
              <a:gd name="connsiteX1" fmla="*/ 702905 w 3383901"/>
              <a:gd name="connsiteY1" fmla="*/ 1953207 h 1953332"/>
              <a:gd name="connsiteX2" fmla="*/ 1617306 w 3383901"/>
              <a:gd name="connsiteY2" fmla="*/ 895738 h 1953332"/>
              <a:gd name="connsiteX3" fmla="*/ 3383901 w 3383901"/>
              <a:gd name="connsiteY3" fmla="*/ 553615 h 1953332"/>
              <a:gd name="connsiteX0" fmla="*/ 0 w 3383901"/>
              <a:gd name="connsiteY0" fmla="*/ 0 h 1953332"/>
              <a:gd name="connsiteX1" fmla="*/ 702905 w 3383901"/>
              <a:gd name="connsiteY1" fmla="*/ 1953207 h 1953332"/>
              <a:gd name="connsiteX2" fmla="*/ 1617306 w 3383901"/>
              <a:gd name="connsiteY2" fmla="*/ 895738 h 1953332"/>
              <a:gd name="connsiteX3" fmla="*/ 3383901 w 3383901"/>
              <a:gd name="connsiteY3" fmla="*/ 553615 h 1953332"/>
              <a:gd name="connsiteX0" fmla="*/ 0 w 2531705"/>
              <a:gd name="connsiteY0" fmla="*/ 0 h 1953332"/>
              <a:gd name="connsiteX1" fmla="*/ 702905 w 2531705"/>
              <a:gd name="connsiteY1" fmla="*/ 1953207 h 1953332"/>
              <a:gd name="connsiteX2" fmla="*/ 1617306 w 2531705"/>
              <a:gd name="connsiteY2" fmla="*/ 895738 h 1953332"/>
              <a:gd name="connsiteX3" fmla="*/ 2531705 w 2531705"/>
              <a:gd name="connsiteY3" fmla="*/ 572276 h 1953332"/>
              <a:gd name="connsiteX0" fmla="*/ 0 w 2531705"/>
              <a:gd name="connsiteY0" fmla="*/ 0 h 1953332"/>
              <a:gd name="connsiteX1" fmla="*/ 702905 w 2531705"/>
              <a:gd name="connsiteY1" fmla="*/ 1953207 h 1953332"/>
              <a:gd name="connsiteX2" fmla="*/ 1617306 w 2531705"/>
              <a:gd name="connsiteY2" fmla="*/ 895738 h 1953332"/>
              <a:gd name="connsiteX3" fmla="*/ 2531705 w 2531705"/>
              <a:gd name="connsiteY3" fmla="*/ 572276 h 1953332"/>
              <a:gd name="connsiteX0" fmla="*/ 0 w 2531705"/>
              <a:gd name="connsiteY0" fmla="*/ 0 h 1970383"/>
              <a:gd name="connsiteX1" fmla="*/ 702905 w 2531705"/>
              <a:gd name="connsiteY1" fmla="*/ 1953207 h 1970383"/>
              <a:gd name="connsiteX2" fmla="*/ 1586204 w 2531705"/>
              <a:gd name="connsiteY2" fmla="*/ 933060 h 1970383"/>
              <a:gd name="connsiteX3" fmla="*/ 2531705 w 2531705"/>
              <a:gd name="connsiteY3" fmla="*/ 572276 h 1970383"/>
              <a:gd name="connsiteX0" fmla="*/ 0 w 2531705"/>
              <a:gd name="connsiteY0" fmla="*/ 0 h 1968234"/>
              <a:gd name="connsiteX1" fmla="*/ 702905 w 2531705"/>
              <a:gd name="connsiteY1" fmla="*/ 1953207 h 1968234"/>
              <a:gd name="connsiteX2" fmla="*/ 1586204 w 2531705"/>
              <a:gd name="connsiteY2" fmla="*/ 933060 h 1968234"/>
              <a:gd name="connsiteX3" fmla="*/ 2531705 w 2531705"/>
              <a:gd name="connsiteY3" fmla="*/ 572276 h 1968234"/>
              <a:gd name="connsiteX0" fmla="*/ 0 w 2531705"/>
              <a:gd name="connsiteY0" fmla="*/ 0 h 1969028"/>
              <a:gd name="connsiteX1" fmla="*/ 702905 w 2531705"/>
              <a:gd name="connsiteY1" fmla="*/ 1953207 h 1969028"/>
              <a:gd name="connsiteX2" fmla="*/ 1586204 w 2531705"/>
              <a:gd name="connsiteY2" fmla="*/ 933060 h 1969028"/>
              <a:gd name="connsiteX3" fmla="*/ 2531705 w 2531705"/>
              <a:gd name="connsiteY3" fmla="*/ 572276 h 1969028"/>
              <a:gd name="connsiteX0" fmla="*/ 0 w 2531705"/>
              <a:gd name="connsiteY0" fmla="*/ 0 h 1971309"/>
              <a:gd name="connsiteX1" fmla="*/ 702905 w 2531705"/>
              <a:gd name="connsiteY1" fmla="*/ 1953207 h 1971309"/>
              <a:gd name="connsiteX2" fmla="*/ 1586204 w 2531705"/>
              <a:gd name="connsiteY2" fmla="*/ 933060 h 1971309"/>
              <a:gd name="connsiteX3" fmla="*/ 2531705 w 2531705"/>
              <a:gd name="connsiteY3" fmla="*/ 572276 h 1971309"/>
              <a:gd name="connsiteX0" fmla="*/ 0 w 2531705"/>
              <a:gd name="connsiteY0" fmla="*/ 0 h 1986599"/>
              <a:gd name="connsiteX1" fmla="*/ 476607 w 2531705"/>
              <a:gd name="connsiteY1" fmla="*/ 1969642 h 1986599"/>
              <a:gd name="connsiteX2" fmla="*/ 1586204 w 2531705"/>
              <a:gd name="connsiteY2" fmla="*/ 933060 h 1986599"/>
              <a:gd name="connsiteX3" fmla="*/ 2531705 w 2531705"/>
              <a:gd name="connsiteY3" fmla="*/ 572276 h 1986599"/>
              <a:gd name="connsiteX0" fmla="*/ 0 w 2531705"/>
              <a:gd name="connsiteY0" fmla="*/ 0 h 1969642"/>
              <a:gd name="connsiteX1" fmla="*/ 476607 w 2531705"/>
              <a:gd name="connsiteY1" fmla="*/ 1969642 h 1969642"/>
              <a:gd name="connsiteX2" fmla="*/ 1586204 w 2531705"/>
              <a:gd name="connsiteY2" fmla="*/ 933060 h 1969642"/>
              <a:gd name="connsiteX3" fmla="*/ 2531705 w 2531705"/>
              <a:gd name="connsiteY3" fmla="*/ 572276 h 1969642"/>
              <a:gd name="connsiteX0" fmla="*/ 0 w 2531705"/>
              <a:gd name="connsiteY0" fmla="*/ 0 h 1969642"/>
              <a:gd name="connsiteX1" fmla="*/ 476607 w 2531705"/>
              <a:gd name="connsiteY1" fmla="*/ 1969642 h 1969642"/>
              <a:gd name="connsiteX2" fmla="*/ 1586204 w 2531705"/>
              <a:gd name="connsiteY2" fmla="*/ 933060 h 1969642"/>
              <a:gd name="connsiteX3" fmla="*/ 2531705 w 2531705"/>
              <a:gd name="connsiteY3" fmla="*/ 572276 h 1969642"/>
              <a:gd name="connsiteX0" fmla="*/ 0 w 2531705"/>
              <a:gd name="connsiteY0" fmla="*/ 0 h 1970339"/>
              <a:gd name="connsiteX1" fmla="*/ 476607 w 2531705"/>
              <a:gd name="connsiteY1" fmla="*/ 1969642 h 1970339"/>
              <a:gd name="connsiteX2" fmla="*/ 1586204 w 2531705"/>
              <a:gd name="connsiteY2" fmla="*/ 933060 h 1970339"/>
              <a:gd name="connsiteX3" fmla="*/ 2531705 w 2531705"/>
              <a:gd name="connsiteY3" fmla="*/ 572276 h 1970339"/>
              <a:gd name="connsiteX0" fmla="*/ 0 w 2531705"/>
              <a:gd name="connsiteY0" fmla="*/ 0 h 1986020"/>
              <a:gd name="connsiteX1" fmla="*/ 476607 w 2531705"/>
              <a:gd name="connsiteY1" fmla="*/ 1969642 h 1986020"/>
              <a:gd name="connsiteX2" fmla="*/ 1543774 w 2531705"/>
              <a:gd name="connsiteY2" fmla="*/ 920734 h 1986020"/>
              <a:gd name="connsiteX3" fmla="*/ 2531705 w 2531705"/>
              <a:gd name="connsiteY3" fmla="*/ 572276 h 1986020"/>
              <a:gd name="connsiteX0" fmla="*/ 0 w 3076234"/>
              <a:gd name="connsiteY0" fmla="*/ 0 h 1986464"/>
              <a:gd name="connsiteX1" fmla="*/ 476607 w 3076234"/>
              <a:gd name="connsiteY1" fmla="*/ 1969642 h 1986464"/>
              <a:gd name="connsiteX2" fmla="*/ 1543774 w 3076234"/>
              <a:gd name="connsiteY2" fmla="*/ 920734 h 1986464"/>
              <a:gd name="connsiteX3" fmla="*/ 3076234 w 3076234"/>
              <a:gd name="connsiteY3" fmla="*/ 395603 h 1986464"/>
              <a:gd name="connsiteX0" fmla="*/ 0 w 3076234"/>
              <a:gd name="connsiteY0" fmla="*/ 0 h 1986464"/>
              <a:gd name="connsiteX1" fmla="*/ 476607 w 3076234"/>
              <a:gd name="connsiteY1" fmla="*/ 1969642 h 1986464"/>
              <a:gd name="connsiteX2" fmla="*/ 1543774 w 3076234"/>
              <a:gd name="connsiteY2" fmla="*/ 920734 h 1986464"/>
              <a:gd name="connsiteX3" fmla="*/ 3076234 w 3076234"/>
              <a:gd name="connsiteY3" fmla="*/ 395603 h 1986464"/>
              <a:gd name="connsiteX0" fmla="*/ 0 w 3076234"/>
              <a:gd name="connsiteY0" fmla="*/ 0 h 1971523"/>
              <a:gd name="connsiteX1" fmla="*/ 476607 w 3076234"/>
              <a:gd name="connsiteY1" fmla="*/ 1969642 h 1971523"/>
              <a:gd name="connsiteX2" fmla="*/ 1543774 w 3076234"/>
              <a:gd name="connsiteY2" fmla="*/ 920734 h 1971523"/>
              <a:gd name="connsiteX3" fmla="*/ 3076234 w 3076234"/>
              <a:gd name="connsiteY3" fmla="*/ 395603 h 1971523"/>
              <a:gd name="connsiteX0" fmla="*/ 0 w 3076234"/>
              <a:gd name="connsiteY0" fmla="*/ 0 h 1971541"/>
              <a:gd name="connsiteX1" fmla="*/ 476607 w 3076234"/>
              <a:gd name="connsiteY1" fmla="*/ 1969642 h 1971541"/>
              <a:gd name="connsiteX2" fmla="*/ 1543774 w 3076234"/>
              <a:gd name="connsiteY2" fmla="*/ 920734 h 1971541"/>
              <a:gd name="connsiteX3" fmla="*/ 3076234 w 3076234"/>
              <a:gd name="connsiteY3" fmla="*/ 395603 h 1971541"/>
              <a:gd name="connsiteX0" fmla="*/ 0 w 3076234"/>
              <a:gd name="connsiteY0" fmla="*/ 0 h 1987300"/>
              <a:gd name="connsiteX1" fmla="*/ 476607 w 3076234"/>
              <a:gd name="connsiteY1" fmla="*/ 1969642 h 1987300"/>
              <a:gd name="connsiteX2" fmla="*/ 1543774 w 3076234"/>
              <a:gd name="connsiteY2" fmla="*/ 935152 h 1987300"/>
              <a:gd name="connsiteX3" fmla="*/ 3076234 w 3076234"/>
              <a:gd name="connsiteY3" fmla="*/ 395603 h 1987300"/>
              <a:gd name="connsiteX0" fmla="*/ 0 w 3076234"/>
              <a:gd name="connsiteY0" fmla="*/ 0 h 1988173"/>
              <a:gd name="connsiteX1" fmla="*/ 476607 w 3076234"/>
              <a:gd name="connsiteY1" fmla="*/ 1969642 h 1988173"/>
              <a:gd name="connsiteX2" fmla="*/ 1543774 w 3076234"/>
              <a:gd name="connsiteY2" fmla="*/ 935152 h 1988173"/>
              <a:gd name="connsiteX3" fmla="*/ 3076234 w 3076234"/>
              <a:gd name="connsiteY3" fmla="*/ 395603 h 1988173"/>
              <a:gd name="connsiteX0" fmla="*/ 0 w 3076234"/>
              <a:gd name="connsiteY0" fmla="*/ 0 h 1999312"/>
              <a:gd name="connsiteX1" fmla="*/ 476607 w 3076234"/>
              <a:gd name="connsiteY1" fmla="*/ 1969642 h 1999312"/>
              <a:gd name="connsiteX2" fmla="*/ 1382473 w 3076234"/>
              <a:gd name="connsiteY2" fmla="*/ 1108165 h 1999312"/>
              <a:gd name="connsiteX3" fmla="*/ 3076234 w 3076234"/>
              <a:gd name="connsiteY3" fmla="*/ 395603 h 1999312"/>
              <a:gd name="connsiteX0" fmla="*/ 0 w 3076234"/>
              <a:gd name="connsiteY0" fmla="*/ 0 h 2001039"/>
              <a:gd name="connsiteX1" fmla="*/ 476607 w 3076234"/>
              <a:gd name="connsiteY1" fmla="*/ 1969642 h 2001039"/>
              <a:gd name="connsiteX2" fmla="*/ 1382473 w 3076234"/>
              <a:gd name="connsiteY2" fmla="*/ 1108165 h 2001039"/>
              <a:gd name="connsiteX3" fmla="*/ 3076234 w 3076234"/>
              <a:gd name="connsiteY3" fmla="*/ 395603 h 2001039"/>
              <a:gd name="connsiteX0" fmla="*/ 0 w 3076234"/>
              <a:gd name="connsiteY0" fmla="*/ 0 h 2004473"/>
              <a:gd name="connsiteX1" fmla="*/ 476607 w 3076234"/>
              <a:gd name="connsiteY1" fmla="*/ 1969642 h 2004473"/>
              <a:gd name="connsiteX2" fmla="*/ 1382473 w 3076234"/>
              <a:gd name="connsiteY2" fmla="*/ 1108165 h 2004473"/>
              <a:gd name="connsiteX3" fmla="*/ 3076234 w 3076234"/>
              <a:gd name="connsiteY3" fmla="*/ 395603 h 2004473"/>
              <a:gd name="connsiteX0" fmla="*/ 0 w 3076234"/>
              <a:gd name="connsiteY0" fmla="*/ 0 h 1998851"/>
              <a:gd name="connsiteX1" fmla="*/ 476607 w 3076234"/>
              <a:gd name="connsiteY1" fmla="*/ 1969642 h 1998851"/>
              <a:gd name="connsiteX2" fmla="*/ 1382473 w 3076234"/>
              <a:gd name="connsiteY2" fmla="*/ 1108165 h 1998851"/>
              <a:gd name="connsiteX3" fmla="*/ 3076234 w 3076234"/>
              <a:gd name="connsiteY3" fmla="*/ 395603 h 1998851"/>
              <a:gd name="connsiteX0" fmla="*/ 0 w 3076234"/>
              <a:gd name="connsiteY0" fmla="*/ 0 h 2021192"/>
              <a:gd name="connsiteX1" fmla="*/ 476607 w 3076234"/>
              <a:gd name="connsiteY1" fmla="*/ 1969642 h 2021192"/>
              <a:gd name="connsiteX2" fmla="*/ 1090982 w 3076234"/>
              <a:gd name="connsiteY2" fmla="*/ 1417799 h 2021192"/>
              <a:gd name="connsiteX3" fmla="*/ 1382473 w 3076234"/>
              <a:gd name="connsiteY3" fmla="*/ 1108165 h 2021192"/>
              <a:gd name="connsiteX4" fmla="*/ 3076234 w 3076234"/>
              <a:gd name="connsiteY4" fmla="*/ 395603 h 2021192"/>
              <a:gd name="connsiteX0" fmla="*/ 0 w 3076234"/>
              <a:gd name="connsiteY0" fmla="*/ 0 h 2021193"/>
              <a:gd name="connsiteX1" fmla="*/ 476607 w 3076234"/>
              <a:gd name="connsiteY1" fmla="*/ 1969642 h 2021193"/>
              <a:gd name="connsiteX2" fmla="*/ 1090982 w 3076234"/>
              <a:gd name="connsiteY2" fmla="*/ 1417799 h 2021193"/>
              <a:gd name="connsiteX3" fmla="*/ 1382473 w 3076234"/>
              <a:gd name="connsiteY3" fmla="*/ 1108165 h 2021193"/>
              <a:gd name="connsiteX4" fmla="*/ 2120832 w 3076234"/>
              <a:gd name="connsiteY4" fmla="*/ 639240 h 2021193"/>
              <a:gd name="connsiteX5" fmla="*/ 3076234 w 3076234"/>
              <a:gd name="connsiteY5" fmla="*/ 395603 h 2021193"/>
              <a:gd name="connsiteX0" fmla="*/ 0 w 2986954"/>
              <a:gd name="connsiteY0" fmla="*/ 0 h 1962295"/>
              <a:gd name="connsiteX1" fmla="*/ 387327 w 2986954"/>
              <a:gd name="connsiteY1" fmla="*/ 1913780 h 1962295"/>
              <a:gd name="connsiteX2" fmla="*/ 1001702 w 2986954"/>
              <a:gd name="connsiteY2" fmla="*/ 1361937 h 1962295"/>
              <a:gd name="connsiteX3" fmla="*/ 1293193 w 2986954"/>
              <a:gd name="connsiteY3" fmla="*/ 1052303 h 1962295"/>
              <a:gd name="connsiteX4" fmla="*/ 2031552 w 2986954"/>
              <a:gd name="connsiteY4" fmla="*/ 583378 h 1962295"/>
              <a:gd name="connsiteX5" fmla="*/ 2986954 w 2986954"/>
              <a:gd name="connsiteY5" fmla="*/ 339741 h 1962295"/>
              <a:gd name="connsiteX0" fmla="*/ 0 w 2986954"/>
              <a:gd name="connsiteY0" fmla="*/ 0 h 1969800"/>
              <a:gd name="connsiteX1" fmla="*/ 387327 w 2986954"/>
              <a:gd name="connsiteY1" fmla="*/ 1921760 h 1969800"/>
              <a:gd name="connsiteX2" fmla="*/ 1001702 w 2986954"/>
              <a:gd name="connsiteY2" fmla="*/ 1361937 h 1969800"/>
              <a:gd name="connsiteX3" fmla="*/ 1293193 w 2986954"/>
              <a:gd name="connsiteY3" fmla="*/ 1052303 h 1969800"/>
              <a:gd name="connsiteX4" fmla="*/ 2031552 w 2986954"/>
              <a:gd name="connsiteY4" fmla="*/ 583378 h 1969800"/>
              <a:gd name="connsiteX5" fmla="*/ 2986954 w 2986954"/>
              <a:gd name="connsiteY5" fmla="*/ 339741 h 1969800"/>
              <a:gd name="connsiteX0" fmla="*/ 0 w 2986954"/>
              <a:gd name="connsiteY0" fmla="*/ 0 h 1932368"/>
              <a:gd name="connsiteX1" fmla="*/ 373591 w 2986954"/>
              <a:gd name="connsiteY1" fmla="*/ 1881859 h 1932368"/>
              <a:gd name="connsiteX2" fmla="*/ 1001702 w 2986954"/>
              <a:gd name="connsiteY2" fmla="*/ 1361937 h 1932368"/>
              <a:gd name="connsiteX3" fmla="*/ 1293193 w 2986954"/>
              <a:gd name="connsiteY3" fmla="*/ 1052303 h 1932368"/>
              <a:gd name="connsiteX4" fmla="*/ 2031552 w 2986954"/>
              <a:gd name="connsiteY4" fmla="*/ 583378 h 1932368"/>
              <a:gd name="connsiteX5" fmla="*/ 2986954 w 2986954"/>
              <a:gd name="connsiteY5" fmla="*/ 339741 h 1932368"/>
              <a:gd name="connsiteX0" fmla="*/ 0 w 2993822"/>
              <a:gd name="connsiteY0" fmla="*/ 0 h 1932368"/>
              <a:gd name="connsiteX1" fmla="*/ 373591 w 2993822"/>
              <a:gd name="connsiteY1" fmla="*/ 1881859 h 1932368"/>
              <a:gd name="connsiteX2" fmla="*/ 1001702 w 2993822"/>
              <a:gd name="connsiteY2" fmla="*/ 1361937 h 1932368"/>
              <a:gd name="connsiteX3" fmla="*/ 1293193 w 2993822"/>
              <a:gd name="connsiteY3" fmla="*/ 1052303 h 1932368"/>
              <a:gd name="connsiteX4" fmla="*/ 2031552 w 2993822"/>
              <a:gd name="connsiteY4" fmla="*/ 583378 h 1932368"/>
              <a:gd name="connsiteX5" fmla="*/ 2993822 w 2993822"/>
              <a:gd name="connsiteY5" fmla="*/ 375651 h 1932368"/>
              <a:gd name="connsiteX0" fmla="*/ 0 w 2993822"/>
              <a:gd name="connsiteY0" fmla="*/ 0 h 1932368"/>
              <a:gd name="connsiteX1" fmla="*/ 373591 w 2993822"/>
              <a:gd name="connsiteY1" fmla="*/ 1881859 h 1932368"/>
              <a:gd name="connsiteX2" fmla="*/ 1001702 w 2993822"/>
              <a:gd name="connsiteY2" fmla="*/ 1361937 h 1932368"/>
              <a:gd name="connsiteX3" fmla="*/ 1293193 w 2993822"/>
              <a:gd name="connsiteY3" fmla="*/ 1052303 h 1932368"/>
              <a:gd name="connsiteX4" fmla="*/ 2031552 w 2993822"/>
              <a:gd name="connsiteY4" fmla="*/ 583378 h 1932368"/>
              <a:gd name="connsiteX5" fmla="*/ 2993822 w 2993822"/>
              <a:gd name="connsiteY5" fmla="*/ 375651 h 1932368"/>
              <a:gd name="connsiteX0" fmla="*/ 0 w 2993822"/>
              <a:gd name="connsiteY0" fmla="*/ 0 h 1932368"/>
              <a:gd name="connsiteX1" fmla="*/ 373591 w 2993822"/>
              <a:gd name="connsiteY1" fmla="*/ 1881859 h 1932368"/>
              <a:gd name="connsiteX2" fmla="*/ 1001702 w 2993822"/>
              <a:gd name="connsiteY2" fmla="*/ 1361937 h 1932368"/>
              <a:gd name="connsiteX3" fmla="*/ 1409943 w 2993822"/>
              <a:gd name="connsiteY3" fmla="*/ 968511 h 1932368"/>
              <a:gd name="connsiteX4" fmla="*/ 2031552 w 2993822"/>
              <a:gd name="connsiteY4" fmla="*/ 583378 h 1932368"/>
              <a:gd name="connsiteX5" fmla="*/ 2993822 w 2993822"/>
              <a:gd name="connsiteY5" fmla="*/ 375651 h 1932368"/>
              <a:gd name="connsiteX0" fmla="*/ 0 w 2993822"/>
              <a:gd name="connsiteY0" fmla="*/ 0 h 1938997"/>
              <a:gd name="connsiteX1" fmla="*/ 373591 w 2993822"/>
              <a:gd name="connsiteY1" fmla="*/ 1881859 h 1938997"/>
              <a:gd name="connsiteX2" fmla="*/ 994833 w 2993822"/>
              <a:gd name="connsiteY2" fmla="*/ 1413808 h 1938997"/>
              <a:gd name="connsiteX3" fmla="*/ 1409943 w 2993822"/>
              <a:gd name="connsiteY3" fmla="*/ 968511 h 1938997"/>
              <a:gd name="connsiteX4" fmla="*/ 2031552 w 2993822"/>
              <a:gd name="connsiteY4" fmla="*/ 583378 h 1938997"/>
              <a:gd name="connsiteX5" fmla="*/ 2993822 w 2993822"/>
              <a:gd name="connsiteY5" fmla="*/ 375651 h 1938997"/>
              <a:gd name="connsiteX0" fmla="*/ 0 w 2993822"/>
              <a:gd name="connsiteY0" fmla="*/ 0 h 1916959"/>
              <a:gd name="connsiteX1" fmla="*/ 366723 w 2993822"/>
              <a:gd name="connsiteY1" fmla="*/ 1857918 h 1916959"/>
              <a:gd name="connsiteX2" fmla="*/ 994833 w 2993822"/>
              <a:gd name="connsiteY2" fmla="*/ 1413808 h 1916959"/>
              <a:gd name="connsiteX3" fmla="*/ 1409943 w 2993822"/>
              <a:gd name="connsiteY3" fmla="*/ 968511 h 1916959"/>
              <a:gd name="connsiteX4" fmla="*/ 2031552 w 2993822"/>
              <a:gd name="connsiteY4" fmla="*/ 583378 h 1916959"/>
              <a:gd name="connsiteX5" fmla="*/ 2993822 w 2993822"/>
              <a:gd name="connsiteY5" fmla="*/ 375651 h 1916959"/>
              <a:gd name="connsiteX0" fmla="*/ 0 w 2993822"/>
              <a:gd name="connsiteY0" fmla="*/ 0 h 1916959"/>
              <a:gd name="connsiteX1" fmla="*/ 366723 w 2993822"/>
              <a:gd name="connsiteY1" fmla="*/ 1857918 h 1916959"/>
              <a:gd name="connsiteX2" fmla="*/ 994833 w 2993822"/>
              <a:gd name="connsiteY2" fmla="*/ 1413808 h 1916959"/>
              <a:gd name="connsiteX3" fmla="*/ 1409943 w 2993822"/>
              <a:gd name="connsiteY3" fmla="*/ 968511 h 1916959"/>
              <a:gd name="connsiteX4" fmla="*/ 2031552 w 2993822"/>
              <a:gd name="connsiteY4" fmla="*/ 583378 h 1916959"/>
              <a:gd name="connsiteX5" fmla="*/ 2993822 w 2993822"/>
              <a:gd name="connsiteY5" fmla="*/ 375651 h 1916959"/>
              <a:gd name="connsiteX0" fmla="*/ 0 w 2993822"/>
              <a:gd name="connsiteY0" fmla="*/ 0 h 1918845"/>
              <a:gd name="connsiteX1" fmla="*/ 366723 w 2993822"/>
              <a:gd name="connsiteY1" fmla="*/ 1857918 h 1918845"/>
              <a:gd name="connsiteX2" fmla="*/ 994833 w 2993822"/>
              <a:gd name="connsiteY2" fmla="*/ 1413808 h 1918845"/>
              <a:gd name="connsiteX3" fmla="*/ 1409943 w 2993822"/>
              <a:gd name="connsiteY3" fmla="*/ 968511 h 1918845"/>
              <a:gd name="connsiteX4" fmla="*/ 2031552 w 2993822"/>
              <a:gd name="connsiteY4" fmla="*/ 583378 h 1918845"/>
              <a:gd name="connsiteX5" fmla="*/ 2993822 w 2993822"/>
              <a:gd name="connsiteY5" fmla="*/ 375651 h 1918845"/>
              <a:gd name="connsiteX0" fmla="*/ 0 w 2993822"/>
              <a:gd name="connsiteY0" fmla="*/ 0 h 1918845"/>
              <a:gd name="connsiteX1" fmla="*/ 366723 w 2993822"/>
              <a:gd name="connsiteY1" fmla="*/ 1857918 h 1918845"/>
              <a:gd name="connsiteX2" fmla="*/ 994833 w 2993822"/>
              <a:gd name="connsiteY2" fmla="*/ 1413808 h 1918845"/>
              <a:gd name="connsiteX3" fmla="*/ 1409943 w 2993822"/>
              <a:gd name="connsiteY3" fmla="*/ 968511 h 1918845"/>
              <a:gd name="connsiteX4" fmla="*/ 2031552 w 2993822"/>
              <a:gd name="connsiteY4" fmla="*/ 583378 h 1918845"/>
              <a:gd name="connsiteX5" fmla="*/ 2993822 w 2993822"/>
              <a:gd name="connsiteY5" fmla="*/ 375651 h 1918845"/>
              <a:gd name="connsiteX0" fmla="*/ 0 w 2941878"/>
              <a:gd name="connsiteY0" fmla="*/ 39559 h 1519029"/>
              <a:gd name="connsiteX1" fmla="*/ 314779 w 2941878"/>
              <a:gd name="connsiteY1" fmla="*/ 1482267 h 1519029"/>
              <a:gd name="connsiteX2" fmla="*/ 942889 w 2941878"/>
              <a:gd name="connsiteY2" fmla="*/ 1038157 h 1519029"/>
              <a:gd name="connsiteX3" fmla="*/ 1357999 w 2941878"/>
              <a:gd name="connsiteY3" fmla="*/ 592860 h 1519029"/>
              <a:gd name="connsiteX4" fmla="*/ 1979608 w 2941878"/>
              <a:gd name="connsiteY4" fmla="*/ 207727 h 1519029"/>
              <a:gd name="connsiteX5" fmla="*/ 2941878 w 2941878"/>
              <a:gd name="connsiteY5" fmla="*/ 0 h 1519029"/>
              <a:gd name="connsiteX0" fmla="*/ 0 w 2941878"/>
              <a:gd name="connsiteY0" fmla="*/ 39559 h 1519029"/>
              <a:gd name="connsiteX1" fmla="*/ 314779 w 2941878"/>
              <a:gd name="connsiteY1" fmla="*/ 1482267 h 1519029"/>
              <a:gd name="connsiteX2" fmla="*/ 942889 w 2941878"/>
              <a:gd name="connsiteY2" fmla="*/ 1038157 h 1519029"/>
              <a:gd name="connsiteX3" fmla="*/ 1357999 w 2941878"/>
              <a:gd name="connsiteY3" fmla="*/ 592860 h 1519029"/>
              <a:gd name="connsiteX4" fmla="*/ 1979608 w 2941878"/>
              <a:gd name="connsiteY4" fmla="*/ 207727 h 1519029"/>
              <a:gd name="connsiteX5" fmla="*/ 2941878 w 2941878"/>
              <a:gd name="connsiteY5" fmla="*/ 0 h 151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41878" h="1519029">
                <a:moveTo>
                  <a:pt x="0" y="39559"/>
                </a:moveTo>
                <a:cubicBezTo>
                  <a:pt x="137048" y="1071184"/>
                  <a:pt x="157631" y="1315834"/>
                  <a:pt x="314779" y="1482267"/>
                </a:cubicBezTo>
                <a:cubicBezTo>
                  <a:pt x="471927" y="1648700"/>
                  <a:pt x="798780" y="1205676"/>
                  <a:pt x="942889" y="1038157"/>
                </a:cubicBezTo>
                <a:cubicBezTo>
                  <a:pt x="1066396" y="874627"/>
                  <a:pt x="1192081" y="735256"/>
                  <a:pt x="1357999" y="592860"/>
                </a:cubicBezTo>
                <a:cubicBezTo>
                  <a:pt x="1523917" y="450464"/>
                  <a:pt x="1697315" y="326487"/>
                  <a:pt x="1979608" y="207727"/>
                </a:cubicBezTo>
                <a:cubicBezTo>
                  <a:pt x="2261901" y="88967"/>
                  <a:pt x="2707100" y="24646"/>
                  <a:pt x="2941878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1585A42-86B4-3F77-A1E9-0BBDE86E3383}"/>
              </a:ext>
            </a:extLst>
          </p:cNvPr>
          <p:cNvGrpSpPr/>
          <p:nvPr/>
        </p:nvGrpSpPr>
        <p:grpSpPr>
          <a:xfrm>
            <a:off x="5249714" y="2197171"/>
            <a:ext cx="1590142" cy="3343410"/>
            <a:chOff x="7894831" y="3314826"/>
            <a:chExt cx="1590142" cy="334341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34706BE-A11A-4024-4B2E-A8A8A2302C35}"/>
                </a:ext>
              </a:extLst>
            </p:cNvPr>
            <p:cNvSpPr/>
            <p:nvPr/>
          </p:nvSpPr>
          <p:spPr>
            <a:xfrm>
              <a:off x="8464577" y="3314826"/>
              <a:ext cx="1020396" cy="584775"/>
            </a:xfrm>
            <a:prstGeom prst="rect">
              <a:avLst/>
            </a:prstGeom>
            <a:solidFill>
              <a:srgbClr val="7030A0">
                <a:alpha val="30588"/>
              </a:srgbClr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Calibri Light" panose="020F0302020204030204" pitchFamily="34" charset="0"/>
                </a:rPr>
                <a:t>Hyperfine structure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530532D-09C3-96AF-AA33-9EE841549110}"/>
                </a:ext>
              </a:extLst>
            </p:cNvPr>
            <p:cNvGrpSpPr/>
            <p:nvPr/>
          </p:nvGrpSpPr>
          <p:grpSpPr>
            <a:xfrm>
              <a:off x="7894831" y="4088238"/>
              <a:ext cx="1347070" cy="2569998"/>
              <a:chOff x="7894831" y="4088238"/>
              <a:chExt cx="1347070" cy="2569998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C5368C86-8B85-5182-2512-B2599FD1114B}"/>
                  </a:ext>
                </a:extLst>
              </p:cNvPr>
              <p:cNvGrpSpPr/>
              <p:nvPr/>
            </p:nvGrpSpPr>
            <p:grpSpPr>
              <a:xfrm>
                <a:off x="8946741" y="4088238"/>
                <a:ext cx="295160" cy="2569998"/>
                <a:chOff x="17937960" y="29978240"/>
                <a:chExt cx="354634" cy="3087845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B439F8A3-497D-D49A-1418-36179EE656AA}"/>
                    </a:ext>
                  </a:extLst>
                </p:cNvPr>
                <p:cNvCxnSpPr/>
                <p:nvPr/>
              </p:nvCxnSpPr>
              <p:spPr>
                <a:xfrm>
                  <a:off x="17937960" y="32524039"/>
                  <a:ext cx="34144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5A0930DF-C490-3749-A473-A97687AB2991}"/>
                    </a:ext>
                  </a:extLst>
                </p:cNvPr>
                <p:cNvCxnSpPr/>
                <p:nvPr/>
              </p:nvCxnSpPr>
              <p:spPr>
                <a:xfrm>
                  <a:off x="17937960" y="32452825"/>
                  <a:ext cx="341446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E1B362C5-2950-55DB-657B-7F8DF6D3DE81}"/>
                    </a:ext>
                  </a:extLst>
                </p:cNvPr>
                <p:cNvCxnSpPr/>
                <p:nvPr/>
              </p:nvCxnSpPr>
              <p:spPr>
                <a:xfrm>
                  <a:off x="17937960" y="33066085"/>
                  <a:ext cx="35463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72E5581-E038-9DD7-6F75-20558926E715}"/>
                    </a:ext>
                  </a:extLst>
                </p:cNvPr>
                <p:cNvCxnSpPr/>
                <p:nvPr/>
              </p:nvCxnSpPr>
              <p:spPr>
                <a:xfrm>
                  <a:off x="17937960" y="32994871"/>
                  <a:ext cx="35463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CE2DE1CF-90AE-40C9-9431-A29845D2AADC}"/>
                    </a:ext>
                  </a:extLst>
                </p:cNvPr>
                <p:cNvCxnSpPr/>
                <p:nvPr/>
              </p:nvCxnSpPr>
              <p:spPr>
                <a:xfrm>
                  <a:off x="17937960" y="32923655"/>
                  <a:ext cx="35463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69D444E7-90CE-E193-3948-71F48F4C54EC}"/>
                    </a:ext>
                  </a:extLst>
                </p:cNvPr>
                <p:cNvCxnSpPr/>
                <p:nvPr/>
              </p:nvCxnSpPr>
              <p:spPr>
                <a:xfrm>
                  <a:off x="17937960" y="32852440"/>
                  <a:ext cx="354634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26DE404-1541-F170-DA3E-2D9D18794F49}"/>
                    </a:ext>
                  </a:extLst>
                </p:cNvPr>
                <p:cNvCxnSpPr/>
                <p:nvPr/>
              </p:nvCxnSpPr>
              <p:spPr>
                <a:xfrm>
                  <a:off x="17937960" y="31363402"/>
                  <a:ext cx="33677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726410D7-3E9E-1D60-BA24-E204A2FFBA86}"/>
                    </a:ext>
                  </a:extLst>
                </p:cNvPr>
                <p:cNvCxnSpPr/>
                <p:nvPr/>
              </p:nvCxnSpPr>
              <p:spPr>
                <a:xfrm>
                  <a:off x="17937960" y="31292187"/>
                  <a:ext cx="336778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C327832-313D-0A6D-152C-1E6CFAC41C71}"/>
                    </a:ext>
                  </a:extLst>
                </p:cNvPr>
                <p:cNvCxnSpPr/>
                <p:nvPr/>
              </p:nvCxnSpPr>
              <p:spPr>
                <a:xfrm>
                  <a:off x="17937960" y="30191885"/>
                  <a:ext cx="32391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BAFC7BB4-ED80-787A-E500-75BC1930BDD0}"/>
                    </a:ext>
                  </a:extLst>
                </p:cNvPr>
                <p:cNvCxnSpPr/>
                <p:nvPr/>
              </p:nvCxnSpPr>
              <p:spPr>
                <a:xfrm>
                  <a:off x="17937960" y="30120671"/>
                  <a:ext cx="32391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54FA50B3-3D69-93F7-B96E-DC36993082D1}"/>
                    </a:ext>
                  </a:extLst>
                </p:cNvPr>
                <p:cNvCxnSpPr/>
                <p:nvPr/>
              </p:nvCxnSpPr>
              <p:spPr>
                <a:xfrm>
                  <a:off x="17937960" y="30049456"/>
                  <a:ext cx="32391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2D45953-8C1C-8EA7-77BC-A32423FDFBDB}"/>
                    </a:ext>
                  </a:extLst>
                </p:cNvPr>
                <p:cNvCxnSpPr/>
                <p:nvPr/>
              </p:nvCxnSpPr>
              <p:spPr>
                <a:xfrm>
                  <a:off x="17937960" y="29978240"/>
                  <a:ext cx="32391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038FF93E-9878-CAD9-E771-727B47BFAE75}"/>
                    </a:ext>
                  </a:extLst>
                </p:cNvPr>
                <p:cNvCxnSpPr/>
                <p:nvPr/>
              </p:nvCxnSpPr>
              <p:spPr>
                <a:xfrm>
                  <a:off x="17937960" y="30602752"/>
                  <a:ext cx="32391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7E1555C1-C3BF-E04A-A79B-00D21033971D}"/>
                    </a:ext>
                  </a:extLst>
                </p:cNvPr>
                <p:cNvCxnSpPr/>
                <p:nvPr/>
              </p:nvCxnSpPr>
              <p:spPr>
                <a:xfrm>
                  <a:off x="17937960" y="30531536"/>
                  <a:ext cx="32391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B581CBE6-D1E6-979E-9E08-795D2EB3364D}"/>
                    </a:ext>
                  </a:extLst>
                </p:cNvPr>
                <p:cNvCxnSpPr/>
                <p:nvPr/>
              </p:nvCxnSpPr>
              <p:spPr>
                <a:xfrm>
                  <a:off x="17937960" y="30460320"/>
                  <a:ext cx="32391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8CB69201-8FB0-D63F-6C7A-862CC66E4EDA}"/>
                    </a:ext>
                  </a:extLst>
                </p:cNvPr>
                <p:cNvCxnSpPr/>
                <p:nvPr/>
              </p:nvCxnSpPr>
              <p:spPr>
                <a:xfrm>
                  <a:off x="17937960" y="30389106"/>
                  <a:ext cx="32391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F5C9864D-BB84-1FD2-165E-7C7C5D1FD513}"/>
                    </a:ext>
                  </a:extLst>
                </p:cNvPr>
                <p:cNvCxnSpPr/>
                <p:nvPr/>
              </p:nvCxnSpPr>
              <p:spPr>
                <a:xfrm>
                  <a:off x="17937960" y="30748148"/>
                  <a:ext cx="32391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E2929F16-E022-C732-D38F-4E6A5C70E02F}"/>
                    </a:ext>
                  </a:extLst>
                </p:cNvPr>
                <p:cNvCxnSpPr/>
                <p:nvPr/>
              </p:nvCxnSpPr>
              <p:spPr>
                <a:xfrm>
                  <a:off x="17937960" y="30676934"/>
                  <a:ext cx="323915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9151326-A8E2-3DC0-A460-09A47C0C5FE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10809" y="4088238"/>
                <a:ext cx="860476" cy="160562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D7B58D8-B08E-129F-770C-5152DF6E74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94831" y="5718030"/>
                <a:ext cx="860269" cy="928974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AC5E4C15-9E0E-E760-8FB7-509E3016B082}"/>
              </a:ext>
            </a:extLst>
          </p:cNvPr>
          <p:cNvCxnSpPr>
            <a:cxnSpLocks/>
          </p:cNvCxnSpPr>
          <p:nvPr/>
        </p:nvCxnSpPr>
        <p:spPr>
          <a:xfrm flipV="1">
            <a:off x="1741563" y="2745843"/>
            <a:ext cx="584678" cy="1902262"/>
          </a:xfrm>
          <a:prstGeom prst="straightConnector1">
            <a:avLst/>
          </a:prstGeom>
          <a:ln w="31750" cmpd="sng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098297F6-69AE-DC17-A043-DF8D6AF439B7}"/>
              </a:ext>
            </a:extLst>
          </p:cNvPr>
          <p:cNvSpPr txBox="1"/>
          <p:nvPr/>
        </p:nvSpPr>
        <p:spPr>
          <a:xfrm>
            <a:off x="7128488" y="2616907"/>
            <a:ext cx="2314676" cy="1077218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/>
              <a:t>Prepare pure HFS state </a:t>
            </a:r>
          </a:p>
          <a:p>
            <a:r>
              <a:rPr lang="en-GB" sz="1800" dirty="0"/>
              <a:t>HFS spectroscopy</a:t>
            </a:r>
            <a:br>
              <a:rPr lang="en-GB" sz="1800" dirty="0"/>
            </a:br>
            <a:r>
              <a:rPr lang="en-US" sz="1400" dirty="0" err="1"/>
              <a:t>CaH</a:t>
            </a:r>
            <a:r>
              <a:rPr lang="en-US" sz="1400" baseline="30000" dirty="0"/>
              <a:t>+</a:t>
            </a:r>
            <a:r>
              <a:rPr lang="en-US" sz="1400" dirty="0"/>
              <a:t> - C.-W. Chou et al. Nature 545, 203-207 (2017)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9FB0CD7-F192-FEB5-12DD-591F16FCC6C4}"/>
                  </a:ext>
                </a:extLst>
              </p:cNvPr>
              <p:cNvSpPr txBox="1"/>
              <p:nvPr/>
            </p:nvSpPr>
            <p:spPr>
              <a:xfrm>
                <a:off x="2469251" y="1136225"/>
                <a:ext cx="3061575" cy="1354217"/>
              </a:xfrm>
              <a:prstGeom prst="rect">
                <a:avLst/>
              </a:prstGeom>
              <a:solidFill>
                <a:schemeClr val="accent2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1800" dirty="0"/>
                  <a:t>(</a:t>
                </a:r>
                <a14:m>
                  <m:oMath xmlns:m="http://schemas.openxmlformats.org/officeDocument/2006/math">
                    <m:r>
                      <a:rPr lang="en-GB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sz="1800" dirty="0"/>
                  <a:t> = 0, L = 0) &lt;-&gt;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GB" dirty="0"/>
                  <a:t> = </a:t>
                </a:r>
                <a:r>
                  <a:rPr lang="en-GB" sz="1800" dirty="0"/>
                  <a:t>3, L = 2)</a:t>
                </a:r>
              </a:p>
              <a:p>
                <a:r>
                  <a:rPr lang="en-GB" sz="1800" dirty="0"/>
                  <a:t>Quadrupole “Clock” transition 1576 nm</a:t>
                </a:r>
                <a:endParaRPr lang="en-GB" dirty="0">
                  <a:effectLst/>
                  <a:latin typeface="Calibri" panose="020F0502020204030204" pitchFamily="34" charset="0"/>
                </a:endParaRPr>
              </a:p>
              <a:p>
                <a:r>
                  <a:rPr lang="en-GB" sz="1400" dirty="0">
                    <a:effectLst/>
                    <a:latin typeface="Calibri" panose="020F0502020204030204" pitchFamily="34" charset="0"/>
                  </a:rPr>
                  <a:t>J.-Ph. Karr et al. </a:t>
                </a:r>
                <a:br>
                  <a:rPr lang="en-GB" sz="1400" dirty="0">
                    <a:effectLst/>
                    <a:latin typeface="Calibri" panose="020F0502020204030204" pitchFamily="34" charset="0"/>
                  </a:rPr>
                </a:br>
                <a:r>
                  <a:rPr lang="en-GB" sz="1400" dirty="0">
                    <a:effectLst/>
                    <a:latin typeface="Calibri" panose="020F0502020204030204" pitchFamily="34" charset="0"/>
                  </a:rPr>
                  <a:t>J.</a:t>
                </a:r>
                <a:r>
                  <a:rPr lang="en-GB" sz="1400" dirty="0">
                    <a:latin typeface="Calibri" panose="020F0502020204030204" pitchFamily="34" charset="0"/>
                  </a:rPr>
                  <a:t> Phys.: </a:t>
                </a:r>
                <a:r>
                  <a:rPr lang="en-GB" sz="1400" dirty="0">
                    <a:effectLst/>
                    <a:latin typeface="Calibri" panose="020F0502020204030204" pitchFamily="34" charset="0"/>
                  </a:rPr>
                  <a:t>Conf. Ser. 723 012048  (2016)</a:t>
                </a: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9FB0CD7-F192-FEB5-12DD-591F16FCC6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9251" y="1136225"/>
                <a:ext cx="3061575" cy="1354217"/>
              </a:xfrm>
              <a:prstGeom prst="rect">
                <a:avLst/>
              </a:prstGeom>
              <a:blipFill>
                <a:blip r:embed="rId2"/>
                <a:stretch>
                  <a:fillRect l="-1230" t="-909" r="-410" b="-2727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BC9943F-1386-AB58-4C26-1CF43F4927EC}"/>
              </a:ext>
            </a:extLst>
          </p:cNvPr>
          <p:cNvCxnSpPr>
            <a:cxnSpLocks/>
          </p:cNvCxnSpPr>
          <p:nvPr/>
        </p:nvCxnSpPr>
        <p:spPr>
          <a:xfrm>
            <a:off x="2217655" y="2745843"/>
            <a:ext cx="38070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0308FF3-090B-7D0E-9776-6D1BAE82E83B}"/>
              </a:ext>
            </a:extLst>
          </p:cNvPr>
          <p:cNvSpPr txBox="1"/>
          <p:nvPr/>
        </p:nvSpPr>
        <p:spPr>
          <a:xfrm>
            <a:off x="2705216" y="5080214"/>
            <a:ext cx="2137222" cy="1292662"/>
          </a:xfrm>
          <a:prstGeom prst="rect">
            <a:avLst/>
          </a:prstGeom>
          <a:solidFill>
            <a:schemeClr val="accent2"/>
          </a:solidFill>
          <a:ln w="254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800" dirty="0"/>
              <a:t>Rotation: Frequency comb spectroscopy</a:t>
            </a:r>
          </a:p>
          <a:p>
            <a:r>
              <a:rPr lang="en-US" sz="1400" dirty="0" err="1"/>
              <a:t>CaH</a:t>
            </a:r>
            <a:r>
              <a:rPr lang="en-US" sz="1400" baseline="30000" dirty="0"/>
              <a:t>+</a:t>
            </a:r>
            <a:r>
              <a:rPr lang="en-US" sz="1400" dirty="0"/>
              <a:t> - </a:t>
            </a:r>
            <a:r>
              <a:rPr lang="en-GB" sz="1400" dirty="0"/>
              <a:t>C.-W. Chou et al. Science 367 (6485) 1458-1461 (2020)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44D838F-20A2-6680-B8B6-5E06139D4770}"/>
              </a:ext>
            </a:extLst>
          </p:cNvPr>
          <p:cNvGrpSpPr/>
          <p:nvPr/>
        </p:nvGrpSpPr>
        <p:grpSpPr>
          <a:xfrm>
            <a:off x="9102790" y="4375809"/>
            <a:ext cx="2217141" cy="1581557"/>
            <a:chOff x="203193" y="2541668"/>
            <a:chExt cx="1798371" cy="1282836"/>
          </a:xfrm>
        </p:grpSpPr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EF62D25-93DC-18EE-186B-1D50D9AF1996}"/>
                </a:ext>
              </a:extLst>
            </p:cNvPr>
            <p:cNvGrpSpPr/>
            <p:nvPr/>
          </p:nvGrpSpPr>
          <p:grpSpPr>
            <a:xfrm rot="4237236">
              <a:off x="1128984" y="2933403"/>
              <a:ext cx="624735" cy="553785"/>
              <a:chOff x="788887" y="4717762"/>
              <a:chExt cx="624735" cy="553785"/>
            </a:xfrm>
          </p:grpSpPr>
          <p:sp>
            <p:nvSpPr>
              <p:cNvPr id="104" name="Isosceles Triangle 8">
                <a:extLst>
                  <a:ext uri="{FF2B5EF4-FFF2-40B4-BE49-F238E27FC236}">
                    <a16:creationId xmlns:a16="http://schemas.microsoft.com/office/drawing/2014/main" id="{F8E29FC8-157C-DD64-9EAF-39E09CDF81E0}"/>
                  </a:ext>
                </a:extLst>
              </p:cNvPr>
              <p:cNvSpPr/>
              <p:nvPr/>
            </p:nvSpPr>
            <p:spPr>
              <a:xfrm>
                <a:off x="857878" y="4780073"/>
                <a:ext cx="478447" cy="412454"/>
              </a:xfrm>
              <a:prstGeom prst="triangl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3DFE87C8-FDEE-2598-9394-AD674591A603}"/>
                  </a:ext>
                </a:extLst>
              </p:cNvPr>
              <p:cNvSpPr/>
              <p:nvPr/>
            </p:nvSpPr>
            <p:spPr>
              <a:xfrm rot="3027512">
                <a:off x="1004071" y="4717762"/>
                <a:ext cx="186059" cy="186060"/>
              </a:xfrm>
              <a:prstGeom prst="ellipse">
                <a:avLst/>
              </a:prstGeom>
              <a:solidFill>
                <a:schemeClr val="accent2"/>
              </a:solidFill>
              <a:ln w="190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9532D266-056A-EA3D-0AF3-75241A53A4A4}"/>
                  </a:ext>
                </a:extLst>
              </p:cNvPr>
              <p:cNvSpPr/>
              <p:nvPr/>
            </p:nvSpPr>
            <p:spPr>
              <a:xfrm rot="3027512">
                <a:off x="1227562" y="5079946"/>
                <a:ext cx="186059" cy="186060"/>
              </a:xfrm>
              <a:prstGeom prst="ellipse">
                <a:avLst/>
              </a:prstGeom>
              <a:solidFill>
                <a:schemeClr val="accent2"/>
              </a:solidFill>
              <a:ln w="190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FFEBE50-0D1E-B860-77D5-61E1650A1A71}"/>
                  </a:ext>
                </a:extLst>
              </p:cNvPr>
              <p:cNvSpPr/>
              <p:nvPr/>
            </p:nvSpPr>
            <p:spPr>
              <a:xfrm rot="3027512">
                <a:off x="788887" y="5085488"/>
                <a:ext cx="186059" cy="186060"/>
              </a:xfrm>
              <a:prstGeom prst="ellipse">
                <a:avLst/>
              </a:prstGeom>
              <a:solidFill>
                <a:schemeClr val="accent2"/>
              </a:solidFill>
              <a:ln w="190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F1297EDF-FB7D-7170-4A50-1B5DC34A8955}"/>
                </a:ext>
              </a:extLst>
            </p:cNvPr>
            <p:cNvSpPr/>
            <p:nvPr/>
          </p:nvSpPr>
          <p:spPr>
            <a:xfrm>
              <a:off x="1114196" y="2547341"/>
              <a:ext cx="689769" cy="546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2400" b="1" dirty="0">
                  <a:latin typeface="+mj-lt"/>
                  <a:cs typeface="Calibri" panose="020F0502020204030204" pitchFamily="34" charset="0"/>
                </a:rPr>
                <a:t>H</a:t>
              </a:r>
              <a:r>
                <a:rPr lang="en-US" sz="2400" b="1" baseline="-25000" dirty="0">
                  <a:latin typeface="+mj-lt"/>
                  <a:cs typeface="Calibri" panose="020F0502020204030204" pitchFamily="34" charset="0"/>
                </a:rPr>
                <a:t>3</a:t>
              </a:r>
              <a:r>
                <a:rPr lang="en-US" sz="2400" b="1" baseline="30000" dirty="0">
                  <a:latin typeface="+mj-lt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2F6FAAB-379C-FF75-1697-2A74A1438804}"/>
                </a:ext>
              </a:extLst>
            </p:cNvPr>
            <p:cNvSpPr/>
            <p:nvPr/>
          </p:nvSpPr>
          <p:spPr>
            <a:xfrm>
              <a:off x="587903" y="3055856"/>
              <a:ext cx="427890" cy="427890"/>
            </a:xfrm>
            <a:prstGeom prst="ellipse">
              <a:avLst/>
            </a:prstGeom>
            <a:solidFill>
              <a:srgbClr val="7030A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A8CC69B-C9BE-0C82-77C4-1E8245BD8385}"/>
                </a:ext>
              </a:extLst>
            </p:cNvPr>
            <p:cNvSpPr/>
            <p:nvPr/>
          </p:nvSpPr>
          <p:spPr>
            <a:xfrm>
              <a:off x="497378" y="2541668"/>
              <a:ext cx="716356" cy="546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latin typeface="+mj-lt"/>
                  <a:cs typeface="Calibri" panose="020F0502020204030204" pitchFamily="34" charset="0"/>
                </a:rPr>
                <a:t>Be</a:t>
              </a:r>
              <a:r>
                <a:rPr lang="en-US" sz="2400" b="1" baseline="30000" dirty="0">
                  <a:latin typeface="+mj-lt"/>
                  <a:cs typeface="Calibri" panose="020F0502020204030204" pitchFamily="34" charset="0"/>
                </a:rPr>
                <a:t>+</a:t>
              </a:r>
            </a:p>
          </p:txBody>
        </p:sp>
        <p:sp>
          <p:nvSpPr>
            <p:cNvPr id="103" name="Freeform 102">
              <a:extLst>
                <a:ext uri="{FF2B5EF4-FFF2-40B4-BE49-F238E27FC236}">
                  <a16:creationId xmlns:a16="http://schemas.microsoft.com/office/drawing/2014/main" id="{3EDED162-4A6D-0320-3E33-49704DFE8052}"/>
                </a:ext>
              </a:extLst>
            </p:cNvPr>
            <p:cNvSpPr/>
            <p:nvPr/>
          </p:nvSpPr>
          <p:spPr bwMode="auto">
            <a:xfrm>
              <a:off x="203193" y="3145473"/>
              <a:ext cx="1798371" cy="679031"/>
            </a:xfrm>
            <a:custGeom>
              <a:avLst/>
              <a:gdLst>
                <a:gd name="connsiteX0" fmla="*/ 0 w 1550194"/>
                <a:gd name="connsiteY0" fmla="*/ 7144 h 1208485"/>
                <a:gd name="connsiteX1" fmla="*/ 742950 w 1550194"/>
                <a:gd name="connsiteY1" fmla="*/ 1207294 h 1208485"/>
                <a:gd name="connsiteX2" fmla="*/ 1550194 w 1550194"/>
                <a:gd name="connsiteY2" fmla="*/ 0 h 120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0194" h="1208485">
                  <a:moveTo>
                    <a:pt x="0" y="7144"/>
                  </a:moveTo>
                  <a:cubicBezTo>
                    <a:pt x="242292" y="607814"/>
                    <a:pt x="484584" y="1208485"/>
                    <a:pt x="742950" y="1207294"/>
                  </a:cubicBezTo>
                  <a:cubicBezTo>
                    <a:pt x="1001316" y="1206103"/>
                    <a:pt x="1275755" y="603051"/>
                    <a:pt x="1550194" y="0"/>
                  </a:cubicBezTo>
                </a:path>
              </a:pathLst>
            </a:custGeom>
            <a:noFill/>
            <a:ln w="19050" cap="flat" cmpd="sng" algn="ctr">
              <a:solidFill>
                <a:sysClr val="window" lastClr="FFFFFF">
                  <a:lumMod val="50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2077592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077592" algn="l" defTabSz="2077592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55183" algn="l" defTabSz="2077592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232771" algn="l" defTabSz="2077592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310360" algn="l" defTabSz="2077592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387947" algn="l" defTabSz="2077592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2465539" algn="l" defTabSz="2077592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4543131" algn="l" defTabSz="2077592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6620722" algn="l" defTabSz="2077592" rtl="0" eaLnBrk="1" latinLnBrk="0" hangingPunct="1">
                <a:defRPr sz="8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45720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  <a:defRPr/>
              </a:pPr>
              <a:endParaRPr kumimoji="0" lang="de-CH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573CFF3C-7716-1848-048B-D9DAA7C1FBE3}"/>
              </a:ext>
            </a:extLst>
          </p:cNvPr>
          <p:cNvCxnSpPr>
            <a:cxnSpLocks/>
          </p:cNvCxnSpPr>
          <p:nvPr/>
        </p:nvCxnSpPr>
        <p:spPr>
          <a:xfrm flipH="1">
            <a:off x="7128490" y="2537232"/>
            <a:ext cx="4049429" cy="3850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42384CF-04D1-4819-06F6-78D473A4A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71" y="-21223"/>
            <a:ext cx="10805058" cy="68651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4D71A04-8DC6-2945-B35D-2CEE5006A561}"/>
              </a:ext>
            </a:extLst>
          </p:cNvPr>
          <p:cNvGrpSpPr/>
          <p:nvPr/>
        </p:nvGrpSpPr>
        <p:grpSpPr>
          <a:xfrm>
            <a:off x="2028110" y="4038441"/>
            <a:ext cx="2393732" cy="2614290"/>
            <a:chOff x="7225878" y="3947272"/>
            <a:chExt cx="2393732" cy="261429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0B8C99-3D9B-6740-B059-CB9D07E0F0C0}"/>
                </a:ext>
              </a:extLst>
            </p:cNvPr>
            <p:cNvSpPr/>
            <p:nvPr/>
          </p:nvSpPr>
          <p:spPr>
            <a:xfrm>
              <a:off x="7925448" y="3947272"/>
              <a:ext cx="476656" cy="522077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9123BBE-7837-9541-BA34-C7B5878FBFBF}"/>
                </a:ext>
              </a:extLst>
            </p:cNvPr>
            <p:cNvCxnSpPr>
              <a:cxnSpLocks/>
            </p:cNvCxnSpPr>
            <p:nvPr/>
          </p:nvCxnSpPr>
          <p:spPr>
            <a:xfrm>
              <a:off x="8184416" y="4477360"/>
              <a:ext cx="134020" cy="1560982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C5C2887-B900-C54C-A8D1-4DC90D7ED8BD}"/>
                </a:ext>
              </a:extLst>
            </p:cNvPr>
            <p:cNvSpPr/>
            <p:nvPr/>
          </p:nvSpPr>
          <p:spPr>
            <a:xfrm>
              <a:off x="7225878" y="6038342"/>
              <a:ext cx="2393732" cy="523220"/>
            </a:xfrm>
            <a:prstGeom prst="rect">
              <a:avLst/>
            </a:prstGeom>
            <a:solidFill>
              <a:srgbClr val="FFFFFF">
                <a:alpha val="74118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Martin Stadler: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Experiment computer control!</a:t>
              </a:r>
            </a:p>
          </p:txBody>
        </p:sp>
      </p:grpSp>
      <p:pic>
        <p:nvPicPr>
          <p:cNvPr id="38" name="Bild 14">
            <a:extLst>
              <a:ext uri="{FF2B5EF4-FFF2-40B4-BE49-F238E27FC236}">
                <a16:creationId xmlns:a16="http://schemas.microsoft.com/office/drawing/2014/main" id="{E9FBDAD3-38E5-1245-931A-274DF8AC5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982" r="60032" b="26977"/>
          <a:stretch>
            <a:fillRect/>
          </a:stretch>
        </p:blipFill>
        <p:spPr>
          <a:xfrm>
            <a:off x="10070281" y="704177"/>
            <a:ext cx="2107530" cy="78269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34D7F16-CEE3-3B49-82D9-A443EDAFDB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59369" y="171110"/>
            <a:ext cx="2270125" cy="56515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44978435-F141-5E49-810E-67A92C014A58}"/>
              </a:ext>
            </a:extLst>
          </p:cNvPr>
          <p:cNvSpPr/>
          <p:nvPr/>
        </p:nvSpPr>
        <p:spPr>
          <a:xfrm>
            <a:off x="6286989" y="6425725"/>
            <a:ext cx="5173404" cy="369332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Trapped ion quantum information group, ETH Zürich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5F5F7F-2A20-BAA1-79F8-EEC30010BE17}"/>
              </a:ext>
            </a:extLst>
          </p:cNvPr>
          <p:cNvGrpSpPr/>
          <p:nvPr/>
        </p:nvGrpSpPr>
        <p:grpSpPr>
          <a:xfrm>
            <a:off x="5815217" y="3831394"/>
            <a:ext cx="4587431" cy="2536076"/>
            <a:chOff x="5815217" y="3831394"/>
            <a:chExt cx="4587431" cy="253607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D8A0A2A-2102-0B45-B599-19487D28C5C4}"/>
                </a:ext>
              </a:extLst>
            </p:cNvPr>
            <p:cNvSpPr/>
            <p:nvPr/>
          </p:nvSpPr>
          <p:spPr>
            <a:xfrm>
              <a:off x="8283129" y="3831394"/>
              <a:ext cx="476656" cy="522077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19CCBFC-0C3F-1343-9E18-28580E0390D1}"/>
                </a:ext>
              </a:extLst>
            </p:cNvPr>
            <p:cNvSpPr/>
            <p:nvPr/>
          </p:nvSpPr>
          <p:spPr>
            <a:xfrm>
              <a:off x="6457017" y="4953103"/>
              <a:ext cx="476656" cy="522077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D39F2E7-1020-7B4C-BA2B-4477EA78FFA9}"/>
                </a:ext>
              </a:extLst>
            </p:cNvPr>
            <p:cNvSpPr/>
            <p:nvPr/>
          </p:nvSpPr>
          <p:spPr>
            <a:xfrm>
              <a:off x="9925992" y="4063483"/>
              <a:ext cx="476656" cy="522077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96D34F5-3204-654F-B1B3-D965E77AD5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99858" y="4573034"/>
              <a:ext cx="1433072" cy="1762150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D257540-4EFB-7B4D-9DD6-7C81C975A9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605986" y="4353471"/>
              <a:ext cx="92087" cy="1699894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5EFB767-7D3E-1246-B61F-8966E37351B5}"/>
                </a:ext>
              </a:extLst>
            </p:cNvPr>
            <p:cNvCxnSpPr>
              <a:cxnSpLocks/>
            </p:cNvCxnSpPr>
            <p:nvPr/>
          </p:nvCxnSpPr>
          <p:spPr>
            <a:xfrm>
              <a:off x="6816982" y="5474749"/>
              <a:ext cx="1190902" cy="578616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CF2D67B-63DF-1D44-BD2F-42142E3F1FB7}"/>
                </a:ext>
              </a:extLst>
            </p:cNvPr>
            <p:cNvGrpSpPr/>
            <p:nvPr/>
          </p:nvGrpSpPr>
          <p:grpSpPr>
            <a:xfrm>
              <a:off x="7792713" y="3979796"/>
              <a:ext cx="1652395" cy="1357986"/>
              <a:chOff x="8743214" y="3973441"/>
              <a:chExt cx="1652395" cy="135798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AD8288B-36B2-EB46-9FD3-B5439EDE4E0F}"/>
                  </a:ext>
                </a:extLst>
              </p:cNvPr>
              <p:cNvSpPr/>
              <p:nvPr/>
            </p:nvSpPr>
            <p:spPr>
              <a:xfrm>
                <a:off x="8743214" y="3973441"/>
                <a:ext cx="476656" cy="522077"/>
              </a:xfrm>
              <a:prstGeom prst="rect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3CC6C08-3223-2C4B-8337-95F61B7288EC}"/>
                  </a:ext>
                </a:extLst>
              </p:cNvPr>
              <p:cNvSpPr/>
              <p:nvPr/>
            </p:nvSpPr>
            <p:spPr>
              <a:xfrm>
                <a:off x="9918953" y="4809350"/>
                <a:ext cx="476656" cy="522077"/>
              </a:xfrm>
              <a:prstGeom prst="rect">
                <a:avLst/>
              </a:prstGeom>
              <a:noFill/>
              <a:ln w="254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9161879-24DB-A245-9579-25F627DF8EEC}"/>
                </a:ext>
              </a:extLst>
            </p:cNvPr>
            <p:cNvCxnSpPr>
              <a:cxnSpLocks/>
              <a:stCxn id="42" idx="2"/>
              <a:endCxn id="50" idx="1"/>
            </p:cNvCxnSpPr>
            <p:nvPr/>
          </p:nvCxnSpPr>
          <p:spPr>
            <a:xfrm>
              <a:off x="6053545" y="5460932"/>
              <a:ext cx="1949263" cy="752650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F428107-7EFD-184D-8134-26830D8B7404}"/>
                </a:ext>
              </a:extLst>
            </p:cNvPr>
            <p:cNvCxnSpPr>
              <a:cxnSpLocks/>
            </p:cNvCxnSpPr>
            <p:nvPr/>
          </p:nvCxnSpPr>
          <p:spPr>
            <a:xfrm>
              <a:off x="7668296" y="5347666"/>
              <a:ext cx="516318" cy="705699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BB770A6A-441B-2044-A6E4-91B63AEBE638}"/>
                </a:ext>
              </a:extLst>
            </p:cNvPr>
            <p:cNvCxnSpPr>
              <a:cxnSpLocks/>
              <a:stCxn id="18" idx="2"/>
              <a:endCxn id="50" idx="0"/>
            </p:cNvCxnSpPr>
            <p:nvPr/>
          </p:nvCxnSpPr>
          <p:spPr>
            <a:xfrm>
              <a:off x="8031041" y="4501873"/>
              <a:ext cx="290188" cy="1557820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E6F74AA-E258-FD4C-974F-703B77883DFB}"/>
                </a:ext>
              </a:extLst>
            </p:cNvPr>
            <p:cNvSpPr/>
            <p:nvPr/>
          </p:nvSpPr>
          <p:spPr>
            <a:xfrm>
              <a:off x="8002808" y="6059693"/>
              <a:ext cx="636841" cy="307777"/>
            </a:xfrm>
            <a:prstGeom prst="rect">
              <a:avLst/>
            </a:prstGeom>
            <a:solidFill>
              <a:srgbClr val="FFFFFF">
                <a:alpha val="74118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Lasers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1CDB1E4-D35B-B09B-99B2-3B9AEE3068C8}"/>
                </a:ext>
              </a:extLst>
            </p:cNvPr>
            <p:cNvSpPr/>
            <p:nvPr/>
          </p:nvSpPr>
          <p:spPr>
            <a:xfrm>
              <a:off x="5815217" y="4938855"/>
              <a:ext cx="476656" cy="522077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195258F-0D6D-5AAD-38AE-598F60D19D30}"/>
                </a:ext>
              </a:extLst>
            </p:cNvPr>
            <p:cNvSpPr/>
            <p:nvPr/>
          </p:nvSpPr>
          <p:spPr>
            <a:xfrm>
              <a:off x="7292900" y="4819261"/>
              <a:ext cx="476656" cy="522077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A896B3E-82F1-2A3C-F270-299B81C86A1A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 flipH="1">
              <a:off x="8605986" y="5337782"/>
              <a:ext cx="600794" cy="791729"/>
            </a:xfrm>
            <a:prstGeom prst="straightConnector1">
              <a:avLst/>
            </a:prstGeom>
            <a:ln w="254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79EC2EE6-CA43-A857-692D-D0056E667C33}"/>
              </a:ext>
            </a:extLst>
          </p:cNvPr>
          <p:cNvGrpSpPr/>
          <p:nvPr/>
        </p:nvGrpSpPr>
        <p:grpSpPr>
          <a:xfrm>
            <a:off x="7773775" y="4839459"/>
            <a:ext cx="1294713" cy="913075"/>
            <a:chOff x="7773775" y="4839459"/>
            <a:chExt cx="1294713" cy="913075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50C549E-5DC5-F347-9BDC-7825BD8BC2EC}"/>
                </a:ext>
              </a:extLst>
            </p:cNvPr>
            <p:cNvSpPr/>
            <p:nvPr/>
          </p:nvSpPr>
          <p:spPr>
            <a:xfrm>
              <a:off x="8232354" y="4839459"/>
              <a:ext cx="476656" cy="522077"/>
            </a:xfrm>
            <a:prstGeom prst="rect">
              <a:avLst/>
            </a:prstGeom>
            <a:noFill/>
            <a:ln w="254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734677C-6C98-164C-BA85-D21ACD547A24}"/>
                </a:ext>
              </a:extLst>
            </p:cNvPr>
            <p:cNvSpPr/>
            <p:nvPr/>
          </p:nvSpPr>
          <p:spPr>
            <a:xfrm>
              <a:off x="7773775" y="5444757"/>
              <a:ext cx="1294713" cy="307777"/>
            </a:xfrm>
            <a:prstGeom prst="rect">
              <a:avLst/>
            </a:prstGeom>
            <a:solidFill>
              <a:srgbClr val="FFFFFF">
                <a:alpha val="74118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Prof. J. P. Home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AEC863B-7CCC-54D4-62A4-1A2F062B55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8758" y="394257"/>
            <a:ext cx="1358357" cy="18696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ACCB18-D529-CB51-5F46-824C37EE8A10}"/>
              </a:ext>
            </a:extLst>
          </p:cNvPr>
          <p:cNvSpPr/>
          <p:nvPr/>
        </p:nvSpPr>
        <p:spPr>
          <a:xfrm>
            <a:off x="1657397" y="1963804"/>
            <a:ext cx="1358020" cy="307777"/>
          </a:xfrm>
          <a:prstGeom prst="rect">
            <a:avLst/>
          </a:prstGeom>
          <a:solidFill>
            <a:srgbClr val="FFFFFF">
              <a:alpha val="74000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David Holzapfel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21813-1B82-098E-0311-23C19FD4A4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726" y="399130"/>
            <a:ext cx="1358357" cy="186964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500AF7C-9C96-740B-7733-8CBAD00FAFE0}"/>
              </a:ext>
            </a:extLst>
          </p:cNvPr>
          <p:cNvSpPr/>
          <p:nvPr/>
        </p:nvSpPr>
        <p:spPr>
          <a:xfrm>
            <a:off x="299027" y="89072"/>
            <a:ext cx="2717064" cy="307777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PhD students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862745-BDA2-A3D2-6B86-AF7FA725AF07}"/>
              </a:ext>
            </a:extLst>
          </p:cNvPr>
          <p:cNvSpPr/>
          <p:nvPr/>
        </p:nvSpPr>
        <p:spPr>
          <a:xfrm>
            <a:off x="3016091" y="85897"/>
            <a:ext cx="1358357" cy="307777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Postdoc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573C67-C3D5-3C39-A03E-59E2D6039204}"/>
              </a:ext>
            </a:extLst>
          </p:cNvPr>
          <p:cNvSpPr/>
          <p:nvPr/>
        </p:nvSpPr>
        <p:spPr>
          <a:xfrm>
            <a:off x="304767" y="1963060"/>
            <a:ext cx="1358357" cy="307777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Nick Schwegler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7DD06A-5BFE-89F7-0240-6B39D42F398A}"/>
              </a:ext>
            </a:extLst>
          </p:cNvPr>
          <p:cNvGrpSpPr/>
          <p:nvPr/>
        </p:nvGrpSpPr>
        <p:grpSpPr>
          <a:xfrm>
            <a:off x="1723617" y="1431470"/>
            <a:ext cx="8080783" cy="3484656"/>
            <a:chOff x="1708868" y="1416722"/>
            <a:chExt cx="8080783" cy="3484656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BA5E60B-F317-2D49-835B-DE65ED92BEF3}"/>
                </a:ext>
              </a:extLst>
            </p:cNvPr>
            <p:cNvSpPr/>
            <p:nvPr/>
          </p:nvSpPr>
          <p:spPr>
            <a:xfrm>
              <a:off x="1708868" y="4593601"/>
              <a:ext cx="388248" cy="307777"/>
            </a:xfrm>
            <a:prstGeom prst="rect">
              <a:avLst/>
            </a:prstGeom>
            <a:solidFill>
              <a:srgbClr val="FFFFFF">
                <a:alpha val="74118"/>
              </a:srgbClr>
            </a:solidFill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DK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6957C10-FC97-36C5-C6A3-29A81C029260}"/>
                </a:ext>
              </a:extLst>
            </p:cNvPr>
            <p:cNvGrpSpPr/>
            <p:nvPr/>
          </p:nvGrpSpPr>
          <p:grpSpPr>
            <a:xfrm>
              <a:off x="1801756" y="1416722"/>
              <a:ext cx="7987895" cy="3097676"/>
              <a:chOff x="1801756" y="1416722"/>
              <a:chExt cx="7987895" cy="309767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B4BBC06-CB25-F54F-BF2C-1D0DC3D93AC9}"/>
                  </a:ext>
                </a:extLst>
              </p:cNvPr>
              <p:cNvSpPr/>
              <p:nvPr/>
            </p:nvSpPr>
            <p:spPr>
              <a:xfrm>
                <a:off x="3120668" y="3932779"/>
                <a:ext cx="476656" cy="522077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9E381DC-0756-864D-ABA8-A1A53D04E7B8}"/>
                  </a:ext>
                </a:extLst>
              </p:cNvPr>
              <p:cNvSpPr/>
              <p:nvPr/>
            </p:nvSpPr>
            <p:spPr>
              <a:xfrm>
                <a:off x="9139912" y="1416722"/>
                <a:ext cx="649739" cy="898980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D1F0CC68-A334-D34D-8EBF-8490BEBA46AA}"/>
                  </a:ext>
                </a:extLst>
              </p:cNvPr>
              <p:cNvSpPr/>
              <p:nvPr/>
            </p:nvSpPr>
            <p:spPr>
              <a:xfrm>
                <a:off x="7264553" y="3992321"/>
                <a:ext cx="476656" cy="522077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A53DCA4-9672-2E43-B477-BEE533B53270}"/>
                  </a:ext>
                </a:extLst>
              </p:cNvPr>
              <p:cNvSpPr/>
              <p:nvPr/>
            </p:nvSpPr>
            <p:spPr>
              <a:xfrm>
                <a:off x="4905413" y="2257565"/>
                <a:ext cx="2861104" cy="461665"/>
              </a:xfrm>
              <a:prstGeom prst="rect">
                <a:avLst/>
              </a:prstGeom>
              <a:solidFill>
                <a:srgbClr val="FFFFFF">
                  <a:alpha val="74118"/>
                </a:srgbClr>
              </a:solidFill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Molecules sub-group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991B76D4-DCE3-2F4E-A6CB-14A47F3DEEB3}"/>
                  </a:ext>
                </a:extLst>
              </p:cNvPr>
              <p:cNvGrpSpPr/>
              <p:nvPr/>
            </p:nvGrpSpPr>
            <p:grpSpPr>
              <a:xfrm>
                <a:off x="3120668" y="3383736"/>
                <a:ext cx="6528325" cy="572560"/>
                <a:chOff x="-5043145" y="5903384"/>
                <a:chExt cx="6639647" cy="582324"/>
              </a:xfrm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92A6F6F4-6AFA-704F-A955-88464D654A69}"/>
                    </a:ext>
                  </a:extLst>
                </p:cNvPr>
                <p:cNvSpPr/>
                <p:nvPr/>
              </p:nvSpPr>
              <p:spPr>
                <a:xfrm>
                  <a:off x="-5043145" y="5939472"/>
                  <a:ext cx="481100" cy="48110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C3E700F-9E58-AE42-AA01-B08A2B237B87}"/>
                    </a:ext>
                  </a:extLst>
                </p:cNvPr>
                <p:cNvGrpSpPr/>
                <p:nvPr/>
              </p:nvGrpSpPr>
              <p:grpSpPr>
                <a:xfrm>
                  <a:off x="-821642" y="5903384"/>
                  <a:ext cx="2418144" cy="582324"/>
                  <a:chOff x="944607" y="3415416"/>
                  <a:chExt cx="2150464" cy="517862"/>
                </a:xfrm>
              </p:grpSpPr>
              <p:cxnSp>
                <p:nvCxnSpPr>
                  <p:cNvPr id="59" name="Straight Arrow Connector 58">
                    <a:extLst>
                      <a:ext uri="{FF2B5EF4-FFF2-40B4-BE49-F238E27FC236}">
                        <a16:creationId xmlns:a16="http://schemas.microsoft.com/office/drawing/2014/main" id="{AC67F508-9BCF-644B-9EC7-FB2AA969EABC}"/>
                      </a:ext>
                    </a:extLst>
                  </p:cNvPr>
                  <p:cNvCxnSpPr>
                    <a:cxnSpLocks/>
                    <a:stCxn id="61" idx="2"/>
                    <a:endCxn id="60" idx="6"/>
                  </p:cNvCxnSpPr>
                  <p:nvPr/>
                </p:nvCxnSpPr>
                <p:spPr>
                  <a:xfrm flipH="1">
                    <a:off x="1372453" y="3638333"/>
                    <a:ext cx="1276784" cy="81022"/>
                  </a:xfrm>
                  <a:prstGeom prst="straightConnector1">
                    <a:avLst/>
                  </a:prstGeom>
                  <a:ln w="63500" cap="flat">
                    <a:solidFill>
                      <a:schemeClr val="accent2"/>
                    </a:solidFill>
                    <a:headEnd type="none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A8BBC4D5-4CB4-6B4C-B03C-215537524083}"/>
                      </a:ext>
                    </a:extLst>
                  </p:cNvPr>
                  <p:cNvSpPr/>
                  <p:nvPr/>
                </p:nvSpPr>
                <p:spPr>
                  <a:xfrm>
                    <a:off x="944607" y="3505432"/>
                    <a:ext cx="427846" cy="4278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99D42E9B-168B-FA42-B832-E2662000B422}"/>
                      </a:ext>
                    </a:extLst>
                  </p:cNvPr>
                  <p:cNvSpPr/>
                  <p:nvPr/>
                </p:nvSpPr>
                <p:spPr>
                  <a:xfrm>
                    <a:off x="2649237" y="3415416"/>
                    <a:ext cx="445834" cy="445834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</p:grp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6BED217-61E4-A0F7-64D7-275E634F6B74}"/>
                  </a:ext>
                </a:extLst>
              </p:cNvPr>
              <p:cNvSpPr/>
              <p:nvPr/>
            </p:nvSpPr>
            <p:spPr>
              <a:xfrm>
                <a:off x="1801756" y="3898333"/>
                <a:ext cx="476656" cy="522077"/>
              </a:xfrm>
              <a:prstGeom prst="rect">
                <a:avLst/>
              </a:prstGeom>
              <a:noFill/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A4CD3EA-8834-2BEB-5DBB-ED4E66C5965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55111" y="2499985"/>
                <a:ext cx="2798545" cy="139067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89140C09-49C9-18EB-D31B-8DB4DB0847C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593702" y="2728036"/>
                <a:ext cx="1741515" cy="1302394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9A52996F-F190-C821-A030-0009677B5B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89822" y="2728036"/>
                <a:ext cx="858322" cy="125176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A83A143F-3897-C5A6-0C67-18719622F39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814305" y="1853809"/>
                <a:ext cx="1312355" cy="52014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74CAD04-757F-11E4-A06E-C3E5E80BAF0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739" t="6044" r="21241" b="17176"/>
          <a:stretch/>
        </p:blipFill>
        <p:spPr>
          <a:xfrm>
            <a:off x="3015416" y="393356"/>
            <a:ext cx="1343886" cy="187541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177BA91-80F8-530C-EF88-95334E290F53}"/>
              </a:ext>
            </a:extLst>
          </p:cNvPr>
          <p:cNvSpPr/>
          <p:nvPr/>
        </p:nvSpPr>
        <p:spPr>
          <a:xfrm>
            <a:off x="3007008" y="1963061"/>
            <a:ext cx="1358357" cy="307777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</a:rPr>
              <a:t>Fabian Schmid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75F9834-2FAC-DB76-371D-1D3974DC737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739" t="6044" r="21241" b="17176"/>
          <a:stretch/>
        </p:blipFill>
        <p:spPr>
          <a:xfrm>
            <a:off x="9168555" y="1444261"/>
            <a:ext cx="626093" cy="8737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9FF9534-8AEA-F600-7B0D-DD54FA94AB57}"/>
              </a:ext>
            </a:extLst>
          </p:cNvPr>
          <p:cNvSpPr/>
          <p:nvPr/>
        </p:nvSpPr>
        <p:spPr>
          <a:xfrm>
            <a:off x="5645052" y="615877"/>
            <a:ext cx="3006977" cy="369332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153848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E8A3E-A136-86B2-FAC4-B9524C52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13" y="5515"/>
            <a:ext cx="10515600" cy="1325563"/>
          </a:xfrm>
        </p:spPr>
        <p:txBody>
          <a:bodyPr/>
          <a:lstStyle/>
          <a:p>
            <a:r>
              <a:rPr lang="en-CH" dirty="0"/>
              <a:t>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7A01EC-3736-FB94-5DB7-E3225EDD35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146"/>
          <a:stretch/>
        </p:blipFill>
        <p:spPr>
          <a:xfrm>
            <a:off x="263820" y="1611867"/>
            <a:ext cx="4699000" cy="4495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93C3E14-A755-FBBB-4760-F5AEA1781C9A}"/>
              </a:ext>
            </a:extLst>
          </p:cNvPr>
          <p:cNvGrpSpPr/>
          <p:nvPr/>
        </p:nvGrpSpPr>
        <p:grpSpPr>
          <a:xfrm>
            <a:off x="1560844" y="2389812"/>
            <a:ext cx="2808908" cy="2786121"/>
            <a:chOff x="3660474" y="3992970"/>
            <a:chExt cx="1958752" cy="194286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735BAD1-77EF-E12B-3E6B-50F26F843190}"/>
                </a:ext>
              </a:extLst>
            </p:cNvPr>
            <p:cNvSpPr/>
            <p:nvPr/>
          </p:nvSpPr>
          <p:spPr>
            <a:xfrm>
              <a:off x="4594174" y="3992970"/>
              <a:ext cx="1025052" cy="1025052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C823A78-0F01-78AC-A131-19791B25639B}"/>
                </a:ext>
              </a:extLst>
            </p:cNvPr>
            <p:cNvSpPr/>
            <p:nvPr/>
          </p:nvSpPr>
          <p:spPr>
            <a:xfrm>
              <a:off x="3660474" y="4910780"/>
              <a:ext cx="1025052" cy="1025052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9146AD-B7A6-58D2-6098-7032363D22B9}"/>
                </a:ext>
              </a:extLst>
            </p:cNvPr>
            <p:cNvSpPr/>
            <p:nvPr/>
          </p:nvSpPr>
          <p:spPr>
            <a:xfrm>
              <a:off x="4928730" y="4339736"/>
              <a:ext cx="410201" cy="321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H</a:t>
              </a:r>
              <a:r>
                <a:rPr 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sz="2400" baseline="30000" dirty="0">
                  <a:solidFill>
                    <a:schemeClr val="bg1"/>
                  </a:solidFill>
                </a:rPr>
                <a:t>+ 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D32314-3B53-EA19-27A1-DBBA6AFC1D3C}"/>
                </a:ext>
              </a:extLst>
            </p:cNvPr>
            <p:cNvSpPr/>
            <p:nvPr/>
          </p:nvSpPr>
          <p:spPr>
            <a:xfrm>
              <a:off x="3961720" y="5231710"/>
              <a:ext cx="422558" cy="321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Be</a:t>
              </a:r>
              <a:r>
                <a:rPr lang="en-US" sz="2400" baseline="30000" dirty="0">
                  <a:solidFill>
                    <a:schemeClr val="bg1"/>
                  </a:solidFill>
                </a:rPr>
                <a:t>+ 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2BB3ED5-7F6A-14D2-0383-072E29D45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666" y="3916211"/>
            <a:ext cx="6788631" cy="2886377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65AC0A-CC87-D0AB-A2D8-D6935849C72E}"/>
              </a:ext>
            </a:extLst>
          </p:cNvPr>
          <p:cNvSpPr txBox="1"/>
          <p:nvPr/>
        </p:nvSpPr>
        <p:spPr>
          <a:xfrm>
            <a:off x="7267282" y="3658639"/>
            <a:ext cx="3448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H</a:t>
            </a:r>
            <a:r>
              <a:rPr lang="en-GB" sz="2800" baseline="-25000" dirty="0"/>
              <a:t>2</a:t>
            </a:r>
            <a:r>
              <a:rPr lang="en-GB" sz="2800" baseline="30000" dirty="0"/>
              <a:t>+</a:t>
            </a:r>
            <a:r>
              <a:rPr lang="en-GB" sz="2800" dirty="0"/>
              <a:t> Quantum jumps?</a:t>
            </a:r>
            <a:endParaRPr lang="en-CH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6A2B3B-EFD3-7E46-F768-0D90DDC106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637" y="562494"/>
            <a:ext cx="6436926" cy="30926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9411F2-1706-2B5C-65F6-1A0ACF23342B}"/>
              </a:ext>
            </a:extLst>
          </p:cNvPr>
          <p:cNvSpPr txBox="1"/>
          <p:nvPr/>
        </p:nvSpPr>
        <p:spPr>
          <a:xfrm>
            <a:off x="7182882" y="103515"/>
            <a:ext cx="34488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H</a:t>
            </a:r>
            <a:r>
              <a:rPr lang="en-GB" sz="2800" baseline="-25000" dirty="0"/>
              <a:t>2</a:t>
            </a:r>
            <a:r>
              <a:rPr lang="en-GB" sz="2800" baseline="30000" dirty="0"/>
              <a:t>+</a:t>
            </a:r>
            <a:r>
              <a:rPr lang="en-GB" sz="2800" dirty="0"/>
              <a:t> buffer-gas cooling</a:t>
            </a:r>
            <a:endParaRPr lang="en-CH" sz="2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B267A5-BC84-5C6C-B32C-242DD7DCFEEB}"/>
              </a:ext>
            </a:extLst>
          </p:cNvPr>
          <p:cNvSpPr/>
          <p:nvPr/>
        </p:nvSpPr>
        <p:spPr>
          <a:xfrm>
            <a:off x="1297789" y="1029949"/>
            <a:ext cx="3952877" cy="461665"/>
          </a:xfrm>
          <a:prstGeom prst="rect">
            <a:avLst/>
          </a:prstGeom>
          <a:solidFill>
            <a:srgbClr val="FFFFFF">
              <a:alpha val="74118"/>
            </a:srgb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81027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22A0-C583-8D4D-A1FB-ACBAC6089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54" y="27489"/>
            <a:ext cx="10515600" cy="1325563"/>
          </a:xfrm>
        </p:spPr>
        <p:txBody>
          <a:bodyPr/>
          <a:lstStyle/>
          <a:p>
            <a:r>
              <a:rPr lang="en-GB" dirty="0"/>
              <a:t>Towards Quantum Logic Spectroscopy of hydrogen molecular ions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0775626-52AF-8340-8758-B795E67921C3}"/>
              </a:ext>
            </a:extLst>
          </p:cNvPr>
          <p:cNvGrpSpPr/>
          <p:nvPr/>
        </p:nvGrpSpPr>
        <p:grpSpPr>
          <a:xfrm>
            <a:off x="28880" y="1810205"/>
            <a:ext cx="6363083" cy="2410206"/>
            <a:chOff x="28880" y="988020"/>
            <a:chExt cx="6363083" cy="24102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EE77D2-4D55-E04E-BE09-638F1DCE9E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8355" y="1285225"/>
              <a:ext cx="4764028" cy="1015663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0AE0680-43B7-B046-8DEA-953559DE9025}"/>
                </a:ext>
              </a:extLst>
            </p:cNvPr>
            <p:cNvSpPr/>
            <p:nvPr/>
          </p:nvSpPr>
          <p:spPr>
            <a:xfrm>
              <a:off x="724018" y="988020"/>
              <a:ext cx="282019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/>
                <a:t>B. Roth et al. PRA 75, 023402 (2007)</a:t>
              </a:r>
              <a:endParaRPr lang="en-GB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0F03320-FEF6-A14C-A7D4-BBE7492CE7F6}"/>
                </a:ext>
              </a:extLst>
            </p:cNvPr>
            <p:cNvGrpSpPr/>
            <p:nvPr/>
          </p:nvGrpSpPr>
          <p:grpSpPr>
            <a:xfrm>
              <a:off x="28880" y="2321555"/>
              <a:ext cx="6363083" cy="1076671"/>
              <a:chOff x="1036029" y="2999913"/>
              <a:chExt cx="6363083" cy="107667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F538075-0E20-B349-A254-7F60A99EFAEB}"/>
                  </a:ext>
                </a:extLst>
              </p:cNvPr>
              <p:cNvSpPr/>
              <p:nvPr/>
            </p:nvSpPr>
            <p:spPr>
              <a:xfrm>
                <a:off x="3448928" y="3012246"/>
                <a:ext cx="395018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V. I. Korobov et al. PRL 118, 233001 (2017)</a:t>
                </a:r>
              </a:p>
              <a:p>
                <a:r>
                  <a:rPr lang="en-GB" sz="1400" dirty="0"/>
                  <a:t>S. Patra et al. Science 369, 6508 (2020)</a:t>
                </a:r>
              </a:p>
              <a:p>
                <a:r>
                  <a:rPr lang="en-GB" sz="1400" dirty="0"/>
                  <a:t>I. V. Kortunov et al. Nature Phys. 17, 569-573 (2021)</a:t>
                </a:r>
              </a:p>
              <a:p>
                <a:r>
                  <a:rPr lang="en-GB" sz="1400" dirty="0"/>
                  <a:t>M. German et al. PRR 3, L022028 (</a:t>
                </a:r>
                <a:r>
                  <a:rPr lang="en-CH" sz="1400" dirty="0"/>
                  <a:t>2021</a:t>
                </a:r>
                <a:r>
                  <a:rPr lang="en-GB" sz="1400" dirty="0"/>
                  <a:t>)</a:t>
                </a:r>
              </a:p>
            </p:txBody>
          </p: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F1D66F77-571D-9544-8D87-B7B9672102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86017" y="3134639"/>
                <a:ext cx="54565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6B29E0-5522-1840-A9B3-40C50FC6D7BA}"/>
                  </a:ext>
                </a:extLst>
              </p:cNvPr>
              <p:cNvSpPr/>
              <p:nvPr/>
            </p:nvSpPr>
            <p:spPr>
              <a:xfrm>
                <a:off x="1698576" y="2999913"/>
                <a:ext cx="118744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400" dirty="0"/>
                  <a:t>Theory (10</a:t>
                </a:r>
                <a:r>
                  <a:rPr lang="en-US" sz="1400" baseline="30000" dirty="0"/>
                  <a:t>-12</a:t>
                </a:r>
                <a:r>
                  <a:rPr lang="en-US" sz="1400" dirty="0"/>
                  <a:t>)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580B1FC-B490-6E42-BE4A-47554ABB74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62427" y="3814655"/>
                <a:ext cx="500571" cy="8612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6406E74-3629-E242-BD74-27E6D26D7DD8}"/>
                  </a:ext>
                </a:extLst>
              </p:cNvPr>
              <p:cNvSpPr/>
              <p:nvPr/>
            </p:nvSpPr>
            <p:spPr>
              <a:xfrm>
                <a:off x="1036029" y="3768807"/>
                <a:ext cx="190340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400" dirty="0"/>
                  <a:t>Probing QED, fifth force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E9B4C2C0-F661-7A48-894B-9690CA17B9C2}"/>
                  </a:ext>
                </a:extLst>
              </p:cNvPr>
              <p:cNvCxnSpPr>
                <a:cxnSpLocks/>
                <a:endCxn id="6" idx="1"/>
              </p:cNvCxnSpPr>
              <p:nvPr/>
            </p:nvCxnSpPr>
            <p:spPr>
              <a:xfrm>
                <a:off x="2759749" y="3489300"/>
                <a:ext cx="68917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CCC4179-D3E9-9640-B128-A180E7E15D6C}"/>
                  </a:ext>
                </a:extLst>
              </p:cNvPr>
              <p:cNvSpPr/>
              <p:nvPr/>
            </p:nvSpPr>
            <p:spPr>
              <a:xfrm>
                <a:off x="1543645" y="3375240"/>
                <a:ext cx="161422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/>
                  <a:t>m</a:t>
                </a:r>
                <a:r>
                  <a:rPr lang="en-US" sz="1400" baseline="-25000" dirty="0"/>
                  <a:t>p</a:t>
                </a:r>
                <a:r>
                  <a:rPr lang="en-US" sz="1400" dirty="0"/>
                  <a:t>/m</a:t>
                </a:r>
                <a:r>
                  <a:rPr lang="en-US" sz="1400" baseline="-25000" dirty="0"/>
                  <a:t>e</a:t>
                </a:r>
                <a:r>
                  <a:rPr lang="en-US" sz="1400" dirty="0"/>
                  <a:t> (10</a:t>
                </a:r>
                <a:r>
                  <a:rPr lang="en-US" sz="1400" baseline="30000" dirty="0"/>
                  <a:t>-12</a:t>
                </a:r>
                <a:r>
                  <a:rPr lang="en-US" sz="1400" dirty="0"/>
                  <a:t>)</a:t>
                </a:r>
              </a:p>
            </p:txBody>
          </p:sp>
        </p:grp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C3B0634-6F9E-6E40-808B-61BD4D62BA66}"/>
              </a:ext>
            </a:extLst>
          </p:cNvPr>
          <p:cNvCxnSpPr>
            <a:cxnSpLocks/>
          </p:cNvCxnSpPr>
          <p:nvPr/>
        </p:nvCxnSpPr>
        <p:spPr>
          <a:xfrm>
            <a:off x="4097658" y="4382530"/>
            <a:ext cx="760120" cy="59365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470389AE-8361-D641-9790-F53667138819}"/>
              </a:ext>
            </a:extLst>
          </p:cNvPr>
          <p:cNvSpPr/>
          <p:nvPr/>
        </p:nvSpPr>
        <p:spPr>
          <a:xfrm>
            <a:off x="7894520" y="5337036"/>
            <a:ext cx="393158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Implementation for molecules</a:t>
            </a:r>
          </a:p>
          <a:p>
            <a:r>
              <a:rPr lang="en-US" sz="1400" dirty="0" err="1"/>
              <a:t>MgH</a:t>
            </a:r>
            <a:r>
              <a:rPr lang="en-US" sz="1400" baseline="30000" dirty="0"/>
              <a:t>+</a:t>
            </a:r>
            <a:r>
              <a:rPr lang="en-US" sz="1400" dirty="0"/>
              <a:t> - F. Wolf et al. Nature 530, 457-460 (2016)</a:t>
            </a:r>
          </a:p>
          <a:p>
            <a:r>
              <a:rPr lang="en-US" sz="1400" dirty="0" err="1"/>
              <a:t>CaH</a:t>
            </a:r>
            <a:r>
              <a:rPr lang="en-US" sz="1400" baseline="30000" dirty="0"/>
              <a:t>+</a:t>
            </a:r>
            <a:r>
              <a:rPr lang="en-US" sz="1400" dirty="0"/>
              <a:t> - C.-W. Chou et al. Nature 545, 203-207 (2017)</a:t>
            </a:r>
          </a:p>
          <a:p>
            <a:r>
              <a:rPr lang="en-US" sz="1400" dirty="0"/>
              <a:t>N</a:t>
            </a:r>
            <a:r>
              <a:rPr lang="en-US" sz="1400" baseline="-25000" dirty="0"/>
              <a:t>2</a:t>
            </a:r>
            <a:r>
              <a:rPr lang="en-US" sz="1400" baseline="30000" dirty="0"/>
              <a:t>+</a:t>
            </a:r>
            <a:r>
              <a:rPr lang="en-US" sz="1400" dirty="0"/>
              <a:t> - M. Sinhal et al. Science 367, 6483 (2020)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985CD3-4601-E64B-8635-DC3EF63E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510" y="4503144"/>
            <a:ext cx="1892300" cy="35560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4DC1468-AD1E-CFA5-0ABE-7E936675EFFF}"/>
              </a:ext>
            </a:extLst>
          </p:cNvPr>
          <p:cNvGrpSpPr/>
          <p:nvPr/>
        </p:nvGrpSpPr>
        <p:grpSpPr>
          <a:xfrm>
            <a:off x="5996804" y="4359540"/>
            <a:ext cx="1575250" cy="1586963"/>
            <a:chOff x="5996804" y="4359540"/>
            <a:chExt cx="1575250" cy="158696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D564A2C-E75F-3E49-ADDD-1C2B8F7FB8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06975" y="4359540"/>
              <a:ext cx="565079" cy="54275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F83DD5A-316F-4BFE-38D5-746C9EF9F251}"/>
                </a:ext>
              </a:extLst>
            </p:cNvPr>
            <p:cNvGrpSpPr/>
            <p:nvPr/>
          </p:nvGrpSpPr>
          <p:grpSpPr>
            <a:xfrm>
              <a:off x="5996804" y="5069212"/>
              <a:ext cx="895024" cy="877291"/>
              <a:chOff x="5996804" y="5069212"/>
              <a:chExt cx="895024" cy="87729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79D19237-3007-0D4D-BAF8-DD5CCC53EFFD}"/>
                  </a:ext>
                </a:extLst>
              </p:cNvPr>
              <p:cNvSpPr/>
              <p:nvPr/>
            </p:nvSpPr>
            <p:spPr>
              <a:xfrm>
                <a:off x="5996804" y="5473467"/>
                <a:ext cx="473034" cy="473036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B22AD68-C950-1C41-A358-F4B90DD640C1}"/>
                  </a:ext>
                </a:extLst>
              </p:cNvPr>
              <p:cNvSpPr/>
              <p:nvPr/>
            </p:nvSpPr>
            <p:spPr>
              <a:xfrm>
                <a:off x="6461883" y="5069212"/>
                <a:ext cx="429945" cy="30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Be</a:t>
                </a:r>
                <a:r>
                  <a:rPr lang="en-US" sz="2400" baseline="30000" dirty="0"/>
                  <a:t>+ </a:t>
                </a:r>
                <a:endParaRPr lang="en-GB" sz="2400" dirty="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D79F933-460C-5A46-5179-17A6E69197E0}"/>
              </a:ext>
            </a:extLst>
          </p:cNvPr>
          <p:cNvGrpSpPr/>
          <p:nvPr/>
        </p:nvGrpSpPr>
        <p:grpSpPr>
          <a:xfrm>
            <a:off x="253470" y="5069212"/>
            <a:ext cx="7160713" cy="1564333"/>
            <a:chOff x="253470" y="5069212"/>
            <a:chExt cx="7160713" cy="156433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E2302B42-89C0-7941-B760-FAB4859D8926}"/>
                </a:ext>
              </a:extLst>
            </p:cNvPr>
            <p:cNvGrpSpPr/>
            <p:nvPr/>
          </p:nvGrpSpPr>
          <p:grpSpPr>
            <a:xfrm>
              <a:off x="253470" y="5700122"/>
              <a:ext cx="3880614" cy="933423"/>
              <a:chOff x="499850" y="5768702"/>
              <a:chExt cx="3880614" cy="933423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A2452EFF-715C-1D46-B384-30299B169A02}"/>
                  </a:ext>
                </a:extLst>
              </p:cNvPr>
              <p:cNvSpPr/>
              <p:nvPr/>
            </p:nvSpPr>
            <p:spPr>
              <a:xfrm>
                <a:off x="499850" y="6178905"/>
                <a:ext cx="38806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400" dirty="0"/>
                  <a:t>S. Schiller et al. Phys. Rev. Lett. 113, 023004 (2014)</a:t>
                </a:r>
              </a:p>
              <a:p>
                <a:pPr algn="r"/>
                <a:r>
                  <a:rPr lang="en-US" sz="1400" dirty="0"/>
                  <a:t>J.-P. Karr et al. J. Phys. Conf. Ser. 723 012048 </a:t>
                </a:r>
                <a:r>
                  <a:rPr lang="en-GB" sz="1400" dirty="0"/>
                  <a:t>(2016)</a:t>
                </a:r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F347D8DA-B302-9143-9D12-CD870180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5485" y="5768702"/>
                <a:ext cx="1892300" cy="355600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DE75F19-DE49-2CA9-7948-F303F9A8F8C4}"/>
                </a:ext>
              </a:extLst>
            </p:cNvPr>
            <p:cNvGrpSpPr/>
            <p:nvPr/>
          </p:nvGrpSpPr>
          <p:grpSpPr>
            <a:xfrm>
              <a:off x="4089399" y="5069212"/>
              <a:ext cx="3324784" cy="1435514"/>
              <a:chOff x="4089399" y="5069212"/>
              <a:chExt cx="3324784" cy="143551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7950BB9-6A55-E64B-9BF6-59744B38ABFB}"/>
                  </a:ext>
                </a:extLst>
              </p:cNvPr>
              <p:cNvSpPr/>
              <p:nvPr/>
            </p:nvSpPr>
            <p:spPr>
              <a:xfrm>
                <a:off x="4610114" y="5069212"/>
                <a:ext cx="414147" cy="303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H</a:t>
                </a:r>
                <a:r>
                  <a:rPr lang="en-US" sz="2400" baseline="-25000" dirty="0"/>
                  <a:t>2</a:t>
                </a:r>
                <a:r>
                  <a:rPr lang="en-US" sz="2400" baseline="30000" dirty="0"/>
                  <a:t>+ </a:t>
                </a:r>
                <a:endParaRPr lang="en-GB" sz="2400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D7C23B5B-75F6-D54E-85D6-5EC9414BB668}"/>
                  </a:ext>
                </a:extLst>
              </p:cNvPr>
              <p:cNvSpPr/>
              <p:nvPr/>
            </p:nvSpPr>
            <p:spPr bwMode="auto">
              <a:xfrm>
                <a:off x="4089399" y="5252662"/>
                <a:ext cx="3324784" cy="1252064"/>
              </a:xfrm>
              <a:custGeom>
                <a:avLst/>
                <a:gdLst>
                  <a:gd name="connsiteX0" fmla="*/ 0 w 1550194"/>
                  <a:gd name="connsiteY0" fmla="*/ 7144 h 1208485"/>
                  <a:gd name="connsiteX1" fmla="*/ 742950 w 1550194"/>
                  <a:gd name="connsiteY1" fmla="*/ 1207294 h 1208485"/>
                  <a:gd name="connsiteX2" fmla="*/ 1550194 w 1550194"/>
                  <a:gd name="connsiteY2" fmla="*/ 0 h 120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0194" h="1208485">
                    <a:moveTo>
                      <a:pt x="0" y="7144"/>
                    </a:moveTo>
                    <a:cubicBezTo>
                      <a:pt x="242292" y="607814"/>
                      <a:pt x="484584" y="1208485"/>
                      <a:pt x="742950" y="1207294"/>
                    </a:cubicBezTo>
                    <a:cubicBezTo>
                      <a:pt x="1001316" y="1206103"/>
                      <a:pt x="1275755" y="603051"/>
                      <a:pt x="1550194" y="0"/>
                    </a:cubicBezTo>
                  </a:path>
                </a:pathLst>
              </a:cu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</a:pPr>
                <a:endParaRPr kumimoji="0" lang="de-CH" sz="2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03FFA40B-81D4-8C38-79CF-E6ED4BB353EB}"/>
                  </a:ext>
                </a:extLst>
              </p:cNvPr>
              <p:cNvGrpSpPr/>
              <p:nvPr/>
            </p:nvGrpSpPr>
            <p:grpSpPr>
              <a:xfrm rot="19580442">
                <a:off x="4896335" y="5536917"/>
                <a:ext cx="852263" cy="339230"/>
                <a:chOff x="4764506" y="2737048"/>
                <a:chExt cx="1204398" cy="479392"/>
              </a:xfrm>
            </p:grpSpPr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1C26F8E3-0956-1E2C-9FF0-3435966F30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73945" y="2982137"/>
                  <a:ext cx="758701" cy="0"/>
                </a:xfrm>
                <a:prstGeom prst="straightConnector1">
                  <a:avLst/>
                </a:prstGeom>
                <a:ln w="63500" cap="flat">
                  <a:solidFill>
                    <a:schemeClr val="accent2"/>
                  </a:solidFill>
                  <a:headEnd type="none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DB51AD7F-879A-0590-CE93-72D362421D45}"/>
                    </a:ext>
                  </a:extLst>
                </p:cNvPr>
                <p:cNvSpPr/>
                <p:nvPr/>
              </p:nvSpPr>
              <p:spPr>
                <a:xfrm>
                  <a:off x="4764506" y="2755680"/>
                  <a:ext cx="460048" cy="460051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C3E7507-ADC3-C5D3-BE6D-7E0123451AF7}"/>
                    </a:ext>
                  </a:extLst>
                </p:cNvPr>
                <p:cNvSpPr/>
                <p:nvPr/>
              </p:nvSpPr>
              <p:spPr>
                <a:xfrm>
                  <a:off x="5489513" y="2737048"/>
                  <a:ext cx="479391" cy="47939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D1F1A78-0C85-3042-5697-C1D379BAA5CB}"/>
              </a:ext>
            </a:extLst>
          </p:cNvPr>
          <p:cNvGrpSpPr/>
          <p:nvPr/>
        </p:nvGrpSpPr>
        <p:grpSpPr>
          <a:xfrm>
            <a:off x="8607410" y="740218"/>
            <a:ext cx="3283384" cy="4047236"/>
            <a:chOff x="8607410" y="740218"/>
            <a:chExt cx="3283384" cy="404723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EAC5F14-CFEA-094E-B18D-284BF119FD39}"/>
                </a:ext>
              </a:extLst>
            </p:cNvPr>
            <p:cNvGrpSpPr/>
            <p:nvPr/>
          </p:nvGrpSpPr>
          <p:grpSpPr>
            <a:xfrm>
              <a:off x="8735470" y="1177892"/>
              <a:ext cx="3155324" cy="2780590"/>
              <a:chOff x="7712190" y="957417"/>
              <a:chExt cx="3667350" cy="323180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BF4AC8E-4EE9-AC45-9EA6-5B09CC314BE3}"/>
                  </a:ext>
                </a:extLst>
              </p:cNvPr>
              <p:cNvGrpSpPr/>
              <p:nvPr/>
            </p:nvGrpSpPr>
            <p:grpSpPr>
              <a:xfrm>
                <a:off x="7712190" y="1272922"/>
                <a:ext cx="3655689" cy="2916302"/>
                <a:chOff x="202877" y="4299953"/>
                <a:chExt cx="2974172" cy="237262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18435F1E-E2A1-B54C-88B7-97C817FEA671}"/>
                    </a:ext>
                  </a:extLst>
                </p:cNvPr>
                <p:cNvGrpSpPr/>
                <p:nvPr/>
              </p:nvGrpSpPr>
              <p:grpSpPr>
                <a:xfrm>
                  <a:off x="205380" y="4299953"/>
                  <a:ext cx="2971669" cy="2372626"/>
                  <a:chOff x="5917821" y="4301214"/>
                  <a:chExt cx="2971669" cy="2372626"/>
                </a:xfrm>
              </p:grpSpPr>
              <p:pic>
                <p:nvPicPr>
                  <p:cNvPr id="16" name="Picture 15">
                    <a:extLst>
                      <a:ext uri="{FF2B5EF4-FFF2-40B4-BE49-F238E27FC236}">
                        <a16:creationId xmlns:a16="http://schemas.microsoft.com/office/drawing/2014/main" id="{0416CBBE-7E6D-184A-9084-41B4377DDC1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917821" y="4301214"/>
                    <a:ext cx="2938235" cy="2372626"/>
                  </a:xfrm>
                  <a:prstGeom prst="rect">
                    <a:avLst/>
                  </a:prstGeom>
                </p:spPr>
              </p:pic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E318E0BB-1ED7-BC45-909B-349247C7DEA3}"/>
                      </a:ext>
                    </a:extLst>
                  </p:cNvPr>
                  <p:cNvSpPr/>
                  <p:nvPr/>
                </p:nvSpPr>
                <p:spPr>
                  <a:xfrm>
                    <a:off x="7244455" y="6415720"/>
                    <a:ext cx="1645035" cy="2503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1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a:t>S. M. Brewer et al. (2019)</a:t>
                    </a:r>
                  </a:p>
                </p:txBody>
              </p:sp>
            </p:grp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0BB186E-44AD-5F43-AB5A-FC66001FBAFB}"/>
                    </a:ext>
                  </a:extLst>
                </p:cNvPr>
                <p:cNvSpPr/>
                <p:nvPr/>
              </p:nvSpPr>
              <p:spPr>
                <a:xfrm>
                  <a:off x="202877" y="4300014"/>
                  <a:ext cx="2239560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b="1" dirty="0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Atomic clocks</a:t>
                  </a:r>
                  <a:endParaRPr lang="en-US" b="1" i="0" u="none" strike="noStrike" dirty="0">
                    <a:solidFill>
                      <a:schemeClr val="bg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0C90C08-3C60-0648-88AA-1E47BD798CAC}"/>
                  </a:ext>
                </a:extLst>
              </p:cNvPr>
              <p:cNvSpPr/>
              <p:nvPr/>
            </p:nvSpPr>
            <p:spPr>
              <a:xfrm>
                <a:off x="9329812" y="957417"/>
                <a:ext cx="204972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1400" dirty="0"/>
                  <a:t>P. O. Schmidt et al. (2005)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A487E69-F90F-014E-8185-81A6658B0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07410" y="4431854"/>
              <a:ext cx="1892300" cy="3556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121A59C-73D8-C228-267A-554259F36BA3}"/>
                </a:ext>
              </a:extLst>
            </p:cNvPr>
            <p:cNvSpPr txBox="1"/>
            <p:nvPr/>
          </p:nvSpPr>
          <p:spPr>
            <a:xfrm>
              <a:off x="8754242" y="740218"/>
              <a:ext cx="292419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Quantum Logic Spectroscopy</a:t>
              </a:r>
              <a:endParaRPr lang="en-CH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297312B-1A50-4037-D9F7-7823C3AA5698}"/>
              </a:ext>
            </a:extLst>
          </p:cNvPr>
          <p:cNvSpPr/>
          <p:nvPr/>
        </p:nvSpPr>
        <p:spPr>
          <a:xfrm>
            <a:off x="6872405" y="2374980"/>
            <a:ext cx="2518013" cy="1815882"/>
          </a:xfrm>
          <a:prstGeom prst="rect">
            <a:avLst/>
          </a:prstGeom>
          <a:solidFill>
            <a:schemeClr val="bg1">
              <a:alpha val="82183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Single ion: </a:t>
            </a:r>
            <a:br>
              <a:rPr lang="en-US" sz="1600" b="1" dirty="0"/>
            </a:br>
            <a:r>
              <a:rPr lang="en-US" sz="1600" b="1" dirty="0"/>
              <a:t>Low systematic errors</a:t>
            </a:r>
          </a:p>
          <a:p>
            <a:r>
              <a:rPr lang="en-US" sz="1600" dirty="0"/>
              <a:t>Requires quantum control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State-preparation</a:t>
            </a:r>
          </a:p>
          <a:p>
            <a:pPr marL="285750" indent="-285750">
              <a:buFontTx/>
              <a:buChar char="-"/>
            </a:pPr>
            <a:r>
              <a:rPr lang="en-US" sz="1600" dirty="0"/>
              <a:t>Non-destructive readout</a:t>
            </a:r>
          </a:p>
          <a:p>
            <a:r>
              <a:rPr lang="en-US" sz="1600" dirty="0"/>
              <a:t>Provided by coupling ion of interest to “helper” 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1187EFF-360D-F475-68EF-0D44C19F082D}"/>
              </a:ext>
            </a:extLst>
          </p:cNvPr>
          <p:cNvSpPr txBox="1"/>
          <p:nvPr/>
        </p:nvSpPr>
        <p:spPr>
          <a:xfrm>
            <a:off x="155554" y="1402865"/>
            <a:ext cx="6143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Hydrogen molecular ions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6287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6FD29-AA73-4C62-3D38-2D3AB837B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71" y="45902"/>
            <a:ext cx="10515600" cy="1325563"/>
          </a:xfrm>
        </p:spPr>
        <p:txBody>
          <a:bodyPr/>
          <a:lstStyle/>
          <a:p>
            <a:r>
              <a:rPr lang="en-GB" dirty="0"/>
              <a:t>H</a:t>
            </a:r>
            <a:r>
              <a:rPr lang="en-GB" baseline="-25000" dirty="0"/>
              <a:t>2</a:t>
            </a:r>
            <a:r>
              <a:rPr lang="en-GB" baseline="30000" dirty="0"/>
              <a:t>+</a:t>
            </a:r>
            <a:endParaRPr lang="en-CH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7E0D7A6A-2506-C380-9F40-B2FC3EE6C35A}"/>
              </a:ext>
            </a:extLst>
          </p:cNvPr>
          <p:cNvSpPr txBox="1"/>
          <p:nvPr/>
        </p:nvSpPr>
        <p:spPr>
          <a:xfrm>
            <a:off x="4845736" y="264697"/>
            <a:ext cx="3929070" cy="206210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/>
              <a:t>Symmetric molecule (homo-nuclear)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No permanent dipole moment.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Rotation, vibration dipole forbidden</a:t>
            </a:r>
          </a:p>
          <a:p>
            <a:endParaRPr lang="en-US" sz="1600" dirty="0"/>
          </a:p>
          <a:p>
            <a:r>
              <a:rPr lang="en-US" sz="1600" b="1" dirty="0"/>
              <a:t>Huge, long-lived Hilbert space.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1600" dirty="0"/>
              <a:t>Good for spectroscopy (narrow lines)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CH" sz="1600" dirty="0"/>
              <a:t>Hard(er) to control: rovibration does not thermalize…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41B40EA-FF1B-9A4F-910B-EB8BC5F1383E}"/>
              </a:ext>
            </a:extLst>
          </p:cNvPr>
          <p:cNvGrpSpPr/>
          <p:nvPr/>
        </p:nvGrpSpPr>
        <p:grpSpPr>
          <a:xfrm>
            <a:off x="402898" y="1406333"/>
            <a:ext cx="2777000" cy="2766734"/>
            <a:chOff x="199698" y="1406333"/>
            <a:chExt cx="2777000" cy="2766734"/>
          </a:xfrm>
        </p:grpSpPr>
        <p:grpSp>
          <p:nvGrpSpPr>
            <p:cNvPr id="23" name="Gruppieren 1">
              <a:extLst>
                <a:ext uri="{FF2B5EF4-FFF2-40B4-BE49-F238E27FC236}">
                  <a16:creationId xmlns:a16="http://schemas.microsoft.com/office/drawing/2014/main" id="{3819C8D5-65F3-ABF7-3362-9E385738B000}"/>
                </a:ext>
              </a:extLst>
            </p:cNvPr>
            <p:cNvGrpSpPr/>
            <p:nvPr/>
          </p:nvGrpSpPr>
          <p:grpSpPr>
            <a:xfrm>
              <a:off x="313999" y="1598825"/>
              <a:ext cx="2662699" cy="2490631"/>
              <a:chOff x="1453703" y="3242922"/>
              <a:chExt cx="2252476" cy="2106917"/>
            </a:xfrm>
          </p:grpSpPr>
          <p:sp>
            <p:nvSpPr>
              <p:cNvPr id="25" name="Freeform 29">
                <a:extLst>
                  <a:ext uri="{FF2B5EF4-FFF2-40B4-BE49-F238E27FC236}">
                    <a16:creationId xmlns:a16="http://schemas.microsoft.com/office/drawing/2014/main" id="{8F6D1E05-8BCC-01D4-E3E0-A61C05130930}"/>
                  </a:ext>
                </a:extLst>
              </p:cNvPr>
              <p:cNvSpPr/>
              <p:nvPr/>
            </p:nvSpPr>
            <p:spPr>
              <a:xfrm rot="19713267">
                <a:off x="1792551" y="4228937"/>
                <a:ext cx="1238341" cy="266422"/>
              </a:xfrm>
              <a:custGeom>
                <a:avLst/>
                <a:gdLst>
                  <a:gd name="connsiteX0" fmla="*/ 0 w 853440"/>
                  <a:gd name="connsiteY0" fmla="*/ 76206 h 182892"/>
                  <a:gd name="connsiteX1" fmla="*/ 160020 w 853440"/>
                  <a:gd name="connsiteY1" fmla="*/ 106686 h 182892"/>
                  <a:gd name="connsiteX2" fmla="*/ 228600 w 853440"/>
                  <a:gd name="connsiteY2" fmla="*/ 175266 h 182892"/>
                  <a:gd name="connsiteX3" fmla="*/ 281940 w 853440"/>
                  <a:gd name="connsiteY3" fmla="*/ 7626 h 182892"/>
                  <a:gd name="connsiteX4" fmla="*/ 358140 w 853440"/>
                  <a:gd name="connsiteY4" fmla="*/ 182886 h 182892"/>
                  <a:gd name="connsiteX5" fmla="*/ 419100 w 853440"/>
                  <a:gd name="connsiteY5" fmla="*/ 6 h 182892"/>
                  <a:gd name="connsiteX6" fmla="*/ 464820 w 853440"/>
                  <a:gd name="connsiteY6" fmla="*/ 175266 h 182892"/>
                  <a:gd name="connsiteX7" fmla="*/ 533400 w 853440"/>
                  <a:gd name="connsiteY7" fmla="*/ 7626 h 182892"/>
                  <a:gd name="connsiteX8" fmla="*/ 594360 w 853440"/>
                  <a:gd name="connsiteY8" fmla="*/ 175266 h 182892"/>
                  <a:gd name="connsiteX9" fmla="*/ 647700 w 853440"/>
                  <a:gd name="connsiteY9" fmla="*/ 15246 h 182892"/>
                  <a:gd name="connsiteX10" fmla="*/ 708660 w 853440"/>
                  <a:gd name="connsiteY10" fmla="*/ 144786 h 182892"/>
                  <a:gd name="connsiteX11" fmla="*/ 769620 w 853440"/>
                  <a:gd name="connsiteY11" fmla="*/ 76206 h 182892"/>
                  <a:gd name="connsiteX12" fmla="*/ 853440 w 853440"/>
                  <a:gd name="connsiteY12" fmla="*/ 76206 h 18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53440" h="182892">
                    <a:moveTo>
                      <a:pt x="0" y="76206"/>
                    </a:moveTo>
                    <a:cubicBezTo>
                      <a:pt x="60960" y="83191"/>
                      <a:pt x="121920" y="90176"/>
                      <a:pt x="160020" y="106686"/>
                    </a:cubicBezTo>
                    <a:cubicBezTo>
                      <a:pt x="198120" y="123196"/>
                      <a:pt x="208280" y="191776"/>
                      <a:pt x="228600" y="175266"/>
                    </a:cubicBezTo>
                    <a:cubicBezTo>
                      <a:pt x="248920" y="158756"/>
                      <a:pt x="260350" y="6356"/>
                      <a:pt x="281940" y="7626"/>
                    </a:cubicBezTo>
                    <a:cubicBezTo>
                      <a:pt x="303530" y="8896"/>
                      <a:pt x="335280" y="184156"/>
                      <a:pt x="358140" y="182886"/>
                    </a:cubicBezTo>
                    <a:cubicBezTo>
                      <a:pt x="381000" y="181616"/>
                      <a:pt x="401320" y="1276"/>
                      <a:pt x="419100" y="6"/>
                    </a:cubicBezTo>
                    <a:cubicBezTo>
                      <a:pt x="436880" y="-1264"/>
                      <a:pt x="445770" y="173996"/>
                      <a:pt x="464820" y="175266"/>
                    </a:cubicBezTo>
                    <a:cubicBezTo>
                      <a:pt x="483870" y="176536"/>
                      <a:pt x="511810" y="7626"/>
                      <a:pt x="533400" y="7626"/>
                    </a:cubicBezTo>
                    <a:cubicBezTo>
                      <a:pt x="554990" y="7626"/>
                      <a:pt x="575310" y="173996"/>
                      <a:pt x="594360" y="175266"/>
                    </a:cubicBezTo>
                    <a:cubicBezTo>
                      <a:pt x="613410" y="176536"/>
                      <a:pt x="628650" y="20326"/>
                      <a:pt x="647700" y="15246"/>
                    </a:cubicBezTo>
                    <a:cubicBezTo>
                      <a:pt x="666750" y="10166"/>
                      <a:pt x="688340" y="134626"/>
                      <a:pt x="708660" y="144786"/>
                    </a:cubicBezTo>
                    <a:cubicBezTo>
                      <a:pt x="728980" y="154946"/>
                      <a:pt x="745490" y="87636"/>
                      <a:pt x="769620" y="76206"/>
                    </a:cubicBezTo>
                    <a:cubicBezTo>
                      <a:pt x="793750" y="64776"/>
                      <a:pt x="823595" y="70491"/>
                      <a:pt x="853440" y="76206"/>
                    </a:cubicBezTo>
                  </a:path>
                </a:pathLst>
              </a:cu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Oval 30">
                <a:extLst>
                  <a:ext uri="{FF2B5EF4-FFF2-40B4-BE49-F238E27FC236}">
                    <a16:creationId xmlns:a16="http://schemas.microsoft.com/office/drawing/2014/main" id="{4AE1CB8C-AF04-0F07-5A83-BE884EB538EF}"/>
                  </a:ext>
                </a:extLst>
              </p:cNvPr>
              <p:cNvSpPr/>
              <p:nvPr/>
            </p:nvSpPr>
            <p:spPr>
              <a:xfrm rot="19713267">
                <a:off x="1658509" y="4519879"/>
                <a:ext cx="373357" cy="374828"/>
              </a:xfrm>
              <a:prstGeom prst="ellipse">
                <a:avLst/>
              </a:prstGeom>
              <a:solidFill>
                <a:srgbClr val="FFBDBD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31">
                <a:extLst>
                  <a:ext uri="{FF2B5EF4-FFF2-40B4-BE49-F238E27FC236}">
                    <a16:creationId xmlns:a16="http://schemas.microsoft.com/office/drawing/2014/main" id="{DA48743B-BF2D-25BB-A9DD-672E967DBA10}"/>
                  </a:ext>
                </a:extLst>
              </p:cNvPr>
              <p:cNvSpPr/>
              <p:nvPr/>
            </p:nvSpPr>
            <p:spPr>
              <a:xfrm rot="19713267">
                <a:off x="2886153" y="3755093"/>
                <a:ext cx="373357" cy="374828"/>
              </a:xfrm>
              <a:prstGeom prst="ellipse">
                <a:avLst/>
              </a:prstGeom>
              <a:solidFill>
                <a:srgbClr val="FFBDBD"/>
              </a:solidFill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Arc 27">
                <a:extLst>
                  <a:ext uri="{FF2B5EF4-FFF2-40B4-BE49-F238E27FC236}">
                    <a16:creationId xmlns:a16="http://schemas.microsoft.com/office/drawing/2014/main" id="{521B7276-CFE7-2DF2-9EB5-2F1119F32FD9}"/>
                  </a:ext>
                </a:extLst>
              </p:cNvPr>
              <p:cNvSpPr/>
              <p:nvPr/>
            </p:nvSpPr>
            <p:spPr>
              <a:xfrm rot="21301656">
                <a:off x="1656788" y="3242922"/>
                <a:ext cx="1857581" cy="1810831"/>
              </a:xfrm>
              <a:prstGeom prst="arc">
                <a:avLst>
                  <a:gd name="adj1" fmla="val 14608267"/>
                  <a:gd name="adj2" fmla="val 73857"/>
                </a:avLst>
              </a:prstGeom>
              <a:ln w="12700">
                <a:solidFill>
                  <a:schemeClr val="tx2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0EB232D3-F2DB-079B-1D89-ED784F8D3E7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96110" y="4401817"/>
                <a:ext cx="735522" cy="450878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FC1233A-E47A-10DC-7C71-531990DE56BD}"/>
                  </a:ext>
                </a:extLst>
              </p:cNvPr>
              <p:cNvSpPr/>
              <p:nvPr/>
            </p:nvSpPr>
            <p:spPr>
              <a:xfrm>
                <a:off x="1959204" y="3715652"/>
                <a:ext cx="193888" cy="19853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15BC426-6D54-F9EE-32A9-2674987EE9CB}"/>
                  </a:ext>
                </a:extLst>
              </p:cNvPr>
              <p:cNvSpPr txBox="1"/>
              <p:nvPr/>
            </p:nvSpPr>
            <p:spPr>
              <a:xfrm>
                <a:off x="2924122" y="373667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dirty="0"/>
                  <a:t>+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34839F3-4A98-2CB3-8987-BE71CBAA0F02}"/>
                  </a:ext>
                </a:extLst>
              </p:cNvPr>
              <p:cNvSpPr txBox="1"/>
              <p:nvPr/>
            </p:nvSpPr>
            <p:spPr>
              <a:xfrm>
                <a:off x="1693519" y="4498001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dirty="0"/>
                  <a:t>+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D89C4A5-2420-75E8-A2FE-0E7FD58F5007}"/>
                  </a:ext>
                </a:extLst>
              </p:cNvPr>
              <p:cNvSpPr txBox="1"/>
              <p:nvPr/>
            </p:nvSpPr>
            <p:spPr>
              <a:xfrm>
                <a:off x="2108472" y="355200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dirty="0"/>
                  <a:t>-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CB4154-38AA-9A8F-9ED9-F6178F389E21}"/>
                  </a:ext>
                </a:extLst>
              </p:cNvPr>
              <p:cNvSpPr txBox="1"/>
              <p:nvPr/>
            </p:nvSpPr>
            <p:spPr>
              <a:xfrm>
                <a:off x="1453703" y="4980507"/>
                <a:ext cx="2252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H" dirty="0"/>
                  <a:t>2 protons + 1 electron</a:t>
                </a:r>
              </a:p>
            </p:txBody>
          </p:sp>
        </p:grp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3D0AACA8-5ECB-62F6-4A8C-D7D390B4C214}"/>
                </a:ext>
              </a:extLst>
            </p:cNvPr>
            <p:cNvSpPr/>
            <p:nvPr/>
          </p:nvSpPr>
          <p:spPr>
            <a:xfrm>
              <a:off x="199698" y="1406333"/>
              <a:ext cx="2756868" cy="276673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68DADE-F768-8EFF-1C79-5481DCF1E97E}"/>
              </a:ext>
            </a:extLst>
          </p:cNvPr>
          <p:cNvGrpSpPr/>
          <p:nvPr/>
        </p:nvGrpSpPr>
        <p:grpSpPr>
          <a:xfrm>
            <a:off x="2523579" y="1500903"/>
            <a:ext cx="7285585" cy="5157333"/>
            <a:chOff x="2523579" y="1500903"/>
            <a:chExt cx="7285585" cy="515733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7F53E70-B448-61BA-5A9A-4C26AC171836}"/>
                </a:ext>
              </a:extLst>
            </p:cNvPr>
            <p:cNvSpPr/>
            <p:nvPr/>
          </p:nvSpPr>
          <p:spPr>
            <a:xfrm>
              <a:off x="6890487" y="4361133"/>
              <a:ext cx="1326719" cy="33855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/>
                <a:t>Rotation</a:t>
              </a:r>
            </a:p>
          </p:txBody>
        </p:sp>
        <p:grpSp>
          <p:nvGrpSpPr>
            <p:cNvPr id="200" name="Group 199">
              <a:extLst>
                <a:ext uri="{FF2B5EF4-FFF2-40B4-BE49-F238E27FC236}">
                  <a16:creationId xmlns:a16="http://schemas.microsoft.com/office/drawing/2014/main" id="{749D98F9-B391-D58A-FBC4-711F929D7201}"/>
                </a:ext>
              </a:extLst>
            </p:cNvPr>
            <p:cNvGrpSpPr/>
            <p:nvPr/>
          </p:nvGrpSpPr>
          <p:grpSpPr>
            <a:xfrm>
              <a:off x="4053396" y="3480831"/>
              <a:ext cx="2726789" cy="2292583"/>
              <a:chOff x="3532696" y="3480831"/>
              <a:chExt cx="2726789" cy="2292583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0F3A367B-715B-EFE7-C6C0-4D55EA07B4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4427" y="5773414"/>
                <a:ext cx="9962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42A82627-4CD7-0F22-CEE9-8DA6F49A3F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4598" y="5170232"/>
                <a:ext cx="13789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CCA08C2-8C83-359A-ED35-5E1B64ABB1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40859" y="4543383"/>
                <a:ext cx="178148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426D61B-E3EC-D7B9-540E-4BB76620E3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9414" y="3982029"/>
                <a:ext cx="225334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07BFE98-E56C-3BB0-CBD5-6E567FF1ED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32696" y="3480831"/>
                <a:ext cx="272678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09D2C896-832F-4F41-1F62-B7550DA6263B}"/>
                </a:ext>
              </a:extLst>
            </p:cNvPr>
            <p:cNvGrpSpPr/>
            <p:nvPr/>
          </p:nvGrpSpPr>
          <p:grpSpPr>
            <a:xfrm>
              <a:off x="2523579" y="5183099"/>
              <a:ext cx="1893646" cy="1015879"/>
              <a:chOff x="2002879" y="5183099"/>
              <a:chExt cx="1893646" cy="101587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583208-4D04-E116-C2D4-A4E21CF490C5}"/>
                  </a:ext>
                </a:extLst>
              </p:cNvPr>
              <p:cNvSpPr txBox="1"/>
              <p:nvPr/>
            </p:nvSpPr>
            <p:spPr>
              <a:xfrm>
                <a:off x="2173000" y="5345295"/>
                <a:ext cx="1492177" cy="3385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66 THz (4.5 um)</a:t>
                </a: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8362A0FC-5BDE-962F-42F5-2A019DF193B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889937" y="5183099"/>
                <a:ext cx="6588" cy="577615"/>
              </a:xfrm>
              <a:prstGeom prst="straightConnector1">
                <a:avLst/>
              </a:prstGeom>
              <a:ln w="19050" cmpd="sng">
                <a:solidFill>
                  <a:schemeClr val="accent6"/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282C459C-1E5F-53DC-DB06-C0D80B644EA1}"/>
                  </a:ext>
                </a:extLst>
              </p:cNvPr>
              <p:cNvSpPr txBox="1"/>
              <p:nvPr/>
            </p:nvSpPr>
            <p:spPr>
              <a:xfrm>
                <a:off x="2002879" y="5860424"/>
                <a:ext cx="1368469" cy="33855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600" dirty="0"/>
                  <a:t>Vibration</a:t>
                </a:r>
                <a:endParaRPr lang="en-CH" sz="1600" dirty="0"/>
              </a:p>
            </p:txBody>
          </p: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C3ECCE2B-1D92-6394-075D-DD795D8D538C}"/>
                </a:ext>
              </a:extLst>
            </p:cNvPr>
            <p:cNvGrpSpPr/>
            <p:nvPr/>
          </p:nvGrpSpPr>
          <p:grpSpPr>
            <a:xfrm>
              <a:off x="5248913" y="5483576"/>
              <a:ext cx="943638" cy="240262"/>
              <a:chOff x="4728213" y="5483576"/>
              <a:chExt cx="943638" cy="240262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1719CC8-20FA-23AB-6775-56D13A362F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8213" y="5723838"/>
                <a:ext cx="9436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17C9B489-EB27-1A10-674A-46341BB1E1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8213" y="5663773"/>
                <a:ext cx="9436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4826DFC-1EAB-218E-13D6-92B9209662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8213" y="5603708"/>
                <a:ext cx="9436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1ECDDD5-2927-0339-E7A1-59B7B310541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8213" y="5543642"/>
                <a:ext cx="9436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63C068B-6F66-D576-F8BD-26D6F45084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28213" y="5483576"/>
                <a:ext cx="943638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B2BC3FE3-37FB-6C47-3F76-518B535BC895}"/>
                </a:ext>
              </a:extLst>
            </p:cNvPr>
            <p:cNvGrpSpPr/>
            <p:nvPr/>
          </p:nvGrpSpPr>
          <p:grpSpPr>
            <a:xfrm>
              <a:off x="5196258" y="4886926"/>
              <a:ext cx="3258036" cy="886488"/>
              <a:chOff x="4675558" y="4886926"/>
              <a:chExt cx="3258036" cy="886488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9D545C7-EC2D-7DE6-C5BC-2A9DEDD885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5558" y="5773414"/>
                <a:ext cx="23143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AD34C8-2879-AE2C-2737-0AC78602B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6318" y="5588866"/>
                <a:ext cx="9436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C8835D30-5033-14B2-30E8-4241721BB7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5790" y="5238680"/>
                <a:ext cx="243580" cy="24101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A0ED56E-C71B-27AA-D65F-C9F39EE423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9956" y="5714521"/>
                <a:ext cx="9436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4788E75-611C-A45A-6E48-33BDA815AC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46318" y="5165207"/>
                <a:ext cx="94363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9FA0B426-A3A9-7C8B-3B0F-69F4EF0EDE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9956" y="5409998"/>
                <a:ext cx="94363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A546B7D4-BB7D-385F-410C-F244C781C9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9956" y="4886926"/>
                <a:ext cx="943638" cy="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C2B6C01-C551-BF4C-5CD3-01B12B058C6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5790" y="5385038"/>
                <a:ext cx="247264" cy="16224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3DB6BD6A-5016-DCEE-E56C-FCE4EDA120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5790" y="5536681"/>
                <a:ext cx="247264" cy="6813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CDA031F-8DC8-73BB-9EE0-06C8345A25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5790" y="5639964"/>
                <a:ext cx="247583" cy="2610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87B1472A-6774-5370-B718-91C8C81EC6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665790" y="5716714"/>
                <a:ext cx="252319" cy="697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88134251-5377-D46D-62CD-6CB2218C237F}"/>
                </a:ext>
              </a:extLst>
            </p:cNvPr>
            <p:cNvGrpSpPr/>
            <p:nvPr/>
          </p:nvGrpSpPr>
          <p:grpSpPr>
            <a:xfrm>
              <a:off x="8415531" y="3341635"/>
              <a:ext cx="1393633" cy="3316601"/>
              <a:chOff x="7894831" y="3341635"/>
              <a:chExt cx="1393633" cy="3316601"/>
            </a:xfrm>
          </p:grpSpPr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C6AD34F6-6D9B-B6CE-6C94-3B44CE1AB8EC}"/>
                  </a:ext>
                </a:extLst>
              </p:cNvPr>
              <p:cNvSpPr/>
              <p:nvPr/>
            </p:nvSpPr>
            <p:spPr>
              <a:xfrm>
                <a:off x="8254105" y="3341635"/>
                <a:ext cx="1034359" cy="584775"/>
              </a:xfrm>
              <a:prstGeom prst="rect">
                <a:avLst/>
              </a:prstGeom>
              <a:solidFill>
                <a:srgbClr val="7030A0">
                  <a:alpha val="30588"/>
                </a:srgb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Calibri Light" panose="020F0302020204030204" pitchFamily="34" charset="0"/>
                  </a:rPr>
                  <a:t>Hyperfine structure</a:t>
                </a:r>
              </a:p>
            </p:txBody>
          </p:sp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7FE5AE6A-9290-62C0-5D8A-E7266F61E7BA}"/>
                  </a:ext>
                </a:extLst>
              </p:cNvPr>
              <p:cNvGrpSpPr/>
              <p:nvPr/>
            </p:nvGrpSpPr>
            <p:grpSpPr>
              <a:xfrm>
                <a:off x="7894831" y="4088238"/>
                <a:ext cx="1347070" cy="2569998"/>
                <a:chOff x="7894831" y="4088238"/>
                <a:chExt cx="1347070" cy="2569998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E382C4EC-003A-F166-02D6-C73EC2895A21}"/>
                    </a:ext>
                  </a:extLst>
                </p:cNvPr>
                <p:cNvGrpSpPr/>
                <p:nvPr/>
              </p:nvGrpSpPr>
              <p:grpSpPr>
                <a:xfrm>
                  <a:off x="8946741" y="4088238"/>
                  <a:ext cx="295160" cy="2569998"/>
                  <a:chOff x="17937960" y="29978240"/>
                  <a:chExt cx="354634" cy="3087845"/>
                </a:xfrm>
              </p:grpSpPr>
              <p:cxnSp>
                <p:nvCxnSpPr>
                  <p:cNvPr id="116" name="Straight Connector 115">
                    <a:extLst>
                      <a:ext uri="{FF2B5EF4-FFF2-40B4-BE49-F238E27FC236}">
                        <a16:creationId xmlns:a16="http://schemas.microsoft.com/office/drawing/2014/main" id="{02EE368B-4CE8-2CEF-0FA5-05289BDC5D1F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2524039"/>
                    <a:ext cx="341446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17" name="Straight Connector 116">
                    <a:extLst>
                      <a:ext uri="{FF2B5EF4-FFF2-40B4-BE49-F238E27FC236}">
                        <a16:creationId xmlns:a16="http://schemas.microsoft.com/office/drawing/2014/main" id="{DD9C17C4-67F4-12B9-EC18-CB7A6515177D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2452825"/>
                    <a:ext cx="341446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18" name="Straight Connector 117">
                    <a:extLst>
                      <a:ext uri="{FF2B5EF4-FFF2-40B4-BE49-F238E27FC236}">
                        <a16:creationId xmlns:a16="http://schemas.microsoft.com/office/drawing/2014/main" id="{6CE5ECFC-BF7F-0ABC-153B-CB289A96443E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3066085"/>
                    <a:ext cx="354634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19" name="Straight Connector 118">
                    <a:extLst>
                      <a:ext uri="{FF2B5EF4-FFF2-40B4-BE49-F238E27FC236}">
                        <a16:creationId xmlns:a16="http://schemas.microsoft.com/office/drawing/2014/main" id="{E2402F62-F0D8-EFEA-4A84-E4EA92D6740C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2994871"/>
                    <a:ext cx="354634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E03685C4-B1B0-5C5F-7180-F72471451EB4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2923655"/>
                    <a:ext cx="354634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6A8F4C6E-3A04-F725-DFFF-291A0E40E82F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2852440"/>
                    <a:ext cx="354634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2" name="Straight Connector 121">
                    <a:extLst>
                      <a:ext uri="{FF2B5EF4-FFF2-40B4-BE49-F238E27FC236}">
                        <a16:creationId xmlns:a16="http://schemas.microsoft.com/office/drawing/2014/main" id="{EFBCFCA2-DEFC-1649-4A0F-F2DCAA07221B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1363402"/>
                    <a:ext cx="33677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3" name="Straight Connector 122">
                    <a:extLst>
                      <a:ext uri="{FF2B5EF4-FFF2-40B4-BE49-F238E27FC236}">
                        <a16:creationId xmlns:a16="http://schemas.microsoft.com/office/drawing/2014/main" id="{A4D696A6-B174-FFB9-930E-079414EE8C0C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1292187"/>
                    <a:ext cx="336778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4" name="Straight Connector 123">
                    <a:extLst>
                      <a:ext uri="{FF2B5EF4-FFF2-40B4-BE49-F238E27FC236}">
                        <a16:creationId xmlns:a16="http://schemas.microsoft.com/office/drawing/2014/main" id="{24E81A12-1195-087B-1120-6E76C923203D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0191885"/>
                    <a:ext cx="3239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5" name="Straight Connector 124">
                    <a:extLst>
                      <a:ext uri="{FF2B5EF4-FFF2-40B4-BE49-F238E27FC236}">
                        <a16:creationId xmlns:a16="http://schemas.microsoft.com/office/drawing/2014/main" id="{725DC66A-4B87-2B29-53F2-E86CED3C4E07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0120671"/>
                    <a:ext cx="3239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6" name="Straight Connector 125">
                    <a:extLst>
                      <a:ext uri="{FF2B5EF4-FFF2-40B4-BE49-F238E27FC236}">
                        <a16:creationId xmlns:a16="http://schemas.microsoft.com/office/drawing/2014/main" id="{44F1ED58-B1A6-A11E-3B9F-08387C723145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0049456"/>
                    <a:ext cx="3239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7" name="Straight Connector 126">
                    <a:extLst>
                      <a:ext uri="{FF2B5EF4-FFF2-40B4-BE49-F238E27FC236}">
                        <a16:creationId xmlns:a16="http://schemas.microsoft.com/office/drawing/2014/main" id="{0A2058F0-E167-2B12-2AE2-1CD542B83E93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29978240"/>
                    <a:ext cx="3239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8" name="Straight Connector 127">
                    <a:extLst>
                      <a:ext uri="{FF2B5EF4-FFF2-40B4-BE49-F238E27FC236}">
                        <a16:creationId xmlns:a16="http://schemas.microsoft.com/office/drawing/2014/main" id="{A8D2E82B-C900-E5CF-EA77-D6EFEB19894C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0602752"/>
                    <a:ext cx="3239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29" name="Straight Connector 128">
                    <a:extLst>
                      <a:ext uri="{FF2B5EF4-FFF2-40B4-BE49-F238E27FC236}">
                        <a16:creationId xmlns:a16="http://schemas.microsoft.com/office/drawing/2014/main" id="{24307D25-15BA-9D36-3A79-1CE7D94DAD79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0531536"/>
                    <a:ext cx="3239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0" name="Straight Connector 129">
                    <a:extLst>
                      <a:ext uri="{FF2B5EF4-FFF2-40B4-BE49-F238E27FC236}">
                        <a16:creationId xmlns:a16="http://schemas.microsoft.com/office/drawing/2014/main" id="{EA703AD4-C6FA-A864-B224-8A01E417A10E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0460320"/>
                    <a:ext cx="3239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1" name="Straight Connector 130">
                    <a:extLst>
                      <a:ext uri="{FF2B5EF4-FFF2-40B4-BE49-F238E27FC236}">
                        <a16:creationId xmlns:a16="http://schemas.microsoft.com/office/drawing/2014/main" id="{94D603FC-817C-74E2-5B03-3DA2EF9ACBEE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0389106"/>
                    <a:ext cx="3239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2" name="Straight Connector 131">
                    <a:extLst>
                      <a:ext uri="{FF2B5EF4-FFF2-40B4-BE49-F238E27FC236}">
                        <a16:creationId xmlns:a16="http://schemas.microsoft.com/office/drawing/2014/main" id="{527BD4DA-B5B3-4F4D-F6CD-99ECDDB40538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0748148"/>
                    <a:ext cx="3239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33" name="Straight Connector 132">
                    <a:extLst>
                      <a:ext uri="{FF2B5EF4-FFF2-40B4-BE49-F238E27FC236}">
                        <a16:creationId xmlns:a16="http://schemas.microsoft.com/office/drawing/2014/main" id="{A6B61027-A225-D317-8BE8-97822252B589}"/>
                      </a:ext>
                    </a:extLst>
                  </p:cNvPr>
                  <p:cNvCxnSpPr/>
                  <p:nvPr/>
                </p:nvCxnSpPr>
                <p:spPr>
                  <a:xfrm>
                    <a:off x="17937960" y="30676934"/>
                    <a:ext cx="323915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07EFF01F-C053-EB6E-2951-388EDEF7E2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910809" y="4088238"/>
                  <a:ext cx="860476" cy="1605621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6245B087-4BE0-130A-4869-1AB990CA7C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94831" y="5718030"/>
                  <a:ext cx="860269" cy="928974"/>
                </a:xfrm>
                <a:prstGeom prst="line">
                  <a:avLst/>
                </a:prstGeom>
                <a:ln w="190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F2433336-B97A-5460-BC76-AD4F6CF5C2D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59081" y="4394596"/>
                <a:ext cx="0" cy="2026430"/>
              </a:xfrm>
              <a:prstGeom prst="straightConnector1">
                <a:avLst/>
              </a:prstGeom>
              <a:ln w="19050" cmpd="sng">
                <a:solidFill>
                  <a:srgbClr val="7030A0">
                    <a:alpha val="78175"/>
                  </a:srgbClr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993BB378-8AF7-EB7B-CFC3-9D0DF95485B6}"/>
                  </a:ext>
                </a:extLst>
              </p:cNvPr>
              <p:cNvSpPr txBox="1"/>
              <p:nvPr/>
            </p:nvSpPr>
            <p:spPr>
              <a:xfrm>
                <a:off x="8148593" y="5417105"/>
                <a:ext cx="675863" cy="276999"/>
              </a:xfrm>
              <a:prstGeom prst="rect">
                <a:avLst/>
              </a:prstGeom>
              <a:solidFill>
                <a:srgbClr val="7030A0">
                  <a:alpha val="31000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1.5 GHz</a:t>
                </a:r>
                <a:endParaRPr lang="en-CH" sz="1200" dirty="0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D66617C1-5307-AFC3-C58B-66F97BA25348}"/>
                </a:ext>
              </a:extLst>
            </p:cNvPr>
            <p:cNvGrpSpPr/>
            <p:nvPr/>
          </p:nvGrpSpPr>
          <p:grpSpPr>
            <a:xfrm>
              <a:off x="6658046" y="4884204"/>
              <a:ext cx="1777344" cy="935766"/>
              <a:chOff x="6137346" y="4884204"/>
              <a:chExt cx="1777344" cy="935766"/>
            </a:xfrm>
          </p:grpSpPr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CEEEBC4A-4EEB-FE6A-3581-807A13828A2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36056" y="5589504"/>
                <a:ext cx="0" cy="180000"/>
              </a:xfrm>
              <a:prstGeom prst="straightConnector1">
                <a:avLst/>
              </a:prstGeom>
              <a:ln w="19050" cmpd="sng">
                <a:solidFill>
                  <a:schemeClr val="accent4">
                    <a:lumMod val="75000"/>
                  </a:schemeClr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8D31B91A-5BD0-4B16-B53F-B00C9299D73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164816" y="5409804"/>
                <a:ext cx="0" cy="298800"/>
              </a:xfrm>
              <a:prstGeom prst="straightConnector1">
                <a:avLst/>
              </a:prstGeom>
              <a:ln w="19050" cmpd="sng">
                <a:solidFill>
                  <a:schemeClr val="accent4">
                    <a:lumMod val="75000"/>
                  </a:schemeClr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713564CF-EB32-1679-1345-A8CCC5B689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18213" y="5166321"/>
                <a:ext cx="0" cy="413999"/>
              </a:xfrm>
              <a:prstGeom prst="straightConnector1">
                <a:avLst/>
              </a:prstGeom>
              <a:ln w="19050" cmpd="sng">
                <a:solidFill>
                  <a:schemeClr val="accent4">
                    <a:lumMod val="75000"/>
                  </a:schemeClr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C71158C2-EC72-EB54-6E47-42952620FD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6158" y="4884204"/>
                <a:ext cx="0" cy="525600"/>
              </a:xfrm>
              <a:prstGeom prst="straightConnector1">
                <a:avLst/>
              </a:prstGeom>
              <a:ln w="19050" cmpd="sng">
                <a:solidFill>
                  <a:schemeClr val="accent4">
                    <a:lumMod val="75000"/>
                  </a:schemeClr>
                </a:solidFill>
                <a:headEnd type="arrow" w="sm" len="sm"/>
                <a:tailEnd type="arrow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5EB2E7B1-F740-ECC6-1E26-E84EDBCDBAD3}"/>
                  </a:ext>
                </a:extLst>
              </p:cNvPr>
              <p:cNvSpPr txBox="1"/>
              <p:nvPr/>
            </p:nvSpPr>
            <p:spPr>
              <a:xfrm>
                <a:off x="6137346" y="5542971"/>
                <a:ext cx="542572" cy="276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55445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5 THz</a:t>
                </a:r>
                <a:endParaRPr lang="en-CH" sz="1200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5260D3C-DC76-EF05-0B1B-E186ADC6EF57}"/>
                  </a:ext>
                </a:extLst>
              </p:cNvPr>
              <p:cNvSpPr txBox="1"/>
              <p:nvPr/>
            </p:nvSpPr>
            <p:spPr>
              <a:xfrm>
                <a:off x="7289208" y="5427370"/>
                <a:ext cx="555218" cy="276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55445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8 THz</a:t>
                </a:r>
                <a:endParaRPr lang="en-CH" sz="1200" dirty="0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204CAC8-A52F-9A27-F2C3-91C28A217D8C}"/>
                  </a:ext>
                </a:extLst>
              </p:cNvPr>
              <p:cNvSpPr txBox="1"/>
              <p:nvPr/>
            </p:nvSpPr>
            <p:spPr>
              <a:xfrm>
                <a:off x="6152948" y="5251346"/>
                <a:ext cx="612715" cy="276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55445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12 THz</a:t>
                </a:r>
                <a:endParaRPr lang="en-CH" sz="1200" dirty="0"/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DB05FE9-F54E-7951-C912-F6239F978E7C}"/>
                  </a:ext>
                </a:extLst>
              </p:cNvPr>
              <p:cNvSpPr txBox="1"/>
              <p:nvPr/>
            </p:nvSpPr>
            <p:spPr>
              <a:xfrm>
                <a:off x="7293660" y="5006330"/>
                <a:ext cx="621030" cy="27699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55445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1200" dirty="0"/>
                  <a:t>15 THz</a:t>
                </a:r>
                <a:endParaRPr lang="en-CH" sz="1200" dirty="0"/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962BF757-7DF3-CC1E-84A9-60B415C177D7}"/>
                </a:ext>
              </a:extLst>
            </p:cNvPr>
            <p:cNvGrpSpPr/>
            <p:nvPr/>
          </p:nvGrpSpPr>
          <p:grpSpPr>
            <a:xfrm>
              <a:off x="6479210" y="5849045"/>
              <a:ext cx="2112658" cy="523220"/>
              <a:chOff x="5958510" y="5849045"/>
              <a:chExt cx="2112658" cy="523220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B69FB75-9565-76DA-3450-2AD3FD3E89EB}"/>
                  </a:ext>
                </a:extLst>
              </p:cNvPr>
              <p:cNvSpPr/>
              <p:nvPr/>
            </p:nvSpPr>
            <p:spPr>
              <a:xfrm>
                <a:off x="5958510" y="5849045"/>
                <a:ext cx="10082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Calibri Light" panose="020F0302020204030204" pitchFamily="34" charset="0"/>
                  </a:rPr>
                  <a:t>Para-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</a:rPr>
                  <a:t>H</a:t>
                </a:r>
                <a:r>
                  <a:rPr kumimoji="0" 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</a:rPr>
                  <a:t>2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</a:rPr>
                  <a:t>+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Calibri Light" panose="020F03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Calibri Light" panose="020F0302020204030204" pitchFamily="34" charset="0"/>
                  </a:rPr>
                  <a:t>(I = 0)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6650D57-9EF8-5059-A74E-DF302C0923C5}"/>
                  </a:ext>
                </a:extLst>
              </p:cNvPr>
              <p:cNvSpPr/>
              <p:nvPr/>
            </p:nvSpPr>
            <p:spPr>
              <a:xfrm>
                <a:off x="6920921" y="5849045"/>
                <a:ext cx="115024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Calibri Light" panose="020F0302020204030204" pitchFamily="34" charset="0"/>
                  </a:rPr>
                  <a:t>Ortho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</a:rPr>
                  <a:t>-H</a:t>
                </a:r>
                <a:r>
                  <a:rPr kumimoji="0" lang="en-US" sz="1400" b="0" i="0" u="none" strike="noStrike" kern="120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</a:rPr>
                  <a:t>2</a:t>
                </a:r>
                <a:r>
                  <a:rPr kumimoji="0" lang="en-US" sz="14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</a:rPr>
                  <a:t>+</a:t>
                </a: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Calibri Light" panose="020F0302020204030204" pitchFamily="34" charset="0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Calibri Light" panose="020F0302020204030204" pitchFamily="34" charset="0"/>
                  </a:rPr>
                  <a:t>(I = 1)</a:t>
                </a: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724209A-0246-674F-5F80-92E758E688CD}"/>
                </a:ext>
              </a:extLst>
            </p:cNvPr>
            <p:cNvGrpSpPr/>
            <p:nvPr/>
          </p:nvGrpSpPr>
          <p:grpSpPr>
            <a:xfrm>
              <a:off x="3892048" y="1500903"/>
              <a:ext cx="5123770" cy="5047479"/>
              <a:chOff x="3371348" y="1500903"/>
              <a:chExt cx="5123770" cy="504747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631314F-6A83-B481-0B5E-11D5FF1833FA}"/>
                  </a:ext>
                </a:extLst>
              </p:cNvPr>
              <p:cNvSpPr/>
              <p:nvPr/>
            </p:nvSpPr>
            <p:spPr>
              <a:xfrm>
                <a:off x="6781634" y="3027230"/>
                <a:ext cx="3946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S </a:t>
                </a:r>
                <a:endParaRPr lang="en-GB" sz="2400" dirty="0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41C6F84E-1EC7-9F47-E6A3-5C9F12144270}"/>
                  </a:ext>
                </a:extLst>
              </p:cNvPr>
              <p:cNvSpPr/>
              <p:nvPr/>
            </p:nvSpPr>
            <p:spPr>
              <a:xfrm>
                <a:off x="3371348" y="1500903"/>
                <a:ext cx="5123770" cy="5047479"/>
              </a:xfrm>
              <a:custGeom>
                <a:avLst/>
                <a:gdLst>
                  <a:gd name="connsiteX0" fmla="*/ 0 w 4223657"/>
                  <a:gd name="connsiteY0" fmla="*/ 0 h 2024192"/>
                  <a:gd name="connsiteX1" fmla="*/ 1455575 w 4223657"/>
                  <a:gd name="connsiteY1" fmla="*/ 2021632 h 2024192"/>
                  <a:gd name="connsiteX2" fmla="*/ 2618792 w 4223657"/>
                  <a:gd name="connsiteY2" fmla="*/ 416767 h 2024192"/>
                  <a:gd name="connsiteX3" fmla="*/ 4223657 w 4223657"/>
                  <a:gd name="connsiteY3" fmla="*/ 161730 h 2024192"/>
                  <a:gd name="connsiteX0" fmla="*/ 0 w 4223657"/>
                  <a:gd name="connsiteY0" fmla="*/ 0 h 2040529"/>
                  <a:gd name="connsiteX1" fmla="*/ 1455575 w 4223657"/>
                  <a:gd name="connsiteY1" fmla="*/ 2021632 h 2040529"/>
                  <a:gd name="connsiteX2" fmla="*/ 2369976 w 4223657"/>
                  <a:gd name="connsiteY2" fmla="*/ 964163 h 2040529"/>
                  <a:gd name="connsiteX3" fmla="*/ 4223657 w 4223657"/>
                  <a:gd name="connsiteY3" fmla="*/ 161730 h 2040529"/>
                  <a:gd name="connsiteX0" fmla="*/ 0 w 4223657"/>
                  <a:gd name="connsiteY0" fmla="*/ 0 h 2041097"/>
                  <a:gd name="connsiteX1" fmla="*/ 1455575 w 4223657"/>
                  <a:gd name="connsiteY1" fmla="*/ 2021632 h 2041097"/>
                  <a:gd name="connsiteX2" fmla="*/ 2369976 w 4223657"/>
                  <a:gd name="connsiteY2" fmla="*/ 964163 h 2041097"/>
                  <a:gd name="connsiteX3" fmla="*/ 4223657 w 4223657"/>
                  <a:gd name="connsiteY3" fmla="*/ 161730 h 2041097"/>
                  <a:gd name="connsiteX0" fmla="*/ 0 w 4136571"/>
                  <a:gd name="connsiteY0" fmla="*/ 0 h 2039256"/>
                  <a:gd name="connsiteX1" fmla="*/ 1455575 w 4136571"/>
                  <a:gd name="connsiteY1" fmla="*/ 2021632 h 2039256"/>
                  <a:gd name="connsiteX2" fmla="*/ 2369976 w 4136571"/>
                  <a:gd name="connsiteY2" fmla="*/ 964163 h 2039256"/>
                  <a:gd name="connsiteX3" fmla="*/ 4136571 w 4136571"/>
                  <a:gd name="connsiteY3" fmla="*/ 622040 h 2039256"/>
                  <a:gd name="connsiteX0" fmla="*/ 0 w 3383901"/>
                  <a:gd name="connsiteY0" fmla="*/ 0 h 1968693"/>
                  <a:gd name="connsiteX1" fmla="*/ 702905 w 3383901"/>
                  <a:gd name="connsiteY1" fmla="*/ 1953207 h 1968693"/>
                  <a:gd name="connsiteX2" fmla="*/ 1617306 w 3383901"/>
                  <a:gd name="connsiteY2" fmla="*/ 895738 h 1968693"/>
                  <a:gd name="connsiteX3" fmla="*/ 3383901 w 3383901"/>
                  <a:gd name="connsiteY3" fmla="*/ 553615 h 1968693"/>
                  <a:gd name="connsiteX0" fmla="*/ 0 w 3383901"/>
                  <a:gd name="connsiteY0" fmla="*/ 0 h 1968693"/>
                  <a:gd name="connsiteX1" fmla="*/ 702905 w 3383901"/>
                  <a:gd name="connsiteY1" fmla="*/ 1953207 h 1968693"/>
                  <a:gd name="connsiteX2" fmla="*/ 1617306 w 3383901"/>
                  <a:gd name="connsiteY2" fmla="*/ 895738 h 1968693"/>
                  <a:gd name="connsiteX3" fmla="*/ 3383901 w 3383901"/>
                  <a:gd name="connsiteY3" fmla="*/ 553615 h 1968693"/>
                  <a:gd name="connsiteX0" fmla="*/ 0 w 3383901"/>
                  <a:gd name="connsiteY0" fmla="*/ 0 h 1969137"/>
                  <a:gd name="connsiteX1" fmla="*/ 702905 w 3383901"/>
                  <a:gd name="connsiteY1" fmla="*/ 1953207 h 1969137"/>
                  <a:gd name="connsiteX2" fmla="*/ 1617306 w 3383901"/>
                  <a:gd name="connsiteY2" fmla="*/ 895738 h 1969137"/>
                  <a:gd name="connsiteX3" fmla="*/ 3383901 w 3383901"/>
                  <a:gd name="connsiteY3" fmla="*/ 553615 h 1969137"/>
                  <a:gd name="connsiteX0" fmla="*/ 0 w 3383901"/>
                  <a:gd name="connsiteY0" fmla="*/ 0 h 1953332"/>
                  <a:gd name="connsiteX1" fmla="*/ 702905 w 3383901"/>
                  <a:gd name="connsiteY1" fmla="*/ 1953207 h 1953332"/>
                  <a:gd name="connsiteX2" fmla="*/ 1617306 w 3383901"/>
                  <a:gd name="connsiteY2" fmla="*/ 895738 h 1953332"/>
                  <a:gd name="connsiteX3" fmla="*/ 3383901 w 3383901"/>
                  <a:gd name="connsiteY3" fmla="*/ 553615 h 1953332"/>
                  <a:gd name="connsiteX0" fmla="*/ 0 w 3383901"/>
                  <a:gd name="connsiteY0" fmla="*/ 0 h 1953332"/>
                  <a:gd name="connsiteX1" fmla="*/ 702905 w 3383901"/>
                  <a:gd name="connsiteY1" fmla="*/ 1953207 h 1953332"/>
                  <a:gd name="connsiteX2" fmla="*/ 1617306 w 3383901"/>
                  <a:gd name="connsiteY2" fmla="*/ 895738 h 1953332"/>
                  <a:gd name="connsiteX3" fmla="*/ 3383901 w 3383901"/>
                  <a:gd name="connsiteY3" fmla="*/ 553615 h 1953332"/>
                  <a:gd name="connsiteX0" fmla="*/ 0 w 2531705"/>
                  <a:gd name="connsiteY0" fmla="*/ 0 h 1953332"/>
                  <a:gd name="connsiteX1" fmla="*/ 702905 w 2531705"/>
                  <a:gd name="connsiteY1" fmla="*/ 1953207 h 1953332"/>
                  <a:gd name="connsiteX2" fmla="*/ 1617306 w 2531705"/>
                  <a:gd name="connsiteY2" fmla="*/ 895738 h 1953332"/>
                  <a:gd name="connsiteX3" fmla="*/ 2531705 w 2531705"/>
                  <a:gd name="connsiteY3" fmla="*/ 572276 h 1953332"/>
                  <a:gd name="connsiteX0" fmla="*/ 0 w 2531705"/>
                  <a:gd name="connsiteY0" fmla="*/ 0 h 1953332"/>
                  <a:gd name="connsiteX1" fmla="*/ 702905 w 2531705"/>
                  <a:gd name="connsiteY1" fmla="*/ 1953207 h 1953332"/>
                  <a:gd name="connsiteX2" fmla="*/ 1617306 w 2531705"/>
                  <a:gd name="connsiteY2" fmla="*/ 895738 h 1953332"/>
                  <a:gd name="connsiteX3" fmla="*/ 2531705 w 2531705"/>
                  <a:gd name="connsiteY3" fmla="*/ 572276 h 1953332"/>
                  <a:gd name="connsiteX0" fmla="*/ 0 w 2531705"/>
                  <a:gd name="connsiteY0" fmla="*/ 0 h 1970383"/>
                  <a:gd name="connsiteX1" fmla="*/ 702905 w 2531705"/>
                  <a:gd name="connsiteY1" fmla="*/ 1953207 h 1970383"/>
                  <a:gd name="connsiteX2" fmla="*/ 1586204 w 2531705"/>
                  <a:gd name="connsiteY2" fmla="*/ 933060 h 1970383"/>
                  <a:gd name="connsiteX3" fmla="*/ 2531705 w 2531705"/>
                  <a:gd name="connsiteY3" fmla="*/ 572276 h 1970383"/>
                  <a:gd name="connsiteX0" fmla="*/ 0 w 2531705"/>
                  <a:gd name="connsiteY0" fmla="*/ 0 h 1968234"/>
                  <a:gd name="connsiteX1" fmla="*/ 702905 w 2531705"/>
                  <a:gd name="connsiteY1" fmla="*/ 1953207 h 1968234"/>
                  <a:gd name="connsiteX2" fmla="*/ 1586204 w 2531705"/>
                  <a:gd name="connsiteY2" fmla="*/ 933060 h 1968234"/>
                  <a:gd name="connsiteX3" fmla="*/ 2531705 w 2531705"/>
                  <a:gd name="connsiteY3" fmla="*/ 572276 h 1968234"/>
                  <a:gd name="connsiteX0" fmla="*/ 0 w 2531705"/>
                  <a:gd name="connsiteY0" fmla="*/ 0 h 1969028"/>
                  <a:gd name="connsiteX1" fmla="*/ 702905 w 2531705"/>
                  <a:gd name="connsiteY1" fmla="*/ 1953207 h 1969028"/>
                  <a:gd name="connsiteX2" fmla="*/ 1586204 w 2531705"/>
                  <a:gd name="connsiteY2" fmla="*/ 933060 h 1969028"/>
                  <a:gd name="connsiteX3" fmla="*/ 2531705 w 2531705"/>
                  <a:gd name="connsiteY3" fmla="*/ 572276 h 1969028"/>
                  <a:gd name="connsiteX0" fmla="*/ 0 w 2531705"/>
                  <a:gd name="connsiteY0" fmla="*/ 0 h 1971309"/>
                  <a:gd name="connsiteX1" fmla="*/ 702905 w 2531705"/>
                  <a:gd name="connsiteY1" fmla="*/ 1953207 h 1971309"/>
                  <a:gd name="connsiteX2" fmla="*/ 1586204 w 2531705"/>
                  <a:gd name="connsiteY2" fmla="*/ 933060 h 1971309"/>
                  <a:gd name="connsiteX3" fmla="*/ 2531705 w 2531705"/>
                  <a:gd name="connsiteY3" fmla="*/ 572276 h 1971309"/>
                  <a:gd name="connsiteX0" fmla="*/ 0 w 2531705"/>
                  <a:gd name="connsiteY0" fmla="*/ 0 h 1986599"/>
                  <a:gd name="connsiteX1" fmla="*/ 476607 w 2531705"/>
                  <a:gd name="connsiteY1" fmla="*/ 1969642 h 1986599"/>
                  <a:gd name="connsiteX2" fmla="*/ 1586204 w 2531705"/>
                  <a:gd name="connsiteY2" fmla="*/ 933060 h 1986599"/>
                  <a:gd name="connsiteX3" fmla="*/ 2531705 w 2531705"/>
                  <a:gd name="connsiteY3" fmla="*/ 572276 h 1986599"/>
                  <a:gd name="connsiteX0" fmla="*/ 0 w 2531705"/>
                  <a:gd name="connsiteY0" fmla="*/ 0 h 1969642"/>
                  <a:gd name="connsiteX1" fmla="*/ 476607 w 2531705"/>
                  <a:gd name="connsiteY1" fmla="*/ 1969642 h 1969642"/>
                  <a:gd name="connsiteX2" fmla="*/ 1586204 w 2531705"/>
                  <a:gd name="connsiteY2" fmla="*/ 933060 h 1969642"/>
                  <a:gd name="connsiteX3" fmla="*/ 2531705 w 2531705"/>
                  <a:gd name="connsiteY3" fmla="*/ 572276 h 1969642"/>
                  <a:gd name="connsiteX0" fmla="*/ 0 w 2531705"/>
                  <a:gd name="connsiteY0" fmla="*/ 0 h 1969642"/>
                  <a:gd name="connsiteX1" fmla="*/ 476607 w 2531705"/>
                  <a:gd name="connsiteY1" fmla="*/ 1969642 h 1969642"/>
                  <a:gd name="connsiteX2" fmla="*/ 1586204 w 2531705"/>
                  <a:gd name="connsiteY2" fmla="*/ 933060 h 1969642"/>
                  <a:gd name="connsiteX3" fmla="*/ 2531705 w 2531705"/>
                  <a:gd name="connsiteY3" fmla="*/ 572276 h 1969642"/>
                  <a:gd name="connsiteX0" fmla="*/ 0 w 2531705"/>
                  <a:gd name="connsiteY0" fmla="*/ 0 h 1970339"/>
                  <a:gd name="connsiteX1" fmla="*/ 476607 w 2531705"/>
                  <a:gd name="connsiteY1" fmla="*/ 1969642 h 1970339"/>
                  <a:gd name="connsiteX2" fmla="*/ 1586204 w 2531705"/>
                  <a:gd name="connsiteY2" fmla="*/ 933060 h 1970339"/>
                  <a:gd name="connsiteX3" fmla="*/ 2531705 w 2531705"/>
                  <a:gd name="connsiteY3" fmla="*/ 572276 h 1970339"/>
                  <a:gd name="connsiteX0" fmla="*/ 0 w 2531705"/>
                  <a:gd name="connsiteY0" fmla="*/ 0 h 1986020"/>
                  <a:gd name="connsiteX1" fmla="*/ 476607 w 2531705"/>
                  <a:gd name="connsiteY1" fmla="*/ 1969642 h 1986020"/>
                  <a:gd name="connsiteX2" fmla="*/ 1543774 w 2531705"/>
                  <a:gd name="connsiteY2" fmla="*/ 920734 h 1986020"/>
                  <a:gd name="connsiteX3" fmla="*/ 2531705 w 2531705"/>
                  <a:gd name="connsiteY3" fmla="*/ 572276 h 1986020"/>
                  <a:gd name="connsiteX0" fmla="*/ 0 w 3076234"/>
                  <a:gd name="connsiteY0" fmla="*/ 0 h 1986464"/>
                  <a:gd name="connsiteX1" fmla="*/ 476607 w 3076234"/>
                  <a:gd name="connsiteY1" fmla="*/ 1969642 h 1986464"/>
                  <a:gd name="connsiteX2" fmla="*/ 1543774 w 3076234"/>
                  <a:gd name="connsiteY2" fmla="*/ 920734 h 1986464"/>
                  <a:gd name="connsiteX3" fmla="*/ 3076234 w 3076234"/>
                  <a:gd name="connsiteY3" fmla="*/ 395603 h 1986464"/>
                  <a:gd name="connsiteX0" fmla="*/ 0 w 3076234"/>
                  <a:gd name="connsiteY0" fmla="*/ 0 h 1986464"/>
                  <a:gd name="connsiteX1" fmla="*/ 476607 w 3076234"/>
                  <a:gd name="connsiteY1" fmla="*/ 1969642 h 1986464"/>
                  <a:gd name="connsiteX2" fmla="*/ 1543774 w 3076234"/>
                  <a:gd name="connsiteY2" fmla="*/ 920734 h 1986464"/>
                  <a:gd name="connsiteX3" fmla="*/ 3076234 w 3076234"/>
                  <a:gd name="connsiteY3" fmla="*/ 395603 h 1986464"/>
                  <a:gd name="connsiteX0" fmla="*/ 0 w 3076234"/>
                  <a:gd name="connsiteY0" fmla="*/ 0 h 1971523"/>
                  <a:gd name="connsiteX1" fmla="*/ 476607 w 3076234"/>
                  <a:gd name="connsiteY1" fmla="*/ 1969642 h 1971523"/>
                  <a:gd name="connsiteX2" fmla="*/ 1543774 w 3076234"/>
                  <a:gd name="connsiteY2" fmla="*/ 920734 h 1971523"/>
                  <a:gd name="connsiteX3" fmla="*/ 3076234 w 3076234"/>
                  <a:gd name="connsiteY3" fmla="*/ 395603 h 1971523"/>
                  <a:gd name="connsiteX0" fmla="*/ 0 w 3076234"/>
                  <a:gd name="connsiteY0" fmla="*/ 0 h 1971541"/>
                  <a:gd name="connsiteX1" fmla="*/ 476607 w 3076234"/>
                  <a:gd name="connsiteY1" fmla="*/ 1969642 h 1971541"/>
                  <a:gd name="connsiteX2" fmla="*/ 1543774 w 3076234"/>
                  <a:gd name="connsiteY2" fmla="*/ 920734 h 1971541"/>
                  <a:gd name="connsiteX3" fmla="*/ 3076234 w 3076234"/>
                  <a:gd name="connsiteY3" fmla="*/ 395603 h 1971541"/>
                  <a:gd name="connsiteX0" fmla="*/ 0 w 3076234"/>
                  <a:gd name="connsiteY0" fmla="*/ 0 h 1987300"/>
                  <a:gd name="connsiteX1" fmla="*/ 476607 w 3076234"/>
                  <a:gd name="connsiteY1" fmla="*/ 1969642 h 1987300"/>
                  <a:gd name="connsiteX2" fmla="*/ 1543774 w 3076234"/>
                  <a:gd name="connsiteY2" fmla="*/ 935152 h 1987300"/>
                  <a:gd name="connsiteX3" fmla="*/ 3076234 w 3076234"/>
                  <a:gd name="connsiteY3" fmla="*/ 395603 h 1987300"/>
                  <a:gd name="connsiteX0" fmla="*/ 0 w 3076234"/>
                  <a:gd name="connsiteY0" fmla="*/ 0 h 1988173"/>
                  <a:gd name="connsiteX1" fmla="*/ 476607 w 3076234"/>
                  <a:gd name="connsiteY1" fmla="*/ 1969642 h 1988173"/>
                  <a:gd name="connsiteX2" fmla="*/ 1543774 w 3076234"/>
                  <a:gd name="connsiteY2" fmla="*/ 935152 h 1988173"/>
                  <a:gd name="connsiteX3" fmla="*/ 3076234 w 3076234"/>
                  <a:gd name="connsiteY3" fmla="*/ 395603 h 1988173"/>
                  <a:gd name="connsiteX0" fmla="*/ 0 w 3076234"/>
                  <a:gd name="connsiteY0" fmla="*/ 0 h 1999312"/>
                  <a:gd name="connsiteX1" fmla="*/ 476607 w 3076234"/>
                  <a:gd name="connsiteY1" fmla="*/ 1969642 h 1999312"/>
                  <a:gd name="connsiteX2" fmla="*/ 1382473 w 3076234"/>
                  <a:gd name="connsiteY2" fmla="*/ 1108165 h 1999312"/>
                  <a:gd name="connsiteX3" fmla="*/ 3076234 w 3076234"/>
                  <a:gd name="connsiteY3" fmla="*/ 395603 h 1999312"/>
                  <a:gd name="connsiteX0" fmla="*/ 0 w 3076234"/>
                  <a:gd name="connsiteY0" fmla="*/ 0 h 2001039"/>
                  <a:gd name="connsiteX1" fmla="*/ 476607 w 3076234"/>
                  <a:gd name="connsiteY1" fmla="*/ 1969642 h 2001039"/>
                  <a:gd name="connsiteX2" fmla="*/ 1382473 w 3076234"/>
                  <a:gd name="connsiteY2" fmla="*/ 1108165 h 2001039"/>
                  <a:gd name="connsiteX3" fmla="*/ 3076234 w 3076234"/>
                  <a:gd name="connsiteY3" fmla="*/ 395603 h 2001039"/>
                  <a:gd name="connsiteX0" fmla="*/ 0 w 3076234"/>
                  <a:gd name="connsiteY0" fmla="*/ 0 h 2004473"/>
                  <a:gd name="connsiteX1" fmla="*/ 476607 w 3076234"/>
                  <a:gd name="connsiteY1" fmla="*/ 1969642 h 2004473"/>
                  <a:gd name="connsiteX2" fmla="*/ 1382473 w 3076234"/>
                  <a:gd name="connsiteY2" fmla="*/ 1108165 h 2004473"/>
                  <a:gd name="connsiteX3" fmla="*/ 3076234 w 3076234"/>
                  <a:gd name="connsiteY3" fmla="*/ 395603 h 2004473"/>
                  <a:gd name="connsiteX0" fmla="*/ 0 w 3076234"/>
                  <a:gd name="connsiteY0" fmla="*/ 0 h 1998851"/>
                  <a:gd name="connsiteX1" fmla="*/ 476607 w 3076234"/>
                  <a:gd name="connsiteY1" fmla="*/ 1969642 h 1998851"/>
                  <a:gd name="connsiteX2" fmla="*/ 1382473 w 3076234"/>
                  <a:gd name="connsiteY2" fmla="*/ 1108165 h 1998851"/>
                  <a:gd name="connsiteX3" fmla="*/ 3076234 w 3076234"/>
                  <a:gd name="connsiteY3" fmla="*/ 395603 h 1998851"/>
                  <a:gd name="connsiteX0" fmla="*/ 0 w 3076234"/>
                  <a:gd name="connsiteY0" fmla="*/ 0 h 2021192"/>
                  <a:gd name="connsiteX1" fmla="*/ 476607 w 3076234"/>
                  <a:gd name="connsiteY1" fmla="*/ 1969642 h 2021192"/>
                  <a:gd name="connsiteX2" fmla="*/ 1090982 w 3076234"/>
                  <a:gd name="connsiteY2" fmla="*/ 1417799 h 2021192"/>
                  <a:gd name="connsiteX3" fmla="*/ 1382473 w 3076234"/>
                  <a:gd name="connsiteY3" fmla="*/ 1108165 h 2021192"/>
                  <a:gd name="connsiteX4" fmla="*/ 3076234 w 3076234"/>
                  <a:gd name="connsiteY4" fmla="*/ 395603 h 2021192"/>
                  <a:gd name="connsiteX0" fmla="*/ 0 w 3076234"/>
                  <a:gd name="connsiteY0" fmla="*/ 0 h 2021193"/>
                  <a:gd name="connsiteX1" fmla="*/ 476607 w 3076234"/>
                  <a:gd name="connsiteY1" fmla="*/ 1969642 h 2021193"/>
                  <a:gd name="connsiteX2" fmla="*/ 1090982 w 3076234"/>
                  <a:gd name="connsiteY2" fmla="*/ 1417799 h 2021193"/>
                  <a:gd name="connsiteX3" fmla="*/ 1382473 w 3076234"/>
                  <a:gd name="connsiteY3" fmla="*/ 1108165 h 2021193"/>
                  <a:gd name="connsiteX4" fmla="*/ 2120832 w 3076234"/>
                  <a:gd name="connsiteY4" fmla="*/ 639240 h 2021193"/>
                  <a:gd name="connsiteX5" fmla="*/ 3076234 w 3076234"/>
                  <a:gd name="connsiteY5" fmla="*/ 395603 h 2021193"/>
                  <a:gd name="connsiteX0" fmla="*/ 0 w 2986954"/>
                  <a:gd name="connsiteY0" fmla="*/ 0 h 1962295"/>
                  <a:gd name="connsiteX1" fmla="*/ 387327 w 2986954"/>
                  <a:gd name="connsiteY1" fmla="*/ 1913780 h 1962295"/>
                  <a:gd name="connsiteX2" fmla="*/ 1001702 w 2986954"/>
                  <a:gd name="connsiteY2" fmla="*/ 1361937 h 1962295"/>
                  <a:gd name="connsiteX3" fmla="*/ 1293193 w 2986954"/>
                  <a:gd name="connsiteY3" fmla="*/ 1052303 h 1962295"/>
                  <a:gd name="connsiteX4" fmla="*/ 2031552 w 2986954"/>
                  <a:gd name="connsiteY4" fmla="*/ 583378 h 1962295"/>
                  <a:gd name="connsiteX5" fmla="*/ 2986954 w 2986954"/>
                  <a:gd name="connsiteY5" fmla="*/ 339741 h 1962295"/>
                  <a:gd name="connsiteX0" fmla="*/ 0 w 2986954"/>
                  <a:gd name="connsiteY0" fmla="*/ 0 h 1969800"/>
                  <a:gd name="connsiteX1" fmla="*/ 387327 w 2986954"/>
                  <a:gd name="connsiteY1" fmla="*/ 1921760 h 1969800"/>
                  <a:gd name="connsiteX2" fmla="*/ 1001702 w 2986954"/>
                  <a:gd name="connsiteY2" fmla="*/ 1361937 h 1969800"/>
                  <a:gd name="connsiteX3" fmla="*/ 1293193 w 2986954"/>
                  <a:gd name="connsiteY3" fmla="*/ 1052303 h 1969800"/>
                  <a:gd name="connsiteX4" fmla="*/ 2031552 w 2986954"/>
                  <a:gd name="connsiteY4" fmla="*/ 583378 h 1969800"/>
                  <a:gd name="connsiteX5" fmla="*/ 2986954 w 2986954"/>
                  <a:gd name="connsiteY5" fmla="*/ 339741 h 1969800"/>
                  <a:gd name="connsiteX0" fmla="*/ 0 w 2986954"/>
                  <a:gd name="connsiteY0" fmla="*/ 0 h 1932368"/>
                  <a:gd name="connsiteX1" fmla="*/ 373591 w 2986954"/>
                  <a:gd name="connsiteY1" fmla="*/ 1881859 h 1932368"/>
                  <a:gd name="connsiteX2" fmla="*/ 1001702 w 2986954"/>
                  <a:gd name="connsiteY2" fmla="*/ 1361937 h 1932368"/>
                  <a:gd name="connsiteX3" fmla="*/ 1293193 w 2986954"/>
                  <a:gd name="connsiteY3" fmla="*/ 1052303 h 1932368"/>
                  <a:gd name="connsiteX4" fmla="*/ 2031552 w 2986954"/>
                  <a:gd name="connsiteY4" fmla="*/ 583378 h 1932368"/>
                  <a:gd name="connsiteX5" fmla="*/ 2986954 w 2986954"/>
                  <a:gd name="connsiteY5" fmla="*/ 339741 h 1932368"/>
                  <a:gd name="connsiteX0" fmla="*/ 0 w 2993822"/>
                  <a:gd name="connsiteY0" fmla="*/ 0 h 1932368"/>
                  <a:gd name="connsiteX1" fmla="*/ 373591 w 2993822"/>
                  <a:gd name="connsiteY1" fmla="*/ 1881859 h 1932368"/>
                  <a:gd name="connsiteX2" fmla="*/ 1001702 w 2993822"/>
                  <a:gd name="connsiteY2" fmla="*/ 1361937 h 1932368"/>
                  <a:gd name="connsiteX3" fmla="*/ 1293193 w 2993822"/>
                  <a:gd name="connsiteY3" fmla="*/ 1052303 h 1932368"/>
                  <a:gd name="connsiteX4" fmla="*/ 2031552 w 2993822"/>
                  <a:gd name="connsiteY4" fmla="*/ 583378 h 1932368"/>
                  <a:gd name="connsiteX5" fmla="*/ 2993822 w 2993822"/>
                  <a:gd name="connsiteY5" fmla="*/ 375651 h 1932368"/>
                  <a:gd name="connsiteX0" fmla="*/ 0 w 2993822"/>
                  <a:gd name="connsiteY0" fmla="*/ 0 h 1932368"/>
                  <a:gd name="connsiteX1" fmla="*/ 373591 w 2993822"/>
                  <a:gd name="connsiteY1" fmla="*/ 1881859 h 1932368"/>
                  <a:gd name="connsiteX2" fmla="*/ 1001702 w 2993822"/>
                  <a:gd name="connsiteY2" fmla="*/ 1361937 h 1932368"/>
                  <a:gd name="connsiteX3" fmla="*/ 1293193 w 2993822"/>
                  <a:gd name="connsiteY3" fmla="*/ 1052303 h 1932368"/>
                  <a:gd name="connsiteX4" fmla="*/ 2031552 w 2993822"/>
                  <a:gd name="connsiteY4" fmla="*/ 583378 h 1932368"/>
                  <a:gd name="connsiteX5" fmla="*/ 2993822 w 2993822"/>
                  <a:gd name="connsiteY5" fmla="*/ 375651 h 1932368"/>
                  <a:gd name="connsiteX0" fmla="*/ 0 w 2993822"/>
                  <a:gd name="connsiteY0" fmla="*/ 0 h 1932368"/>
                  <a:gd name="connsiteX1" fmla="*/ 373591 w 2993822"/>
                  <a:gd name="connsiteY1" fmla="*/ 1881859 h 1932368"/>
                  <a:gd name="connsiteX2" fmla="*/ 1001702 w 2993822"/>
                  <a:gd name="connsiteY2" fmla="*/ 1361937 h 1932368"/>
                  <a:gd name="connsiteX3" fmla="*/ 1409943 w 2993822"/>
                  <a:gd name="connsiteY3" fmla="*/ 968511 h 1932368"/>
                  <a:gd name="connsiteX4" fmla="*/ 2031552 w 2993822"/>
                  <a:gd name="connsiteY4" fmla="*/ 583378 h 1932368"/>
                  <a:gd name="connsiteX5" fmla="*/ 2993822 w 2993822"/>
                  <a:gd name="connsiteY5" fmla="*/ 375651 h 1932368"/>
                  <a:gd name="connsiteX0" fmla="*/ 0 w 2993822"/>
                  <a:gd name="connsiteY0" fmla="*/ 0 h 1938997"/>
                  <a:gd name="connsiteX1" fmla="*/ 373591 w 2993822"/>
                  <a:gd name="connsiteY1" fmla="*/ 1881859 h 1938997"/>
                  <a:gd name="connsiteX2" fmla="*/ 994833 w 2993822"/>
                  <a:gd name="connsiteY2" fmla="*/ 1413808 h 1938997"/>
                  <a:gd name="connsiteX3" fmla="*/ 1409943 w 2993822"/>
                  <a:gd name="connsiteY3" fmla="*/ 968511 h 1938997"/>
                  <a:gd name="connsiteX4" fmla="*/ 2031552 w 2993822"/>
                  <a:gd name="connsiteY4" fmla="*/ 583378 h 1938997"/>
                  <a:gd name="connsiteX5" fmla="*/ 2993822 w 2993822"/>
                  <a:gd name="connsiteY5" fmla="*/ 375651 h 1938997"/>
                  <a:gd name="connsiteX0" fmla="*/ 0 w 2993822"/>
                  <a:gd name="connsiteY0" fmla="*/ 0 h 1916959"/>
                  <a:gd name="connsiteX1" fmla="*/ 366723 w 2993822"/>
                  <a:gd name="connsiteY1" fmla="*/ 1857918 h 1916959"/>
                  <a:gd name="connsiteX2" fmla="*/ 994833 w 2993822"/>
                  <a:gd name="connsiteY2" fmla="*/ 1413808 h 1916959"/>
                  <a:gd name="connsiteX3" fmla="*/ 1409943 w 2993822"/>
                  <a:gd name="connsiteY3" fmla="*/ 968511 h 1916959"/>
                  <a:gd name="connsiteX4" fmla="*/ 2031552 w 2993822"/>
                  <a:gd name="connsiteY4" fmla="*/ 583378 h 1916959"/>
                  <a:gd name="connsiteX5" fmla="*/ 2993822 w 2993822"/>
                  <a:gd name="connsiteY5" fmla="*/ 375651 h 1916959"/>
                  <a:gd name="connsiteX0" fmla="*/ 0 w 2993822"/>
                  <a:gd name="connsiteY0" fmla="*/ 0 h 1916959"/>
                  <a:gd name="connsiteX1" fmla="*/ 366723 w 2993822"/>
                  <a:gd name="connsiteY1" fmla="*/ 1857918 h 1916959"/>
                  <a:gd name="connsiteX2" fmla="*/ 994833 w 2993822"/>
                  <a:gd name="connsiteY2" fmla="*/ 1413808 h 1916959"/>
                  <a:gd name="connsiteX3" fmla="*/ 1409943 w 2993822"/>
                  <a:gd name="connsiteY3" fmla="*/ 968511 h 1916959"/>
                  <a:gd name="connsiteX4" fmla="*/ 2031552 w 2993822"/>
                  <a:gd name="connsiteY4" fmla="*/ 583378 h 1916959"/>
                  <a:gd name="connsiteX5" fmla="*/ 2993822 w 2993822"/>
                  <a:gd name="connsiteY5" fmla="*/ 375651 h 1916959"/>
                  <a:gd name="connsiteX0" fmla="*/ 0 w 2993822"/>
                  <a:gd name="connsiteY0" fmla="*/ 0 h 1918845"/>
                  <a:gd name="connsiteX1" fmla="*/ 366723 w 2993822"/>
                  <a:gd name="connsiteY1" fmla="*/ 1857918 h 1918845"/>
                  <a:gd name="connsiteX2" fmla="*/ 994833 w 2993822"/>
                  <a:gd name="connsiteY2" fmla="*/ 1413808 h 1918845"/>
                  <a:gd name="connsiteX3" fmla="*/ 1409943 w 2993822"/>
                  <a:gd name="connsiteY3" fmla="*/ 968511 h 1918845"/>
                  <a:gd name="connsiteX4" fmla="*/ 2031552 w 2993822"/>
                  <a:gd name="connsiteY4" fmla="*/ 583378 h 1918845"/>
                  <a:gd name="connsiteX5" fmla="*/ 2993822 w 2993822"/>
                  <a:gd name="connsiteY5" fmla="*/ 375651 h 1918845"/>
                  <a:gd name="connsiteX0" fmla="*/ 0 w 2993822"/>
                  <a:gd name="connsiteY0" fmla="*/ 0 h 1918845"/>
                  <a:gd name="connsiteX1" fmla="*/ 366723 w 2993822"/>
                  <a:gd name="connsiteY1" fmla="*/ 1857918 h 1918845"/>
                  <a:gd name="connsiteX2" fmla="*/ 994833 w 2993822"/>
                  <a:gd name="connsiteY2" fmla="*/ 1413808 h 1918845"/>
                  <a:gd name="connsiteX3" fmla="*/ 1409943 w 2993822"/>
                  <a:gd name="connsiteY3" fmla="*/ 968511 h 1918845"/>
                  <a:gd name="connsiteX4" fmla="*/ 2031552 w 2993822"/>
                  <a:gd name="connsiteY4" fmla="*/ 583378 h 1918845"/>
                  <a:gd name="connsiteX5" fmla="*/ 2993822 w 2993822"/>
                  <a:gd name="connsiteY5" fmla="*/ 375651 h 19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3822" h="1918845">
                    <a:moveTo>
                      <a:pt x="0" y="0"/>
                    </a:moveTo>
                    <a:cubicBezTo>
                      <a:pt x="114786" y="1021969"/>
                      <a:pt x="200918" y="1622283"/>
                      <a:pt x="366723" y="1857918"/>
                    </a:cubicBezTo>
                    <a:cubicBezTo>
                      <a:pt x="532528" y="2093553"/>
                      <a:pt x="850724" y="1581327"/>
                      <a:pt x="994833" y="1413808"/>
                    </a:cubicBezTo>
                    <a:cubicBezTo>
                      <a:pt x="1118340" y="1250278"/>
                      <a:pt x="1244025" y="1110907"/>
                      <a:pt x="1409943" y="968511"/>
                    </a:cubicBezTo>
                    <a:cubicBezTo>
                      <a:pt x="1575861" y="826115"/>
                      <a:pt x="1749259" y="702138"/>
                      <a:pt x="2031552" y="583378"/>
                    </a:cubicBezTo>
                    <a:cubicBezTo>
                      <a:pt x="2313845" y="464618"/>
                      <a:pt x="2759044" y="400297"/>
                      <a:pt x="2993822" y="375651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711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CA143-7424-0A49-83A4-7D1E0A88F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455" y="23193"/>
            <a:ext cx="10515600" cy="1325563"/>
          </a:xfrm>
        </p:spPr>
        <p:txBody>
          <a:bodyPr/>
          <a:lstStyle/>
          <a:p>
            <a:r>
              <a:rPr lang="en-GB" dirty="0"/>
              <a:t>The plan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75C65FD-1BE6-1444-8B34-793FDE60BC1A}"/>
              </a:ext>
            </a:extLst>
          </p:cNvPr>
          <p:cNvSpPr txBox="1">
            <a:spLocks/>
          </p:cNvSpPr>
          <p:nvPr/>
        </p:nvSpPr>
        <p:spPr>
          <a:xfrm>
            <a:off x="4894924" y="1578477"/>
            <a:ext cx="4328270" cy="2587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Trap Be</a:t>
            </a:r>
            <a:r>
              <a:rPr lang="en-GB" sz="2000" baseline="30000" dirty="0"/>
              <a:t>+</a:t>
            </a:r>
            <a:r>
              <a:rPr lang="en-GB" sz="2000" dirty="0"/>
              <a:t> (photoionization) </a:t>
            </a:r>
          </a:p>
          <a:p>
            <a:r>
              <a:rPr lang="en-GB" sz="2000" dirty="0"/>
              <a:t>Trap H</a:t>
            </a:r>
            <a:r>
              <a:rPr lang="en-GB" sz="2000" baseline="-25000" dirty="0"/>
              <a:t>2</a:t>
            </a:r>
            <a:r>
              <a:rPr lang="en-GB" sz="2000" baseline="30000" dirty="0"/>
              <a:t>+ </a:t>
            </a:r>
            <a:r>
              <a:rPr lang="en-GB" sz="2000" dirty="0"/>
              <a:t> (electron impact ionization) </a:t>
            </a:r>
          </a:p>
          <a:p>
            <a:pPr lvl="1"/>
            <a:r>
              <a:rPr lang="en-GB" sz="1800" dirty="0">
                <a:solidFill>
                  <a:srgbClr val="FF0000"/>
                </a:solidFill>
              </a:rPr>
              <a:t>ortho/para random</a:t>
            </a:r>
          </a:p>
          <a:p>
            <a:pPr lvl="1"/>
            <a:r>
              <a:rPr lang="en-GB" sz="1800" dirty="0">
                <a:solidFill>
                  <a:srgbClr val="FF0000"/>
                </a:solidFill>
              </a:rPr>
              <a:t>rovibrational state random, </a:t>
            </a:r>
            <a:br>
              <a:rPr lang="en-GB" sz="1800" dirty="0">
                <a:solidFill>
                  <a:srgbClr val="FF0000"/>
                </a:solidFill>
              </a:rPr>
            </a:br>
            <a:r>
              <a:rPr lang="en-GB" sz="1800" dirty="0">
                <a:solidFill>
                  <a:srgbClr val="FF0000"/>
                </a:solidFill>
              </a:rPr>
              <a:t>does not decay</a:t>
            </a:r>
          </a:p>
          <a:p>
            <a:r>
              <a:rPr lang="en-GB" sz="2000" dirty="0"/>
              <a:t>Prepare H</a:t>
            </a:r>
            <a:r>
              <a:rPr lang="en-GB" sz="2000" baseline="-25000" dirty="0"/>
              <a:t>2</a:t>
            </a:r>
            <a:r>
              <a:rPr lang="en-GB" sz="2000" baseline="30000" dirty="0"/>
              <a:t>+</a:t>
            </a:r>
            <a:r>
              <a:rPr lang="en-GB" sz="2000" dirty="0"/>
              <a:t> </a:t>
            </a:r>
            <a:r>
              <a:rPr lang="en-GB" sz="2000" dirty="0" err="1"/>
              <a:t>ro</a:t>
            </a:r>
            <a:r>
              <a:rPr lang="en-GB" sz="2000" dirty="0"/>
              <a:t>-vibrational ground state by </a:t>
            </a:r>
            <a:r>
              <a:rPr lang="en-GB" sz="2000" dirty="0">
                <a:solidFill>
                  <a:schemeClr val="accent6"/>
                </a:solidFill>
              </a:rPr>
              <a:t>buffer-gas cooling </a:t>
            </a:r>
            <a:r>
              <a:rPr lang="en-GB" sz="2000" dirty="0"/>
              <a:t>with He</a:t>
            </a:r>
          </a:p>
          <a:p>
            <a:endParaRPr lang="en-GB" sz="2000" dirty="0"/>
          </a:p>
          <a:p>
            <a:r>
              <a:rPr lang="en-GB" sz="2000" dirty="0"/>
              <a:t>Do spectroscopy experiments with </a:t>
            </a:r>
            <a:r>
              <a:rPr lang="en-GB" sz="2000" dirty="0">
                <a:solidFill>
                  <a:schemeClr val="accent6"/>
                </a:solidFill>
              </a:rPr>
              <a:t>quantum logic spectroscopy</a:t>
            </a:r>
          </a:p>
          <a:p>
            <a:pPr lvl="1"/>
            <a:r>
              <a:rPr lang="en-GB" sz="1800" dirty="0"/>
              <a:t>pure hyperfine/Zeeman state preparation </a:t>
            </a:r>
          </a:p>
          <a:p>
            <a:pPr lvl="1"/>
            <a:r>
              <a:rPr lang="en-GB" sz="1800" dirty="0"/>
              <a:t>non-destructive readout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8152181-FEFB-8C49-B5E0-697319066FB9}"/>
              </a:ext>
            </a:extLst>
          </p:cNvPr>
          <p:cNvGrpSpPr/>
          <p:nvPr/>
        </p:nvGrpSpPr>
        <p:grpSpPr>
          <a:xfrm>
            <a:off x="7883236" y="4902200"/>
            <a:ext cx="4032148" cy="1684138"/>
            <a:chOff x="7524946" y="3370567"/>
            <a:chExt cx="4032148" cy="168413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76E847F-7F5E-C74C-8A68-59E7CE82D547}"/>
                </a:ext>
              </a:extLst>
            </p:cNvPr>
            <p:cNvSpPr/>
            <p:nvPr/>
          </p:nvSpPr>
          <p:spPr>
            <a:xfrm>
              <a:off x="7524946" y="4316041"/>
              <a:ext cx="403214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err="1"/>
                <a:t>MgH</a:t>
              </a:r>
              <a:r>
                <a:rPr lang="en-US" sz="1400" baseline="30000" dirty="0"/>
                <a:t>+</a:t>
              </a:r>
              <a:r>
                <a:rPr lang="en-US" sz="1400" dirty="0"/>
                <a:t> - F. Wolf et al.  Nature 530, 457-460 (2016)</a:t>
              </a:r>
            </a:p>
            <a:p>
              <a:r>
                <a:rPr lang="en-US" sz="1400" dirty="0"/>
                <a:t>N</a:t>
              </a:r>
              <a:r>
                <a:rPr lang="en-US" sz="1400" baseline="-25000" dirty="0"/>
                <a:t>2</a:t>
              </a:r>
              <a:r>
                <a:rPr lang="en-US" sz="1400" baseline="30000" dirty="0"/>
                <a:t>+</a:t>
              </a:r>
              <a:r>
                <a:rPr lang="en-US" sz="1400" dirty="0"/>
                <a:t> - M. </a:t>
              </a:r>
              <a:r>
                <a:rPr lang="en-US" sz="1400" dirty="0" err="1"/>
                <a:t>Sinhal</a:t>
              </a:r>
              <a:r>
                <a:rPr lang="en-US" sz="1400" dirty="0"/>
                <a:t> et al.  Science 367, 6483 (2020)</a:t>
              </a:r>
            </a:p>
            <a:p>
              <a:r>
                <a:rPr lang="en-US" sz="1400" dirty="0" err="1"/>
                <a:t>CaH</a:t>
              </a:r>
              <a:r>
                <a:rPr lang="en-US" sz="1400" baseline="30000" dirty="0"/>
                <a:t>+</a:t>
              </a:r>
              <a:r>
                <a:rPr lang="en-US" sz="1400" dirty="0"/>
                <a:t> - C.-W. Chou et al.  Nature 545, 203-207 (2017)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A8B5817-B5B6-EB43-91BB-49AE267A61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61810" y="3370567"/>
              <a:ext cx="582760" cy="8900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656E913-A0FD-1E43-94F4-59EA54FDB727}"/>
              </a:ext>
            </a:extLst>
          </p:cNvPr>
          <p:cNvGrpSpPr/>
          <p:nvPr/>
        </p:nvGrpSpPr>
        <p:grpSpPr>
          <a:xfrm>
            <a:off x="5771223" y="586991"/>
            <a:ext cx="4719295" cy="2578593"/>
            <a:chOff x="4913967" y="610092"/>
            <a:chExt cx="4719295" cy="257859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003498B-D10F-DF40-9C39-648C4BC6F335}"/>
                </a:ext>
              </a:extLst>
            </p:cNvPr>
            <p:cNvSpPr/>
            <p:nvPr/>
          </p:nvSpPr>
          <p:spPr>
            <a:xfrm>
              <a:off x="4913967" y="610092"/>
              <a:ext cx="471929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S. Schiller et al. Phys. Rev. A 95, 043411 (2017)</a:t>
              </a:r>
            </a:p>
            <a:p>
              <a:r>
                <a:rPr lang="en-US" sz="1400" dirty="0"/>
                <a:t>M. Hernández Vera et al. J. Chem. Phys. 146, 124310 (2017)</a:t>
              </a:r>
            </a:p>
            <a:p>
              <a:r>
                <a:rPr lang="en-US" sz="1400" dirty="0"/>
                <a:t>M. Hernández Vera et al. Eur. Phys. J. D 71, 106 (2017)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CC249BB-3679-2E4F-8CE3-365314FC20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9644" y="1371857"/>
              <a:ext cx="577012" cy="1816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11599A9-7231-E249-B9FB-3279A80A8003}"/>
              </a:ext>
            </a:extLst>
          </p:cNvPr>
          <p:cNvGrpSpPr/>
          <p:nvPr/>
        </p:nvGrpSpPr>
        <p:grpSpPr>
          <a:xfrm>
            <a:off x="2152352" y="1569475"/>
            <a:ext cx="939031" cy="1320488"/>
            <a:chOff x="2373073" y="1348756"/>
            <a:chExt cx="939031" cy="132048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78CFCF-F033-9143-BFF0-E89F7E36AE24}"/>
                </a:ext>
              </a:extLst>
            </p:cNvPr>
            <p:cNvSpPr/>
            <p:nvPr/>
          </p:nvSpPr>
          <p:spPr>
            <a:xfrm>
              <a:off x="2373073" y="1652098"/>
              <a:ext cx="408116" cy="40811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93501B-A868-C746-9299-806851311354}"/>
                </a:ext>
              </a:extLst>
            </p:cNvPr>
            <p:cNvSpPr/>
            <p:nvPr/>
          </p:nvSpPr>
          <p:spPr>
            <a:xfrm>
              <a:off x="2781189" y="1348756"/>
              <a:ext cx="5309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He</a:t>
              </a:r>
              <a:endParaRPr lang="en-GB" sz="2400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1B3BC29-42B2-1E4F-8B19-82F022156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1137" y="1868263"/>
              <a:ext cx="115994" cy="800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02FBF2-E453-3443-8F87-DC1139F135A5}"/>
              </a:ext>
            </a:extLst>
          </p:cNvPr>
          <p:cNvGrpSpPr/>
          <p:nvPr/>
        </p:nvGrpSpPr>
        <p:grpSpPr>
          <a:xfrm>
            <a:off x="9002860" y="1478576"/>
            <a:ext cx="2702018" cy="2485738"/>
            <a:chOff x="8959567" y="1531286"/>
            <a:chExt cx="2702018" cy="2072321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9FA36209-C084-FB44-8CF1-6424744C4291}"/>
                </a:ext>
              </a:extLst>
            </p:cNvPr>
            <p:cNvSpPr/>
            <p:nvPr/>
          </p:nvSpPr>
          <p:spPr>
            <a:xfrm>
              <a:off x="8959567" y="1531286"/>
              <a:ext cx="336329" cy="2072321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BC0B96C-891A-3B4C-A50D-CE3A65D43792}"/>
                </a:ext>
              </a:extLst>
            </p:cNvPr>
            <p:cNvSpPr/>
            <p:nvPr/>
          </p:nvSpPr>
          <p:spPr>
            <a:xfrm>
              <a:off x="9386795" y="2230333"/>
              <a:ext cx="22747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Slow (O(10) minutes) </a:t>
              </a:r>
              <a:br>
                <a:rPr lang="en-GB" dirty="0"/>
              </a:br>
              <a:r>
                <a:rPr lang="en-GB" dirty="0"/>
                <a:t>do once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D5D849-B058-5F4C-BD86-E1D92A4C09B1}"/>
              </a:ext>
            </a:extLst>
          </p:cNvPr>
          <p:cNvGrpSpPr/>
          <p:nvPr/>
        </p:nvGrpSpPr>
        <p:grpSpPr>
          <a:xfrm>
            <a:off x="9007893" y="4378922"/>
            <a:ext cx="2476856" cy="1219465"/>
            <a:chOff x="8964600" y="2975942"/>
            <a:chExt cx="2476856" cy="1219465"/>
          </a:xfrm>
        </p:grpSpPr>
        <p:sp>
          <p:nvSpPr>
            <p:cNvPr id="29" name="Right Brace 28">
              <a:extLst>
                <a:ext uri="{FF2B5EF4-FFF2-40B4-BE49-F238E27FC236}">
                  <a16:creationId xmlns:a16="http://schemas.microsoft.com/office/drawing/2014/main" id="{E75F045C-3278-9A4E-8E43-3244F3399BB0}"/>
                </a:ext>
              </a:extLst>
            </p:cNvPr>
            <p:cNvSpPr/>
            <p:nvPr/>
          </p:nvSpPr>
          <p:spPr>
            <a:xfrm>
              <a:off x="8964600" y="2975942"/>
              <a:ext cx="338361" cy="1219465"/>
            </a:xfrm>
            <a:prstGeom prst="rightBrac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71DCCFA-CFEF-104B-BFE1-C9965BF97B42}"/>
                </a:ext>
              </a:extLst>
            </p:cNvPr>
            <p:cNvSpPr/>
            <p:nvPr/>
          </p:nvSpPr>
          <p:spPr>
            <a:xfrm>
              <a:off x="9386342" y="3404072"/>
              <a:ext cx="205511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Fast, do many times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BA60371-2CD6-31FC-E663-6FE9149341A4}"/>
              </a:ext>
            </a:extLst>
          </p:cNvPr>
          <p:cNvGrpSpPr/>
          <p:nvPr/>
        </p:nvGrpSpPr>
        <p:grpSpPr>
          <a:xfrm>
            <a:off x="847164" y="2761329"/>
            <a:ext cx="3324784" cy="1435514"/>
            <a:chOff x="847164" y="2761329"/>
            <a:chExt cx="3324784" cy="143551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1FA2EE9-DB68-321E-CCA3-AE04AB13A500}"/>
                </a:ext>
              </a:extLst>
            </p:cNvPr>
            <p:cNvSpPr/>
            <p:nvPr/>
          </p:nvSpPr>
          <p:spPr>
            <a:xfrm>
              <a:off x="2754569" y="3165584"/>
              <a:ext cx="473034" cy="47303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503AAB9-4C6A-7A7B-9D04-3C7AFD5493E1}"/>
                </a:ext>
              </a:extLst>
            </p:cNvPr>
            <p:cNvSpPr/>
            <p:nvPr/>
          </p:nvSpPr>
          <p:spPr>
            <a:xfrm>
              <a:off x="3219648" y="2761329"/>
              <a:ext cx="429945" cy="303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Be</a:t>
              </a:r>
              <a:r>
                <a:rPr lang="en-US" sz="2400" baseline="30000" dirty="0"/>
                <a:t>+ </a:t>
              </a:r>
              <a:endParaRPr lang="en-GB" sz="2400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7E14035-023D-3B27-8E81-391B0AB7A263}"/>
                </a:ext>
              </a:extLst>
            </p:cNvPr>
            <p:cNvSpPr/>
            <p:nvPr/>
          </p:nvSpPr>
          <p:spPr bwMode="auto">
            <a:xfrm>
              <a:off x="847164" y="2944779"/>
              <a:ext cx="3324784" cy="1252064"/>
            </a:xfrm>
            <a:custGeom>
              <a:avLst/>
              <a:gdLst>
                <a:gd name="connsiteX0" fmla="*/ 0 w 1550194"/>
                <a:gd name="connsiteY0" fmla="*/ 7144 h 1208485"/>
                <a:gd name="connsiteX1" fmla="*/ 742950 w 1550194"/>
                <a:gd name="connsiteY1" fmla="*/ 1207294 h 1208485"/>
                <a:gd name="connsiteX2" fmla="*/ 1550194 w 1550194"/>
                <a:gd name="connsiteY2" fmla="*/ 0 h 1208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50194" h="1208485">
                  <a:moveTo>
                    <a:pt x="0" y="7144"/>
                  </a:moveTo>
                  <a:cubicBezTo>
                    <a:pt x="242292" y="607814"/>
                    <a:pt x="484584" y="1208485"/>
                    <a:pt x="742950" y="1207294"/>
                  </a:cubicBezTo>
                  <a:cubicBezTo>
                    <a:pt x="1001316" y="1206103"/>
                    <a:pt x="1275755" y="603051"/>
                    <a:pt x="1550194" y="0"/>
                  </a:cubicBezTo>
                </a:path>
              </a:pathLst>
            </a:custGeom>
            <a:ln w="28575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0" tIns="36000" rIns="0" bIns="3600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ts val="2400"/>
                </a:lnSpc>
                <a:spcBef>
                  <a:spcPts val="600"/>
                </a:spcBef>
                <a:spcAft>
                  <a:spcPct val="0"/>
                </a:spcAft>
                <a:buClr>
                  <a:srgbClr val="2A6AB3"/>
                </a:buClr>
                <a:buSzPct val="110000"/>
                <a:buFont typeface="Wingdings" pitchFamily="16" charset="2"/>
                <a:buNone/>
                <a:tabLst/>
              </a:pPr>
              <a:endParaRPr kumimoji="0" lang="de-CH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4B07CC9-C69E-73C4-CA60-0167B912D7AC}"/>
              </a:ext>
            </a:extLst>
          </p:cNvPr>
          <p:cNvGrpSpPr/>
          <p:nvPr/>
        </p:nvGrpSpPr>
        <p:grpSpPr>
          <a:xfrm>
            <a:off x="1367879" y="2761329"/>
            <a:ext cx="1138484" cy="806935"/>
            <a:chOff x="1367879" y="2761329"/>
            <a:chExt cx="1138484" cy="806935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B3AA2C6-4BD7-E152-B4DA-0D207DEF47DB}"/>
                </a:ext>
              </a:extLst>
            </p:cNvPr>
            <p:cNvSpPr/>
            <p:nvPr/>
          </p:nvSpPr>
          <p:spPr>
            <a:xfrm>
              <a:off x="1367879" y="2761329"/>
              <a:ext cx="414147" cy="303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H</a:t>
              </a:r>
              <a:r>
                <a:rPr lang="en-US" sz="2400" baseline="-25000" dirty="0"/>
                <a:t>2</a:t>
              </a:r>
              <a:r>
                <a:rPr lang="en-US" sz="2400" baseline="30000" dirty="0"/>
                <a:t>+ </a:t>
              </a:r>
              <a:endParaRPr lang="en-GB" sz="24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A88BA60-5637-922A-1536-91C76EAEC364}"/>
                </a:ext>
              </a:extLst>
            </p:cNvPr>
            <p:cNvGrpSpPr/>
            <p:nvPr/>
          </p:nvGrpSpPr>
          <p:grpSpPr>
            <a:xfrm rot="19580442">
              <a:off x="1654100" y="3229034"/>
              <a:ext cx="852263" cy="339230"/>
              <a:chOff x="4764506" y="2737048"/>
              <a:chExt cx="1204398" cy="479392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D16448B4-4056-5778-B1DB-E1A96591EC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73945" y="2982137"/>
                <a:ext cx="758701" cy="0"/>
              </a:xfrm>
              <a:prstGeom prst="straightConnector1">
                <a:avLst/>
              </a:prstGeom>
              <a:ln w="63500" cap="flat">
                <a:solidFill>
                  <a:schemeClr val="accent2"/>
                </a:solidFill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BB80179F-BBE2-FF68-7564-B1B802F7EB2F}"/>
                  </a:ext>
                </a:extLst>
              </p:cNvPr>
              <p:cNvSpPr/>
              <p:nvPr/>
            </p:nvSpPr>
            <p:spPr>
              <a:xfrm>
                <a:off x="4764506" y="2755680"/>
                <a:ext cx="460048" cy="46005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0100792B-2A38-058F-F80A-33C9E3CB8A8E}"/>
                  </a:ext>
                </a:extLst>
              </p:cNvPr>
              <p:cNvSpPr/>
              <p:nvPr/>
            </p:nvSpPr>
            <p:spPr>
              <a:xfrm>
                <a:off x="5489513" y="2737048"/>
                <a:ext cx="479391" cy="4793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5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74C5398-BF04-79D6-A598-213D644209E3}"/>
              </a:ext>
            </a:extLst>
          </p:cNvPr>
          <p:cNvGrpSpPr/>
          <p:nvPr/>
        </p:nvGrpSpPr>
        <p:grpSpPr>
          <a:xfrm>
            <a:off x="7070562" y="1167770"/>
            <a:ext cx="4801122" cy="1346122"/>
            <a:chOff x="7070562" y="1167770"/>
            <a:chExt cx="4801122" cy="134612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EC30F8C-ADB8-E14A-B9D6-D5D1379AA9E3}"/>
                </a:ext>
              </a:extLst>
            </p:cNvPr>
            <p:cNvGrpSpPr/>
            <p:nvPr/>
          </p:nvGrpSpPr>
          <p:grpSpPr>
            <a:xfrm>
              <a:off x="7070562" y="1167770"/>
              <a:ext cx="1517947" cy="1061506"/>
              <a:chOff x="9863987" y="2769839"/>
              <a:chExt cx="1517947" cy="1061506"/>
            </a:xfrm>
          </p:grpSpPr>
          <p:grpSp>
            <p:nvGrpSpPr>
              <p:cNvPr id="27" name="Group 26"/>
              <p:cNvGrpSpPr/>
              <p:nvPr/>
            </p:nvGrpSpPr>
            <p:grpSpPr>
              <a:xfrm rot="3027512">
                <a:off x="10591127" y="3280097"/>
                <a:ext cx="474404" cy="158292"/>
                <a:chOff x="854317" y="23291361"/>
                <a:chExt cx="1142161" cy="381099"/>
              </a:xfrm>
            </p:grpSpPr>
            <p:grpSp>
              <p:nvGrpSpPr>
                <p:cNvPr id="28" name="Group 27"/>
                <p:cNvGrpSpPr/>
                <p:nvPr/>
              </p:nvGrpSpPr>
              <p:grpSpPr>
                <a:xfrm>
                  <a:off x="854317" y="23291361"/>
                  <a:ext cx="1142161" cy="381099"/>
                  <a:chOff x="1399405" y="3158452"/>
                  <a:chExt cx="777279" cy="259350"/>
                </a:xfrm>
              </p:grpSpPr>
              <p:sp>
                <p:nvSpPr>
                  <p:cNvPr id="30" name="Oval 29"/>
                  <p:cNvSpPr/>
                  <p:nvPr/>
                </p:nvSpPr>
                <p:spPr>
                  <a:xfrm>
                    <a:off x="1399405" y="3158452"/>
                    <a:ext cx="257310" cy="25731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 cap="flat" cmpd="sng" algn="ctr">
                    <a:solidFill>
                      <a:schemeClr val="accent2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" name="Oval 30"/>
                  <p:cNvSpPr/>
                  <p:nvPr/>
                </p:nvSpPr>
                <p:spPr>
                  <a:xfrm>
                    <a:off x="1919374" y="3160492"/>
                    <a:ext cx="257310" cy="257310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19050" cap="flat" cmpd="sng" algn="ctr">
                    <a:solidFill>
                      <a:schemeClr val="accent2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cxnSp>
              <p:nvCxnSpPr>
                <p:cNvPr id="29" name="Straight Connector 28"/>
                <p:cNvCxnSpPr/>
                <p:nvPr/>
              </p:nvCxnSpPr>
              <p:spPr>
                <a:xfrm>
                  <a:off x="1244705" y="23468034"/>
                  <a:ext cx="373673" cy="0"/>
                </a:xfrm>
                <a:prstGeom prst="line">
                  <a:avLst/>
                </a:prstGeom>
                <a:solidFill>
                  <a:schemeClr val="accent2"/>
                </a:solidFill>
                <a:ln w="19050" cmpd="sng">
                  <a:solidFill>
                    <a:schemeClr val="accent2"/>
                  </a:solidFill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Rectangle 31"/>
              <p:cNvSpPr/>
              <p:nvPr/>
            </p:nvSpPr>
            <p:spPr>
              <a:xfrm>
                <a:off x="10650113" y="2769839"/>
                <a:ext cx="5822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/>
                <a:r>
                  <a:rPr lang="en-US" sz="2400" b="1" dirty="0">
                    <a:latin typeface="+mj-lt"/>
                    <a:cs typeface="Calibri" panose="020F0502020204030204" pitchFamily="34" charset="0"/>
                  </a:rPr>
                  <a:t>H</a:t>
                </a:r>
                <a:r>
                  <a:rPr lang="en-US" sz="2400" b="1" baseline="-25000" dirty="0">
                    <a:latin typeface="+mj-lt"/>
                    <a:cs typeface="Calibri" panose="020F0502020204030204" pitchFamily="34" charset="0"/>
                  </a:rPr>
                  <a:t>2</a:t>
                </a:r>
                <a:r>
                  <a:rPr lang="en-US" sz="2400" b="1" baseline="30000" dirty="0">
                    <a:latin typeface="+mj-lt"/>
                    <a:cs typeface="Calibri" panose="020F0502020204030204" pitchFamily="34" charset="0"/>
                  </a:rPr>
                  <a:t>+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02EA9E2-BF26-43F7-82FC-0D01656D315E}"/>
                  </a:ext>
                </a:extLst>
              </p:cNvPr>
              <p:cNvSpPr/>
              <p:nvPr/>
            </p:nvSpPr>
            <p:spPr>
              <a:xfrm>
                <a:off x="10191158" y="3179002"/>
                <a:ext cx="361168" cy="361168"/>
              </a:xfrm>
              <a:prstGeom prst="ellipse">
                <a:avLst/>
              </a:prstGeom>
              <a:solidFill>
                <a:srgbClr val="7030A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080007" y="2776073"/>
                <a:ext cx="6046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latin typeface="+mj-lt"/>
                    <a:cs typeface="Calibri" panose="020F0502020204030204" pitchFamily="34" charset="0"/>
                  </a:rPr>
                  <a:t>Be</a:t>
                </a:r>
                <a:r>
                  <a:rPr lang="en-US" sz="2400" b="1" baseline="30000" dirty="0">
                    <a:latin typeface="+mj-lt"/>
                    <a:cs typeface="Calibri" panose="020F0502020204030204" pitchFamily="34" charset="0"/>
                  </a:rPr>
                  <a:t>+</a:t>
                </a: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76229A4C-F58A-7549-9A20-6EEDAE2A3935}"/>
                  </a:ext>
                </a:extLst>
              </p:cNvPr>
              <p:cNvSpPr/>
              <p:nvPr/>
            </p:nvSpPr>
            <p:spPr bwMode="auto">
              <a:xfrm>
                <a:off x="9863987" y="3258197"/>
                <a:ext cx="1517947" cy="573148"/>
              </a:xfrm>
              <a:custGeom>
                <a:avLst/>
                <a:gdLst>
                  <a:gd name="connsiteX0" fmla="*/ 0 w 1550194"/>
                  <a:gd name="connsiteY0" fmla="*/ 7144 h 1208485"/>
                  <a:gd name="connsiteX1" fmla="*/ 742950 w 1550194"/>
                  <a:gd name="connsiteY1" fmla="*/ 1207294 h 1208485"/>
                  <a:gd name="connsiteX2" fmla="*/ 1550194 w 1550194"/>
                  <a:gd name="connsiteY2" fmla="*/ 0 h 120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0194" h="1208485">
                    <a:moveTo>
                      <a:pt x="0" y="7144"/>
                    </a:moveTo>
                    <a:cubicBezTo>
                      <a:pt x="242292" y="607814"/>
                      <a:pt x="484584" y="1208485"/>
                      <a:pt x="742950" y="1207294"/>
                    </a:cubicBezTo>
                    <a:cubicBezTo>
                      <a:pt x="1001316" y="1206103"/>
                      <a:pt x="1275755" y="603051"/>
                      <a:pt x="1550194" y="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7592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55183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232771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310360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387947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465539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543131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620722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  <a:defRPr/>
                </a:pPr>
                <a:endParaRPr kumimoji="0" lang="de-CH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BB5442-064C-C840-AE16-05B30823946F}"/>
                </a:ext>
              </a:extLst>
            </p:cNvPr>
            <p:cNvGrpSpPr/>
            <p:nvPr/>
          </p:nvGrpSpPr>
          <p:grpSpPr>
            <a:xfrm>
              <a:off x="8419371" y="1828766"/>
              <a:ext cx="931078" cy="461665"/>
              <a:chOff x="11260922" y="3085639"/>
              <a:chExt cx="931078" cy="461665"/>
            </a:xfrm>
          </p:grpSpPr>
          <p:grpSp>
            <p:nvGrpSpPr>
              <p:cNvPr id="44" name="Group 30">
                <a:extLst>
                  <a:ext uri="{FF2B5EF4-FFF2-40B4-BE49-F238E27FC236}">
                    <a16:creationId xmlns:a16="http://schemas.microsoft.com/office/drawing/2014/main" id="{DF21FC98-BECF-8846-9A23-724CD620CA9B}"/>
                  </a:ext>
                </a:extLst>
              </p:cNvPr>
              <p:cNvGrpSpPr/>
              <p:nvPr/>
            </p:nvGrpSpPr>
            <p:grpSpPr>
              <a:xfrm rot="19913035">
                <a:off x="11260922" y="3144894"/>
                <a:ext cx="458747" cy="158739"/>
                <a:chOff x="2894995" y="2609406"/>
                <a:chExt cx="484474" cy="167640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B2D9A6C-ABE8-2641-9928-8E8EC6B4F2FA}"/>
                    </a:ext>
                  </a:extLst>
                </p:cNvPr>
                <p:cNvSpPr/>
                <p:nvPr/>
              </p:nvSpPr>
              <p:spPr>
                <a:xfrm>
                  <a:off x="2894995" y="2609406"/>
                  <a:ext cx="167640" cy="16764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077592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155183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232771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310360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387947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465539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543131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620722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3BCA41B0-D3ED-2B41-88D3-2190E6F8D92E}"/>
                    </a:ext>
                  </a:extLst>
                </p:cNvPr>
                <p:cNvSpPr/>
                <p:nvPr/>
              </p:nvSpPr>
              <p:spPr>
                <a:xfrm>
                  <a:off x="3211829" y="2609406"/>
                  <a:ext cx="167640" cy="167640"/>
                </a:xfrm>
                <a:prstGeom prst="ellipse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de-DE"/>
                  </a:defPPr>
                  <a:lvl1pPr marL="0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2077592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4155183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6232771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8310360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0387947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2465539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4543131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6620722" algn="l" defTabSz="2077592" rtl="0" eaLnBrk="1" latinLnBrk="0" hangingPunct="1">
                    <a:defRPr sz="8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52" name="Straight Connector 33">
                  <a:extLst>
                    <a:ext uri="{FF2B5EF4-FFF2-40B4-BE49-F238E27FC236}">
                      <a16:creationId xmlns:a16="http://schemas.microsoft.com/office/drawing/2014/main" id="{5BBC5890-8C61-404A-9C3E-73487E9E10F2}"/>
                    </a:ext>
                  </a:extLst>
                </p:cNvPr>
                <p:cNvCxnSpPr>
                  <a:endCxn id="51" idx="2"/>
                </p:cNvCxnSpPr>
                <p:nvPr/>
              </p:nvCxnSpPr>
              <p:spPr>
                <a:xfrm>
                  <a:off x="3062635" y="2693226"/>
                  <a:ext cx="149194" cy="0"/>
                </a:xfrm>
                <a:prstGeom prst="line">
                  <a:avLst/>
                </a:prstGeom>
                <a:solidFill>
                  <a:schemeClr val="accent3"/>
                </a:solidFill>
                <a:ln w="12700" cap="flat" cmpd="sng" algn="ctr">
                  <a:solidFill>
                    <a:schemeClr val="accent3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53" name="Rectangle 34">
                <a:extLst>
                  <a:ext uri="{FF2B5EF4-FFF2-40B4-BE49-F238E27FC236}">
                    <a16:creationId xmlns:a16="http://schemas.microsoft.com/office/drawing/2014/main" id="{E8689079-4BDF-604F-AAD6-9E7E047ADDE3}"/>
                  </a:ext>
                </a:extLst>
              </p:cNvPr>
              <p:cNvSpPr/>
              <p:nvPr/>
            </p:nvSpPr>
            <p:spPr>
              <a:xfrm>
                <a:off x="11643032" y="3085639"/>
                <a:ext cx="548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de-DE"/>
                </a:defPPr>
                <a:lvl1pPr marL="0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7592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55183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232771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310360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387947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465539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543131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620722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4E586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H</a:t>
                </a:r>
                <a:r>
                  <a:rPr lang="en-US" sz="2400" baseline="-25000" dirty="0">
                    <a:solidFill>
                      <a:srgbClr val="4E586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</a:t>
                </a:r>
              </a:p>
            </p:txBody>
          </p:sp>
        </p:grpSp>
        <p:cxnSp>
          <p:nvCxnSpPr>
            <p:cNvPr id="4" name="Straight Arrow Connector 3"/>
            <p:cNvCxnSpPr>
              <a:cxnSpLocks/>
            </p:cNvCxnSpPr>
            <p:nvPr/>
          </p:nvCxnSpPr>
          <p:spPr>
            <a:xfrm>
              <a:off x="9059351" y="1691546"/>
              <a:ext cx="678512" cy="2281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9787987" y="1414450"/>
              <a:ext cx="2083697" cy="1099442"/>
              <a:chOff x="203193" y="2541668"/>
              <a:chExt cx="2468637" cy="1302552"/>
            </a:xfrm>
          </p:grpSpPr>
          <p:grpSp>
            <p:nvGrpSpPr>
              <p:cNvPr id="11" name="Group 10"/>
              <p:cNvGrpSpPr/>
              <p:nvPr/>
            </p:nvGrpSpPr>
            <p:grpSpPr>
              <a:xfrm rot="4237236">
                <a:off x="1128984" y="2933403"/>
                <a:ext cx="624735" cy="553785"/>
                <a:chOff x="788887" y="4717762"/>
                <a:chExt cx="624735" cy="553785"/>
              </a:xfrm>
            </p:grpSpPr>
            <p:sp>
              <p:nvSpPr>
                <p:cNvPr id="9" name="Isosceles Triangle 8"/>
                <p:cNvSpPr/>
                <p:nvPr/>
              </p:nvSpPr>
              <p:spPr>
                <a:xfrm>
                  <a:off x="857878" y="4780073"/>
                  <a:ext cx="478447" cy="412454"/>
                </a:xfrm>
                <a:prstGeom prst="triangle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 rot="3027512">
                  <a:off x="1004071" y="4717762"/>
                  <a:ext cx="186059" cy="186060"/>
                </a:xfrm>
                <a:prstGeom prst="ellipse">
                  <a:avLst/>
                </a:prstGeom>
                <a:solidFill>
                  <a:schemeClr val="accent2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 rot="3027512">
                  <a:off x="1227562" y="5079946"/>
                  <a:ext cx="186059" cy="186060"/>
                </a:xfrm>
                <a:prstGeom prst="ellipse">
                  <a:avLst/>
                </a:prstGeom>
                <a:solidFill>
                  <a:schemeClr val="accent2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 rot="3027512">
                  <a:off x="788887" y="5085488"/>
                  <a:ext cx="186059" cy="186060"/>
                </a:xfrm>
                <a:prstGeom prst="ellipse">
                  <a:avLst/>
                </a:prstGeom>
                <a:solidFill>
                  <a:schemeClr val="accent2"/>
                </a:solidFill>
                <a:ln w="1905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Rectangle 40"/>
              <p:cNvSpPr/>
              <p:nvPr/>
            </p:nvSpPr>
            <p:spPr>
              <a:xfrm>
                <a:off x="1114196" y="2547341"/>
                <a:ext cx="689769" cy="546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00"/>
                <a:r>
                  <a:rPr lang="en-US" sz="2400" b="1" dirty="0">
                    <a:latin typeface="+mj-lt"/>
                    <a:cs typeface="Calibri" panose="020F0502020204030204" pitchFamily="34" charset="0"/>
                  </a:rPr>
                  <a:t>H</a:t>
                </a:r>
                <a:r>
                  <a:rPr lang="en-US" sz="2400" b="1" baseline="-25000" dirty="0">
                    <a:latin typeface="+mj-lt"/>
                    <a:cs typeface="Calibri" panose="020F0502020204030204" pitchFamily="34" charset="0"/>
                  </a:rPr>
                  <a:t>3</a:t>
                </a:r>
                <a:r>
                  <a:rPr lang="en-US" sz="2400" b="1" baseline="30000" dirty="0">
                    <a:latin typeface="+mj-lt"/>
                    <a:cs typeface="Calibri" panose="020F0502020204030204" pitchFamily="34" charset="0"/>
                  </a:rPr>
                  <a:t>+</a:t>
                </a: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02EA9E2-BF26-43F7-82FC-0D01656D315E}"/>
                  </a:ext>
                </a:extLst>
              </p:cNvPr>
              <p:cNvSpPr/>
              <p:nvPr/>
            </p:nvSpPr>
            <p:spPr>
              <a:xfrm>
                <a:off x="587903" y="3055856"/>
                <a:ext cx="427890" cy="427890"/>
              </a:xfrm>
              <a:prstGeom prst="ellipse">
                <a:avLst/>
              </a:prstGeom>
              <a:solidFill>
                <a:srgbClr val="7030A0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97378" y="2541668"/>
                <a:ext cx="716356" cy="5469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b="1" dirty="0">
                    <a:latin typeface="+mj-lt"/>
                    <a:cs typeface="Calibri" panose="020F0502020204030204" pitchFamily="34" charset="0"/>
                  </a:rPr>
                  <a:t>Be</a:t>
                </a:r>
                <a:r>
                  <a:rPr lang="en-US" sz="2400" b="1" baseline="30000" dirty="0">
                    <a:latin typeface="+mj-lt"/>
                    <a:cs typeface="Calibri" panose="020F0502020204030204" pitchFamily="34" charset="0"/>
                  </a:rPr>
                  <a:t>+</a:t>
                </a: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935D54E7-D113-1949-8839-B72CBCA3572F}"/>
                  </a:ext>
                </a:extLst>
              </p:cNvPr>
              <p:cNvSpPr/>
              <p:nvPr/>
            </p:nvSpPr>
            <p:spPr>
              <a:xfrm rot="19913035">
                <a:off x="1964302" y="3577540"/>
                <a:ext cx="171705" cy="171706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solidFill>
                  <a:schemeClr val="accent3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de-DE"/>
                </a:defPPr>
                <a:lvl1pPr marL="0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7592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55183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232771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310360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387947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465539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543131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620722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Rectangle 34">
                <a:extLst>
                  <a:ext uri="{FF2B5EF4-FFF2-40B4-BE49-F238E27FC236}">
                    <a16:creationId xmlns:a16="http://schemas.microsoft.com/office/drawing/2014/main" id="{FCCCB8BA-40A7-5540-A78B-28B6EDE4D533}"/>
                  </a:ext>
                </a:extLst>
              </p:cNvPr>
              <p:cNvSpPr/>
              <p:nvPr/>
            </p:nvSpPr>
            <p:spPr>
              <a:xfrm>
                <a:off x="2118677" y="3382555"/>
                <a:ext cx="55315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de-DE"/>
                </a:defPPr>
                <a:lvl1pPr marL="0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7592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55183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232771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310360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387947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465539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543131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620722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4E5867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H</a:t>
                </a:r>
                <a:endParaRPr lang="en-US" sz="2400" baseline="-25000" dirty="0">
                  <a:solidFill>
                    <a:srgbClr val="4E5867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76229A4C-F58A-7549-9A20-6EEDAE2A3935}"/>
                  </a:ext>
                </a:extLst>
              </p:cNvPr>
              <p:cNvSpPr/>
              <p:nvPr/>
            </p:nvSpPr>
            <p:spPr bwMode="auto">
              <a:xfrm>
                <a:off x="203193" y="3145473"/>
                <a:ext cx="1798371" cy="679031"/>
              </a:xfrm>
              <a:custGeom>
                <a:avLst/>
                <a:gdLst>
                  <a:gd name="connsiteX0" fmla="*/ 0 w 1550194"/>
                  <a:gd name="connsiteY0" fmla="*/ 7144 h 1208485"/>
                  <a:gd name="connsiteX1" fmla="*/ 742950 w 1550194"/>
                  <a:gd name="connsiteY1" fmla="*/ 1207294 h 1208485"/>
                  <a:gd name="connsiteX2" fmla="*/ 1550194 w 1550194"/>
                  <a:gd name="connsiteY2" fmla="*/ 0 h 120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0194" h="1208485">
                    <a:moveTo>
                      <a:pt x="0" y="7144"/>
                    </a:moveTo>
                    <a:cubicBezTo>
                      <a:pt x="242292" y="607814"/>
                      <a:pt x="484584" y="1208485"/>
                      <a:pt x="742950" y="1207294"/>
                    </a:cubicBezTo>
                    <a:cubicBezTo>
                      <a:pt x="1001316" y="1206103"/>
                      <a:pt x="1275755" y="603051"/>
                      <a:pt x="1550194" y="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" lastClr="FFFFFF">
                    <a:lumMod val="50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36000" rIns="0" bIns="3600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marL="0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077592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155183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232771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8310360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0387947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2465539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4543131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6620722" algn="l" defTabSz="2077592" rtl="0" eaLnBrk="1" latinLnBrk="0" hangingPunct="1">
                  <a:defRPr sz="8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457200" eaLnBrk="1" fontAlgn="base" latinLnBrk="0" hangingPunct="1">
                  <a:lnSpc>
                    <a:spcPts val="24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rgbClr val="2A6AB3"/>
                  </a:buClr>
                  <a:buSzPct val="110000"/>
                  <a:buFont typeface="Wingdings" pitchFamily="16" charset="2"/>
                  <a:buNone/>
                  <a:tabLst/>
                  <a:defRPr/>
                </a:pPr>
                <a:endParaRPr kumimoji="0" lang="de-CH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F3AA6D26-BE7F-7E40-8ED0-5C707567A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37" y="25938"/>
            <a:ext cx="10515600" cy="1325563"/>
          </a:xfrm>
        </p:spPr>
        <p:txBody>
          <a:bodyPr/>
          <a:lstStyle/>
          <a:p>
            <a:r>
              <a:rPr lang="en-GB" dirty="0"/>
              <a:t>Apparatus, loading and H</a:t>
            </a:r>
            <a:r>
              <a:rPr lang="en-GB" baseline="-25000" dirty="0"/>
              <a:t>2</a:t>
            </a:r>
            <a:r>
              <a:rPr lang="en-GB" baseline="30000" dirty="0"/>
              <a:t>+</a:t>
            </a:r>
            <a:r>
              <a:rPr lang="en-GB" dirty="0"/>
              <a:t> lifetime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69D56C1-2FBD-44D7-DAC7-C2792DFFECCF}"/>
              </a:ext>
            </a:extLst>
          </p:cNvPr>
          <p:cNvGrpSpPr/>
          <p:nvPr/>
        </p:nvGrpSpPr>
        <p:grpSpPr>
          <a:xfrm>
            <a:off x="2391767" y="2910952"/>
            <a:ext cx="1869526" cy="1663327"/>
            <a:chOff x="3516425" y="4391850"/>
            <a:chExt cx="1512351" cy="134554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271924C-5BD5-1B98-B7F6-9C7FACD35E05}"/>
                </a:ext>
              </a:extLst>
            </p:cNvPr>
            <p:cNvGrpSpPr/>
            <p:nvPr/>
          </p:nvGrpSpPr>
          <p:grpSpPr>
            <a:xfrm>
              <a:off x="3516425" y="4391850"/>
              <a:ext cx="1512351" cy="1345545"/>
              <a:chOff x="3516425" y="4391850"/>
              <a:chExt cx="1512351" cy="1345545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0947887-B15D-5409-F6DA-68B9536CF3EF}"/>
                  </a:ext>
                </a:extLst>
              </p:cNvPr>
              <p:cNvGrpSpPr/>
              <p:nvPr/>
            </p:nvGrpSpPr>
            <p:grpSpPr>
              <a:xfrm>
                <a:off x="3516425" y="4391850"/>
                <a:ext cx="1512351" cy="1345545"/>
                <a:chOff x="3703782" y="498763"/>
                <a:chExt cx="1099128" cy="888999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6C5E2CB0-70E8-E9B2-7CB3-0C88085D06C9}"/>
                    </a:ext>
                  </a:extLst>
                </p:cNvPr>
                <p:cNvGrpSpPr/>
                <p:nvPr/>
              </p:nvGrpSpPr>
              <p:grpSpPr>
                <a:xfrm>
                  <a:off x="4065240" y="885156"/>
                  <a:ext cx="396369" cy="83139"/>
                  <a:chOff x="3520297" y="1739550"/>
                  <a:chExt cx="2088348" cy="438033"/>
                </a:xfrm>
              </p:grpSpPr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9C71A998-5B31-EB51-0AEF-63A06D218B2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750942" y="1953473"/>
                    <a:ext cx="532910" cy="7200"/>
                  </a:xfrm>
                  <a:prstGeom prst="straightConnector1">
                    <a:avLst/>
                  </a:prstGeom>
                  <a:ln w="12700" cap="flat">
                    <a:solidFill>
                      <a:schemeClr val="accent2"/>
                    </a:solidFill>
                    <a:headEnd type="none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0DE4AE06-977F-29C8-1E16-536297F3C2A2}"/>
                      </a:ext>
                    </a:extLst>
                  </p:cNvPr>
                  <p:cNvSpPr/>
                  <p:nvPr/>
                </p:nvSpPr>
                <p:spPr>
                  <a:xfrm>
                    <a:off x="4464226" y="1749737"/>
                    <a:ext cx="427846" cy="4278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Oval 44">
                    <a:extLst>
                      <a:ext uri="{FF2B5EF4-FFF2-40B4-BE49-F238E27FC236}">
                        <a16:creationId xmlns:a16="http://schemas.microsoft.com/office/drawing/2014/main" id="{260B65B6-15E1-DDBF-ACC8-DD16DA719483}"/>
                      </a:ext>
                    </a:extLst>
                  </p:cNvPr>
                  <p:cNvSpPr/>
                  <p:nvPr/>
                </p:nvSpPr>
                <p:spPr>
                  <a:xfrm>
                    <a:off x="3520297" y="1743238"/>
                    <a:ext cx="427846" cy="427846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>
                    <a:extLst>
                      <a:ext uri="{FF2B5EF4-FFF2-40B4-BE49-F238E27FC236}">
                        <a16:creationId xmlns:a16="http://schemas.microsoft.com/office/drawing/2014/main" id="{4A57BED4-C1B4-2385-ACB5-ABF9CF4FE06D}"/>
                      </a:ext>
                    </a:extLst>
                  </p:cNvPr>
                  <p:cNvSpPr/>
                  <p:nvPr/>
                </p:nvSpPr>
                <p:spPr>
                  <a:xfrm>
                    <a:off x="5180799" y="1739550"/>
                    <a:ext cx="427846" cy="427846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4B77D3B-5F90-F43F-73A9-CE3B18F370B8}"/>
                    </a:ext>
                  </a:extLst>
                </p:cNvPr>
                <p:cNvCxnSpPr/>
                <p:nvPr/>
              </p:nvCxnSpPr>
              <p:spPr>
                <a:xfrm>
                  <a:off x="3703782" y="498763"/>
                  <a:ext cx="258618" cy="228600"/>
                </a:xfrm>
                <a:prstGeom prst="line">
                  <a:avLst/>
                </a:prstGeom>
                <a:ln w="63500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CD8F9DF8-8CB5-5D67-5D05-593A722BAE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44292" y="502225"/>
                  <a:ext cx="258618" cy="228600"/>
                </a:xfrm>
                <a:prstGeom prst="line">
                  <a:avLst/>
                </a:prstGeom>
                <a:ln w="63500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2A735B2C-1164-21F9-F340-58078B67A6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3782" y="1159162"/>
                  <a:ext cx="258618" cy="228600"/>
                </a:xfrm>
                <a:prstGeom prst="line">
                  <a:avLst/>
                </a:prstGeom>
                <a:ln w="63500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B0FD8E98-3B79-80DD-CC49-4519EB8C12BF}"/>
                    </a:ext>
                  </a:extLst>
                </p:cNvPr>
                <p:cNvCxnSpPr/>
                <p:nvPr/>
              </p:nvCxnSpPr>
              <p:spPr>
                <a:xfrm>
                  <a:off x="4544291" y="1159162"/>
                  <a:ext cx="258618" cy="228600"/>
                </a:xfrm>
                <a:prstGeom prst="line">
                  <a:avLst/>
                </a:prstGeom>
                <a:ln w="63500" cap="rnd">
                  <a:solidFill>
                    <a:schemeClr val="accent4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6A2D739-919D-B74E-EA49-E3218045E9E0}"/>
                  </a:ext>
                </a:extLst>
              </p:cNvPr>
              <p:cNvSpPr/>
              <p:nvPr/>
            </p:nvSpPr>
            <p:spPr>
              <a:xfrm>
                <a:off x="4423238" y="4803772"/>
                <a:ext cx="351141" cy="395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100" b="1" dirty="0"/>
                  <a:t>+</a:t>
                </a:r>
                <a:endParaRPr lang="en-US" sz="1100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EFB75D-7852-B805-0554-62A17B43B8A4}"/>
                </a:ext>
              </a:extLst>
            </p:cNvPr>
            <p:cNvSpPr/>
            <p:nvPr/>
          </p:nvSpPr>
          <p:spPr>
            <a:xfrm>
              <a:off x="3873961" y="4826385"/>
              <a:ext cx="351141" cy="395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100" b="1" dirty="0"/>
                <a:t>+</a:t>
              </a:r>
              <a:endParaRPr lang="en-US" sz="11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6225E1-FC42-5328-9F4E-F4FBCD6ED2A3}"/>
              </a:ext>
            </a:extLst>
          </p:cNvPr>
          <p:cNvGrpSpPr/>
          <p:nvPr/>
        </p:nvGrpSpPr>
        <p:grpSpPr>
          <a:xfrm>
            <a:off x="539412" y="1270824"/>
            <a:ext cx="8225823" cy="4993583"/>
            <a:chOff x="539412" y="1270824"/>
            <a:chExt cx="8225823" cy="4993583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02A82BF-B3DF-45E2-7060-892674F04AEC}"/>
                </a:ext>
              </a:extLst>
            </p:cNvPr>
            <p:cNvGrpSpPr/>
            <p:nvPr/>
          </p:nvGrpSpPr>
          <p:grpSpPr>
            <a:xfrm>
              <a:off x="539412" y="1270824"/>
              <a:ext cx="8225823" cy="4993583"/>
              <a:chOff x="3013845" y="1275440"/>
              <a:chExt cx="8225823" cy="4993583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F584DE22-F398-7DA4-6029-F21770EE7FE3}"/>
                  </a:ext>
                </a:extLst>
              </p:cNvPr>
              <p:cNvGrpSpPr/>
              <p:nvPr/>
            </p:nvGrpSpPr>
            <p:grpSpPr>
              <a:xfrm>
                <a:off x="4474721" y="2543173"/>
                <a:ext cx="2658655" cy="2394622"/>
                <a:chOff x="3176209" y="4080328"/>
                <a:chExt cx="2150716" cy="1937124"/>
              </a:xfrm>
            </p:grpSpPr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01F9DA03-F0C9-9839-68FC-54EFD3C1AF9B}"/>
                    </a:ext>
                  </a:extLst>
                </p:cNvPr>
                <p:cNvSpPr/>
                <p:nvPr/>
              </p:nvSpPr>
              <p:spPr>
                <a:xfrm>
                  <a:off x="3234244" y="4080328"/>
                  <a:ext cx="2038586" cy="1937124"/>
                </a:xfrm>
                <a:prstGeom prst="rect">
                  <a:avLst/>
                </a:prstGeom>
                <a:noFill/>
                <a:ln w="63500" cmpd="dbl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01711FC3-EE74-85E0-FB77-BF43A8F7F4E4}"/>
                    </a:ext>
                  </a:extLst>
                </p:cNvPr>
                <p:cNvSpPr/>
                <p:nvPr/>
              </p:nvSpPr>
              <p:spPr>
                <a:xfrm flipH="1">
                  <a:off x="3176209" y="4685481"/>
                  <a:ext cx="101671" cy="76189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D2BA52A4-694B-15AC-D6B7-145A8837B8AF}"/>
                    </a:ext>
                  </a:extLst>
                </p:cNvPr>
                <p:cNvSpPr/>
                <p:nvPr/>
              </p:nvSpPr>
              <p:spPr>
                <a:xfrm flipH="1">
                  <a:off x="5225254" y="4685481"/>
                  <a:ext cx="101671" cy="76189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B61A6BEC-16EB-A644-BFFD-6127992B8E5F}"/>
                  </a:ext>
                </a:extLst>
              </p:cNvPr>
              <p:cNvGrpSpPr/>
              <p:nvPr/>
            </p:nvGrpSpPr>
            <p:grpSpPr>
              <a:xfrm>
                <a:off x="6376576" y="1275440"/>
                <a:ext cx="4863092" cy="1350723"/>
                <a:chOff x="4714711" y="3054798"/>
                <a:chExt cx="3933989" cy="1092664"/>
              </a:xfrm>
            </p:grpSpPr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093AB388-5837-FA86-06BE-34AD0AD247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77245" y="3506206"/>
                  <a:ext cx="0" cy="538922"/>
                </a:xfrm>
                <a:prstGeom prst="line">
                  <a:avLst/>
                </a:prstGeom>
                <a:ln w="635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F3FAC635-7071-6F62-0B95-4578AD9A7EFC}"/>
                    </a:ext>
                  </a:extLst>
                </p:cNvPr>
                <p:cNvSpPr/>
                <p:nvPr/>
              </p:nvSpPr>
              <p:spPr>
                <a:xfrm>
                  <a:off x="4714711" y="3054798"/>
                  <a:ext cx="1391933" cy="49366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dirty="0" err="1"/>
                    <a:t>Cryo</a:t>
                  </a:r>
                  <a:r>
                    <a:rPr lang="en-US" b="1" dirty="0"/>
                    <a:t>, ~10K</a:t>
                  </a:r>
                  <a:endParaRPr lang="en-US" dirty="0"/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A1578ADD-D11E-CFBC-7B10-38F0B7C70574}"/>
                    </a:ext>
                  </a:extLst>
                </p:cNvPr>
                <p:cNvSpPr/>
                <p:nvPr/>
              </p:nvSpPr>
              <p:spPr>
                <a:xfrm>
                  <a:off x="6793628" y="3848691"/>
                  <a:ext cx="1855072" cy="2987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C0F63C9E-6E03-1C52-D88B-78EDD4249B2F}"/>
                  </a:ext>
                </a:extLst>
              </p:cNvPr>
              <p:cNvGrpSpPr/>
              <p:nvPr/>
            </p:nvGrpSpPr>
            <p:grpSpPr>
              <a:xfrm>
                <a:off x="3013845" y="4829196"/>
                <a:ext cx="2341269" cy="1439827"/>
                <a:chOff x="2010483" y="5939343"/>
                <a:chExt cx="1893967" cy="1164746"/>
              </a:xfrm>
            </p:grpSpPr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9F535CB3-DD09-1292-EA42-243E3AE301D3}"/>
                    </a:ext>
                  </a:extLst>
                </p:cNvPr>
                <p:cNvSpPr/>
                <p:nvPr/>
              </p:nvSpPr>
              <p:spPr>
                <a:xfrm>
                  <a:off x="2010483" y="6734757"/>
                  <a:ext cx="1893967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dirty="0" err="1"/>
                    <a:t>Cryo</a:t>
                  </a:r>
                  <a:r>
                    <a:rPr lang="en-US" dirty="0"/>
                    <a:t>-chamber</a:t>
                  </a:r>
                </a:p>
              </p:txBody>
            </p:sp>
            <p:cxnSp>
              <p:nvCxnSpPr>
                <p:cNvPr id="149" name="Straight Arrow Connector 148">
                  <a:extLst>
                    <a:ext uri="{FF2B5EF4-FFF2-40B4-BE49-F238E27FC236}">
                      <a16:creationId xmlns:a16="http://schemas.microsoft.com/office/drawing/2014/main" id="{346770D3-C71C-E05D-6919-9E7F49824B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65057" y="5939343"/>
                  <a:ext cx="456810" cy="715775"/>
                </a:xfrm>
                <a:prstGeom prst="straightConnector1">
                  <a:avLst/>
                </a:prstGeom>
                <a:ln w="25400" cap="flat">
                  <a:solidFill>
                    <a:schemeClr val="tx1"/>
                  </a:solidFill>
                  <a:headEnd type="none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069DECF8-23A7-DA93-3569-60B05223A424}"/>
                </a:ext>
              </a:extLst>
            </p:cNvPr>
            <p:cNvSpPr/>
            <p:nvPr/>
          </p:nvSpPr>
          <p:spPr>
            <a:xfrm rot="5400000" flipH="1">
              <a:off x="3234058" y="4461321"/>
              <a:ext cx="125683" cy="94183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C5EA67-63EB-2E3E-B4E1-5FFD0393EF8C}"/>
              </a:ext>
            </a:extLst>
          </p:cNvPr>
          <p:cNvGrpSpPr/>
          <p:nvPr/>
        </p:nvGrpSpPr>
        <p:grpSpPr>
          <a:xfrm>
            <a:off x="142776" y="1301216"/>
            <a:ext cx="5259932" cy="4245024"/>
            <a:chOff x="142776" y="1301216"/>
            <a:chExt cx="5259932" cy="4245024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CB8CF23-9037-BA8D-2BA6-585B9412DC7A}"/>
                </a:ext>
              </a:extLst>
            </p:cNvPr>
            <p:cNvSpPr/>
            <p:nvPr/>
          </p:nvSpPr>
          <p:spPr>
            <a:xfrm>
              <a:off x="142776" y="1620010"/>
              <a:ext cx="16785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Vacuum</a:t>
              </a:r>
            </a:p>
            <a:p>
              <a:r>
                <a:rPr lang="en-US" dirty="0"/>
                <a:t>chamber</a:t>
              </a:r>
            </a:p>
          </p:txBody>
        </p: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C4260885-0480-5ACB-9BA1-CCAA0D2BF441}"/>
                </a:ext>
              </a:extLst>
            </p:cNvPr>
            <p:cNvGrpSpPr/>
            <p:nvPr/>
          </p:nvGrpSpPr>
          <p:grpSpPr>
            <a:xfrm>
              <a:off x="1173384" y="1301216"/>
              <a:ext cx="4229324" cy="4245024"/>
              <a:chOff x="3292835" y="1305832"/>
              <a:chExt cx="5027294" cy="4245024"/>
            </a:xfrm>
          </p:grpSpPr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57D57328-5F38-81AA-240C-F480B5F9A4A6}"/>
                  </a:ext>
                </a:extLst>
              </p:cNvPr>
              <p:cNvGrpSpPr/>
              <p:nvPr/>
            </p:nvGrpSpPr>
            <p:grpSpPr>
              <a:xfrm>
                <a:off x="3292835" y="1305832"/>
                <a:ext cx="5027294" cy="4176111"/>
                <a:chOff x="2220124" y="3079384"/>
                <a:chExt cx="4066824" cy="3378256"/>
              </a:xfrm>
            </p:grpSpPr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007E114A-7EB6-5753-9863-76FCFE1CEA3D}"/>
                    </a:ext>
                  </a:extLst>
                </p:cNvPr>
                <p:cNvSpPr/>
                <p:nvPr/>
              </p:nvSpPr>
              <p:spPr>
                <a:xfrm>
                  <a:off x="2270960" y="3658745"/>
                  <a:ext cx="3965153" cy="2798895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88B15BC0-CF90-578F-9529-1F468F5010E6}"/>
                    </a:ext>
                  </a:extLst>
                </p:cNvPr>
                <p:cNvSpPr/>
                <p:nvPr/>
              </p:nvSpPr>
              <p:spPr>
                <a:xfrm flipH="1">
                  <a:off x="2220124" y="4685481"/>
                  <a:ext cx="101671" cy="76189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6D9ED9A9-2E50-5097-1027-87704488C3C5}"/>
                    </a:ext>
                  </a:extLst>
                </p:cNvPr>
                <p:cNvSpPr/>
                <p:nvPr/>
              </p:nvSpPr>
              <p:spPr>
                <a:xfrm flipH="1">
                  <a:off x="6185277" y="4685481"/>
                  <a:ext cx="101671" cy="761894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3F22C60A-43DB-4C7B-D9C4-23708BA383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75462" y="3658745"/>
                  <a:ext cx="217358" cy="5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>
                  <a:extLst>
                    <a:ext uri="{FF2B5EF4-FFF2-40B4-BE49-F238E27FC236}">
                      <a16:creationId xmlns:a16="http://schemas.microsoft.com/office/drawing/2014/main" id="{B06F60B6-7818-B56F-37D1-E3E548A31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63829" y="3448050"/>
                  <a:ext cx="0" cy="2216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>
                  <a:extLst>
                    <a:ext uri="{FF2B5EF4-FFF2-40B4-BE49-F238E27FC236}">
                      <a16:creationId xmlns:a16="http://schemas.microsoft.com/office/drawing/2014/main" id="{A0AFE8A2-5DDC-02F5-5518-FB0285F008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03849" y="3448050"/>
                  <a:ext cx="0" cy="22164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2C74C6BC-B2B6-655A-3605-594A5F9D807D}"/>
                    </a:ext>
                  </a:extLst>
                </p:cNvPr>
                <p:cNvSpPr/>
                <p:nvPr/>
              </p:nvSpPr>
              <p:spPr>
                <a:xfrm>
                  <a:off x="2360657" y="3079384"/>
                  <a:ext cx="2311536" cy="369332"/>
                </a:xfrm>
                <a:prstGeom prst="rect">
                  <a:avLst/>
                </a:prstGeom>
                <a:ln w="28575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dirty="0"/>
                    <a:t>Ion getter pump + NEG</a:t>
                  </a:r>
                </a:p>
              </p:txBody>
            </p:sp>
            <p:cxnSp>
              <p:nvCxnSpPr>
                <p:cNvPr id="177" name="Straight Connector 176">
                  <a:extLst>
                    <a:ext uri="{FF2B5EF4-FFF2-40B4-BE49-F238E27FC236}">
                      <a16:creationId xmlns:a16="http://schemas.microsoft.com/office/drawing/2014/main" id="{3492CCBB-E7E3-4D5F-88A0-DD55C61BBC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78994" y="3447517"/>
                  <a:ext cx="208271" cy="2914"/>
                </a:xfrm>
                <a:prstGeom prst="line">
                  <a:avLst/>
                </a:prstGeom>
                <a:ln w="63500">
                  <a:solidFill>
                    <a:schemeClr val="bg1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DBCA8759-3F8B-2652-296B-FAAEF4366F25}"/>
                  </a:ext>
                </a:extLst>
              </p:cNvPr>
              <p:cNvSpPr/>
              <p:nvPr/>
            </p:nvSpPr>
            <p:spPr>
              <a:xfrm rot="5400000" flipH="1">
                <a:off x="5708491" y="5017098"/>
                <a:ext cx="125683" cy="94183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D4EC7746-6D61-A236-4455-19C3CAE81A17}"/>
              </a:ext>
            </a:extLst>
          </p:cNvPr>
          <p:cNvGrpSpPr/>
          <p:nvPr/>
        </p:nvGrpSpPr>
        <p:grpSpPr>
          <a:xfrm>
            <a:off x="2387105" y="3852809"/>
            <a:ext cx="1624373" cy="2722104"/>
            <a:chOff x="4979524" y="3857425"/>
            <a:chExt cx="1624373" cy="2722104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4D00B097-7C7F-E4B8-1C0D-7F8B0D797136}"/>
                </a:ext>
              </a:extLst>
            </p:cNvPr>
            <p:cNvSpPr/>
            <p:nvPr/>
          </p:nvSpPr>
          <p:spPr>
            <a:xfrm>
              <a:off x="5059890" y="5714017"/>
              <a:ext cx="1446977" cy="188608"/>
            </a:xfrm>
            <a:prstGeom prst="ellipse">
              <a:avLst/>
            </a:prstGeom>
            <a:solidFill>
              <a:srgbClr val="B4C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35C0FFD8-6455-131D-F19F-CA2AAD773220}"/>
                </a:ext>
              </a:extLst>
            </p:cNvPr>
            <p:cNvSpPr/>
            <p:nvPr/>
          </p:nvSpPr>
          <p:spPr>
            <a:xfrm>
              <a:off x="4979524" y="6210197"/>
              <a:ext cx="1624373" cy="3693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Camera, PMT</a:t>
              </a:r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8B2CAD5A-433F-3C63-4725-3F13C9F04F2A}"/>
                </a:ext>
              </a:extLst>
            </p:cNvPr>
            <p:cNvSpPr/>
            <p:nvPr/>
          </p:nvSpPr>
          <p:spPr>
            <a:xfrm>
              <a:off x="5064459" y="5964177"/>
              <a:ext cx="1446977" cy="94223"/>
            </a:xfrm>
            <a:prstGeom prst="ellipse">
              <a:avLst/>
            </a:prstGeom>
            <a:solidFill>
              <a:srgbClr val="B4C8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85" name="Straight Arrow Connector 184">
              <a:extLst>
                <a:ext uri="{FF2B5EF4-FFF2-40B4-BE49-F238E27FC236}">
                  <a16:creationId xmlns:a16="http://schemas.microsoft.com/office/drawing/2014/main" id="{DC19940A-8F3A-9D36-B7E8-6E5088E7CAAD}"/>
                </a:ext>
              </a:extLst>
            </p:cNvPr>
            <p:cNvCxnSpPr>
              <a:cxnSpLocks/>
              <a:endCxn id="180" idx="0"/>
            </p:cNvCxnSpPr>
            <p:nvPr/>
          </p:nvCxnSpPr>
          <p:spPr>
            <a:xfrm>
              <a:off x="5669529" y="3857425"/>
              <a:ext cx="122182" cy="2352772"/>
            </a:xfrm>
            <a:prstGeom prst="straightConnector1">
              <a:avLst/>
            </a:prstGeom>
            <a:ln w="50800">
              <a:solidFill>
                <a:srgbClr val="7030A0">
                  <a:alpha val="5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A815AD5-676C-CADF-D4C2-A33BF55B6164}"/>
              </a:ext>
            </a:extLst>
          </p:cNvPr>
          <p:cNvGrpSpPr/>
          <p:nvPr/>
        </p:nvGrpSpPr>
        <p:grpSpPr>
          <a:xfrm>
            <a:off x="129535" y="3336218"/>
            <a:ext cx="2824633" cy="646331"/>
            <a:chOff x="2603968" y="3391634"/>
            <a:chExt cx="2824633" cy="646331"/>
          </a:xfrm>
        </p:grpSpPr>
        <p:cxnSp>
          <p:nvCxnSpPr>
            <p:cNvPr id="192" name="Straight Arrow Connector 191">
              <a:extLst>
                <a:ext uri="{FF2B5EF4-FFF2-40B4-BE49-F238E27FC236}">
                  <a16:creationId xmlns:a16="http://schemas.microsoft.com/office/drawing/2014/main" id="{2C77BF65-6B52-6D15-16E3-A82D490C2C13}"/>
                </a:ext>
              </a:extLst>
            </p:cNvPr>
            <p:cNvCxnSpPr>
              <a:cxnSpLocks/>
            </p:cNvCxnSpPr>
            <p:nvPr/>
          </p:nvCxnSpPr>
          <p:spPr>
            <a:xfrm>
              <a:off x="3424961" y="3775429"/>
              <a:ext cx="2003640" cy="0"/>
            </a:xfrm>
            <a:prstGeom prst="straightConnector1">
              <a:avLst/>
            </a:prstGeom>
            <a:ln w="50800">
              <a:solidFill>
                <a:srgbClr val="7030A0">
                  <a:alpha val="5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6C9E1B3A-2D13-193B-C3F5-D5A10F8F9C2A}"/>
                </a:ext>
              </a:extLst>
            </p:cNvPr>
            <p:cNvSpPr/>
            <p:nvPr/>
          </p:nvSpPr>
          <p:spPr>
            <a:xfrm>
              <a:off x="2603968" y="3391634"/>
              <a:ext cx="8786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Laser </a:t>
              </a:r>
            </a:p>
            <a:p>
              <a:r>
                <a:rPr lang="en-US" dirty="0"/>
                <a:t>beams</a:t>
              </a:r>
            </a:p>
          </p:txBody>
        </p:sp>
      </p:grp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9F2EFC24-76DC-508D-1DA4-D4F14887185E}"/>
              </a:ext>
            </a:extLst>
          </p:cNvPr>
          <p:cNvCxnSpPr>
            <a:cxnSpLocks/>
          </p:cNvCxnSpPr>
          <p:nvPr/>
        </p:nvCxnSpPr>
        <p:spPr>
          <a:xfrm flipH="1">
            <a:off x="4132586" y="4931648"/>
            <a:ext cx="275446" cy="0"/>
          </a:xfrm>
          <a:prstGeom prst="line">
            <a:avLst/>
          </a:prstGeom>
          <a:ln w="762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B4F4046-FBE1-C100-DD53-B8DCF1FB5616}"/>
              </a:ext>
            </a:extLst>
          </p:cNvPr>
          <p:cNvGrpSpPr/>
          <p:nvPr/>
        </p:nvGrpSpPr>
        <p:grpSpPr>
          <a:xfrm>
            <a:off x="4175917" y="5467803"/>
            <a:ext cx="2225963" cy="1400856"/>
            <a:chOff x="4175917" y="5467803"/>
            <a:chExt cx="2225963" cy="1400856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8C567CE-81EA-7720-0B54-9FB269D03B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9751" y="5467803"/>
              <a:ext cx="0" cy="3305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E78B701-B596-B60E-7AC4-04C05FF033AC}"/>
                </a:ext>
              </a:extLst>
            </p:cNvPr>
            <p:cNvSpPr/>
            <p:nvPr/>
          </p:nvSpPr>
          <p:spPr>
            <a:xfrm>
              <a:off x="4630225" y="5780991"/>
              <a:ext cx="549624" cy="54174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39AD775-A4F4-8755-D860-1276BE64AA05}"/>
                </a:ext>
              </a:extLst>
            </p:cNvPr>
            <p:cNvCxnSpPr>
              <a:cxnSpLocks/>
              <a:stCxn id="123" idx="3"/>
              <a:endCxn id="123" idx="7"/>
            </p:cNvCxnSpPr>
            <p:nvPr/>
          </p:nvCxnSpPr>
          <p:spPr>
            <a:xfrm flipV="1">
              <a:off x="4710716" y="5860327"/>
              <a:ext cx="388643" cy="3830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AECB670-AE93-0920-F2B9-F566158F7654}"/>
                </a:ext>
              </a:extLst>
            </p:cNvPr>
            <p:cNvCxnSpPr>
              <a:cxnSpLocks/>
              <a:stCxn id="123" idx="5"/>
              <a:endCxn id="123" idx="1"/>
            </p:cNvCxnSpPr>
            <p:nvPr/>
          </p:nvCxnSpPr>
          <p:spPr>
            <a:xfrm flipH="1" flipV="1">
              <a:off x="4710716" y="5860327"/>
              <a:ext cx="388643" cy="38307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C916DA06-646C-7E7A-2B90-8117C5AE8582}"/>
                </a:ext>
              </a:extLst>
            </p:cNvPr>
            <p:cNvGrpSpPr/>
            <p:nvPr/>
          </p:nvGrpSpPr>
          <p:grpSpPr>
            <a:xfrm>
              <a:off x="5174086" y="5947322"/>
              <a:ext cx="253867" cy="190882"/>
              <a:chOff x="4196237" y="1785222"/>
              <a:chExt cx="946434" cy="102021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D69A4BB0-1E55-3DD1-B0D9-FFA1F8F9AD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6237" y="1887243"/>
                <a:ext cx="94643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2F5D8D7D-4240-82E5-4570-C3C621A99B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6237" y="1785222"/>
                <a:ext cx="946434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Rectangle: Rounded Corners 112">
              <a:extLst>
                <a:ext uri="{FF2B5EF4-FFF2-40B4-BE49-F238E27FC236}">
                  <a16:creationId xmlns:a16="http://schemas.microsoft.com/office/drawing/2014/main" id="{DD1E2FF4-2FE3-0808-47B3-EB9F3B42176D}"/>
                </a:ext>
              </a:extLst>
            </p:cNvPr>
            <p:cNvSpPr/>
            <p:nvPr/>
          </p:nvSpPr>
          <p:spPr>
            <a:xfrm>
              <a:off x="5427953" y="5749138"/>
              <a:ext cx="973927" cy="796684"/>
            </a:xfrm>
            <a:prstGeom prst="round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C4179955-377F-87F9-D853-A4209523B501}"/>
                </a:ext>
              </a:extLst>
            </p:cNvPr>
            <p:cNvCxnSpPr>
              <a:cxnSpLocks/>
            </p:cNvCxnSpPr>
            <p:nvPr/>
          </p:nvCxnSpPr>
          <p:spPr>
            <a:xfrm>
              <a:off x="5430156" y="5970226"/>
              <a:ext cx="0" cy="139970"/>
            </a:xfrm>
            <a:prstGeom prst="line">
              <a:avLst/>
            </a:prstGeom>
            <a:ln w="635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4E194FF3-6987-332E-B70D-2D735862F080}"/>
                </a:ext>
              </a:extLst>
            </p:cNvPr>
            <p:cNvSpPr/>
            <p:nvPr/>
          </p:nvSpPr>
          <p:spPr>
            <a:xfrm rot="3977107">
              <a:off x="5646337" y="6244273"/>
              <a:ext cx="151934" cy="1541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CC91D8F6-D283-D9D6-0FDB-BA0D63D3278C}"/>
                </a:ext>
              </a:extLst>
            </p:cNvPr>
            <p:cNvSpPr/>
            <p:nvPr/>
          </p:nvSpPr>
          <p:spPr>
            <a:xfrm rot="18078668">
              <a:off x="6065917" y="5903076"/>
              <a:ext cx="151935" cy="1541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99DAFDAD-6C91-DA73-CC8A-E29837F627B1}"/>
                </a:ext>
              </a:extLst>
            </p:cNvPr>
            <p:cNvGrpSpPr/>
            <p:nvPr/>
          </p:nvGrpSpPr>
          <p:grpSpPr>
            <a:xfrm rot="314804">
              <a:off x="5897469" y="6122911"/>
              <a:ext cx="387978" cy="273996"/>
              <a:chOff x="5097208" y="949732"/>
              <a:chExt cx="204389" cy="146444"/>
            </a:xfrm>
          </p:grpSpPr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0F9E7F05-0517-9FFB-B5BA-4FFED3991D2E}"/>
                  </a:ext>
                </a:extLst>
              </p:cNvPr>
              <p:cNvSpPr/>
              <p:nvPr/>
            </p:nvSpPr>
            <p:spPr>
              <a:xfrm>
                <a:off x="5220392" y="1014971"/>
                <a:ext cx="81205" cy="8120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C0E49434-595D-3CD8-8FA7-C36455F0933F}"/>
                  </a:ext>
                </a:extLst>
              </p:cNvPr>
              <p:cNvSpPr/>
              <p:nvPr/>
            </p:nvSpPr>
            <p:spPr>
              <a:xfrm>
                <a:off x="5097208" y="949732"/>
                <a:ext cx="81205" cy="8120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B4047A4-2020-FE17-C7C4-DBC33F60A0F3}"/>
                </a:ext>
              </a:extLst>
            </p:cNvPr>
            <p:cNvSpPr/>
            <p:nvPr/>
          </p:nvSpPr>
          <p:spPr>
            <a:xfrm>
              <a:off x="5495447" y="5797359"/>
              <a:ext cx="613015" cy="4565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He</a:t>
              </a:r>
              <a:endParaRPr lang="en-GB" dirty="0"/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088BA697-AF65-FFED-0DFF-C795116B7F7F}"/>
                </a:ext>
              </a:extLst>
            </p:cNvPr>
            <p:cNvCxnSpPr>
              <a:cxnSpLocks/>
            </p:cNvCxnSpPr>
            <p:nvPr/>
          </p:nvCxnSpPr>
          <p:spPr>
            <a:xfrm>
              <a:off x="4175917" y="5958818"/>
              <a:ext cx="650" cy="161545"/>
            </a:xfrm>
            <a:prstGeom prst="line">
              <a:avLst/>
            </a:prstGeom>
            <a:ln w="63500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8B3989F-E46F-E9AA-289C-72F7550E677C}"/>
                </a:ext>
              </a:extLst>
            </p:cNvPr>
            <p:cNvSpPr/>
            <p:nvPr/>
          </p:nvSpPr>
          <p:spPr>
            <a:xfrm>
              <a:off x="4230129" y="6222328"/>
              <a:ext cx="7787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Leak valve</a:t>
              </a:r>
              <a:endParaRPr lang="en-GB" dirty="0"/>
            </a:p>
          </p:txBody>
        </p: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21CBC9C0-633E-0364-8648-A1FC62E26C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16078" y="5477327"/>
              <a:ext cx="0" cy="3305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7AD96295-10BA-257E-CC41-6268478B794D}"/>
                </a:ext>
              </a:extLst>
            </p:cNvPr>
            <p:cNvCxnSpPr>
              <a:cxnSpLocks/>
            </p:cNvCxnSpPr>
            <p:nvPr/>
          </p:nvCxnSpPr>
          <p:spPr>
            <a:xfrm>
              <a:off x="4847604" y="5472316"/>
              <a:ext cx="135183" cy="5011"/>
            </a:xfrm>
            <a:prstGeom prst="line">
              <a:avLst/>
            </a:prstGeom>
            <a:ln w="155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4369ADF9-57F3-A47A-9C7C-D947EA7FAF70}"/>
              </a:ext>
            </a:extLst>
          </p:cNvPr>
          <p:cNvGrpSpPr/>
          <p:nvPr/>
        </p:nvGrpSpPr>
        <p:grpSpPr>
          <a:xfrm>
            <a:off x="1423528" y="2245424"/>
            <a:ext cx="2883497" cy="3061395"/>
            <a:chOff x="1423528" y="2232724"/>
            <a:chExt cx="2883497" cy="3061395"/>
          </a:xfrm>
        </p:grpSpPr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FF2F7FC8-A5D2-AA1B-AEE7-68791BF24331}"/>
                </a:ext>
              </a:extLst>
            </p:cNvPr>
            <p:cNvSpPr/>
            <p:nvPr/>
          </p:nvSpPr>
          <p:spPr>
            <a:xfrm rot="18078668">
              <a:off x="4001585" y="3769476"/>
              <a:ext cx="151935" cy="1541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19288F4B-873D-AC24-B8BC-0396581584F9}"/>
                </a:ext>
              </a:extLst>
            </p:cNvPr>
            <p:cNvSpPr/>
            <p:nvPr/>
          </p:nvSpPr>
          <p:spPr>
            <a:xfrm rot="18078668">
              <a:off x="4153985" y="4185115"/>
              <a:ext cx="151935" cy="1541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1C965E99-BAB4-C83B-C7AB-079793D65F7E}"/>
                </a:ext>
              </a:extLst>
            </p:cNvPr>
            <p:cNvSpPr/>
            <p:nvPr/>
          </p:nvSpPr>
          <p:spPr>
            <a:xfrm rot="18078668">
              <a:off x="2352890" y="3908022"/>
              <a:ext cx="151935" cy="1541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839A6894-C6E1-546B-CD0F-256B31ACD12D}"/>
                </a:ext>
              </a:extLst>
            </p:cNvPr>
            <p:cNvSpPr/>
            <p:nvPr/>
          </p:nvSpPr>
          <p:spPr>
            <a:xfrm rot="18078668">
              <a:off x="1424633" y="5141079"/>
              <a:ext cx="151935" cy="1541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4A41C7F1-2836-A013-1F0D-1B84ABA8967F}"/>
                </a:ext>
              </a:extLst>
            </p:cNvPr>
            <p:cNvSpPr/>
            <p:nvPr/>
          </p:nvSpPr>
          <p:spPr>
            <a:xfrm rot="18078668">
              <a:off x="3211871" y="2993619"/>
              <a:ext cx="151935" cy="1541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22A19804-F556-49EC-7AEE-DE4AB4B395B0}"/>
                </a:ext>
              </a:extLst>
            </p:cNvPr>
            <p:cNvSpPr/>
            <p:nvPr/>
          </p:nvSpPr>
          <p:spPr>
            <a:xfrm rot="18078668">
              <a:off x="1577033" y="2661113"/>
              <a:ext cx="151935" cy="1541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47BCDECC-6F82-BD07-090C-C3D5E48F8E16}"/>
                </a:ext>
              </a:extLst>
            </p:cNvPr>
            <p:cNvSpPr/>
            <p:nvPr/>
          </p:nvSpPr>
          <p:spPr>
            <a:xfrm rot="18078668">
              <a:off x="3017908" y="2231619"/>
              <a:ext cx="151935" cy="1541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EAD8975E-32E6-E675-FCA0-98BF91B88ED0}"/>
                </a:ext>
              </a:extLst>
            </p:cNvPr>
            <p:cNvSpPr/>
            <p:nvPr/>
          </p:nvSpPr>
          <p:spPr>
            <a:xfrm rot="18078668">
              <a:off x="3904601" y="2273181"/>
              <a:ext cx="151935" cy="1541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6410BB-9FED-11FF-74D4-F199B4A612CF}"/>
              </a:ext>
            </a:extLst>
          </p:cNvPr>
          <p:cNvGrpSpPr/>
          <p:nvPr/>
        </p:nvGrpSpPr>
        <p:grpSpPr>
          <a:xfrm>
            <a:off x="6079047" y="2577156"/>
            <a:ext cx="5988258" cy="4192825"/>
            <a:chOff x="6079047" y="2577156"/>
            <a:chExt cx="5988258" cy="41928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629C35-A0A8-964C-7500-56F43C899946}"/>
                </a:ext>
              </a:extLst>
            </p:cNvPr>
            <p:cNvGrpSpPr/>
            <p:nvPr/>
          </p:nvGrpSpPr>
          <p:grpSpPr>
            <a:xfrm>
              <a:off x="6079047" y="2577156"/>
              <a:ext cx="5866338" cy="3817997"/>
              <a:chOff x="6840070" y="3660055"/>
              <a:chExt cx="4833733" cy="3145945"/>
            </a:xfrm>
          </p:grpSpPr>
          <p:pic>
            <p:nvPicPr>
              <p:cNvPr id="111" name="Picture 110">
                <a:extLst>
                  <a:ext uri="{FF2B5EF4-FFF2-40B4-BE49-F238E27FC236}">
                    <a16:creationId xmlns:a16="http://schemas.microsoft.com/office/drawing/2014/main" id="{56BF7D09-D271-17CE-DCBA-685C8FA4F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840070" y="3660055"/>
                <a:ext cx="4833733" cy="3145945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C3154CD-5F98-CC92-295A-B11B3DF4A0D3}"/>
                  </a:ext>
                </a:extLst>
              </p:cNvPr>
              <p:cNvGrpSpPr/>
              <p:nvPr/>
            </p:nvGrpSpPr>
            <p:grpSpPr>
              <a:xfrm>
                <a:off x="7393925" y="4274776"/>
                <a:ext cx="1775475" cy="529562"/>
                <a:chOff x="6602529" y="4198576"/>
                <a:chExt cx="5881496" cy="529562"/>
              </a:xfrm>
            </p:grpSpPr>
            <p:sp>
              <p:nvSpPr>
                <p:cNvPr id="189" name="TextBox 188">
                  <a:extLst>
                    <a:ext uri="{FF2B5EF4-FFF2-40B4-BE49-F238E27FC236}">
                      <a16:creationId xmlns:a16="http://schemas.microsoft.com/office/drawing/2014/main" id="{9259E8D0-1CE6-3600-0593-6CE4E1BEB644}"/>
                    </a:ext>
                  </a:extLst>
                </p:cNvPr>
                <p:cNvSpPr txBox="1"/>
                <p:nvPr/>
              </p:nvSpPr>
              <p:spPr>
                <a:xfrm>
                  <a:off x="6602529" y="4358806"/>
                  <a:ext cx="588149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60000"/>
                  <a:r>
                    <a:rPr lang="en-US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11</a:t>
                  </a:r>
                  <a:r>
                    <a:rPr lang="en-US" b="1" baseline="30000" dirty="0">
                      <a:solidFill>
                        <a:schemeClr val="bg2">
                          <a:lumMod val="50000"/>
                        </a:schemeClr>
                      </a:solidFill>
                    </a:rPr>
                    <a:t>+6</a:t>
                  </a:r>
                  <a:r>
                    <a:rPr lang="en-US" b="1" baseline="-25000" dirty="0">
                      <a:solidFill>
                        <a:schemeClr val="bg2">
                          <a:lumMod val="50000"/>
                        </a:schemeClr>
                      </a:solidFill>
                    </a:rPr>
                    <a:t>-3</a:t>
                  </a:r>
                  <a:r>
                    <a:rPr lang="en-US" b="1" dirty="0">
                      <a:solidFill>
                        <a:schemeClr val="bg2">
                          <a:lumMod val="50000"/>
                        </a:schemeClr>
                      </a:solidFill>
                    </a:rPr>
                    <a:t> hours</a:t>
                  </a:r>
                  <a:endParaRPr lang="en-US" dirty="0">
                    <a:solidFill>
                      <a:schemeClr val="bg2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90" name="Straight Arrow Connector 189">
                  <a:extLst>
                    <a:ext uri="{FF2B5EF4-FFF2-40B4-BE49-F238E27FC236}">
                      <a16:creationId xmlns:a16="http://schemas.microsoft.com/office/drawing/2014/main" id="{FAC78396-D7E0-4BC9-5E68-F3D986EED2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7778043" y="4198576"/>
                  <a:ext cx="254912" cy="219343"/>
                </a:xfrm>
                <a:prstGeom prst="straightConnector1">
                  <a:avLst/>
                </a:prstGeom>
                <a:ln w="19050">
                  <a:solidFill>
                    <a:schemeClr val="bg2">
                      <a:lumMod val="50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246D694-8F27-6CB2-A4C4-9BE6237A1E10}"/>
                </a:ext>
              </a:extLst>
            </p:cNvPr>
            <p:cNvSpPr txBox="1"/>
            <p:nvPr/>
          </p:nvSpPr>
          <p:spPr>
            <a:xfrm>
              <a:off x="8346642" y="6400649"/>
              <a:ext cx="372066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N. </a:t>
              </a:r>
              <a:r>
                <a:rPr lang="en-GB" dirty="0" err="1"/>
                <a:t>Schwegler</a:t>
              </a:r>
              <a:r>
                <a:rPr lang="en-GB" dirty="0"/>
                <a:t> et al. arXiv:2212.06456</a:t>
              </a:r>
              <a:endParaRPr lang="en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80231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7A73293-0464-1A22-F2C5-77C361F6C3DB}"/>
              </a:ext>
            </a:extLst>
          </p:cNvPr>
          <p:cNvGrpSpPr/>
          <p:nvPr/>
        </p:nvGrpSpPr>
        <p:grpSpPr>
          <a:xfrm>
            <a:off x="5820531" y="1103464"/>
            <a:ext cx="6246774" cy="5666517"/>
            <a:chOff x="5820531" y="1103464"/>
            <a:chExt cx="6246774" cy="56665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FF419A9-675C-1331-5DE0-7ECF4CF26768}"/>
                </a:ext>
              </a:extLst>
            </p:cNvPr>
            <p:cNvGrpSpPr/>
            <p:nvPr/>
          </p:nvGrpSpPr>
          <p:grpSpPr>
            <a:xfrm>
              <a:off x="5820531" y="1103464"/>
              <a:ext cx="6246774" cy="5666517"/>
              <a:chOff x="5820531" y="1103464"/>
              <a:chExt cx="6246774" cy="566651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1E59071-AB3C-ED66-8900-5E9C71B96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20531" y="1103464"/>
                <a:ext cx="6145911" cy="5275239"/>
              </a:xfrm>
              <a:prstGeom prst="rect">
                <a:avLst/>
              </a:prstGeom>
            </p:spPr>
          </p:pic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5AC5CBB4-C135-E669-31B7-92AA8919FA51}"/>
                  </a:ext>
                </a:extLst>
              </p:cNvPr>
              <p:cNvSpPr txBox="1"/>
              <p:nvPr/>
            </p:nvSpPr>
            <p:spPr>
              <a:xfrm>
                <a:off x="8346642" y="6400649"/>
                <a:ext cx="372066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N. </a:t>
                </a:r>
                <a:r>
                  <a:rPr lang="en-GB" dirty="0" err="1"/>
                  <a:t>Schwegler</a:t>
                </a:r>
                <a:r>
                  <a:rPr lang="en-GB" dirty="0"/>
                  <a:t> et al. arXiv:2212.06456</a:t>
                </a:r>
                <a:endParaRPr lang="en-CH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3CD388-971B-E9C0-C2C3-B621386BE6B5}"/>
                </a:ext>
              </a:extLst>
            </p:cNvPr>
            <p:cNvSpPr txBox="1"/>
            <p:nvPr/>
          </p:nvSpPr>
          <p:spPr>
            <a:xfrm>
              <a:off x="8450468" y="2363399"/>
              <a:ext cx="1658731" cy="369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Doppler cooled</a:t>
              </a:r>
              <a:endParaRPr lang="en-CH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AA7ACF0-92B8-4ADD-71AE-A1A95B6792C2}"/>
                </a:ext>
              </a:extLst>
            </p:cNvPr>
            <p:cNvSpPr txBox="1"/>
            <p:nvPr/>
          </p:nvSpPr>
          <p:spPr>
            <a:xfrm>
              <a:off x="8429247" y="4134712"/>
              <a:ext cx="1658731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800" dirty="0"/>
                <a:t>Ground-state cooled</a:t>
              </a:r>
              <a:endParaRPr lang="en-CH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2619EB-C2B3-F44E-81AF-4138295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21" y="-5968"/>
            <a:ext cx="11103107" cy="1325563"/>
          </a:xfrm>
        </p:spPr>
        <p:txBody>
          <a:bodyPr>
            <a:normAutofit/>
          </a:bodyPr>
          <a:lstStyle/>
          <a:p>
            <a:r>
              <a:rPr lang="en-GB" dirty="0"/>
              <a:t>Ground state cooling and motion detection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619AE-468B-6711-9F99-7C2DAD66AD93}"/>
              </a:ext>
            </a:extLst>
          </p:cNvPr>
          <p:cNvSpPr txBox="1"/>
          <p:nvPr/>
        </p:nvSpPr>
        <p:spPr>
          <a:xfrm>
            <a:off x="-7182110" y="65036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988B8B-4C08-1F30-B2EE-3AF92C3F03AC}"/>
              </a:ext>
            </a:extLst>
          </p:cNvPr>
          <p:cNvGrpSpPr/>
          <p:nvPr/>
        </p:nvGrpSpPr>
        <p:grpSpPr>
          <a:xfrm>
            <a:off x="1123115" y="3608961"/>
            <a:ext cx="3962176" cy="2380022"/>
            <a:chOff x="-400011" y="3186402"/>
            <a:chExt cx="3962176" cy="238002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1A093A0-C807-6015-BBC3-F34E434A90E9}"/>
                </a:ext>
              </a:extLst>
            </p:cNvPr>
            <p:cNvGrpSpPr/>
            <p:nvPr/>
          </p:nvGrpSpPr>
          <p:grpSpPr>
            <a:xfrm>
              <a:off x="703456" y="3186402"/>
              <a:ext cx="2858709" cy="1973517"/>
              <a:chOff x="987925" y="4246468"/>
              <a:chExt cx="2097583" cy="1448072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894EA39-9DF9-6519-7F5A-E8133223808E}"/>
                  </a:ext>
                </a:extLst>
              </p:cNvPr>
              <p:cNvCxnSpPr/>
              <p:nvPr/>
            </p:nvCxnSpPr>
            <p:spPr>
              <a:xfrm>
                <a:off x="2094917" y="5301021"/>
                <a:ext cx="43709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A588B53-CAE8-CE7D-866C-70DA45CB9BD5}"/>
                  </a:ext>
                </a:extLst>
              </p:cNvPr>
              <p:cNvCxnSpPr/>
              <p:nvPr/>
            </p:nvCxnSpPr>
            <p:spPr>
              <a:xfrm>
                <a:off x="1541421" y="5497780"/>
                <a:ext cx="437095" cy="0"/>
              </a:xfrm>
              <a:prstGeom prst="line">
                <a:avLst/>
              </a:prstGeom>
              <a:ln w="381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95D72983-2B0F-4D86-AB8D-ABB5BFED7B34}"/>
                  </a:ext>
                </a:extLst>
              </p:cNvPr>
              <p:cNvCxnSpPr/>
              <p:nvPr/>
            </p:nvCxnSpPr>
            <p:spPr>
              <a:xfrm>
                <a:off x="987925" y="5694540"/>
                <a:ext cx="437095" cy="0"/>
              </a:xfrm>
              <a:prstGeom prst="line">
                <a:avLst/>
              </a:prstGeom>
              <a:ln w="381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572803F-FE53-368C-25E5-6310C3EB2C79}"/>
                  </a:ext>
                </a:extLst>
              </p:cNvPr>
              <p:cNvCxnSpPr/>
              <p:nvPr/>
            </p:nvCxnSpPr>
            <p:spPr>
              <a:xfrm>
                <a:off x="2648413" y="5104262"/>
                <a:ext cx="437095" cy="0"/>
              </a:xfrm>
              <a:prstGeom prst="line">
                <a:avLst/>
              </a:prstGeom>
              <a:ln w="38100">
                <a:prstDash val="sysDot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C42B73B-607E-5F2B-595D-6F2DC96CEF03}"/>
                  </a:ext>
                </a:extLst>
              </p:cNvPr>
              <p:cNvCxnSpPr/>
              <p:nvPr/>
            </p:nvCxnSpPr>
            <p:spPr>
              <a:xfrm>
                <a:off x="2094917" y="4443227"/>
                <a:ext cx="43709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3DD65574-11D6-6864-4A8E-A01869360776}"/>
                  </a:ext>
                </a:extLst>
              </p:cNvPr>
              <p:cNvCxnSpPr/>
              <p:nvPr/>
            </p:nvCxnSpPr>
            <p:spPr>
              <a:xfrm>
                <a:off x="1541421" y="4639986"/>
                <a:ext cx="437095" cy="0"/>
              </a:xfrm>
              <a:prstGeom prst="line">
                <a:avLst/>
              </a:prstGeom>
              <a:ln w="381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A15C395-0E58-EB8A-AA6F-A902E07BDE61}"/>
                  </a:ext>
                </a:extLst>
              </p:cNvPr>
              <p:cNvCxnSpPr/>
              <p:nvPr/>
            </p:nvCxnSpPr>
            <p:spPr>
              <a:xfrm>
                <a:off x="987925" y="4836746"/>
                <a:ext cx="437095" cy="0"/>
              </a:xfrm>
              <a:prstGeom prst="line">
                <a:avLst/>
              </a:prstGeom>
              <a:ln w="381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B75B5FF-6891-D1B7-DC2D-04BBD30905A7}"/>
                  </a:ext>
                </a:extLst>
              </p:cNvPr>
              <p:cNvCxnSpPr/>
              <p:nvPr/>
            </p:nvCxnSpPr>
            <p:spPr>
              <a:xfrm>
                <a:off x="2648413" y="4246468"/>
                <a:ext cx="437095" cy="0"/>
              </a:xfrm>
              <a:prstGeom prst="line">
                <a:avLst/>
              </a:prstGeom>
              <a:ln w="38100">
                <a:prstDash val="sysDot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6463A98-271E-FBFE-448F-4860359554AA}"/>
                    </a:ext>
                  </a:extLst>
                </p:cNvPr>
                <p:cNvSpPr txBox="1"/>
                <p:nvPr/>
              </p:nvSpPr>
              <p:spPr>
                <a:xfrm>
                  <a:off x="-388461" y="4886809"/>
                  <a:ext cx="1708471" cy="573321"/>
                </a:xfrm>
                <a:prstGeom prst="rect">
                  <a:avLst/>
                </a:prstGeom>
                <a:noFill/>
              </p:spPr>
              <p:txBody>
                <a:bodyPr wrap="square" lIns="323934" tIns="161968" rIns="323934" bIns="161968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l-GR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↓</m:t>
                            </m:r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6463A98-271E-FBFE-448F-486035955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8461" y="4886809"/>
                  <a:ext cx="1708471" cy="573321"/>
                </a:xfrm>
                <a:prstGeom prst="rect">
                  <a:avLst/>
                </a:prstGeom>
                <a:blipFill>
                  <a:blip r:embed="rId3"/>
                  <a:stretch>
                    <a:fillRect t="-45652" b="-8695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8588D2F-8D01-566D-DF1B-D06CE4883FF8}"/>
                    </a:ext>
                  </a:extLst>
                </p:cNvPr>
                <p:cNvSpPr txBox="1"/>
                <p:nvPr/>
              </p:nvSpPr>
              <p:spPr>
                <a:xfrm>
                  <a:off x="-400011" y="3696897"/>
                  <a:ext cx="1710507" cy="573321"/>
                </a:xfrm>
                <a:prstGeom prst="rect">
                  <a:avLst/>
                </a:prstGeom>
                <a:noFill/>
              </p:spPr>
              <p:txBody>
                <a:bodyPr wrap="square" lIns="323934" tIns="161968" rIns="323934" bIns="161968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l-GR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↑</m:t>
                            </m:r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8588D2F-8D01-566D-DF1B-D06CE4883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00011" y="3696897"/>
                  <a:ext cx="1710507" cy="573321"/>
                </a:xfrm>
                <a:prstGeom prst="rect">
                  <a:avLst/>
                </a:prstGeom>
                <a:blipFill>
                  <a:blip r:embed="rId4"/>
                  <a:stretch>
                    <a:fillRect t="-47826" b="-8478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A237EEB-798E-AA0F-C169-2C97E0CB2FD9}"/>
                </a:ext>
              </a:extLst>
            </p:cNvPr>
            <p:cNvSpPr txBox="1"/>
            <p:nvPr/>
          </p:nvSpPr>
          <p:spPr>
            <a:xfrm>
              <a:off x="701689" y="5197092"/>
              <a:ext cx="6593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 = 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DB4848A-E748-51B4-619B-C0CEAED54870}"/>
                </a:ext>
              </a:extLst>
            </p:cNvPr>
            <p:cNvSpPr txBox="1"/>
            <p:nvPr/>
          </p:nvSpPr>
          <p:spPr>
            <a:xfrm>
              <a:off x="1608064" y="4924412"/>
              <a:ext cx="515837" cy="50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3DC88AF-3FA0-704F-634F-1300C34F96AA}"/>
                </a:ext>
              </a:extLst>
            </p:cNvPr>
            <p:cNvSpPr txBox="1"/>
            <p:nvPr/>
          </p:nvSpPr>
          <p:spPr>
            <a:xfrm>
              <a:off x="2360122" y="4647814"/>
              <a:ext cx="515837" cy="50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9CA9A0D-0631-1D99-5829-4482392688BF}"/>
                </a:ext>
              </a:extLst>
            </p:cNvPr>
            <p:cNvSpPr txBox="1"/>
            <p:nvPr/>
          </p:nvSpPr>
          <p:spPr>
            <a:xfrm>
              <a:off x="3031327" y="4431448"/>
              <a:ext cx="515837" cy="50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1AFD009-BF94-AB40-4777-64B67DF310B9}"/>
              </a:ext>
            </a:extLst>
          </p:cNvPr>
          <p:cNvCxnSpPr>
            <a:cxnSpLocks/>
          </p:cNvCxnSpPr>
          <p:nvPr/>
        </p:nvCxnSpPr>
        <p:spPr>
          <a:xfrm flipH="1" flipV="1">
            <a:off x="2695482" y="4478184"/>
            <a:ext cx="486652" cy="785327"/>
          </a:xfrm>
          <a:prstGeom prst="straightConnector1">
            <a:avLst/>
          </a:prstGeom>
          <a:ln w="25400" cap="flat">
            <a:solidFill>
              <a:srgbClr val="FF0000"/>
            </a:solidFill>
            <a:headEnd type="arrow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2E1BF32-3237-5502-AC4A-51592DE45CE1}"/>
              </a:ext>
            </a:extLst>
          </p:cNvPr>
          <p:cNvCxnSpPr>
            <a:cxnSpLocks/>
          </p:cNvCxnSpPr>
          <p:nvPr/>
        </p:nvCxnSpPr>
        <p:spPr>
          <a:xfrm flipH="1" flipV="1">
            <a:off x="3452257" y="4212711"/>
            <a:ext cx="486652" cy="785327"/>
          </a:xfrm>
          <a:prstGeom prst="straightConnector1">
            <a:avLst/>
          </a:prstGeom>
          <a:ln w="25400" cap="flat">
            <a:solidFill>
              <a:srgbClr val="FF0000"/>
            </a:solidFill>
            <a:headEnd type="arrow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53D0326C-A611-DB6A-0A6D-478F13084B6F}"/>
              </a:ext>
            </a:extLst>
          </p:cNvPr>
          <p:cNvCxnSpPr>
            <a:cxnSpLocks/>
          </p:cNvCxnSpPr>
          <p:nvPr/>
        </p:nvCxnSpPr>
        <p:spPr>
          <a:xfrm flipH="1" flipV="1">
            <a:off x="4209032" y="3954690"/>
            <a:ext cx="486652" cy="785327"/>
          </a:xfrm>
          <a:prstGeom prst="straightConnector1">
            <a:avLst/>
          </a:prstGeom>
          <a:ln w="25400" cap="flat">
            <a:solidFill>
              <a:srgbClr val="FF0000"/>
            </a:solidFill>
            <a:headEnd type="arrow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08239BF-6611-289F-39FD-D7ACF381930E}"/>
              </a:ext>
            </a:extLst>
          </p:cNvPr>
          <p:cNvCxnSpPr>
            <a:cxnSpLocks/>
          </p:cNvCxnSpPr>
          <p:nvPr/>
        </p:nvCxnSpPr>
        <p:spPr>
          <a:xfrm flipV="1">
            <a:off x="2732368" y="4202326"/>
            <a:ext cx="420582" cy="1330760"/>
          </a:xfrm>
          <a:prstGeom prst="straightConnector1">
            <a:avLst/>
          </a:prstGeom>
          <a:ln w="25400" cap="flat">
            <a:solidFill>
              <a:srgbClr val="0000FF"/>
            </a:solidFill>
            <a:headEnd type="arrow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4154BE7-8083-4A69-23D2-E448BE82817C}"/>
              </a:ext>
            </a:extLst>
          </p:cNvPr>
          <p:cNvCxnSpPr>
            <a:cxnSpLocks/>
          </p:cNvCxnSpPr>
          <p:nvPr/>
        </p:nvCxnSpPr>
        <p:spPr>
          <a:xfrm flipV="1">
            <a:off x="3460042" y="3938019"/>
            <a:ext cx="420582" cy="1330760"/>
          </a:xfrm>
          <a:prstGeom prst="straightConnector1">
            <a:avLst/>
          </a:prstGeom>
          <a:ln w="25400" cap="flat">
            <a:solidFill>
              <a:srgbClr val="0000FF"/>
            </a:solidFill>
            <a:headEnd type="arrow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BA23C3A5-A307-C337-58E3-B8BEB365A075}"/>
              </a:ext>
            </a:extLst>
          </p:cNvPr>
          <p:cNvCxnSpPr>
            <a:cxnSpLocks/>
          </p:cNvCxnSpPr>
          <p:nvPr/>
        </p:nvCxnSpPr>
        <p:spPr>
          <a:xfrm flipV="1">
            <a:off x="4209009" y="3688439"/>
            <a:ext cx="420582" cy="1330760"/>
          </a:xfrm>
          <a:prstGeom prst="straightConnector1">
            <a:avLst/>
          </a:prstGeom>
          <a:ln w="25400" cap="flat">
            <a:solidFill>
              <a:srgbClr val="0000FF"/>
            </a:solidFill>
            <a:headEnd type="arrow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4A31C59-1130-3D48-8DE8-1341EB5FA115}"/>
                  </a:ext>
                </a:extLst>
              </p:cNvPr>
              <p:cNvSpPr txBox="1"/>
              <p:nvPr/>
            </p:nvSpPr>
            <p:spPr>
              <a:xfrm>
                <a:off x="1995293" y="5940178"/>
                <a:ext cx="360951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Red sideband: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↓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begChr m:val=""/>
                        <m:endChr m:val="⟩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rgbClr val="0000FF"/>
                    </a:solidFill>
                  </a:rPr>
                  <a:t>Blue sideband: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↓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d>
                      <m:dPr>
                        <m:begChr m:val=""/>
                        <m:endChr m:val="⟩"/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l-GR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4A31C59-1130-3D48-8DE8-1341EB5FA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293" y="5940178"/>
                <a:ext cx="3609514" cy="646331"/>
              </a:xfrm>
              <a:prstGeom prst="rect">
                <a:avLst/>
              </a:prstGeom>
              <a:blipFill>
                <a:blip r:embed="rId5"/>
                <a:stretch>
                  <a:fillRect l="-1049" t="-63462" r="-5594" b="-96154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59FB356-7786-3195-500C-45D369AF2D48}"/>
              </a:ext>
            </a:extLst>
          </p:cNvPr>
          <p:cNvCxnSpPr>
            <a:cxnSpLocks/>
          </p:cNvCxnSpPr>
          <p:nvPr/>
        </p:nvCxnSpPr>
        <p:spPr>
          <a:xfrm flipH="1" flipV="1">
            <a:off x="1954445" y="4711708"/>
            <a:ext cx="486652" cy="785327"/>
          </a:xfrm>
          <a:prstGeom prst="straightConnector1">
            <a:avLst/>
          </a:prstGeom>
          <a:ln w="25400" cap="flat">
            <a:solidFill>
              <a:srgbClr val="FF0000">
                <a:alpha val="25000"/>
              </a:srgbClr>
            </a:solidFill>
            <a:headEnd type="arrow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E520B44-0CC6-38FB-7625-87279B0192A6}"/>
              </a:ext>
            </a:extLst>
          </p:cNvPr>
          <p:cNvCxnSpPr>
            <a:cxnSpLocks/>
          </p:cNvCxnSpPr>
          <p:nvPr/>
        </p:nvCxnSpPr>
        <p:spPr>
          <a:xfrm>
            <a:off x="2224815" y="5585295"/>
            <a:ext cx="61485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4">
            <a:extLst>
              <a:ext uri="{FF2B5EF4-FFF2-40B4-BE49-F238E27FC236}">
                <a16:creationId xmlns:a16="http://schemas.microsoft.com/office/drawing/2014/main" id="{D8F4125B-25E6-4F2E-03F0-97BC40C313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0175" t="18391" r="24859" b="27541"/>
          <a:stretch/>
        </p:blipFill>
        <p:spPr bwMode="auto">
          <a:xfrm>
            <a:off x="1287378" y="5357354"/>
            <a:ext cx="458355" cy="49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>
            <a:extLst>
              <a:ext uri="{FF2B5EF4-FFF2-40B4-BE49-F238E27FC236}">
                <a16:creationId xmlns:a16="http://schemas.microsoft.com/office/drawing/2014/main" id="{6DFEAC4E-B5D2-9D8F-3B8E-A607FBFA68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742" t="15064" r="70378" b="31873"/>
          <a:stretch/>
        </p:blipFill>
        <p:spPr bwMode="auto">
          <a:xfrm>
            <a:off x="1251929" y="4171525"/>
            <a:ext cx="456761" cy="48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7B53D8A-5460-A185-BF71-AFA8050F5965}"/>
              </a:ext>
            </a:extLst>
          </p:cNvPr>
          <p:cNvGrpSpPr/>
          <p:nvPr/>
        </p:nvGrpSpPr>
        <p:grpSpPr>
          <a:xfrm>
            <a:off x="3660935" y="1488124"/>
            <a:ext cx="2438926" cy="1193341"/>
            <a:chOff x="3541282" y="4984219"/>
            <a:chExt cx="2438926" cy="1193341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AAB599-F354-4ED1-60DA-4485221B268F}"/>
                </a:ext>
              </a:extLst>
            </p:cNvPr>
            <p:cNvGrpSpPr/>
            <p:nvPr/>
          </p:nvGrpSpPr>
          <p:grpSpPr>
            <a:xfrm>
              <a:off x="3541282" y="4984219"/>
              <a:ext cx="2438926" cy="544950"/>
              <a:chOff x="4420102" y="1621679"/>
              <a:chExt cx="2117073" cy="473036"/>
            </a:xfrm>
          </p:grpSpPr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9574AC34-6B64-7829-D5AB-FAD43DF857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63346" y="1839870"/>
                <a:ext cx="2073829" cy="119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9DF6C38C-263F-9264-36DC-B1494EBDA41E}"/>
                  </a:ext>
                </a:extLst>
              </p:cNvPr>
              <p:cNvGrpSpPr/>
              <p:nvPr/>
            </p:nvGrpSpPr>
            <p:grpSpPr>
              <a:xfrm>
                <a:off x="4584322" y="1621679"/>
                <a:ext cx="1573504" cy="473036"/>
                <a:chOff x="4896335" y="5473468"/>
                <a:chExt cx="1573504" cy="473036"/>
              </a:xfrm>
            </p:grpSpPr>
            <p:sp>
              <p:nvSpPr>
                <p:cNvPr id="95" name="Oval 94">
                  <a:extLst>
                    <a:ext uri="{FF2B5EF4-FFF2-40B4-BE49-F238E27FC236}">
                      <a16:creationId xmlns:a16="http://schemas.microsoft.com/office/drawing/2014/main" id="{FD08BC9C-BC5A-3499-9466-29748D5B8B2A}"/>
                    </a:ext>
                  </a:extLst>
                </p:cNvPr>
                <p:cNvSpPr/>
                <p:nvPr/>
              </p:nvSpPr>
              <p:spPr>
                <a:xfrm>
                  <a:off x="5996805" y="5473468"/>
                  <a:ext cx="473034" cy="473036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B3B1D517-9660-E6D7-E8EA-7CF695418E2B}"/>
                    </a:ext>
                  </a:extLst>
                </p:cNvPr>
                <p:cNvGrpSpPr/>
                <p:nvPr/>
              </p:nvGrpSpPr>
              <p:grpSpPr>
                <a:xfrm rot="19580442">
                  <a:off x="4896335" y="5536917"/>
                  <a:ext cx="852263" cy="339230"/>
                  <a:chOff x="4764506" y="2737048"/>
                  <a:chExt cx="1204398" cy="479392"/>
                </a:xfrm>
              </p:grpSpPr>
              <p:cxnSp>
                <p:nvCxnSpPr>
                  <p:cNvPr id="99" name="Straight Arrow Connector 98">
                    <a:extLst>
                      <a:ext uri="{FF2B5EF4-FFF2-40B4-BE49-F238E27FC236}">
                        <a16:creationId xmlns:a16="http://schemas.microsoft.com/office/drawing/2014/main" id="{10438D7C-3EE1-91B1-07DD-EC80E9407A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973945" y="2982137"/>
                    <a:ext cx="758701" cy="0"/>
                  </a:xfrm>
                  <a:prstGeom prst="straightConnector1">
                    <a:avLst/>
                  </a:prstGeom>
                  <a:ln w="63500" cap="flat">
                    <a:solidFill>
                      <a:schemeClr val="accent2"/>
                    </a:solidFill>
                    <a:headEnd type="none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C4FC9170-FB54-5DD2-3C85-555998E7779C}"/>
                      </a:ext>
                    </a:extLst>
                  </p:cNvPr>
                  <p:cNvSpPr/>
                  <p:nvPr/>
                </p:nvSpPr>
                <p:spPr>
                  <a:xfrm>
                    <a:off x="4764506" y="2755680"/>
                    <a:ext cx="460048" cy="460051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77D91EA4-AEF5-7400-A5A6-05F365050183}"/>
                      </a:ext>
                    </a:extLst>
                  </p:cNvPr>
                  <p:cNvSpPr/>
                  <p:nvPr/>
                </p:nvSpPr>
                <p:spPr>
                  <a:xfrm>
                    <a:off x="5489513" y="2737048"/>
                    <a:ext cx="479391" cy="479392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400"/>
                  </a:p>
                </p:txBody>
              </p:sp>
            </p:grpSp>
          </p:grp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C5939A69-CF5D-6276-7383-F9B5E8A1C6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1953" y="1851847"/>
                <a:ext cx="382198" cy="0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6FBB73BA-A94F-6881-1BA6-8EDC822A3BF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20102" y="1844523"/>
                <a:ext cx="600359" cy="0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74C6C76-D097-6803-AE74-ACAEAAFA5F24}"/>
                </a:ext>
              </a:extLst>
            </p:cNvPr>
            <p:cNvSpPr txBox="1"/>
            <p:nvPr/>
          </p:nvSpPr>
          <p:spPr>
            <a:xfrm>
              <a:off x="3734296" y="5645147"/>
              <a:ext cx="2022889" cy="5324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out-of-phase mode</a:t>
              </a:r>
            </a:p>
            <a:p>
              <a:r>
                <a:rPr lang="en-US" sz="1800" dirty="0"/>
                <a:t>@ 2 π x 3.4 MHz</a:t>
              </a:r>
              <a:endParaRPr lang="en-CH" dirty="0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C5F8D0-043F-0CC7-C473-0F6B0D2F2A98}"/>
              </a:ext>
            </a:extLst>
          </p:cNvPr>
          <p:cNvGrpSpPr/>
          <p:nvPr/>
        </p:nvGrpSpPr>
        <p:grpSpPr>
          <a:xfrm>
            <a:off x="351929" y="1744055"/>
            <a:ext cx="3354589" cy="403294"/>
            <a:chOff x="406763" y="1808138"/>
            <a:chExt cx="4072359" cy="489585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102FFDCD-A31E-CAC8-5E77-4A906B4EBD92}"/>
                </a:ext>
              </a:extLst>
            </p:cNvPr>
            <p:cNvCxnSpPr>
              <a:cxnSpLocks/>
            </p:cNvCxnSpPr>
            <p:nvPr/>
          </p:nvCxnSpPr>
          <p:spPr>
            <a:xfrm>
              <a:off x="406763" y="1808138"/>
              <a:ext cx="33834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41E85868-3987-F5A5-9CE9-2E313645D51B}"/>
                </a:ext>
              </a:extLst>
            </p:cNvPr>
            <p:cNvSpPr/>
            <p:nvPr/>
          </p:nvSpPr>
          <p:spPr>
            <a:xfrm>
              <a:off x="3104599" y="1867290"/>
              <a:ext cx="1374523" cy="4304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Trap axis</a:t>
              </a:r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3B15FDB5-2AED-307F-5F38-762A71F68CC1}"/>
              </a:ext>
            </a:extLst>
          </p:cNvPr>
          <p:cNvSpPr/>
          <p:nvPr/>
        </p:nvSpPr>
        <p:spPr>
          <a:xfrm>
            <a:off x="1987722" y="1484673"/>
            <a:ext cx="544948" cy="5449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78EDEC2-F6E7-1859-DB56-8D3606E754A4}"/>
              </a:ext>
            </a:extLst>
          </p:cNvPr>
          <p:cNvGrpSpPr/>
          <p:nvPr/>
        </p:nvGrpSpPr>
        <p:grpSpPr>
          <a:xfrm rot="19580442">
            <a:off x="681850" y="1557768"/>
            <a:ext cx="981830" cy="390803"/>
            <a:chOff x="4764506" y="2737048"/>
            <a:chExt cx="1204398" cy="479392"/>
          </a:xfrm>
        </p:grpSpPr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6CE7782C-E8D5-F985-E905-BCB0C5686B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3945" y="2982137"/>
              <a:ext cx="758701" cy="0"/>
            </a:xfrm>
            <a:prstGeom prst="straightConnector1">
              <a:avLst/>
            </a:prstGeom>
            <a:ln w="63500" cap="flat">
              <a:solidFill>
                <a:schemeClr val="accent2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B5ED469-A347-DC0C-D22D-9B2D49EEBA9F}"/>
                </a:ext>
              </a:extLst>
            </p:cNvPr>
            <p:cNvSpPr/>
            <p:nvPr/>
          </p:nvSpPr>
          <p:spPr>
            <a:xfrm>
              <a:off x="4764506" y="2755680"/>
              <a:ext cx="460048" cy="4600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34C7E006-49EC-C93D-7585-7040BA146FC3}"/>
                </a:ext>
              </a:extLst>
            </p:cNvPr>
            <p:cNvSpPr/>
            <p:nvPr/>
          </p:nvSpPr>
          <p:spPr>
            <a:xfrm>
              <a:off x="5489513" y="2737048"/>
              <a:ext cx="479391" cy="4793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173A0FF-D34D-CE58-04E1-5CF955C624C8}"/>
              </a:ext>
            </a:extLst>
          </p:cNvPr>
          <p:cNvGrpSpPr/>
          <p:nvPr/>
        </p:nvGrpSpPr>
        <p:grpSpPr>
          <a:xfrm>
            <a:off x="968273" y="1740716"/>
            <a:ext cx="2264035" cy="1046230"/>
            <a:chOff x="954558" y="1814327"/>
            <a:chExt cx="2748463" cy="1270087"/>
          </a:xfrm>
        </p:grpSpPr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B5B7FA41-1881-564C-398C-00A92CB345D5}"/>
                </a:ext>
              </a:extLst>
            </p:cNvPr>
            <p:cNvCxnSpPr>
              <a:cxnSpLocks/>
            </p:cNvCxnSpPr>
            <p:nvPr/>
          </p:nvCxnSpPr>
          <p:spPr>
            <a:xfrm>
              <a:off x="2506962" y="1815151"/>
              <a:ext cx="1007035" cy="0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13ABDEBC-E026-E35F-4587-1900E8E56EC1}"/>
                </a:ext>
              </a:extLst>
            </p:cNvPr>
            <p:cNvCxnSpPr>
              <a:cxnSpLocks/>
            </p:cNvCxnSpPr>
            <p:nvPr/>
          </p:nvCxnSpPr>
          <p:spPr>
            <a:xfrm>
              <a:off x="1224276" y="1814327"/>
              <a:ext cx="416079" cy="12898"/>
            </a:xfrm>
            <a:prstGeom prst="straightConnector1">
              <a:avLst/>
            </a:prstGeom>
            <a:ln w="539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54AF69F-A9A5-F859-7D37-92665734D51B}"/>
                </a:ext>
              </a:extLst>
            </p:cNvPr>
            <p:cNvSpPr txBox="1"/>
            <p:nvPr/>
          </p:nvSpPr>
          <p:spPr>
            <a:xfrm>
              <a:off x="954558" y="2299790"/>
              <a:ext cx="2748463" cy="7846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dirty="0"/>
                <a:t>in-phase mode mode @ 2 π x 1.3 MHz </a:t>
              </a:r>
              <a:endParaRPr lang="en-CH" dirty="0"/>
            </a:p>
          </p:txBody>
        </p:sp>
      </p:grp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6E56235-8A70-91CA-9E62-EE349FA1F0CF}"/>
              </a:ext>
            </a:extLst>
          </p:cNvPr>
          <p:cNvSpPr/>
          <p:nvPr/>
        </p:nvSpPr>
        <p:spPr>
          <a:xfrm>
            <a:off x="3564847" y="1193110"/>
            <a:ext cx="2510523" cy="1759927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518759A-C5D9-56B8-05B6-C0869E993926}"/>
              </a:ext>
            </a:extLst>
          </p:cNvPr>
          <p:cNvSpPr/>
          <p:nvPr/>
        </p:nvSpPr>
        <p:spPr>
          <a:xfrm>
            <a:off x="1995293" y="5896728"/>
            <a:ext cx="3511234" cy="464754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E5DCA3CA-FAD5-AC3E-5EBD-A2FA6565B4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502" y="4501274"/>
            <a:ext cx="1422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3AEA67B6-E1BA-B5A7-D6D5-D6853E08A9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218323" y="4498283"/>
            <a:ext cx="1422400" cy="584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3" name="Textfeld 44">
            <a:extLst>
              <a:ext uri="{FF2B5EF4-FFF2-40B4-BE49-F238E27FC236}">
                <a16:creationId xmlns:a16="http://schemas.microsoft.com/office/drawing/2014/main" id="{D8561245-1139-ED48-621F-A622AC391D8C}"/>
              </a:ext>
            </a:extLst>
          </p:cNvPr>
          <p:cNvSpPr txBox="1"/>
          <p:nvPr/>
        </p:nvSpPr>
        <p:spPr>
          <a:xfrm>
            <a:off x="561350" y="6020400"/>
            <a:ext cx="1230095" cy="584775"/>
          </a:xfrm>
          <a:prstGeom prst="rect">
            <a:avLst/>
          </a:prstGeom>
          <a:solidFill>
            <a:schemeClr val="bg2"/>
          </a:solidFill>
          <a:ln w="603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Be</a:t>
            </a:r>
            <a:r>
              <a:rPr lang="en-US" sz="1600" baseline="30000" dirty="0"/>
              <a:t>+</a:t>
            </a:r>
            <a:r>
              <a:rPr lang="en-US" sz="1600" dirty="0"/>
              <a:t> Motion detect</a:t>
            </a:r>
            <a:endParaRPr lang="de-DE" sz="1600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256A007-3822-4C68-1877-55AF1C59D206}"/>
              </a:ext>
            </a:extLst>
          </p:cNvPr>
          <p:cNvSpPr/>
          <p:nvPr/>
        </p:nvSpPr>
        <p:spPr bwMode="auto">
          <a:xfrm>
            <a:off x="76688" y="1491273"/>
            <a:ext cx="3324784" cy="1252064"/>
          </a:xfrm>
          <a:custGeom>
            <a:avLst/>
            <a:gdLst>
              <a:gd name="connsiteX0" fmla="*/ 0 w 1550194"/>
              <a:gd name="connsiteY0" fmla="*/ 7144 h 1208485"/>
              <a:gd name="connsiteX1" fmla="*/ 742950 w 1550194"/>
              <a:gd name="connsiteY1" fmla="*/ 1207294 h 1208485"/>
              <a:gd name="connsiteX2" fmla="*/ 1550194 w 1550194"/>
              <a:gd name="connsiteY2" fmla="*/ 0 h 12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0194" h="1208485">
                <a:moveTo>
                  <a:pt x="0" y="7144"/>
                </a:moveTo>
                <a:cubicBezTo>
                  <a:pt x="242292" y="607814"/>
                  <a:pt x="484584" y="1208485"/>
                  <a:pt x="742950" y="1207294"/>
                </a:cubicBezTo>
                <a:cubicBezTo>
                  <a:pt x="1001316" y="1206103"/>
                  <a:pt x="1275755" y="603051"/>
                  <a:pt x="1550194" y="0"/>
                </a:cubicBezTo>
              </a:path>
            </a:pathLst>
          </a:cu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99458CA-CAC4-B5B1-6D54-4564D2B9DF7C}"/>
              </a:ext>
            </a:extLst>
          </p:cNvPr>
          <p:cNvSpPr/>
          <p:nvPr/>
        </p:nvSpPr>
        <p:spPr>
          <a:xfrm>
            <a:off x="1429467" y="1728281"/>
            <a:ext cx="544948" cy="54495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9802F88-F2D9-E1A5-FF86-C1609D878D27}"/>
              </a:ext>
            </a:extLst>
          </p:cNvPr>
          <p:cNvSpPr/>
          <p:nvPr/>
        </p:nvSpPr>
        <p:spPr>
          <a:xfrm>
            <a:off x="584295" y="6022029"/>
            <a:ext cx="1207150" cy="564479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723094-C545-7FB5-6695-9A1D6885E372}"/>
              </a:ext>
            </a:extLst>
          </p:cNvPr>
          <p:cNvGrpSpPr/>
          <p:nvPr/>
        </p:nvGrpSpPr>
        <p:grpSpPr>
          <a:xfrm>
            <a:off x="1526845" y="1899081"/>
            <a:ext cx="342233" cy="187325"/>
            <a:chOff x="1508792" y="5238750"/>
            <a:chExt cx="342233" cy="18732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34B23E2-76AD-556F-68E9-55DFC471F5EF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92" y="5238750"/>
              <a:ext cx="34223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3D2C956-AA8F-7212-24E6-770CBC70CF55}"/>
                </a:ext>
              </a:extLst>
            </p:cNvPr>
            <p:cNvCxnSpPr>
              <a:cxnSpLocks/>
            </p:cNvCxnSpPr>
            <p:nvPr/>
          </p:nvCxnSpPr>
          <p:spPr>
            <a:xfrm>
              <a:off x="1508792" y="5426075"/>
              <a:ext cx="342233" cy="0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19" grpId="0" animBg="1"/>
      <p:bldP spid="120" grpId="0" animBg="1"/>
      <p:bldP spid="3" grpId="0" animBg="1"/>
      <p:bldP spid="9" grpId="0" animBg="1"/>
      <p:bldP spid="15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19EB-C2B3-F44E-81AF-4138295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21" y="-5968"/>
            <a:ext cx="11103107" cy="1325563"/>
          </a:xfrm>
        </p:spPr>
        <p:txBody>
          <a:bodyPr>
            <a:normAutofit/>
          </a:bodyPr>
          <a:lstStyle/>
          <a:p>
            <a:r>
              <a:rPr lang="en-GB" dirty="0"/>
              <a:t>Optical dipole force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21CC45-FB82-8AB3-FB2D-40EBEDA4CEBE}"/>
              </a:ext>
            </a:extLst>
          </p:cNvPr>
          <p:cNvGrpSpPr/>
          <p:nvPr/>
        </p:nvGrpSpPr>
        <p:grpSpPr>
          <a:xfrm>
            <a:off x="1311986" y="3308543"/>
            <a:ext cx="2144126" cy="2484891"/>
            <a:chOff x="759544" y="3451559"/>
            <a:chExt cx="2003545" cy="248489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D8F7303-343A-15E3-037C-B9A268EF9A2F}"/>
                </a:ext>
              </a:extLst>
            </p:cNvPr>
            <p:cNvSpPr/>
            <p:nvPr/>
          </p:nvSpPr>
          <p:spPr>
            <a:xfrm>
              <a:off x="759544" y="3451559"/>
              <a:ext cx="200354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/>
                <a:t>High-power beams </a:t>
              </a:r>
              <a:br>
                <a:rPr lang="en-GB" dirty="0"/>
              </a:br>
              <a:r>
                <a:rPr lang="en-GB" dirty="0"/>
                <a:t>-&gt; Stark shift</a:t>
              </a:r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536DC15-86AE-F3C0-66C2-5BBD1D552E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526" y="4632150"/>
              <a:ext cx="0" cy="1304300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A8F52C-1298-3273-7165-C6B0C36C6E41}"/>
                </a:ext>
              </a:extLst>
            </p:cNvPr>
            <p:cNvCxnSpPr>
              <a:cxnSpLocks/>
            </p:cNvCxnSpPr>
            <p:nvPr/>
          </p:nvCxnSpPr>
          <p:spPr>
            <a:xfrm>
              <a:off x="759544" y="4641885"/>
              <a:ext cx="769834" cy="0"/>
            </a:xfrm>
            <a:prstGeom prst="line">
              <a:avLst/>
            </a:prstGeom>
            <a:ln w="28575">
              <a:prstDash val="dash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986DF38-7108-5074-E3CF-B07FDA4D536F}"/>
                </a:ext>
              </a:extLst>
            </p:cNvPr>
            <p:cNvSpPr txBox="1"/>
            <p:nvPr/>
          </p:nvSpPr>
          <p:spPr>
            <a:xfrm>
              <a:off x="1030679" y="4831005"/>
              <a:ext cx="13302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dirty="0"/>
                <a:t>1050 nm</a:t>
              </a:r>
              <a:endParaRPr lang="en-CH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A364A4-2C42-FA20-8716-557EBDE80F01}"/>
              </a:ext>
            </a:extLst>
          </p:cNvPr>
          <p:cNvGrpSpPr/>
          <p:nvPr/>
        </p:nvGrpSpPr>
        <p:grpSpPr>
          <a:xfrm>
            <a:off x="936504" y="1372700"/>
            <a:ext cx="3229915" cy="5006763"/>
            <a:chOff x="936504" y="1372700"/>
            <a:chExt cx="3229915" cy="500676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6CBE17F-9716-6B6F-BBBC-6FB884319F79}"/>
                </a:ext>
              </a:extLst>
            </p:cNvPr>
            <p:cNvCxnSpPr>
              <a:cxnSpLocks/>
            </p:cNvCxnSpPr>
            <p:nvPr/>
          </p:nvCxnSpPr>
          <p:spPr>
            <a:xfrm>
              <a:off x="1315625" y="5778730"/>
              <a:ext cx="96304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EDB0A6E-CD22-22FD-FB58-E8C4C548CF9A}"/>
                </a:ext>
              </a:extLst>
            </p:cNvPr>
            <p:cNvGrpSpPr/>
            <p:nvPr/>
          </p:nvGrpSpPr>
          <p:grpSpPr>
            <a:xfrm>
              <a:off x="936504" y="1372700"/>
              <a:ext cx="3229915" cy="5006763"/>
              <a:chOff x="461733" y="1186544"/>
              <a:chExt cx="3018143" cy="5391356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6A58796E-B957-B99B-B151-D06CE83E754F}"/>
                  </a:ext>
                </a:extLst>
              </p:cNvPr>
              <p:cNvSpPr/>
              <p:nvPr/>
            </p:nvSpPr>
            <p:spPr>
              <a:xfrm>
                <a:off x="461733" y="2797541"/>
                <a:ext cx="3018143" cy="3780359"/>
              </a:xfrm>
              <a:custGeom>
                <a:avLst/>
                <a:gdLst>
                  <a:gd name="connsiteX0" fmla="*/ 0 w 4223657"/>
                  <a:gd name="connsiteY0" fmla="*/ 0 h 2024192"/>
                  <a:gd name="connsiteX1" fmla="*/ 1455575 w 4223657"/>
                  <a:gd name="connsiteY1" fmla="*/ 2021632 h 2024192"/>
                  <a:gd name="connsiteX2" fmla="*/ 2618792 w 4223657"/>
                  <a:gd name="connsiteY2" fmla="*/ 416767 h 2024192"/>
                  <a:gd name="connsiteX3" fmla="*/ 4223657 w 4223657"/>
                  <a:gd name="connsiteY3" fmla="*/ 161730 h 2024192"/>
                  <a:gd name="connsiteX0" fmla="*/ 0 w 4223657"/>
                  <a:gd name="connsiteY0" fmla="*/ 0 h 2040529"/>
                  <a:gd name="connsiteX1" fmla="*/ 1455575 w 4223657"/>
                  <a:gd name="connsiteY1" fmla="*/ 2021632 h 2040529"/>
                  <a:gd name="connsiteX2" fmla="*/ 2369976 w 4223657"/>
                  <a:gd name="connsiteY2" fmla="*/ 964163 h 2040529"/>
                  <a:gd name="connsiteX3" fmla="*/ 4223657 w 4223657"/>
                  <a:gd name="connsiteY3" fmla="*/ 161730 h 2040529"/>
                  <a:gd name="connsiteX0" fmla="*/ 0 w 4223657"/>
                  <a:gd name="connsiteY0" fmla="*/ 0 h 2041097"/>
                  <a:gd name="connsiteX1" fmla="*/ 1455575 w 4223657"/>
                  <a:gd name="connsiteY1" fmla="*/ 2021632 h 2041097"/>
                  <a:gd name="connsiteX2" fmla="*/ 2369976 w 4223657"/>
                  <a:gd name="connsiteY2" fmla="*/ 964163 h 2041097"/>
                  <a:gd name="connsiteX3" fmla="*/ 4223657 w 4223657"/>
                  <a:gd name="connsiteY3" fmla="*/ 161730 h 2041097"/>
                  <a:gd name="connsiteX0" fmla="*/ 0 w 4136571"/>
                  <a:gd name="connsiteY0" fmla="*/ 0 h 2039256"/>
                  <a:gd name="connsiteX1" fmla="*/ 1455575 w 4136571"/>
                  <a:gd name="connsiteY1" fmla="*/ 2021632 h 2039256"/>
                  <a:gd name="connsiteX2" fmla="*/ 2369976 w 4136571"/>
                  <a:gd name="connsiteY2" fmla="*/ 964163 h 2039256"/>
                  <a:gd name="connsiteX3" fmla="*/ 4136571 w 4136571"/>
                  <a:gd name="connsiteY3" fmla="*/ 622040 h 2039256"/>
                  <a:gd name="connsiteX0" fmla="*/ 0 w 3383901"/>
                  <a:gd name="connsiteY0" fmla="*/ 0 h 1968693"/>
                  <a:gd name="connsiteX1" fmla="*/ 702905 w 3383901"/>
                  <a:gd name="connsiteY1" fmla="*/ 1953207 h 1968693"/>
                  <a:gd name="connsiteX2" fmla="*/ 1617306 w 3383901"/>
                  <a:gd name="connsiteY2" fmla="*/ 895738 h 1968693"/>
                  <a:gd name="connsiteX3" fmla="*/ 3383901 w 3383901"/>
                  <a:gd name="connsiteY3" fmla="*/ 553615 h 1968693"/>
                  <a:gd name="connsiteX0" fmla="*/ 0 w 3383901"/>
                  <a:gd name="connsiteY0" fmla="*/ 0 h 1968693"/>
                  <a:gd name="connsiteX1" fmla="*/ 702905 w 3383901"/>
                  <a:gd name="connsiteY1" fmla="*/ 1953207 h 1968693"/>
                  <a:gd name="connsiteX2" fmla="*/ 1617306 w 3383901"/>
                  <a:gd name="connsiteY2" fmla="*/ 895738 h 1968693"/>
                  <a:gd name="connsiteX3" fmla="*/ 3383901 w 3383901"/>
                  <a:gd name="connsiteY3" fmla="*/ 553615 h 1968693"/>
                  <a:gd name="connsiteX0" fmla="*/ 0 w 3383901"/>
                  <a:gd name="connsiteY0" fmla="*/ 0 h 1969137"/>
                  <a:gd name="connsiteX1" fmla="*/ 702905 w 3383901"/>
                  <a:gd name="connsiteY1" fmla="*/ 1953207 h 1969137"/>
                  <a:gd name="connsiteX2" fmla="*/ 1617306 w 3383901"/>
                  <a:gd name="connsiteY2" fmla="*/ 895738 h 1969137"/>
                  <a:gd name="connsiteX3" fmla="*/ 3383901 w 3383901"/>
                  <a:gd name="connsiteY3" fmla="*/ 553615 h 1969137"/>
                  <a:gd name="connsiteX0" fmla="*/ 0 w 3383901"/>
                  <a:gd name="connsiteY0" fmla="*/ 0 h 1953332"/>
                  <a:gd name="connsiteX1" fmla="*/ 702905 w 3383901"/>
                  <a:gd name="connsiteY1" fmla="*/ 1953207 h 1953332"/>
                  <a:gd name="connsiteX2" fmla="*/ 1617306 w 3383901"/>
                  <a:gd name="connsiteY2" fmla="*/ 895738 h 1953332"/>
                  <a:gd name="connsiteX3" fmla="*/ 3383901 w 3383901"/>
                  <a:gd name="connsiteY3" fmla="*/ 553615 h 1953332"/>
                  <a:gd name="connsiteX0" fmla="*/ 0 w 3383901"/>
                  <a:gd name="connsiteY0" fmla="*/ 0 h 1953332"/>
                  <a:gd name="connsiteX1" fmla="*/ 702905 w 3383901"/>
                  <a:gd name="connsiteY1" fmla="*/ 1953207 h 1953332"/>
                  <a:gd name="connsiteX2" fmla="*/ 1617306 w 3383901"/>
                  <a:gd name="connsiteY2" fmla="*/ 895738 h 1953332"/>
                  <a:gd name="connsiteX3" fmla="*/ 3383901 w 3383901"/>
                  <a:gd name="connsiteY3" fmla="*/ 553615 h 1953332"/>
                  <a:gd name="connsiteX0" fmla="*/ 0 w 2531705"/>
                  <a:gd name="connsiteY0" fmla="*/ 0 h 1953332"/>
                  <a:gd name="connsiteX1" fmla="*/ 702905 w 2531705"/>
                  <a:gd name="connsiteY1" fmla="*/ 1953207 h 1953332"/>
                  <a:gd name="connsiteX2" fmla="*/ 1617306 w 2531705"/>
                  <a:gd name="connsiteY2" fmla="*/ 895738 h 1953332"/>
                  <a:gd name="connsiteX3" fmla="*/ 2531705 w 2531705"/>
                  <a:gd name="connsiteY3" fmla="*/ 572276 h 1953332"/>
                  <a:gd name="connsiteX0" fmla="*/ 0 w 2531705"/>
                  <a:gd name="connsiteY0" fmla="*/ 0 h 1953332"/>
                  <a:gd name="connsiteX1" fmla="*/ 702905 w 2531705"/>
                  <a:gd name="connsiteY1" fmla="*/ 1953207 h 1953332"/>
                  <a:gd name="connsiteX2" fmla="*/ 1617306 w 2531705"/>
                  <a:gd name="connsiteY2" fmla="*/ 895738 h 1953332"/>
                  <a:gd name="connsiteX3" fmla="*/ 2531705 w 2531705"/>
                  <a:gd name="connsiteY3" fmla="*/ 572276 h 1953332"/>
                  <a:gd name="connsiteX0" fmla="*/ 0 w 2531705"/>
                  <a:gd name="connsiteY0" fmla="*/ 0 h 1970383"/>
                  <a:gd name="connsiteX1" fmla="*/ 702905 w 2531705"/>
                  <a:gd name="connsiteY1" fmla="*/ 1953207 h 1970383"/>
                  <a:gd name="connsiteX2" fmla="*/ 1586204 w 2531705"/>
                  <a:gd name="connsiteY2" fmla="*/ 933060 h 1970383"/>
                  <a:gd name="connsiteX3" fmla="*/ 2531705 w 2531705"/>
                  <a:gd name="connsiteY3" fmla="*/ 572276 h 1970383"/>
                  <a:gd name="connsiteX0" fmla="*/ 0 w 2531705"/>
                  <a:gd name="connsiteY0" fmla="*/ 0 h 1968234"/>
                  <a:gd name="connsiteX1" fmla="*/ 702905 w 2531705"/>
                  <a:gd name="connsiteY1" fmla="*/ 1953207 h 1968234"/>
                  <a:gd name="connsiteX2" fmla="*/ 1586204 w 2531705"/>
                  <a:gd name="connsiteY2" fmla="*/ 933060 h 1968234"/>
                  <a:gd name="connsiteX3" fmla="*/ 2531705 w 2531705"/>
                  <a:gd name="connsiteY3" fmla="*/ 572276 h 1968234"/>
                  <a:gd name="connsiteX0" fmla="*/ 0 w 2531705"/>
                  <a:gd name="connsiteY0" fmla="*/ 0 h 1969028"/>
                  <a:gd name="connsiteX1" fmla="*/ 702905 w 2531705"/>
                  <a:gd name="connsiteY1" fmla="*/ 1953207 h 1969028"/>
                  <a:gd name="connsiteX2" fmla="*/ 1586204 w 2531705"/>
                  <a:gd name="connsiteY2" fmla="*/ 933060 h 1969028"/>
                  <a:gd name="connsiteX3" fmla="*/ 2531705 w 2531705"/>
                  <a:gd name="connsiteY3" fmla="*/ 572276 h 1969028"/>
                  <a:gd name="connsiteX0" fmla="*/ 0 w 2531705"/>
                  <a:gd name="connsiteY0" fmla="*/ 0 h 1971309"/>
                  <a:gd name="connsiteX1" fmla="*/ 702905 w 2531705"/>
                  <a:gd name="connsiteY1" fmla="*/ 1953207 h 1971309"/>
                  <a:gd name="connsiteX2" fmla="*/ 1586204 w 2531705"/>
                  <a:gd name="connsiteY2" fmla="*/ 933060 h 1971309"/>
                  <a:gd name="connsiteX3" fmla="*/ 2531705 w 2531705"/>
                  <a:gd name="connsiteY3" fmla="*/ 572276 h 1971309"/>
                  <a:gd name="connsiteX0" fmla="*/ 0 w 2531705"/>
                  <a:gd name="connsiteY0" fmla="*/ 0 h 1986599"/>
                  <a:gd name="connsiteX1" fmla="*/ 476607 w 2531705"/>
                  <a:gd name="connsiteY1" fmla="*/ 1969642 h 1986599"/>
                  <a:gd name="connsiteX2" fmla="*/ 1586204 w 2531705"/>
                  <a:gd name="connsiteY2" fmla="*/ 933060 h 1986599"/>
                  <a:gd name="connsiteX3" fmla="*/ 2531705 w 2531705"/>
                  <a:gd name="connsiteY3" fmla="*/ 572276 h 1986599"/>
                  <a:gd name="connsiteX0" fmla="*/ 0 w 2531705"/>
                  <a:gd name="connsiteY0" fmla="*/ 0 h 1969642"/>
                  <a:gd name="connsiteX1" fmla="*/ 476607 w 2531705"/>
                  <a:gd name="connsiteY1" fmla="*/ 1969642 h 1969642"/>
                  <a:gd name="connsiteX2" fmla="*/ 1586204 w 2531705"/>
                  <a:gd name="connsiteY2" fmla="*/ 933060 h 1969642"/>
                  <a:gd name="connsiteX3" fmla="*/ 2531705 w 2531705"/>
                  <a:gd name="connsiteY3" fmla="*/ 572276 h 1969642"/>
                  <a:gd name="connsiteX0" fmla="*/ 0 w 2531705"/>
                  <a:gd name="connsiteY0" fmla="*/ 0 h 1969642"/>
                  <a:gd name="connsiteX1" fmla="*/ 476607 w 2531705"/>
                  <a:gd name="connsiteY1" fmla="*/ 1969642 h 1969642"/>
                  <a:gd name="connsiteX2" fmla="*/ 1586204 w 2531705"/>
                  <a:gd name="connsiteY2" fmla="*/ 933060 h 1969642"/>
                  <a:gd name="connsiteX3" fmla="*/ 2531705 w 2531705"/>
                  <a:gd name="connsiteY3" fmla="*/ 572276 h 1969642"/>
                  <a:gd name="connsiteX0" fmla="*/ 0 w 2531705"/>
                  <a:gd name="connsiteY0" fmla="*/ 0 h 1970339"/>
                  <a:gd name="connsiteX1" fmla="*/ 476607 w 2531705"/>
                  <a:gd name="connsiteY1" fmla="*/ 1969642 h 1970339"/>
                  <a:gd name="connsiteX2" fmla="*/ 1586204 w 2531705"/>
                  <a:gd name="connsiteY2" fmla="*/ 933060 h 1970339"/>
                  <a:gd name="connsiteX3" fmla="*/ 2531705 w 2531705"/>
                  <a:gd name="connsiteY3" fmla="*/ 572276 h 1970339"/>
                  <a:gd name="connsiteX0" fmla="*/ 0 w 2531705"/>
                  <a:gd name="connsiteY0" fmla="*/ 0 h 1986020"/>
                  <a:gd name="connsiteX1" fmla="*/ 476607 w 2531705"/>
                  <a:gd name="connsiteY1" fmla="*/ 1969642 h 1986020"/>
                  <a:gd name="connsiteX2" fmla="*/ 1543774 w 2531705"/>
                  <a:gd name="connsiteY2" fmla="*/ 920734 h 1986020"/>
                  <a:gd name="connsiteX3" fmla="*/ 2531705 w 2531705"/>
                  <a:gd name="connsiteY3" fmla="*/ 572276 h 1986020"/>
                  <a:gd name="connsiteX0" fmla="*/ 0 w 3076234"/>
                  <a:gd name="connsiteY0" fmla="*/ 0 h 1986464"/>
                  <a:gd name="connsiteX1" fmla="*/ 476607 w 3076234"/>
                  <a:gd name="connsiteY1" fmla="*/ 1969642 h 1986464"/>
                  <a:gd name="connsiteX2" fmla="*/ 1543774 w 3076234"/>
                  <a:gd name="connsiteY2" fmla="*/ 920734 h 1986464"/>
                  <a:gd name="connsiteX3" fmla="*/ 3076234 w 3076234"/>
                  <a:gd name="connsiteY3" fmla="*/ 395603 h 1986464"/>
                  <a:gd name="connsiteX0" fmla="*/ 0 w 3076234"/>
                  <a:gd name="connsiteY0" fmla="*/ 0 h 1986464"/>
                  <a:gd name="connsiteX1" fmla="*/ 476607 w 3076234"/>
                  <a:gd name="connsiteY1" fmla="*/ 1969642 h 1986464"/>
                  <a:gd name="connsiteX2" fmla="*/ 1543774 w 3076234"/>
                  <a:gd name="connsiteY2" fmla="*/ 920734 h 1986464"/>
                  <a:gd name="connsiteX3" fmla="*/ 3076234 w 3076234"/>
                  <a:gd name="connsiteY3" fmla="*/ 395603 h 1986464"/>
                  <a:gd name="connsiteX0" fmla="*/ 0 w 3076234"/>
                  <a:gd name="connsiteY0" fmla="*/ 0 h 1971523"/>
                  <a:gd name="connsiteX1" fmla="*/ 476607 w 3076234"/>
                  <a:gd name="connsiteY1" fmla="*/ 1969642 h 1971523"/>
                  <a:gd name="connsiteX2" fmla="*/ 1543774 w 3076234"/>
                  <a:gd name="connsiteY2" fmla="*/ 920734 h 1971523"/>
                  <a:gd name="connsiteX3" fmla="*/ 3076234 w 3076234"/>
                  <a:gd name="connsiteY3" fmla="*/ 395603 h 1971523"/>
                  <a:gd name="connsiteX0" fmla="*/ 0 w 3076234"/>
                  <a:gd name="connsiteY0" fmla="*/ 0 h 1971541"/>
                  <a:gd name="connsiteX1" fmla="*/ 476607 w 3076234"/>
                  <a:gd name="connsiteY1" fmla="*/ 1969642 h 1971541"/>
                  <a:gd name="connsiteX2" fmla="*/ 1543774 w 3076234"/>
                  <a:gd name="connsiteY2" fmla="*/ 920734 h 1971541"/>
                  <a:gd name="connsiteX3" fmla="*/ 3076234 w 3076234"/>
                  <a:gd name="connsiteY3" fmla="*/ 395603 h 1971541"/>
                  <a:gd name="connsiteX0" fmla="*/ 0 w 3076234"/>
                  <a:gd name="connsiteY0" fmla="*/ 0 h 1987300"/>
                  <a:gd name="connsiteX1" fmla="*/ 476607 w 3076234"/>
                  <a:gd name="connsiteY1" fmla="*/ 1969642 h 1987300"/>
                  <a:gd name="connsiteX2" fmla="*/ 1543774 w 3076234"/>
                  <a:gd name="connsiteY2" fmla="*/ 935152 h 1987300"/>
                  <a:gd name="connsiteX3" fmla="*/ 3076234 w 3076234"/>
                  <a:gd name="connsiteY3" fmla="*/ 395603 h 1987300"/>
                  <a:gd name="connsiteX0" fmla="*/ 0 w 3076234"/>
                  <a:gd name="connsiteY0" fmla="*/ 0 h 1988173"/>
                  <a:gd name="connsiteX1" fmla="*/ 476607 w 3076234"/>
                  <a:gd name="connsiteY1" fmla="*/ 1969642 h 1988173"/>
                  <a:gd name="connsiteX2" fmla="*/ 1543774 w 3076234"/>
                  <a:gd name="connsiteY2" fmla="*/ 935152 h 1988173"/>
                  <a:gd name="connsiteX3" fmla="*/ 3076234 w 3076234"/>
                  <a:gd name="connsiteY3" fmla="*/ 395603 h 1988173"/>
                  <a:gd name="connsiteX0" fmla="*/ 0 w 3076234"/>
                  <a:gd name="connsiteY0" fmla="*/ 0 h 1999312"/>
                  <a:gd name="connsiteX1" fmla="*/ 476607 w 3076234"/>
                  <a:gd name="connsiteY1" fmla="*/ 1969642 h 1999312"/>
                  <a:gd name="connsiteX2" fmla="*/ 1382473 w 3076234"/>
                  <a:gd name="connsiteY2" fmla="*/ 1108165 h 1999312"/>
                  <a:gd name="connsiteX3" fmla="*/ 3076234 w 3076234"/>
                  <a:gd name="connsiteY3" fmla="*/ 395603 h 1999312"/>
                  <a:gd name="connsiteX0" fmla="*/ 0 w 3076234"/>
                  <a:gd name="connsiteY0" fmla="*/ 0 h 2001039"/>
                  <a:gd name="connsiteX1" fmla="*/ 476607 w 3076234"/>
                  <a:gd name="connsiteY1" fmla="*/ 1969642 h 2001039"/>
                  <a:gd name="connsiteX2" fmla="*/ 1382473 w 3076234"/>
                  <a:gd name="connsiteY2" fmla="*/ 1108165 h 2001039"/>
                  <a:gd name="connsiteX3" fmla="*/ 3076234 w 3076234"/>
                  <a:gd name="connsiteY3" fmla="*/ 395603 h 2001039"/>
                  <a:gd name="connsiteX0" fmla="*/ 0 w 3076234"/>
                  <a:gd name="connsiteY0" fmla="*/ 0 h 2004473"/>
                  <a:gd name="connsiteX1" fmla="*/ 476607 w 3076234"/>
                  <a:gd name="connsiteY1" fmla="*/ 1969642 h 2004473"/>
                  <a:gd name="connsiteX2" fmla="*/ 1382473 w 3076234"/>
                  <a:gd name="connsiteY2" fmla="*/ 1108165 h 2004473"/>
                  <a:gd name="connsiteX3" fmla="*/ 3076234 w 3076234"/>
                  <a:gd name="connsiteY3" fmla="*/ 395603 h 2004473"/>
                  <a:gd name="connsiteX0" fmla="*/ 0 w 3076234"/>
                  <a:gd name="connsiteY0" fmla="*/ 0 h 1998851"/>
                  <a:gd name="connsiteX1" fmla="*/ 476607 w 3076234"/>
                  <a:gd name="connsiteY1" fmla="*/ 1969642 h 1998851"/>
                  <a:gd name="connsiteX2" fmla="*/ 1382473 w 3076234"/>
                  <a:gd name="connsiteY2" fmla="*/ 1108165 h 1998851"/>
                  <a:gd name="connsiteX3" fmla="*/ 3076234 w 3076234"/>
                  <a:gd name="connsiteY3" fmla="*/ 395603 h 1998851"/>
                  <a:gd name="connsiteX0" fmla="*/ 0 w 3076234"/>
                  <a:gd name="connsiteY0" fmla="*/ 0 h 2021192"/>
                  <a:gd name="connsiteX1" fmla="*/ 476607 w 3076234"/>
                  <a:gd name="connsiteY1" fmla="*/ 1969642 h 2021192"/>
                  <a:gd name="connsiteX2" fmla="*/ 1090982 w 3076234"/>
                  <a:gd name="connsiteY2" fmla="*/ 1417799 h 2021192"/>
                  <a:gd name="connsiteX3" fmla="*/ 1382473 w 3076234"/>
                  <a:gd name="connsiteY3" fmla="*/ 1108165 h 2021192"/>
                  <a:gd name="connsiteX4" fmla="*/ 3076234 w 3076234"/>
                  <a:gd name="connsiteY4" fmla="*/ 395603 h 2021192"/>
                  <a:gd name="connsiteX0" fmla="*/ 0 w 3076234"/>
                  <a:gd name="connsiteY0" fmla="*/ 0 h 2021193"/>
                  <a:gd name="connsiteX1" fmla="*/ 476607 w 3076234"/>
                  <a:gd name="connsiteY1" fmla="*/ 1969642 h 2021193"/>
                  <a:gd name="connsiteX2" fmla="*/ 1090982 w 3076234"/>
                  <a:gd name="connsiteY2" fmla="*/ 1417799 h 2021193"/>
                  <a:gd name="connsiteX3" fmla="*/ 1382473 w 3076234"/>
                  <a:gd name="connsiteY3" fmla="*/ 1108165 h 2021193"/>
                  <a:gd name="connsiteX4" fmla="*/ 2120832 w 3076234"/>
                  <a:gd name="connsiteY4" fmla="*/ 639240 h 2021193"/>
                  <a:gd name="connsiteX5" fmla="*/ 3076234 w 3076234"/>
                  <a:gd name="connsiteY5" fmla="*/ 395603 h 2021193"/>
                  <a:gd name="connsiteX0" fmla="*/ 0 w 2986954"/>
                  <a:gd name="connsiteY0" fmla="*/ 0 h 1962295"/>
                  <a:gd name="connsiteX1" fmla="*/ 387327 w 2986954"/>
                  <a:gd name="connsiteY1" fmla="*/ 1913780 h 1962295"/>
                  <a:gd name="connsiteX2" fmla="*/ 1001702 w 2986954"/>
                  <a:gd name="connsiteY2" fmla="*/ 1361937 h 1962295"/>
                  <a:gd name="connsiteX3" fmla="*/ 1293193 w 2986954"/>
                  <a:gd name="connsiteY3" fmla="*/ 1052303 h 1962295"/>
                  <a:gd name="connsiteX4" fmla="*/ 2031552 w 2986954"/>
                  <a:gd name="connsiteY4" fmla="*/ 583378 h 1962295"/>
                  <a:gd name="connsiteX5" fmla="*/ 2986954 w 2986954"/>
                  <a:gd name="connsiteY5" fmla="*/ 339741 h 1962295"/>
                  <a:gd name="connsiteX0" fmla="*/ 0 w 2986954"/>
                  <a:gd name="connsiteY0" fmla="*/ 0 h 1969800"/>
                  <a:gd name="connsiteX1" fmla="*/ 387327 w 2986954"/>
                  <a:gd name="connsiteY1" fmla="*/ 1921760 h 1969800"/>
                  <a:gd name="connsiteX2" fmla="*/ 1001702 w 2986954"/>
                  <a:gd name="connsiteY2" fmla="*/ 1361937 h 1969800"/>
                  <a:gd name="connsiteX3" fmla="*/ 1293193 w 2986954"/>
                  <a:gd name="connsiteY3" fmla="*/ 1052303 h 1969800"/>
                  <a:gd name="connsiteX4" fmla="*/ 2031552 w 2986954"/>
                  <a:gd name="connsiteY4" fmla="*/ 583378 h 1969800"/>
                  <a:gd name="connsiteX5" fmla="*/ 2986954 w 2986954"/>
                  <a:gd name="connsiteY5" fmla="*/ 339741 h 1969800"/>
                  <a:gd name="connsiteX0" fmla="*/ 0 w 2986954"/>
                  <a:gd name="connsiteY0" fmla="*/ 0 h 1932368"/>
                  <a:gd name="connsiteX1" fmla="*/ 373591 w 2986954"/>
                  <a:gd name="connsiteY1" fmla="*/ 1881859 h 1932368"/>
                  <a:gd name="connsiteX2" fmla="*/ 1001702 w 2986954"/>
                  <a:gd name="connsiteY2" fmla="*/ 1361937 h 1932368"/>
                  <a:gd name="connsiteX3" fmla="*/ 1293193 w 2986954"/>
                  <a:gd name="connsiteY3" fmla="*/ 1052303 h 1932368"/>
                  <a:gd name="connsiteX4" fmla="*/ 2031552 w 2986954"/>
                  <a:gd name="connsiteY4" fmla="*/ 583378 h 1932368"/>
                  <a:gd name="connsiteX5" fmla="*/ 2986954 w 2986954"/>
                  <a:gd name="connsiteY5" fmla="*/ 339741 h 1932368"/>
                  <a:gd name="connsiteX0" fmla="*/ 0 w 2993822"/>
                  <a:gd name="connsiteY0" fmla="*/ 0 h 1932368"/>
                  <a:gd name="connsiteX1" fmla="*/ 373591 w 2993822"/>
                  <a:gd name="connsiteY1" fmla="*/ 1881859 h 1932368"/>
                  <a:gd name="connsiteX2" fmla="*/ 1001702 w 2993822"/>
                  <a:gd name="connsiteY2" fmla="*/ 1361937 h 1932368"/>
                  <a:gd name="connsiteX3" fmla="*/ 1293193 w 2993822"/>
                  <a:gd name="connsiteY3" fmla="*/ 1052303 h 1932368"/>
                  <a:gd name="connsiteX4" fmla="*/ 2031552 w 2993822"/>
                  <a:gd name="connsiteY4" fmla="*/ 583378 h 1932368"/>
                  <a:gd name="connsiteX5" fmla="*/ 2993822 w 2993822"/>
                  <a:gd name="connsiteY5" fmla="*/ 375651 h 1932368"/>
                  <a:gd name="connsiteX0" fmla="*/ 0 w 2993822"/>
                  <a:gd name="connsiteY0" fmla="*/ 0 h 1932368"/>
                  <a:gd name="connsiteX1" fmla="*/ 373591 w 2993822"/>
                  <a:gd name="connsiteY1" fmla="*/ 1881859 h 1932368"/>
                  <a:gd name="connsiteX2" fmla="*/ 1001702 w 2993822"/>
                  <a:gd name="connsiteY2" fmla="*/ 1361937 h 1932368"/>
                  <a:gd name="connsiteX3" fmla="*/ 1293193 w 2993822"/>
                  <a:gd name="connsiteY3" fmla="*/ 1052303 h 1932368"/>
                  <a:gd name="connsiteX4" fmla="*/ 2031552 w 2993822"/>
                  <a:gd name="connsiteY4" fmla="*/ 583378 h 1932368"/>
                  <a:gd name="connsiteX5" fmla="*/ 2993822 w 2993822"/>
                  <a:gd name="connsiteY5" fmla="*/ 375651 h 1932368"/>
                  <a:gd name="connsiteX0" fmla="*/ 0 w 2993822"/>
                  <a:gd name="connsiteY0" fmla="*/ 0 h 1932368"/>
                  <a:gd name="connsiteX1" fmla="*/ 373591 w 2993822"/>
                  <a:gd name="connsiteY1" fmla="*/ 1881859 h 1932368"/>
                  <a:gd name="connsiteX2" fmla="*/ 1001702 w 2993822"/>
                  <a:gd name="connsiteY2" fmla="*/ 1361937 h 1932368"/>
                  <a:gd name="connsiteX3" fmla="*/ 1409943 w 2993822"/>
                  <a:gd name="connsiteY3" fmla="*/ 968511 h 1932368"/>
                  <a:gd name="connsiteX4" fmla="*/ 2031552 w 2993822"/>
                  <a:gd name="connsiteY4" fmla="*/ 583378 h 1932368"/>
                  <a:gd name="connsiteX5" fmla="*/ 2993822 w 2993822"/>
                  <a:gd name="connsiteY5" fmla="*/ 375651 h 1932368"/>
                  <a:gd name="connsiteX0" fmla="*/ 0 w 2993822"/>
                  <a:gd name="connsiteY0" fmla="*/ 0 h 1938997"/>
                  <a:gd name="connsiteX1" fmla="*/ 373591 w 2993822"/>
                  <a:gd name="connsiteY1" fmla="*/ 1881859 h 1938997"/>
                  <a:gd name="connsiteX2" fmla="*/ 994833 w 2993822"/>
                  <a:gd name="connsiteY2" fmla="*/ 1413808 h 1938997"/>
                  <a:gd name="connsiteX3" fmla="*/ 1409943 w 2993822"/>
                  <a:gd name="connsiteY3" fmla="*/ 968511 h 1938997"/>
                  <a:gd name="connsiteX4" fmla="*/ 2031552 w 2993822"/>
                  <a:gd name="connsiteY4" fmla="*/ 583378 h 1938997"/>
                  <a:gd name="connsiteX5" fmla="*/ 2993822 w 2993822"/>
                  <a:gd name="connsiteY5" fmla="*/ 375651 h 1938997"/>
                  <a:gd name="connsiteX0" fmla="*/ 0 w 2993822"/>
                  <a:gd name="connsiteY0" fmla="*/ 0 h 1916959"/>
                  <a:gd name="connsiteX1" fmla="*/ 366723 w 2993822"/>
                  <a:gd name="connsiteY1" fmla="*/ 1857918 h 1916959"/>
                  <a:gd name="connsiteX2" fmla="*/ 994833 w 2993822"/>
                  <a:gd name="connsiteY2" fmla="*/ 1413808 h 1916959"/>
                  <a:gd name="connsiteX3" fmla="*/ 1409943 w 2993822"/>
                  <a:gd name="connsiteY3" fmla="*/ 968511 h 1916959"/>
                  <a:gd name="connsiteX4" fmla="*/ 2031552 w 2993822"/>
                  <a:gd name="connsiteY4" fmla="*/ 583378 h 1916959"/>
                  <a:gd name="connsiteX5" fmla="*/ 2993822 w 2993822"/>
                  <a:gd name="connsiteY5" fmla="*/ 375651 h 1916959"/>
                  <a:gd name="connsiteX0" fmla="*/ 0 w 2993822"/>
                  <a:gd name="connsiteY0" fmla="*/ 0 h 1916959"/>
                  <a:gd name="connsiteX1" fmla="*/ 366723 w 2993822"/>
                  <a:gd name="connsiteY1" fmla="*/ 1857918 h 1916959"/>
                  <a:gd name="connsiteX2" fmla="*/ 994833 w 2993822"/>
                  <a:gd name="connsiteY2" fmla="*/ 1413808 h 1916959"/>
                  <a:gd name="connsiteX3" fmla="*/ 1409943 w 2993822"/>
                  <a:gd name="connsiteY3" fmla="*/ 968511 h 1916959"/>
                  <a:gd name="connsiteX4" fmla="*/ 2031552 w 2993822"/>
                  <a:gd name="connsiteY4" fmla="*/ 583378 h 1916959"/>
                  <a:gd name="connsiteX5" fmla="*/ 2993822 w 2993822"/>
                  <a:gd name="connsiteY5" fmla="*/ 375651 h 1916959"/>
                  <a:gd name="connsiteX0" fmla="*/ 0 w 2993822"/>
                  <a:gd name="connsiteY0" fmla="*/ 0 h 1918845"/>
                  <a:gd name="connsiteX1" fmla="*/ 366723 w 2993822"/>
                  <a:gd name="connsiteY1" fmla="*/ 1857918 h 1918845"/>
                  <a:gd name="connsiteX2" fmla="*/ 994833 w 2993822"/>
                  <a:gd name="connsiteY2" fmla="*/ 1413808 h 1918845"/>
                  <a:gd name="connsiteX3" fmla="*/ 1409943 w 2993822"/>
                  <a:gd name="connsiteY3" fmla="*/ 968511 h 1918845"/>
                  <a:gd name="connsiteX4" fmla="*/ 2031552 w 2993822"/>
                  <a:gd name="connsiteY4" fmla="*/ 583378 h 1918845"/>
                  <a:gd name="connsiteX5" fmla="*/ 2993822 w 2993822"/>
                  <a:gd name="connsiteY5" fmla="*/ 375651 h 1918845"/>
                  <a:gd name="connsiteX0" fmla="*/ 0 w 2993822"/>
                  <a:gd name="connsiteY0" fmla="*/ 0 h 1918845"/>
                  <a:gd name="connsiteX1" fmla="*/ 366723 w 2993822"/>
                  <a:gd name="connsiteY1" fmla="*/ 1857918 h 1918845"/>
                  <a:gd name="connsiteX2" fmla="*/ 994833 w 2993822"/>
                  <a:gd name="connsiteY2" fmla="*/ 1413808 h 1918845"/>
                  <a:gd name="connsiteX3" fmla="*/ 1409943 w 2993822"/>
                  <a:gd name="connsiteY3" fmla="*/ 968511 h 1918845"/>
                  <a:gd name="connsiteX4" fmla="*/ 2031552 w 2993822"/>
                  <a:gd name="connsiteY4" fmla="*/ 583378 h 1918845"/>
                  <a:gd name="connsiteX5" fmla="*/ 2993822 w 2993822"/>
                  <a:gd name="connsiteY5" fmla="*/ 375651 h 1918845"/>
                  <a:gd name="connsiteX0" fmla="*/ 0 w 2031552"/>
                  <a:gd name="connsiteY0" fmla="*/ 0 h 1918845"/>
                  <a:gd name="connsiteX1" fmla="*/ 366723 w 2031552"/>
                  <a:gd name="connsiteY1" fmla="*/ 1857918 h 1918845"/>
                  <a:gd name="connsiteX2" fmla="*/ 994833 w 2031552"/>
                  <a:gd name="connsiteY2" fmla="*/ 1413808 h 1918845"/>
                  <a:gd name="connsiteX3" fmla="*/ 1409943 w 2031552"/>
                  <a:gd name="connsiteY3" fmla="*/ 968511 h 1918845"/>
                  <a:gd name="connsiteX4" fmla="*/ 2031552 w 2031552"/>
                  <a:gd name="connsiteY4" fmla="*/ 583378 h 1918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1552" h="1918845">
                    <a:moveTo>
                      <a:pt x="0" y="0"/>
                    </a:moveTo>
                    <a:cubicBezTo>
                      <a:pt x="114786" y="1021969"/>
                      <a:pt x="200918" y="1622283"/>
                      <a:pt x="366723" y="1857918"/>
                    </a:cubicBezTo>
                    <a:cubicBezTo>
                      <a:pt x="532528" y="2093553"/>
                      <a:pt x="850724" y="1581327"/>
                      <a:pt x="994833" y="1413808"/>
                    </a:cubicBezTo>
                    <a:cubicBezTo>
                      <a:pt x="1118340" y="1250278"/>
                      <a:pt x="1244025" y="1110907"/>
                      <a:pt x="1409943" y="968511"/>
                    </a:cubicBezTo>
                    <a:cubicBezTo>
                      <a:pt x="1575861" y="826115"/>
                      <a:pt x="1749259" y="702138"/>
                      <a:pt x="2031552" y="58337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CAC203BA-B1C7-1523-77B6-7FDB30971FEE}"/>
                  </a:ext>
                </a:extLst>
              </p:cNvPr>
              <p:cNvSpPr/>
              <p:nvPr/>
            </p:nvSpPr>
            <p:spPr>
              <a:xfrm>
                <a:off x="469144" y="1186544"/>
                <a:ext cx="2992512" cy="1615178"/>
              </a:xfrm>
              <a:custGeom>
                <a:avLst/>
                <a:gdLst>
                  <a:gd name="connsiteX0" fmla="*/ 0 w 1682645"/>
                  <a:gd name="connsiteY0" fmla="*/ 0 h 1293301"/>
                  <a:gd name="connsiteX1" fmla="*/ 408481 w 1682645"/>
                  <a:gd name="connsiteY1" fmla="*/ 1131758 h 1293301"/>
                  <a:gd name="connsiteX2" fmla="*/ 1682645 w 1682645"/>
                  <a:gd name="connsiteY2" fmla="*/ 1281659 h 1293301"/>
                  <a:gd name="connsiteX0" fmla="*/ 0 w 1682645"/>
                  <a:gd name="connsiteY0" fmla="*/ 0 h 1285071"/>
                  <a:gd name="connsiteX1" fmla="*/ 408481 w 1682645"/>
                  <a:gd name="connsiteY1" fmla="*/ 1131758 h 1285071"/>
                  <a:gd name="connsiteX2" fmla="*/ 1682645 w 1682645"/>
                  <a:gd name="connsiteY2" fmla="*/ 1281659 h 1285071"/>
                  <a:gd name="connsiteX0" fmla="*/ 0 w 1682645"/>
                  <a:gd name="connsiteY0" fmla="*/ 0 h 1281659"/>
                  <a:gd name="connsiteX1" fmla="*/ 513148 w 1682645"/>
                  <a:gd name="connsiteY1" fmla="*/ 981856 h 1281659"/>
                  <a:gd name="connsiteX2" fmla="*/ 1682645 w 1682645"/>
                  <a:gd name="connsiteY2" fmla="*/ 1281659 h 1281659"/>
                  <a:gd name="connsiteX0" fmla="*/ 0 w 1621334"/>
                  <a:gd name="connsiteY0" fmla="*/ 0 h 990552"/>
                  <a:gd name="connsiteX1" fmla="*/ 451837 w 1621334"/>
                  <a:gd name="connsiteY1" fmla="*/ 690749 h 990552"/>
                  <a:gd name="connsiteX2" fmla="*/ 1621334 w 1621334"/>
                  <a:gd name="connsiteY2" fmla="*/ 990552 h 990552"/>
                  <a:gd name="connsiteX0" fmla="*/ 0 w 1621334"/>
                  <a:gd name="connsiteY0" fmla="*/ 0 h 990552"/>
                  <a:gd name="connsiteX1" fmla="*/ 451837 w 1621334"/>
                  <a:gd name="connsiteY1" fmla="*/ 690749 h 990552"/>
                  <a:gd name="connsiteX2" fmla="*/ 1621334 w 1621334"/>
                  <a:gd name="connsiteY2" fmla="*/ 990552 h 990552"/>
                  <a:gd name="connsiteX0" fmla="*/ 0 w 1621334"/>
                  <a:gd name="connsiteY0" fmla="*/ 0 h 990552"/>
                  <a:gd name="connsiteX1" fmla="*/ 451837 w 1621334"/>
                  <a:gd name="connsiteY1" fmla="*/ 690749 h 990552"/>
                  <a:gd name="connsiteX2" fmla="*/ 1621334 w 1621334"/>
                  <a:gd name="connsiteY2" fmla="*/ 990552 h 990552"/>
                  <a:gd name="connsiteX0" fmla="*/ 0 w 1621334"/>
                  <a:gd name="connsiteY0" fmla="*/ 0 h 990552"/>
                  <a:gd name="connsiteX1" fmla="*/ 451837 w 1621334"/>
                  <a:gd name="connsiteY1" fmla="*/ 690749 h 990552"/>
                  <a:gd name="connsiteX2" fmla="*/ 1621334 w 1621334"/>
                  <a:gd name="connsiteY2" fmla="*/ 990552 h 990552"/>
                  <a:gd name="connsiteX0" fmla="*/ 0 w 1621334"/>
                  <a:gd name="connsiteY0" fmla="*/ 0 h 990552"/>
                  <a:gd name="connsiteX1" fmla="*/ 451837 w 1621334"/>
                  <a:gd name="connsiteY1" fmla="*/ 690749 h 990552"/>
                  <a:gd name="connsiteX2" fmla="*/ 1621334 w 1621334"/>
                  <a:gd name="connsiteY2" fmla="*/ 990552 h 99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334" h="990552">
                    <a:moveTo>
                      <a:pt x="0" y="0"/>
                    </a:moveTo>
                    <a:cubicBezTo>
                      <a:pt x="118519" y="285166"/>
                      <a:pt x="171396" y="477139"/>
                      <a:pt x="451837" y="690749"/>
                    </a:cubicBezTo>
                    <a:cubicBezTo>
                      <a:pt x="732278" y="904359"/>
                      <a:pt x="1255760" y="978061"/>
                      <a:pt x="1621334" y="990552"/>
                    </a:cubicBezTo>
                  </a:path>
                </a:pathLst>
              </a:custGeom>
              <a:ln w="28575"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E23C51E-5424-91CE-D810-C15329D05F62}"/>
                  </a:ext>
                </a:extLst>
              </p:cNvPr>
              <p:cNvSpPr/>
              <p:nvPr/>
            </p:nvSpPr>
            <p:spPr>
              <a:xfrm>
                <a:off x="1371865" y="1590608"/>
                <a:ext cx="13250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Simplified, </a:t>
                </a:r>
              </a:p>
              <a:p>
                <a:r>
                  <a:rPr lang="en-US" dirty="0"/>
                  <a:t>not to scale </a:t>
                </a:r>
                <a:endParaRPr lang="en-GB" dirty="0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989668D-2A02-D6A9-7672-7553E1B2BF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698192" y="4769212"/>
                <a:ext cx="431800" cy="241300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66221A7-30F5-17DC-3ACE-8784D49417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72792" y="2404157"/>
                <a:ext cx="457200" cy="215900"/>
              </a:xfrm>
              <a:prstGeom prst="rect">
                <a:avLst/>
              </a:prstGeom>
            </p:spPr>
          </p:pic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F3C054-71E2-82DC-D592-A43283F52602}"/>
              </a:ext>
            </a:extLst>
          </p:cNvPr>
          <p:cNvGrpSpPr/>
          <p:nvPr/>
        </p:nvGrpSpPr>
        <p:grpSpPr>
          <a:xfrm>
            <a:off x="5675624" y="5152671"/>
            <a:ext cx="5676903" cy="611611"/>
            <a:chOff x="6440980" y="3847905"/>
            <a:chExt cx="5676903" cy="611611"/>
          </a:xfrm>
        </p:grpSpPr>
        <p:sp>
          <p:nvSpPr>
            <p:cNvPr id="67" name="Textfeld 33">
              <a:extLst>
                <a:ext uri="{FF2B5EF4-FFF2-40B4-BE49-F238E27FC236}">
                  <a16:creationId xmlns:a16="http://schemas.microsoft.com/office/drawing/2014/main" id="{B319E61A-6873-7348-0CE2-23D306464338}"/>
                </a:ext>
              </a:extLst>
            </p:cNvPr>
            <p:cNvSpPr txBox="1"/>
            <p:nvPr/>
          </p:nvSpPr>
          <p:spPr>
            <a:xfrm>
              <a:off x="6656846" y="3847905"/>
              <a:ext cx="1645716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Ground-state cooling</a:t>
              </a:r>
              <a:endParaRPr lang="de-DE" sz="1600" dirty="0"/>
            </a:p>
          </p:txBody>
        </p:sp>
        <p:sp>
          <p:nvSpPr>
            <p:cNvPr id="73" name="Textfeld 39">
              <a:extLst>
                <a:ext uri="{FF2B5EF4-FFF2-40B4-BE49-F238E27FC236}">
                  <a16:creationId xmlns:a16="http://schemas.microsoft.com/office/drawing/2014/main" id="{C35DA578-82FE-1C3A-EE91-A69E3452C2E5}"/>
                </a:ext>
              </a:extLst>
            </p:cNvPr>
            <p:cNvSpPr txBox="1"/>
            <p:nvPr/>
          </p:nvSpPr>
          <p:spPr>
            <a:xfrm>
              <a:off x="8392339" y="3847905"/>
              <a:ext cx="1645716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Optical dipole force</a:t>
              </a:r>
            </a:p>
          </p:txBody>
        </p:sp>
        <p:cxnSp>
          <p:nvCxnSpPr>
            <p:cNvPr id="76" name="Gerader Verbinder 42">
              <a:extLst>
                <a:ext uri="{FF2B5EF4-FFF2-40B4-BE49-F238E27FC236}">
                  <a16:creationId xmlns:a16="http://schemas.microsoft.com/office/drawing/2014/main" id="{95253D5D-0600-3D8E-1C43-C1ABEC73609C}"/>
                </a:ext>
              </a:extLst>
            </p:cNvPr>
            <p:cNvCxnSpPr>
              <a:cxnSpLocks/>
            </p:cNvCxnSpPr>
            <p:nvPr/>
          </p:nvCxnSpPr>
          <p:spPr>
            <a:xfrm>
              <a:off x="6440980" y="4459516"/>
              <a:ext cx="5676903" cy="0"/>
            </a:xfrm>
            <a:prstGeom prst="line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feld 44">
              <a:extLst>
                <a:ext uri="{FF2B5EF4-FFF2-40B4-BE49-F238E27FC236}">
                  <a16:creationId xmlns:a16="http://schemas.microsoft.com/office/drawing/2014/main" id="{5BE21991-817E-571F-2A3B-606D5C5EBB31}"/>
                </a:ext>
              </a:extLst>
            </p:cNvPr>
            <p:cNvSpPr txBox="1"/>
            <p:nvPr/>
          </p:nvSpPr>
          <p:spPr>
            <a:xfrm>
              <a:off x="10127832" y="3847905"/>
              <a:ext cx="1645716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Be</a:t>
              </a:r>
              <a:r>
                <a:rPr lang="en-US" sz="1600" baseline="30000" dirty="0"/>
                <a:t>+</a:t>
              </a:r>
              <a:r>
                <a:rPr lang="en-US" sz="1600" dirty="0"/>
                <a:t> Motion detect</a:t>
              </a:r>
              <a:endParaRPr lang="de-DE" sz="1600" dirty="0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B975CC38-CACF-967C-0D05-B15AB0F30399}"/>
              </a:ext>
            </a:extLst>
          </p:cNvPr>
          <p:cNvSpPr/>
          <p:nvPr/>
        </p:nvSpPr>
        <p:spPr>
          <a:xfrm>
            <a:off x="5448855" y="4567109"/>
            <a:ext cx="2714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Pulse sequence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8B41B7D-6F07-BD35-D6B3-4995846BC059}"/>
              </a:ext>
            </a:extLst>
          </p:cNvPr>
          <p:cNvSpPr txBox="1"/>
          <p:nvPr/>
        </p:nvSpPr>
        <p:spPr>
          <a:xfrm>
            <a:off x="8331322" y="6196660"/>
            <a:ext cx="38606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/>
              <a:t>MgH</a:t>
            </a:r>
            <a:r>
              <a:rPr lang="en-US" sz="1400" baseline="30000" dirty="0"/>
              <a:t>+</a:t>
            </a:r>
            <a:r>
              <a:rPr lang="en-US" sz="1400" dirty="0"/>
              <a:t> - F. Wolf et al.  Nature 530, 457-460 (2016)</a:t>
            </a:r>
          </a:p>
          <a:p>
            <a:r>
              <a:rPr lang="en-US" sz="1400" dirty="0"/>
              <a:t>N</a:t>
            </a:r>
            <a:r>
              <a:rPr lang="en-US" sz="1400" baseline="-25000" dirty="0"/>
              <a:t>2</a:t>
            </a:r>
            <a:r>
              <a:rPr lang="en-US" sz="1400" baseline="30000" dirty="0"/>
              <a:t>+</a:t>
            </a:r>
            <a:r>
              <a:rPr lang="en-US" sz="1400" dirty="0"/>
              <a:t> - M. </a:t>
            </a:r>
            <a:r>
              <a:rPr lang="en-US" sz="1400" dirty="0" err="1"/>
              <a:t>Sinhal</a:t>
            </a:r>
            <a:r>
              <a:rPr lang="en-US" sz="1400" dirty="0"/>
              <a:t> et al.  Science 367, 6483 (2020)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619AE-468B-6711-9F99-7C2DAD66AD93}"/>
              </a:ext>
            </a:extLst>
          </p:cNvPr>
          <p:cNvSpPr txBox="1"/>
          <p:nvPr/>
        </p:nvSpPr>
        <p:spPr>
          <a:xfrm>
            <a:off x="-1245476" y="39413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0DA6009-8ECE-9F40-D29F-D26CB4AB1A3D}"/>
              </a:ext>
            </a:extLst>
          </p:cNvPr>
          <p:cNvSpPr/>
          <p:nvPr/>
        </p:nvSpPr>
        <p:spPr>
          <a:xfrm>
            <a:off x="6734890" y="1742016"/>
            <a:ext cx="559887" cy="55988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7CBEC8-38AE-C34A-4F1A-7A7A47E19184}"/>
              </a:ext>
            </a:extLst>
          </p:cNvPr>
          <p:cNvGrpSpPr/>
          <p:nvPr/>
        </p:nvGrpSpPr>
        <p:grpSpPr>
          <a:xfrm rot="19580442">
            <a:off x="7731154" y="1820274"/>
            <a:ext cx="1013410" cy="403372"/>
            <a:chOff x="4764506" y="2737048"/>
            <a:chExt cx="1204398" cy="479392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B9CAFE3-52EB-73BA-2118-5AC63C0397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3945" y="2982137"/>
              <a:ext cx="758701" cy="0"/>
            </a:xfrm>
            <a:prstGeom prst="straightConnector1">
              <a:avLst/>
            </a:prstGeom>
            <a:ln w="63500" cap="flat">
              <a:solidFill>
                <a:schemeClr val="accent2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8652DBF-AE77-BFFE-132D-360E41339CA9}"/>
                </a:ext>
              </a:extLst>
            </p:cNvPr>
            <p:cNvSpPr/>
            <p:nvPr/>
          </p:nvSpPr>
          <p:spPr>
            <a:xfrm>
              <a:off x="4764506" y="2755680"/>
              <a:ext cx="460048" cy="4600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9F8D756-7BB4-19DE-5504-7E9BB9FB929F}"/>
                </a:ext>
              </a:extLst>
            </p:cNvPr>
            <p:cNvSpPr/>
            <p:nvPr/>
          </p:nvSpPr>
          <p:spPr>
            <a:xfrm>
              <a:off x="5489513" y="2737048"/>
              <a:ext cx="479391" cy="4793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EF5411-FE3B-DB8B-9B8D-6AC90B7F0AE5}"/>
              </a:ext>
            </a:extLst>
          </p:cNvPr>
          <p:cNvCxnSpPr>
            <a:cxnSpLocks/>
          </p:cNvCxnSpPr>
          <p:nvPr/>
        </p:nvCxnSpPr>
        <p:spPr>
          <a:xfrm rot="2700000">
            <a:off x="8980537" y="840652"/>
            <a:ext cx="0" cy="888297"/>
          </a:xfrm>
          <a:prstGeom prst="straightConnector1">
            <a:avLst/>
          </a:prstGeom>
          <a:ln w="130175">
            <a:solidFill>
              <a:srgbClr val="C0000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37C9E51-B1A1-C90C-2186-10E18B02863B}"/>
              </a:ext>
            </a:extLst>
          </p:cNvPr>
          <p:cNvCxnSpPr>
            <a:cxnSpLocks/>
          </p:cNvCxnSpPr>
          <p:nvPr/>
        </p:nvCxnSpPr>
        <p:spPr>
          <a:xfrm rot="2700000" flipV="1">
            <a:off x="7440078" y="2344297"/>
            <a:ext cx="0" cy="888297"/>
          </a:xfrm>
          <a:prstGeom prst="straightConnector1">
            <a:avLst/>
          </a:prstGeom>
          <a:ln w="130175">
            <a:solidFill>
              <a:srgbClr val="C0000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CE7375B5-A94B-433A-3734-30916D47B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718" y="708322"/>
            <a:ext cx="152400" cy="1143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9981C2-FCEA-F101-93C9-F82D76D17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787" y="3244316"/>
            <a:ext cx="1130300" cy="1778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0E6D89-FE3C-82B6-3B26-55FC4454E43C}"/>
              </a:ext>
            </a:extLst>
          </p:cNvPr>
          <p:cNvCxnSpPr>
            <a:cxnSpLocks/>
          </p:cNvCxnSpPr>
          <p:nvPr/>
        </p:nvCxnSpPr>
        <p:spPr>
          <a:xfrm rot="2700000">
            <a:off x="7798433" y="853352"/>
            <a:ext cx="0" cy="888297"/>
          </a:xfrm>
          <a:prstGeom prst="straightConnector1">
            <a:avLst/>
          </a:prstGeom>
          <a:ln w="130175">
            <a:solidFill>
              <a:srgbClr val="C0000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76AD9F2-1EB1-E898-870A-18DFBECA90C3}"/>
              </a:ext>
            </a:extLst>
          </p:cNvPr>
          <p:cNvCxnSpPr>
            <a:cxnSpLocks/>
          </p:cNvCxnSpPr>
          <p:nvPr/>
        </p:nvCxnSpPr>
        <p:spPr>
          <a:xfrm rot="2700000" flipV="1">
            <a:off x="6337881" y="2242697"/>
            <a:ext cx="0" cy="888297"/>
          </a:xfrm>
          <a:prstGeom prst="straightConnector1">
            <a:avLst/>
          </a:prstGeom>
          <a:ln w="130175">
            <a:solidFill>
              <a:srgbClr val="C0000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>
            <a:extLst>
              <a:ext uri="{FF2B5EF4-FFF2-40B4-BE49-F238E27FC236}">
                <a16:creationId xmlns:a16="http://schemas.microsoft.com/office/drawing/2014/main" id="{3925616B-79E4-0E0F-9390-91484DA6FE4A}"/>
              </a:ext>
            </a:extLst>
          </p:cNvPr>
          <p:cNvSpPr/>
          <p:nvPr/>
        </p:nvSpPr>
        <p:spPr bwMode="auto">
          <a:xfrm>
            <a:off x="5969814" y="1584646"/>
            <a:ext cx="3324784" cy="1252064"/>
          </a:xfrm>
          <a:custGeom>
            <a:avLst/>
            <a:gdLst>
              <a:gd name="connsiteX0" fmla="*/ 0 w 1550194"/>
              <a:gd name="connsiteY0" fmla="*/ 7144 h 1208485"/>
              <a:gd name="connsiteX1" fmla="*/ 742950 w 1550194"/>
              <a:gd name="connsiteY1" fmla="*/ 1207294 h 1208485"/>
              <a:gd name="connsiteX2" fmla="*/ 1550194 w 1550194"/>
              <a:gd name="connsiteY2" fmla="*/ 0 h 12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50194" h="1208485">
                <a:moveTo>
                  <a:pt x="0" y="7144"/>
                </a:moveTo>
                <a:cubicBezTo>
                  <a:pt x="242292" y="607814"/>
                  <a:pt x="484584" y="1208485"/>
                  <a:pt x="742950" y="1207294"/>
                </a:cubicBezTo>
                <a:cubicBezTo>
                  <a:pt x="1001316" y="1206103"/>
                  <a:pt x="1275755" y="603051"/>
                  <a:pt x="1550194" y="0"/>
                </a:cubicBezTo>
              </a:path>
            </a:pathLst>
          </a:custGeom>
          <a:ln w="28575"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vert="horz" wrap="square" lIns="0" tIns="36000" rIns="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ts val="2400"/>
              </a:lnSpc>
              <a:spcBef>
                <a:spcPts val="600"/>
              </a:spcBef>
              <a:spcAft>
                <a:spcPct val="0"/>
              </a:spcAft>
              <a:buClr>
                <a:srgbClr val="2A6AB3"/>
              </a:buClr>
              <a:buSzPct val="110000"/>
              <a:buFont typeface="Wingdings" pitchFamily="16" charset="2"/>
              <a:buNone/>
              <a:tabLst/>
            </a:pPr>
            <a:endParaRPr kumimoji="0" lang="de-CH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E8BCC0-469A-88CC-0AD4-BAE083AECF31}"/>
              </a:ext>
            </a:extLst>
          </p:cNvPr>
          <p:cNvGrpSpPr/>
          <p:nvPr/>
        </p:nvGrpSpPr>
        <p:grpSpPr>
          <a:xfrm>
            <a:off x="7905939" y="2410407"/>
            <a:ext cx="3791637" cy="2293479"/>
            <a:chOff x="-400011" y="3186402"/>
            <a:chExt cx="3962176" cy="23966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58EBFA-D02F-80B4-75DC-8F89884F5FB7}"/>
                </a:ext>
              </a:extLst>
            </p:cNvPr>
            <p:cNvGrpSpPr/>
            <p:nvPr/>
          </p:nvGrpSpPr>
          <p:grpSpPr>
            <a:xfrm>
              <a:off x="703456" y="3186402"/>
              <a:ext cx="2858709" cy="1973517"/>
              <a:chOff x="987925" y="4246468"/>
              <a:chExt cx="2097583" cy="1448072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1183FEA-B0DD-E9B1-7F3E-1CF8E6B228C3}"/>
                  </a:ext>
                </a:extLst>
              </p:cNvPr>
              <p:cNvCxnSpPr/>
              <p:nvPr/>
            </p:nvCxnSpPr>
            <p:spPr>
              <a:xfrm>
                <a:off x="2094917" y="5301021"/>
                <a:ext cx="43709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2A9C3DD2-56E3-2183-B288-746B3E017213}"/>
                  </a:ext>
                </a:extLst>
              </p:cNvPr>
              <p:cNvCxnSpPr/>
              <p:nvPr/>
            </p:nvCxnSpPr>
            <p:spPr>
              <a:xfrm>
                <a:off x="1541421" y="5497780"/>
                <a:ext cx="437095" cy="0"/>
              </a:xfrm>
              <a:prstGeom prst="line">
                <a:avLst/>
              </a:prstGeom>
              <a:ln w="381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B2FAF70-647A-C8DF-88B7-ACE3BE3F6565}"/>
                  </a:ext>
                </a:extLst>
              </p:cNvPr>
              <p:cNvCxnSpPr/>
              <p:nvPr/>
            </p:nvCxnSpPr>
            <p:spPr>
              <a:xfrm>
                <a:off x="987925" y="5694540"/>
                <a:ext cx="437095" cy="0"/>
              </a:xfrm>
              <a:prstGeom prst="line">
                <a:avLst/>
              </a:prstGeom>
              <a:ln w="381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7D4806A-7419-799E-7995-58DAC0B800CF}"/>
                  </a:ext>
                </a:extLst>
              </p:cNvPr>
              <p:cNvCxnSpPr/>
              <p:nvPr/>
            </p:nvCxnSpPr>
            <p:spPr>
              <a:xfrm>
                <a:off x="2648413" y="5104262"/>
                <a:ext cx="437095" cy="0"/>
              </a:xfrm>
              <a:prstGeom prst="line">
                <a:avLst/>
              </a:prstGeom>
              <a:ln w="38100">
                <a:prstDash val="sysDot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0DD169E-0EFA-62A2-011C-AE0D8DB402E3}"/>
                  </a:ext>
                </a:extLst>
              </p:cNvPr>
              <p:cNvCxnSpPr/>
              <p:nvPr/>
            </p:nvCxnSpPr>
            <p:spPr>
              <a:xfrm>
                <a:off x="2094917" y="4443227"/>
                <a:ext cx="43709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87693FA-570E-9E2B-8805-7C8D5381AB38}"/>
                  </a:ext>
                </a:extLst>
              </p:cNvPr>
              <p:cNvCxnSpPr/>
              <p:nvPr/>
            </p:nvCxnSpPr>
            <p:spPr>
              <a:xfrm>
                <a:off x="1541421" y="4639986"/>
                <a:ext cx="437095" cy="0"/>
              </a:xfrm>
              <a:prstGeom prst="line">
                <a:avLst/>
              </a:prstGeom>
              <a:ln w="381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56E00A7-8578-E2F1-69BB-4783B3984C2C}"/>
                  </a:ext>
                </a:extLst>
              </p:cNvPr>
              <p:cNvCxnSpPr/>
              <p:nvPr/>
            </p:nvCxnSpPr>
            <p:spPr>
              <a:xfrm>
                <a:off x="987925" y="4836746"/>
                <a:ext cx="437095" cy="0"/>
              </a:xfrm>
              <a:prstGeom prst="line">
                <a:avLst/>
              </a:prstGeom>
              <a:ln w="38100"/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2C2D6496-7417-A230-E7B2-6D627722B29C}"/>
                  </a:ext>
                </a:extLst>
              </p:cNvPr>
              <p:cNvCxnSpPr/>
              <p:nvPr/>
            </p:nvCxnSpPr>
            <p:spPr>
              <a:xfrm>
                <a:off x="2648413" y="4246468"/>
                <a:ext cx="437095" cy="0"/>
              </a:xfrm>
              <a:prstGeom prst="line">
                <a:avLst/>
              </a:prstGeom>
              <a:ln w="38100">
                <a:prstDash val="sysDot"/>
              </a:ln>
              <a:effec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3DE9FA-9FAA-DE86-9473-64C704FC3602}"/>
                    </a:ext>
                  </a:extLst>
                </p:cNvPr>
                <p:cNvSpPr txBox="1"/>
                <p:nvPr/>
              </p:nvSpPr>
              <p:spPr>
                <a:xfrm>
                  <a:off x="-388461" y="4886809"/>
                  <a:ext cx="1708471" cy="573321"/>
                </a:xfrm>
                <a:prstGeom prst="rect">
                  <a:avLst/>
                </a:prstGeom>
                <a:noFill/>
              </p:spPr>
              <p:txBody>
                <a:bodyPr wrap="square" lIns="323934" tIns="161968" rIns="323934" bIns="161968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l-GR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↓</m:t>
                            </m:r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16463A98-271E-FBFE-448F-4860359554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8461" y="4886809"/>
                  <a:ext cx="1708471" cy="573321"/>
                </a:xfrm>
                <a:prstGeom prst="rect">
                  <a:avLst/>
                </a:prstGeom>
                <a:blipFill>
                  <a:blip r:embed="rId6"/>
                  <a:stretch>
                    <a:fillRect t="-45652" b="-8695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8C0D628-E189-DB4D-0D80-62B7EAE281B2}"/>
                    </a:ext>
                  </a:extLst>
                </p:cNvPr>
                <p:cNvSpPr txBox="1"/>
                <p:nvPr/>
              </p:nvSpPr>
              <p:spPr>
                <a:xfrm>
                  <a:off x="-400011" y="3696897"/>
                  <a:ext cx="1710507" cy="573321"/>
                </a:xfrm>
                <a:prstGeom prst="rect">
                  <a:avLst/>
                </a:prstGeom>
                <a:noFill/>
              </p:spPr>
              <p:txBody>
                <a:bodyPr wrap="square" lIns="323934" tIns="161968" rIns="323934" bIns="161968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"/>
                            <m:endChr m:val="⟩"/>
                            <m:ctrlPr>
                              <a:rPr lang="en-US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|</m:t>
                            </m:r>
                            <m:r>
                              <a:rPr lang="el-GR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↑</m:t>
                            </m:r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16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8588D2F-8D01-566D-DF1B-D06CE4883F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00011" y="3696897"/>
                  <a:ext cx="1710507" cy="573321"/>
                </a:xfrm>
                <a:prstGeom prst="rect">
                  <a:avLst/>
                </a:prstGeom>
                <a:blipFill>
                  <a:blip r:embed="rId7"/>
                  <a:stretch>
                    <a:fillRect t="-47826" b="-8478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4582301-0E10-DDDA-308C-A80A913CD91A}"/>
                </a:ext>
              </a:extLst>
            </p:cNvPr>
            <p:cNvSpPr txBox="1"/>
            <p:nvPr/>
          </p:nvSpPr>
          <p:spPr>
            <a:xfrm>
              <a:off x="675147" y="5197092"/>
              <a:ext cx="756104" cy="385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 = 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B6978EE-F2B5-5E52-71B0-82153F77CF91}"/>
                </a:ext>
              </a:extLst>
            </p:cNvPr>
            <p:cNvSpPr txBox="1"/>
            <p:nvPr/>
          </p:nvSpPr>
          <p:spPr>
            <a:xfrm>
              <a:off x="1608064" y="4924412"/>
              <a:ext cx="515837" cy="50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837A29-7211-64B8-E7EE-17FBDEC43D19}"/>
                </a:ext>
              </a:extLst>
            </p:cNvPr>
            <p:cNvSpPr txBox="1"/>
            <p:nvPr/>
          </p:nvSpPr>
          <p:spPr>
            <a:xfrm>
              <a:off x="2360122" y="4647814"/>
              <a:ext cx="515837" cy="50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6A05AC-4885-7F95-88CB-D1F51E861183}"/>
                </a:ext>
              </a:extLst>
            </p:cNvPr>
            <p:cNvSpPr txBox="1"/>
            <p:nvPr/>
          </p:nvSpPr>
          <p:spPr>
            <a:xfrm>
              <a:off x="3031327" y="4431448"/>
              <a:ext cx="515837" cy="503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B0BDAD-5C09-233D-9C53-BA314AF6B9E4}"/>
              </a:ext>
            </a:extLst>
          </p:cNvPr>
          <p:cNvGrpSpPr/>
          <p:nvPr/>
        </p:nvGrpSpPr>
        <p:grpSpPr>
          <a:xfrm>
            <a:off x="9272699" y="2701202"/>
            <a:ext cx="2126703" cy="1312568"/>
            <a:chOff x="9272699" y="2701202"/>
            <a:chExt cx="2126703" cy="1312568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30F19FA-1B92-20D6-F543-E2258BE1080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2699" y="3237058"/>
              <a:ext cx="613153" cy="776712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arrow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7ED3D5B-9F21-2412-F1B9-6E88909820B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17557" y="2966246"/>
              <a:ext cx="625070" cy="782051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arrow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357EC84-C7F5-121E-43C5-D24BAC9AC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713685" y="2701202"/>
              <a:ext cx="685717" cy="789074"/>
            </a:xfrm>
            <a:prstGeom prst="straightConnector1">
              <a:avLst/>
            </a:prstGeom>
            <a:ln w="25400" cap="flat">
              <a:solidFill>
                <a:srgbClr val="FF0000"/>
              </a:solidFill>
              <a:headEnd type="arrow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072BBB6-7518-4605-8BA0-A4388E07E812}"/>
              </a:ext>
            </a:extLst>
          </p:cNvPr>
          <p:cNvCxnSpPr>
            <a:cxnSpLocks/>
          </p:cNvCxnSpPr>
          <p:nvPr/>
        </p:nvCxnSpPr>
        <p:spPr>
          <a:xfrm>
            <a:off x="8953933" y="4297454"/>
            <a:ext cx="614854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F44413E-E523-6482-1E5C-123CC201235D}"/>
              </a:ext>
            </a:extLst>
          </p:cNvPr>
          <p:cNvGrpSpPr/>
          <p:nvPr/>
        </p:nvGrpSpPr>
        <p:grpSpPr>
          <a:xfrm>
            <a:off x="9658380" y="3529141"/>
            <a:ext cx="2051896" cy="508485"/>
            <a:chOff x="9658380" y="3529141"/>
            <a:chExt cx="2051896" cy="508485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F315819-A287-52EB-8B87-6190B3DAA9FD}"/>
                </a:ext>
              </a:extLst>
            </p:cNvPr>
            <p:cNvCxnSpPr>
              <a:cxnSpLocks/>
            </p:cNvCxnSpPr>
            <p:nvPr/>
          </p:nvCxnSpPr>
          <p:spPr>
            <a:xfrm>
              <a:off x="9658380" y="4037626"/>
              <a:ext cx="614854" cy="0"/>
            </a:xfrm>
            <a:prstGeom prst="line">
              <a:avLst/>
            </a:prstGeom>
            <a:ln w="57150">
              <a:solidFill>
                <a:srgbClr val="FFC000">
                  <a:alpha val="8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D6FD314-7F42-704D-9880-69F490A0340F}"/>
                </a:ext>
              </a:extLst>
            </p:cNvPr>
            <p:cNvCxnSpPr>
              <a:cxnSpLocks/>
            </p:cNvCxnSpPr>
            <p:nvPr/>
          </p:nvCxnSpPr>
          <p:spPr>
            <a:xfrm>
              <a:off x="10380638" y="3785754"/>
              <a:ext cx="614854" cy="0"/>
            </a:xfrm>
            <a:prstGeom prst="line">
              <a:avLst/>
            </a:prstGeom>
            <a:ln w="57150">
              <a:solidFill>
                <a:srgbClr val="FFC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5BFB630-F58C-E6F3-0631-37DAD14C8C00}"/>
                </a:ext>
              </a:extLst>
            </p:cNvPr>
            <p:cNvCxnSpPr>
              <a:cxnSpLocks/>
            </p:cNvCxnSpPr>
            <p:nvPr/>
          </p:nvCxnSpPr>
          <p:spPr>
            <a:xfrm>
              <a:off x="11095422" y="3529141"/>
              <a:ext cx="614854" cy="0"/>
            </a:xfrm>
            <a:prstGeom prst="line">
              <a:avLst/>
            </a:prstGeom>
            <a:ln w="57150">
              <a:solidFill>
                <a:srgbClr val="FFC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2556621F-D414-F605-7813-54EF66171959}"/>
              </a:ext>
            </a:extLst>
          </p:cNvPr>
          <p:cNvSpPr txBox="1"/>
          <p:nvPr/>
        </p:nvSpPr>
        <p:spPr>
          <a:xfrm>
            <a:off x="335062" y="2129929"/>
            <a:ext cx="14236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H</a:t>
            </a:r>
            <a:r>
              <a:rPr lang="en-GB" sz="2400" baseline="-25000" dirty="0"/>
              <a:t>2</a:t>
            </a:r>
            <a:r>
              <a:rPr lang="en-GB" sz="2400" baseline="30000" dirty="0"/>
              <a:t>+</a:t>
            </a:r>
            <a:endParaRPr lang="en-CH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32711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repeatCount="4000" accel="50000" decel="50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0.02123 -0.00093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5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4000" accel="5000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0.01445 -0.00024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11" grpId="0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19EB-C2B3-F44E-81AF-4138295F9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121" y="-5968"/>
            <a:ext cx="11103107" cy="1325563"/>
          </a:xfrm>
        </p:spPr>
        <p:txBody>
          <a:bodyPr>
            <a:normAutofit/>
          </a:bodyPr>
          <a:lstStyle/>
          <a:p>
            <a:r>
              <a:rPr lang="en-GB" dirty="0"/>
              <a:t>Optical dipole force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619AE-468B-6711-9F99-7C2DAD66AD93}"/>
              </a:ext>
            </a:extLst>
          </p:cNvPr>
          <p:cNvSpPr txBox="1"/>
          <p:nvPr/>
        </p:nvSpPr>
        <p:spPr>
          <a:xfrm>
            <a:off x="-1245476" y="36611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9649E9-0F46-E500-858A-99C0DEE93C8F}"/>
              </a:ext>
            </a:extLst>
          </p:cNvPr>
          <p:cNvGrpSpPr/>
          <p:nvPr/>
        </p:nvGrpSpPr>
        <p:grpSpPr>
          <a:xfrm>
            <a:off x="1703883" y="1309843"/>
            <a:ext cx="1758728" cy="860128"/>
            <a:chOff x="391991" y="1588508"/>
            <a:chExt cx="2840835" cy="138934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0DA6009-8ECE-9F40-D29F-D26CB4AB1A3D}"/>
                </a:ext>
              </a:extLst>
            </p:cNvPr>
            <p:cNvSpPr/>
            <p:nvPr/>
          </p:nvSpPr>
          <p:spPr>
            <a:xfrm>
              <a:off x="1223152" y="2033023"/>
              <a:ext cx="559887" cy="5598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A7CBEC8-38AE-C34A-4F1A-7A7A47E19184}"/>
                </a:ext>
              </a:extLst>
            </p:cNvPr>
            <p:cNvGrpSpPr/>
            <p:nvPr/>
          </p:nvGrpSpPr>
          <p:grpSpPr>
            <a:xfrm rot="19580442">
              <a:off x="2219416" y="2111281"/>
              <a:ext cx="1013410" cy="403372"/>
              <a:chOff x="4764506" y="2737048"/>
              <a:chExt cx="1204398" cy="479392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8B9CAFE3-52EB-73BA-2118-5AC63C0397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73945" y="2982137"/>
                <a:ext cx="758701" cy="0"/>
              </a:xfrm>
              <a:prstGeom prst="straightConnector1">
                <a:avLst/>
              </a:prstGeom>
              <a:ln w="63500" cap="flat">
                <a:solidFill>
                  <a:schemeClr val="accent2"/>
                </a:solidFill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8652DBF-AE77-BFFE-132D-360E41339CA9}"/>
                  </a:ext>
                </a:extLst>
              </p:cNvPr>
              <p:cNvSpPr/>
              <p:nvPr/>
            </p:nvSpPr>
            <p:spPr>
              <a:xfrm>
                <a:off x="4764506" y="2755680"/>
                <a:ext cx="460048" cy="46005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C9F8D756-7BB4-19DE-5504-7E9BB9FB929F}"/>
                  </a:ext>
                </a:extLst>
              </p:cNvPr>
              <p:cNvSpPr/>
              <p:nvPr/>
            </p:nvSpPr>
            <p:spPr>
              <a:xfrm>
                <a:off x="5489513" y="2737048"/>
                <a:ext cx="479391" cy="4793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3EF5411-FE3B-DB8B-9B8D-6AC90B7F0AE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2109899" y="1144359"/>
              <a:ext cx="0" cy="888297"/>
            </a:xfrm>
            <a:prstGeom prst="straightConnector1">
              <a:avLst/>
            </a:prstGeom>
            <a:ln w="130175">
              <a:solidFill>
                <a:srgbClr val="C00000">
                  <a:alpha val="7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37C9E51-B1A1-C90C-2186-10E18B02863B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836140" y="2533704"/>
              <a:ext cx="0" cy="888297"/>
            </a:xfrm>
            <a:prstGeom prst="straightConnector1">
              <a:avLst/>
            </a:prstGeom>
            <a:ln w="130175">
              <a:solidFill>
                <a:srgbClr val="C00000">
                  <a:alpha val="7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8DE56-E13E-6F02-D9C2-5D06FAA437C8}"/>
              </a:ext>
            </a:extLst>
          </p:cNvPr>
          <p:cNvGrpSpPr/>
          <p:nvPr/>
        </p:nvGrpSpPr>
        <p:grpSpPr>
          <a:xfrm>
            <a:off x="3733800" y="6097588"/>
            <a:ext cx="5713670" cy="611611"/>
            <a:chOff x="6404213" y="3847905"/>
            <a:chExt cx="5713670" cy="611611"/>
          </a:xfrm>
        </p:grpSpPr>
        <p:sp>
          <p:nvSpPr>
            <p:cNvPr id="28" name="Textfeld 33">
              <a:extLst>
                <a:ext uri="{FF2B5EF4-FFF2-40B4-BE49-F238E27FC236}">
                  <a16:creationId xmlns:a16="http://schemas.microsoft.com/office/drawing/2014/main" id="{12C593E0-360F-FA6D-DE8A-33290E7389A2}"/>
                </a:ext>
              </a:extLst>
            </p:cNvPr>
            <p:cNvSpPr txBox="1"/>
            <p:nvPr/>
          </p:nvSpPr>
          <p:spPr>
            <a:xfrm>
              <a:off x="6656846" y="3847905"/>
              <a:ext cx="1645716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Ground-state cooling</a:t>
              </a:r>
              <a:endParaRPr lang="de-DE" sz="1600" dirty="0"/>
            </a:p>
          </p:txBody>
        </p:sp>
        <p:sp>
          <p:nvSpPr>
            <p:cNvPr id="29" name="Textfeld 39">
              <a:extLst>
                <a:ext uri="{FF2B5EF4-FFF2-40B4-BE49-F238E27FC236}">
                  <a16:creationId xmlns:a16="http://schemas.microsoft.com/office/drawing/2014/main" id="{D960800B-5C58-367B-7AAA-9B002EF24A6F}"/>
                </a:ext>
              </a:extLst>
            </p:cNvPr>
            <p:cNvSpPr txBox="1"/>
            <p:nvPr/>
          </p:nvSpPr>
          <p:spPr>
            <a:xfrm>
              <a:off x="8392339" y="3847905"/>
              <a:ext cx="1645716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Optical dipole force</a:t>
              </a:r>
            </a:p>
          </p:txBody>
        </p:sp>
        <p:cxnSp>
          <p:nvCxnSpPr>
            <p:cNvPr id="35" name="Gerader Verbinder 42">
              <a:extLst>
                <a:ext uri="{FF2B5EF4-FFF2-40B4-BE49-F238E27FC236}">
                  <a16:creationId xmlns:a16="http://schemas.microsoft.com/office/drawing/2014/main" id="{56F63B4E-0365-2890-990C-9208174DFFB7}"/>
                </a:ext>
              </a:extLst>
            </p:cNvPr>
            <p:cNvCxnSpPr>
              <a:cxnSpLocks/>
            </p:cNvCxnSpPr>
            <p:nvPr/>
          </p:nvCxnSpPr>
          <p:spPr>
            <a:xfrm>
              <a:off x="6404213" y="4459516"/>
              <a:ext cx="5713670" cy="0"/>
            </a:xfrm>
            <a:prstGeom prst="line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44">
              <a:extLst>
                <a:ext uri="{FF2B5EF4-FFF2-40B4-BE49-F238E27FC236}">
                  <a16:creationId xmlns:a16="http://schemas.microsoft.com/office/drawing/2014/main" id="{9124F1A5-A709-41E9-63A7-0A266276923F}"/>
                </a:ext>
              </a:extLst>
            </p:cNvPr>
            <p:cNvSpPr txBox="1"/>
            <p:nvPr/>
          </p:nvSpPr>
          <p:spPr>
            <a:xfrm>
              <a:off x="10127832" y="3847905"/>
              <a:ext cx="1645716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Be</a:t>
              </a:r>
              <a:r>
                <a:rPr lang="en-US" sz="1600" baseline="30000" dirty="0"/>
                <a:t>+</a:t>
              </a:r>
              <a:r>
                <a:rPr lang="en-US" sz="1600" dirty="0"/>
                <a:t> Motion detect</a:t>
              </a:r>
              <a:endParaRPr lang="de-DE" sz="1600" dirty="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171317D8-F4A7-9BB4-1400-CE0B9A0BFD7A}"/>
              </a:ext>
            </a:extLst>
          </p:cNvPr>
          <p:cNvSpPr/>
          <p:nvPr/>
        </p:nvSpPr>
        <p:spPr>
          <a:xfrm>
            <a:off x="3565434" y="5738008"/>
            <a:ext cx="2714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Pulse sequence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7DDA04B-2A3D-7FF9-AD90-D74E272DB173}"/>
              </a:ext>
            </a:extLst>
          </p:cNvPr>
          <p:cNvGrpSpPr/>
          <p:nvPr/>
        </p:nvGrpSpPr>
        <p:grpSpPr>
          <a:xfrm>
            <a:off x="6725829" y="1350467"/>
            <a:ext cx="1703912" cy="860128"/>
            <a:chOff x="1223152" y="1588508"/>
            <a:chExt cx="2752291" cy="138934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2C1DC14-B741-0FBE-9732-7C7365E68999}"/>
                </a:ext>
              </a:extLst>
            </p:cNvPr>
            <p:cNvSpPr/>
            <p:nvPr/>
          </p:nvSpPr>
          <p:spPr>
            <a:xfrm>
              <a:off x="1223152" y="2033023"/>
              <a:ext cx="559887" cy="5598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AEBE00D-F46B-2BE4-AF06-0BBBBDDA2B41}"/>
                </a:ext>
              </a:extLst>
            </p:cNvPr>
            <p:cNvGrpSpPr/>
            <p:nvPr/>
          </p:nvGrpSpPr>
          <p:grpSpPr>
            <a:xfrm rot="19580442">
              <a:off x="2219416" y="2111281"/>
              <a:ext cx="1013410" cy="403372"/>
              <a:chOff x="4764506" y="2737048"/>
              <a:chExt cx="1204398" cy="479392"/>
            </a:xfrm>
          </p:grpSpPr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C6822AD5-8DD0-3CA8-2D28-4CD6081052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73945" y="2982137"/>
                <a:ext cx="758701" cy="0"/>
              </a:xfrm>
              <a:prstGeom prst="straightConnector1">
                <a:avLst/>
              </a:prstGeom>
              <a:ln w="63500" cap="flat">
                <a:solidFill>
                  <a:schemeClr val="accent2"/>
                </a:solidFill>
                <a:headEnd type="none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1C4E0955-D4B8-25EA-2039-6C0FECD26455}"/>
                  </a:ext>
                </a:extLst>
              </p:cNvPr>
              <p:cNvSpPr/>
              <p:nvPr/>
            </p:nvSpPr>
            <p:spPr>
              <a:xfrm>
                <a:off x="4764506" y="2755680"/>
                <a:ext cx="460048" cy="46005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B00784E-9131-2C10-D1E2-C3E8A729794B}"/>
                  </a:ext>
                </a:extLst>
              </p:cNvPr>
              <p:cNvSpPr/>
              <p:nvPr/>
            </p:nvSpPr>
            <p:spPr>
              <a:xfrm>
                <a:off x="5489513" y="2737048"/>
                <a:ext cx="479391" cy="47939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C9FD9ED3-8D39-DC23-E14F-03D25506FE0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3531295" y="1144359"/>
              <a:ext cx="0" cy="888297"/>
            </a:xfrm>
            <a:prstGeom prst="straightConnector1">
              <a:avLst/>
            </a:prstGeom>
            <a:ln w="130175">
              <a:solidFill>
                <a:srgbClr val="C00000">
                  <a:alpha val="7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986455D-1A60-7755-0533-F3D14FC0A292}"/>
                </a:ext>
              </a:extLst>
            </p:cNvPr>
            <p:cNvCxnSpPr>
              <a:cxnSpLocks/>
            </p:cNvCxnSpPr>
            <p:nvPr/>
          </p:nvCxnSpPr>
          <p:spPr>
            <a:xfrm rot="2700000" flipV="1">
              <a:off x="1905643" y="2533704"/>
              <a:ext cx="0" cy="888297"/>
            </a:xfrm>
            <a:prstGeom prst="straightConnector1">
              <a:avLst/>
            </a:prstGeom>
            <a:ln w="130175">
              <a:solidFill>
                <a:srgbClr val="C00000">
                  <a:alpha val="7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18CACFA-A434-1CFB-1284-96D4100E8CC3}"/>
              </a:ext>
            </a:extLst>
          </p:cNvPr>
          <p:cNvGrpSpPr/>
          <p:nvPr/>
        </p:nvGrpSpPr>
        <p:grpSpPr>
          <a:xfrm>
            <a:off x="116586" y="2532931"/>
            <a:ext cx="4613720" cy="3036377"/>
            <a:chOff x="6373829" y="734790"/>
            <a:chExt cx="4613720" cy="3036377"/>
          </a:xfrm>
        </p:grpSpPr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8933EA7-9643-A61D-6275-F3BE6DF519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5132"/>
            <a:stretch/>
          </p:blipFill>
          <p:spPr>
            <a:xfrm>
              <a:off x="6373829" y="734790"/>
              <a:ext cx="4613720" cy="3036377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66AF8452-03E4-DFB1-D136-507B68522D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75807" t="37153" r="672" b="36437"/>
            <a:stretch/>
          </p:blipFill>
          <p:spPr>
            <a:xfrm>
              <a:off x="9005152" y="2116627"/>
              <a:ext cx="1449482" cy="801906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4984DE0-B5CA-D3F7-DC94-1C3268B0D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638" y="2531501"/>
            <a:ext cx="5887354" cy="306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0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5B66-0627-F1B1-C03F-6EFBC4F9E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54" y="-5537"/>
            <a:ext cx="10515600" cy="1325563"/>
          </a:xfrm>
        </p:spPr>
        <p:txBody>
          <a:bodyPr/>
          <a:lstStyle/>
          <a:p>
            <a:r>
              <a:rPr lang="en-CH" dirty="0"/>
              <a:t>Quantum logic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CA633-D943-FB8A-F23E-DF58155B5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3639" y="6492875"/>
            <a:ext cx="2844800" cy="365125"/>
          </a:xfrm>
        </p:spPr>
        <p:txBody>
          <a:bodyPr/>
          <a:lstStyle/>
          <a:p>
            <a:fld id="{07A95E45-DE94-4673-B7E2-FEE06A0E45C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36F191-7249-35DC-7F3B-C12A8CA5F110}"/>
              </a:ext>
            </a:extLst>
          </p:cNvPr>
          <p:cNvSpPr/>
          <p:nvPr/>
        </p:nvSpPr>
        <p:spPr>
          <a:xfrm>
            <a:off x="1095510" y="2902508"/>
            <a:ext cx="887204" cy="88720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BD2824-D4F6-CE61-A685-5CD092643769}"/>
              </a:ext>
            </a:extLst>
          </p:cNvPr>
          <p:cNvGrpSpPr/>
          <p:nvPr/>
        </p:nvGrpSpPr>
        <p:grpSpPr>
          <a:xfrm rot="19580442">
            <a:off x="2674204" y="3026517"/>
            <a:ext cx="1605864" cy="639189"/>
            <a:chOff x="4764506" y="2737048"/>
            <a:chExt cx="1204398" cy="47939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4E5AC22-D95A-CDA8-7D04-431D74423A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3945" y="2982137"/>
              <a:ext cx="758701" cy="0"/>
            </a:xfrm>
            <a:prstGeom prst="straightConnector1">
              <a:avLst/>
            </a:prstGeom>
            <a:ln w="63500" cap="flat">
              <a:solidFill>
                <a:schemeClr val="accent2"/>
              </a:solidFill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63E6373-F6A6-8BF6-9415-42CE4524DDB6}"/>
                </a:ext>
              </a:extLst>
            </p:cNvPr>
            <p:cNvSpPr/>
            <p:nvPr/>
          </p:nvSpPr>
          <p:spPr>
            <a:xfrm>
              <a:off x="4764506" y="2755680"/>
              <a:ext cx="460048" cy="4600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011168F-0675-7677-FF79-3DD02DB12871}"/>
                </a:ext>
              </a:extLst>
            </p:cNvPr>
            <p:cNvSpPr/>
            <p:nvPr/>
          </p:nvSpPr>
          <p:spPr>
            <a:xfrm>
              <a:off x="5489513" y="2737048"/>
              <a:ext cx="479391" cy="47939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D91D95-BAD4-E8BA-2C99-C6A21B2C91AA}"/>
              </a:ext>
            </a:extLst>
          </p:cNvPr>
          <p:cNvCxnSpPr>
            <a:cxnSpLocks/>
          </p:cNvCxnSpPr>
          <p:nvPr/>
        </p:nvCxnSpPr>
        <p:spPr>
          <a:xfrm>
            <a:off x="1666887" y="1288042"/>
            <a:ext cx="1378349" cy="1568747"/>
          </a:xfrm>
          <a:prstGeom prst="straightConnector1">
            <a:avLst/>
          </a:prstGeom>
          <a:ln w="231775">
            <a:solidFill>
              <a:srgbClr val="C0000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641B0B0-74BE-F8B5-5DA2-75F1E8491209}"/>
              </a:ext>
            </a:extLst>
          </p:cNvPr>
          <p:cNvCxnSpPr>
            <a:cxnSpLocks/>
          </p:cNvCxnSpPr>
          <p:nvPr/>
        </p:nvCxnSpPr>
        <p:spPr>
          <a:xfrm flipH="1" flipV="1">
            <a:off x="3856313" y="3816896"/>
            <a:ext cx="1350024" cy="1536508"/>
          </a:xfrm>
          <a:prstGeom prst="straightConnector1">
            <a:avLst/>
          </a:prstGeom>
          <a:ln w="231775">
            <a:solidFill>
              <a:srgbClr val="C0000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6C372C2-A4F9-1458-7AAB-1EE54FC9D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087" y="736074"/>
            <a:ext cx="5410200" cy="4495800"/>
          </a:xfrm>
          <a:prstGeom prst="rect">
            <a:avLst/>
          </a:prstGeom>
        </p:spPr>
      </p:pic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6625304-3D86-4D55-5D2A-6192C04E5E3F}"/>
              </a:ext>
            </a:extLst>
          </p:cNvPr>
          <p:cNvCxnSpPr>
            <a:cxnSpLocks/>
          </p:cNvCxnSpPr>
          <p:nvPr/>
        </p:nvCxnSpPr>
        <p:spPr>
          <a:xfrm flipV="1">
            <a:off x="10033026" y="4874842"/>
            <a:ext cx="0" cy="883475"/>
          </a:xfrm>
          <a:prstGeom prst="straightConnector1">
            <a:avLst/>
          </a:prstGeom>
          <a:ln w="130175">
            <a:solidFill>
              <a:srgbClr val="C0000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B125AF8-A358-5981-D164-4DBE314FEBA5}"/>
              </a:ext>
            </a:extLst>
          </p:cNvPr>
          <p:cNvCxnSpPr>
            <a:cxnSpLocks/>
          </p:cNvCxnSpPr>
          <p:nvPr/>
        </p:nvCxnSpPr>
        <p:spPr>
          <a:xfrm rot="5400000" flipV="1">
            <a:off x="6453805" y="1785331"/>
            <a:ext cx="0" cy="883475"/>
          </a:xfrm>
          <a:prstGeom prst="straightConnector1">
            <a:avLst/>
          </a:prstGeom>
          <a:ln w="130175">
            <a:solidFill>
              <a:srgbClr val="C00000">
                <a:alpha val="7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ED3DA7-A06D-1F41-BC79-8BDAAFE8EF8B}"/>
              </a:ext>
            </a:extLst>
          </p:cNvPr>
          <p:cNvGrpSpPr/>
          <p:nvPr/>
        </p:nvGrpSpPr>
        <p:grpSpPr>
          <a:xfrm>
            <a:off x="7926731" y="1526212"/>
            <a:ext cx="2808908" cy="2786121"/>
            <a:chOff x="3660474" y="3992970"/>
            <a:chExt cx="1958752" cy="194286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208297C-0B18-9D1A-3AC6-20503C1D6EF1}"/>
                </a:ext>
              </a:extLst>
            </p:cNvPr>
            <p:cNvSpPr/>
            <p:nvPr/>
          </p:nvSpPr>
          <p:spPr>
            <a:xfrm>
              <a:off x="4594174" y="3992970"/>
              <a:ext cx="1025052" cy="1025052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8A930FC-D909-727D-528D-E1FBA7BBD70C}"/>
                </a:ext>
              </a:extLst>
            </p:cNvPr>
            <p:cNvSpPr/>
            <p:nvPr/>
          </p:nvSpPr>
          <p:spPr>
            <a:xfrm>
              <a:off x="3660474" y="4910780"/>
              <a:ext cx="1025052" cy="1025052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4D904EA-522B-70E2-ECEF-4B9BCA4387C5}"/>
                </a:ext>
              </a:extLst>
            </p:cNvPr>
            <p:cNvSpPr/>
            <p:nvPr/>
          </p:nvSpPr>
          <p:spPr>
            <a:xfrm>
              <a:off x="4928730" y="4339736"/>
              <a:ext cx="410201" cy="321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H</a:t>
              </a:r>
              <a:r>
                <a:rPr lang="en-US" sz="2400" baseline="-25000" dirty="0">
                  <a:solidFill>
                    <a:schemeClr val="bg1"/>
                  </a:solidFill>
                </a:rPr>
                <a:t>2</a:t>
              </a:r>
              <a:r>
                <a:rPr lang="en-US" sz="2400" baseline="30000" dirty="0">
                  <a:solidFill>
                    <a:schemeClr val="bg1"/>
                  </a:solidFill>
                </a:rPr>
                <a:t>+ 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32CA37B-6664-1D89-0EA1-1412B57A22D1}"/>
                </a:ext>
              </a:extLst>
            </p:cNvPr>
            <p:cNvSpPr/>
            <p:nvPr/>
          </p:nvSpPr>
          <p:spPr>
            <a:xfrm>
              <a:off x="3961720" y="5231710"/>
              <a:ext cx="422558" cy="3219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Be</a:t>
              </a:r>
              <a:r>
                <a:rPr lang="en-US" sz="2400" baseline="30000" dirty="0">
                  <a:solidFill>
                    <a:schemeClr val="bg1"/>
                  </a:solidFill>
                </a:rPr>
                <a:t>+ 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7E6D8A7-B2A0-CB61-ECAC-FC19E517694F}"/>
              </a:ext>
            </a:extLst>
          </p:cNvPr>
          <p:cNvGrpSpPr/>
          <p:nvPr/>
        </p:nvGrpSpPr>
        <p:grpSpPr>
          <a:xfrm>
            <a:off x="3733800" y="6097588"/>
            <a:ext cx="5713670" cy="611611"/>
            <a:chOff x="6404213" y="3847905"/>
            <a:chExt cx="5713670" cy="611611"/>
          </a:xfrm>
        </p:grpSpPr>
        <p:sp>
          <p:nvSpPr>
            <p:cNvPr id="11" name="Textfeld 33">
              <a:extLst>
                <a:ext uri="{FF2B5EF4-FFF2-40B4-BE49-F238E27FC236}">
                  <a16:creationId xmlns:a16="http://schemas.microsoft.com/office/drawing/2014/main" id="{CFA91725-C8E2-7439-1867-B78B1D5840C9}"/>
                </a:ext>
              </a:extLst>
            </p:cNvPr>
            <p:cNvSpPr txBox="1"/>
            <p:nvPr/>
          </p:nvSpPr>
          <p:spPr>
            <a:xfrm>
              <a:off x="6656846" y="3847905"/>
              <a:ext cx="1645716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Ground-state cooling</a:t>
              </a:r>
              <a:endParaRPr lang="de-DE" sz="1600" dirty="0"/>
            </a:p>
          </p:txBody>
        </p:sp>
        <p:sp>
          <p:nvSpPr>
            <p:cNvPr id="12" name="Textfeld 39">
              <a:extLst>
                <a:ext uri="{FF2B5EF4-FFF2-40B4-BE49-F238E27FC236}">
                  <a16:creationId xmlns:a16="http://schemas.microsoft.com/office/drawing/2014/main" id="{0FC40EBB-C500-F7A0-6EE9-FC43C64A4E13}"/>
                </a:ext>
              </a:extLst>
            </p:cNvPr>
            <p:cNvSpPr txBox="1"/>
            <p:nvPr/>
          </p:nvSpPr>
          <p:spPr>
            <a:xfrm>
              <a:off x="8392339" y="3847905"/>
              <a:ext cx="1645716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Optical dipole force</a:t>
              </a:r>
            </a:p>
          </p:txBody>
        </p:sp>
        <p:cxnSp>
          <p:nvCxnSpPr>
            <p:cNvPr id="13" name="Gerader Verbinder 42">
              <a:extLst>
                <a:ext uri="{FF2B5EF4-FFF2-40B4-BE49-F238E27FC236}">
                  <a16:creationId xmlns:a16="http://schemas.microsoft.com/office/drawing/2014/main" id="{1F75B398-21D0-590C-8CB8-49B25086ABE9}"/>
                </a:ext>
              </a:extLst>
            </p:cNvPr>
            <p:cNvCxnSpPr>
              <a:cxnSpLocks/>
            </p:cNvCxnSpPr>
            <p:nvPr/>
          </p:nvCxnSpPr>
          <p:spPr>
            <a:xfrm>
              <a:off x="6404213" y="4459516"/>
              <a:ext cx="5713670" cy="0"/>
            </a:xfrm>
            <a:prstGeom prst="line">
              <a:avLst/>
            </a:prstGeom>
            <a:ln w="28575" cmpd="sng">
              <a:solidFill>
                <a:schemeClr val="tx1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44">
              <a:extLst>
                <a:ext uri="{FF2B5EF4-FFF2-40B4-BE49-F238E27FC236}">
                  <a16:creationId xmlns:a16="http://schemas.microsoft.com/office/drawing/2014/main" id="{2AE426F8-6C73-57D5-E563-956C254E7D97}"/>
                </a:ext>
              </a:extLst>
            </p:cNvPr>
            <p:cNvSpPr txBox="1"/>
            <p:nvPr/>
          </p:nvSpPr>
          <p:spPr>
            <a:xfrm>
              <a:off x="10127832" y="3847905"/>
              <a:ext cx="1645716" cy="58477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Be</a:t>
              </a:r>
              <a:r>
                <a:rPr lang="en-US" sz="1600" baseline="30000" dirty="0"/>
                <a:t>+</a:t>
              </a:r>
              <a:r>
                <a:rPr lang="en-US" sz="1600" dirty="0"/>
                <a:t> Motion detect</a:t>
              </a:r>
              <a:endParaRPr lang="de-DE" sz="1600" dirty="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0C2FF7B-B9DA-3C01-3297-0133A6AACC2B}"/>
              </a:ext>
            </a:extLst>
          </p:cNvPr>
          <p:cNvSpPr/>
          <p:nvPr/>
        </p:nvSpPr>
        <p:spPr>
          <a:xfrm>
            <a:off x="3561284" y="5738331"/>
            <a:ext cx="27141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Pulse sequence</a:t>
            </a:r>
          </a:p>
        </p:txBody>
      </p:sp>
    </p:spTree>
    <p:extLst>
      <p:ext uri="{BB962C8B-B14F-4D97-AF65-F5344CB8AC3E}">
        <p14:creationId xmlns:p14="http://schemas.microsoft.com/office/powerpoint/2010/main" val="12341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23 L -0.16576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3.125E-6 0.188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2 0.01111 L -0.17487 0.0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1042 -1.48148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8397</TotalTime>
  <Words>1231</Words>
  <Application>Microsoft Macintosh PowerPoint</Application>
  <PresentationFormat>Widescreen</PresentationFormat>
  <Paragraphs>238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Wingdings</vt:lpstr>
      <vt:lpstr>Office Theme</vt:lpstr>
      <vt:lpstr>Quantum logic detection of H2+</vt:lpstr>
      <vt:lpstr>Towards Quantum Logic Spectroscopy of hydrogen molecular ions</vt:lpstr>
      <vt:lpstr>H2+</vt:lpstr>
      <vt:lpstr>The plan</vt:lpstr>
      <vt:lpstr>Apparatus, loading and H2+ lifetime</vt:lpstr>
      <vt:lpstr>Ground state cooling and motion detection</vt:lpstr>
      <vt:lpstr>Optical dipole force</vt:lpstr>
      <vt:lpstr>Optical dipole force results</vt:lpstr>
      <vt:lpstr>Quantum logic detection</vt:lpstr>
      <vt:lpstr>Buffer-gas Cooling and Polarizability</vt:lpstr>
      <vt:lpstr>Vibrational states</vt:lpstr>
      <vt:lpstr>Fluctuations of H2+ Signal</vt:lpstr>
      <vt:lpstr>Hyperfine structure and rotational cooling?</vt:lpstr>
      <vt:lpstr>Outlook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Trapping and cooling of Be+ H2+ ion pairs</dc:title>
  <dc:creator>Kienzler  Daniel</dc:creator>
  <cp:lastModifiedBy>Kienzler  Daniel</cp:lastModifiedBy>
  <cp:revision>609</cp:revision>
  <dcterms:created xsi:type="dcterms:W3CDTF">2021-11-12T08:38:22Z</dcterms:created>
  <dcterms:modified xsi:type="dcterms:W3CDTF">2023-06-26T14:23:48Z</dcterms:modified>
</cp:coreProperties>
</file>